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57" r:id="rId4"/>
    <p:sldId id="273" r:id="rId5"/>
    <p:sldId id="265" r:id="rId6"/>
    <p:sldId id="274" r:id="rId7"/>
    <p:sldId id="281" r:id="rId8"/>
    <p:sldId id="276" r:id="rId9"/>
    <p:sldId id="271" r:id="rId10"/>
    <p:sldId id="262" r:id="rId11"/>
    <p:sldId id="277" r:id="rId12"/>
    <p:sldId id="286" r:id="rId13"/>
    <p:sldId id="266" r:id="rId14"/>
    <p:sldId id="285" r:id="rId15"/>
    <p:sldId id="280" r:id="rId16"/>
    <p:sldId id="282" r:id="rId17"/>
    <p:sldId id="279" r:id="rId18"/>
    <p:sldId id="284" r:id="rId19"/>
    <p:sldId id="283" r:id="rId20"/>
    <p:sldId id="269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9653" autoAdjust="0"/>
  </p:normalViewPr>
  <p:slideViewPr>
    <p:cSldViewPr>
      <p:cViewPr varScale="1">
        <p:scale>
          <a:sx n="102" d="100"/>
          <a:sy n="102" d="100"/>
        </p:scale>
        <p:origin x="-19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Fibre routes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&gt; 500m (87,5%)</c:v>
                </c:pt>
                <c:pt idx="1">
                  <c:v>&lt; 500m (12.5%)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948624477496"/>
          <c:y val="0.0707476164620207"/>
          <c:w val="0.303707207863754"/>
          <c:h val="0.3035570382633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06/10/15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sz="1100" dirty="0" smtClean="0"/>
              <a:t>Is the scope for the infrastructure work package appropriate and precise enough?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727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go</a:t>
            </a:r>
            <a:r>
              <a:rPr lang="en-GB" baseline="0" dirty="0" smtClean="0"/>
              <a:t> through this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86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5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529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529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Motion</a:t>
            </a:r>
            <a:r>
              <a:rPr lang="en-GB" baseline="0" dirty="0" smtClean="0"/>
              <a:t> controllers</a:t>
            </a:r>
          </a:p>
          <a:p>
            <a:r>
              <a:rPr lang="en-GB" baseline="0" dirty="0" smtClean="0"/>
              <a:t>Other devices</a:t>
            </a:r>
          </a:p>
          <a:p>
            <a:r>
              <a:rPr lang="en-GB" baseline="0" dirty="0" smtClean="0"/>
              <a:t>	Single network port, which network would they go into?</a:t>
            </a:r>
          </a:p>
          <a:p>
            <a:r>
              <a:rPr lang="en-GB" baseline="0" dirty="0" smtClean="0"/>
              <a:t>How would you both address the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17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06/10/15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06/10/15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06/10/15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06/10/15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06/10/15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noProof="0" dirty="0" smtClean="0"/>
              <a:t>Integrated Control System</a:t>
            </a:r>
            <a:br>
              <a:rPr lang="en-GB" sz="2800" noProof="0" dirty="0" smtClean="0"/>
            </a:br>
            <a:r>
              <a:rPr lang="en-GB" sz="2800" noProof="0" dirty="0" smtClean="0"/>
              <a:t>IT Infrastructure </a:t>
            </a:r>
            <a:r>
              <a:rPr lang="en-GB" sz="2800" dirty="0" smtClean="0"/>
              <a:t>decisions, issues &amp; </a:t>
            </a:r>
            <a:r>
              <a:rPr lang="en-GB" sz="2800" noProof="0" dirty="0" smtClean="0"/>
              <a:t>progress </a:t>
            </a:r>
            <a:br>
              <a:rPr lang="en-GB" sz="2800" noProof="0" dirty="0" smtClean="0"/>
            </a:br>
            <a:r>
              <a:rPr lang="en-GB" sz="2800" noProof="0" dirty="0" smtClean="0"/>
              <a:t>TAC 12</a:t>
            </a:r>
            <a:endParaRPr lang="en-GB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Remy Mudingay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2015-10-15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– </a:t>
            </a:r>
            <a:br>
              <a:rPr lang="en-US" dirty="0" smtClean="0"/>
            </a:br>
            <a:r>
              <a:rPr lang="en-US" dirty="0" smtClean="0"/>
              <a:t>COMMS room to core network (decision)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69320"/>
              </p:ext>
            </p:extLst>
          </p:nvPr>
        </p:nvGraphicFramePr>
        <p:xfrm>
          <a:off x="24904" y="1484784"/>
          <a:ext cx="46085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70294"/>
              </p:ext>
            </p:extLst>
          </p:nvPr>
        </p:nvGraphicFramePr>
        <p:xfrm>
          <a:off x="4716017" y="1600197"/>
          <a:ext cx="2952327" cy="4525969"/>
        </p:xfrm>
        <a:graphic>
          <a:graphicData uri="http://schemas.openxmlformats.org/drawingml/2006/table">
            <a:tbl>
              <a:tblPr/>
              <a:tblGrid>
                <a:gridCol w="1448632"/>
                <a:gridCol w="1503695"/>
              </a:tblGrid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Termination</a:t>
                      </a:r>
                      <a:r>
                        <a:rPr lang="en-US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point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88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Distance </a:t>
                      </a:r>
                      <a:r>
                        <a:rPr lang="en-US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metres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88CB"/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GO2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GO4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GO4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FO3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B01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Route 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DO2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DO4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DO7 to HO1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DO8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EO4 to HO1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A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GO2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GO4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GO4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GO2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FO3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B01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Route 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DO2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DO4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DO7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DO8 to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EO4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HO1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0286" marR="10286" marT="1028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0286" marR="10286" marT="1028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165304"/>
            <a:ext cx="479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Single mode fibre(SMF) </a:t>
            </a:r>
            <a:r>
              <a:rPr lang="en-GB" dirty="0"/>
              <a:t>/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Multi mode fibre(MMF</a:t>
            </a:r>
            <a:r>
              <a:rPr lang="en-GB" dirty="0" smtClean="0">
                <a:solidFill>
                  <a:srgbClr val="008000"/>
                </a:solidFill>
              </a:rPr>
              <a:t>)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3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1895" r="189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Global fibre route, COMMS rooms  &amp; Core Network</a:t>
            </a:r>
            <a:r>
              <a:rPr lang="en-GB" dirty="0"/>
              <a:t> </a:t>
            </a:r>
            <a:r>
              <a:rPr lang="en-GB" dirty="0" smtClean="0"/>
              <a:t>(decisions &amp; uncertainties)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13" name="Freeform 12"/>
          <p:cNvSpPr/>
          <p:nvPr/>
        </p:nvSpPr>
        <p:spPr>
          <a:xfrm>
            <a:off x="1024467" y="1718733"/>
            <a:ext cx="7628466" cy="3606800"/>
          </a:xfrm>
          <a:custGeom>
            <a:avLst/>
            <a:gdLst>
              <a:gd name="connsiteX0" fmla="*/ 7620000 w 7628466"/>
              <a:gd name="connsiteY0" fmla="*/ 1600200 h 3606800"/>
              <a:gd name="connsiteX1" fmla="*/ 3657600 w 7628466"/>
              <a:gd name="connsiteY1" fmla="*/ 1566334 h 3606800"/>
              <a:gd name="connsiteX2" fmla="*/ 3496733 w 7628466"/>
              <a:gd name="connsiteY2" fmla="*/ 1058334 h 3606800"/>
              <a:gd name="connsiteX3" fmla="*/ 3268133 w 7628466"/>
              <a:gd name="connsiteY3" fmla="*/ 643467 h 3606800"/>
              <a:gd name="connsiteX4" fmla="*/ 2895600 w 7628466"/>
              <a:gd name="connsiteY4" fmla="*/ 330200 h 3606800"/>
              <a:gd name="connsiteX5" fmla="*/ 2311400 w 7628466"/>
              <a:gd name="connsiteY5" fmla="*/ 59267 h 3606800"/>
              <a:gd name="connsiteX6" fmla="*/ 1769533 w 7628466"/>
              <a:gd name="connsiteY6" fmla="*/ 0 h 3606800"/>
              <a:gd name="connsiteX7" fmla="*/ 1312333 w 7628466"/>
              <a:gd name="connsiteY7" fmla="*/ 59267 h 3606800"/>
              <a:gd name="connsiteX8" fmla="*/ 889000 w 7628466"/>
              <a:gd name="connsiteY8" fmla="*/ 254000 h 3606800"/>
              <a:gd name="connsiteX9" fmla="*/ 567266 w 7628466"/>
              <a:gd name="connsiteY9" fmla="*/ 508000 h 3606800"/>
              <a:gd name="connsiteX10" fmla="*/ 287866 w 7628466"/>
              <a:gd name="connsiteY10" fmla="*/ 922867 h 3606800"/>
              <a:gd name="connsiteX11" fmla="*/ 127000 w 7628466"/>
              <a:gd name="connsiteY11" fmla="*/ 1193800 h 3606800"/>
              <a:gd name="connsiteX12" fmla="*/ 0 w 7628466"/>
              <a:gd name="connsiteY12" fmla="*/ 1761067 h 3606800"/>
              <a:gd name="connsiteX13" fmla="*/ 110066 w 7628466"/>
              <a:gd name="connsiteY13" fmla="*/ 2370667 h 3606800"/>
              <a:gd name="connsiteX14" fmla="*/ 245533 w 7628466"/>
              <a:gd name="connsiteY14" fmla="*/ 2675467 h 3606800"/>
              <a:gd name="connsiteX15" fmla="*/ 457200 w 7628466"/>
              <a:gd name="connsiteY15" fmla="*/ 2980267 h 3606800"/>
              <a:gd name="connsiteX16" fmla="*/ 787400 w 7628466"/>
              <a:gd name="connsiteY16" fmla="*/ 3268134 h 3606800"/>
              <a:gd name="connsiteX17" fmla="*/ 1244600 w 7628466"/>
              <a:gd name="connsiteY17" fmla="*/ 3513667 h 3606800"/>
              <a:gd name="connsiteX18" fmla="*/ 1659466 w 7628466"/>
              <a:gd name="connsiteY18" fmla="*/ 3606800 h 3606800"/>
              <a:gd name="connsiteX19" fmla="*/ 2142066 w 7628466"/>
              <a:gd name="connsiteY19" fmla="*/ 3572934 h 3606800"/>
              <a:gd name="connsiteX20" fmla="*/ 2658533 w 7628466"/>
              <a:gd name="connsiteY20" fmla="*/ 3412067 h 3606800"/>
              <a:gd name="connsiteX21" fmla="*/ 3098800 w 7628466"/>
              <a:gd name="connsiteY21" fmla="*/ 3090334 h 3606800"/>
              <a:gd name="connsiteX22" fmla="*/ 3395133 w 7628466"/>
              <a:gd name="connsiteY22" fmla="*/ 2777067 h 3606800"/>
              <a:gd name="connsiteX23" fmla="*/ 3530600 w 7628466"/>
              <a:gd name="connsiteY23" fmla="*/ 2506134 h 3606800"/>
              <a:gd name="connsiteX24" fmla="*/ 3615266 w 7628466"/>
              <a:gd name="connsiteY24" fmla="*/ 2463800 h 3606800"/>
              <a:gd name="connsiteX25" fmla="*/ 6756400 w 7628466"/>
              <a:gd name="connsiteY25" fmla="*/ 2472267 h 3606800"/>
              <a:gd name="connsiteX26" fmla="*/ 7315200 w 7628466"/>
              <a:gd name="connsiteY26" fmla="*/ 2616200 h 3606800"/>
              <a:gd name="connsiteX27" fmla="*/ 7628466 w 7628466"/>
              <a:gd name="connsiteY27" fmla="*/ 2658534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28466" h="3606800">
                <a:moveTo>
                  <a:pt x="7620000" y="1600200"/>
                </a:moveTo>
                <a:lnTo>
                  <a:pt x="3657600" y="1566334"/>
                </a:lnTo>
                <a:lnTo>
                  <a:pt x="3496733" y="1058334"/>
                </a:lnTo>
                <a:lnTo>
                  <a:pt x="3268133" y="643467"/>
                </a:lnTo>
                <a:lnTo>
                  <a:pt x="2895600" y="330200"/>
                </a:lnTo>
                <a:lnTo>
                  <a:pt x="2311400" y="59267"/>
                </a:lnTo>
                <a:lnTo>
                  <a:pt x="1769533" y="0"/>
                </a:lnTo>
                <a:lnTo>
                  <a:pt x="1312333" y="59267"/>
                </a:lnTo>
                <a:lnTo>
                  <a:pt x="889000" y="254000"/>
                </a:lnTo>
                <a:lnTo>
                  <a:pt x="567266" y="508000"/>
                </a:lnTo>
                <a:lnTo>
                  <a:pt x="287866" y="922867"/>
                </a:lnTo>
                <a:lnTo>
                  <a:pt x="127000" y="1193800"/>
                </a:lnTo>
                <a:lnTo>
                  <a:pt x="0" y="1761067"/>
                </a:lnTo>
                <a:lnTo>
                  <a:pt x="110066" y="2370667"/>
                </a:lnTo>
                <a:lnTo>
                  <a:pt x="245533" y="2675467"/>
                </a:lnTo>
                <a:lnTo>
                  <a:pt x="457200" y="2980267"/>
                </a:lnTo>
                <a:lnTo>
                  <a:pt x="787400" y="3268134"/>
                </a:lnTo>
                <a:lnTo>
                  <a:pt x="1244600" y="3513667"/>
                </a:lnTo>
                <a:lnTo>
                  <a:pt x="1659466" y="3606800"/>
                </a:lnTo>
                <a:lnTo>
                  <a:pt x="2142066" y="3572934"/>
                </a:lnTo>
                <a:lnTo>
                  <a:pt x="2658533" y="3412067"/>
                </a:lnTo>
                <a:lnTo>
                  <a:pt x="3098800" y="3090334"/>
                </a:lnTo>
                <a:lnTo>
                  <a:pt x="3395133" y="2777067"/>
                </a:lnTo>
                <a:lnTo>
                  <a:pt x="3530600" y="2506134"/>
                </a:lnTo>
                <a:lnTo>
                  <a:pt x="3615266" y="2463800"/>
                </a:lnTo>
                <a:lnTo>
                  <a:pt x="6756400" y="2472267"/>
                </a:lnTo>
                <a:lnTo>
                  <a:pt x="7315200" y="2616200"/>
                </a:lnTo>
                <a:lnTo>
                  <a:pt x="7628466" y="2658534"/>
                </a:lnTo>
              </a:path>
            </a:pathLst>
          </a:custGeom>
          <a:ln w="76200" cmpd="tri"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8604448" y="3284984"/>
            <a:ext cx="0" cy="1152128"/>
          </a:xfrm>
          <a:prstGeom prst="line">
            <a:avLst/>
          </a:prstGeom>
          <a:ln w="76200" cmpd="tri">
            <a:solidFill>
              <a:srgbClr val="779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104" y="3356992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Klystron gallery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 rot="678567">
            <a:off x="5114426" y="2558076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/>
              <a:t>Cryo</a:t>
            </a:r>
            <a:endParaRPr lang="en-GB" sz="1200" b="1" dirty="0" smtClean="0"/>
          </a:p>
          <a:p>
            <a:r>
              <a:rPr lang="en-GB" sz="1200" b="1" dirty="0" smtClean="0"/>
              <a:t>building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958402">
            <a:off x="4255072" y="2197413"/>
            <a:ext cx="105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Central utility</a:t>
            </a:r>
          </a:p>
          <a:p>
            <a:r>
              <a:rPr lang="en-GB" sz="1200" b="1" dirty="0" smtClean="0"/>
              <a:t>Server hall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3512041"/>
            <a:ext cx="114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Target building</a:t>
            </a:r>
            <a:endParaRPr lang="en-GB" sz="1200" b="1" dirty="0"/>
          </a:p>
        </p:txBody>
      </p:sp>
      <p:sp>
        <p:nvSpPr>
          <p:cNvPr id="20" name="TextBox 19"/>
          <p:cNvSpPr txBox="1"/>
          <p:nvPr/>
        </p:nvSpPr>
        <p:spPr>
          <a:xfrm rot="19661431">
            <a:off x="2328435" y="2636912"/>
            <a:ext cx="881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Beam lines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4077072"/>
            <a:ext cx="104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Control room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1988840"/>
            <a:ext cx="8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Substation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1772816"/>
            <a:ext cx="8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Substation</a:t>
            </a:r>
            <a:endParaRPr lang="en-GB" sz="1200" b="1" dirty="0"/>
          </a:p>
        </p:txBody>
      </p:sp>
      <p:sp>
        <p:nvSpPr>
          <p:cNvPr id="24" name="Multiply 23"/>
          <p:cNvSpPr/>
          <p:nvPr/>
        </p:nvSpPr>
        <p:spPr>
          <a:xfrm>
            <a:off x="2555776" y="3573016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2627784" y="4077072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3419872" y="4221088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2339752" y="2348880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1763688" y="4293096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971600" y="2204864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4427984" y="1916832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5220072" y="2924944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4427984" y="2564904"/>
            <a:ext cx="288032" cy="216024"/>
          </a:xfrm>
          <a:prstGeom prst="mathMultiply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5004048" y="3284984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8244408" y="3284984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3779912" y="3573016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>
            <a:stCxn id="13" idx="15"/>
          </p:cNvCxnSpPr>
          <p:nvPr/>
        </p:nvCxnSpPr>
        <p:spPr>
          <a:xfrm flipV="1">
            <a:off x="1481667" y="4509120"/>
            <a:ext cx="354029" cy="18988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699792" y="4293096"/>
            <a:ext cx="0" cy="981968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63888" y="4437112"/>
            <a:ext cx="72008" cy="765944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9" idx="2"/>
          </p:cNvCxnSpPr>
          <p:nvPr/>
        </p:nvCxnSpPr>
        <p:spPr>
          <a:xfrm flipH="1" flipV="1">
            <a:off x="1190454" y="2369004"/>
            <a:ext cx="213194" cy="123892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8" idx="1"/>
          </p:cNvCxnSpPr>
          <p:nvPr/>
        </p:nvCxnSpPr>
        <p:spPr>
          <a:xfrm flipH="1">
            <a:off x="4275483" y="1988840"/>
            <a:ext cx="152501" cy="29393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7" idx="0"/>
          </p:cNvCxnSpPr>
          <p:nvPr/>
        </p:nvCxnSpPr>
        <p:spPr>
          <a:xfrm>
            <a:off x="2276230" y="1844824"/>
            <a:ext cx="132700" cy="55594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1" idx="2"/>
          </p:cNvCxnSpPr>
          <p:nvPr/>
        </p:nvCxnSpPr>
        <p:spPr>
          <a:xfrm flipH="1">
            <a:off x="5424780" y="3089084"/>
            <a:ext cx="14146" cy="175776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ame 61"/>
          <p:cNvSpPr/>
          <p:nvPr/>
        </p:nvSpPr>
        <p:spPr>
          <a:xfrm>
            <a:off x="4211960" y="2204864"/>
            <a:ext cx="1008112" cy="792088"/>
          </a:xfrm>
          <a:prstGeom prst="fram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>
                <a:solidFill>
                  <a:srgbClr val="1F497D"/>
                </a:solidFill>
              </a:rPr>
              <a:t>2017</a:t>
            </a: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6" name="Frame 65"/>
          <p:cNvSpPr/>
          <p:nvPr/>
        </p:nvSpPr>
        <p:spPr>
          <a:xfrm>
            <a:off x="1475656" y="3933056"/>
            <a:ext cx="1008112" cy="792088"/>
          </a:xfrm>
          <a:prstGeom prst="fram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2019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3491880" y="2996952"/>
            <a:ext cx="288032" cy="2160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17882" y="5613047"/>
            <a:ext cx="2864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Global route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Manhole every 50 - 120m</a:t>
            </a:r>
          </a:p>
          <a:p>
            <a:r>
              <a:rPr lang="en-GB" dirty="0" smtClean="0"/>
              <a:t>Microducts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3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design of the Control System Network topology - option A (2</a:t>
            </a:r>
            <a:r>
              <a:rPr lang="en-US" baseline="30000" dirty="0" smtClean="0"/>
              <a:t>nd</a:t>
            </a:r>
            <a:r>
              <a:rPr lang="en-US" dirty="0" smtClean="0"/>
              <a:t> SH in MCR)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563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grpSp>
        <p:nvGrpSpPr>
          <p:cNvPr id="467" name="Group 1"/>
          <p:cNvGrpSpPr>
            <a:grpSpLocks/>
          </p:cNvGrpSpPr>
          <p:nvPr/>
        </p:nvGrpSpPr>
        <p:grpSpPr bwMode="auto">
          <a:xfrm>
            <a:off x="2771800" y="3501008"/>
            <a:ext cx="1332334" cy="1440160"/>
            <a:chOff x="0" y="0"/>
            <a:chExt cx="2399" cy="6498"/>
          </a:xfrm>
        </p:grpSpPr>
        <p:sp>
          <p:nvSpPr>
            <p:cNvPr id="468" name="Freeform 2"/>
            <p:cNvSpPr>
              <a:spLocks noChangeArrowheads="1"/>
            </p:cNvSpPr>
            <p:nvPr/>
          </p:nvSpPr>
          <p:spPr bwMode="auto">
            <a:xfrm>
              <a:off x="0" y="0"/>
              <a:ext cx="2399" cy="6498"/>
            </a:xfrm>
            <a:custGeom>
              <a:avLst/>
              <a:gdLst>
                <a:gd name="T0" fmla="*/ 0 w 2397"/>
                <a:gd name="T1" fmla="*/ 0 h 6496"/>
                <a:gd name="T2" fmla="*/ 0 w 2397"/>
                <a:gd name="T3" fmla="*/ 6502 h 6496"/>
                <a:gd name="T4" fmla="*/ 2403 w 2397"/>
                <a:gd name="T5" fmla="*/ 6502 h 6496"/>
                <a:gd name="T6" fmla="*/ 2403 w 2397"/>
                <a:gd name="T7" fmla="*/ 0 h 6496"/>
                <a:gd name="T8" fmla="*/ 0 w 2397"/>
                <a:gd name="T9" fmla="*/ 0 h 6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7" h="6496">
                  <a:moveTo>
                    <a:pt x="0" y="0"/>
                  </a:moveTo>
                  <a:lnTo>
                    <a:pt x="0" y="6496"/>
                  </a:lnTo>
                  <a:lnTo>
                    <a:pt x="2397" y="6496"/>
                  </a:lnTo>
                  <a:lnTo>
                    <a:pt x="2397" y="0"/>
                  </a:lnTo>
                  <a:lnTo>
                    <a:pt x="0" y="0"/>
                  </a:lnTo>
                </a:path>
              </a:pathLst>
            </a:custGeom>
            <a:solidFill>
              <a:srgbClr val="FFDE99"/>
            </a:solidFill>
            <a:ln w="9525">
              <a:solidFill>
                <a:srgbClr val="FFDE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Text Box 3"/>
            <p:cNvSpPr txBox="1">
              <a:spLocks noChangeArrowheads="1"/>
            </p:cNvSpPr>
            <p:nvPr/>
          </p:nvSpPr>
          <p:spPr bwMode="auto">
            <a:xfrm rot="10800000" flipV="1">
              <a:off x="0" y="245"/>
              <a:ext cx="232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Accelerator Building - </a:t>
              </a:r>
              <a:r>
                <a:rPr lang="en-GB" sz="1000" b="1" dirty="0" smtClean="0">
                  <a:solidFill>
                    <a:srgbClr val="464646"/>
                  </a:solidFill>
                  <a:latin typeface="+mn-lt"/>
                </a:rPr>
                <a:t>G02</a:t>
              </a:r>
              <a:endParaRPr lang="en-GB" sz="1000" b="1" dirty="0">
                <a:solidFill>
                  <a:srgbClr val="464646"/>
                </a:solidFill>
                <a:latin typeface="+mn-lt"/>
              </a:endParaRPr>
            </a:p>
          </p:txBody>
        </p:sp>
      </p:grpSp>
      <p:grpSp>
        <p:nvGrpSpPr>
          <p:cNvPr id="470" name="Group 4"/>
          <p:cNvGrpSpPr>
            <a:grpSpLocks/>
          </p:cNvGrpSpPr>
          <p:nvPr/>
        </p:nvGrpSpPr>
        <p:grpSpPr bwMode="auto">
          <a:xfrm rot="21436047">
            <a:off x="4692683" y="3962831"/>
            <a:ext cx="1969468" cy="931921"/>
            <a:chOff x="-22" y="-22"/>
            <a:chExt cx="1224" cy="658"/>
          </a:xfrm>
        </p:grpSpPr>
        <p:sp>
          <p:nvSpPr>
            <p:cNvPr id="471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182" cy="616"/>
            </a:xfrm>
            <a:custGeom>
              <a:avLst/>
              <a:gdLst>
                <a:gd name="T0" fmla="*/ 0 w 1180"/>
                <a:gd name="T1" fmla="*/ 310 h 614"/>
                <a:gd name="T2" fmla="*/ 44 w 1180"/>
                <a:gd name="T3" fmla="*/ 192 h 614"/>
                <a:gd name="T4" fmla="*/ 172 w 1180"/>
                <a:gd name="T5" fmla="*/ 89 h 614"/>
                <a:gd name="T6" fmla="*/ 367 w 1180"/>
                <a:gd name="T7" fmla="*/ 23 h 614"/>
                <a:gd name="T8" fmla="*/ 593 w 1180"/>
                <a:gd name="T9" fmla="*/ 0 h 614"/>
                <a:gd name="T10" fmla="*/ 818 w 1180"/>
                <a:gd name="T11" fmla="*/ 23 h 614"/>
                <a:gd name="T12" fmla="*/ 1013 w 1180"/>
                <a:gd name="T13" fmla="*/ 89 h 614"/>
                <a:gd name="T14" fmla="*/ 1141 w 1180"/>
                <a:gd name="T15" fmla="*/ 192 h 614"/>
                <a:gd name="T16" fmla="*/ 1186 w 1180"/>
                <a:gd name="T17" fmla="*/ 310 h 614"/>
                <a:gd name="T18" fmla="*/ 1141 w 1180"/>
                <a:gd name="T19" fmla="*/ 427 h 614"/>
                <a:gd name="T20" fmla="*/ 1013 w 1180"/>
                <a:gd name="T21" fmla="*/ 530 h 614"/>
                <a:gd name="T22" fmla="*/ 818 w 1180"/>
                <a:gd name="T23" fmla="*/ 596 h 614"/>
                <a:gd name="T24" fmla="*/ 593 w 1180"/>
                <a:gd name="T25" fmla="*/ 620 h 614"/>
                <a:gd name="T26" fmla="*/ 367 w 1180"/>
                <a:gd name="T27" fmla="*/ 596 h 614"/>
                <a:gd name="T28" fmla="*/ 172 w 1180"/>
                <a:gd name="T29" fmla="*/ 530 h 614"/>
                <a:gd name="T30" fmla="*/ 44 w 1180"/>
                <a:gd name="T31" fmla="*/ 427 h 614"/>
                <a:gd name="T32" fmla="*/ 0 w 1180"/>
                <a:gd name="T33" fmla="*/ 310 h 6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0" h="614">
                  <a:moveTo>
                    <a:pt x="0" y="307"/>
                  </a:moveTo>
                  <a:cubicBezTo>
                    <a:pt x="0" y="307"/>
                    <a:pt x="0" y="246"/>
                    <a:pt x="44" y="189"/>
                  </a:cubicBezTo>
                  <a:cubicBezTo>
                    <a:pt x="44" y="189"/>
                    <a:pt x="90" y="133"/>
                    <a:pt x="172" y="89"/>
                  </a:cubicBezTo>
                  <a:cubicBezTo>
                    <a:pt x="172" y="89"/>
                    <a:pt x="255" y="46"/>
                    <a:pt x="364" y="23"/>
                  </a:cubicBezTo>
                  <a:cubicBezTo>
                    <a:pt x="364" y="23"/>
                    <a:pt x="472" y="0"/>
                    <a:pt x="590" y="0"/>
                  </a:cubicBezTo>
                  <a:cubicBezTo>
                    <a:pt x="590" y="0"/>
                    <a:pt x="707" y="0"/>
                    <a:pt x="815" y="23"/>
                  </a:cubicBezTo>
                  <a:cubicBezTo>
                    <a:pt x="815" y="23"/>
                    <a:pt x="924" y="46"/>
                    <a:pt x="1007" y="89"/>
                  </a:cubicBezTo>
                  <a:cubicBezTo>
                    <a:pt x="1007" y="89"/>
                    <a:pt x="1090" y="133"/>
                    <a:pt x="1135" y="189"/>
                  </a:cubicBezTo>
                  <a:cubicBezTo>
                    <a:pt x="1135" y="189"/>
                    <a:pt x="1180" y="246"/>
                    <a:pt x="1180" y="307"/>
                  </a:cubicBezTo>
                  <a:cubicBezTo>
                    <a:pt x="1180" y="307"/>
                    <a:pt x="1180" y="368"/>
                    <a:pt x="1135" y="424"/>
                  </a:cubicBezTo>
                  <a:cubicBezTo>
                    <a:pt x="1135" y="424"/>
                    <a:pt x="1090" y="480"/>
                    <a:pt x="1007" y="524"/>
                  </a:cubicBezTo>
                  <a:cubicBezTo>
                    <a:pt x="1007" y="524"/>
                    <a:pt x="924" y="567"/>
                    <a:pt x="815" y="590"/>
                  </a:cubicBezTo>
                  <a:cubicBezTo>
                    <a:pt x="815" y="590"/>
                    <a:pt x="707" y="614"/>
                    <a:pt x="590" y="614"/>
                  </a:cubicBezTo>
                  <a:cubicBezTo>
                    <a:pt x="590" y="614"/>
                    <a:pt x="472" y="614"/>
                    <a:pt x="364" y="590"/>
                  </a:cubicBezTo>
                  <a:cubicBezTo>
                    <a:pt x="364" y="590"/>
                    <a:pt x="255" y="567"/>
                    <a:pt x="172" y="524"/>
                  </a:cubicBezTo>
                  <a:cubicBezTo>
                    <a:pt x="172" y="524"/>
                    <a:pt x="90" y="480"/>
                    <a:pt x="44" y="424"/>
                  </a:cubicBezTo>
                  <a:cubicBezTo>
                    <a:pt x="44" y="424"/>
                    <a:pt x="0" y="368"/>
                    <a:pt x="0" y="307"/>
                  </a:cubicBezTo>
                </a:path>
              </a:pathLst>
            </a:custGeom>
            <a:solidFill>
              <a:srgbClr val="E69CFA"/>
            </a:solidFill>
            <a:ln w="9525">
              <a:solidFill>
                <a:srgbClr val="E69C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Text Box 6"/>
            <p:cNvSpPr txBox="1">
              <a:spLocks noChangeArrowheads="1"/>
            </p:cNvSpPr>
            <p:nvPr/>
          </p:nvSpPr>
          <p:spPr bwMode="auto">
            <a:xfrm>
              <a:off x="-22" y="-22"/>
              <a:ext cx="1224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800" dirty="0">
                <a:solidFill>
                  <a:srgbClr val="464646"/>
                </a:solidFill>
              </a:endParaRPr>
            </a:p>
          </p:txBody>
        </p:sp>
      </p:grpSp>
      <p:grpSp>
        <p:nvGrpSpPr>
          <p:cNvPr id="473" name="Group 7"/>
          <p:cNvGrpSpPr>
            <a:grpSpLocks/>
          </p:cNvGrpSpPr>
          <p:nvPr/>
        </p:nvGrpSpPr>
        <p:grpSpPr bwMode="auto">
          <a:xfrm>
            <a:off x="5364088" y="4149080"/>
            <a:ext cx="1195760" cy="706452"/>
            <a:chOff x="0" y="0"/>
            <a:chExt cx="484" cy="370"/>
          </a:xfrm>
        </p:grpSpPr>
        <p:sp>
          <p:nvSpPr>
            <p:cNvPr id="474" name="Freeform 8"/>
            <p:cNvSpPr>
              <a:spLocks noChangeArrowheads="1"/>
            </p:cNvSpPr>
            <p:nvPr/>
          </p:nvSpPr>
          <p:spPr bwMode="auto">
            <a:xfrm>
              <a:off x="0" y="0"/>
              <a:ext cx="276" cy="197"/>
            </a:xfrm>
            <a:custGeom>
              <a:avLst/>
              <a:gdLst>
                <a:gd name="T0" fmla="*/ 94 w 276"/>
                <a:gd name="T1" fmla="*/ 193 h 197"/>
                <a:gd name="T2" fmla="*/ 277 w 276"/>
                <a:gd name="T3" fmla="*/ 146 h 197"/>
                <a:gd name="T4" fmla="*/ 137 w 276"/>
                <a:gd name="T5" fmla="*/ 0 h 197"/>
                <a:gd name="T6" fmla="*/ 0 w 276"/>
                <a:gd name="T7" fmla="*/ 0 h 197"/>
                <a:gd name="T8" fmla="*/ 16439 w 276"/>
                <a:gd name="T9" fmla="*/ 5 h 197"/>
                <a:gd name="T10" fmla="*/ 13273 w 276"/>
                <a:gd name="T11" fmla="*/ 24690 h 197"/>
                <a:gd name="T12" fmla="*/ 16509 w 276"/>
                <a:gd name="T13" fmla="*/ 57344 h 197"/>
                <a:gd name="T14" fmla="*/ 33487 w 276"/>
                <a:gd name="T15" fmla="*/ 28912 h 197"/>
                <a:gd name="T16" fmla="*/ 0 w 276"/>
                <a:gd name="T17" fmla="*/ 21175 h 197"/>
                <a:gd name="T18" fmla="*/ 0 w 276"/>
                <a:gd name="T19" fmla="*/ 0 h 197"/>
                <a:gd name="T20" fmla="*/ 16317 w 276"/>
                <a:gd name="T21" fmla="*/ 4 h 197"/>
                <a:gd name="T22" fmla="*/ 13273 w 276"/>
                <a:gd name="T23" fmla="*/ 24690 h 197"/>
                <a:gd name="T24" fmla="*/ 16521 w 276"/>
                <a:gd name="T25" fmla="*/ 42912 h 197"/>
                <a:gd name="T26" fmla="*/ 19117 w 276"/>
                <a:gd name="T27" fmla="*/ 57894 h 197"/>
                <a:gd name="T28" fmla="*/ 0 w 276"/>
                <a:gd name="T29" fmla="*/ 48981 h 197"/>
                <a:gd name="T30" fmla="*/ 0 w 276"/>
                <a:gd name="T31" fmla="*/ 0 h 197"/>
                <a:gd name="T32" fmla="*/ 16470 w 276"/>
                <a:gd name="T33" fmla="*/ 3 h 197"/>
                <a:gd name="T34" fmla="*/ 54147 w 276"/>
                <a:gd name="T35" fmla="*/ 42654 h 197"/>
                <a:gd name="T36" fmla="*/ 16529 w 276"/>
                <a:gd name="T37" fmla="*/ 34787 h 197"/>
                <a:gd name="T38" fmla="*/ 27225 w 276"/>
                <a:gd name="T39" fmla="*/ 48450 h 197"/>
                <a:gd name="T40" fmla="*/ 0 w 276"/>
                <a:gd name="T41" fmla="*/ 13620 h 197"/>
                <a:gd name="T42" fmla="*/ 0 w 276"/>
                <a:gd name="T43" fmla="*/ 0 h 197"/>
                <a:gd name="T44" fmla="*/ 16499 w 276"/>
                <a:gd name="T45" fmla="*/ 5 h 197"/>
                <a:gd name="T46" fmla="*/ 33516 w 276"/>
                <a:gd name="T47" fmla="*/ 12705 h 197"/>
                <a:gd name="T48" fmla="*/ 16530 w 276"/>
                <a:gd name="T49" fmla="*/ 24352 h 197"/>
                <a:gd name="T50" fmla="*/ 27225 w 276"/>
                <a:gd name="T51" fmla="*/ 48450 h 197"/>
                <a:gd name="T52" fmla="*/ 0 w 276"/>
                <a:gd name="T53" fmla="*/ 58082 h 197"/>
                <a:gd name="T54" fmla="*/ 0 w 276"/>
                <a:gd name="T55" fmla="*/ 0 h 197"/>
                <a:gd name="T56" fmla="*/ 16510 w 276"/>
                <a:gd name="T57" fmla="*/ 4 h 197"/>
                <a:gd name="T58" fmla="*/ 56195 w 276"/>
                <a:gd name="T59" fmla="*/ 25099 h 197"/>
                <a:gd name="T60" fmla="*/ 16527 w 276"/>
                <a:gd name="T61" fmla="*/ 80 h 197"/>
                <a:gd name="T62" fmla="*/ 19117 w 276"/>
                <a:gd name="T63" fmla="*/ 57894 h 197"/>
                <a:gd name="T64" fmla="*/ 65535 w 276"/>
                <a:gd name="T65" fmla="*/ 8271 h 197"/>
                <a:gd name="T66" fmla="*/ 0 w 276"/>
                <a:gd name="T67" fmla="*/ 0 h 197"/>
                <a:gd name="T68" fmla="*/ 16514 w 276"/>
                <a:gd name="T69" fmla="*/ 3 h 197"/>
                <a:gd name="T70" fmla="*/ 19765 w 276"/>
                <a:gd name="T71" fmla="*/ 12473 h 197"/>
                <a:gd name="T72" fmla="*/ 16514 w 276"/>
                <a:gd name="T73" fmla="*/ 44780 h 197"/>
                <a:gd name="T74" fmla="*/ 33487 w 276"/>
                <a:gd name="T75" fmla="*/ 28912 h 197"/>
                <a:gd name="T76" fmla="*/ 65535 w 276"/>
                <a:gd name="T77" fmla="*/ 39103 h 197"/>
                <a:gd name="T78" fmla="*/ 0 w 276"/>
                <a:gd name="T79" fmla="*/ 0 h 197"/>
                <a:gd name="T80" fmla="*/ 16514 w 276"/>
                <a:gd name="T81" fmla="*/ 5 h 197"/>
                <a:gd name="T82" fmla="*/ 61773 w 276"/>
                <a:gd name="T83" fmla="*/ 30365 h 197"/>
                <a:gd name="T84" fmla="*/ 16495 w 276"/>
                <a:gd name="T85" fmla="*/ 58720 h 197"/>
                <a:gd name="T86" fmla="*/ 46711 w 276"/>
                <a:gd name="T87" fmla="*/ 39660 h 197"/>
                <a:gd name="T88" fmla="*/ 65535 w 276"/>
                <a:gd name="T89" fmla="*/ 38866 h 197"/>
                <a:gd name="T90" fmla="*/ 0 w 276"/>
                <a:gd name="T91" fmla="*/ 0 h 197"/>
                <a:gd name="T92" fmla="*/ 16510 w 276"/>
                <a:gd name="T93" fmla="*/ 4 h 197"/>
                <a:gd name="T94" fmla="*/ 64696 w 276"/>
                <a:gd name="T95" fmla="*/ 35326 h 197"/>
                <a:gd name="T96" fmla="*/ 16454 w 276"/>
                <a:gd name="T97" fmla="*/ 39336 h 197"/>
                <a:gd name="T98" fmla="*/ 25519 w 276"/>
                <a:gd name="T99" fmla="*/ 58192 h 197"/>
                <a:gd name="T100" fmla="*/ 0 w 276"/>
                <a:gd name="T101" fmla="*/ 0 h 197"/>
                <a:gd name="T102" fmla="*/ 0 w 276"/>
                <a:gd name="T103" fmla="*/ 256 h 197"/>
                <a:gd name="T104" fmla="*/ 0 w 276"/>
                <a:gd name="T105" fmla="*/ 0 h 197"/>
                <a:gd name="T106" fmla="*/ 0 w 276"/>
                <a:gd name="T107" fmla="*/ 0 h 197"/>
                <a:gd name="T108" fmla="*/ 0 w 276"/>
                <a:gd name="T109" fmla="*/ 0 h 197"/>
                <a:gd name="T110" fmla="*/ 0 w 276"/>
                <a:gd name="T111" fmla="*/ 0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97">
                  <a:moveTo>
                    <a:pt x="1" y="60"/>
                  </a:moveTo>
                  <a:lnTo>
                    <a:pt x="1" y="147"/>
                  </a:lnTo>
                  <a:cubicBezTo>
                    <a:pt x="1" y="147"/>
                    <a:pt x="6" y="158"/>
                    <a:pt x="18" y="167"/>
                  </a:cubicBezTo>
                  <a:cubicBezTo>
                    <a:pt x="18" y="167"/>
                    <a:pt x="31" y="176"/>
                    <a:pt x="50" y="183"/>
                  </a:cubicBezTo>
                  <a:cubicBezTo>
                    <a:pt x="50" y="183"/>
                    <a:pt x="70" y="190"/>
                    <a:pt x="94" y="193"/>
                  </a:cubicBezTo>
                  <a:cubicBezTo>
                    <a:pt x="94" y="193"/>
                    <a:pt x="117" y="197"/>
                    <a:pt x="142" y="197"/>
                  </a:cubicBezTo>
                  <a:cubicBezTo>
                    <a:pt x="142" y="197"/>
                    <a:pt x="167" y="197"/>
                    <a:pt x="191" y="193"/>
                  </a:cubicBezTo>
                  <a:cubicBezTo>
                    <a:pt x="191" y="193"/>
                    <a:pt x="214" y="189"/>
                    <a:pt x="232" y="182"/>
                  </a:cubicBezTo>
                  <a:cubicBezTo>
                    <a:pt x="232" y="182"/>
                    <a:pt x="251" y="175"/>
                    <a:pt x="263" y="166"/>
                  </a:cubicBezTo>
                  <a:cubicBezTo>
                    <a:pt x="263" y="166"/>
                    <a:pt x="274" y="156"/>
                    <a:pt x="277" y="146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93D2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9"/>
            <p:cNvSpPr>
              <a:spLocks noChangeArrowheads="1"/>
            </p:cNvSpPr>
            <p:nvPr/>
          </p:nvSpPr>
          <p:spPr bwMode="auto">
            <a:xfrm>
              <a:off x="0" y="58"/>
              <a:ext cx="276" cy="172"/>
            </a:xfrm>
            <a:custGeom>
              <a:avLst/>
              <a:gdLst>
                <a:gd name="T0" fmla="*/ 0 w 276"/>
                <a:gd name="T1" fmla="*/ 1 h 172"/>
                <a:gd name="T2" fmla="*/ 0 w 276"/>
                <a:gd name="T3" fmla="*/ 122 h 172"/>
                <a:gd name="T4" fmla="*/ 16 w 276"/>
                <a:gd name="T5" fmla="*/ 142 h 172"/>
                <a:gd name="T6" fmla="*/ 48 w 276"/>
                <a:gd name="T7" fmla="*/ 158 h 172"/>
                <a:gd name="T8" fmla="*/ 91 w 276"/>
                <a:gd name="T9" fmla="*/ 168 h 172"/>
                <a:gd name="T10" fmla="*/ 140 w 276"/>
                <a:gd name="T11" fmla="*/ 172 h 172"/>
                <a:gd name="T12" fmla="*/ 188 w 276"/>
                <a:gd name="T13" fmla="*/ 168 h 172"/>
                <a:gd name="T14" fmla="*/ 230 w 276"/>
                <a:gd name="T15" fmla="*/ 157 h 172"/>
                <a:gd name="T16" fmla="*/ 261 w 276"/>
                <a:gd name="T17" fmla="*/ 140 h 172"/>
                <a:gd name="T18" fmla="*/ 276 w 276"/>
                <a:gd name="T19" fmla="*/ 121 h 172"/>
                <a:gd name="T20" fmla="*/ 276 w 276"/>
                <a:gd name="T21" fmla="*/ 0 h 172"/>
                <a:gd name="T22" fmla="*/ 264 w 276"/>
                <a:gd name="T23" fmla="*/ 21 h 172"/>
                <a:gd name="T24" fmla="*/ 234 w 276"/>
                <a:gd name="T25" fmla="*/ 39 h 172"/>
                <a:gd name="T26" fmla="*/ 191 w 276"/>
                <a:gd name="T27" fmla="*/ 51 h 172"/>
                <a:gd name="T28" fmla="*/ 140 w 276"/>
                <a:gd name="T29" fmla="*/ 55 h 172"/>
                <a:gd name="T30" fmla="*/ 89 w 276"/>
                <a:gd name="T31" fmla="*/ 51 h 172"/>
                <a:gd name="T32" fmla="*/ 45 w 276"/>
                <a:gd name="T33" fmla="*/ 40 h 172"/>
                <a:gd name="T34" fmla="*/ 14 w 276"/>
                <a:gd name="T35" fmla="*/ 22 h 172"/>
                <a:gd name="T36" fmla="*/ 0 w 276"/>
                <a:gd name="T37" fmla="*/ 1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172">
                  <a:moveTo>
                    <a:pt x="0" y="1"/>
                  </a:moveTo>
                  <a:lnTo>
                    <a:pt x="0" y="122"/>
                  </a:lnTo>
                  <a:cubicBezTo>
                    <a:pt x="0" y="122"/>
                    <a:pt x="4" y="133"/>
                    <a:pt x="16" y="142"/>
                  </a:cubicBezTo>
                  <a:cubicBezTo>
                    <a:pt x="16" y="142"/>
                    <a:pt x="29" y="151"/>
                    <a:pt x="48" y="158"/>
                  </a:cubicBezTo>
                  <a:cubicBezTo>
                    <a:pt x="48" y="158"/>
                    <a:pt x="67" y="165"/>
                    <a:pt x="91" y="168"/>
                  </a:cubicBezTo>
                  <a:cubicBezTo>
                    <a:pt x="91" y="168"/>
                    <a:pt x="115" y="172"/>
                    <a:pt x="140" y="172"/>
                  </a:cubicBezTo>
                  <a:cubicBezTo>
                    <a:pt x="140" y="172"/>
                    <a:pt x="165" y="171"/>
                    <a:pt x="188" y="168"/>
                  </a:cubicBezTo>
                  <a:cubicBezTo>
                    <a:pt x="188" y="168"/>
                    <a:pt x="212" y="164"/>
                    <a:pt x="230" y="157"/>
                  </a:cubicBezTo>
                  <a:cubicBezTo>
                    <a:pt x="230" y="157"/>
                    <a:pt x="249" y="150"/>
                    <a:pt x="261" y="140"/>
                  </a:cubicBezTo>
                  <a:cubicBezTo>
                    <a:pt x="261" y="140"/>
                    <a:pt x="272" y="131"/>
                    <a:pt x="276" y="121"/>
                  </a:cubicBezTo>
                  <a:lnTo>
                    <a:pt x="276" y="0"/>
                  </a:lnTo>
                  <a:cubicBezTo>
                    <a:pt x="276" y="0"/>
                    <a:pt x="274" y="11"/>
                    <a:pt x="264" y="21"/>
                  </a:cubicBezTo>
                  <a:cubicBezTo>
                    <a:pt x="264" y="21"/>
                    <a:pt x="253" y="31"/>
                    <a:pt x="234" y="39"/>
                  </a:cubicBezTo>
                  <a:cubicBezTo>
                    <a:pt x="234" y="39"/>
                    <a:pt x="215" y="46"/>
                    <a:pt x="191" y="51"/>
                  </a:cubicBezTo>
                  <a:cubicBezTo>
                    <a:pt x="191" y="51"/>
                    <a:pt x="167" y="55"/>
                    <a:pt x="140" y="55"/>
                  </a:cubicBezTo>
                  <a:cubicBezTo>
                    <a:pt x="140" y="55"/>
                    <a:pt x="114" y="55"/>
                    <a:pt x="89" y="51"/>
                  </a:cubicBezTo>
                  <a:cubicBezTo>
                    <a:pt x="89" y="51"/>
                    <a:pt x="65" y="47"/>
                    <a:pt x="45" y="40"/>
                  </a:cubicBezTo>
                  <a:cubicBezTo>
                    <a:pt x="45" y="40"/>
                    <a:pt x="25" y="32"/>
                    <a:pt x="14" y="22"/>
                  </a:cubicBezTo>
                  <a:cubicBezTo>
                    <a:pt x="14" y="22"/>
                    <a:pt x="2" y="12"/>
                    <a:pt x="0" y="1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50000">
                  <a:srgbClr val="00A2DF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277" cy="230"/>
            </a:xfrm>
            <a:custGeom>
              <a:avLst/>
              <a:gdLst>
                <a:gd name="T0" fmla="*/ 1 w 276"/>
                <a:gd name="T1" fmla="*/ 60 h 230"/>
                <a:gd name="T2" fmla="*/ 1 w 276"/>
                <a:gd name="T3" fmla="*/ 181 h 230"/>
                <a:gd name="T4" fmla="*/ 18 w 276"/>
                <a:gd name="T5" fmla="*/ 201 h 230"/>
                <a:gd name="T6" fmla="*/ 50 w 276"/>
                <a:gd name="T7" fmla="*/ 217 h 230"/>
                <a:gd name="T8" fmla="*/ 93 w 276"/>
                <a:gd name="T9" fmla="*/ 227 h 230"/>
                <a:gd name="T10" fmla="*/ 145 w 276"/>
                <a:gd name="T11" fmla="*/ 230 h 230"/>
                <a:gd name="T12" fmla="*/ 193 w 276"/>
                <a:gd name="T13" fmla="*/ 226 h 230"/>
                <a:gd name="T14" fmla="*/ 235 w 276"/>
                <a:gd name="T15" fmla="*/ 216 h 230"/>
                <a:gd name="T16" fmla="*/ 265 w 276"/>
                <a:gd name="T17" fmla="*/ 199 h 230"/>
                <a:gd name="T18" fmla="*/ 280 w 276"/>
                <a:gd name="T19" fmla="*/ 179 h 230"/>
                <a:gd name="T20" fmla="*/ 280 w 276"/>
                <a:gd name="T21" fmla="*/ 58 h 230"/>
                <a:gd name="T22" fmla="*/ 271 w 276"/>
                <a:gd name="T23" fmla="*/ 36 h 230"/>
                <a:gd name="T24" fmla="*/ 241 w 276"/>
                <a:gd name="T25" fmla="*/ 17 h 230"/>
                <a:gd name="T26" fmla="*/ 195 w 276"/>
                <a:gd name="T27" fmla="*/ 4 h 230"/>
                <a:gd name="T28" fmla="*/ 137 w 276"/>
                <a:gd name="T29" fmla="*/ 0 h 230"/>
                <a:gd name="T30" fmla="*/ 83 w 276"/>
                <a:gd name="T31" fmla="*/ 5 h 230"/>
                <a:gd name="T32" fmla="*/ 38 w 276"/>
                <a:gd name="T33" fmla="*/ 18 h 230"/>
                <a:gd name="T34" fmla="*/ 9 w 276"/>
                <a:gd name="T35" fmla="*/ 37 h 230"/>
                <a:gd name="T36" fmla="*/ 1 w 276"/>
                <a:gd name="T37" fmla="*/ 60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230">
                  <a:moveTo>
                    <a:pt x="1" y="60"/>
                  </a:moveTo>
                  <a:lnTo>
                    <a:pt x="1" y="181"/>
                  </a:lnTo>
                  <a:cubicBezTo>
                    <a:pt x="1" y="181"/>
                    <a:pt x="5" y="191"/>
                    <a:pt x="18" y="201"/>
                  </a:cubicBezTo>
                  <a:cubicBezTo>
                    <a:pt x="18" y="201"/>
                    <a:pt x="30" y="210"/>
                    <a:pt x="50" y="217"/>
                  </a:cubicBezTo>
                  <a:cubicBezTo>
                    <a:pt x="50" y="217"/>
                    <a:pt x="69" y="223"/>
                    <a:pt x="93" y="227"/>
                  </a:cubicBezTo>
                  <a:cubicBezTo>
                    <a:pt x="93" y="227"/>
                    <a:pt x="116" y="231"/>
                    <a:pt x="142" y="230"/>
                  </a:cubicBezTo>
                  <a:cubicBezTo>
                    <a:pt x="142" y="230"/>
                    <a:pt x="167" y="230"/>
                    <a:pt x="190" y="226"/>
                  </a:cubicBezTo>
                  <a:cubicBezTo>
                    <a:pt x="190" y="226"/>
                    <a:pt x="213" y="223"/>
                    <a:pt x="232" y="216"/>
                  </a:cubicBezTo>
                  <a:cubicBezTo>
                    <a:pt x="232" y="216"/>
                    <a:pt x="251" y="209"/>
                    <a:pt x="262" y="199"/>
                  </a:cubicBezTo>
                  <a:cubicBezTo>
                    <a:pt x="262" y="199"/>
                    <a:pt x="274" y="190"/>
                    <a:pt x="277" y="179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276" cy="113"/>
            </a:xfrm>
            <a:custGeom>
              <a:avLst/>
              <a:gdLst>
                <a:gd name="T0" fmla="*/ 138 w 276"/>
                <a:gd name="T1" fmla="*/ 0 h 113"/>
                <a:gd name="T2" fmla="*/ 266 w 276"/>
                <a:gd name="T3" fmla="*/ 78 h 113"/>
                <a:gd name="T4" fmla="*/ 40 w 276"/>
                <a:gd name="T5" fmla="*/ 96 h 113"/>
                <a:gd name="T6" fmla="*/ 31717 w 276"/>
                <a:gd name="T7" fmla="*/ 63698 h 113"/>
                <a:gd name="T8" fmla="*/ 16470 w 276"/>
                <a:gd name="T9" fmla="*/ 44373 h 113"/>
                <a:gd name="T10" fmla="*/ 59543 w 276"/>
                <a:gd name="T11" fmla="*/ 62560 h 113"/>
                <a:gd name="T12" fmla="*/ 0 w 276"/>
                <a:gd name="T13" fmla="*/ 38218 h 113"/>
                <a:gd name="T14" fmla="*/ 0 w 276"/>
                <a:gd name="T15" fmla="*/ 0 h 113"/>
                <a:gd name="T16" fmla="*/ 16492 w 276"/>
                <a:gd name="T17" fmla="*/ 5 h 113"/>
                <a:gd name="T18" fmla="*/ 31505 w 276"/>
                <a:gd name="T19" fmla="*/ 55324 h 113"/>
                <a:gd name="T20" fmla="*/ 16484 w 276"/>
                <a:gd name="T21" fmla="*/ 1324 h 113"/>
                <a:gd name="T22" fmla="*/ 61397 w 276"/>
                <a:gd name="T23" fmla="*/ 42007 h 113"/>
                <a:gd name="T24" fmla="*/ 0 w 276"/>
                <a:gd name="T25" fmla="*/ 15229 h 113"/>
                <a:gd name="T26" fmla="*/ 0 w 276"/>
                <a:gd name="T27" fmla="*/ 0 h 113"/>
                <a:gd name="T28" fmla="*/ 16491 w 276"/>
                <a:gd name="T29" fmla="*/ 4 h 113"/>
                <a:gd name="T30" fmla="*/ 15834 w 276"/>
                <a:gd name="T31" fmla="*/ 64978 h 113"/>
                <a:gd name="T32" fmla="*/ 16492 w 276"/>
                <a:gd name="T33" fmla="*/ 29522 h 113"/>
                <a:gd name="T34" fmla="*/ 23126 w 276"/>
                <a:gd name="T35" fmla="*/ 15388 h 113"/>
                <a:gd name="T36" fmla="*/ 0 w 276"/>
                <a:gd name="T37" fmla="*/ 9542 h 113"/>
                <a:gd name="T38" fmla="*/ 0 w 276"/>
                <a:gd name="T39" fmla="*/ 0 h 113"/>
                <a:gd name="T40" fmla="*/ 16488 w 276"/>
                <a:gd name="T41" fmla="*/ 3 h 113"/>
                <a:gd name="T42" fmla="*/ 48588 w 276"/>
                <a:gd name="T43" fmla="*/ 50841 h 113"/>
                <a:gd name="T44" fmla="*/ 16497 w 276"/>
                <a:gd name="T45" fmla="*/ 64931 h 113"/>
                <a:gd name="T46" fmla="*/ 64763 w 276"/>
                <a:gd name="T47" fmla="*/ 18380 h 113"/>
                <a:gd name="T48" fmla="*/ 0 w 276"/>
                <a:gd name="T49" fmla="*/ 20972 h 113"/>
                <a:gd name="T50" fmla="*/ 0 w 276"/>
                <a:gd name="T51" fmla="*/ 0 h 113"/>
                <a:gd name="T52" fmla="*/ 16455 w 276"/>
                <a:gd name="T53" fmla="*/ 4 h 113"/>
                <a:gd name="T54" fmla="*/ 6205 w 276"/>
                <a:gd name="T55" fmla="*/ 5849 h 113"/>
                <a:gd name="T56" fmla="*/ 16496 w 276"/>
                <a:gd name="T57" fmla="*/ 11226 h 113"/>
                <a:gd name="T58" fmla="*/ 10423 w 276"/>
                <a:gd name="T59" fmla="*/ 2991 h 113"/>
                <a:gd name="T60" fmla="*/ 65535 w 276"/>
                <a:gd name="T61" fmla="*/ 27348 h 113"/>
                <a:gd name="T62" fmla="*/ 0 w 276"/>
                <a:gd name="T63" fmla="*/ 0 h 113"/>
                <a:gd name="T64" fmla="*/ 16433 w 276"/>
                <a:gd name="T65" fmla="*/ 3 h 113"/>
                <a:gd name="T66" fmla="*/ 59964 w 276"/>
                <a:gd name="T67" fmla="*/ 29459 h 113"/>
                <a:gd name="T68" fmla="*/ 16487 w 276"/>
                <a:gd name="T69" fmla="*/ 2488 h 113"/>
                <a:gd name="T70" fmla="*/ 64049 w 276"/>
                <a:gd name="T71" fmla="*/ 56309 h 113"/>
                <a:gd name="T72" fmla="*/ 65535 w 276"/>
                <a:gd name="T73" fmla="*/ 47071 h 113"/>
                <a:gd name="T74" fmla="*/ 0 w 276"/>
                <a:gd name="T75" fmla="*/ 0 h 113"/>
                <a:gd name="T76" fmla="*/ 16246 w 276"/>
                <a:gd name="T77" fmla="*/ 5 h 113"/>
                <a:gd name="T78" fmla="*/ 29070 w 276"/>
                <a:gd name="T79" fmla="*/ 49610 h 113"/>
                <a:gd name="T80" fmla="*/ 16475 w 276"/>
                <a:gd name="T81" fmla="*/ 37632 h 113"/>
                <a:gd name="T82" fmla="*/ 35169 w 276"/>
                <a:gd name="T83" fmla="*/ 34889 h 113"/>
                <a:gd name="T84" fmla="*/ 65535 w 276"/>
                <a:gd name="T85" fmla="*/ 37160 h 113"/>
                <a:gd name="T86" fmla="*/ 0 w 276"/>
                <a:gd name="T87" fmla="*/ 0 h 113"/>
                <a:gd name="T88" fmla="*/ 16419 w 276"/>
                <a:gd name="T89" fmla="*/ 4 h 113"/>
                <a:gd name="T90" fmla="*/ 14480 w 276"/>
                <a:gd name="T91" fmla="*/ 10838 h 113"/>
                <a:gd name="T92" fmla="*/ 16450 w 276"/>
                <a:gd name="T93" fmla="*/ 64390 h 113"/>
                <a:gd name="T94" fmla="*/ 17831 w 276"/>
                <a:gd name="T95" fmla="*/ 47894 h 113"/>
                <a:gd name="T96" fmla="*/ 0 w 276"/>
                <a:gd name="T97" fmla="*/ 23856 h 113"/>
                <a:gd name="T98" fmla="*/ 0 w 276"/>
                <a:gd name="T99" fmla="*/ 0 h 113"/>
                <a:gd name="T100" fmla="*/ 16450 w 276"/>
                <a:gd name="T101" fmla="*/ 3 h 113"/>
                <a:gd name="T102" fmla="*/ 3243 w 276"/>
                <a:gd name="T103" fmla="*/ 20861 h 113"/>
                <a:gd name="T104" fmla="*/ 16335 w 276"/>
                <a:gd name="T105" fmla="*/ 39827 h 113"/>
                <a:gd name="T106" fmla="*/ 0 w 276"/>
                <a:gd name="T107" fmla="*/ 0 h 113"/>
                <a:gd name="T108" fmla="*/ 0 w 276"/>
                <a:gd name="T109" fmla="*/ 0 h 113"/>
                <a:gd name="T110" fmla="*/ 0 w 276"/>
                <a:gd name="T111" fmla="*/ 0 h 1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13">
                  <a:moveTo>
                    <a:pt x="0" y="56"/>
                  </a:moveTo>
                  <a:cubicBezTo>
                    <a:pt x="0" y="56"/>
                    <a:pt x="0" y="45"/>
                    <a:pt x="10" y="35"/>
                  </a:cubicBezTo>
                  <a:cubicBezTo>
                    <a:pt x="10" y="35"/>
                    <a:pt x="21" y="24"/>
                    <a:pt x="40" y="16"/>
                  </a:cubicBezTo>
                  <a:cubicBezTo>
                    <a:pt x="40" y="16"/>
                    <a:pt x="59" y="8"/>
                    <a:pt x="85" y="4"/>
                  </a:cubicBezTo>
                  <a:cubicBezTo>
                    <a:pt x="85" y="4"/>
                    <a:pt x="110" y="0"/>
                    <a:pt x="138" y="0"/>
                  </a:cubicBezTo>
                  <a:cubicBezTo>
                    <a:pt x="138" y="0"/>
                    <a:pt x="165" y="0"/>
                    <a:pt x="191" y="4"/>
                  </a:cubicBezTo>
                  <a:cubicBezTo>
                    <a:pt x="191" y="4"/>
                    <a:pt x="216" y="8"/>
                    <a:pt x="236" y="16"/>
                  </a:cubicBezTo>
                  <a:cubicBezTo>
                    <a:pt x="236" y="16"/>
                    <a:pt x="255" y="24"/>
                    <a:pt x="266" y="35"/>
                  </a:cubicBezTo>
                  <a:cubicBezTo>
                    <a:pt x="266" y="35"/>
                    <a:pt x="276" y="45"/>
                    <a:pt x="276" y="56"/>
                  </a:cubicBezTo>
                  <a:cubicBezTo>
                    <a:pt x="276" y="56"/>
                    <a:pt x="276" y="68"/>
                    <a:pt x="266" y="78"/>
                  </a:cubicBezTo>
                  <a:cubicBezTo>
                    <a:pt x="266" y="78"/>
                    <a:pt x="255" y="88"/>
                    <a:pt x="236" y="96"/>
                  </a:cubicBezTo>
                  <a:cubicBezTo>
                    <a:pt x="236" y="96"/>
                    <a:pt x="216" y="104"/>
                    <a:pt x="191" y="109"/>
                  </a:cubicBezTo>
                  <a:cubicBezTo>
                    <a:pt x="191" y="109"/>
                    <a:pt x="165" y="113"/>
                    <a:pt x="138" y="113"/>
                  </a:cubicBezTo>
                  <a:cubicBezTo>
                    <a:pt x="138" y="113"/>
                    <a:pt x="110" y="113"/>
                    <a:pt x="85" y="109"/>
                  </a:cubicBezTo>
                  <a:cubicBezTo>
                    <a:pt x="85" y="109"/>
                    <a:pt x="59" y="104"/>
                    <a:pt x="40" y="96"/>
                  </a:cubicBezTo>
                  <a:cubicBezTo>
                    <a:pt x="40" y="96"/>
                    <a:pt x="21" y="88"/>
                    <a:pt x="10" y="78"/>
                  </a:cubicBezTo>
                  <a:cubicBezTo>
                    <a:pt x="10" y="78"/>
                    <a:pt x="0" y="68"/>
                    <a:pt x="0" y="56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100000">
                  <a:srgbClr val="FF6666">
                    <a:alpha val="99997"/>
                  </a:srgbClr>
                </a:gs>
              </a:gsLst>
              <a:lin ang="540000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12"/>
            <p:cNvSpPr>
              <a:spLocks noChangeShapeType="1"/>
            </p:cNvSpPr>
            <p:nvPr/>
          </p:nvSpPr>
          <p:spPr bwMode="auto">
            <a:xfrm rot="-2520000">
              <a:off x="-7" y="39"/>
              <a:ext cx="9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13"/>
            <p:cNvSpPr>
              <a:spLocks noChangeShapeType="1"/>
            </p:cNvSpPr>
            <p:nvPr/>
          </p:nvSpPr>
          <p:spPr bwMode="auto">
            <a:xfrm rot="-2520000">
              <a:off x="10" y="46"/>
              <a:ext cx="1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14"/>
            <p:cNvSpPr>
              <a:spLocks noChangeShapeType="1"/>
            </p:cNvSpPr>
            <p:nvPr/>
          </p:nvSpPr>
          <p:spPr bwMode="auto">
            <a:xfrm rot="-2460000">
              <a:off x="38" y="52"/>
              <a:ext cx="1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15"/>
            <p:cNvSpPr>
              <a:spLocks noChangeShapeType="1"/>
            </p:cNvSpPr>
            <p:nvPr/>
          </p:nvSpPr>
          <p:spPr bwMode="auto">
            <a:xfrm rot="-2520000">
              <a:off x="75" y="58"/>
              <a:ext cx="15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16"/>
            <p:cNvSpPr>
              <a:spLocks noChangeShapeType="1"/>
            </p:cNvSpPr>
            <p:nvPr/>
          </p:nvSpPr>
          <p:spPr bwMode="auto">
            <a:xfrm rot="-2580000">
              <a:off x="117" y="65"/>
              <a:ext cx="14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17"/>
            <p:cNvSpPr>
              <a:spLocks noChangeShapeType="1"/>
            </p:cNvSpPr>
            <p:nvPr/>
          </p:nvSpPr>
          <p:spPr bwMode="auto">
            <a:xfrm rot="-2580000">
              <a:off x="167" y="72"/>
              <a:ext cx="11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18"/>
            <p:cNvSpPr>
              <a:spLocks noChangeShapeType="1"/>
            </p:cNvSpPr>
            <p:nvPr/>
          </p:nvSpPr>
          <p:spPr bwMode="auto">
            <a:xfrm rot="-2760000">
              <a:off x="230" y="77"/>
              <a:ext cx="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19"/>
            <p:cNvSpPr>
              <a:spLocks noChangeShapeType="1"/>
            </p:cNvSpPr>
            <p:nvPr/>
          </p:nvSpPr>
          <p:spPr bwMode="auto">
            <a:xfrm rot="300000">
              <a:off x="9" y="37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0"/>
            <p:cNvSpPr>
              <a:spLocks noChangeShapeType="1"/>
            </p:cNvSpPr>
            <p:nvPr/>
          </p:nvSpPr>
          <p:spPr bwMode="auto">
            <a:xfrm rot="360000">
              <a:off x="27" y="54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1"/>
            <p:cNvSpPr>
              <a:spLocks noChangeShapeType="1"/>
            </p:cNvSpPr>
            <p:nvPr/>
          </p:nvSpPr>
          <p:spPr bwMode="auto">
            <a:xfrm rot="420000">
              <a:off x="47" y="75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2"/>
            <p:cNvSpPr>
              <a:spLocks noChangeShapeType="1"/>
            </p:cNvSpPr>
            <p:nvPr/>
          </p:nvSpPr>
          <p:spPr bwMode="auto">
            <a:xfrm rot="480000">
              <a:off x="108" y="6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23"/>
            <p:cNvSpPr>
              <a:spLocks noChangeShapeType="1"/>
            </p:cNvSpPr>
            <p:nvPr/>
          </p:nvSpPr>
          <p:spPr bwMode="auto">
            <a:xfrm rot="540000">
              <a:off x="74" y="91"/>
              <a:ext cx="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24"/>
            <p:cNvSpPr>
              <a:spLocks noChangeShapeType="1"/>
            </p:cNvSpPr>
            <p:nvPr/>
          </p:nvSpPr>
          <p:spPr bwMode="auto">
            <a:xfrm rot="420000">
              <a:off x="136" y="74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25"/>
            <p:cNvSpPr>
              <a:spLocks noChangeShapeType="1"/>
            </p:cNvSpPr>
            <p:nvPr/>
          </p:nvSpPr>
          <p:spPr bwMode="auto">
            <a:xfrm rot="360000">
              <a:off x="171" y="42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26"/>
            <p:cNvSpPr>
              <a:spLocks noChangeShapeType="1"/>
            </p:cNvSpPr>
            <p:nvPr/>
          </p:nvSpPr>
          <p:spPr bwMode="auto">
            <a:xfrm rot="420000">
              <a:off x="231" y="27"/>
              <a:ext cx="2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27"/>
            <p:cNvSpPr>
              <a:spLocks noChangeShapeType="1"/>
            </p:cNvSpPr>
            <p:nvPr/>
          </p:nvSpPr>
          <p:spPr bwMode="auto">
            <a:xfrm rot="300000">
              <a:off x="154" y="97"/>
              <a:ext cx="39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28"/>
            <p:cNvSpPr>
              <a:spLocks noChangeShapeType="1"/>
            </p:cNvSpPr>
            <p:nvPr/>
          </p:nvSpPr>
          <p:spPr bwMode="auto">
            <a:xfrm rot="300000">
              <a:off x="216" y="80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29"/>
            <p:cNvSpPr>
              <a:spLocks noChangeShapeType="1"/>
            </p:cNvSpPr>
            <p:nvPr/>
          </p:nvSpPr>
          <p:spPr bwMode="auto">
            <a:xfrm rot="360000">
              <a:off x="252" y="47"/>
              <a:ext cx="2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30"/>
            <p:cNvSpPr>
              <a:spLocks noChangeArrowheads="1"/>
            </p:cNvSpPr>
            <p:nvPr/>
          </p:nvSpPr>
          <p:spPr bwMode="auto">
            <a:xfrm>
              <a:off x="17" y="8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2F2F2F">
                    <a:alpha val="99997"/>
                  </a:srgbClr>
                </a:gs>
                <a:gs pos="100000">
                  <a:srgbClr val="5F5F5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31"/>
            <p:cNvSpPr>
              <a:spLocks noChangeArrowheads="1"/>
            </p:cNvSpPr>
            <p:nvPr/>
          </p:nvSpPr>
          <p:spPr bwMode="auto">
            <a:xfrm>
              <a:off x="17" y="10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DFDFDF">
                    <a:alpha val="99997"/>
                  </a:srgbClr>
                </a:gs>
                <a:gs pos="100000">
                  <a:srgbClr val="FFFFF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32"/>
            <p:cNvSpPr>
              <a:spLocks noChangeShapeType="1"/>
            </p:cNvSpPr>
            <p:nvPr/>
          </p:nvSpPr>
          <p:spPr bwMode="auto">
            <a:xfrm rot="480000">
              <a:off x="104" y="25"/>
              <a:ext cx="3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33"/>
            <p:cNvSpPr>
              <a:spLocks noChangeShapeType="1"/>
            </p:cNvSpPr>
            <p:nvPr/>
          </p:nvSpPr>
          <p:spPr bwMode="auto">
            <a:xfrm rot="480000">
              <a:off x="77" y="1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34"/>
            <p:cNvSpPr>
              <a:spLocks noChangeArrowheads="1"/>
            </p:cNvSpPr>
            <p:nvPr/>
          </p:nvSpPr>
          <p:spPr bwMode="auto">
            <a:xfrm>
              <a:off x="0" y="56"/>
              <a:ext cx="276" cy="98"/>
            </a:xfrm>
            <a:custGeom>
              <a:avLst/>
              <a:gdLst>
                <a:gd name="T0" fmla="*/ 0 w 276"/>
                <a:gd name="T1" fmla="*/ 0 h 97"/>
                <a:gd name="T2" fmla="*/ 0 w 276"/>
                <a:gd name="T3" fmla="*/ 46 h 97"/>
                <a:gd name="T4" fmla="*/ 14 w 276"/>
                <a:gd name="T5" fmla="*/ 69 h 97"/>
                <a:gd name="T6" fmla="*/ 44 w 276"/>
                <a:gd name="T7" fmla="*/ 85 h 97"/>
                <a:gd name="T8" fmla="*/ 88 w 276"/>
                <a:gd name="T9" fmla="*/ 96 h 97"/>
                <a:gd name="T10" fmla="*/ 138 w 276"/>
                <a:gd name="T11" fmla="*/ 100 h 97"/>
                <a:gd name="T12" fmla="*/ 188 w 276"/>
                <a:gd name="T13" fmla="*/ 96 h 97"/>
                <a:gd name="T14" fmla="*/ 232 w 276"/>
                <a:gd name="T15" fmla="*/ 85 h 97"/>
                <a:gd name="T16" fmla="*/ 262 w 276"/>
                <a:gd name="T17" fmla="*/ 69 h 97"/>
                <a:gd name="T18" fmla="*/ 276 w 276"/>
                <a:gd name="T19" fmla="*/ 46 h 97"/>
                <a:gd name="T20" fmla="*/ 276 w 276"/>
                <a:gd name="T21" fmla="*/ 0 h 97"/>
                <a:gd name="T22" fmla="*/ 266 w 276"/>
                <a:gd name="T23" fmla="*/ 21 h 97"/>
                <a:gd name="T24" fmla="*/ 236 w 276"/>
                <a:gd name="T25" fmla="*/ 39 h 97"/>
                <a:gd name="T26" fmla="*/ 191 w 276"/>
                <a:gd name="T27" fmla="*/ 55 h 97"/>
                <a:gd name="T28" fmla="*/ 138 w 276"/>
                <a:gd name="T29" fmla="*/ 59 h 97"/>
                <a:gd name="T30" fmla="*/ 85 w 276"/>
                <a:gd name="T31" fmla="*/ 55 h 97"/>
                <a:gd name="T32" fmla="*/ 40 w 276"/>
                <a:gd name="T33" fmla="*/ 39 h 97"/>
                <a:gd name="T34" fmla="*/ 10 w 276"/>
                <a:gd name="T35" fmla="*/ 21 h 97"/>
                <a:gd name="T36" fmla="*/ 0 w 276"/>
                <a:gd name="T37" fmla="*/ 0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97">
                  <a:moveTo>
                    <a:pt x="0" y="0"/>
                  </a:moveTo>
                  <a:lnTo>
                    <a:pt x="0" y="46"/>
                  </a:lnTo>
                  <a:cubicBezTo>
                    <a:pt x="0" y="46"/>
                    <a:pt x="2" y="57"/>
                    <a:pt x="14" y="66"/>
                  </a:cubicBezTo>
                  <a:cubicBezTo>
                    <a:pt x="14" y="66"/>
                    <a:pt x="25" y="75"/>
                    <a:pt x="44" y="82"/>
                  </a:cubicBezTo>
                  <a:cubicBezTo>
                    <a:pt x="44" y="82"/>
                    <a:pt x="63" y="89"/>
                    <a:pt x="88" y="93"/>
                  </a:cubicBezTo>
                  <a:cubicBezTo>
                    <a:pt x="88" y="93"/>
                    <a:pt x="112" y="97"/>
                    <a:pt x="138" y="97"/>
                  </a:cubicBezTo>
                  <a:cubicBezTo>
                    <a:pt x="138" y="97"/>
                    <a:pt x="164" y="97"/>
                    <a:pt x="188" y="93"/>
                  </a:cubicBezTo>
                  <a:cubicBezTo>
                    <a:pt x="188" y="93"/>
                    <a:pt x="212" y="89"/>
                    <a:pt x="232" y="82"/>
                  </a:cubicBezTo>
                  <a:cubicBezTo>
                    <a:pt x="232" y="82"/>
                    <a:pt x="251" y="75"/>
                    <a:pt x="262" y="66"/>
                  </a:cubicBezTo>
                  <a:cubicBezTo>
                    <a:pt x="262" y="66"/>
                    <a:pt x="274" y="57"/>
                    <a:pt x="276" y="46"/>
                  </a:cubicBezTo>
                  <a:lnTo>
                    <a:pt x="276" y="0"/>
                  </a:lnTo>
                  <a:cubicBezTo>
                    <a:pt x="276" y="0"/>
                    <a:pt x="276" y="11"/>
                    <a:pt x="266" y="21"/>
                  </a:cubicBezTo>
                  <a:cubicBezTo>
                    <a:pt x="266" y="21"/>
                    <a:pt x="256" y="31"/>
                    <a:pt x="236" y="39"/>
                  </a:cubicBezTo>
                  <a:cubicBezTo>
                    <a:pt x="236" y="39"/>
                    <a:pt x="217" y="47"/>
                    <a:pt x="191" y="52"/>
                  </a:cubicBezTo>
                  <a:cubicBezTo>
                    <a:pt x="191" y="52"/>
                    <a:pt x="166" y="56"/>
                    <a:pt x="138" y="56"/>
                  </a:cubicBezTo>
                  <a:cubicBezTo>
                    <a:pt x="138" y="56"/>
                    <a:pt x="110" y="56"/>
                    <a:pt x="85" y="52"/>
                  </a:cubicBezTo>
                  <a:cubicBezTo>
                    <a:pt x="85" y="52"/>
                    <a:pt x="59" y="47"/>
                    <a:pt x="40" y="39"/>
                  </a:cubicBezTo>
                  <a:cubicBezTo>
                    <a:pt x="40" y="39"/>
                    <a:pt x="20" y="31"/>
                    <a:pt x="10" y="21"/>
                  </a:cubicBezTo>
                  <a:cubicBezTo>
                    <a:pt x="10" y="21"/>
                    <a:pt x="0" y="11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50000">
                  <a:srgbClr val="FF6666">
                    <a:alpha val="99997"/>
                  </a:srgbClr>
                </a:gs>
                <a:gs pos="100000">
                  <a:srgbClr val="FF0000">
                    <a:alpha val="99997"/>
                  </a:srgbClr>
                </a:gs>
              </a:gsLst>
              <a:lin ang="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-136" y="208"/>
              <a:ext cx="5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alpha val="99997"/>
                        </a:srgbClr>
                      </a:gs>
                      <a:gs pos="100000">
                        <a:srgbClr val="FFFFFF">
                          <a:alpha val="99997"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54000" rIns="18000" bIns="54000" anchor="ctr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700" dirty="0">
                <a:solidFill>
                  <a:srgbClr val="555555"/>
                </a:solidFill>
                <a:latin typeface="Calibri" charset="0"/>
              </a:endParaRPr>
            </a:p>
          </p:txBody>
        </p:sp>
      </p:grpSp>
      <p:sp>
        <p:nvSpPr>
          <p:cNvPr id="531" name="Freeform 65"/>
          <p:cNvSpPr>
            <a:spLocks noChangeArrowheads="1"/>
          </p:cNvSpPr>
          <p:nvPr/>
        </p:nvSpPr>
        <p:spPr bwMode="auto">
          <a:xfrm>
            <a:off x="5343518" y="5543777"/>
            <a:ext cx="2268" cy="6804"/>
          </a:xfrm>
          <a:custGeom>
            <a:avLst/>
            <a:gdLst>
              <a:gd name="T0" fmla="*/ 0 w 2"/>
              <a:gd name="T1" fmla="*/ 2147483647 h 5"/>
              <a:gd name="T2" fmla="*/ 0 w 2"/>
              <a:gd name="T3" fmla="*/ 2147483647 h 5"/>
              <a:gd name="T4" fmla="*/ 0 w 2"/>
              <a:gd name="T5" fmla="*/ 0 h 5"/>
              <a:gd name="T6" fmla="*/ 0 w 2"/>
              <a:gd name="T7" fmla="*/ 0 h 5"/>
              <a:gd name="T8" fmla="*/ 2147483647 w 2"/>
              <a:gd name="T9" fmla="*/ 0 h 5"/>
              <a:gd name="T10" fmla="*/ 2147483647 w 2"/>
              <a:gd name="T11" fmla="*/ 0 h 5"/>
              <a:gd name="T12" fmla="*/ 2147483647 w 2"/>
              <a:gd name="T13" fmla="*/ 0 h 5"/>
              <a:gd name="T14" fmla="*/ 2147483647 w 2"/>
              <a:gd name="T15" fmla="*/ 2147483647 h 5"/>
              <a:gd name="T16" fmla="*/ 2147483647 w 2"/>
              <a:gd name="T17" fmla="*/ 2147483647 h 5"/>
              <a:gd name="T18" fmla="*/ 2147483647 w 2"/>
              <a:gd name="T19" fmla="*/ 2147483647 h 5"/>
              <a:gd name="T20" fmla="*/ 2147483647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w 2"/>
              <a:gd name="T27" fmla="*/ 2147483647 h 5"/>
              <a:gd name="T28" fmla="*/ 0 w 2"/>
              <a:gd name="T29" fmla="*/ 2147483647 h 5"/>
              <a:gd name="T30" fmla="*/ 0 w 2"/>
              <a:gd name="T31" fmla="*/ 2147483647 h 5"/>
              <a:gd name="T32" fmla="*/ 0 w 2"/>
              <a:gd name="T33" fmla="*/ 2147483647 h 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5">
                <a:moveTo>
                  <a:pt x="0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2"/>
                </a:cubicBezTo>
              </a:path>
            </a:pathLst>
          </a:custGeom>
          <a:solidFill>
            <a:srgbClr val="E69CFA"/>
          </a:solidFill>
          <a:ln w="9525">
            <a:solidFill>
              <a:srgbClr val="E69CFA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545" name="Group 375"/>
          <p:cNvGrpSpPr>
            <a:grpSpLocks/>
          </p:cNvGrpSpPr>
          <p:nvPr/>
        </p:nvGrpSpPr>
        <p:grpSpPr bwMode="auto">
          <a:xfrm>
            <a:off x="4427984" y="1916832"/>
            <a:ext cx="2664296" cy="1194668"/>
            <a:chOff x="0" y="0"/>
            <a:chExt cx="2834" cy="2657"/>
          </a:xfrm>
        </p:grpSpPr>
        <p:sp>
          <p:nvSpPr>
            <p:cNvPr id="546" name="Freeform 376"/>
            <p:cNvSpPr>
              <a:spLocks noChangeArrowheads="1"/>
            </p:cNvSpPr>
            <p:nvPr/>
          </p:nvSpPr>
          <p:spPr bwMode="auto">
            <a:xfrm>
              <a:off x="0" y="0"/>
              <a:ext cx="2790" cy="2613"/>
            </a:xfrm>
            <a:custGeom>
              <a:avLst/>
              <a:gdLst>
                <a:gd name="T0" fmla="*/ 0 w 2787"/>
                <a:gd name="T1" fmla="*/ 0 h 2610"/>
                <a:gd name="T2" fmla="*/ 0 w 2787"/>
                <a:gd name="T3" fmla="*/ 2619 h 2610"/>
                <a:gd name="T4" fmla="*/ 2796 w 2787"/>
                <a:gd name="T5" fmla="*/ 2619 h 2610"/>
                <a:gd name="T6" fmla="*/ 2796 w 2787"/>
                <a:gd name="T7" fmla="*/ 0 h 2610"/>
                <a:gd name="T8" fmla="*/ 0 w 2787"/>
                <a:gd name="T9" fmla="*/ 0 h 26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2610">
                  <a:moveTo>
                    <a:pt x="0" y="0"/>
                  </a:moveTo>
                  <a:lnTo>
                    <a:pt x="0" y="2610"/>
                  </a:lnTo>
                  <a:lnTo>
                    <a:pt x="2787" y="2610"/>
                  </a:lnTo>
                  <a:lnTo>
                    <a:pt x="2787" y="0"/>
                  </a:lnTo>
                  <a:lnTo>
                    <a:pt x="0" y="0"/>
                  </a:lnTo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Text Box 377"/>
            <p:cNvSpPr txBox="1">
              <a:spLocks noChangeArrowheads="1"/>
            </p:cNvSpPr>
            <p:nvPr/>
          </p:nvSpPr>
          <p:spPr bwMode="auto">
            <a:xfrm>
              <a:off x="-22" y="-22"/>
              <a:ext cx="2832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Target Building - D02</a:t>
              </a:r>
            </a:p>
          </p:txBody>
        </p:sp>
      </p:grpSp>
      <p:grpSp>
        <p:nvGrpSpPr>
          <p:cNvPr id="550" name="Group 502"/>
          <p:cNvGrpSpPr>
            <a:grpSpLocks/>
          </p:cNvGrpSpPr>
          <p:nvPr/>
        </p:nvGrpSpPr>
        <p:grpSpPr bwMode="auto">
          <a:xfrm>
            <a:off x="4355976" y="5516564"/>
            <a:ext cx="2664296" cy="1341437"/>
            <a:chOff x="-22" y="0"/>
            <a:chExt cx="5410" cy="2862"/>
          </a:xfrm>
        </p:grpSpPr>
        <p:sp>
          <p:nvSpPr>
            <p:cNvPr id="551" name="Freeform 503"/>
            <p:cNvSpPr>
              <a:spLocks noChangeArrowheads="1"/>
            </p:cNvSpPr>
            <p:nvPr/>
          </p:nvSpPr>
          <p:spPr bwMode="auto">
            <a:xfrm>
              <a:off x="0" y="0"/>
              <a:ext cx="5368" cy="2818"/>
            </a:xfrm>
            <a:custGeom>
              <a:avLst/>
              <a:gdLst>
                <a:gd name="T0" fmla="*/ 0 w 5365"/>
                <a:gd name="T1" fmla="*/ 0 h 2816"/>
                <a:gd name="T2" fmla="*/ 0 w 5365"/>
                <a:gd name="T3" fmla="*/ 2822 h 2816"/>
                <a:gd name="T4" fmla="*/ 5374 w 5365"/>
                <a:gd name="T5" fmla="*/ 2822 h 2816"/>
                <a:gd name="T6" fmla="*/ 5374 w 5365"/>
                <a:gd name="T7" fmla="*/ 0 h 2816"/>
                <a:gd name="T8" fmla="*/ 0 w 5365"/>
                <a:gd name="T9" fmla="*/ 0 h 2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5" h="2816">
                  <a:moveTo>
                    <a:pt x="0" y="0"/>
                  </a:moveTo>
                  <a:lnTo>
                    <a:pt x="0" y="2816"/>
                  </a:lnTo>
                  <a:lnTo>
                    <a:pt x="5365" y="2816"/>
                  </a:lnTo>
                  <a:lnTo>
                    <a:pt x="5365" y="0"/>
                  </a:lnTo>
                  <a:lnTo>
                    <a:pt x="0" y="0"/>
                  </a:lnTo>
                </a:path>
              </a:pathLst>
            </a:custGeom>
            <a:solidFill>
              <a:srgbClr val="F2FF97"/>
            </a:solidFill>
            <a:ln w="9525">
              <a:solidFill>
                <a:srgbClr val="F2FF9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Text Box 504"/>
            <p:cNvSpPr txBox="1">
              <a:spLocks noChangeArrowheads="1"/>
            </p:cNvSpPr>
            <p:nvPr/>
          </p:nvSpPr>
          <p:spPr bwMode="auto">
            <a:xfrm>
              <a:off x="-22" y="2"/>
              <a:ext cx="5410" cy="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Experimental zones - D and E buildings (excluding D02)</a:t>
              </a:r>
            </a:p>
          </p:txBody>
        </p:sp>
      </p:grpSp>
      <p:grpSp>
        <p:nvGrpSpPr>
          <p:cNvPr id="555" name="Group 699"/>
          <p:cNvGrpSpPr>
            <a:grpSpLocks/>
          </p:cNvGrpSpPr>
          <p:nvPr/>
        </p:nvGrpSpPr>
        <p:grpSpPr bwMode="auto">
          <a:xfrm>
            <a:off x="2843809" y="1988839"/>
            <a:ext cx="1292076" cy="1109053"/>
            <a:chOff x="0" y="0"/>
            <a:chExt cx="804" cy="2631"/>
          </a:xfrm>
        </p:grpSpPr>
        <p:sp>
          <p:nvSpPr>
            <p:cNvPr id="556" name="Freeform 700"/>
            <p:cNvSpPr>
              <a:spLocks noChangeArrowheads="1"/>
            </p:cNvSpPr>
            <p:nvPr/>
          </p:nvSpPr>
          <p:spPr bwMode="auto">
            <a:xfrm>
              <a:off x="0" y="0"/>
              <a:ext cx="760" cy="2586"/>
            </a:xfrm>
            <a:custGeom>
              <a:avLst/>
              <a:gdLst>
                <a:gd name="T0" fmla="*/ 0 w 757"/>
                <a:gd name="T1" fmla="*/ 0 h 2584"/>
                <a:gd name="T2" fmla="*/ 0 w 757"/>
                <a:gd name="T3" fmla="*/ 2590 h 2584"/>
                <a:gd name="T4" fmla="*/ 766 w 757"/>
                <a:gd name="T5" fmla="*/ 2590 h 2584"/>
                <a:gd name="T6" fmla="*/ 766 w 757"/>
                <a:gd name="T7" fmla="*/ 0 h 2584"/>
                <a:gd name="T8" fmla="*/ 0 w 757"/>
                <a:gd name="T9" fmla="*/ 0 h 2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7" h="2584">
                  <a:moveTo>
                    <a:pt x="0" y="0"/>
                  </a:moveTo>
                  <a:lnTo>
                    <a:pt x="0" y="2584"/>
                  </a:lnTo>
                  <a:lnTo>
                    <a:pt x="757" y="2584"/>
                  </a:lnTo>
                  <a:lnTo>
                    <a:pt x="757" y="0"/>
                  </a:lnTo>
                  <a:lnTo>
                    <a:pt x="0" y="0"/>
                  </a:lnTo>
                </a:path>
              </a:pathLst>
            </a:custGeom>
            <a:solidFill>
              <a:srgbClr val="98FFE6"/>
            </a:solidFill>
            <a:ln w="9525">
              <a:solidFill>
                <a:srgbClr val="98FF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Text Box 701"/>
            <p:cNvSpPr txBox="1">
              <a:spLocks noChangeArrowheads="1"/>
            </p:cNvSpPr>
            <p:nvPr/>
          </p:nvSpPr>
          <p:spPr bwMode="auto">
            <a:xfrm>
              <a:off x="-22" y="-22"/>
              <a:ext cx="802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H05</a:t>
              </a:r>
            </a:p>
          </p:txBody>
        </p:sp>
      </p:grpSp>
      <p:grpSp>
        <p:nvGrpSpPr>
          <p:cNvPr id="558" name="Group 702"/>
          <p:cNvGrpSpPr>
            <a:grpSpLocks/>
          </p:cNvGrpSpPr>
          <p:nvPr/>
        </p:nvGrpSpPr>
        <p:grpSpPr bwMode="auto">
          <a:xfrm>
            <a:off x="3178848" y="5515429"/>
            <a:ext cx="910544" cy="1389063"/>
            <a:chOff x="0" y="0"/>
            <a:chExt cx="804" cy="2626"/>
          </a:xfrm>
        </p:grpSpPr>
        <p:sp>
          <p:nvSpPr>
            <p:cNvPr id="559" name="Freeform 703"/>
            <p:cNvSpPr>
              <a:spLocks noChangeArrowheads="1"/>
            </p:cNvSpPr>
            <p:nvPr/>
          </p:nvSpPr>
          <p:spPr bwMode="auto">
            <a:xfrm>
              <a:off x="0" y="0"/>
              <a:ext cx="759" cy="2581"/>
            </a:xfrm>
            <a:custGeom>
              <a:avLst/>
              <a:gdLst>
                <a:gd name="T0" fmla="*/ 0 w 757"/>
                <a:gd name="T1" fmla="*/ 0 h 2579"/>
                <a:gd name="T2" fmla="*/ 0 w 757"/>
                <a:gd name="T3" fmla="*/ 2585 h 2579"/>
                <a:gd name="T4" fmla="*/ 763 w 757"/>
                <a:gd name="T5" fmla="*/ 2585 h 2579"/>
                <a:gd name="T6" fmla="*/ 763 w 757"/>
                <a:gd name="T7" fmla="*/ 0 h 2579"/>
                <a:gd name="T8" fmla="*/ 0 w 757"/>
                <a:gd name="T9" fmla="*/ 0 h 2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7" h="2579">
                  <a:moveTo>
                    <a:pt x="0" y="0"/>
                  </a:moveTo>
                  <a:lnTo>
                    <a:pt x="0" y="2579"/>
                  </a:lnTo>
                  <a:lnTo>
                    <a:pt x="757" y="2579"/>
                  </a:lnTo>
                  <a:lnTo>
                    <a:pt x="757" y="0"/>
                  </a:lnTo>
                  <a:lnTo>
                    <a:pt x="0" y="0"/>
                  </a:lnTo>
                </a:path>
              </a:pathLst>
            </a:custGeom>
            <a:solidFill>
              <a:srgbClr val="91D8F5"/>
            </a:solidFill>
            <a:ln w="9525">
              <a:solidFill>
                <a:srgbClr val="91D8F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Text Box 704"/>
            <p:cNvSpPr txBox="1">
              <a:spLocks noChangeArrowheads="1"/>
            </p:cNvSpPr>
            <p:nvPr/>
          </p:nvSpPr>
          <p:spPr bwMode="auto">
            <a:xfrm>
              <a:off x="-22" y="-22"/>
              <a:ext cx="802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 smtClean="0">
                  <a:solidFill>
                    <a:srgbClr val="464646"/>
                  </a:solidFill>
                  <a:latin typeface="+mn-lt"/>
                </a:rPr>
                <a:t>H06</a:t>
              </a:r>
              <a:endParaRPr lang="en-GB" sz="1000" b="1" dirty="0">
                <a:solidFill>
                  <a:srgbClr val="464646"/>
                </a:solidFill>
                <a:latin typeface="+mn-lt"/>
              </a:endParaRPr>
            </a:p>
          </p:txBody>
        </p:sp>
      </p:grpSp>
      <p:grpSp>
        <p:nvGrpSpPr>
          <p:cNvPr id="561" name="Group 705"/>
          <p:cNvGrpSpPr>
            <a:grpSpLocks/>
          </p:cNvGrpSpPr>
          <p:nvPr/>
        </p:nvGrpSpPr>
        <p:grpSpPr bwMode="auto">
          <a:xfrm>
            <a:off x="7308304" y="5525634"/>
            <a:ext cx="1296144" cy="1327830"/>
            <a:chOff x="0" y="0"/>
            <a:chExt cx="804" cy="2626"/>
          </a:xfrm>
        </p:grpSpPr>
        <p:sp>
          <p:nvSpPr>
            <p:cNvPr id="562" name="Freeform 706"/>
            <p:cNvSpPr>
              <a:spLocks noChangeArrowheads="1"/>
            </p:cNvSpPr>
            <p:nvPr/>
          </p:nvSpPr>
          <p:spPr bwMode="auto">
            <a:xfrm>
              <a:off x="0" y="0"/>
              <a:ext cx="760" cy="2582"/>
            </a:xfrm>
            <a:custGeom>
              <a:avLst/>
              <a:gdLst>
                <a:gd name="T0" fmla="*/ 0 w 757"/>
                <a:gd name="T1" fmla="*/ 0 h 2579"/>
                <a:gd name="T2" fmla="*/ 0 w 757"/>
                <a:gd name="T3" fmla="*/ 2588 h 2579"/>
                <a:gd name="T4" fmla="*/ 766 w 757"/>
                <a:gd name="T5" fmla="*/ 2588 h 2579"/>
                <a:gd name="T6" fmla="*/ 766 w 757"/>
                <a:gd name="T7" fmla="*/ 0 h 2579"/>
                <a:gd name="T8" fmla="*/ 0 w 757"/>
                <a:gd name="T9" fmla="*/ 0 h 2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7" h="2579">
                  <a:moveTo>
                    <a:pt x="0" y="0"/>
                  </a:moveTo>
                  <a:lnTo>
                    <a:pt x="0" y="2579"/>
                  </a:lnTo>
                  <a:lnTo>
                    <a:pt x="757" y="2579"/>
                  </a:lnTo>
                  <a:lnTo>
                    <a:pt x="757" y="0"/>
                  </a:lnTo>
                  <a:lnTo>
                    <a:pt x="0" y="0"/>
                  </a:lnTo>
                </a:path>
              </a:pathLst>
            </a:custGeom>
            <a:solidFill>
              <a:srgbClr val="FF99CE"/>
            </a:solidFill>
            <a:ln w="9525">
              <a:solidFill>
                <a:srgbClr val="E69C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Text Box 707"/>
            <p:cNvSpPr txBox="1">
              <a:spLocks noChangeArrowheads="1"/>
            </p:cNvSpPr>
            <p:nvPr/>
          </p:nvSpPr>
          <p:spPr bwMode="auto">
            <a:xfrm>
              <a:off x="-22" y="-22"/>
              <a:ext cx="802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 err="1">
                  <a:solidFill>
                    <a:srgbClr val="464646"/>
                  </a:solidFill>
                  <a:latin typeface="+mn-lt"/>
                </a:rPr>
                <a:t>Cryo</a:t>
              </a:r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 Plant</a:t>
              </a:r>
            </a:p>
          </p:txBody>
        </p:sp>
      </p:grpSp>
      <p:grpSp>
        <p:nvGrpSpPr>
          <p:cNvPr id="564" name="Group 708"/>
          <p:cNvGrpSpPr>
            <a:grpSpLocks/>
          </p:cNvGrpSpPr>
          <p:nvPr/>
        </p:nvGrpSpPr>
        <p:grpSpPr bwMode="auto">
          <a:xfrm>
            <a:off x="7308304" y="3429000"/>
            <a:ext cx="1168258" cy="1584177"/>
            <a:chOff x="-22" y="0"/>
            <a:chExt cx="2608" cy="736"/>
          </a:xfrm>
          <a:solidFill>
            <a:schemeClr val="accent6"/>
          </a:solidFill>
        </p:grpSpPr>
        <p:sp>
          <p:nvSpPr>
            <p:cNvPr id="565" name="Freeform 709"/>
            <p:cNvSpPr>
              <a:spLocks noChangeArrowheads="1"/>
            </p:cNvSpPr>
            <p:nvPr/>
          </p:nvSpPr>
          <p:spPr bwMode="auto">
            <a:xfrm>
              <a:off x="0" y="0"/>
              <a:ext cx="2566" cy="692"/>
            </a:xfrm>
            <a:custGeom>
              <a:avLst/>
              <a:gdLst>
                <a:gd name="T0" fmla="*/ 0 w 2563"/>
                <a:gd name="T1" fmla="*/ 0 h 689"/>
                <a:gd name="T2" fmla="*/ 0 w 2563"/>
                <a:gd name="T3" fmla="*/ 698 h 689"/>
                <a:gd name="T4" fmla="*/ 2572 w 2563"/>
                <a:gd name="T5" fmla="*/ 698 h 689"/>
                <a:gd name="T6" fmla="*/ 2572 w 2563"/>
                <a:gd name="T7" fmla="*/ 0 h 689"/>
                <a:gd name="T8" fmla="*/ 0 w 2563"/>
                <a:gd name="T9" fmla="*/ 0 h 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3" h="689">
                  <a:moveTo>
                    <a:pt x="0" y="0"/>
                  </a:moveTo>
                  <a:lnTo>
                    <a:pt x="0" y="689"/>
                  </a:lnTo>
                  <a:lnTo>
                    <a:pt x="2563" y="689"/>
                  </a:lnTo>
                  <a:lnTo>
                    <a:pt x="2563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E1E1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Text Box 710"/>
            <p:cNvSpPr txBox="1">
              <a:spLocks noChangeArrowheads="1"/>
            </p:cNvSpPr>
            <p:nvPr/>
          </p:nvSpPr>
          <p:spPr bwMode="auto">
            <a:xfrm>
              <a:off x="-22" y="2"/>
              <a:ext cx="2608" cy="7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 smtClean="0">
                  <a:solidFill>
                    <a:srgbClr val="464646"/>
                  </a:solidFill>
                  <a:latin typeface="+mn-lt"/>
                </a:rPr>
                <a:t>Main Control Room (MCR)</a:t>
              </a:r>
              <a:endParaRPr lang="en-GB" sz="1000" b="1" dirty="0">
                <a:solidFill>
                  <a:srgbClr val="464646"/>
                </a:solidFill>
                <a:latin typeface="+mn-lt"/>
              </a:endParaRPr>
            </a:p>
          </p:txBody>
        </p:sp>
      </p:grpSp>
      <p:grpSp>
        <p:nvGrpSpPr>
          <p:cNvPr id="575" name="Group 67"/>
          <p:cNvGrpSpPr>
            <a:grpSpLocks/>
          </p:cNvGrpSpPr>
          <p:nvPr/>
        </p:nvGrpSpPr>
        <p:grpSpPr bwMode="auto">
          <a:xfrm>
            <a:off x="3203848" y="4077072"/>
            <a:ext cx="586241" cy="588509"/>
            <a:chOff x="0" y="0"/>
            <a:chExt cx="518" cy="520"/>
          </a:xfrm>
        </p:grpSpPr>
        <p:sp>
          <p:nvSpPr>
            <p:cNvPr id="576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1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58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584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3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7" name="Group 67"/>
          <p:cNvGrpSpPr>
            <a:grpSpLocks/>
          </p:cNvGrpSpPr>
          <p:nvPr/>
        </p:nvGrpSpPr>
        <p:grpSpPr bwMode="auto">
          <a:xfrm>
            <a:off x="5508104" y="6093296"/>
            <a:ext cx="586241" cy="589643"/>
            <a:chOff x="0" y="0"/>
            <a:chExt cx="518" cy="520"/>
          </a:xfrm>
        </p:grpSpPr>
        <p:sp>
          <p:nvSpPr>
            <p:cNvPr id="588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3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594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596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1" name="Group 67"/>
          <p:cNvGrpSpPr>
            <a:grpSpLocks/>
          </p:cNvGrpSpPr>
          <p:nvPr/>
        </p:nvGrpSpPr>
        <p:grpSpPr bwMode="auto">
          <a:xfrm>
            <a:off x="5508104" y="2132856"/>
            <a:ext cx="586241" cy="588509"/>
            <a:chOff x="0" y="0"/>
            <a:chExt cx="518" cy="520"/>
          </a:xfrm>
        </p:grpSpPr>
        <p:sp>
          <p:nvSpPr>
            <p:cNvPr id="622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7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28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30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9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3" name="Group 67"/>
          <p:cNvGrpSpPr>
            <a:grpSpLocks/>
          </p:cNvGrpSpPr>
          <p:nvPr/>
        </p:nvGrpSpPr>
        <p:grpSpPr bwMode="auto">
          <a:xfrm>
            <a:off x="3333063" y="2121581"/>
            <a:ext cx="586241" cy="588509"/>
            <a:chOff x="0" y="0"/>
            <a:chExt cx="518" cy="520"/>
          </a:xfrm>
        </p:grpSpPr>
        <p:sp>
          <p:nvSpPr>
            <p:cNvPr id="634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9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40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42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4" name="Group 67"/>
          <p:cNvGrpSpPr>
            <a:grpSpLocks/>
          </p:cNvGrpSpPr>
          <p:nvPr/>
        </p:nvGrpSpPr>
        <p:grpSpPr bwMode="auto">
          <a:xfrm>
            <a:off x="3384089" y="5979206"/>
            <a:ext cx="586241" cy="588509"/>
            <a:chOff x="0" y="0"/>
            <a:chExt cx="518" cy="520"/>
          </a:xfrm>
        </p:grpSpPr>
        <p:sp>
          <p:nvSpPr>
            <p:cNvPr id="645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0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51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53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2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" name="Group 67"/>
          <p:cNvGrpSpPr>
            <a:grpSpLocks/>
          </p:cNvGrpSpPr>
          <p:nvPr/>
        </p:nvGrpSpPr>
        <p:grpSpPr bwMode="auto">
          <a:xfrm>
            <a:off x="7653330" y="5824991"/>
            <a:ext cx="586241" cy="588509"/>
            <a:chOff x="0" y="0"/>
            <a:chExt cx="518" cy="520"/>
          </a:xfrm>
        </p:grpSpPr>
        <p:sp>
          <p:nvSpPr>
            <p:cNvPr id="656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1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6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64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7" name="Group 67"/>
          <p:cNvGrpSpPr>
            <a:grpSpLocks/>
          </p:cNvGrpSpPr>
          <p:nvPr/>
        </p:nvGrpSpPr>
        <p:grpSpPr bwMode="auto">
          <a:xfrm>
            <a:off x="7668344" y="4005065"/>
            <a:ext cx="586241" cy="588509"/>
            <a:chOff x="0" y="0"/>
            <a:chExt cx="518" cy="520"/>
          </a:xfrm>
        </p:grpSpPr>
        <p:sp>
          <p:nvSpPr>
            <p:cNvPr id="678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3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84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86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5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" name="Group 67"/>
          <p:cNvGrpSpPr>
            <a:grpSpLocks/>
          </p:cNvGrpSpPr>
          <p:nvPr/>
        </p:nvGrpSpPr>
        <p:grpSpPr bwMode="auto">
          <a:xfrm>
            <a:off x="107504" y="2420888"/>
            <a:ext cx="586241" cy="588509"/>
            <a:chOff x="0" y="0"/>
            <a:chExt cx="518" cy="520"/>
          </a:xfrm>
        </p:grpSpPr>
        <p:sp>
          <p:nvSpPr>
            <p:cNvPr id="236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24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244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3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3568" y="2564904"/>
            <a:ext cx="146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Access switch</a:t>
            </a:r>
            <a:endParaRPr lang="en-GB" dirty="0"/>
          </a:p>
        </p:txBody>
      </p:sp>
      <p:sp>
        <p:nvSpPr>
          <p:cNvPr id="247" name="Line 797"/>
          <p:cNvSpPr>
            <a:spLocks noChangeShapeType="1"/>
          </p:cNvSpPr>
          <p:nvPr/>
        </p:nvSpPr>
        <p:spPr bwMode="auto">
          <a:xfrm rot="10020000" flipH="1" flipV="1">
            <a:off x="184916" y="3195111"/>
            <a:ext cx="493248" cy="104239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683568" y="2996952"/>
            <a:ext cx="187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Fibre 10GbE to SH</a:t>
            </a:r>
            <a:endParaRPr lang="en-GB" dirty="0"/>
          </a:p>
        </p:txBody>
      </p:sp>
      <p:grpSp>
        <p:nvGrpSpPr>
          <p:cNvPr id="249" name="Group 7"/>
          <p:cNvGrpSpPr>
            <a:grpSpLocks/>
          </p:cNvGrpSpPr>
          <p:nvPr/>
        </p:nvGrpSpPr>
        <p:grpSpPr bwMode="auto">
          <a:xfrm>
            <a:off x="179512" y="4437112"/>
            <a:ext cx="619696" cy="490428"/>
            <a:chOff x="0" y="0"/>
            <a:chExt cx="484" cy="370"/>
          </a:xfrm>
        </p:grpSpPr>
        <p:sp>
          <p:nvSpPr>
            <p:cNvPr id="250" name="Freeform 8"/>
            <p:cNvSpPr>
              <a:spLocks noChangeArrowheads="1"/>
            </p:cNvSpPr>
            <p:nvPr/>
          </p:nvSpPr>
          <p:spPr bwMode="auto">
            <a:xfrm>
              <a:off x="0" y="0"/>
              <a:ext cx="276" cy="197"/>
            </a:xfrm>
            <a:custGeom>
              <a:avLst/>
              <a:gdLst>
                <a:gd name="T0" fmla="*/ 94 w 276"/>
                <a:gd name="T1" fmla="*/ 193 h 197"/>
                <a:gd name="T2" fmla="*/ 277 w 276"/>
                <a:gd name="T3" fmla="*/ 146 h 197"/>
                <a:gd name="T4" fmla="*/ 137 w 276"/>
                <a:gd name="T5" fmla="*/ 0 h 197"/>
                <a:gd name="T6" fmla="*/ 0 w 276"/>
                <a:gd name="T7" fmla="*/ 0 h 197"/>
                <a:gd name="T8" fmla="*/ 16439 w 276"/>
                <a:gd name="T9" fmla="*/ 5 h 197"/>
                <a:gd name="T10" fmla="*/ 13273 w 276"/>
                <a:gd name="T11" fmla="*/ 24690 h 197"/>
                <a:gd name="T12" fmla="*/ 16509 w 276"/>
                <a:gd name="T13" fmla="*/ 57344 h 197"/>
                <a:gd name="T14" fmla="*/ 33487 w 276"/>
                <a:gd name="T15" fmla="*/ 28912 h 197"/>
                <a:gd name="T16" fmla="*/ 0 w 276"/>
                <a:gd name="T17" fmla="*/ 21175 h 197"/>
                <a:gd name="T18" fmla="*/ 0 w 276"/>
                <a:gd name="T19" fmla="*/ 0 h 197"/>
                <a:gd name="T20" fmla="*/ 16317 w 276"/>
                <a:gd name="T21" fmla="*/ 4 h 197"/>
                <a:gd name="T22" fmla="*/ 13273 w 276"/>
                <a:gd name="T23" fmla="*/ 24690 h 197"/>
                <a:gd name="T24" fmla="*/ 16521 w 276"/>
                <a:gd name="T25" fmla="*/ 42912 h 197"/>
                <a:gd name="T26" fmla="*/ 19117 w 276"/>
                <a:gd name="T27" fmla="*/ 57894 h 197"/>
                <a:gd name="T28" fmla="*/ 0 w 276"/>
                <a:gd name="T29" fmla="*/ 48981 h 197"/>
                <a:gd name="T30" fmla="*/ 0 w 276"/>
                <a:gd name="T31" fmla="*/ 0 h 197"/>
                <a:gd name="T32" fmla="*/ 16470 w 276"/>
                <a:gd name="T33" fmla="*/ 3 h 197"/>
                <a:gd name="T34" fmla="*/ 54147 w 276"/>
                <a:gd name="T35" fmla="*/ 42654 h 197"/>
                <a:gd name="T36" fmla="*/ 16529 w 276"/>
                <a:gd name="T37" fmla="*/ 34787 h 197"/>
                <a:gd name="T38" fmla="*/ 27225 w 276"/>
                <a:gd name="T39" fmla="*/ 48450 h 197"/>
                <a:gd name="T40" fmla="*/ 0 w 276"/>
                <a:gd name="T41" fmla="*/ 13620 h 197"/>
                <a:gd name="T42" fmla="*/ 0 w 276"/>
                <a:gd name="T43" fmla="*/ 0 h 197"/>
                <a:gd name="T44" fmla="*/ 16499 w 276"/>
                <a:gd name="T45" fmla="*/ 5 h 197"/>
                <a:gd name="T46" fmla="*/ 33516 w 276"/>
                <a:gd name="T47" fmla="*/ 12705 h 197"/>
                <a:gd name="T48" fmla="*/ 16530 w 276"/>
                <a:gd name="T49" fmla="*/ 24352 h 197"/>
                <a:gd name="T50" fmla="*/ 27225 w 276"/>
                <a:gd name="T51" fmla="*/ 48450 h 197"/>
                <a:gd name="T52" fmla="*/ 0 w 276"/>
                <a:gd name="T53" fmla="*/ 58082 h 197"/>
                <a:gd name="T54" fmla="*/ 0 w 276"/>
                <a:gd name="T55" fmla="*/ 0 h 197"/>
                <a:gd name="T56" fmla="*/ 16510 w 276"/>
                <a:gd name="T57" fmla="*/ 4 h 197"/>
                <a:gd name="T58" fmla="*/ 56195 w 276"/>
                <a:gd name="T59" fmla="*/ 25099 h 197"/>
                <a:gd name="T60" fmla="*/ 16527 w 276"/>
                <a:gd name="T61" fmla="*/ 80 h 197"/>
                <a:gd name="T62" fmla="*/ 19117 w 276"/>
                <a:gd name="T63" fmla="*/ 57894 h 197"/>
                <a:gd name="T64" fmla="*/ 65535 w 276"/>
                <a:gd name="T65" fmla="*/ 8271 h 197"/>
                <a:gd name="T66" fmla="*/ 0 w 276"/>
                <a:gd name="T67" fmla="*/ 0 h 197"/>
                <a:gd name="T68" fmla="*/ 16514 w 276"/>
                <a:gd name="T69" fmla="*/ 3 h 197"/>
                <a:gd name="T70" fmla="*/ 19765 w 276"/>
                <a:gd name="T71" fmla="*/ 12473 h 197"/>
                <a:gd name="T72" fmla="*/ 16514 w 276"/>
                <a:gd name="T73" fmla="*/ 44780 h 197"/>
                <a:gd name="T74" fmla="*/ 33487 w 276"/>
                <a:gd name="T75" fmla="*/ 28912 h 197"/>
                <a:gd name="T76" fmla="*/ 65535 w 276"/>
                <a:gd name="T77" fmla="*/ 39103 h 197"/>
                <a:gd name="T78" fmla="*/ 0 w 276"/>
                <a:gd name="T79" fmla="*/ 0 h 197"/>
                <a:gd name="T80" fmla="*/ 16514 w 276"/>
                <a:gd name="T81" fmla="*/ 5 h 197"/>
                <a:gd name="T82" fmla="*/ 61773 w 276"/>
                <a:gd name="T83" fmla="*/ 30365 h 197"/>
                <a:gd name="T84" fmla="*/ 16495 w 276"/>
                <a:gd name="T85" fmla="*/ 58720 h 197"/>
                <a:gd name="T86" fmla="*/ 46711 w 276"/>
                <a:gd name="T87" fmla="*/ 39660 h 197"/>
                <a:gd name="T88" fmla="*/ 65535 w 276"/>
                <a:gd name="T89" fmla="*/ 38866 h 197"/>
                <a:gd name="T90" fmla="*/ 0 w 276"/>
                <a:gd name="T91" fmla="*/ 0 h 197"/>
                <a:gd name="T92" fmla="*/ 16510 w 276"/>
                <a:gd name="T93" fmla="*/ 4 h 197"/>
                <a:gd name="T94" fmla="*/ 64696 w 276"/>
                <a:gd name="T95" fmla="*/ 35326 h 197"/>
                <a:gd name="T96" fmla="*/ 16454 w 276"/>
                <a:gd name="T97" fmla="*/ 39336 h 197"/>
                <a:gd name="T98" fmla="*/ 25519 w 276"/>
                <a:gd name="T99" fmla="*/ 58192 h 197"/>
                <a:gd name="T100" fmla="*/ 0 w 276"/>
                <a:gd name="T101" fmla="*/ 0 h 197"/>
                <a:gd name="T102" fmla="*/ 0 w 276"/>
                <a:gd name="T103" fmla="*/ 256 h 197"/>
                <a:gd name="T104" fmla="*/ 0 w 276"/>
                <a:gd name="T105" fmla="*/ 0 h 197"/>
                <a:gd name="T106" fmla="*/ 0 w 276"/>
                <a:gd name="T107" fmla="*/ 0 h 197"/>
                <a:gd name="T108" fmla="*/ 0 w 276"/>
                <a:gd name="T109" fmla="*/ 0 h 197"/>
                <a:gd name="T110" fmla="*/ 0 w 276"/>
                <a:gd name="T111" fmla="*/ 0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97">
                  <a:moveTo>
                    <a:pt x="1" y="60"/>
                  </a:moveTo>
                  <a:lnTo>
                    <a:pt x="1" y="147"/>
                  </a:lnTo>
                  <a:cubicBezTo>
                    <a:pt x="1" y="147"/>
                    <a:pt x="6" y="158"/>
                    <a:pt x="18" y="167"/>
                  </a:cubicBezTo>
                  <a:cubicBezTo>
                    <a:pt x="18" y="167"/>
                    <a:pt x="31" y="176"/>
                    <a:pt x="50" y="183"/>
                  </a:cubicBezTo>
                  <a:cubicBezTo>
                    <a:pt x="50" y="183"/>
                    <a:pt x="70" y="190"/>
                    <a:pt x="94" y="193"/>
                  </a:cubicBezTo>
                  <a:cubicBezTo>
                    <a:pt x="94" y="193"/>
                    <a:pt x="117" y="197"/>
                    <a:pt x="142" y="197"/>
                  </a:cubicBezTo>
                  <a:cubicBezTo>
                    <a:pt x="142" y="197"/>
                    <a:pt x="167" y="197"/>
                    <a:pt x="191" y="193"/>
                  </a:cubicBezTo>
                  <a:cubicBezTo>
                    <a:pt x="191" y="193"/>
                    <a:pt x="214" y="189"/>
                    <a:pt x="232" y="182"/>
                  </a:cubicBezTo>
                  <a:cubicBezTo>
                    <a:pt x="232" y="182"/>
                    <a:pt x="251" y="175"/>
                    <a:pt x="263" y="166"/>
                  </a:cubicBezTo>
                  <a:cubicBezTo>
                    <a:pt x="263" y="166"/>
                    <a:pt x="274" y="156"/>
                    <a:pt x="277" y="146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93D2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"/>
            <p:cNvSpPr>
              <a:spLocks noChangeArrowheads="1"/>
            </p:cNvSpPr>
            <p:nvPr/>
          </p:nvSpPr>
          <p:spPr bwMode="auto">
            <a:xfrm>
              <a:off x="0" y="58"/>
              <a:ext cx="276" cy="172"/>
            </a:xfrm>
            <a:custGeom>
              <a:avLst/>
              <a:gdLst>
                <a:gd name="T0" fmla="*/ 0 w 276"/>
                <a:gd name="T1" fmla="*/ 1 h 172"/>
                <a:gd name="T2" fmla="*/ 0 w 276"/>
                <a:gd name="T3" fmla="*/ 122 h 172"/>
                <a:gd name="T4" fmla="*/ 16 w 276"/>
                <a:gd name="T5" fmla="*/ 142 h 172"/>
                <a:gd name="T6" fmla="*/ 48 w 276"/>
                <a:gd name="T7" fmla="*/ 158 h 172"/>
                <a:gd name="T8" fmla="*/ 91 w 276"/>
                <a:gd name="T9" fmla="*/ 168 h 172"/>
                <a:gd name="T10" fmla="*/ 140 w 276"/>
                <a:gd name="T11" fmla="*/ 172 h 172"/>
                <a:gd name="T12" fmla="*/ 188 w 276"/>
                <a:gd name="T13" fmla="*/ 168 h 172"/>
                <a:gd name="T14" fmla="*/ 230 w 276"/>
                <a:gd name="T15" fmla="*/ 157 h 172"/>
                <a:gd name="T16" fmla="*/ 261 w 276"/>
                <a:gd name="T17" fmla="*/ 140 h 172"/>
                <a:gd name="T18" fmla="*/ 276 w 276"/>
                <a:gd name="T19" fmla="*/ 121 h 172"/>
                <a:gd name="T20" fmla="*/ 276 w 276"/>
                <a:gd name="T21" fmla="*/ 0 h 172"/>
                <a:gd name="T22" fmla="*/ 264 w 276"/>
                <a:gd name="T23" fmla="*/ 21 h 172"/>
                <a:gd name="T24" fmla="*/ 234 w 276"/>
                <a:gd name="T25" fmla="*/ 39 h 172"/>
                <a:gd name="T26" fmla="*/ 191 w 276"/>
                <a:gd name="T27" fmla="*/ 51 h 172"/>
                <a:gd name="T28" fmla="*/ 140 w 276"/>
                <a:gd name="T29" fmla="*/ 55 h 172"/>
                <a:gd name="T30" fmla="*/ 89 w 276"/>
                <a:gd name="T31" fmla="*/ 51 h 172"/>
                <a:gd name="T32" fmla="*/ 45 w 276"/>
                <a:gd name="T33" fmla="*/ 40 h 172"/>
                <a:gd name="T34" fmla="*/ 14 w 276"/>
                <a:gd name="T35" fmla="*/ 22 h 172"/>
                <a:gd name="T36" fmla="*/ 0 w 276"/>
                <a:gd name="T37" fmla="*/ 1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172">
                  <a:moveTo>
                    <a:pt x="0" y="1"/>
                  </a:moveTo>
                  <a:lnTo>
                    <a:pt x="0" y="122"/>
                  </a:lnTo>
                  <a:cubicBezTo>
                    <a:pt x="0" y="122"/>
                    <a:pt x="4" y="133"/>
                    <a:pt x="16" y="142"/>
                  </a:cubicBezTo>
                  <a:cubicBezTo>
                    <a:pt x="16" y="142"/>
                    <a:pt x="29" y="151"/>
                    <a:pt x="48" y="158"/>
                  </a:cubicBezTo>
                  <a:cubicBezTo>
                    <a:pt x="48" y="158"/>
                    <a:pt x="67" y="165"/>
                    <a:pt x="91" y="168"/>
                  </a:cubicBezTo>
                  <a:cubicBezTo>
                    <a:pt x="91" y="168"/>
                    <a:pt x="115" y="172"/>
                    <a:pt x="140" y="172"/>
                  </a:cubicBezTo>
                  <a:cubicBezTo>
                    <a:pt x="140" y="172"/>
                    <a:pt x="165" y="171"/>
                    <a:pt x="188" y="168"/>
                  </a:cubicBezTo>
                  <a:cubicBezTo>
                    <a:pt x="188" y="168"/>
                    <a:pt x="212" y="164"/>
                    <a:pt x="230" y="157"/>
                  </a:cubicBezTo>
                  <a:cubicBezTo>
                    <a:pt x="230" y="157"/>
                    <a:pt x="249" y="150"/>
                    <a:pt x="261" y="140"/>
                  </a:cubicBezTo>
                  <a:cubicBezTo>
                    <a:pt x="261" y="140"/>
                    <a:pt x="272" y="131"/>
                    <a:pt x="276" y="121"/>
                  </a:cubicBezTo>
                  <a:lnTo>
                    <a:pt x="276" y="0"/>
                  </a:lnTo>
                  <a:cubicBezTo>
                    <a:pt x="276" y="0"/>
                    <a:pt x="274" y="11"/>
                    <a:pt x="264" y="21"/>
                  </a:cubicBezTo>
                  <a:cubicBezTo>
                    <a:pt x="264" y="21"/>
                    <a:pt x="253" y="31"/>
                    <a:pt x="234" y="39"/>
                  </a:cubicBezTo>
                  <a:cubicBezTo>
                    <a:pt x="234" y="39"/>
                    <a:pt x="215" y="46"/>
                    <a:pt x="191" y="51"/>
                  </a:cubicBezTo>
                  <a:cubicBezTo>
                    <a:pt x="191" y="51"/>
                    <a:pt x="167" y="55"/>
                    <a:pt x="140" y="55"/>
                  </a:cubicBezTo>
                  <a:cubicBezTo>
                    <a:pt x="140" y="55"/>
                    <a:pt x="114" y="55"/>
                    <a:pt x="89" y="51"/>
                  </a:cubicBezTo>
                  <a:cubicBezTo>
                    <a:pt x="89" y="51"/>
                    <a:pt x="65" y="47"/>
                    <a:pt x="45" y="40"/>
                  </a:cubicBezTo>
                  <a:cubicBezTo>
                    <a:pt x="45" y="40"/>
                    <a:pt x="25" y="32"/>
                    <a:pt x="14" y="22"/>
                  </a:cubicBezTo>
                  <a:cubicBezTo>
                    <a:pt x="14" y="22"/>
                    <a:pt x="2" y="12"/>
                    <a:pt x="0" y="1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50000">
                  <a:srgbClr val="00A2DF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277" cy="230"/>
            </a:xfrm>
            <a:custGeom>
              <a:avLst/>
              <a:gdLst>
                <a:gd name="T0" fmla="*/ 1 w 276"/>
                <a:gd name="T1" fmla="*/ 60 h 230"/>
                <a:gd name="T2" fmla="*/ 1 w 276"/>
                <a:gd name="T3" fmla="*/ 181 h 230"/>
                <a:gd name="T4" fmla="*/ 18 w 276"/>
                <a:gd name="T5" fmla="*/ 201 h 230"/>
                <a:gd name="T6" fmla="*/ 50 w 276"/>
                <a:gd name="T7" fmla="*/ 217 h 230"/>
                <a:gd name="T8" fmla="*/ 93 w 276"/>
                <a:gd name="T9" fmla="*/ 227 h 230"/>
                <a:gd name="T10" fmla="*/ 145 w 276"/>
                <a:gd name="T11" fmla="*/ 230 h 230"/>
                <a:gd name="T12" fmla="*/ 193 w 276"/>
                <a:gd name="T13" fmla="*/ 226 h 230"/>
                <a:gd name="T14" fmla="*/ 235 w 276"/>
                <a:gd name="T15" fmla="*/ 216 h 230"/>
                <a:gd name="T16" fmla="*/ 265 w 276"/>
                <a:gd name="T17" fmla="*/ 199 h 230"/>
                <a:gd name="T18" fmla="*/ 280 w 276"/>
                <a:gd name="T19" fmla="*/ 179 h 230"/>
                <a:gd name="T20" fmla="*/ 280 w 276"/>
                <a:gd name="T21" fmla="*/ 58 h 230"/>
                <a:gd name="T22" fmla="*/ 271 w 276"/>
                <a:gd name="T23" fmla="*/ 36 h 230"/>
                <a:gd name="T24" fmla="*/ 241 w 276"/>
                <a:gd name="T25" fmla="*/ 17 h 230"/>
                <a:gd name="T26" fmla="*/ 195 w 276"/>
                <a:gd name="T27" fmla="*/ 4 h 230"/>
                <a:gd name="T28" fmla="*/ 137 w 276"/>
                <a:gd name="T29" fmla="*/ 0 h 230"/>
                <a:gd name="T30" fmla="*/ 83 w 276"/>
                <a:gd name="T31" fmla="*/ 5 h 230"/>
                <a:gd name="T32" fmla="*/ 38 w 276"/>
                <a:gd name="T33" fmla="*/ 18 h 230"/>
                <a:gd name="T34" fmla="*/ 9 w 276"/>
                <a:gd name="T35" fmla="*/ 37 h 230"/>
                <a:gd name="T36" fmla="*/ 1 w 276"/>
                <a:gd name="T37" fmla="*/ 60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230">
                  <a:moveTo>
                    <a:pt x="1" y="60"/>
                  </a:moveTo>
                  <a:lnTo>
                    <a:pt x="1" y="181"/>
                  </a:lnTo>
                  <a:cubicBezTo>
                    <a:pt x="1" y="181"/>
                    <a:pt x="5" y="191"/>
                    <a:pt x="18" y="201"/>
                  </a:cubicBezTo>
                  <a:cubicBezTo>
                    <a:pt x="18" y="201"/>
                    <a:pt x="30" y="210"/>
                    <a:pt x="50" y="217"/>
                  </a:cubicBezTo>
                  <a:cubicBezTo>
                    <a:pt x="50" y="217"/>
                    <a:pt x="69" y="223"/>
                    <a:pt x="93" y="227"/>
                  </a:cubicBezTo>
                  <a:cubicBezTo>
                    <a:pt x="93" y="227"/>
                    <a:pt x="116" y="231"/>
                    <a:pt x="142" y="230"/>
                  </a:cubicBezTo>
                  <a:cubicBezTo>
                    <a:pt x="142" y="230"/>
                    <a:pt x="167" y="230"/>
                    <a:pt x="190" y="226"/>
                  </a:cubicBezTo>
                  <a:cubicBezTo>
                    <a:pt x="190" y="226"/>
                    <a:pt x="213" y="223"/>
                    <a:pt x="232" y="216"/>
                  </a:cubicBezTo>
                  <a:cubicBezTo>
                    <a:pt x="232" y="216"/>
                    <a:pt x="251" y="209"/>
                    <a:pt x="262" y="199"/>
                  </a:cubicBezTo>
                  <a:cubicBezTo>
                    <a:pt x="262" y="199"/>
                    <a:pt x="274" y="190"/>
                    <a:pt x="277" y="179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276" cy="113"/>
            </a:xfrm>
            <a:custGeom>
              <a:avLst/>
              <a:gdLst>
                <a:gd name="T0" fmla="*/ 138 w 276"/>
                <a:gd name="T1" fmla="*/ 0 h 113"/>
                <a:gd name="T2" fmla="*/ 266 w 276"/>
                <a:gd name="T3" fmla="*/ 78 h 113"/>
                <a:gd name="T4" fmla="*/ 40 w 276"/>
                <a:gd name="T5" fmla="*/ 96 h 113"/>
                <a:gd name="T6" fmla="*/ 31717 w 276"/>
                <a:gd name="T7" fmla="*/ 63698 h 113"/>
                <a:gd name="T8" fmla="*/ 16470 w 276"/>
                <a:gd name="T9" fmla="*/ 44373 h 113"/>
                <a:gd name="T10" fmla="*/ 59543 w 276"/>
                <a:gd name="T11" fmla="*/ 62560 h 113"/>
                <a:gd name="T12" fmla="*/ 0 w 276"/>
                <a:gd name="T13" fmla="*/ 38218 h 113"/>
                <a:gd name="T14" fmla="*/ 0 w 276"/>
                <a:gd name="T15" fmla="*/ 0 h 113"/>
                <a:gd name="T16" fmla="*/ 16492 w 276"/>
                <a:gd name="T17" fmla="*/ 5 h 113"/>
                <a:gd name="T18" fmla="*/ 31505 w 276"/>
                <a:gd name="T19" fmla="*/ 55324 h 113"/>
                <a:gd name="T20" fmla="*/ 16484 w 276"/>
                <a:gd name="T21" fmla="*/ 1324 h 113"/>
                <a:gd name="T22" fmla="*/ 61397 w 276"/>
                <a:gd name="T23" fmla="*/ 42007 h 113"/>
                <a:gd name="T24" fmla="*/ 0 w 276"/>
                <a:gd name="T25" fmla="*/ 15229 h 113"/>
                <a:gd name="T26" fmla="*/ 0 w 276"/>
                <a:gd name="T27" fmla="*/ 0 h 113"/>
                <a:gd name="T28" fmla="*/ 16491 w 276"/>
                <a:gd name="T29" fmla="*/ 4 h 113"/>
                <a:gd name="T30" fmla="*/ 15834 w 276"/>
                <a:gd name="T31" fmla="*/ 64978 h 113"/>
                <a:gd name="T32" fmla="*/ 16492 w 276"/>
                <a:gd name="T33" fmla="*/ 29522 h 113"/>
                <a:gd name="T34" fmla="*/ 23126 w 276"/>
                <a:gd name="T35" fmla="*/ 15388 h 113"/>
                <a:gd name="T36" fmla="*/ 0 w 276"/>
                <a:gd name="T37" fmla="*/ 9542 h 113"/>
                <a:gd name="T38" fmla="*/ 0 w 276"/>
                <a:gd name="T39" fmla="*/ 0 h 113"/>
                <a:gd name="T40" fmla="*/ 16488 w 276"/>
                <a:gd name="T41" fmla="*/ 3 h 113"/>
                <a:gd name="T42" fmla="*/ 48588 w 276"/>
                <a:gd name="T43" fmla="*/ 50841 h 113"/>
                <a:gd name="T44" fmla="*/ 16497 w 276"/>
                <a:gd name="T45" fmla="*/ 64931 h 113"/>
                <a:gd name="T46" fmla="*/ 64763 w 276"/>
                <a:gd name="T47" fmla="*/ 18380 h 113"/>
                <a:gd name="T48" fmla="*/ 0 w 276"/>
                <a:gd name="T49" fmla="*/ 20972 h 113"/>
                <a:gd name="T50" fmla="*/ 0 w 276"/>
                <a:gd name="T51" fmla="*/ 0 h 113"/>
                <a:gd name="T52" fmla="*/ 16455 w 276"/>
                <a:gd name="T53" fmla="*/ 4 h 113"/>
                <a:gd name="T54" fmla="*/ 6205 w 276"/>
                <a:gd name="T55" fmla="*/ 5849 h 113"/>
                <a:gd name="T56" fmla="*/ 16496 w 276"/>
                <a:gd name="T57" fmla="*/ 11226 h 113"/>
                <a:gd name="T58" fmla="*/ 10423 w 276"/>
                <a:gd name="T59" fmla="*/ 2991 h 113"/>
                <a:gd name="T60" fmla="*/ 65535 w 276"/>
                <a:gd name="T61" fmla="*/ 27348 h 113"/>
                <a:gd name="T62" fmla="*/ 0 w 276"/>
                <a:gd name="T63" fmla="*/ 0 h 113"/>
                <a:gd name="T64" fmla="*/ 16433 w 276"/>
                <a:gd name="T65" fmla="*/ 3 h 113"/>
                <a:gd name="T66" fmla="*/ 59964 w 276"/>
                <a:gd name="T67" fmla="*/ 29459 h 113"/>
                <a:gd name="T68" fmla="*/ 16487 w 276"/>
                <a:gd name="T69" fmla="*/ 2488 h 113"/>
                <a:gd name="T70" fmla="*/ 64049 w 276"/>
                <a:gd name="T71" fmla="*/ 56309 h 113"/>
                <a:gd name="T72" fmla="*/ 65535 w 276"/>
                <a:gd name="T73" fmla="*/ 47071 h 113"/>
                <a:gd name="T74" fmla="*/ 0 w 276"/>
                <a:gd name="T75" fmla="*/ 0 h 113"/>
                <a:gd name="T76" fmla="*/ 16246 w 276"/>
                <a:gd name="T77" fmla="*/ 5 h 113"/>
                <a:gd name="T78" fmla="*/ 29070 w 276"/>
                <a:gd name="T79" fmla="*/ 49610 h 113"/>
                <a:gd name="T80" fmla="*/ 16475 w 276"/>
                <a:gd name="T81" fmla="*/ 37632 h 113"/>
                <a:gd name="T82" fmla="*/ 35169 w 276"/>
                <a:gd name="T83" fmla="*/ 34889 h 113"/>
                <a:gd name="T84" fmla="*/ 65535 w 276"/>
                <a:gd name="T85" fmla="*/ 37160 h 113"/>
                <a:gd name="T86" fmla="*/ 0 w 276"/>
                <a:gd name="T87" fmla="*/ 0 h 113"/>
                <a:gd name="T88" fmla="*/ 16419 w 276"/>
                <a:gd name="T89" fmla="*/ 4 h 113"/>
                <a:gd name="T90" fmla="*/ 14480 w 276"/>
                <a:gd name="T91" fmla="*/ 10838 h 113"/>
                <a:gd name="T92" fmla="*/ 16450 w 276"/>
                <a:gd name="T93" fmla="*/ 64390 h 113"/>
                <a:gd name="T94" fmla="*/ 17831 w 276"/>
                <a:gd name="T95" fmla="*/ 47894 h 113"/>
                <a:gd name="T96" fmla="*/ 0 w 276"/>
                <a:gd name="T97" fmla="*/ 23856 h 113"/>
                <a:gd name="T98" fmla="*/ 0 w 276"/>
                <a:gd name="T99" fmla="*/ 0 h 113"/>
                <a:gd name="T100" fmla="*/ 16450 w 276"/>
                <a:gd name="T101" fmla="*/ 3 h 113"/>
                <a:gd name="T102" fmla="*/ 3243 w 276"/>
                <a:gd name="T103" fmla="*/ 20861 h 113"/>
                <a:gd name="T104" fmla="*/ 16335 w 276"/>
                <a:gd name="T105" fmla="*/ 39827 h 113"/>
                <a:gd name="T106" fmla="*/ 0 w 276"/>
                <a:gd name="T107" fmla="*/ 0 h 113"/>
                <a:gd name="T108" fmla="*/ 0 w 276"/>
                <a:gd name="T109" fmla="*/ 0 h 113"/>
                <a:gd name="T110" fmla="*/ 0 w 276"/>
                <a:gd name="T111" fmla="*/ 0 h 1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13">
                  <a:moveTo>
                    <a:pt x="0" y="56"/>
                  </a:moveTo>
                  <a:cubicBezTo>
                    <a:pt x="0" y="56"/>
                    <a:pt x="0" y="45"/>
                    <a:pt x="10" y="35"/>
                  </a:cubicBezTo>
                  <a:cubicBezTo>
                    <a:pt x="10" y="35"/>
                    <a:pt x="21" y="24"/>
                    <a:pt x="40" y="16"/>
                  </a:cubicBezTo>
                  <a:cubicBezTo>
                    <a:pt x="40" y="16"/>
                    <a:pt x="59" y="8"/>
                    <a:pt x="85" y="4"/>
                  </a:cubicBezTo>
                  <a:cubicBezTo>
                    <a:pt x="85" y="4"/>
                    <a:pt x="110" y="0"/>
                    <a:pt x="138" y="0"/>
                  </a:cubicBezTo>
                  <a:cubicBezTo>
                    <a:pt x="138" y="0"/>
                    <a:pt x="165" y="0"/>
                    <a:pt x="191" y="4"/>
                  </a:cubicBezTo>
                  <a:cubicBezTo>
                    <a:pt x="191" y="4"/>
                    <a:pt x="216" y="8"/>
                    <a:pt x="236" y="16"/>
                  </a:cubicBezTo>
                  <a:cubicBezTo>
                    <a:pt x="236" y="16"/>
                    <a:pt x="255" y="24"/>
                    <a:pt x="266" y="35"/>
                  </a:cubicBezTo>
                  <a:cubicBezTo>
                    <a:pt x="266" y="35"/>
                    <a:pt x="276" y="45"/>
                    <a:pt x="276" y="56"/>
                  </a:cubicBezTo>
                  <a:cubicBezTo>
                    <a:pt x="276" y="56"/>
                    <a:pt x="276" y="68"/>
                    <a:pt x="266" y="78"/>
                  </a:cubicBezTo>
                  <a:cubicBezTo>
                    <a:pt x="266" y="78"/>
                    <a:pt x="255" y="88"/>
                    <a:pt x="236" y="96"/>
                  </a:cubicBezTo>
                  <a:cubicBezTo>
                    <a:pt x="236" y="96"/>
                    <a:pt x="216" y="104"/>
                    <a:pt x="191" y="109"/>
                  </a:cubicBezTo>
                  <a:cubicBezTo>
                    <a:pt x="191" y="109"/>
                    <a:pt x="165" y="113"/>
                    <a:pt x="138" y="113"/>
                  </a:cubicBezTo>
                  <a:cubicBezTo>
                    <a:pt x="138" y="113"/>
                    <a:pt x="110" y="113"/>
                    <a:pt x="85" y="109"/>
                  </a:cubicBezTo>
                  <a:cubicBezTo>
                    <a:pt x="85" y="109"/>
                    <a:pt x="59" y="104"/>
                    <a:pt x="40" y="96"/>
                  </a:cubicBezTo>
                  <a:cubicBezTo>
                    <a:pt x="40" y="96"/>
                    <a:pt x="21" y="88"/>
                    <a:pt x="10" y="78"/>
                  </a:cubicBezTo>
                  <a:cubicBezTo>
                    <a:pt x="10" y="78"/>
                    <a:pt x="0" y="68"/>
                    <a:pt x="0" y="56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100000">
                  <a:srgbClr val="FF6666">
                    <a:alpha val="99997"/>
                  </a:srgbClr>
                </a:gs>
              </a:gsLst>
              <a:lin ang="540000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2"/>
            <p:cNvSpPr>
              <a:spLocks noChangeShapeType="1"/>
            </p:cNvSpPr>
            <p:nvPr/>
          </p:nvSpPr>
          <p:spPr bwMode="auto">
            <a:xfrm rot="-2520000">
              <a:off x="-7" y="39"/>
              <a:ext cx="9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3"/>
            <p:cNvSpPr>
              <a:spLocks noChangeShapeType="1"/>
            </p:cNvSpPr>
            <p:nvPr/>
          </p:nvSpPr>
          <p:spPr bwMode="auto">
            <a:xfrm rot="-2520000">
              <a:off x="10" y="46"/>
              <a:ext cx="1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14"/>
            <p:cNvSpPr>
              <a:spLocks noChangeShapeType="1"/>
            </p:cNvSpPr>
            <p:nvPr/>
          </p:nvSpPr>
          <p:spPr bwMode="auto">
            <a:xfrm rot="-2460000">
              <a:off x="38" y="52"/>
              <a:ext cx="1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5"/>
            <p:cNvSpPr>
              <a:spLocks noChangeShapeType="1"/>
            </p:cNvSpPr>
            <p:nvPr/>
          </p:nvSpPr>
          <p:spPr bwMode="auto">
            <a:xfrm rot="-2520000">
              <a:off x="75" y="58"/>
              <a:ext cx="15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6"/>
            <p:cNvSpPr>
              <a:spLocks noChangeShapeType="1"/>
            </p:cNvSpPr>
            <p:nvPr/>
          </p:nvSpPr>
          <p:spPr bwMode="auto">
            <a:xfrm rot="-2580000">
              <a:off x="117" y="65"/>
              <a:ext cx="14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7"/>
            <p:cNvSpPr>
              <a:spLocks noChangeShapeType="1"/>
            </p:cNvSpPr>
            <p:nvPr/>
          </p:nvSpPr>
          <p:spPr bwMode="auto">
            <a:xfrm rot="-2580000">
              <a:off x="167" y="72"/>
              <a:ext cx="11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8"/>
            <p:cNvSpPr>
              <a:spLocks noChangeShapeType="1"/>
            </p:cNvSpPr>
            <p:nvPr/>
          </p:nvSpPr>
          <p:spPr bwMode="auto">
            <a:xfrm rot="-2760000">
              <a:off x="230" y="77"/>
              <a:ext cx="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9"/>
            <p:cNvSpPr>
              <a:spLocks noChangeShapeType="1"/>
            </p:cNvSpPr>
            <p:nvPr/>
          </p:nvSpPr>
          <p:spPr bwMode="auto">
            <a:xfrm rot="300000">
              <a:off x="9" y="37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0"/>
            <p:cNvSpPr>
              <a:spLocks noChangeShapeType="1"/>
            </p:cNvSpPr>
            <p:nvPr/>
          </p:nvSpPr>
          <p:spPr bwMode="auto">
            <a:xfrm rot="360000">
              <a:off x="27" y="54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1"/>
            <p:cNvSpPr>
              <a:spLocks noChangeShapeType="1"/>
            </p:cNvSpPr>
            <p:nvPr/>
          </p:nvSpPr>
          <p:spPr bwMode="auto">
            <a:xfrm rot="420000">
              <a:off x="47" y="75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2"/>
            <p:cNvSpPr>
              <a:spLocks noChangeShapeType="1"/>
            </p:cNvSpPr>
            <p:nvPr/>
          </p:nvSpPr>
          <p:spPr bwMode="auto">
            <a:xfrm rot="480000">
              <a:off x="108" y="6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3"/>
            <p:cNvSpPr>
              <a:spLocks noChangeShapeType="1"/>
            </p:cNvSpPr>
            <p:nvPr/>
          </p:nvSpPr>
          <p:spPr bwMode="auto">
            <a:xfrm rot="540000">
              <a:off x="74" y="91"/>
              <a:ext cx="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4"/>
            <p:cNvSpPr>
              <a:spLocks noChangeShapeType="1"/>
            </p:cNvSpPr>
            <p:nvPr/>
          </p:nvSpPr>
          <p:spPr bwMode="auto">
            <a:xfrm rot="420000">
              <a:off x="136" y="74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5"/>
            <p:cNvSpPr>
              <a:spLocks noChangeShapeType="1"/>
            </p:cNvSpPr>
            <p:nvPr/>
          </p:nvSpPr>
          <p:spPr bwMode="auto">
            <a:xfrm rot="360000">
              <a:off x="171" y="42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6"/>
            <p:cNvSpPr>
              <a:spLocks noChangeShapeType="1"/>
            </p:cNvSpPr>
            <p:nvPr/>
          </p:nvSpPr>
          <p:spPr bwMode="auto">
            <a:xfrm rot="420000">
              <a:off x="231" y="27"/>
              <a:ext cx="2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7"/>
            <p:cNvSpPr>
              <a:spLocks noChangeShapeType="1"/>
            </p:cNvSpPr>
            <p:nvPr/>
          </p:nvSpPr>
          <p:spPr bwMode="auto">
            <a:xfrm rot="300000">
              <a:off x="154" y="97"/>
              <a:ext cx="39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"/>
            <p:cNvSpPr>
              <a:spLocks noChangeShapeType="1"/>
            </p:cNvSpPr>
            <p:nvPr/>
          </p:nvSpPr>
          <p:spPr bwMode="auto">
            <a:xfrm rot="300000">
              <a:off x="216" y="80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9"/>
            <p:cNvSpPr>
              <a:spLocks noChangeShapeType="1"/>
            </p:cNvSpPr>
            <p:nvPr/>
          </p:nvSpPr>
          <p:spPr bwMode="auto">
            <a:xfrm rot="360000">
              <a:off x="252" y="47"/>
              <a:ext cx="2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30"/>
            <p:cNvSpPr>
              <a:spLocks noChangeArrowheads="1"/>
            </p:cNvSpPr>
            <p:nvPr/>
          </p:nvSpPr>
          <p:spPr bwMode="auto">
            <a:xfrm>
              <a:off x="17" y="8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2F2F2F">
                    <a:alpha val="99997"/>
                  </a:srgbClr>
                </a:gs>
                <a:gs pos="100000">
                  <a:srgbClr val="5F5F5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31"/>
            <p:cNvSpPr>
              <a:spLocks noChangeArrowheads="1"/>
            </p:cNvSpPr>
            <p:nvPr/>
          </p:nvSpPr>
          <p:spPr bwMode="auto">
            <a:xfrm>
              <a:off x="17" y="10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DFDFDF">
                    <a:alpha val="99997"/>
                  </a:srgbClr>
                </a:gs>
                <a:gs pos="100000">
                  <a:srgbClr val="FFFFF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32"/>
            <p:cNvSpPr>
              <a:spLocks noChangeShapeType="1"/>
            </p:cNvSpPr>
            <p:nvPr/>
          </p:nvSpPr>
          <p:spPr bwMode="auto">
            <a:xfrm rot="480000">
              <a:off x="104" y="25"/>
              <a:ext cx="3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33"/>
            <p:cNvSpPr>
              <a:spLocks noChangeShapeType="1"/>
            </p:cNvSpPr>
            <p:nvPr/>
          </p:nvSpPr>
          <p:spPr bwMode="auto">
            <a:xfrm rot="480000">
              <a:off x="77" y="1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34"/>
            <p:cNvSpPr>
              <a:spLocks noChangeArrowheads="1"/>
            </p:cNvSpPr>
            <p:nvPr/>
          </p:nvSpPr>
          <p:spPr bwMode="auto">
            <a:xfrm>
              <a:off x="0" y="56"/>
              <a:ext cx="276" cy="98"/>
            </a:xfrm>
            <a:custGeom>
              <a:avLst/>
              <a:gdLst>
                <a:gd name="T0" fmla="*/ 0 w 276"/>
                <a:gd name="T1" fmla="*/ 0 h 97"/>
                <a:gd name="T2" fmla="*/ 0 w 276"/>
                <a:gd name="T3" fmla="*/ 46 h 97"/>
                <a:gd name="T4" fmla="*/ 14 w 276"/>
                <a:gd name="T5" fmla="*/ 69 h 97"/>
                <a:gd name="T6" fmla="*/ 44 w 276"/>
                <a:gd name="T7" fmla="*/ 85 h 97"/>
                <a:gd name="T8" fmla="*/ 88 w 276"/>
                <a:gd name="T9" fmla="*/ 96 h 97"/>
                <a:gd name="T10" fmla="*/ 138 w 276"/>
                <a:gd name="T11" fmla="*/ 100 h 97"/>
                <a:gd name="T12" fmla="*/ 188 w 276"/>
                <a:gd name="T13" fmla="*/ 96 h 97"/>
                <a:gd name="T14" fmla="*/ 232 w 276"/>
                <a:gd name="T15" fmla="*/ 85 h 97"/>
                <a:gd name="T16" fmla="*/ 262 w 276"/>
                <a:gd name="T17" fmla="*/ 69 h 97"/>
                <a:gd name="T18" fmla="*/ 276 w 276"/>
                <a:gd name="T19" fmla="*/ 46 h 97"/>
                <a:gd name="T20" fmla="*/ 276 w 276"/>
                <a:gd name="T21" fmla="*/ 0 h 97"/>
                <a:gd name="T22" fmla="*/ 266 w 276"/>
                <a:gd name="T23" fmla="*/ 21 h 97"/>
                <a:gd name="T24" fmla="*/ 236 w 276"/>
                <a:gd name="T25" fmla="*/ 39 h 97"/>
                <a:gd name="T26" fmla="*/ 191 w 276"/>
                <a:gd name="T27" fmla="*/ 55 h 97"/>
                <a:gd name="T28" fmla="*/ 138 w 276"/>
                <a:gd name="T29" fmla="*/ 59 h 97"/>
                <a:gd name="T30" fmla="*/ 85 w 276"/>
                <a:gd name="T31" fmla="*/ 55 h 97"/>
                <a:gd name="T32" fmla="*/ 40 w 276"/>
                <a:gd name="T33" fmla="*/ 39 h 97"/>
                <a:gd name="T34" fmla="*/ 10 w 276"/>
                <a:gd name="T35" fmla="*/ 21 h 97"/>
                <a:gd name="T36" fmla="*/ 0 w 276"/>
                <a:gd name="T37" fmla="*/ 0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97">
                  <a:moveTo>
                    <a:pt x="0" y="0"/>
                  </a:moveTo>
                  <a:lnTo>
                    <a:pt x="0" y="46"/>
                  </a:lnTo>
                  <a:cubicBezTo>
                    <a:pt x="0" y="46"/>
                    <a:pt x="2" y="57"/>
                    <a:pt x="14" y="66"/>
                  </a:cubicBezTo>
                  <a:cubicBezTo>
                    <a:pt x="14" y="66"/>
                    <a:pt x="25" y="75"/>
                    <a:pt x="44" y="82"/>
                  </a:cubicBezTo>
                  <a:cubicBezTo>
                    <a:pt x="44" y="82"/>
                    <a:pt x="63" y="89"/>
                    <a:pt x="88" y="93"/>
                  </a:cubicBezTo>
                  <a:cubicBezTo>
                    <a:pt x="88" y="93"/>
                    <a:pt x="112" y="97"/>
                    <a:pt x="138" y="97"/>
                  </a:cubicBezTo>
                  <a:cubicBezTo>
                    <a:pt x="138" y="97"/>
                    <a:pt x="164" y="97"/>
                    <a:pt x="188" y="93"/>
                  </a:cubicBezTo>
                  <a:cubicBezTo>
                    <a:pt x="188" y="93"/>
                    <a:pt x="212" y="89"/>
                    <a:pt x="232" y="82"/>
                  </a:cubicBezTo>
                  <a:cubicBezTo>
                    <a:pt x="232" y="82"/>
                    <a:pt x="251" y="75"/>
                    <a:pt x="262" y="66"/>
                  </a:cubicBezTo>
                  <a:cubicBezTo>
                    <a:pt x="262" y="66"/>
                    <a:pt x="274" y="57"/>
                    <a:pt x="276" y="46"/>
                  </a:cubicBezTo>
                  <a:lnTo>
                    <a:pt x="276" y="0"/>
                  </a:lnTo>
                  <a:cubicBezTo>
                    <a:pt x="276" y="0"/>
                    <a:pt x="276" y="11"/>
                    <a:pt x="266" y="21"/>
                  </a:cubicBezTo>
                  <a:cubicBezTo>
                    <a:pt x="266" y="21"/>
                    <a:pt x="256" y="31"/>
                    <a:pt x="236" y="39"/>
                  </a:cubicBezTo>
                  <a:cubicBezTo>
                    <a:pt x="236" y="39"/>
                    <a:pt x="217" y="47"/>
                    <a:pt x="191" y="52"/>
                  </a:cubicBezTo>
                  <a:cubicBezTo>
                    <a:pt x="191" y="52"/>
                    <a:pt x="166" y="56"/>
                    <a:pt x="138" y="56"/>
                  </a:cubicBezTo>
                  <a:cubicBezTo>
                    <a:pt x="138" y="56"/>
                    <a:pt x="110" y="56"/>
                    <a:pt x="85" y="52"/>
                  </a:cubicBezTo>
                  <a:cubicBezTo>
                    <a:pt x="85" y="52"/>
                    <a:pt x="59" y="47"/>
                    <a:pt x="40" y="39"/>
                  </a:cubicBezTo>
                  <a:cubicBezTo>
                    <a:pt x="40" y="39"/>
                    <a:pt x="20" y="31"/>
                    <a:pt x="10" y="21"/>
                  </a:cubicBezTo>
                  <a:cubicBezTo>
                    <a:pt x="10" y="21"/>
                    <a:pt x="0" y="11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50000">
                  <a:srgbClr val="FF6666">
                    <a:alpha val="99997"/>
                  </a:srgbClr>
                </a:gs>
                <a:gs pos="100000">
                  <a:srgbClr val="FF0000">
                    <a:alpha val="99997"/>
                  </a:srgbClr>
                </a:gs>
              </a:gsLst>
              <a:lin ang="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Text Box 35"/>
            <p:cNvSpPr txBox="1">
              <a:spLocks noChangeArrowheads="1"/>
            </p:cNvSpPr>
            <p:nvPr/>
          </p:nvSpPr>
          <p:spPr bwMode="auto">
            <a:xfrm>
              <a:off x="-136" y="208"/>
              <a:ext cx="5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alpha val="99997"/>
                        </a:srgbClr>
                      </a:gs>
                      <a:gs pos="100000">
                        <a:srgbClr val="FFFFFF">
                          <a:alpha val="99997"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54000" rIns="18000" bIns="54000" anchor="ctr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700" dirty="0">
                <a:solidFill>
                  <a:srgbClr val="555555"/>
                </a:solidFill>
                <a:latin typeface="Calibri" charset="0"/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683568" y="4365104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Core switch</a:t>
            </a:r>
            <a:endParaRPr lang="en-GB" dirty="0"/>
          </a:p>
        </p:txBody>
      </p:sp>
      <p:sp>
        <p:nvSpPr>
          <p:cNvPr id="280" name="Freeform 700"/>
          <p:cNvSpPr>
            <a:spLocks noChangeArrowheads="1"/>
          </p:cNvSpPr>
          <p:nvPr/>
        </p:nvSpPr>
        <p:spPr bwMode="auto">
          <a:xfrm>
            <a:off x="107504" y="5013176"/>
            <a:ext cx="576064" cy="576064"/>
          </a:xfrm>
          <a:custGeom>
            <a:avLst/>
            <a:gdLst>
              <a:gd name="T0" fmla="*/ 0 w 757"/>
              <a:gd name="T1" fmla="*/ 0 h 2584"/>
              <a:gd name="T2" fmla="*/ 0 w 757"/>
              <a:gd name="T3" fmla="*/ 2590 h 2584"/>
              <a:gd name="T4" fmla="*/ 766 w 757"/>
              <a:gd name="T5" fmla="*/ 2590 h 2584"/>
              <a:gd name="T6" fmla="*/ 766 w 757"/>
              <a:gd name="T7" fmla="*/ 0 h 2584"/>
              <a:gd name="T8" fmla="*/ 0 w 757"/>
              <a:gd name="T9" fmla="*/ 0 h 2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7" h="2584">
                <a:moveTo>
                  <a:pt x="0" y="0"/>
                </a:moveTo>
                <a:lnTo>
                  <a:pt x="0" y="2584"/>
                </a:lnTo>
                <a:lnTo>
                  <a:pt x="757" y="2584"/>
                </a:lnTo>
                <a:lnTo>
                  <a:pt x="757" y="0"/>
                </a:lnTo>
                <a:lnTo>
                  <a:pt x="0" y="0"/>
                </a:lnTo>
              </a:path>
            </a:pathLst>
          </a:custGeom>
          <a:solidFill>
            <a:srgbClr val="98FFE6"/>
          </a:solidFill>
          <a:ln w="9525">
            <a:solidFill>
              <a:srgbClr val="98FFE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TextBox 281"/>
          <p:cNvSpPr txBox="1"/>
          <p:nvPr/>
        </p:nvSpPr>
        <p:spPr>
          <a:xfrm>
            <a:off x="755576" y="5085184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Building</a:t>
            </a:r>
            <a:endParaRPr lang="en-GB" dirty="0"/>
          </a:p>
        </p:txBody>
      </p:sp>
      <p:grpSp>
        <p:nvGrpSpPr>
          <p:cNvPr id="283" name="Group 4"/>
          <p:cNvGrpSpPr>
            <a:grpSpLocks/>
          </p:cNvGrpSpPr>
          <p:nvPr/>
        </p:nvGrpSpPr>
        <p:grpSpPr bwMode="auto">
          <a:xfrm>
            <a:off x="107504" y="5805264"/>
            <a:ext cx="648072" cy="504056"/>
            <a:chOff x="-22" y="-22"/>
            <a:chExt cx="1224" cy="658"/>
          </a:xfrm>
        </p:grpSpPr>
        <p:sp>
          <p:nvSpPr>
            <p:cNvPr id="284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182" cy="616"/>
            </a:xfrm>
            <a:custGeom>
              <a:avLst/>
              <a:gdLst>
                <a:gd name="T0" fmla="*/ 0 w 1180"/>
                <a:gd name="T1" fmla="*/ 310 h 614"/>
                <a:gd name="T2" fmla="*/ 44 w 1180"/>
                <a:gd name="T3" fmla="*/ 192 h 614"/>
                <a:gd name="T4" fmla="*/ 172 w 1180"/>
                <a:gd name="T5" fmla="*/ 89 h 614"/>
                <a:gd name="T6" fmla="*/ 367 w 1180"/>
                <a:gd name="T7" fmla="*/ 23 h 614"/>
                <a:gd name="T8" fmla="*/ 593 w 1180"/>
                <a:gd name="T9" fmla="*/ 0 h 614"/>
                <a:gd name="T10" fmla="*/ 818 w 1180"/>
                <a:gd name="T11" fmla="*/ 23 h 614"/>
                <a:gd name="T12" fmla="*/ 1013 w 1180"/>
                <a:gd name="T13" fmla="*/ 89 h 614"/>
                <a:gd name="T14" fmla="*/ 1141 w 1180"/>
                <a:gd name="T15" fmla="*/ 192 h 614"/>
                <a:gd name="T16" fmla="*/ 1186 w 1180"/>
                <a:gd name="T17" fmla="*/ 310 h 614"/>
                <a:gd name="T18" fmla="*/ 1141 w 1180"/>
                <a:gd name="T19" fmla="*/ 427 h 614"/>
                <a:gd name="T20" fmla="*/ 1013 w 1180"/>
                <a:gd name="T21" fmla="*/ 530 h 614"/>
                <a:gd name="T22" fmla="*/ 818 w 1180"/>
                <a:gd name="T23" fmla="*/ 596 h 614"/>
                <a:gd name="T24" fmla="*/ 593 w 1180"/>
                <a:gd name="T25" fmla="*/ 620 h 614"/>
                <a:gd name="T26" fmla="*/ 367 w 1180"/>
                <a:gd name="T27" fmla="*/ 596 h 614"/>
                <a:gd name="T28" fmla="*/ 172 w 1180"/>
                <a:gd name="T29" fmla="*/ 530 h 614"/>
                <a:gd name="T30" fmla="*/ 44 w 1180"/>
                <a:gd name="T31" fmla="*/ 427 h 614"/>
                <a:gd name="T32" fmla="*/ 0 w 1180"/>
                <a:gd name="T33" fmla="*/ 310 h 6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0" h="614">
                  <a:moveTo>
                    <a:pt x="0" y="307"/>
                  </a:moveTo>
                  <a:cubicBezTo>
                    <a:pt x="0" y="307"/>
                    <a:pt x="0" y="246"/>
                    <a:pt x="44" y="189"/>
                  </a:cubicBezTo>
                  <a:cubicBezTo>
                    <a:pt x="44" y="189"/>
                    <a:pt x="90" y="133"/>
                    <a:pt x="172" y="89"/>
                  </a:cubicBezTo>
                  <a:cubicBezTo>
                    <a:pt x="172" y="89"/>
                    <a:pt x="255" y="46"/>
                    <a:pt x="364" y="23"/>
                  </a:cubicBezTo>
                  <a:cubicBezTo>
                    <a:pt x="364" y="23"/>
                    <a:pt x="472" y="0"/>
                    <a:pt x="590" y="0"/>
                  </a:cubicBezTo>
                  <a:cubicBezTo>
                    <a:pt x="590" y="0"/>
                    <a:pt x="707" y="0"/>
                    <a:pt x="815" y="23"/>
                  </a:cubicBezTo>
                  <a:cubicBezTo>
                    <a:pt x="815" y="23"/>
                    <a:pt x="924" y="46"/>
                    <a:pt x="1007" y="89"/>
                  </a:cubicBezTo>
                  <a:cubicBezTo>
                    <a:pt x="1007" y="89"/>
                    <a:pt x="1090" y="133"/>
                    <a:pt x="1135" y="189"/>
                  </a:cubicBezTo>
                  <a:cubicBezTo>
                    <a:pt x="1135" y="189"/>
                    <a:pt x="1180" y="246"/>
                    <a:pt x="1180" y="307"/>
                  </a:cubicBezTo>
                  <a:cubicBezTo>
                    <a:pt x="1180" y="307"/>
                    <a:pt x="1180" y="368"/>
                    <a:pt x="1135" y="424"/>
                  </a:cubicBezTo>
                  <a:cubicBezTo>
                    <a:pt x="1135" y="424"/>
                    <a:pt x="1090" y="480"/>
                    <a:pt x="1007" y="524"/>
                  </a:cubicBezTo>
                  <a:cubicBezTo>
                    <a:pt x="1007" y="524"/>
                    <a:pt x="924" y="567"/>
                    <a:pt x="815" y="590"/>
                  </a:cubicBezTo>
                  <a:cubicBezTo>
                    <a:pt x="815" y="590"/>
                    <a:pt x="707" y="614"/>
                    <a:pt x="590" y="614"/>
                  </a:cubicBezTo>
                  <a:cubicBezTo>
                    <a:pt x="590" y="614"/>
                    <a:pt x="472" y="614"/>
                    <a:pt x="364" y="590"/>
                  </a:cubicBezTo>
                  <a:cubicBezTo>
                    <a:pt x="364" y="590"/>
                    <a:pt x="255" y="567"/>
                    <a:pt x="172" y="524"/>
                  </a:cubicBezTo>
                  <a:cubicBezTo>
                    <a:pt x="172" y="524"/>
                    <a:pt x="90" y="480"/>
                    <a:pt x="44" y="424"/>
                  </a:cubicBezTo>
                  <a:cubicBezTo>
                    <a:pt x="44" y="424"/>
                    <a:pt x="0" y="368"/>
                    <a:pt x="0" y="307"/>
                  </a:cubicBezTo>
                </a:path>
              </a:pathLst>
            </a:custGeom>
            <a:solidFill>
              <a:srgbClr val="E69CFA"/>
            </a:solidFill>
            <a:ln w="9525">
              <a:solidFill>
                <a:srgbClr val="E69C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Text Box 6"/>
            <p:cNvSpPr txBox="1">
              <a:spLocks noChangeArrowheads="1"/>
            </p:cNvSpPr>
            <p:nvPr/>
          </p:nvSpPr>
          <p:spPr bwMode="auto">
            <a:xfrm>
              <a:off x="-22" y="-22"/>
              <a:ext cx="1224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800" dirty="0">
                <a:solidFill>
                  <a:srgbClr val="464646"/>
                </a:solidFill>
              </a:endParaRPr>
            </a:p>
          </p:txBody>
        </p:sp>
      </p:grpSp>
      <p:sp>
        <p:nvSpPr>
          <p:cNvPr id="286" name="TextBox 285"/>
          <p:cNvSpPr txBox="1"/>
          <p:nvPr/>
        </p:nvSpPr>
        <p:spPr>
          <a:xfrm>
            <a:off x="755576" y="5877272"/>
            <a:ext cx="164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Server </a:t>
            </a:r>
            <a:r>
              <a:rPr lang="en-GB" dirty="0"/>
              <a:t>H</a:t>
            </a:r>
            <a:r>
              <a:rPr lang="en-GB" dirty="0" smtClean="0"/>
              <a:t>all (SH)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284984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cxnSp>
        <p:nvCxnSpPr>
          <p:cNvPr id="7" name="Straight Connector 6"/>
          <p:cNvCxnSpPr>
            <a:endCxn id="498" idx="0"/>
          </p:cNvCxnSpPr>
          <p:nvPr/>
        </p:nvCxnSpPr>
        <p:spPr>
          <a:xfrm>
            <a:off x="3779912" y="2636912"/>
            <a:ext cx="1841561" cy="1553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631" idx="5"/>
            <a:endCxn id="497" idx="26"/>
          </p:cNvCxnSpPr>
          <p:nvPr/>
        </p:nvCxnSpPr>
        <p:spPr>
          <a:xfrm>
            <a:off x="5733475" y="2654832"/>
            <a:ext cx="23435" cy="1540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endCxn id="487" idx="0"/>
          </p:cNvCxnSpPr>
          <p:nvPr/>
        </p:nvCxnSpPr>
        <p:spPr>
          <a:xfrm flipV="1">
            <a:off x="3538490" y="4286559"/>
            <a:ext cx="1942065" cy="80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654" idx="22"/>
            <a:endCxn id="500" idx="15"/>
          </p:cNvCxnSpPr>
          <p:nvPr/>
        </p:nvCxnSpPr>
        <p:spPr>
          <a:xfrm flipV="1">
            <a:off x="3755906" y="4362098"/>
            <a:ext cx="1818181" cy="1785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597" idx="15"/>
            <a:endCxn id="490" idx="0"/>
          </p:cNvCxnSpPr>
          <p:nvPr/>
        </p:nvCxnSpPr>
        <p:spPr>
          <a:xfrm flipH="1" flipV="1">
            <a:off x="5700437" y="4284649"/>
            <a:ext cx="51062" cy="2058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665" idx="17"/>
            <a:endCxn id="500" idx="13"/>
          </p:cNvCxnSpPr>
          <p:nvPr/>
        </p:nvCxnSpPr>
        <p:spPr>
          <a:xfrm flipH="1" flipV="1">
            <a:off x="5835969" y="4362098"/>
            <a:ext cx="1953737" cy="1631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687" idx="10"/>
            <a:endCxn id="500" idx="12"/>
          </p:cNvCxnSpPr>
          <p:nvPr/>
        </p:nvCxnSpPr>
        <p:spPr>
          <a:xfrm flipH="1" flipV="1">
            <a:off x="5947145" y="4331233"/>
            <a:ext cx="1780972" cy="2908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6588224" y="39957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8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6444208" y="4581128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314" name="TextBox 313"/>
          <p:cNvSpPr txBox="1"/>
          <p:nvPr/>
        </p:nvSpPr>
        <p:spPr>
          <a:xfrm>
            <a:off x="5364088" y="4941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316" name="TextBox 315"/>
          <p:cNvSpPr txBox="1"/>
          <p:nvPr/>
        </p:nvSpPr>
        <p:spPr>
          <a:xfrm>
            <a:off x="4427984" y="400506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x26</a:t>
            </a:r>
            <a:endParaRPr lang="en-GB" dirty="0"/>
          </a:p>
        </p:txBody>
      </p:sp>
      <p:sp>
        <p:nvSpPr>
          <p:cNvPr id="317" name="TextBox 316"/>
          <p:cNvSpPr txBox="1"/>
          <p:nvPr/>
        </p:nvSpPr>
        <p:spPr>
          <a:xfrm>
            <a:off x="4788024" y="3284984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318" name="TextBox 317"/>
          <p:cNvSpPr txBox="1"/>
          <p:nvPr/>
        </p:nvSpPr>
        <p:spPr>
          <a:xfrm>
            <a:off x="5868144" y="3933056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319" name="TextBox 318"/>
          <p:cNvSpPr txBox="1"/>
          <p:nvPr/>
        </p:nvSpPr>
        <p:spPr>
          <a:xfrm>
            <a:off x="5724128" y="2708920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20" name="TextBox 319"/>
          <p:cNvSpPr txBox="1"/>
          <p:nvPr/>
        </p:nvSpPr>
        <p:spPr>
          <a:xfrm>
            <a:off x="7668344" y="3717032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321" name="TextBox 320"/>
          <p:cNvSpPr txBox="1"/>
          <p:nvPr/>
        </p:nvSpPr>
        <p:spPr>
          <a:xfrm>
            <a:off x="2771800" y="4581128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x26</a:t>
            </a:r>
            <a:endParaRPr lang="en-GB" dirty="0"/>
          </a:p>
        </p:txBody>
      </p:sp>
      <p:sp>
        <p:nvSpPr>
          <p:cNvPr id="322" name="TextBox 321"/>
          <p:cNvSpPr txBox="1"/>
          <p:nvPr/>
        </p:nvSpPr>
        <p:spPr>
          <a:xfrm>
            <a:off x="6084168" y="60932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204" name="Line 797"/>
          <p:cNvSpPr>
            <a:spLocks noChangeShapeType="1"/>
          </p:cNvSpPr>
          <p:nvPr/>
        </p:nvSpPr>
        <p:spPr bwMode="auto">
          <a:xfrm rot="10020000" flipH="1" flipV="1">
            <a:off x="184916" y="3990698"/>
            <a:ext cx="493248" cy="104239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683568" y="3861048"/>
            <a:ext cx="132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Fibre 40GbE</a:t>
            </a:r>
            <a:endParaRPr lang="en-GB" dirty="0"/>
          </a:p>
        </p:txBody>
      </p:sp>
      <p:sp>
        <p:nvSpPr>
          <p:cNvPr id="206" name="Line 797"/>
          <p:cNvSpPr>
            <a:spLocks noChangeShapeType="1"/>
          </p:cNvSpPr>
          <p:nvPr/>
        </p:nvSpPr>
        <p:spPr bwMode="auto">
          <a:xfrm rot="10020000" flipH="1" flipV="1">
            <a:off x="184916" y="3555151"/>
            <a:ext cx="493248" cy="104239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83568" y="335699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Fibre 10GbE to MCR</a:t>
            </a:r>
            <a:endParaRPr lang="en-GB" dirty="0"/>
          </a:p>
        </p:txBody>
      </p:sp>
      <p:cxnSp>
        <p:nvCxnSpPr>
          <p:cNvPr id="8" name="Elbow Connector 7"/>
          <p:cNvCxnSpPr>
            <a:stCxn id="643" idx="13"/>
          </p:cNvCxnSpPr>
          <p:nvPr/>
        </p:nvCxnSpPr>
        <p:spPr>
          <a:xfrm flipV="1">
            <a:off x="3615886" y="1700808"/>
            <a:ext cx="668082" cy="555240"/>
          </a:xfrm>
          <a:prstGeom prst="bentConnector3">
            <a:avLst>
              <a:gd name="adj1" fmla="val 3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/>
          <p:cNvCxnSpPr>
            <a:stCxn id="631" idx="2"/>
          </p:cNvCxnSpPr>
          <p:nvPr/>
        </p:nvCxnSpPr>
        <p:spPr>
          <a:xfrm>
            <a:off x="5957651" y="2429536"/>
            <a:ext cx="1494669" cy="567416"/>
          </a:xfrm>
          <a:prstGeom prst="bentConnector3">
            <a:avLst>
              <a:gd name="adj1" fmla="val 100010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/>
          <p:nvPr/>
        </p:nvCxnSpPr>
        <p:spPr>
          <a:xfrm rot="10800000">
            <a:off x="2483768" y="3861048"/>
            <a:ext cx="720080" cy="576064"/>
          </a:xfrm>
          <a:prstGeom prst="bentConnector3">
            <a:avLst>
              <a:gd name="adj1" fmla="val 9938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rot="10800000">
            <a:off x="2699792" y="5733256"/>
            <a:ext cx="720080" cy="576064"/>
          </a:xfrm>
          <a:prstGeom prst="bentConnector3">
            <a:avLst>
              <a:gd name="adj1" fmla="val 99383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flipV="1">
            <a:off x="8102877" y="5416849"/>
            <a:ext cx="717595" cy="748455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flipV="1">
            <a:off x="6012160" y="5733257"/>
            <a:ext cx="1149643" cy="720079"/>
          </a:xfrm>
          <a:prstGeom prst="bentConnector3">
            <a:avLst>
              <a:gd name="adj1" fmla="val 100500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6833622" y="60932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279" name="TextBox 278"/>
          <p:cNvSpPr txBox="1"/>
          <p:nvPr/>
        </p:nvSpPr>
        <p:spPr>
          <a:xfrm>
            <a:off x="8388424" y="5805264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281" name="TextBox 280"/>
          <p:cNvSpPr txBox="1"/>
          <p:nvPr/>
        </p:nvSpPr>
        <p:spPr>
          <a:xfrm>
            <a:off x="7092280" y="2420888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287" name="TextBox 286"/>
          <p:cNvSpPr txBox="1"/>
          <p:nvPr/>
        </p:nvSpPr>
        <p:spPr>
          <a:xfrm>
            <a:off x="3563888" y="1340768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288" name="TextBox 287"/>
          <p:cNvSpPr txBox="1"/>
          <p:nvPr/>
        </p:nvSpPr>
        <p:spPr>
          <a:xfrm>
            <a:off x="2411760" y="4077072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x26</a:t>
            </a:r>
            <a:endParaRPr lang="en-GB" dirty="0"/>
          </a:p>
        </p:txBody>
      </p:sp>
      <p:sp>
        <p:nvSpPr>
          <p:cNvPr id="289" name="TextBox 288"/>
          <p:cNvSpPr txBox="1"/>
          <p:nvPr/>
        </p:nvSpPr>
        <p:spPr>
          <a:xfrm>
            <a:off x="2699792" y="5949280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797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03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Conceptual design of the Control System </a:t>
            </a:r>
            <a:r>
              <a:rPr lang="en-US" dirty="0" smtClean="0"/>
              <a:t>Network topology  -</a:t>
            </a:r>
            <a:r>
              <a:rPr lang="en-US" dirty="0"/>
              <a:t> </a:t>
            </a:r>
            <a:r>
              <a:rPr lang="en-US" dirty="0" smtClean="0"/>
              <a:t>Option B (single 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563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grpSp>
        <p:nvGrpSpPr>
          <p:cNvPr id="467" name="Group 1"/>
          <p:cNvGrpSpPr>
            <a:grpSpLocks/>
          </p:cNvGrpSpPr>
          <p:nvPr/>
        </p:nvGrpSpPr>
        <p:grpSpPr bwMode="auto">
          <a:xfrm>
            <a:off x="2771800" y="3501008"/>
            <a:ext cx="1332334" cy="1440160"/>
            <a:chOff x="0" y="0"/>
            <a:chExt cx="2399" cy="6498"/>
          </a:xfrm>
        </p:grpSpPr>
        <p:sp>
          <p:nvSpPr>
            <p:cNvPr id="468" name="Freeform 2"/>
            <p:cNvSpPr>
              <a:spLocks noChangeArrowheads="1"/>
            </p:cNvSpPr>
            <p:nvPr/>
          </p:nvSpPr>
          <p:spPr bwMode="auto">
            <a:xfrm>
              <a:off x="0" y="0"/>
              <a:ext cx="2399" cy="6498"/>
            </a:xfrm>
            <a:custGeom>
              <a:avLst/>
              <a:gdLst>
                <a:gd name="T0" fmla="*/ 0 w 2397"/>
                <a:gd name="T1" fmla="*/ 0 h 6496"/>
                <a:gd name="T2" fmla="*/ 0 w 2397"/>
                <a:gd name="T3" fmla="*/ 6502 h 6496"/>
                <a:gd name="T4" fmla="*/ 2403 w 2397"/>
                <a:gd name="T5" fmla="*/ 6502 h 6496"/>
                <a:gd name="T6" fmla="*/ 2403 w 2397"/>
                <a:gd name="T7" fmla="*/ 0 h 6496"/>
                <a:gd name="T8" fmla="*/ 0 w 2397"/>
                <a:gd name="T9" fmla="*/ 0 h 6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7" h="6496">
                  <a:moveTo>
                    <a:pt x="0" y="0"/>
                  </a:moveTo>
                  <a:lnTo>
                    <a:pt x="0" y="6496"/>
                  </a:lnTo>
                  <a:lnTo>
                    <a:pt x="2397" y="6496"/>
                  </a:lnTo>
                  <a:lnTo>
                    <a:pt x="2397" y="0"/>
                  </a:lnTo>
                  <a:lnTo>
                    <a:pt x="0" y="0"/>
                  </a:lnTo>
                </a:path>
              </a:pathLst>
            </a:custGeom>
            <a:solidFill>
              <a:srgbClr val="FFDE99"/>
            </a:solidFill>
            <a:ln w="9525">
              <a:solidFill>
                <a:srgbClr val="FFDE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Text Box 3"/>
            <p:cNvSpPr txBox="1">
              <a:spLocks noChangeArrowheads="1"/>
            </p:cNvSpPr>
            <p:nvPr/>
          </p:nvSpPr>
          <p:spPr bwMode="auto">
            <a:xfrm rot="10800000" flipV="1">
              <a:off x="0" y="245"/>
              <a:ext cx="232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Accelerator Building - </a:t>
              </a:r>
              <a:r>
                <a:rPr lang="en-GB" sz="1000" b="1" dirty="0" smtClean="0">
                  <a:solidFill>
                    <a:srgbClr val="464646"/>
                  </a:solidFill>
                  <a:latin typeface="+mn-lt"/>
                </a:rPr>
                <a:t>G02</a:t>
              </a:r>
              <a:endParaRPr lang="en-GB" sz="1000" b="1" dirty="0">
                <a:solidFill>
                  <a:srgbClr val="464646"/>
                </a:solidFill>
                <a:latin typeface="+mn-lt"/>
              </a:endParaRPr>
            </a:p>
          </p:txBody>
        </p:sp>
      </p:grpSp>
      <p:grpSp>
        <p:nvGrpSpPr>
          <p:cNvPr id="470" name="Group 4"/>
          <p:cNvGrpSpPr>
            <a:grpSpLocks/>
          </p:cNvGrpSpPr>
          <p:nvPr/>
        </p:nvGrpSpPr>
        <p:grpSpPr bwMode="auto">
          <a:xfrm rot="21436047">
            <a:off x="4641517" y="3960538"/>
            <a:ext cx="2164650" cy="797151"/>
            <a:chOff x="-22" y="-22"/>
            <a:chExt cx="1224" cy="658"/>
          </a:xfrm>
        </p:grpSpPr>
        <p:sp>
          <p:nvSpPr>
            <p:cNvPr id="471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182" cy="616"/>
            </a:xfrm>
            <a:custGeom>
              <a:avLst/>
              <a:gdLst>
                <a:gd name="T0" fmla="*/ 0 w 1180"/>
                <a:gd name="T1" fmla="*/ 310 h 614"/>
                <a:gd name="T2" fmla="*/ 44 w 1180"/>
                <a:gd name="T3" fmla="*/ 192 h 614"/>
                <a:gd name="T4" fmla="*/ 172 w 1180"/>
                <a:gd name="T5" fmla="*/ 89 h 614"/>
                <a:gd name="T6" fmla="*/ 367 w 1180"/>
                <a:gd name="T7" fmla="*/ 23 h 614"/>
                <a:gd name="T8" fmla="*/ 593 w 1180"/>
                <a:gd name="T9" fmla="*/ 0 h 614"/>
                <a:gd name="T10" fmla="*/ 818 w 1180"/>
                <a:gd name="T11" fmla="*/ 23 h 614"/>
                <a:gd name="T12" fmla="*/ 1013 w 1180"/>
                <a:gd name="T13" fmla="*/ 89 h 614"/>
                <a:gd name="T14" fmla="*/ 1141 w 1180"/>
                <a:gd name="T15" fmla="*/ 192 h 614"/>
                <a:gd name="T16" fmla="*/ 1186 w 1180"/>
                <a:gd name="T17" fmla="*/ 310 h 614"/>
                <a:gd name="T18" fmla="*/ 1141 w 1180"/>
                <a:gd name="T19" fmla="*/ 427 h 614"/>
                <a:gd name="T20" fmla="*/ 1013 w 1180"/>
                <a:gd name="T21" fmla="*/ 530 h 614"/>
                <a:gd name="T22" fmla="*/ 818 w 1180"/>
                <a:gd name="T23" fmla="*/ 596 h 614"/>
                <a:gd name="T24" fmla="*/ 593 w 1180"/>
                <a:gd name="T25" fmla="*/ 620 h 614"/>
                <a:gd name="T26" fmla="*/ 367 w 1180"/>
                <a:gd name="T27" fmla="*/ 596 h 614"/>
                <a:gd name="T28" fmla="*/ 172 w 1180"/>
                <a:gd name="T29" fmla="*/ 530 h 614"/>
                <a:gd name="T30" fmla="*/ 44 w 1180"/>
                <a:gd name="T31" fmla="*/ 427 h 614"/>
                <a:gd name="T32" fmla="*/ 0 w 1180"/>
                <a:gd name="T33" fmla="*/ 310 h 6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0" h="614">
                  <a:moveTo>
                    <a:pt x="0" y="307"/>
                  </a:moveTo>
                  <a:cubicBezTo>
                    <a:pt x="0" y="307"/>
                    <a:pt x="0" y="246"/>
                    <a:pt x="44" y="189"/>
                  </a:cubicBezTo>
                  <a:cubicBezTo>
                    <a:pt x="44" y="189"/>
                    <a:pt x="90" y="133"/>
                    <a:pt x="172" y="89"/>
                  </a:cubicBezTo>
                  <a:cubicBezTo>
                    <a:pt x="172" y="89"/>
                    <a:pt x="255" y="46"/>
                    <a:pt x="364" y="23"/>
                  </a:cubicBezTo>
                  <a:cubicBezTo>
                    <a:pt x="364" y="23"/>
                    <a:pt x="472" y="0"/>
                    <a:pt x="590" y="0"/>
                  </a:cubicBezTo>
                  <a:cubicBezTo>
                    <a:pt x="590" y="0"/>
                    <a:pt x="707" y="0"/>
                    <a:pt x="815" y="23"/>
                  </a:cubicBezTo>
                  <a:cubicBezTo>
                    <a:pt x="815" y="23"/>
                    <a:pt x="924" y="46"/>
                    <a:pt x="1007" y="89"/>
                  </a:cubicBezTo>
                  <a:cubicBezTo>
                    <a:pt x="1007" y="89"/>
                    <a:pt x="1090" y="133"/>
                    <a:pt x="1135" y="189"/>
                  </a:cubicBezTo>
                  <a:cubicBezTo>
                    <a:pt x="1135" y="189"/>
                    <a:pt x="1180" y="246"/>
                    <a:pt x="1180" y="307"/>
                  </a:cubicBezTo>
                  <a:cubicBezTo>
                    <a:pt x="1180" y="307"/>
                    <a:pt x="1180" y="368"/>
                    <a:pt x="1135" y="424"/>
                  </a:cubicBezTo>
                  <a:cubicBezTo>
                    <a:pt x="1135" y="424"/>
                    <a:pt x="1090" y="480"/>
                    <a:pt x="1007" y="524"/>
                  </a:cubicBezTo>
                  <a:cubicBezTo>
                    <a:pt x="1007" y="524"/>
                    <a:pt x="924" y="567"/>
                    <a:pt x="815" y="590"/>
                  </a:cubicBezTo>
                  <a:cubicBezTo>
                    <a:pt x="815" y="590"/>
                    <a:pt x="707" y="614"/>
                    <a:pt x="590" y="614"/>
                  </a:cubicBezTo>
                  <a:cubicBezTo>
                    <a:pt x="590" y="614"/>
                    <a:pt x="472" y="614"/>
                    <a:pt x="364" y="590"/>
                  </a:cubicBezTo>
                  <a:cubicBezTo>
                    <a:pt x="364" y="590"/>
                    <a:pt x="255" y="567"/>
                    <a:pt x="172" y="524"/>
                  </a:cubicBezTo>
                  <a:cubicBezTo>
                    <a:pt x="172" y="524"/>
                    <a:pt x="90" y="480"/>
                    <a:pt x="44" y="424"/>
                  </a:cubicBezTo>
                  <a:cubicBezTo>
                    <a:pt x="44" y="424"/>
                    <a:pt x="0" y="368"/>
                    <a:pt x="0" y="307"/>
                  </a:cubicBezTo>
                </a:path>
              </a:pathLst>
            </a:custGeom>
            <a:solidFill>
              <a:srgbClr val="E69CFA"/>
            </a:solidFill>
            <a:ln w="9525">
              <a:solidFill>
                <a:srgbClr val="E69C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Text Box 6"/>
            <p:cNvSpPr txBox="1">
              <a:spLocks noChangeArrowheads="1"/>
            </p:cNvSpPr>
            <p:nvPr/>
          </p:nvSpPr>
          <p:spPr bwMode="auto">
            <a:xfrm>
              <a:off x="-22" y="-22"/>
              <a:ext cx="1224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800" dirty="0">
                <a:solidFill>
                  <a:srgbClr val="464646"/>
                </a:solidFill>
              </a:endParaRPr>
            </a:p>
          </p:txBody>
        </p:sp>
      </p:grpSp>
      <p:grpSp>
        <p:nvGrpSpPr>
          <p:cNvPr id="473" name="Group 7"/>
          <p:cNvGrpSpPr>
            <a:grpSpLocks/>
          </p:cNvGrpSpPr>
          <p:nvPr/>
        </p:nvGrpSpPr>
        <p:grpSpPr bwMode="auto">
          <a:xfrm>
            <a:off x="5364088" y="4149080"/>
            <a:ext cx="1195760" cy="706452"/>
            <a:chOff x="0" y="0"/>
            <a:chExt cx="484" cy="370"/>
          </a:xfrm>
        </p:grpSpPr>
        <p:sp>
          <p:nvSpPr>
            <p:cNvPr id="474" name="Freeform 8"/>
            <p:cNvSpPr>
              <a:spLocks noChangeArrowheads="1"/>
            </p:cNvSpPr>
            <p:nvPr/>
          </p:nvSpPr>
          <p:spPr bwMode="auto">
            <a:xfrm>
              <a:off x="0" y="0"/>
              <a:ext cx="276" cy="197"/>
            </a:xfrm>
            <a:custGeom>
              <a:avLst/>
              <a:gdLst>
                <a:gd name="T0" fmla="*/ 94 w 276"/>
                <a:gd name="T1" fmla="*/ 193 h 197"/>
                <a:gd name="T2" fmla="*/ 277 w 276"/>
                <a:gd name="T3" fmla="*/ 146 h 197"/>
                <a:gd name="T4" fmla="*/ 137 w 276"/>
                <a:gd name="T5" fmla="*/ 0 h 197"/>
                <a:gd name="T6" fmla="*/ 0 w 276"/>
                <a:gd name="T7" fmla="*/ 0 h 197"/>
                <a:gd name="T8" fmla="*/ 16439 w 276"/>
                <a:gd name="T9" fmla="*/ 5 h 197"/>
                <a:gd name="T10" fmla="*/ 13273 w 276"/>
                <a:gd name="T11" fmla="*/ 24690 h 197"/>
                <a:gd name="T12" fmla="*/ 16509 w 276"/>
                <a:gd name="T13" fmla="*/ 57344 h 197"/>
                <a:gd name="T14" fmla="*/ 33487 w 276"/>
                <a:gd name="T15" fmla="*/ 28912 h 197"/>
                <a:gd name="T16" fmla="*/ 0 w 276"/>
                <a:gd name="T17" fmla="*/ 21175 h 197"/>
                <a:gd name="T18" fmla="*/ 0 w 276"/>
                <a:gd name="T19" fmla="*/ 0 h 197"/>
                <a:gd name="T20" fmla="*/ 16317 w 276"/>
                <a:gd name="T21" fmla="*/ 4 h 197"/>
                <a:gd name="T22" fmla="*/ 13273 w 276"/>
                <a:gd name="T23" fmla="*/ 24690 h 197"/>
                <a:gd name="T24" fmla="*/ 16521 w 276"/>
                <a:gd name="T25" fmla="*/ 42912 h 197"/>
                <a:gd name="T26" fmla="*/ 19117 w 276"/>
                <a:gd name="T27" fmla="*/ 57894 h 197"/>
                <a:gd name="T28" fmla="*/ 0 w 276"/>
                <a:gd name="T29" fmla="*/ 48981 h 197"/>
                <a:gd name="T30" fmla="*/ 0 w 276"/>
                <a:gd name="T31" fmla="*/ 0 h 197"/>
                <a:gd name="T32" fmla="*/ 16470 w 276"/>
                <a:gd name="T33" fmla="*/ 3 h 197"/>
                <a:gd name="T34" fmla="*/ 54147 w 276"/>
                <a:gd name="T35" fmla="*/ 42654 h 197"/>
                <a:gd name="T36" fmla="*/ 16529 w 276"/>
                <a:gd name="T37" fmla="*/ 34787 h 197"/>
                <a:gd name="T38" fmla="*/ 27225 w 276"/>
                <a:gd name="T39" fmla="*/ 48450 h 197"/>
                <a:gd name="T40" fmla="*/ 0 w 276"/>
                <a:gd name="T41" fmla="*/ 13620 h 197"/>
                <a:gd name="T42" fmla="*/ 0 w 276"/>
                <a:gd name="T43" fmla="*/ 0 h 197"/>
                <a:gd name="T44" fmla="*/ 16499 w 276"/>
                <a:gd name="T45" fmla="*/ 5 h 197"/>
                <a:gd name="T46" fmla="*/ 33516 w 276"/>
                <a:gd name="T47" fmla="*/ 12705 h 197"/>
                <a:gd name="T48" fmla="*/ 16530 w 276"/>
                <a:gd name="T49" fmla="*/ 24352 h 197"/>
                <a:gd name="T50" fmla="*/ 27225 w 276"/>
                <a:gd name="T51" fmla="*/ 48450 h 197"/>
                <a:gd name="T52" fmla="*/ 0 w 276"/>
                <a:gd name="T53" fmla="*/ 58082 h 197"/>
                <a:gd name="T54" fmla="*/ 0 w 276"/>
                <a:gd name="T55" fmla="*/ 0 h 197"/>
                <a:gd name="T56" fmla="*/ 16510 w 276"/>
                <a:gd name="T57" fmla="*/ 4 h 197"/>
                <a:gd name="T58" fmla="*/ 56195 w 276"/>
                <a:gd name="T59" fmla="*/ 25099 h 197"/>
                <a:gd name="T60" fmla="*/ 16527 w 276"/>
                <a:gd name="T61" fmla="*/ 80 h 197"/>
                <a:gd name="T62" fmla="*/ 19117 w 276"/>
                <a:gd name="T63" fmla="*/ 57894 h 197"/>
                <a:gd name="T64" fmla="*/ 65535 w 276"/>
                <a:gd name="T65" fmla="*/ 8271 h 197"/>
                <a:gd name="T66" fmla="*/ 0 w 276"/>
                <a:gd name="T67" fmla="*/ 0 h 197"/>
                <a:gd name="T68" fmla="*/ 16514 w 276"/>
                <a:gd name="T69" fmla="*/ 3 h 197"/>
                <a:gd name="T70" fmla="*/ 19765 w 276"/>
                <a:gd name="T71" fmla="*/ 12473 h 197"/>
                <a:gd name="T72" fmla="*/ 16514 w 276"/>
                <a:gd name="T73" fmla="*/ 44780 h 197"/>
                <a:gd name="T74" fmla="*/ 33487 w 276"/>
                <a:gd name="T75" fmla="*/ 28912 h 197"/>
                <a:gd name="T76" fmla="*/ 65535 w 276"/>
                <a:gd name="T77" fmla="*/ 39103 h 197"/>
                <a:gd name="T78" fmla="*/ 0 w 276"/>
                <a:gd name="T79" fmla="*/ 0 h 197"/>
                <a:gd name="T80" fmla="*/ 16514 w 276"/>
                <a:gd name="T81" fmla="*/ 5 h 197"/>
                <a:gd name="T82" fmla="*/ 61773 w 276"/>
                <a:gd name="T83" fmla="*/ 30365 h 197"/>
                <a:gd name="T84" fmla="*/ 16495 w 276"/>
                <a:gd name="T85" fmla="*/ 58720 h 197"/>
                <a:gd name="T86" fmla="*/ 46711 w 276"/>
                <a:gd name="T87" fmla="*/ 39660 h 197"/>
                <a:gd name="T88" fmla="*/ 65535 w 276"/>
                <a:gd name="T89" fmla="*/ 38866 h 197"/>
                <a:gd name="T90" fmla="*/ 0 w 276"/>
                <a:gd name="T91" fmla="*/ 0 h 197"/>
                <a:gd name="T92" fmla="*/ 16510 w 276"/>
                <a:gd name="T93" fmla="*/ 4 h 197"/>
                <a:gd name="T94" fmla="*/ 64696 w 276"/>
                <a:gd name="T95" fmla="*/ 35326 h 197"/>
                <a:gd name="T96" fmla="*/ 16454 w 276"/>
                <a:gd name="T97" fmla="*/ 39336 h 197"/>
                <a:gd name="T98" fmla="*/ 25519 w 276"/>
                <a:gd name="T99" fmla="*/ 58192 h 197"/>
                <a:gd name="T100" fmla="*/ 0 w 276"/>
                <a:gd name="T101" fmla="*/ 0 h 197"/>
                <a:gd name="T102" fmla="*/ 0 w 276"/>
                <a:gd name="T103" fmla="*/ 256 h 197"/>
                <a:gd name="T104" fmla="*/ 0 w 276"/>
                <a:gd name="T105" fmla="*/ 0 h 197"/>
                <a:gd name="T106" fmla="*/ 0 w 276"/>
                <a:gd name="T107" fmla="*/ 0 h 197"/>
                <a:gd name="T108" fmla="*/ 0 w 276"/>
                <a:gd name="T109" fmla="*/ 0 h 197"/>
                <a:gd name="T110" fmla="*/ 0 w 276"/>
                <a:gd name="T111" fmla="*/ 0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97">
                  <a:moveTo>
                    <a:pt x="1" y="60"/>
                  </a:moveTo>
                  <a:lnTo>
                    <a:pt x="1" y="147"/>
                  </a:lnTo>
                  <a:cubicBezTo>
                    <a:pt x="1" y="147"/>
                    <a:pt x="6" y="158"/>
                    <a:pt x="18" y="167"/>
                  </a:cubicBezTo>
                  <a:cubicBezTo>
                    <a:pt x="18" y="167"/>
                    <a:pt x="31" y="176"/>
                    <a:pt x="50" y="183"/>
                  </a:cubicBezTo>
                  <a:cubicBezTo>
                    <a:pt x="50" y="183"/>
                    <a:pt x="70" y="190"/>
                    <a:pt x="94" y="193"/>
                  </a:cubicBezTo>
                  <a:cubicBezTo>
                    <a:pt x="94" y="193"/>
                    <a:pt x="117" y="197"/>
                    <a:pt x="142" y="197"/>
                  </a:cubicBezTo>
                  <a:cubicBezTo>
                    <a:pt x="142" y="197"/>
                    <a:pt x="167" y="197"/>
                    <a:pt x="191" y="193"/>
                  </a:cubicBezTo>
                  <a:cubicBezTo>
                    <a:pt x="191" y="193"/>
                    <a:pt x="214" y="189"/>
                    <a:pt x="232" y="182"/>
                  </a:cubicBezTo>
                  <a:cubicBezTo>
                    <a:pt x="232" y="182"/>
                    <a:pt x="251" y="175"/>
                    <a:pt x="263" y="166"/>
                  </a:cubicBezTo>
                  <a:cubicBezTo>
                    <a:pt x="263" y="166"/>
                    <a:pt x="274" y="156"/>
                    <a:pt x="277" y="146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93D2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9"/>
            <p:cNvSpPr>
              <a:spLocks noChangeArrowheads="1"/>
            </p:cNvSpPr>
            <p:nvPr/>
          </p:nvSpPr>
          <p:spPr bwMode="auto">
            <a:xfrm>
              <a:off x="0" y="58"/>
              <a:ext cx="276" cy="172"/>
            </a:xfrm>
            <a:custGeom>
              <a:avLst/>
              <a:gdLst>
                <a:gd name="T0" fmla="*/ 0 w 276"/>
                <a:gd name="T1" fmla="*/ 1 h 172"/>
                <a:gd name="T2" fmla="*/ 0 w 276"/>
                <a:gd name="T3" fmla="*/ 122 h 172"/>
                <a:gd name="T4" fmla="*/ 16 w 276"/>
                <a:gd name="T5" fmla="*/ 142 h 172"/>
                <a:gd name="T6" fmla="*/ 48 w 276"/>
                <a:gd name="T7" fmla="*/ 158 h 172"/>
                <a:gd name="T8" fmla="*/ 91 w 276"/>
                <a:gd name="T9" fmla="*/ 168 h 172"/>
                <a:gd name="T10" fmla="*/ 140 w 276"/>
                <a:gd name="T11" fmla="*/ 172 h 172"/>
                <a:gd name="T12" fmla="*/ 188 w 276"/>
                <a:gd name="T13" fmla="*/ 168 h 172"/>
                <a:gd name="T14" fmla="*/ 230 w 276"/>
                <a:gd name="T15" fmla="*/ 157 h 172"/>
                <a:gd name="T16" fmla="*/ 261 w 276"/>
                <a:gd name="T17" fmla="*/ 140 h 172"/>
                <a:gd name="T18" fmla="*/ 276 w 276"/>
                <a:gd name="T19" fmla="*/ 121 h 172"/>
                <a:gd name="T20" fmla="*/ 276 w 276"/>
                <a:gd name="T21" fmla="*/ 0 h 172"/>
                <a:gd name="T22" fmla="*/ 264 w 276"/>
                <a:gd name="T23" fmla="*/ 21 h 172"/>
                <a:gd name="T24" fmla="*/ 234 w 276"/>
                <a:gd name="T25" fmla="*/ 39 h 172"/>
                <a:gd name="T26" fmla="*/ 191 w 276"/>
                <a:gd name="T27" fmla="*/ 51 h 172"/>
                <a:gd name="T28" fmla="*/ 140 w 276"/>
                <a:gd name="T29" fmla="*/ 55 h 172"/>
                <a:gd name="T30" fmla="*/ 89 w 276"/>
                <a:gd name="T31" fmla="*/ 51 h 172"/>
                <a:gd name="T32" fmla="*/ 45 w 276"/>
                <a:gd name="T33" fmla="*/ 40 h 172"/>
                <a:gd name="T34" fmla="*/ 14 w 276"/>
                <a:gd name="T35" fmla="*/ 22 h 172"/>
                <a:gd name="T36" fmla="*/ 0 w 276"/>
                <a:gd name="T37" fmla="*/ 1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172">
                  <a:moveTo>
                    <a:pt x="0" y="1"/>
                  </a:moveTo>
                  <a:lnTo>
                    <a:pt x="0" y="122"/>
                  </a:lnTo>
                  <a:cubicBezTo>
                    <a:pt x="0" y="122"/>
                    <a:pt x="4" y="133"/>
                    <a:pt x="16" y="142"/>
                  </a:cubicBezTo>
                  <a:cubicBezTo>
                    <a:pt x="16" y="142"/>
                    <a:pt x="29" y="151"/>
                    <a:pt x="48" y="158"/>
                  </a:cubicBezTo>
                  <a:cubicBezTo>
                    <a:pt x="48" y="158"/>
                    <a:pt x="67" y="165"/>
                    <a:pt x="91" y="168"/>
                  </a:cubicBezTo>
                  <a:cubicBezTo>
                    <a:pt x="91" y="168"/>
                    <a:pt x="115" y="172"/>
                    <a:pt x="140" y="172"/>
                  </a:cubicBezTo>
                  <a:cubicBezTo>
                    <a:pt x="140" y="172"/>
                    <a:pt x="165" y="171"/>
                    <a:pt x="188" y="168"/>
                  </a:cubicBezTo>
                  <a:cubicBezTo>
                    <a:pt x="188" y="168"/>
                    <a:pt x="212" y="164"/>
                    <a:pt x="230" y="157"/>
                  </a:cubicBezTo>
                  <a:cubicBezTo>
                    <a:pt x="230" y="157"/>
                    <a:pt x="249" y="150"/>
                    <a:pt x="261" y="140"/>
                  </a:cubicBezTo>
                  <a:cubicBezTo>
                    <a:pt x="261" y="140"/>
                    <a:pt x="272" y="131"/>
                    <a:pt x="276" y="121"/>
                  </a:cubicBezTo>
                  <a:lnTo>
                    <a:pt x="276" y="0"/>
                  </a:lnTo>
                  <a:cubicBezTo>
                    <a:pt x="276" y="0"/>
                    <a:pt x="274" y="11"/>
                    <a:pt x="264" y="21"/>
                  </a:cubicBezTo>
                  <a:cubicBezTo>
                    <a:pt x="264" y="21"/>
                    <a:pt x="253" y="31"/>
                    <a:pt x="234" y="39"/>
                  </a:cubicBezTo>
                  <a:cubicBezTo>
                    <a:pt x="234" y="39"/>
                    <a:pt x="215" y="46"/>
                    <a:pt x="191" y="51"/>
                  </a:cubicBezTo>
                  <a:cubicBezTo>
                    <a:pt x="191" y="51"/>
                    <a:pt x="167" y="55"/>
                    <a:pt x="140" y="55"/>
                  </a:cubicBezTo>
                  <a:cubicBezTo>
                    <a:pt x="140" y="55"/>
                    <a:pt x="114" y="55"/>
                    <a:pt x="89" y="51"/>
                  </a:cubicBezTo>
                  <a:cubicBezTo>
                    <a:pt x="89" y="51"/>
                    <a:pt x="65" y="47"/>
                    <a:pt x="45" y="40"/>
                  </a:cubicBezTo>
                  <a:cubicBezTo>
                    <a:pt x="45" y="40"/>
                    <a:pt x="25" y="32"/>
                    <a:pt x="14" y="22"/>
                  </a:cubicBezTo>
                  <a:cubicBezTo>
                    <a:pt x="14" y="22"/>
                    <a:pt x="2" y="12"/>
                    <a:pt x="0" y="1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50000">
                  <a:srgbClr val="00A2DF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277" cy="230"/>
            </a:xfrm>
            <a:custGeom>
              <a:avLst/>
              <a:gdLst>
                <a:gd name="T0" fmla="*/ 1 w 276"/>
                <a:gd name="T1" fmla="*/ 60 h 230"/>
                <a:gd name="T2" fmla="*/ 1 w 276"/>
                <a:gd name="T3" fmla="*/ 181 h 230"/>
                <a:gd name="T4" fmla="*/ 18 w 276"/>
                <a:gd name="T5" fmla="*/ 201 h 230"/>
                <a:gd name="T6" fmla="*/ 50 w 276"/>
                <a:gd name="T7" fmla="*/ 217 h 230"/>
                <a:gd name="T8" fmla="*/ 93 w 276"/>
                <a:gd name="T9" fmla="*/ 227 h 230"/>
                <a:gd name="T10" fmla="*/ 145 w 276"/>
                <a:gd name="T11" fmla="*/ 230 h 230"/>
                <a:gd name="T12" fmla="*/ 193 w 276"/>
                <a:gd name="T13" fmla="*/ 226 h 230"/>
                <a:gd name="T14" fmla="*/ 235 w 276"/>
                <a:gd name="T15" fmla="*/ 216 h 230"/>
                <a:gd name="T16" fmla="*/ 265 w 276"/>
                <a:gd name="T17" fmla="*/ 199 h 230"/>
                <a:gd name="T18" fmla="*/ 280 w 276"/>
                <a:gd name="T19" fmla="*/ 179 h 230"/>
                <a:gd name="T20" fmla="*/ 280 w 276"/>
                <a:gd name="T21" fmla="*/ 58 h 230"/>
                <a:gd name="T22" fmla="*/ 271 w 276"/>
                <a:gd name="T23" fmla="*/ 36 h 230"/>
                <a:gd name="T24" fmla="*/ 241 w 276"/>
                <a:gd name="T25" fmla="*/ 17 h 230"/>
                <a:gd name="T26" fmla="*/ 195 w 276"/>
                <a:gd name="T27" fmla="*/ 4 h 230"/>
                <a:gd name="T28" fmla="*/ 137 w 276"/>
                <a:gd name="T29" fmla="*/ 0 h 230"/>
                <a:gd name="T30" fmla="*/ 83 w 276"/>
                <a:gd name="T31" fmla="*/ 5 h 230"/>
                <a:gd name="T32" fmla="*/ 38 w 276"/>
                <a:gd name="T33" fmla="*/ 18 h 230"/>
                <a:gd name="T34" fmla="*/ 9 w 276"/>
                <a:gd name="T35" fmla="*/ 37 h 230"/>
                <a:gd name="T36" fmla="*/ 1 w 276"/>
                <a:gd name="T37" fmla="*/ 60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230">
                  <a:moveTo>
                    <a:pt x="1" y="60"/>
                  </a:moveTo>
                  <a:lnTo>
                    <a:pt x="1" y="181"/>
                  </a:lnTo>
                  <a:cubicBezTo>
                    <a:pt x="1" y="181"/>
                    <a:pt x="5" y="191"/>
                    <a:pt x="18" y="201"/>
                  </a:cubicBezTo>
                  <a:cubicBezTo>
                    <a:pt x="18" y="201"/>
                    <a:pt x="30" y="210"/>
                    <a:pt x="50" y="217"/>
                  </a:cubicBezTo>
                  <a:cubicBezTo>
                    <a:pt x="50" y="217"/>
                    <a:pt x="69" y="223"/>
                    <a:pt x="93" y="227"/>
                  </a:cubicBezTo>
                  <a:cubicBezTo>
                    <a:pt x="93" y="227"/>
                    <a:pt x="116" y="231"/>
                    <a:pt x="142" y="230"/>
                  </a:cubicBezTo>
                  <a:cubicBezTo>
                    <a:pt x="142" y="230"/>
                    <a:pt x="167" y="230"/>
                    <a:pt x="190" y="226"/>
                  </a:cubicBezTo>
                  <a:cubicBezTo>
                    <a:pt x="190" y="226"/>
                    <a:pt x="213" y="223"/>
                    <a:pt x="232" y="216"/>
                  </a:cubicBezTo>
                  <a:cubicBezTo>
                    <a:pt x="232" y="216"/>
                    <a:pt x="251" y="209"/>
                    <a:pt x="262" y="199"/>
                  </a:cubicBezTo>
                  <a:cubicBezTo>
                    <a:pt x="262" y="199"/>
                    <a:pt x="274" y="190"/>
                    <a:pt x="277" y="179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276" cy="113"/>
            </a:xfrm>
            <a:custGeom>
              <a:avLst/>
              <a:gdLst>
                <a:gd name="T0" fmla="*/ 138 w 276"/>
                <a:gd name="T1" fmla="*/ 0 h 113"/>
                <a:gd name="T2" fmla="*/ 266 w 276"/>
                <a:gd name="T3" fmla="*/ 78 h 113"/>
                <a:gd name="T4" fmla="*/ 40 w 276"/>
                <a:gd name="T5" fmla="*/ 96 h 113"/>
                <a:gd name="T6" fmla="*/ 31717 w 276"/>
                <a:gd name="T7" fmla="*/ 63698 h 113"/>
                <a:gd name="T8" fmla="*/ 16470 w 276"/>
                <a:gd name="T9" fmla="*/ 44373 h 113"/>
                <a:gd name="T10" fmla="*/ 59543 w 276"/>
                <a:gd name="T11" fmla="*/ 62560 h 113"/>
                <a:gd name="T12" fmla="*/ 0 w 276"/>
                <a:gd name="T13" fmla="*/ 38218 h 113"/>
                <a:gd name="T14" fmla="*/ 0 w 276"/>
                <a:gd name="T15" fmla="*/ 0 h 113"/>
                <a:gd name="T16" fmla="*/ 16492 w 276"/>
                <a:gd name="T17" fmla="*/ 5 h 113"/>
                <a:gd name="T18" fmla="*/ 31505 w 276"/>
                <a:gd name="T19" fmla="*/ 55324 h 113"/>
                <a:gd name="T20" fmla="*/ 16484 w 276"/>
                <a:gd name="T21" fmla="*/ 1324 h 113"/>
                <a:gd name="T22" fmla="*/ 61397 w 276"/>
                <a:gd name="T23" fmla="*/ 42007 h 113"/>
                <a:gd name="T24" fmla="*/ 0 w 276"/>
                <a:gd name="T25" fmla="*/ 15229 h 113"/>
                <a:gd name="T26" fmla="*/ 0 w 276"/>
                <a:gd name="T27" fmla="*/ 0 h 113"/>
                <a:gd name="T28" fmla="*/ 16491 w 276"/>
                <a:gd name="T29" fmla="*/ 4 h 113"/>
                <a:gd name="T30" fmla="*/ 15834 w 276"/>
                <a:gd name="T31" fmla="*/ 64978 h 113"/>
                <a:gd name="T32" fmla="*/ 16492 w 276"/>
                <a:gd name="T33" fmla="*/ 29522 h 113"/>
                <a:gd name="T34" fmla="*/ 23126 w 276"/>
                <a:gd name="T35" fmla="*/ 15388 h 113"/>
                <a:gd name="T36" fmla="*/ 0 w 276"/>
                <a:gd name="T37" fmla="*/ 9542 h 113"/>
                <a:gd name="T38" fmla="*/ 0 w 276"/>
                <a:gd name="T39" fmla="*/ 0 h 113"/>
                <a:gd name="T40" fmla="*/ 16488 w 276"/>
                <a:gd name="T41" fmla="*/ 3 h 113"/>
                <a:gd name="T42" fmla="*/ 48588 w 276"/>
                <a:gd name="T43" fmla="*/ 50841 h 113"/>
                <a:gd name="T44" fmla="*/ 16497 w 276"/>
                <a:gd name="T45" fmla="*/ 64931 h 113"/>
                <a:gd name="T46" fmla="*/ 64763 w 276"/>
                <a:gd name="T47" fmla="*/ 18380 h 113"/>
                <a:gd name="T48" fmla="*/ 0 w 276"/>
                <a:gd name="T49" fmla="*/ 20972 h 113"/>
                <a:gd name="T50" fmla="*/ 0 w 276"/>
                <a:gd name="T51" fmla="*/ 0 h 113"/>
                <a:gd name="T52" fmla="*/ 16455 w 276"/>
                <a:gd name="T53" fmla="*/ 4 h 113"/>
                <a:gd name="T54" fmla="*/ 6205 w 276"/>
                <a:gd name="T55" fmla="*/ 5849 h 113"/>
                <a:gd name="T56" fmla="*/ 16496 w 276"/>
                <a:gd name="T57" fmla="*/ 11226 h 113"/>
                <a:gd name="T58" fmla="*/ 10423 w 276"/>
                <a:gd name="T59" fmla="*/ 2991 h 113"/>
                <a:gd name="T60" fmla="*/ 65535 w 276"/>
                <a:gd name="T61" fmla="*/ 27348 h 113"/>
                <a:gd name="T62" fmla="*/ 0 w 276"/>
                <a:gd name="T63" fmla="*/ 0 h 113"/>
                <a:gd name="T64" fmla="*/ 16433 w 276"/>
                <a:gd name="T65" fmla="*/ 3 h 113"/>
                <a:gd name="T66" fmla="*/ 59964 w 276"/>
                <a:gd name="T67" fmla="*/ 29459 h 113"/>
                <a:gd name="T68" fmla="*/ 16487 w 276"/>
                <a:gd name="T69" fmla="*/ 2488 h 113"/>
                <a:gd name="T70" fmla="*/ 64049 w 276"/>
                <a:gd name="T71" fmla="*/ 56309 h 113"/>
                <a:gd name="T72" fmla="*/ 65535 w 276"/>
                <a:gd name="T73" fmla="*/ 47071 h 113"/>
                <a:gd name="T74" fmla="*/ 0 w 276"/>
                <a:gd name="T75" fmla="*/ 0 h 113"/>
                <a:gd name="T76" fmla="*/ 16246 w 276"/>
                <a:gd name="T77" fmla="*/ 5 h 113"/>
                <a:gd name="T78" fmla="*/ 29070 w 276"/>
                <a:gd name="T79" fmla="*/ 49610 h 113"/>
                <a:gd name="T80" fmla="*/ 16475 w 276"/>
                <a:gd name="T81" fmla="*/ 37632 h 113"/>
                <a:gd name="T82" fmla="*/ 35169 w 276"/>
                <a:gd name="T83" fmla="*/ 34889 h 113"/>
                <a:gd name="T84" fmla="*/ 65535 w 276"/>
                <a:gd name="T85" fmla="*/ 37160 h 113"/>
                <a:gd name="T86" fmla="*/ 0 w 276"/>
                <a:gd name="T87" fmla="*/ 0 h 113"/>
                <a:gd name="T88" fmla="*/ 16419 w 276"/>
                <a:gd name="T89" fmla="*/ 4 h 113"/>
                <a:gd name="T90" fmla="*/ 14480 w 276"/>
                <a:gd name="T91" fmla="*/ 10838 h 113"/>
                <a:gd name="T92" fmla="*/ 16450 w 276"/>
                <a:gd name="T93" fmla="*/ 64390 h 113"/>
                <a:gd name="T94" fmla="*/ 17831 w 276"/>
                <a:gd name="T95" fmla="*/ 47894 h 113"/>
                <a:gd name="T96" fmla="*/ 0 w 276"/>
                <a:gd name="T97" fmla="*/ 23856 h 113"/>
                <a:gd name="T98" fmla="*/ 0 w 276"/>
                <a:gd name="T99" fmla="*/ 0 h 113"/>
                <a:gd name="T100" fmla="*/ 16450 w 276"/>
                <a:gd name="T101" fmla="*/ 3 h 113"/>
                <a:gd name="T102" fmla="*/ 3243 w 276"/>
                <a:gd name="T103" fmla="*/ 20861 h 113"/>
                <a:gd name="T104" fmla="*/ 16335 w 276"/>
                <a:gd name="T105" fmla="*/ 39827 h 113"/>
                <a:gd name="T106" fmla="*/ 0 w 276"/>
                <a:gd name="T107" fmla="*/ 0 h 113"/>
                <a:gd name="T108" fmla="*/ 0 w 276"/>
                <a:gd name="T109" fmla="*/ 0 h 113"/>
                <a:gd name="T110" fmla="*/ 0 w 276"/>
                <a:gd name="T111" fmla="*/ 0 h 1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13">
                  <a:moveTo>
                    <a:pt x="0" y="56"/>
                  </a:moveTo>
                  <a:cubicBezTo>
                    <a:pt x="0" y="56"/>
                    <a:pt x="0" y="45"/>
                    <a:pt x="10" y="35"/>
                  </a:cubicBezTo>
                  <a:cubicBezTo>
                    <a:pt x="10" y="35"/>
                    <a:pt x="21" y="24"/>
                    <a:pt x="40" y="16"/>
                  </a:cubicBezTo>
                  <a:cubicBezTo>
                    <a:pt x="40" y="16"/>
                    <a:pt x="59" y="8"/>
                    <a:pt x="85" y="4"/>
                  </a:cubicBezTo>
                  <a:cubicBezTo>
                    <a:pt x="85" y="4"/>
                    <a:pt x="110" y="0"/>
                    <a:pt x="138" y="0"/>
                  </a:cubicBezTo>
                  <a:cubicBezTo>
                    <a:pt x="138" y="0"/>
                    <a:pt x="165" y="0"/>
                    <a:pt x="191" y="4"/>
                  </a:cubicBezTo>
                  <a:cubicBezTo>
                    <a:pt x="191" y="4"/>
                    <a:pt x="216" y="8"/>
                    <a:pt x="236" y="16"/>
                  </a:cubicBezTo>
                  <a:cubicBezTo>
                    <a:pt x="236" y="16"/>
                    <a:pt x="255" y="24"/>
                    <a:pt x="266" y="35"/>
                  </a:cubicBezTo>
                  <a:cubicBezTo>
                    <a:pt x="266" y="35"/>
                    <a:pt x="276" y="45"/>
                    <a:pt x="276" y="56"/>
                  </a:cubicBezTo>
                  <a:cubicBezTo>
                    <a:pt x="276" y="56"/>
                    <a:pt x="276" y="68"/>
                    <a:pt x="266" y="78"/>
                  </a:cubicBezTo>
                  <a:cubicBezTo>
                    <a:pt x="266" y="78"/>
                    <a:pt x="255" y="88"/>
                    <a:pt x="236" y="96"/>
                  </a:cubicBezTo>
                  <a:cubicBezTo>
                    <a:pt x="236" y="96"/>
                    <a:pt x="216" y="104"/>
                    <a:pt x="191" y="109"/>
                  </a:cubicBezTo>
                  <a:cubicBezTo>
                    <a:pt x="191" y="109"/>
                    <a:pt x="165" y="113"/>
                    <a:pt x="138" y="113"/>
                  </a:cubicBezTo>
                  <a:cubicBezTo>
                    <a:pt x="138" y="113"/>
                    <a:pt x="110" y="113"/>
                    <a:pt x="85" y="109"/>
                  </a:cubicBezTo>
                  <a:cubicBezTo>
                    <a:pt x="85" y="109"/>
                    <a:pt x="59" y="104"/>
                    <a:pt x="40" y="96"/>
                  </a:cubicBezTo>
                  <a:cubicBezTo>
                    <a:pt x="40" y="96"/>
                    <a:pt x="21" y="88"/>
                    <a:pt x="10" y="78"/>
                  </a:cubicBezTo>
                  <a:cubicBezTo>
                    <a:pt x="10" y="78"/>
                    <a:pt x="0" y="68"/>
                    <a:pt x="0" y="56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100000">
                  <a:srgbClr val="FF6666">
                    <a:alpha val="99997"/>
                  </a:srgbClr>
                </a:gs>
              </a:gsLst>
              <a:lin ang="540000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12"/>
            <p:cNvSpPr>
              <a:spLocks noChangeShapeType="1"/>
            </p:cNvSpPr>
            <p:nvPr/>
          </p:nvSpPr>
          <p:spPr bwMode="auto">
            <a:xfrm rot="-2520000">
              <a:off x="-7" y="39"/>
              <a:ext cx="9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13"/>
            <p:cNvSpPr>
              <a:spLocks noChangeShapeType="1"/>
            </p:cNvSpPr>
            <p:nvPr/>
          </p:nvSpPr>
          <p:spPr bwMode="auto">
            <a:xfrm rot="-2520000">
              <a:off x="10" y="46"/>
              <a:ext cx="1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14"/>
            <p:cNvSpPr>
              <a:spLocks noChangeShapeType="1"/>
            </p:cNvSpPr>
            <p:nvPr/>
          </p:nvSpPr>
          <p:spPr bwMode="auto">
            <a:xfrm rot="-2460000">
              <a:off x="38" y="52"/>
              <a:ext cx="1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15"/>
            <p:cNvSpPr>
              <a:spLocks noChangeShapeType="1"/>
            </p:cNvSpPr>
            <p:nvPr/>
          </p:nvSpPr>
          <p:spPr bwMode="auto">
            <a:xfrm rot="-2520000">
              <a:off x="75" y="58"/>
              <a:ext cx="15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16"/>
            <p:cNvSpPr>
              <a:spLocks noChangeShapeType="1"/>
            </p:cNvSpPr>
            <p:nvPr/>
          </p:nvSpPr>
          <p:spPr bwMode="auto">
            <a:xfrm rot="-2580000">
              <a:off x="117" y="65"/>
              <a:ext cx="14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17"/>
            <p:cNvSpPr>
              <a:spLocks noChangeShapeType="1"/>
            </p:cNvSpPr>
            <p:nvPr/>
          </p:nvSpPr>
          <p:spPr bwMode="auto">
            <a:xfrm rot="-2580000">
              <a:off x="167" y="72"/>
              <a:ext cx="11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18"/>
            <p:cNvSpPr>
              <a:spLocks noChangeShapeType="1"/>
            </p:cNvSpPr>
            <p:nvPr/>
          </p:nvSpPr>
          <p:spPr bwMode="auto">
            <a:xfrm rot="-2760000">
              <a:off x="230" y="77"/>
              <a:ext cx="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19"/>
            <p:cNvSpPr>
              <a:spLocks noChangeShapeType="1"/>
            </p:cNvSpPr>
            <p:nvPr/>
          </p:nvSpPr>
          <p:spPr bwMode="auto">
            <a:xfrm rot="300000">
              <a:off x="9" y="37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0"/>
            <p:cNvSpPr>
              <a:spLocks noChangeShapeType="1"/>
            </p:cNvSpPr>
            <p:nvPr/>
          </p:nvSpPr>
          <p:spPr bwMode="auto">
            <a:xfrm rot="360000">
              <a:off x="27" y="54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1"/>
            <p:cNvSpPr>
              <a:spLocks noChangeShapeType="1"/>
            </p:cNvSpPr>
            <p:nvPr/>
          </p:nvSpPr>
          <p:spPr bwMode="auto">
            <a:xfrm rot="420000">
              <a:off x="47" y="75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2"/>
            <p:cNvSpPr>
              <a:spLocks noChangeShapeType="1"/>
            </p:cNvSpPr>
            <p:nvPr/>
          </p:nvSpPr>
          <p:spPr bwMode="auto">
            <a:xfrm rot="480000">
              <a:off x="108" y="6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23"/>
            <p:cNvSpPr>
              <a:spLocks noChangeShapeType="1"/>
            </p:cNvSpPr>
            <p:nvPr/>
          </p:nvSpPr>
          <p:spPr bwMode="auto">
            <a:xfrm rot="540000">
              <a:off x="74" y="91"/>
              <a:ext cx="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24"/>
            <p:cNvSpPr>
              <a:spLocks noChangeShapeType="1"/>
            </p:cNvSpPr>
            <p:nvPr/>
          </p:nvSpPr>
          <p:spPr bwMode="auto">
            <a:xfrm rot="420000">
              <a:off x="136" y="74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25"/>
            <p:cNvSpPr>
              <a:spLocks noChangeShapeType="1"/>
            </p:cNvSpPr>
            <p:nvPr/>
          </p:nvSpPr>
          <p:spPr bwMode="auto">
            <a:xfrm rot="360000">
              <a:off x="171" y="42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26"/>
            <p:cNvSpPr>
              <a:spLocks noChangeShapeType="1"/>
            </p:cNvSpPr>
            <p:nvPr/>
          </p:nvSpPr>
          <p:spPr bwMode="auto">
            <a:xfrm rot="420000">
              <a:off x="231" y="27"/>
              <a:ext cx="2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27"/>
            <p:cNvSpPr>
              <a:spLocks noChangeShapeType="1"/>
            </p:cNvSpPr>
            <p:nvPr/>
          </p:nvSpPr>
          <p:spPr bwMode="auto">
            <a:xfrm rot="300000">
              <a:off x="154" y="97"/>
              <a:ext cx="39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28"/>
            <p:cNvSpPr>
              <a:spLocks noChangeShapeType="1"/>
            </p:cNvSpPr>
            <p:nvPr/>
          </p:nvSpPr>
          <p:spPr bwMode="auto">
            <a:xfrm rot="300000">
              <a:off x="216" y="80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29"/>
            <p:cNvSpPr>
              <a:spLocks noChangeShapeType="1"/>
            </p:cNvSpPr>
            <p:nvPr/>
          </p:nvSpPr>
          <p:spPr bwMode="auto">
            <a:xfrm rot="360000">
              <a:off x="252" y="47"/>
              <a:ext cx="2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30"/>
            <p:cNvSpPr>
              <a:spLocks noChangeArrowheads="1"/>
            </p:cNvSpPr>
            <p:nvPr/>
          </p:nvSpPr>
          <p:spPr bwMode="auto">
            <a:xfrm>
              <a:off x="17" y="8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2F2F2F">
                    <a:alpha val="99997"/>
                  </a:srgbClr>
                </a:gs>
                <a:gs pos="100000">
                  <a:srgbClr val="5F5F5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31"/>
            <p:cNvSpPr>
              <a:spLocks noChangeArrowheads="1"/>
            </p:cNvSpPr>
            <p:nvPr/>
          </p:nvSpPr>
          <p:spPr bwMode="auto">
            <a:xfrm>
              <a:off x="17" y="10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DFDFDF">
                    <a:alpha val="99997"/>
                  </a:srgbClr>
                </a:gs>
                <a:gs pos="100000">
                  <a:srgbClr val="FFFFF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32"/>
            <p:cNvSpPr>
              <a:spLocks noChangeShapeType="1"/>
            </p:cNvSpPr>
            <p:nvPr/>
          </p:nvSpPr>
          <p:spPr bwMode="auto">
            <a:xfrm rot="480000">
              <a:off x="104" y="25"/>
              <a:ext cx="3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33"/>
            <p:cNvSpPr>
              <a:spLocks noChangeShapeType="1"/>
            </p:cNvSpPr>
            <p:nvPr/>
          </p:nvSpPr>
          <p:spPr bwMode="auto">
            <a:xfrm rot="480000">
              <a:off x="77" y="1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34"/>
            <p:cNvSpPr>
              <a:spLocks noChangeArrowheads="1"/>
            </p:cNvSpPr>
            <p:nvPr/>
          </p:nvSpPr>
          <p:spPr bwMode="auto">
            <a:xfrm>
              <a:off x="0" y="56"/>
              <a:ext cx="276" cy="98"/>
            </a:xfrm>
            <a:custGeom>
              <a:avLst/>
              <a:gdLst>
                <a:gd name="T0" fmla="*/ 0 w 276"/>
                <a:gd name="T1" fmla="*/ 0 h 97"/>
                <a:gd name="T2" fmla="*/ 0 w 276"/>
                <a:gd name="T3" fmla="*/ 46 h 97"/>
                <a:gd name="T4" fmla="*/ 14 w 276"/>
                <a:gd name="T5" fmla="*/ 69 h 97"/>
                <a:gd name="T6" fmla="*/ 44 w 276"/>
                <a:gd name="T7" fmla="*/ 85 h 97"/>
                <a:gd name="T8" fmla="*/ 88 w 276"/>
                <a:gd name="T9" fmla="*/ 96 h 97"/>
                <a:gd name="T10" fmla="*/ 138 w 276"/>
                <a:gd name="T11" fmla="*/ 100 h 97"/>
                <a:gd name="T12" fmla="*/ 188 w 276"/>
                <a:gd name="T13" fmla="*/ 96 h 97"/>
                <a:gd name="T14" fmla="*/ 232 w 276"/>
                <a:gd name="T15" fmla="*/ 85 h 97"/>
                <a:gd name="T16" fmla="*/ 262 w 276"/>
                <a:gd name="T17" fmla="*/ 69 h 97"/>
                <a:gd name="T18" fmla="*/ 276 w 276"/>
                <a:gd name="T19" fmla="*/ 46 h 97"/>
                <a:gd name="T20" fmla="*/ 276 w 276"/>
                <a:gd name="T21" fmla="*/ 0 h 97"/>
                <a:gd name="T22" fmla="*/ 266 w 276"/>
                <a:gd name="T23" fmla="*/ 21 h 97"/>
                <a:gd name="T24" fmla="*/ 236 w 276"/>
                <a:gd name="T25" fmla="*/ 39 h 97"/>
                <a:gd name="T26" fmla="*/ 191 w 276"/>
                <a:gd name="T27" fmla="*/ 55 h 97"/>
                <a:gd name="T28" fmla="*/ 138 w 276"/>
                <a:gd name="T29" fmla="*/ 59 h 97"/>
                <a:gd name="T30" fmla="*/ 85 w 276"/>
                <a:gd name="T31" fmla="*/ 55 h 97"/>
                <a:gd name="T32" fmla="*/ 40 w 276"/>
                <a:gd name="T33" fmla="*/ 39 h 97"/>
                <a:gd name="T34" fmla="*/ 10 w 276"/>
                <a:gd name="T35" fmla="*/ 21 h 97"/>
                <a:gd name="T36" fmla="*/ 0 w 276"/>
                <a:gd name="T37" fmla="*/ 0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97">
                  <a:moveTo>
                    <a:pt x="0" y="0"/>
                  </a:moveTo>
                  <a:lnTo>
                    <a:pt x="0" y="46"/>
                  </a:lnTo>
                  <a:cubicBezTo>
                    <a:pt x="0" y="46"/>
                    <a:pt x="2" y="57"/>
                    <a:pt x="14" y="66"/>
                  </a:cubicBezTo>
                  <a:cubicBezTo>
                    <a:pt x="14" y="66"/>
                    <a:pt x="25" y="75"/>
                    <a:pt x="44" y="82"/>
                  </a:cubicBezTo>
                  <a:cubicBezTo>
                    <a:pt x="44" y="82"/>
                    <a:pt x="63" y="89"/>
                    <a:pt x="88" y="93"/>
                  </a:cubicBezTo>
                  <a:cubicBezTo>
                    <a:pt x="88" y="93"/>
                    <a:pt x="112" y="97"/>
                    <a:pt x="138" y="97"/>
                  </a:cubicBezTo>
                  <a:cubicBezTo>
                    <a:pt x="138" y="97"/>
                    <a:pt x="164" y="97"/>
                    <a:pt x="188" y="93"/>
                  </a:cubicBezTo>
                  <a:cubicBezTo>
                    <a:pt x="188" y="93"/>
                    <a:pt x="212" y="89"/>
                    <a:pt x="232" y="82"/>
                  </a:cubicBezTo>
                  <a:cubicBezTo>
                    <a:pt x="232" y="82"/>
                    <a:pt x="251" y="75"/>
                    <a:pt x="262" y="66"/>
                  </a:cubicBezTo>
                  <a:cubicBezTo>
                    <a:pt x="262" y="66"/>
                    <a:pt x="274" y="57"/>
                    <a:pt x="276" y="46"/>
                  </a:cubicBezTo>
                  <a:lnTo>
                    <a:pt x="276" y="0"/>
                  </a:lnTo>
                  <a:cubicBezTo>
                    <a:pt x="276" y="0"/>
                    <a:pt x="276" y="11"/>
                    <a:pt x="266" y="21"/>
                  </a:cubicBezTo>
                  <a:cubicBezTo>
                    <a:pt x="266" y="21"/>
                    <a:pt x="256" y="31"/>
                    <a:pt x="236" y="39"/>
                  </a:cubicBezTo>
                  <a:cubicBezTo>
                    <a:pt x="236" y="39"/>
                    <a:pt x="217" y="47"/>
                    <a:pt x="191" y="52"/>
                  </a:cubicBezTo>
                  <a:cubicBezTo>
                    <a:pt x="191" y="52"/>
                    <a:pt x="166" y="56"/>
                    <a:pt x="138" y="56"/>
                  </a:cubicBezTo>
                  <a:cubicBezTo>
                    <a:pt x="138" y="56"/>
                    <a:pt x="110" y="56"/>
                    <a:pt x="85" y="52"/>
                  </a:cubicBezTo>
                  <a:cubicBezTo>
                    <a:pt x="85" y="52"/>
                    <a:pt x="59" y="47"/>
                    <a:pt x="40" y="39"/>
                  </a:cubicBezTo>
                  <a:cubicBezTo>
                    <a:pt x="40" y="39"/>
                    <a:pt x="20" y="31"/>
                    <a:pt x="10" y="21"/>
                  </a:cubicBezTo>
                  <a:cubicBezTo>
                    <a:pt x="10" y="21"/>
                    <a:pt x="0" y="11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50000">
                  <a:srgbClr val="FF6666">
                    <a:alpha val="99997"/>
                  </a:srgbClr>
                </a:gs>
                <a:gs pos="100000">
                  <a:srgbClr val="FF0000">
                    <a:alpha val="99997"/>
                  </a:srgbClr>
                </a:gs>
              </a:gsLst>
              <a:lin ang="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-136" y="208"/>
              <a:ext cx="5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alpha val="99997"/>
                        </a:srgbClr>
                      </a:gs>
                      <a:gs pos="100000">
                        <a:srgbClr val="FFFFFF">
                          <a:alpha val="99997"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54000" rIns="18000" bIns="54000" anchor="ctr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700" dirty="0">
                <a:solidFill>
                  <a:srgbClr val="555555"/>
                </a:solidFill>
                <a:latin typeface="Calibri" charset="0"/>
              </a:endParaRPr>
            </a:p>
          </p:txBody>
        </p:sp>
      </p:grpSp>
      <p:sp>
        <p:nvSpPr>
          <p:cNvPr id="531" name="Freeform 65"/>
          <p:cNvSpPr>
            <a:spLocks noChangeArrowheads="1"/>
          </p:cNvSpPr>
          <p:nvPr/>
        </p:nvSpPr>
        <p:spPr bwMode="auto">
          <a:xfrm>
            <a:off x="5343518" y="5543777"/>
            <a:ext cx="2268" cy="6804"/>
          </a:xfrm>
          <a:custGeom>
            <a:avLst/>
            <a:gdLst>
              <a:gd name="T0" fmla="*/ 0 w 2"/>
              <a:gd name="T1" fmla="*/ 2147483647 h 5"/>
              <a:gd name="T2" fmla="*/ 0 w 2"/>
              <a:gd name="T3" fmla="*/ 2147483647 h 5"/>
              <a:gd name="T4" fmla="*/ 0 w 2"/>
              <a:gd name="T5" fmla="*/ 0 h 5"/>
              <a:gd name="T6" fmla="*/ 0 w 2"/>
              <a:gd name="T7" fmla="*/ 0 h 5"/>
              <a:gd name="T8" fmla="*/ 2147483647 w 2"/>
              <a:gd name="T9" fmla="*/ 0 h 5"/>
              <a:gd name="T10" fmla="*/ 2147483647 w 2"/>
              <a:gd name="T11" fmla="*/ 0 h 5"/>
              <a:gd name="T12" fmla="*/ 2147483647 w 2"/>
              <a:gd name="T13" fmla="*/ 0 h 5"/>
              <a:gd name="T14" fmla="*/ 2147483647 w 2"/>
              <a:gd name="T15" fmla="*/ 2147483647 h 5"/>
              <a:gd name="T16" fmla="*/ 2147483647 w 2"/>
              <a:gd name="T17" fmla="*/ 2147483647 h 5"/>
              <a:gd name="T18" fmla="*/ 2147483647 w 2"/>
              <a:gd name="T19" fmla="*/ 2147483647 h 5"/>
              <a:gd name="T20" fmla="*/ 2147483647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w 2"/>
              <a:gd name="T27" fmla="*/ 2147483647 h 5"/>
              <a:gd name="T28" fmla="*/ 0 w 2"/>
              <a:gd name="T29" fmla="*/ 2147483647 h 5"/>
              <a:gd name="T30" fmla="*/ 0 w 2"/>
              <a:gd name="T31" fmla="*/ 2147483647 h 5"/>
              <a:gd name="T32" fmla="*/ 0 w 2"/>
              <a:gd name="T33" fmla="*/ 2147483647 h 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5">
                <a:moveTo>
                  <a:pt x="0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2"/>
                </a:cubicBezTo>
              </a:path>
            </a:pathLst>
          </a:custGeom>
          <a:solidFill>
            <a:srgbClr val="E69CFA"/>
          </a:solidFill>
          <a:ln w="9525">
            <a:solidFill>
              <a:srgbClr val="E69CFA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545" name="Group 375"/>
          <p:cNvGrpSpPr>
            <a:grpSpLocks/>
          </p:cNvGrpSpPr>
          <p:nvPr/>
        </p:nvGrpSpPr>
        <p:grpSpPr bwMode="auto">
          <a:xfrm>
            <a:off x="4427984" y="1916832"/>
            <a:ext cx="2664296" cy="1194668"/>
            <a:chOff x="0" y="0"/>
            <a:chExt cx="2834" cy="2657"/>
          </a:xfrm>
        </p:grpSpPr>
        <p:sp>
          <p:nvSpPr>
            <p:cNvPr id="546" name="Freeform 376"/>
            <p:cNvSpPr>
              <a:spLocks noChangeArrowheads="1"/>
            </p:cNvSpPr>
            <p:nvPr/>
          </p:nvSpPr>
          <p:spPr bwMode="auto">
            <a:xfrm>
              <a:off x="0" y="0"/>
              <a:ext cx="2790" cy="2613"/>
            </a:xfrm>
            <a:custGeom>
              <a:avLst/>
              <a:gdLst>
                <a:gd name="T0" fmla="*/ 0 w 2787"/>
                <a:gd name="T1" fmla="*/ 0 h 2610"/>
                <a:gd name="T2" fmla="*/ 0 w 2787"/>
                <a:gd name="T3" fmla="*/ 2619 h 2610"/>
                <a:gd name="T4" fmla="*/ 2796 w 2787"/>
                <a:gd name="T5" fmla="*/ 2619 h 2610"/>
                <a:gd name="T6" fmla="*/ 2796 w 2787"/>
                <a:gd name="T7" fmla="*/ 0 h 2610"/>
                <a:gd name="T8" fmla="*/ 0 w 2787"/>
                <a:gd name="T9" fmla="*/ 0 h 26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2610">
                  <a:moveTo>
                    <a:pt x="0" y="0"/>
                  </a:moveTo>
                  <a:lnTo>
                    <a:pt x="0" y="2610"/>
                  </a:lnTo>
                  <a:lnTo>
                    <a:pt x="2787" y="2610"/>
                  </a:lnTo>
                  <a:lnTo>
                    <a:pt x="2787" y="0"/>
                  </a:lnTo>
                  <a:lnTo>
                    <a:pt x="0" y="0"/>
                  </a:lnTo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Text Box 377"/>
            <p:cNvSpPr txBox="1">
              <a:spLocks noChangeArrowheads="1"/>
            </p:cNvSpPr>
            <p:nvPr/>
          </p:nvSpPr>
          <p:spPr bwMode="auto">
            <a:xfrm>
              <a:off x="-22" y="-22"/>
              <a:ext cx="2832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Target Building - D02</a:t>
              </a:r>
            </a:p>
          </p:txBody>
        </p:sp>
      </p:grpSp>
      <p:grpSp>
        <p:nvGrpSpPr>
          <p:cNvPr id="550" name="Group 502"/>
          <p:cNvGrpSpPr>
            <a:grpSpLocks/>
          </p:cNvGrpSpPr>
          <p:nvPr/>
        </p:nvGrpSpPr>
        <p:grpSpPr bwMode="auto">
          <a:xfrm>
            <a:off x="4355976" y="5516564"/>
            <a:ext cx="2664296" cy="1341437"/>
            <a:chOff x="-22" y="0"/>
            <a:chExt cx="5410" cy="2862"/>
          </a:xfrm>
        </p:grpSpPr>
        <p:sp>
          <p:nvSpPr>
            <p:cNvPr id="551" name="Freeform 503"/>
            <p:cNvSpPr>
              <a:spLocks noChangeArrowheads="1"/>
            </p:cNvSpPr>
            <p:nvPr/>
          </p:nvSpPr>
          <p:spPr bwMode="auto">
            <a:xfrm>
              <a:off x="0" y="0"/>
              <a:ext cx="5368" cy="2818"/>
            </a:xfrm>
            <a:custGeom>
              <a:avLst/>
              <a:gdLst>
                <a:gd name="T0" fmla="*/ 0 w 5365"/>
                <a:gd name="T1" fmla="*/ 0 h 2816"/>
                <a:gd name="T2" fmla="*/ 0 w 5365"/>
                <a:gd name="T3" fmla="*/ 2822 h 2816"/>
                <a:gd name="T4" fmla="*/ 5374 w 5365"/>
                <a:gd name="T5" fmla="*/ 2822 h 2816"/>
                <a:gd name="T6" fmla="*/ 5374 w 5365"/>
                <a:gd name="T7" fmla="*/ 0 h 2816"/>
                <a:gd name="T8" fmla="*/ 0 w 5365"/>
                <a:gd name="T9" fmla="*/ 0 h 2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5" h="2816">
                  <a:moveTo>
                    <a:pt x="0" y="0"/>
                  </a:moveTo>
                  <a:lnTo>
                    <a:pt x="0" y="2816"/>
                  </a:lnTo>
                  <a:lnTo>
                    <a:pt x="5365" y="2816"/>
                  </a:lnTo>
                  <a:lnTo>
                    <a:pt x="5365" y="0"/>
                  </a:lnTo>
                  <a:lnTo>
                    <a:pt x="0" y="0"/>
                  </a:lnTo>
                </a:path>
              </a:pathLst>
            </a:custGeom>
            <a:solidFill>
              <a:srgbClr val="F2FF97"/>
            </a:solidFill>
            <a:ln w="9525">
              <a:solidFill>
                <a:srgbClr val="F2FF9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Text Box 504"/>
            <p:cNvSpPr txBox="1">
              <a:spLocks noChangeArrowheads="1"/>
            </p:cNvSpPr>
            <p:nvPr/>
          </p:nvSpPr>
          <p:spPr bwMode="auto">
            <a:xfrm>
              <a:off x="-22" y="2"/>
              <a:ext cx="5410" cy="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Experimental zones - D and E buildings (excluding D02)</a:t>
              </a:r>
            </a:p>
          </p:txBody>
        </p:sp>
      </p:grpSp>
      <p:grpSp>
        <p:nvGrpSpPr>
          <p:cNvPr id="555" name="Group 699"/>
          <p:cNvGrpSpPr>
            <a:grpSpLocks/>
          </p:cNvGrpSpPr>
          <p:nvPr/>
        </p:nvGrpSpPr>
        <p:grpSpPr bwMode="auto">
          <a:xfrm>
            <a:off x="2843809" y="1988839"/>
            <a:ext cx="1292076" cy="1109053"/>
            <a:chOff x="0" y="0"/>
            <a:chExt cx="804" cy="2631"/>
          </a:xfrm>
        </p:grpSpPr>
        <p:sp>
          <p:nvSpPr>
            <p:cNvPr id="556" name="Freeform 700"/>
            <p:cNvSpPr>
              <a:spLocks noChangeArrowheads="1"/>
            </p:cNvSpPr>
            <p:nvPr/>
          </p:nvSpPr>
          <p:spPr bwMode="auto">
            <a:xfrm>
              <a:off x="0" y="0"/>
              <a:ext cx="760" cy="2586"/>
            </a:xfrm>
            <a:custGeom>
              <a:avLst/>
              <a:gdLst>
                <a:gd name="T0" fmla="*/ 0 w 757"/>
                <a:gd name="T1" fmla="*/ 0 h 2584"/>
                <a:gd name="T2" fmla="*/ 0 w 757"/>
                <a:gd name="T3" fmla="*/ 2590 h 2584"/>
                <a:gd name="T4" fmla="*/ 766 w 757"/>
                <a:gd name="T5" fmla="*/ 2590 h 2584"/>
                <a:gd name="T6" fmla="*/ 766 w 757"/>
                <a:gd name="T7" fmla="*/ 0 h 2584"/>
                <a:gd name="T8" fmla="*/ 0 w 757"/>
                <a:gd name="T9" fmla="*/ 0 h 2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7" h="2584">
                  <a:moveTo>
                    <a:pt x="0" y="0"/>
                  </a:moveTo>
                  <a:lnTo>
                    <a:pt x="0" y="2584"/>
                  </a:lnTo>
                  <a:lnTo>
                    <a:pt x="757" y="2584"/>
                  </a:lnTo>
                  <a:lnTo>
                    <a:pt x="757" y="0"/>
                  </a:lnTo>
                  <a:lnTo>
                    <a:pt x="0" y="0"/>
                  </a:lnTo>
                </a:path>
              </a:pathLst>
            </a:custGeom>
            <a:solidFill>
              <a:srgbClr val="98FFE6"/>
            </a:solidFill>
            <a:ln w="9525">
              <a:solidFill>
                <a:srgbClr val="98FF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Text Box 701"/>
            <p:cNvSpPr txBox="1">
              <a:spLocks noChangeArrowheads="1"/>
            </p:cNvSpPr>
            <p:nvPr/>
          </p:nvSpPr>
          <p:spPr bwMode="auto">
            <a:xfrm>
              <a:off x="-22" y="-22"/>
              <a:ext cx="802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H05</a:t>
              </a:r>
            </a:p>
          </p:txBody>
        </p:sp>
      </p:grpSp>
      <p:grpSp>
        <p:nvGrpSpPr>
          <p:cNvPr id="558" name="Group 702"/>
          <p:cNvGrpSpPr>
            <a:grpSpLocks/>
          </p:cNvGrpSpPr>
          <p:nvPr/>
        </p:nvGrpSpPr>
        <p:grpSpPr bwMode="auto">
          <a:xfrm>
            <a:off x="3178848" y="5515429"/>
            <a:ext cx="910544" cy="1389063"/>
            <a:chOff x="0" y="0"/>
            <a:chExt cx="804" cy="2626"/>
          </a:xfrm>
        </p:grpSpPr>
        <p:sp>
          <p:nvSpPr>
            <p:cNvPr id="559" name="Freeform 703"/>
            <p:cNvSpPr>
              <a:spLocks noChangeArrowheads="1"/>
            </p:cNvSpPr>
            <p:nvPr/>
          </p:nvSpPr>
          <p:spPr bwMode="auto">
            <a:xfrm>
              <a:off x="0" y="0"/>
              <a:ext cx="759" cy="2581"/>
            </a:xfrm>
            <a:custGeom>
              <a:avLst/>
              <a:gdLst>
                <a:gd name="T0" fmla="*/ 0 w 757"/>
                <a:gd name="T1" fmla="*/ 0 h 2579"/>
                <a:gd name="T2" fmla="*/ 0 w 757"/>
                <a:gd name="T3" fmla="*/ 2585 h 2579"/>
                <a:gd name="T4" fmla="*/ 763 w 757"/>
                <a:gd name="T5" fmla="*/ 2585 h 2579"/>
                <a:gd name="T6" fmla="*/ 763 w 757"/>
                <a:gd name="T7" fmla="*/ 0 h 2579"/>
                <a:gd name="T8" fmla="*/ 0 w 757"/>
                <a:gd name="T9" fmla="*/ 0 h 2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7" h="2579">
                  <a:moveTo>
                    <a:pt x="0" y="0"/>
                  </a:moveTo>
                  <a:lnTo>
                    <a:pt x="0" y="2579"/>
                  </a:lnTo>
                  <a:lnTo>
                    <a:pt x="757" y="2579"/>
                  </a:lnTo>
                  <a:lnTo>
                    <a:pt x="757" y="0"/>
                  </a:lnTo>
                  <a:lnTo>
                    <a:pt x="0" y="0"/>
                  </a:lnTo>
                </a:path>
              </a:pathLst>
            </a:custGeom>
            <a:solidFill>
              <a:srgbClr val="91D8F5"/>
            </a:solidFill>
            <a:ln w="9525">
              <a:solidFill>
                <a:srgbClr val="91D8F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Text Box 704"/>
            <p:cNvSpPr txBox="1">
              <a:spLocks noChangeArrowheads="1"/>
            </p:cNvSpPr>
            <p:nvPr/>
          </p:nvSpPr>
          <p:spPr bwMode="auto">
            <a:xfrm>
              <a:off x="-22" y="-22"/>
              <a:ext cx="802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 smtClean="0">
                  <a:solidFill>
                    <a:srgbClr val="464646"/>
                  </a:solidFill>
                  <a:latin typeface="+mn-lt"/>
                </a:rPr>
                <a:t>H06</a:t>
              </a:r>
              <a:endParaRPr lang="en-GB" sz="1000" b="1" dirty="0">
                <a:solidFill>
                  <a:srgbClr val="464646"/>
                </a:solidFill>
                <a:latin typeface="+mn-lt"/>
              </a:endParaRPr>
            </a:p>
          </p:txBody>
        </p:sp>
      </p:grpSp>
      <p:grpSp>
        <p:nvGrpSpPr>
          <p:cNvPr id="561" name="Group 705"/>
          <p:cNvGrpSpPr>
            <a:grpSpLocks/>
          </p:cNvGrpSpPr>
          <p:nvPr/>
        </p:nvGrpSpPr>
        <p:grpSpPr bwMode="auto">
          <a:xfrm>
            <a:off x="7308304" y="5525634"/>
            <a:ext cx="1296144" cy="1327830"/>
            <a:chOff x="0" y="0"/>
            <a:chExt cx="804" cy="2626"/>
          </a:xfrm>
        </p:grpSpPr>
        <p:sp>
          <p:nvSpPr>
            <p:cNvPr id="562" name="Freeform 706"/>
            <p:cNvSpPr>
              <a:spLocks noChangeArrowheads="1"/>
            </p:cNvSpPr>
            <p:nvPr/>
          </p:nvSpPr>
          <p:spPr bwMode="auto">
            <a:xfrm>
              <a:off x="0" y="0"/>
              <a:ext cx="760" cy="2582"/>
            </a:xfrm>
            <a:custGeom>
              <a:avLst/>
              <a:gdLst>
                <a:gd name="T0" fmla="*/ 0 w 757"/>
                <a:gd name="T1" fmla="*/ 0 h 2579"/>
                <a:gd name="T2" fmla="*/ 0 w 757"/>
                <a:gd name="T3" fmla="*/ 2588 h 2579"/>
                <a:gd name="T4" fmla="*/ 766 w 757"/>
                <a:gd name="T5" fmla="*/ 2588 h 2579"/>
                <a:gd name="T6" fmla="*/ 766 w 757"/>
                <a:gd name="T7" fmla="*/ 0 h 2579"/>
                <a:gd name="T8" fmla="*/ 0 w 757"/>
                <a:gd name="T9" fmla="*/ 0 h 2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7" h="2579">
                  <a:moveTo>
                    <a:pt x="0" y="0"/>
                  </a:moveTo>
                  <a:lnTo>
                    <a:pt x="0" y="2579"/>
                  </a:lnTo>
                  <a:lnTo>
                    <a:pt x="757" y="2579"/>
                  </a:lnTo>
                  <a:lnTo>
                    <a:pt x="757" y="0"/>
                  </a:lnTo>
                  <a:lnTo>
                    <a:pt x="0" y="0"/>
                  </a:lnTo>
                </a:path>
              </a:pathLst>
            </a:custGeom>
            <a:solidFill>
              <a:srgbClr val="FF99CE"/>
            </a:solidFill>
            <a:ln w="9525">
              <a:solidFill>
                <a:srgbClr val="E69C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Text Box 707"/>
            <p:cNvSpPr txBox="1">
              <a:spLocks noChangeArrowheads="1"/>
            </p:cNvSpPr>
            <p:nvPr/>
          </p:nvSpPr>
          <p:spPr bwMode="auto">
            <a:xfrm>
              <a:off x="-22" y="-22"/>
              <a:ext cx="802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 err="1">
                  <a:solidFill>
                    <a:srgbClr val="464646"/>
                  </a:solidFill>
                  <a:latin typeface="+mn-lt"/>
                </a:rPr>
                <a:t>Cryo</a:t>
              </a:r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 Plant</a:t>
              </a:r>
            </a:p>
          </p:txBody>
        </p:sp>
      </p:grpSp>
      <p:grpSp>
        <p:nvGrpSpPr>
          <p:cNvPr id="564" name="Group 708"/>
          <p:cNvGrpSpPr>
            <a:grpSpLocks/>
          </p:cNvGrpSpPr>
          <p:nvPr/>
        </p:nvGrpSpPr>
        <p:grpSpPr bwMode="auto">
          <a:xfrm>
            <a:off x="7308304" y="3429000"/>
            <a:ext cx="1168258" cy="1584177"/>
            <a:chOff x="-22" y="0"/>
            <a:chExt cx="2608" cy="736"/>
          </a:xfrm>
          <a:solidFill>
            <a:srgbClr val="F79646"/>
          </a:solidFill>
        </p:grpSpPr>
        <p:sp>
          <p:nvSpPr>
            <p:cNvPr id="565" name="Freeform 709"/>
            <p:cNvSpPr>
              <a:spLocks noChangeArrowheads="1"/>
            </p:cNvSpPr>
            <p:nvPr/>
          </p:nvSpPr>
          <p:spPr bwMode="auto">
            <a:xfrm>
              <a:off x="0" y="0"/>
              <a:ext cx="2566" cy="692"/>
            </a:xfrm>
            <a:custGeom>
              <a:avLst/>
              <a:gdLst>
                <a:gd name="T0" fmla="*/ 0 w 2563"/>
                <a:gd name="T1" fmla="*/ 0 h 689"/>
                <a:gd name="T2" fmla="*/ 0 w 2563"/>
                <a:gd name="T3" fmla="*/ 698 h 689"/>
                <a:gd name="T4" fmla="*/ 2572 w 2563"/>
                <a:gd name="T5" fmla="*/ 698 h 689"/>
                <a:gd name="T6" fmla="*/ 2572 w 2563"/>
                <a:gd name="T7" fmla="*/ 0 h 689"/>
                <a:gd name="T8" fmla="*/ 0 w 2563"/>
                <a:gd name="T9" fmla="*/ 0 h 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3" h="689">
                  <a:moveTo>
                    <a:pt x="0" y="0"/>
                  </a:moveTo>
                  <a:lnTo>
                    <a:pt x="0" y="689"/>
                  </a:lnTo>
                  <a:lnTo>
                    <a:pt x="2563" y="689"/>
                  </a:lnTo>
                  <a:lnTo>
                    <a:pt x="2563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E1E1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Text Box 710"/>
            <p:cNvSpPr txBox="1">
              <a:spLocks noChangeArrowheads="1"/>
            </p:cNvSpPr>
            <p:nvPr/>
          </p:nvSpPr>
          <p:spPr bwMode="auto">
            <a:xfrm>
              <a:off x="-22" y="2"/>
              <a:ext cx="2608" cy="7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000" b="1" dirty="0">
                  <a:solidFill>
                    <a:srgbClr val="464646"/>
                  </a:solidFill>
                  <a:latin typeface="+mn-lt"/>
                </a:rPr>
                <a:t>Control Room - B01</a:t>
              </a:r>
            </a:p>
          </p:txBody>
        </p:sp>
      </p:grpSp>
      <p:grpSp>
        <p:nvGrpSpPr>
          <p:cNvPr id="575" name="Group 67"/>
          <p:cNvGrpSpPr>
            <a:grpSpLocks/>
          </p:cNvGrpSpPr>
          <p:nvPr/>
        </p:nvGrpSpPr>
        <p:grpSpPr bwMode="auto">
          <a:xfrm>
            <a:off x="3203848" y="4077072"/>
            <a:ext cx="586241" cy="588509"/>
            <a:chOff x="0" y="0"/>
            <a:chExt cx="518" cy="520"/>
          </a:xfrm>
        </p:grpSpPr>
        <p:sp>
          <p:nvSpPr>
            <p:cNvPr id="576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1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58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584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3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7" name="Group 67"/>
          <p:cNvGrpSpPr>
            <a:grpSpLocks/>
          </p:cNvGrpSpPr>
          <p:nvPr/>
        </p:nvGrpSpPr>
        <p:grpSpPr bwMode="auto">
          <a:xfrm>
            <a:off x="5508104" y="6093296"/>
            <a:ext cx="586241" cy="589643"/>
            <a:chOff x="0" y="0"/>
            <a:chExt cx="518" cy="520"/>
          </a:xfrm>
        </p:grpSpPr>
        <p:sp>
          <p:nvSpPr>
            <p:cNvPr id="588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3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594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596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1" name="Group 67"/>
          <p:cNvGrpSpPr>
            <a:grpSpLocks/>
          </p:cNvGrpSpPr>
          <p:nvPr/>
        </p:nvGrpSpPr>
        <p:grpSpPr bwMode="auto">
          <a:xfrm>
            <a:off x="5508104" y="2132856"/>
            <a:ext cx="586241" cy="588509"/>
            <a:chOff x="0" y="0"/>
            <a:chExt cx="518" cy="520"/>
          </a:xfrm>
        </p:grpSpPr>
        <p:sp>
          <p:nvSpPr>
            <p:cNvPr id="622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7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28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30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9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3" name="Group 67"/>
          <p:cNvGrpSpPr>
            <a:grpSpLocks/>
          </p:cNvGrpSpPr>
          <p:nvPr/>
        </p:nvGrpSpPr>
        <p:grpSpPr bwMode="auto">
          <a:xfrm>
            <a:off x="3333063" y="2121581"/>
            <a:ext cx="586241" cy="588509"/>
            <a:chOff x="0" y="0"/>
            <a:chExt cx="518" cy="520"/>
          </a:xfrm>
        </p:grpSpPr>
        <p:sp>
          <p:nvSpPr>
            <p:cNvPr id="634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9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40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42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4" name="Group 67"/>
          <p:cNvGrpSpPr>
            <a:grpSpLocks/>
          </p:cNvGrpSpPr>
          <p:nvPr/>
        </p:nvGrpSpPr>
        <p:grpSpPr bwMode="auto">
          <a:xfrm>
            <a:off x="3384089" y="5979206"/>
            <a:ext cx="586241" cy="588509"/>
            <a:chOff x="0" y="0"/>
            <a:chExt cx="518" cy="520"/>
          </a:xfrm>
        </p:grpSpPr>
        <p:sp>
          <p:nvSpPr>
            <p:cNvPr id="645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0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51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53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2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" name="Group 67"/>
          <p:cNvGrpSpPr>
            <a:grpSpLocks/>
          </p:cNvGrpSpPr>
          <p:nvPr/>
        </p:nvGrpSpPr>
        <p:grpSpPr bwMode="auto">
          <a:xfrm>
            <a:off x="7653330" y="5824991"/>
            <a:ext cx="586241" cy="588509"/>
            <a:chOff x="0" y="0"/>
            <a:chExt cx="518" cy="520"/>
          </a:xfrm>
        </p:grpSpPr>
        <p:sp>
          <p:nvSpPr>
            <p:cNvPr id="656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1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6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64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7" name="Group 67"/>
          <p:cNvGrpSpPr>
            <a:grpSpLocks/>
          </p:cNvGrpSpPr>
          <p:nvPr/>
        </p:nvGrpSpPr>
        <p:grpSpPr bwMode="auto">
          <a:xfrm>
            <a:off x="7668344" y="4005065"/>
            <a:ext cx="586241" cy="588509"/>
            <a:chOff x="0" y="0"/>
            <a:chExt cx="518" cy="520"/>
          </a:xfrm>
        </p:grpSpPr>
        <p:sp>
          <p:nvSpPr>
            <p:cNvPr id="678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3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684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686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5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" name="Group 67"/>
          <p:cNvGrpSpPr>
            <a:grpSpLocks/>
          </p:cNvGrpSpPr>
          <p:nvPr/>
        </p:nvGrpSpPr>
        <p:grpSpPr bwMode="auto">
          <a:xfrm>
            <a:off x="107504" y="2420888"/>
            <a:ext cx="586241" cy="588509"/>
            <a:chOff x="0" y="0"/>
            <a:chExt cx="518" cy="520"/>
          </a:xfrm>
        </p:grpSpPr>
        <p:sp>
          <p:nvSpPr>
            <p:cNvPr id="236" name="Freeform 68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69"/>
            <p:cNvSpPr>
              <a:spLocks noChangeArrowheads="1"/>
            </p:cNvSpPr>
            <p:nvPr/>
          </p:nvSpPr>
          <p:spPr bwMode="auto">
            <a:xfrm>
              <a:off x="0" y="56"/>
              <a:ext cx="465" cy="464"/>
            </a:xfrm>
            <a:custGeom>
              <a:avLst/>
              <a:gdLst>
                <a:gd name="T0" fmla="*/ 0 w 465"/>
                <a:gd name="T1" fmla="*/ 0 h 463"/>
                <a:gd name="T2" fmla="*/ 0 w 465"/>
                <a:gd name="T3" fmla="*/ 466 h 463"/>
                <a:gd name="T4" fmla="*/ 465 w 465"/>
                <a:gd name="T5" fmla="*/ 466 h 463"/>
                <a:gd name="T6" fmla="*/ 465 w 465"/>
                <a:gd name="T7" fmla="*/ 0 h 463"/>
                <a:gd name="T8" fmla="*/ 0 w 4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463">
                  <a:moveTo>
                    <a:pt x="0" y="0"/>
                  </a:moveTo>
                  <a:lnTo>
                    <a:pt x="0" y="463"/>
                  </a:lnTo>
                  <a:lnTo>
                    <a:pt x="465" y="463"/>
                  </a:lnTo>
                  <a:lnTo>
                    <a:pt x="46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93D2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518" cy="56"/>
            </a:xfrm>
            <a:custGeom>
              <a:avLst/>
              <a:gdLst>
                <a:gd name="T0" fmla="*/ 73 w 518"/>
                <a:gd name="T1" fmla="*/ 0 h 56"/>
                <a:gd name="T2" fmla="*/ 518 w 518"/>
                <a:gd name="T3" fmla="*/ 0 h 56"/>
                <a:gd name="T4" fmla="*/ 465 w 518"/>
                <a:gd name="T5" fmla="*/ 56 h 56"/>
                <a:gd name="T6" fmla="*/ 0 w 518"/>
                <a:gd name="T7" fmla="*/ 56 h 56"/>
                <a:gd name="T8" fmla="*/ 73 w 51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56">
                  <a:moveTo>
                    <a:pt x="73" y="0"/>
                  </a:moveTo>
                  <a:lnTo>
                    <a:pt x="518" y="0"/>
                  </a:lnTo>
                  <a:lnTo>
                    <a:pt x="465" y="56"/>
                  </a:lnTo>
                  <a:lnTo>
                    <a:pt x="0" y="56"/>
                  </a:lnTo>
                  <a:lnTo>
                    <a:pt x="73" y="0"/>
                  </a:lnTo>
                </a:path>
              </a:pathLst>
            </a:custGeom>
            <a:gradFill rotWithShape="1">
              <a:gsLst>
                <a:gs pos="0">
                  <a:srgbClr val="006AB0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71"/>
            <p:cNvSpPr>
              <a:spLocks noChangeArrowheads="1"/>
            </p:cNvSpPr>
            <p:nvPr/>
          </p:nvSpPr>
          <p:spPr bwMode="auto">
            <a:xfrm>
              <a:off x="465" y="0"/>
              <a:ext cx="53" cy="520"/>
            </a:xfrm>
            <a:custGeom>
              <a:avLst/>
              <a:gdLst>
                <a:gd name="T0" fmla="*/ 0 w 53"/>
                <a:gd name="T1" fmla="*/ 520 h 520"/>
                <a:gd name="T2" fmla="*/ 0 w 53"/>
                <a:gd name="T3" fmla="*/ 56 h 520"/>
                <a:gd name="T4" fmla="*/ 53 w 53"/>
                <a:gd name="T5" fmla="*/ 0 h 520"/>
                <a:gd name="T6" fmla="*/ 53 w 53"/>
                <a:gd name="T7" fmla="*/ 464 h 520"/>
                <a:gd name="T8" fmla="*/ 0 w 53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0">
                  <a:moveTo>
                    <a:pt x="0" y="520"/>
                  </a:moveTo>
                  <a:lnTo>
                    <a:pt x="0" y="56"/>
                  </a:lnTo>
                  <a:lnTo>
                    <a:pt x="53" y="0"/>
                  </a:lnTo>
                  <a:lnTo>
                    <a:pt x="53" y="464"/>
                  </a:lnTo>
                  <a:lnTo>
                    <a:pt x="0" y="520"/>
                  </a:ln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6AB0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72"/>
            <p:cNvSpPr>
              <a:spLocks noChangeArrowheads="1"/>
            </p:cNvSpPr>
            <p:nvPr/>
          </p:nvSpPr>
          <p:spPr bwMode="auto">
            <a:xfrm>
              <a:off x="0" y="0"/>
              <a:ext cx="518" cy="520"/>
            </a:xfrm>
            <a:custGeom>
              <a:avLst/>
              <a:gdLst>
                <a:gd name="T0" fmla="*/ 73 w 518"/>
                <a:gd name="T1" fmla="*/ 0 h 520"/>
                <a:gd name="T2" fmla="*/ 0 w 518"/>
                <a:gd name="T3" fmla="*/ 56 h 520"/>
                <a:gd name="T4" fmla="*/ 0 w 518"/>
                <a:gd name="T5" fmla="*/ 520 h 520"/>
                <a:gd name="T6" fmla="*/ 465 w 518"/>
                <a:gd name="T7" fmla="*/ 520 h 520"/>
                <a:gd name="T8" fmla="*/ 518 w 518"/>
                <a:gd name="T9" fmla="*/ 464 h 520"/>
                <a:gd name="T10" fmla="*/ 518 w 518"/>
                <a:gd name="T11" fmla="*/ 0 h 520"/>
                <a:gd name="T12" fmla="*/ 73 w 518"/>
                <a:gd name="T13" fmla="*/ 0 h 520"/>
                <a:gd name="T14" fmla="*/ 0 w 518"/>
                <a:gd name="T15" fmla="*/ 56 h 520"/>
                <a:gd name="T16" fmla="*/ 465 w 518"/>
                <a:gd name="T17" fmla="*/ 56 h 520"/>
                <a:gd name="T18" fmla="*/ 465 w 518"/>
                <a:gd name="T19" fmla="*/ 520 h 520"/>
                <a:gd name="T20" fmla="*/ 465 w 518"/>
                <a:gd name="T21" fmla="*/ 520 h 520"/>
                <a:gd name="T22" fmla="*/ 465 w 518"/>
                <a:gd name="T23" fmla="*/ 56 h 520"/>
                <a:gd name="T24" fmla="*/ 0 w 518"/>
                <a:gd name="T25" fmla="*/ 56 h 520"/>
                <a:gd name="T26" fmla="*/ 465 w 518"/>
                <a:gd name="T27" fmla="*/ 56 h 520"/>
                <a:gd name="T28" fmla="*/ 518 w 518"/>
                <a:gd name="T29" fmla="*/ 0 h 520"/>
                <a:gd name="T30" fmla="*/ 518 w 518"/>
                <a:gd name="T31" fmla="*/ 0 h 520"/>
                <a:gd name="T32" fmla="*/ 465 w 518"/>
                <a:gd name="T33" fmla="*/ 56 h 5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8" h="520">
                  <a:moveTo>
                    <a:pt x="73" y="0"/>
                  </a:moveTo>
                  <a:lnTo>
                    <a:pt x="0" y="56"/>
                  </a:lnTo>
                  <a:lnTo>
                    <a:pt x="0" y="520"/>
                  </a:lnTo>
                  <a:lnTo>
                    <a:pt x="465" y="520"/>
                  </a:lnTo>
                  <a:lnTo>
                    <a:pt x="518" y="464"/>
                  </a:lnTo>
                  <a:lnTo>
                    <a:pt x="518" y="0"/>
                  </a:lnTo>
                  <a:lnTo>
                    <a:pt x="73" y="0"/>
                  </a:lnTo>
                  <a:moveTo>
                    <a:pt x="0" y="56"/>
                  </a:moveTo>
                  <a:lnTo>
                    <a:pt x="465" y="56"/>
                  </a:lnTo>
                  <a:lnTo>
                    <a:pt x="465" y="520"/>
                  </a:lnTo>
                  <a:lnTo>
                    <a:pt x="465" y="56"/>
                  </a:lnTo>
                  <a:lnTo>
                    <a:pt x="0" y="56"/>
                  </a:lnTo>
                  <a:moveTo>
                    <a:pt x="465" y="56"/>
                  </a:moveTo>
                  <a:lnTo>
                    <a:pt x="518" y="0"/>
                  </a:lnTo>
                  <a:lnTo>
                    <a:pt x="465" y="56"/>
                  </a:ln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" name="Group 73"/>
            <p:cNvGrpSpPr>
              <a:grpSpLocks/>
            </p:cNvGrpSpPr>
            <p:nvPr/>
          </p:nvGrpSpPr>
          <p:grpSpPr bwMode="auto">
            <a:xfrm>
              <a:off x="13" y="79"/>
              <a:ext cx="432" cy="428"/>
              <a:chOff x="0" y="0"/>
              <a:chExt cx="433" cy="429"/>
            </a:xfrm>
          </p:grpSpPr>
          <p:grpSp>
            <p:nvGrpSpPr>
              <p:cNvPr id="24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431" cy="428"/>
                <a:chOff x="0" y="0"/>
                <a:chExt cx="432" cy="429"/>
              </a:xfrm>
            </p:grpSpPr>
            <p:sp>
              <p:nvSpPr>
                <p:cNvPr id="244" name="Freeform 75"/>
                <p:cNvSpPr>
                  <a:spLocks noChangeArrowheads="1"/>
                </p:cNvSpPr>
                <p:nvPr/>
              </p:nvSpPr>
              <p:spPr bwMode="auto">
                <a:xfrm>
                  <a:off x="4" y="3"/>
                  <a:ext cx="427" cy="425"/>
                </a:xfrm>
                <a:custGeom>
                  <a:avLst/>
                  <a:gdLst>
                    <a:gd name="T0" fmla="*/ 287 w 426"/>
                    <a:gd name="T1" fmla="*/ 222 h 424"/>
                    <a:gd name="T2" fmla="*/ 389 w 426"/>
                    <a:gd name="T3" fmla="*/ 239 h 424"/>
                    <a:gd name="T4" fmla="*/ 389 w 426"/>
                    <a:gd name="T5" fmla="*/ 184 h 424"/>
                    <a:gd name="T6" fmla="*/ 287 w 426"/>
                    <a:gd name="T7" fmla="*/ 201 h 424"/>
                    <a:gd name="T8" fmla="*/ 204 w 426"/>
                    <a:gd name="T9" fmla="*/ 285 h 424"/>
                    <a:gd name="T10" fmla="*/ 187 w 426"/>
                    <a:gd name="T11" fmla="*/ 387 h 424"/>
                    <a:gd name="T12" fmla="*/ 242 w 426"/>
                    <a:gd name="T13" fmla="*/ 387 h 424"/>
                    <a:gd name="T14" fmla="*/ 224 w 426"/>
                    <a:gd name="T15" fmla="*/ 285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9 h 424"/>
                    <a:gd name="T22" fmla="*/ 142 w 426"/>
                    <a:gd name="T23" fmla="*/ 222 h 424"/>
                    <a:gd name="T24" fmla="*/ 223 w 426"/>
                    <a:gd name="T25" fmla="*/ 142 h 424"/>
                    <a:gd name="T26" fmla="*/ 241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72 w 426"/>
                    <a:gd name="T41" fmla="*/ 166 h 424"/>
                    <a:gd name="T42" fmla="*/ 357 w 426"/>
                    <a:gd name="T43" fmla="*/ 106 h 424"/>
                    <a:gd name="T44" fmla="*/ 320 w 426"/>
                    <a:gd name="T45" fmla="*/ 70 h 424"/>
                    <a:gd name="T46" fmla="*/ 260 w 426"/>
                    <a:gd name="T47" fmla="*/ 154 h 424"/>
                    <a:gd name="T48" fmla="*/ 259 w 426"/>
                    <a:gd name="T49" fmla="*/ 269 h 424"/>
                    <a:gd name="T50" fmla="*/ 320 w 426"/>
                    <a:gd name="T51" fmla="*/ 354 h 424"/>
                    <a:gd name="T52" fmla="*/ 356 w 426"/>
                    <a:gd name="T53" fmla="*/ 317 h 424"/>
                    <a:gd name="T54" fmla="*/ 272 w 426"/>
                    <a:gd name="T55" fmla="*/ 257 h 424"/>
                    <a:gd name="T56" fmla="*/ 156 w 426"/>
                    <a:gd name="T57" fmla="*/ 258 h 424"/>
                    <a:gd name="T58" fmla="*/ 72 w 426"/>
                    <a:gd name="T59" fmla="*/ 318 h 424"/>
                    <a:gd name="T60" fmla="*/ 108 w 426"/>
                    <a:gd name="T61" fmla="*/ 354 h 424"/>
                    <a:gd name="T62" fmla="*/ 168 w 426"/>
                    <a:gd name="T63" fmla="*/ 270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99997"/>
                      </a:srgbClr>
                    </a:gs>
                    <a:gs pos="100000">
                      <a:srgbClr val="2F2F2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6" cy="424"/>
                </a:xfrm>
                <a:custGeom>
                  <a:avLst/>
                  <a:gdLst>
                    <a:gd name="T0" fmla="*/ 284 w 426"/>
                    <a:gd name="T1" fmla="*/ 219 h 424"/>
                    <a:gd name="T2" fmla="*/ 386 w 426"/>
                    <a:gd name="T3" fmla="*/ 236 h 424"/>
                    <a:gd name="T4" fmla="*/ 386 w 426"/>
                    <a:gd name="T5" fmla="*/ 184 h 424"/>
                    <a:gd name="T6" fmla="*/ 284 w 426"/>
                    <a:gd name="T7" fmla="*/ 201 h 424"/>
                    <a:gd name="T8" fmla="*/ 204 w 426"/>
                    <a:gd name="T9" fmla="*/ 282 h 424"/>
                    <a:gd name="T10" fmla="*/ 187 w 426"/>
                    <a:gd name="T11" fmla="*/ 384 h 424"/>
                    <a:gd name="T12" fmla="*/ 239 w 426"/>
                    <a:gd name="T13" fmla="*/ 384 h 424"/>
                    <a:gd name="T14" fmla="*/ 221 w 426"/>
                    <a:gd name="T15" fmla="*/ 282 h 424"/>
                    <a:gd name="T16" fmla="*/ 142 w 426"/>
                    <a:gd name="T17" fmla="*/ 201 h 424"/>
                    <a:gd name="T18" fmla="*/ 40 w 426"/>
                    <a:gd name="T19" fmla="*/ 184 h 424"/>
                    <a:gd name="T20" fmla="*/ 40 w 426"/>
                    <a:gd name="T21" fmla="*/ 236 h 424"/>
                    <a:gd name="T22" fmla="*/ 142 w 426"/>
                    <a:gd name="T23" fmla="*/ 219 h 424"/>
                    <a:gd name="T24" fmla="*/ 220 w 426"/>
                    <a:gd name="T25" fmla="*/ 142 h 424"/>
                    <a:gd name="T26" fmla="*/ 238 w 426"/>
                    <a:gd name="T27" fmla="*/ 40 h 424"/>
                    <a:gd name="T28" fmla="*/ 186 w 426"/>
                    <a:gd name="T29" fmla="*/ 40 h 424"/>
                    <a:gd name="T30" fmla="*/ 203 w 426"/>
                    <a:gd name="T31" fmla="*/ 142 h 424"/>
                    <a:gd name="T32" fmla="*/ 168 w 426"/>
                    <a:gd name="T33" fmla="*/ 154 h 424"/>
                    <a:gd name="T34" fmla="*/ 108 w 426"/>
                    <a:gd name="T35" fmla="*/ 70 h 424"/>
                    <a:gd name="T36" fmla="*/ 71 w 426"/>
                    <a:gd name="T37" fmla="*/ 106 h 424"/>
                    <a:gd name="T38" fmla="*/ 156 w 426"/>
                    <a:gd name="T39" fmla="*/ 167 h 424"/>
                    <a:gd name="T40" fmla="*/ 269 w 426"/>
                    <a:gd name="T41" fmla="*/ 166 h 424"/>
                    <a:gd name="T42" fmla="*/ 354 w 426"/>
                    <a:gd name="T43" fmla="*/ 106 h 424"/>
                    <a:gd name="T44" fmla="*/ 317 w 426"/>
                    <a:gd name="T45" fmla="*/ 70 h 424"/>
                    <a:gd name="T46" fmla="*/ 257 w 426"/>
                    <a:gd name="T47" fmla="*/ 154 h 424"/>
                    <a:gd name="T48" fmla="*/ 256 w 426"/>
                    <a:gd name="T49" fmla="*/ 266 h 424"/>
                    <a:gd name="T50" fmla="*/ 317 w 426"/>
                    <a:gd name="T51" fmla="*/ 351 h 424"/>
                    <a:gd name="T52" fmla="*/ 353 w 426"/>
                    <a:gd name="T53" fmla="*/ 314 h 424"/>
                    <a:gd name="T54" fmla="*/ 269 w 426"/>
                    <a:gd name="T55" fmla="*/ 254 h 424"/>
                    <a:gd name="T56" fmla="*/ 156 w 426"/>
                    <a:gd name="T57" fmla="*/ 255 h 424"/>
                    <a:gd name="T58" fmla="*/ 72 w 426"/>
                    <a:gd name="T59" fmla="*/ 315 h 424"/>
                    <a:gd name="T60" fmla="*/ 108 w 426"/>
                    <a:gd name="T61" fmla="*/ 351 h 424"/>
                    <a:gd name="T62" fmla="*/ 168 w 426"/>
                    <a:gd name="T63" fmla="*/ 267 h 4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26" h="424">
                      <a:moveTo>
                        <a:pt x="284" y="201"/>
                      </a:moveTo>
                      <a:lnTo>
                        <a:pt x="284" y="219"/>
                      </a:lnTo>
                      <a:lnTo>
                        <a:pt x="386" y="219"/>
                      </a:lnTo>
                      <a:lnTo>
                        <a:pt x="386" y="236"/>
                      </a:lnTo>
                      <a:lnTo>
                        <a:pt x="426" y="210"/>
                      </a:lnTo>
                      <a:lnTo>
                        <a:pt x="386" y="184"/>
                      </a:lnTo>
                      <a:lnTo>
                        <a:pt x="386" y="201"/>
                      </a:lnTo>
                      <a:lnTo>
                        <a:pt x="284" y="201"/>
                      </a:lnTo>
                      <a:moveTo>
                        <a:pt x="221" y="282"/>
                      </a:moveTo>
                      <a:lnTo>
                        <a:pt x="204" y="282"/>
                      </a:lnTo>
                      <a:lnTo>
                        <a:pt x="204" y="384"/>
                      </a:lnTo>
                      <a:lnTo>
                        <a:pt x="187" y="384"/>
                      </a:lnTo>
                      <a:lnTo>
                        <a:pt x="213" y="424"/>
                      </a:lnTo>
                      <a:lnTo>
                        <a:pt x="239" y="384"/>
                      </a:lnTo>
                      <a:lnTo>
                        <a:pt x="221" y="384"/>
                      </a:lnTo>
                      <a:lnTo>
                        <a:pt x="221" y="282"/>
                      </a:lnTo>
                      <a:moveTo>
                        <a:pt x="142" y="219"/>
                      </a:moveTo>
                      <a:lnTo>
                        <a:pt x="142" y="201"/>
                      </a:lnTo>
                      <a:lnTo>
                        <a:pt x="40" y="201"/>
                      </a:lnTo>
                      <a:lnTo>
                        <a:pt x="40" y="184"/>
                      </a:lnTo>
                      <a:lnTo>
                        <a:pt x="0" y="210"/>
                      </a:lnTo>
                      <a:lnTo>
                        <a:pt x="40" y="236"/>
                      </a:lnTo>
                      <a:lnTo>
                        <a:pt x="40" y="219"/>
                      </a:lnTo>
                      <a:lnTo>
                        <a:pt x="142" y="219"/>
                      </a:lnTo>
                      <a:moveTo>
                        <a:pt x="203" y="142"/>
                      </a:moveTo>
                      <a:lnTo>
                        <a:pt x="220" y="142"/>
                      </a:lnTo>
                      <a:lnTo>
                        <a:pt x="220" y="40"/>
                      </a:lnTo>
                      <a:lnTo>
                        <a:pt x="238" y="40"/>
                      </a:lnTo>
                      <a:lnTo>
                        <a:pt x="212" y="0"/>
                      </a:lnTo>
                      <a:lnTo>
                        <a:pt x="186" y="40"/>
                      </a:lnTo>
                      <a:lnTo>
                        <a:pt x="203" y="40"/>
                      </a:lnTo>
                      <a:lnTo>
                        <a:pt x="203" y="142"/>
                      </a:lnTo>
                      <a:moveTo>
                        <a:pt x="156" y="167"/>
                      </a:moveTo>
                      <a:lnTo>
                        <a:pt x="168" y="154"/>
                      </a:lnTo>
                      <a:lnTo>
                        <a:pt x="96" y="82"/>
                      </a:lnTo>
                      <a:lnTo>
                        <a:pt x="108" y="70"/>
                      </a:lnTo>
                      <a:lnTo>
                        <a:pt x="61" y="60"/>
                      </a:lnTo>
                      <a:lnTo>
                        <a:pt x="71" y="106"/>
                      </a:lnTo>
                      <a:lnTo>
                        <a:pt x="84" y="94"/>
                      </a:lnTo>
                      <a:lnTo>
                        <a:pt x="156" y="167"/>
                      </a:lnTo>
                      <a:moveTo>
                        <a:pt x="257" y="154"/>
                      </a:moveTo>
                      <a:lnTo>
                        <a:pt x="269" y="166"/>
                      </a:lnTo>
                      <a:lnTo>
                        <a:pt x="342" y="94"/>
                      </a:lnTo>
                      <a:lnTo>
                        <a:pt x="354" y="106"/>
                      </a:lnTo>
                      <a:lnTo>
                        <a:pt x="364" y="59"/>
                      </a:lnTo>
                      <a:lnTo>
                        <a:pt x="317" y="70"/>
                      </a:lnTo>
                      <a:lnTo>
                        <a:pt x="329" y="82"/>
                      </a:lnTo>
                      <a:lnTo>
                        <a:pt x="257" y="154"/>
                      </a:lnTo>
                      <a:moveTo>
                        <a:pt x="269" y="254"/>
                      </a:moveTo>
                      <a:lnTo>
                        <a:pt x="256" y="266"/>
                      </a:lnTo>
                      <a:lnTo>
                        <a:pt x="329" y="339"/>
                      </a:lnTo>
                      <a:lnTo>
                        <a:pt x="317" y="351"/>
                      </a:lnTo>
                      <a:lnTo>
                        <a:pt x="363" y="361"/>
                      </a:lnTo>
                      <a:lnTo>
                        <a:pt x="353" y="314"/>
                      </a:lnTo>
                      <a:lnTo>
                        <a:pt x="341" y="327"/>
                      </a:lnTo>
                      <a:lnTo>
                        <a:pt x="269" y="254"/>
                      </a:lnTo>
                      <a:moveTo>
                        <a:pt x="168" y="267"/>
                      </a:moveTo>
                      <a:lnTo>
                        <a:pt x="156" y="255"/>
                      </a:lnTo>
                      <a:lnTo>
                        <a:pt x="84" y="327"/>
                      </a:lnTo>
                      <a:lnTo>
                        <a:pt x="72" y="315"/>
                      </a:lnTo>
                      <a:lnTo>
                        <a:pt x="62" y="361"/>
                      </a:lnTo>
                      <a:lnTo>
                        <a:pt x="108" y="351"/>
                      </a:lnTo>
                      <a:lnTo>
                        <a:pt x="96" y="339"/>
                      </a:lnTo>
                      <a:lnTo>
                        <a:pt x="168" y="267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99997"/>
                      </a:srgbClr>
                    </a:gs>
                    <a:gs pos="100000">
                      <a:srgbClr val="EFEFEF">
                        <a:alpha val="99997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3" name="Freeform 77"/>
              <p:cNvSpPr>
                <a:spLocks noChangeArrowheads="1"/>
              </p:cNvSpPr>
              <p:nvPr/>
            </p:nvSpPr>
            <p:spPr bwMode="auto">
              <a:xfrm>
                <a:off x="124" y="123"/>
                <a:ext cx="178" cy="179"/>
              </a:xfrm>
              <a:custGeom>
                <a:avLst/>
                <a:gdLst>
                  <a:gd name="T0" fmla="*/ 0 w 178"/>
                  <a:gd name="T1" fmla="*/ 89 h 178"/>
                  <a:gd name="T2" fmla="*/ 6 w 178"/>
                  <a:gd name="T3" fmla="*/ 55 h 178"/>
                  <a:gd name="T4" fmla="*/ 26 w 178"/>
                  <a:gd name="T5" fmla="*/ 26 h 178"/>
                  <a:gd name="T6" fmla="*/ 55 w 178"/>
                  <a:gd name="T7" fmla="*/ 6 h 178"/>
                  <a:gd name="T8" fmla="*/ 89 w 178"/>
                  <a:gd name="T9" fmla="*/ 0 h 178"/>
                  <a:gd name="T10" fmla="*/ 123 w 178"/>
                  <a:gd name="T11" fmla="*/ 6 h 178"/>
                  <a:gd name="T12" fmla="*/ 152 w 178"/>
                  <a:gd name="T13" fmla="*/ 26 h 178"/>
                  <a:gd name="T14" fmla="*/ 171 w 178"/>
                  <a:gd name="T15" fmla="*/ 55 h 178"/>
                  <a:gd name="T16" fmla="*/ 178 w 178"/>
                  <a:gd name="T17" fmla="*/ 89 h 178"/>
                  <a:gd name="T18" fmla="*/ 171 w 178"/>
                  <a:gd name="T19" fmla="*/ 126 h 178"/>
                  <a:gd name="T20" fmla="*/ 152 w 178"/>
                  <a:gd name="T21" fmla="*/ 155 h 178"/>
                  <a:gd name="T22" fmla="*/ 123 w 178"/>
                  <a:gd name="T23" fmla="*/ 174 h 178"/>
                  <a:gd name="T24" fmla="*/ 89 w 178"/>
                  <a:gd name="T25" fmla="*/ 181 h 178"/>
                  <a:gd name="T26" fmla="*/ 55 w 178"/>
                  <a:gd name="T27" fmla="*/ 174 h 178"/>
                  <a:gd name="T28" fmla="*/ 26 w 178"/>
                  <a:gd name="T29" fmla="*/ 155 h 178"/>
                  <a:gd name="T30" fmla="*/ 6 w 178"/>
                  <a:gd name="T31" fmla="*/ 126 h 178"/>
                  <a:gd name="T32" fmla="*/ 0 w 178"/>
                  <a:gd name="T33" fmla="*/ 89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178">
                    <a:moveTo>
                      <a:pt x="0" y="89"/>
                    </a:moveTo>
                    <a:cubicBezTo>
                      <a:pt x="0" y="89"/>
                      <a:pt x="0" y="71"/>
                      <a:pt x="6" y="55"/>
                    </a:cubicBezTo>
                    <a:cubicBezTo>
                      <a:pt x="6" y="55"/>
                      <a:pt x="13" y="38"/>
                      <a:pt x="26" y="26"/>
                    </a:cubicBezTo>
                    <a:cubicBezTo>
                      <a:pt x="26" y="26"/>
                      <a:pt x="38" y="13"/>
                      <a:pt x="55" y="6"/>
                    </a:cubicBezTo>
                    <a:cubicBezTo>
                      <a:pt x="55" y="6"/>
                      <a:pt x="71" y="0"/>
                      <a:pt x="89" y="0"/>
                    </a:cubicBezTo>
                    <a:cubicBezTo>
                      <a:pt x="89" y="0"/>
                      <a:pt x="106" y="0"/>
                      <a:pt x="123" y="6"/>
                    </a:cubicBezTo>
                    <a:cubicBezTo>
                      <a:pt x="123" y="6"/>
                      <a:pt x="139" y="13"/>
                      <a:pt x="152" y="26"/>
                    </a:cubicBezTo>
                    <a:cubicBezTo>
                      <a:pt x="152" y="26"/>
                      <a:pt x="164" y="38"/>
                      <a:pt x="171" y="55"/>
                    </a:cubicBezTo>
                    <a:cubicBezTo>
                      <a:pt x="171" y="55"/>
                      <a:pt x="178" y="71"/>
                      <a:pt x="178" y="89"/>
                    </a:cubicBezTo>
                    <a:cubicBezTo>
                      <a:pt x="178" y="89"/>
                      <a:pt x="178" y="106"/>
                      <a:pt x="171" y="123"/>
                    </a:cubicBezTo>
                    <a:cubicBezTo>
                      <a:pt x="171" y="123"/>
                      <a:pt x="164" y="139"/>
                      <a:pt x="152" y="152"/>
                    </a:cubicBezTo>
                    <a:cubicBezTo>
                      <a:pt x="152" y="152"/>
                      <a:pt x="139" y="164"/>
                      <a:pt x="123" y="171"/>
                    </a:cubicBezTo>
                    <a:cubicBezTo>
                      <a:pt x="123" y="171"/>
                      <a:pt x="106" y="178"/>
                      <a:pt x="89" y="178"/>
                    </a:cubicBezTo>
                    <a:cubicBezTo>
                      <a:pt x="89" y="178"/>
                      <a:pt x="71" y="178"/>
                      <a:pt x="55" y="171"/>
                    </a:cubicBezTo>
                    <a:cubicBezTo>
                      <a:pt x="55" y="171"/>
                      <a:pt x="38" y="164"/>
                      <a:pt x="26" y="152"/>
                    </a:cubicBezTo>
                    <a:cubicBezTo>
                      <a:pt x="26" y="152"/>
                      <a:pt x="13" y="139"/>
                      <a:pt x="6" y="123"/>
                    </a:cubicBezTo>
                    <a:cubicBezTo>
                      <a:pt x="6" y="123"/>
                      <a:pt x="0" y="106"/>
                      <a:pt x="0" y="89"/>
                    </a:cubicBezTo>
                  </a:path>
                </a:pathLst>
              </a:custGeom>
              <a:gradFill rotWithShape="1">
                <a:gsLst>
                  <a:gs pos="0">
                    <a:srgbClr val="FF0000">
                      <a:alpha val="99997"/>
                    </a:srgbClr>
                  </a:gs>
                  <a:gs pos="100000">
                    <a:srgbClr val="D30000">
                      <a:alpha val="99997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3568" y="2564904"/>
            <a:ext cx="146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Access switch</a:t>
            </a:r>
            <a:endParaRPr lang="en-GB" dirty="0"/>
          </a:p>
        </p:txBody>
      </p:sp>
      <p:sp>
        <p:nvSpPr>
          <p:cNvPr id="247" name="Line 797"/>
          <p:cNvSpPr>
            <a:spLocks noChangeShapeType="1"/>
          </p:cNvSpPr>
          <p:nvPr/>
        </p:nvSpPr>
        <p:spPr bwMode="auto">
          <a:xfrm rot="10020000" flipH="1" flipV="1">
            <a:off x="184916" y="3195111"/>
            <a:ext cx="493248" cy="104239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683568" y="2996952"/>
            <a:ext cx="187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Fibre 10GbE to SH</a:t>
            </a:r>
            <a:endParaRPr lang="en-GB" dirty="0"/>
          </a:p>
        </p:txBody>
      </p:sp>
      <p:grpSp>
        <p:nvGrpSpPr>
          <p:cNvPr id="249" name="Group 7"/>
          <p:cNvGrpSpPr>
            <a:grpSpLocks/>
          </p:cNvGrpSpPr>
          <p:nvPr/>
        </p:nvGrpSpPr>
        <p:grpSpPr bwMode="auto">
          <a:xfrm>
            <a:off x="179512" y="3573016"/>
            <a:ext cx="619696" cy="490428"/>
            <a:chOff x="0" y="0"/>
            <a:chExt cx="484" cy="370"/>
          </a:xfrm>
        </p:grpSpPr>
        <p:sp>
          <p:nvSpPr>
            <p:cNvPr id="250" name="Freeform 8"/>
            <p:cNvSpPr>
              <a:spLocks noChangeArrowheads="1"/>
            </p:cNvSpPr>
            <p:nvPr/>
          </p:nvSpPr>
          <p:spPr bwMode="auto">
            <a:xfrm>
              <a:off x="0" y="0"/>
              <a:ext cx="276" cy="197"/>
            </a:xfrm>
            <a:custGeom>
              <a:avLst/>
              <a:gdLst>
                <a:gd name="T0" fmla="*/ 94 w 276"/>
                <a:gd name="T1" fmla="*/ 193 h 197"/>
                <a:gd name="T2" fmla="*/ 277 w 276"/>
                <a:gd name="T3" fmla="*/ 146 h 197"/>
                <a:gd name="T4" fmla="*/ 137 w 276"/>
                <a:gd name="T5" fmla="*/ 0 h 197"/>
                <a:gd name="T6" fmla="*/ 0 w 276"/>
                <a:gd name="T7" fmla="*/ 0 h 197"/>
                <a:gd name="T8" fmla="*/ 16439 w 276"/>
                <a:gd name="T9" fmla="*/ 5 h 197"/>
                <a:gd name="T10" fmla="*/ 13273 w 276"/>
                <a:gd name="T11" fmla="*/ 24690 h 197"/>
                <a:gd name="T12" fmla="*/ 16509 w 276"/>
                <a:gd name="T13" fmla="*/ 57344 h 197"/>
                <a:gd name="T14" fmla="*/ 33487 w 276"/>
                <a:gd name="T15" fmla="*/ 28912 h 197"/>
                <a:gd name="T16" fmla="*/ 0 w 276"/>
                <a:gd name="T17" fmla="*/ 21175 h 197"/>
                <a:gd name="T18" fmla="*/ 0 w 276"/>
                <a:gd name="T19" fmla="*/ 0 h 197"/>
                <a:gd name="T20" fmla="*/ 16317 w 276"/>
                <a:gd name="T21" fmla="*/ 4 h 197"/>
                <a:gd name="T22" fmla="*/ 13273 w 276"/>
                <a:gd name="T23" fmla="*/ 24690 h 197"/>
                <a:gd name="T24" fmla="*/ 16521 w 276"/>
                <a:gd name="T25" fmla="*/ 42912 h 197"/>
                <a:gd name="T26" fmla="*/ 19117 w 276"/>
                <a:gd name="T27" fmla="*/ 57894 h 197"/>
                <a:gd name="T28" fmla="*/ 0 w 276"/>
                <a:gd name="T29" fmla="*/ 48981 h 197"/>
                <a:gd name="T30" fmla="*/ 0 w 276"/>
                <a:gd name="T31" fmla="*/ 0 h 197"/>
                <a:gd name="T32" fmla="*/ 16470 w 276"/>
                <a:gd name="T33" fmla="*/ 3 h 197"/>
                <a:gd name="T34" fmla="*/ 54147 w 276"/>
                <a:gd name="T35" fmla="*/ 42654 h 197"/>
                <a:gd name="T36" fmla="*/ 16529 w 276"/>
                <a:gd name="T37" fmla="*/ 34787 h 197"/>
                <a:gd name="T38" fmla="*/ 27225 w 276"/>
                <a:gd name="T39" fmla="*/ 48450 h 197"/>
                <a:gd name="T40" fmla="*/ 0 w 276"/>
                <a:gd name="T41" fmla="*/ 13620 h 197"/>
                <a:gd name="T42" fmla="*/ 0 w 276"/>
                <a:gd name="T43" fmla="*/ 0 h 197"/>
                <a:gd name="T44" fmla="*/ 16499 w 276"/>
                <a:gd name="T45" fmla="*/ 5 h 197"/>
                <a:gd name="T46" fmla="*/ 33516 w 276"/>
                <a:gd name="T47" fmla="*/ 12705 h 197"/>
                <a:gd name="T48" fmla="*/ 16530 w 276"/>
                <a:gd name="T49" fmla="*/ 24352 h 197"/>
                <a:gd name="T50" fmla="*/ 27225 w 276"/>
                <a:gd name="T51" fmla="*/ 48450 h 197"/>
                <a:gd name="T52" fmla="*/ 0 w 276"/>
                <a:gd name="T53" fmla="*/ 58082 h 197"/>
                <a:gd name="T54" fmla="*/ 0 w 276"/>
                <a:gd name="T55" fmla="*/ 0 h 197"/>
                <a:gd name="T56" fmla="*/ 16510 w 276"/>
                <a:gd name="T57" fmla="*/ 4 h 197"/>
                <a:gd name="T58" fmla="*/ 56195 w 276"/>
                <a:gd name="T59" fmla="*/ 25099 h 197"/>
                <a:gd name="T60" fmla="*/ 16527 w 276"/>
                <a:gd name="T61" fmla="*/ 80 h 197"/>
                <a:gd name="T62" fmla="*/ 19117 w 276"/>
                <a:gd name="T63" fmla="*/ 57894 h 197"/>
                <a:gd name="T64" fmla="*/ 65535 w 276"/>
                <a:gd name="T65" fmla="*/ 8271 h 197"/>
                <a:gd name="T66" fmla="*/ 0 w 276"/>
                <a:gd name="T67" fmla="*/ 0 h 197"/>
                <a:gd name="T68" fmla="*/ 16514 w 276"/>
                <a:gd name="T69" fmla="*/ 3 h 197"/>
                <a:gd name="T70" fmla="*/ 19765 w 276"/>
                <a:gd name="T71" fmla="*/ 12473 h 197"/>
                <a:gd name="T72" fmla="*/ 16514 w 276"/>
                <a:gd name="T73" fmla="*/ 44780 h 197"/>
                <a:gd name="T74" fmla="*/ 33487 w 276"/>
                <a:gd name="T75" fmla="*/ 28912 h 197"/>
                <a:gd name="T76" fmla="*/ 65535 w 276"/>
                <a:gd name="T77" fmla="*/ 39103 h 197"/>
                <a:gd name="T78" fmla="*/ 0 w 276"/>
                <a:gd name="T79" fmla="*/ 0 h 197"/>
                <a:gd name="T80" fmla="*/ 16514 w 276"/>
                <a:gd name="T81" fmla="*/ 5 h 197"/>
                <a:gd name="T82" fmla="*/ 61773 w 276"/>
                <a:gd name="T83" fmla="*/ 30365 h 197"/>
                <a:gd name="T84" fmla="*/ 16495 w 276"/>
                <a:gd name="T85" fmla="*/ 58720 h 197"/>
                <a:gd name="T86" fmla="*/ 46711 w 276"/>
                <a:gd name="T87" fmla="*/ 39660 h 197"/>
                <a:gd name="T88" fmla="*/ 65535 w 276"/>
                <a:gd name="T89" fmla="*/ 38866 h 197"/>
                <a:gd name="T90" fmla="*/ 0 w 276"/>
                <a:gd name="T91" fmla="*/ 0 h 197"/>
                <a:gd name="T92" fmla="*/ 16510 w 276"/>
                <a:gd name="T93" fmla="*/ 4 h 197"/>
                <a:gd name="T94" fmla="*/ 64696 w 276"/>
                <a:gd name="T95" fmla="*/ 35326 h 197"/>
                <a:gd name="T96" fmla="*/ 16454 w 276"/>
                <a:gd name="T97" fmla="*/ 39336 h 197"/>
                <a:gd name="T98" fmla="*/ 25519 w 276"/>
                <a:gd name="T99" fmla="*/ 58192 h 197"/>
                <a:gd name="T100" fmla="*/ 0 w 276"/>
                <a:gd name="T101" fmla="*/ 0 h 197"/>
                <a:gd name="T102" fmla="*/ 0 w 276"/>
                <a:gd name="T103" fmla="*/ 256 h 197"/>
                <a:gd name="T104" fmla="*/ 0 w 276"/>
                <a:gd name="T105" fmla="*/ 0 h 197"/>
                <a:gd name="T106" fmla="*/ 0 w 276"/>
                <a:gd name="T107" fmla="*/ 0 h 197"/>
                <a:gd name="T108" fmla="*/ 0 w 276"/>
                <a:gd name="T109" fmla="*/ 0 h 197"/>
                <a:gd name="T110" fmla="*/ 0 w 276"/>
                <a:gd name="T111" fmla="*/ 0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97">
                  <a:moveTo>
                    <a:pt x="1" y="60"/>
                  </a:moveTo>
                  <a:lnTo>
                    <a:pt x="1" y="147"/>
                  </a:lnTo>
                  <a:cubicBezTo>
                    <a:pt x="1" y="147"/>
                    <a:pt x="6" y="158"/>
                    <a:pt x="18" y="167"/>
                  </a:cubicBezTo>
                  <a:cubicBezTo>
                    <a:pt x="18" y="167"/>
                    <a:pt x="31" y="176"/>
                    <a:pt x="50" y="183"/>
                  </a:cubicBezTo>
                  <a:cubicBezTo>
                    <a:pt x="50" y="183"/>
                    <a:pt x="70" y="190"/>
                    <a:pt x="94" y="193"/>
                  </a:cubicBezTo>
                  <a:cubicBezTo>
                    <a:pt x="94" y="193"/>
                    <a:pt x="117" y="197"/>
                    <a:pt x="142" y="197"/>
                  </a:cubicBezTo>
                  <a:cubicBezTo>
                    <a:pt x="142" y="197"/>
                    <a:pt x="167" y="197"/>
                    <a:pt x="191" y="193"/>
                  </a:cubicBezTo>
                  <a:cubicBezTo>
                    <a:pt x="191" y="193"/>
                    <a:pt x="214" y="189"/>
                    <a:pt x="232" y="182"/>
                  </a:cubicBezTo>
                  <a:cubicBezTo>
                    <a:pt x="232" y="182"/>
                    <a:pt x="251" y="175"/>
                    <a:pt x="263" y="166"/>
                  </a:cubicBezTo>
                  <a:cubicBezTo>
                    <a:pt x="263" y="166"/>
                    <a:pt x="274" y="156"/>
                    <a:pt x="277" y="146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100000">
                  <a:srgbClr val="0093D2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"/>
            <p:cNvSpPr>
              <a:spLocks noChangeArrowheads="1"/>
            </p:cNvSpPr>
            <p:nvPr/>
          </p:nvSpPr>
          <p:spPr bwMode="auto">
            <a:xfrm>
              <a:off x="0" y="58"/>
              <a:ext cx="276" cy="172"/>
            </a:xfrm>
            <a:custGeom>
              <a:avLst/>
              <a:gdLst>
                <a:gd name="T0" fmla="*/ 0 w 276"/>
                <a:gd name="T1" fmla="*/ 1 h 172"/>
                <a:gd name="T2" fmla="*/ 0 w 276"/>
                <a:gd name="T3" fmla="*/ 122 h 172"/>
                <a:gd name="T4" fmla="*/ 16 w 276"/>
                <a:gd name="T5" fmla="*/ 142 h 172"/>
                <a:gd name="T6" fmla="*/ 48 w 276"/>
                <a:gd name="T7" fmla="*/ 158 h 172"/>
                <a:gd name="T8" fmla="*/ 91 w 276"/>
                <a:gd name="T9" fmla="*/ 168 h 172"/>
                <a:gd name="T10" fmla="*/ 140 w 276"/>
                <a:gd name="T11" fmla="*/ 172 h 172"/>
                <a:gd name="T12" fmla="*/ 188 w 276"/>
                <a:gd name="T13" fmla="*/ 168 h 172"/>
                <a:gd name="T14" fmla="*/ 230 w 276"/>
                <a:gd name="T15" fmla="*/ 157 h 172"/>
                <a:gd name="T16" fmla="*/ 261 w 276"/>
                <a:gd name="T17" fmla="*/ 140 h 172"/>
                <a:gd name="T18" fmla="*/ 276 w 276"/>
                <a:gd name="T19" fmla="*/ 121 h 172"/>
                <a:gd name="T20" fmla="*/ 276 w 276"/>
                <a:gd name="T21" fmla="*/ 0 h 172"/>
                <a:gd name="T22" fmla="*/ 264 w 276"/>
                <a:gd name="T23" fmla="*/ 21 h 172"/>
                <a:gd name="T24" fmla="*/ 234 w 276"/>
                <a:gd name="T25" fmla="*/ 39 h 172"/>
                <a:gd name="T26" fmla="*/ 191 w 276"/>
                <a:gd name="T27" fmla="*/ 51 h 172"/>
                <a:gd name="T28" fmla="*/ 140 w 276"/>
                <a:gd name="T29" fmla="*/ 55 h 172"/>
                <a:gd name="T30" fmla="*/ 89 w 276"/>
                <a:gd name="T31" fmla="*/ 51 h 172"/>
                <a:gd name="T32" fmla="*/ 45 w 276"/>
                <a:gd name="T33" fmla="*/ 40 h 172"/>
                <a:gd name="T34" fmla="*/ 14 w 276"/>
                <a:gd name="T35" fmla="*/ 22 h 172"/>
                <a:gd name="T36" fmla="*/ 0 w 276"/>
                <a:gd name="T37" fmla="*/ 1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172">
                  <a:moveTo>
                    <a:pt x="0" y="1"/>
                  </a:moveTo>
                  <a:lnTo>
                    <a:pt x="0" y="122"/>
                  </a:lnTo>
                  <a:cubicBezTo>
                    <a:pt x="0" y="122"/>
                    <a:pt x="4" y="133"/>
                    <a:pt x="16" y="142"/>
                  </a:cubicBezTo>
                  <a:cubicBezTo>
                    <a:pt x="16" y="142"/>
                    <a:pt x="29" y="151"/>
                    <a:pt x="48" y="158"/>
                  </a:cubicBezTo>
                  <a:cubicBezTo>
                    <a:pt x="48" y="158"/>
                    <a:pt x="67" y="165"/>
                    <a:pt x="91" y="168"/>
                  </a:cubicBezTo>
                  <a:cubicBezTo>
                    <a:pt x="91" y="168"/>
                    <a:pt x="115" y="172"/>
                    <a:pt x="140" y="172"/>
                  </a:cubicBezTo>
                  <a:cubicBezTo>
                    <a:pt x="140" y="172"/>
                    <a:pt x="165" y="171"/>
                    <a:pt x="188" y="168"/>
                  </a:cubicBezTo>
                  <a:cubicBezTo>
                    <a:pt x="188" y="168"/>
                    <a:pt x="212" y="164"/>
                    <a:pt x="230" y="157"/>
                  </a:cubicBezTo>
                  <a:cubicBezTo>
                    <a:pt x="230" y="157"/>
                    <a:pt x="249" y="150"/>
                    <a:pt x="261" y="140"/>
                  </a:cubicBezTo>
                  <a:cubicBezTo>
                    <a:pt x="261" y="140"/>
                    <a:pt x="272" y="131"/>
                    <a:pt x="276" y="121"/>
                  </a:cubicBezTo>
                  <a:lnTo>
                    <a:pt x="276" y="0"/>
                  </a:lnTo>
                  <a:cubicBezTo>
                    <a:pt x="276" y="0"/>
                    <a:pt x="274" y="11"/>
                    <a:pt x="264" y="21"/>
                  </a:cubicBezTo>
                  <a:cubicBezTo>
                    <a:pt x="264" y="21"/>
                    <a:pt x="253" y="31"/>
                    <a:pt x="234" y="39"/>
                  </a:cubicBezTo>
                  <a:cubicBezTo>
                    <a:pt x="234" y="39"/>
                    <a:pt x="215" y="46"/>
                    <a:pt x="191" y="51"/>
                  </a:cubicBezTo>
                  <a:cubicBezTo>
                    <a:pt x="191" y="51"/>
                    <a:pt x="167" y="55"/>
                    <a:pt x="140" y="55"/>
                  </a:cubicBezTo>
                  <a:cubicBezTo>
                    <a:pt x="140" y="55"/>
                    <a:pt x="114" y="55"/>
                    <a:pt x="89" y="51"/>
                  </a:cubicBezTo>
                  <a:cubicBezTo>
                    <a:pt x="89" y="51"/>
                    <a:pt x="65" y="47"/>
                    <a:pt x="45" y="40"/>
                  </a:cubicBezTo>
                  <a:cubicBezTo>
                    <a:pt x="45" y="40"/>
                    <a:pt x="25" y="32"/>
                    <a:pt x="14" y="22"/>
                  </a:cubicBezTo>
                  <a:cubicBezTo>
                    <a:pt x="14" y="22"/>
                    <a:pt x="2" y="12"/>
                    <a:pt x="0" y="1"/>
                  </a:cubicBezTo>
                </a:path>
              </a:pathLst>
            </a:custGeom>
            <a:gradFill rotWithShape="1">
              <a:gsLst>
                <a:gs pos="0">
                  <a:srgbClr val="007EB9">
                    <a:alpha val="99997"/>
                  </a:srgbClr>
                </a:gs>
                <a:gs pos="50000">
                  <a:srgbClr val="00A2DF">
                    <a:alpha val="99997"/>
                  </a:srgbClr>
                </a:gs>
                <a:gs pos="100000">
                  <a:srgbClr val="007EB9">
                    <a:alpha val="99997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277" cy="230"/>
            </a:xfrm>
            <a:custGeom>
              <a:avLst/>
              <a:gdLst>
                <a:gd name="T0" fmla="*/ 1 w 276"/>
                <a:gd name="T1" fmla="*/ 60 h 230"/>
                <a:gd name="T2" fmla="*/ 1 w 276"/>
                <a:gd name="T3" fmla="*/ 181 h 230"/>
                <a:gd name="T4" fmla="*/ 18 w 276"/>
                <a:gd name="T5" fmla="*/ 201 h 230"/>
                <a:gd name="T6" fmla="*/ 50 w 276"/>
                <a:gd name="T7" fmla="*/ 217 h 230"/>
                <a:gd name="T8" fmla="*/ 93 w 276"/>
                <a:gd name="T9" fmla="*/ 227 h 230"/>
                <a:gd name="T10" fmla="*/ 145 w 276"/>
                <a:gd name="T11" fmla="*/ 230 h 230"/>
                <a:gd name="T12" fmla="*/ 193 w 276"/>
                <a:gd name="T13" fmla="*/ 226 h 230"/>
                <a:gd name="T14" fmla="*/ 235 w 276"/>
                <a:gd name="T15" fmla="*/ 216 h 230"/>
                <a:gd name="T16" fmla="*/ 265 w 276"/>
                <a:gd name="T17" fmla="*/ 199 h 230"/>
                <a:gd name="T18" fmla="*/ 280 w 276"/>
                <a:gd name="T19" fmla="*/ 179 h 230"/>
                <a:gd name="T20" fmla="*/ 280 w 276"/>
                <a:gd name="T21" fmla="*/ 58 h 230"/>
                <a:gd name="T22" fmla="*/ 271 w 276"/>
                <a:gd name="T23" fmla="*/ 36 h 230"/>
                <a:gd name="T24" fmla="*/ 241 w 276"/>
                <a:gd name="T25" fmla="*/ 17 h 230"/>
                <a:gd name="T26" fmla="*/ 195 w 276"/>
                <a:gd name="T27" fmla="*/ 4 h 230"/>
                <a:gd name="T28" fmla="*/ 137 w 276"/>
                <a:gd name="T29" fmla="*/ 0 h 230"/>
                <a:gd name="T30" fmla="*/ 83 w 276"/>
                <a:gd name="T31" fmla="*/ 5 h 230"/>
                <a:gd name="T32" fmla="*/ 38 w 276"/>
                <a:gd name="T33" fmla="*/ 18 h 230"/>
                <a:gd name="T34" fmla="*/ 9 w 276"/>
                <a:gd name="T35" fmla="*/ 37 h 230"/>
                <a:gd name="T36" fmla="*/ 1 w 276"/>
                <a:gd name="T37" fmla="*/ 60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230">
                  <a:moveTo>
                    <a:pt x="1" y="60"/>
                  </a:moveTo>
                  <a:lnTo>
                    <a:pt x="1" y="181"/>
                  </a:lnTo>
                  <a:cubicBezTo>
                    <a:pt x="1" y="181"/>
                    <a:pt x="5" y="191"/>
                    <a:pt x="18" y="201"/>
                  </a:cubicBezTo>
                  <a:cubicBezTo>
                    <a:pt x="18" y="201"/>
                    <a:pt x="30" y="210"/>
                    <a:pt x="50" y="217"/>
                  </a:cubicBezTo>
                  <a:cubicBezTo>
                    <a:pt x="50" y="217"/>
                    <a:pt x="69" y="223"/>
                    <a:pt x="93" y="227"/>
                  </a:cubicBezTo>
                  <a:cubicBezTo>
                    <a:pt x="93" y="227"/>
                    <a:pt x="116" y="231"/>
                    <a:pt x="142" y="230"/>
                  </a:cubicBezTo>
                  <a:cubicBezTo>
                    <a:pt x="142" y="230"/>
                    <a:pt x="167" y="230"/>
                    <a:pt x="190" y="226"/>
                  </a:cubicBezTo>
                  <a:cubicBezTo>
                    <a:pt x="190" y="226"/>
                    <a:pt x="213" y="223"/>
                    <a:pt x="232" y="216"/>
                  </a:cubicBezTo>
                  <a:cubicBezTo>
                    <a:pt x="232" y="216"/>
                    <a:pt x="251" y="209"/>
                    <a:pt x="262" y="199"/>
                  </a:cubicBezTo>
                  <a:cubicBezTo>
                    <a:pt x="262" y="199"/>
                    <a:pt x="274" y="190"/>
                    <a:pt x="277" y="179"/>
                  </a:cubicBezTo>
                  <a:lnTo>
                    <a:pt x="277" y="58"/>
                  </a:lnTo>
                  <a:cubicBezTo>
                    <a:pt x="277" y="58"/>
                    <a:pt x="278" y="47"/>
                    <a:pt x="268" y="36"/>
                  </a:cubicBezTo>
                  <a:cubicBezTo>
                    <a:pt x="268" y="36"/>
                    <a:pt x="258" y="25"/>
                    <a:pt x="238" y="17"/>
                  </a:cubicBezTo>
                  <a:cubicBezTo>
                    <a:pt x="238" y="17"/>
                    <a:pt x="218" y="8"/>
                    <a:pt x="192" y="4"/>
                  </a:cubicBezTo>
                  <a:cubicBezTo>
                    <a:pt x="192" y="4"/>
                    <a:pt x="166" y="0"/>
                    <a:pt x="137" y="0"/>
                  </a:cubicBezTo>
                  <a:cubicBezTo>
                    <a:pt x="137" y="0"/>
                    <a:pt x="109" y="0"/>
                    <a:pt x="83" y="5"/>
                  </a:cubicBezTo>
                  <a:cubicBezTo>
                    <a:pt x="83" y="5"/>
                    <a:pt x="57" y="9"/>
                    <a:pt x="38" y="18"/>
                  </a:cubicBezTo>
                  <a:cubicBezTo>
                    <a:pt x="38" y="18"/>
                    <a:pt x="19" y="26"/>
                    <a:pt x="9" y="37"/>
                  </a:cubicBezTo>
                  <a:cubicBezTo>
                    <a:pt x="9" y="37"/>
                    <a:pt x="0" y="48"/>
                    <a:pt x="1" y="60"/>
                  </a:cubicBezTo>
                </a:path>
              </a:pathLst>
            </a:custGeom>
            <a:noFill/>
            <a:ln w="9525">
              <a:solidFill>
                <a:srgbClr val="91D8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276" cy="113"/>
            </a:xfrm>
            <a:custGeom>
              <a:avLst/>
              <a:gdLst>
                <a:gd name="T0" fmla="*/ 138 w 276"/>
                <a:gd name="T1" fmla="*/ 0 h 113"/>
                <a:gd name="T2" fmla="*/ 266 w 276"/>
                <a:gd name="T3" fmla="*/ 78 h 113"/>
                <a:gd name="T4" fmla="*/ 40 w 276"/>
                <a:gd name="T5" fmla="*/ 96 h 113"/>
                <a:gd name="T6" fmla="*/ 31717 w 276"/>
                <a:gd name="T7" fmla="*/ 63698 h 113"/>
                <a:gd name="T8" fmla="*/ 16470 w 276"/>
                <a:gd name="T9" fmla="*/ 44373 h 113"/>
                <a:gd name="T10" fmla="*/ 59543 w 276"/>
                <a:gd name="T11" fmla="*/ 62560 h 113"/>
                <a:gd name="T12" fmla="*/ 0 w 276"/>
                <a:gd name="T13" fmla="*/ 38218 h 113"/>
                <a:gd name="T14" fmla="*/ 0 w 276"/>
                <a:gd name="T15" fmla="*/ 0 h 113"/>
                <a:gd name="T16" fmla="*/ 16492 w 276"/>
                <a:gd name="T17" fmla="*/ 5 h 113"/>
                <a:gd name="T18" fmla="*/ 31505 w 276"/>
                <a:gd name="T19" fmla="*/ 55324 h 113"/>
                <a:gd name="T20" fmla="*/ 16484 w 276"/>
                <a:gd name="T21" fmla="*/ 1324 h 113"/>
                <a:gd name="T22" fmla="*/ 61397 w 276"/>
                <a:gd name="T23" fmla="*/ 42007 h 113"/>
                <a:gd name="T24" fmla="*/ 0 w 276"/>
                <a:gd name="T25" fmla="*/ 15229 h 113"/>
                <a:gd name="T26" fmla="*/ 0 w 276"/>
                <a:gd name="T27" fmla="*/ 0 h 113"/>
                <a:gd name="T28" fmla="*/ 16491 w 276"/>
                <a:gd name="T29" fmla="*/ 4 h 113"/>
                <a:gd name="T30" fmla="*/ 15834 w 276"/>
                <a:gd name="T31" fmla="*/ 64978 h 113"/>
                <a:gd name="T32" fmla="*/ 16492 w 276"/>
                <a:gd name="T33" fmla="*/ 29522 h 113"/>
                <a:gd name="T34" fmla="*/ 23126 w 276"/>
                <a:gd name="T35" fmla="*/ 15388 h 113"/>
                <a:gd name="T36" fmla="*/ 0 w 276"/>
                <a:gd name="T37" fmla="*/ 9542 h 113"/>
                <a:gd name="T38" fmla="*/ 0 w 276"/>
                <a:gd name="T39" fmla="*/ 0 h 113"/>
                <a:gd name="T40" fmla="*/ 16488 w 276"/>
                <a:gd name="T41" fmla="*/ 3 h 113"/>
                <a:gd name="T42" fmla="*/ 48588 w 276"/>
                <a:gd name="T43" fmla="*/ 50841 h 113"/>
                <a:gd name="T44" fmla="*/ 16497 w 276"/>
                <a:gd name="T45" fmla="*/ 64931 h 113"/>
                <a:gd name="T46" fmla="*/ 64763 w 276"/>
                <a:gd name="T47" fmla="*/ 18380 h 113"/>
                <a:gd name="T48" fmla="*/ 0 w 276"/>
                <a:gd name="T49" fmla="*/ 20972 h 113"/>
                <a:gd name="T50" fmla="*/ 0 w 276"/>
                <a:gd name="T51" fmla="*/ 0 h 113"/>
                <a:gd name="T52" fmla="*/ 16455 w 276"/>
                <a:gd name="T53" fmla="*/ 4 h 113"/>
                <a:gd name="T54" fmla="*/ 6205 w 276"/>
                <a:gd name="T55" fmla="*/ 5849 h 113"/>
                <a:gd name="T56" fmla="*/ 16496 w 276"/>
                <a:gd name="T57" fmla="*/ 11226 h 113"/>
                <a:gd name="T58" fmla="*/ 10423 w 276"/>
                <a:gd name="T59" fmla="*/ 2991 h 113"/>
                <a:gd name="T60" fmla="*/ 65535 w 276"/>
                <a:gd name="T61" fmla="*/ 27348 h 113"/>
                <a:gd name="T62" fmla="*/ 0 w 276"/>
                <a:gd name="T63" fmla="*/ 0 h 113"/>
                <a:gd name="T64" fmla="*/ 16433 w 276"/>
                <a:gd name="T65" fmla="*/ 3 h 113"/>
                <a:gd name="T66" fmla="*/ 59964 w 276"/>
                <a:gd name="T67" fmla="*/ 29459 h 113"/>
                <a:gd name="T68" fmla="*/ 16487 w 276"/>
                <a:gd name="T69" fmla="*/ 2488 h 113"/>
                <a:gd name="T70" fmla="*/ 64049 w 276"/>
                <a:gd name="T71" fmla="*/ 56309 h 113"/>
                <a:gd name="T72" fmla="*/ 65535 w 276"/>
                <a:gd name="T73" fmla="*/ 47071 h 113"/>
                <a:gd name="T74" fmla="*/ 0 w 276"/>
                <a:gd name="T75" fmla="*/ 0 h 113"/>
                <a:gd name="T76" fmla="*/ 16246 w 276"/>
                <a:gd name="T77" fmla="*/ 5 h 113"/>
                <a:gd name="T78" fmla="*/ 29070 w 276"/>
                <a:gd name="T79" fmla="*/ 49610 h 113"/>
                <a:gd name="T80" fmla="*/ 16475 w 276"/>
                <a:gd name="T81" fmla="*/ 37632 h 113"/>
                <a:gd name="T82" fmla="*/ 35169 w 276"/>
                <a:gd name="T83" fmla="*/ 34889 h 113"/>
                <a:gd name="T84" fmla="*/ 65535 w 276"/>
                <a:gd name="T85" fmla="*/ 37160 h 113"/>
                <a:gd name="T86" fmla="*/ 0 w 276"/>
                <a:gd name="T87" fmla="*/ 0 h 113"/>
                <a:gd name="T88" fmla="*/ 16419 w 276"/>
                <a:gd name="T89" fmla="*/ 4 h 113"/>
                <a:gd name="T90" fmla="*/ 14480 w 276"/>
                <a:gd name="T91" fmla="*/ 10838 h 113"/>
                <a:gd name="T92" fmla="*/ 16450 w 276"/>
                <a:gd name="T93" fmla="*/ 64390 h 113"/>
                <a:gd name="T94" fmla="*/ 17831 w 276"/>
                <a:gd name="T95" fmla="*/ 47894 h 113"/>
                <a:gd name="T96" fmla="*/ 0 w 276"/>
                <a:gd name="T97" fmla="*/ 23856 h 113"/>
                <a:gd name="T98" fmla="*/ 0 w 276"/>
                <a:gd name="T99" fmla="*/ 0 h 113"/>
                <a:gd name="T100" fmla="*/ 16450 w 276"/>
                <a:gd name="T101" fmla="*/ 3 h 113"/>
                <a:gd name="T102" fmla="*/ 3243 w 276"/>
                <a:gd name="T103" fmla="*/ 20861 h 113"/>
                <a:gd name="T104" fmla="*/ 16335 w 276"/>
                <a:gd name="T105" fmla="*/ 39827 h 113"/>
                <a:gd name="T106" fmla="*/ 0 w 276"/>
                <a:gd name="T107" fmla="*/ 0 h 113"/>
                <a:gd name="T108" fmla="*/ 0 w 276"/>
                <a:gd name="T109" fmla="*/ 0 h 113"/>
                <a:gd name="T110" fmla="*/ 0 w 276"/>
                <a:gd name="T111" fmla="*/ 0 h 1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6" h="113">
                  <a:moveTo>
                    <a:pt x="0" y="56"/>
                  </a:moveTo>
                  <a:cubicBezTo>
                    <a:pt x="0" y="56"/>
                    <a:pt x="0" y="45"/>
                    <a:pt x="10" y="35"/>
                  </a:cubicBezTo>
                  <a:cubicBezTo>
                    <a:pt x="10" y="35"/>
                    <a:pt x="21" y="24"/>
                    <a:pt x="40" y="16"/>
                  </a:cubicBezTo>
                  <a:cubicBezTo>
                    <a:pt x="40" y="16"/>
                    <a:pt x="59" y="8"/>
                    <a:pt x="85" y="4"/>
                  </a:cubicBezTo>
                  <a:cubicBezTo>
                    <a:pt x="85" y="4"/>
                    <a:pt x="110" y="0"/>
                    <a:pt x="138" y="0"/>
                  </a:cubicBezTo>
                  <a:cubicBezTo>
                    <a:pt x="138" y="0"/>
                    <a:pt x="165" y="0"/>
                    <a:pt x="191" y="4"/>
                  </a:cubicBezTo>
                  <a:cubicBezTo>
                    <a:pt x="191" y="4"/>
                    <a:pt x="216" y="8"/>
                    <a:pt x="236" y="16"/>
                  </a:cubicBezTo>
                  <a:cubicBezTo>
                    <a:pt x="236" y="16"/>
                    <a:pt x="255" y="24"/>
                    <a:pt x="266" y="35"/>
                  </a:cubicBezTo>
                  <a:cubicBezTo>
                    <a:pt x="266" y="35"/>
                    <a:pt x="276" y="45"/>
                    <a:pt x="276" y="56"/>
                  </a:cubicBezTo>
                  <a:cubicBezTo>
                    <a:pt x="276" y="56"/>
                    <a:pt x="276" y="68"/>
                    <a:pt x="266" y="78"/>
                  </a:cubicBezTo>
                  <a:cubicBezTo>
                    <a:pt x="266" y="78"/>
                    <a:pt x="255" y="88"/>
                    <a:pt x="236" y="96"/>
                  </a:cubicBezTo>
                  <a:cubicBezTo>
                    <a:pt x="236" y="96"/>
                    <a:pt x="216" y="104"/>
                    <a:pt x="191" y="109"/>
                  </a:cubicBezTo>
                  <a:cubicBezTo>
                    <a:pt x="191" y="109"/>
                    <a:pt x="165" y="113"/>
                    <a:pt x="138" y="113"/>
                  </a:cubicBezTo>
                  <a:cubicBezTo>
                    <a:pt x="138" y="113"/>
                    <a:pt x="110" y="113"/>
                    <a:pt x="85" y="109"/>
                  </a:cubicBezTo>
                  <a:cubicBezTo>
                    <a:pt x="85" y="109"/>
                    <a:pt x="59" y="104"/>
                    <a:pt x="40" y="96"/>
                  </a:cubicBezTo>
                  <a:cubicBezTo>
                    <a:pt x="40" y="96"/>
                    <a:pt x="21" y="88"/>
                    <a:pt x="10" y="78"/>
                  </a:cubicBezTo>
                  <a:cubicBezTo>
                    <a:pt x="10" y="78"/>
                    <a:pt x="0" y="68"/>
                    <a:pt x="0" y="56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100000">
                  <a:srgbClr val="FF6666">
                    <a:alpha val="99997"/>
                  </a:srgbClr>
                </a:gs>
              </a:gsLst>
              <a:lin ang="540000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2"/>
            <p:cNvSpPr>
              <a:spLocks noChangeShapeType="1"/>
            </p:cNvSpPr>
            <p:nvPr/>
          </p:nvSpPr>
          <p:spPr bwMode="auto">
            <a:xfrm rot="-2520000">
              <a:off x="-7" y="39"/>
              <a:ext cx="9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3"/>
            <p:cNvSpPr>
              <a:spLocks noChangeShapeType="1"/>
            </p:cNvSpPr>
            <p:nvPr/>
          </p:nvSpPr>
          <p:spPr bwMode="auto">
            <a:xfrm rot="-2520000">
              <a:off x="10" y="46"/>
              <a:ext cx="1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14"/>
            <p:cNvSpPr>
              <a:spLocks noChangeShapeType="1"/>
            </p:cNvSpPr>
            <p:nvPr/>
          </p:nvSpPr>
          <p:spPr bwMode="auto">
            <a:xfrm rot="-2460000">
              <a:off x="38" y="52"/>
              <a:ext cx="1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5"/>
            <p:cNvSpPr>
              <a:spLocks noChangeShapeType="1"/>
            </p:cNvSpPr>
            <p:nvPr/>
          </p:nvSpPr>
          <p:spPr bwMode="auto">
            <a:xfrm rot="-2520000">
              <a:off x="75" y="58"/>
              <a:ext cx="15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6"/>
            <p:cNvSpPr>
              <a:spLocks noChangeShapeType="1"/>
            </p:cNvSpPr>
            <p:nvPr/>
          </p:nvSpPr>
          <p:spPr bwMode="auto">
            <a:xfrm rot="-2580000">
              <a:off x="117" y="65"/>
              <a:ext cx="14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7"/>
            <p:cNvSpPr>
              <a:spLocks noChangeShapeType="1"/>
            </p:cNvSpPr>
            <p:nvPr/>
          </p:nvSpPr>
          <p:spPr bwMode="auto">
            <a:xfrm rot="-2580000">
              <a:off x="167" y="72"/>
              <a:ext cx="111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8"/>
            <p:cNvSpPr>
              <a:spLocks noChangeShapeType="1"/>
            </p:cNvSpPr>
            <p:nvPr/>
          </p:nvSpPr>
          <p:spPr bwMode="auto">
            <a:xfrm rot="-2760000">
              <a:off x="230" y="77"/>
              <a:ext cx="5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9"/>
            <p:cNvSpPr>
              <a:spLocks noChangeShapeType="1"/>
            </p:cNvSpPr>
            <p:nvPr/>
          </p:nvSpPr>
          <p:spPr bwMode="auto">
            <a:xfrm rot="300000">
              <a:off x="9" y="37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0"/>
            <p:cNvSpPr>
              <a:spLocks noChangeShapeType="1"/>
            </p:cNvSpPr>
            <p:nvPr/>
          </p:nvSpPr>
          <p:spPr bwMode="auto">
            <a:xfrm rot="360000">
              <a:off x="27" y="54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1"/>
            <p:cNvSpPr>
              <a:spLocks noChangeShapeType="1"/>
            </p:cNvSpPr>
            <p:nvPr/>
          </p:nvSpPr>
          <p:spPr bwMode="auto">
            <a:xfrm rot="420000">
              <a:off x="47" y="75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2"/>
            <p:cNvSpPr>
              <a:spLocks noChangeShapeType="1"/>
            </p:cNvSpPr>
            <p:nvPr/>
          </p:nvSpPr>
          <p:spPr bwMode="auto">
            <a:xfrm rot="480000">
              <a:off x="108" y="6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3"/>
            <p:cNvSpPr>
              <a:spLocks noChangeShapeType="1"/>
            </p:cNvSpPr>
            <p:nvPr/>
          </p:nvSpPr>
          <p:spPr bwMode="auto">
            <a:xfrm rot="540000">
              <a:off x="74" y="91"/>
              <a:ext cx="36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4"/>
            <p:cNvSpPr>
              <a:spLocks noChangeShapeType="1"/>
            </p:cNvSpPr>
            <p:nvPr/>
          </p:nvSpPr>
          <p:spPr bwMode="auto">
            <a:xfrm rot="420000">
              <a:off x="136" y="74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5"/>
            <p:cNvSpPr>
              <a:spLocks noChangeShapeType="1"/>
            </p:cNvSpPr>
            <p:nvPr/>
          </p:nvSpPr>
          <p:spPr bwMode="auto">
            <a:xfrm rot="360000">
              <a:off x="171" y="42"/>
              <a:ext cx="40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6"/>
            <p:cNvSpPr>
              <a:spLocks noChangeShapeType="1"/>
            </p:cNvSpPr>
            <p:nvPr/>
          </p:nvSpPr>
          <p:spPr bwMode="auto">
            <a:xfrm rot="420000">
              <a:off x="231" y="27"/>
              <a:ext cx="2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7"/>
            <p:cNvSpPr>
              <a:spLocks noChangeShapeType="1"/>
            </p:cNvSpPr>
            <p:nvPr/>
          </p:nvSpPr>
          <p:spPr bwMode="auto">
            <a:xfrm rot="300000">
              <a:off x="154" y="97"/>
              <a:ext cx="39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"/>
            <p:cNvSpPr>
              <a:spLocks noChangeShapeType="1"/>
            </p:cNvSpPr>
            <p:nvPr/>
          </p:nvSpPr>
          <p:spPr bwMode="auto">
            <a:xfrm rot="300000">
              <a:off x="216" y="80"/>
              <a:ext cx="35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9"/>
            <p:cNvSpPr>
              <a:spLocks noChangeShapeType="1"/>
            </p:cNvSpPr>
            <p:nvPr/>
          </p:nvSpPr>
          <p:spPr bwMode="auto">
            <a:xfrm rot="360000">
              <a:off x="252" y="47"/>
              <a:ext cx="23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30"/>
            <p:cNvSpPr>
              <a:spLocks noChangeArrowheads="1"/>
            </p:cNvSpPr>
            <p:nvPr/>
          </p:nvSpPr>
          <p:spPr bwMode="auto">
            <a:xfrm>
              <a:off x="17" y="8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2F2F2F">
                    <a:alpha val="99997"/>
                  </a:srgbClr>
                </a:gs>
                <a:gs pos="100000">
                  <a:srgbClr val="5F5F5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31"/>
            <p:cNvSpPr>
              <a:spLocks noChangeArrowheads="1"/>
            </p:cNvSpPr>
            <p:nvPr/>
          </p:nvSpPr>
          <p:spPr bwMode="auto">
            <a:xfrm>
              <a:off x="17" y="10"/>
              <a:ext cx="240" cy="92"/>
            </a:xfrm>
            <a:custGeom>
              <a:avLst/>
              <a:gdLst>
                <a:gd name="T0" fmla="*/ 240 w 240"/>
                <a:gd name="T1" fmla="*/ 57 h 92"/>
                <a:gd name="T2" fmla="*/ 224 w 240"/>
                <a:gd name="T3" fmla="*/ 70 h 92"/>
                <a:gd name="T4" fmla="*/ 159 w 240"/>
                <a:gd name="T5" fmla="*/ 58 h 92"/>
                <a:gd name="T6" fmla="*/ 151 w 240"/>
                <a:gd name="T7" fmla="*/ 65 h 92"/>
                <a:gd name="T8" fmla="*/ 141 w 240"/>
                <a:gd name="T9" fmla="*/ 47 h 92"/>
                <a:gd name="T10" fmla="*/ 184 w 240"/>
                <a:gd name="T11" fmla="*/ 38 h 92"/>
                <a:gd name="T12" fmla="*/ 174 w 240"/>
                <a:gd name="T13" fmla="*/ 46 h 92"/>
                <a:gd name="T14" fmla="*/ 240 w 240"/>
                <a:gd name="T15" fmla="*/ 57 h 92"/>
                <a:gd name="T16" fmla="*/ 100 w 240"/>
                <a:gd name="T17" fmla="*/ 53 h 92"/>
                <a:gd name="T18" fmla="*/ 122 w 240"/>
                <a:gd name="T19" fmla="*/ 56 h 92"/>
                <a:gd name="T20" fmla="*/ 98 w 240"/>
                <a:gd name="T21" fmla="*/ 79 h 92"/>
                <a:gd name="T22" fmla="*/ 110 w 240"/>
                <a:gd name="T23" fmla="*/ 83 h 92"/>
                <a:gd name="T24" fmla="*/ 67 w 240"/>
                <a:gd name="T25" fmla="*/ 92 h 92"/>
                <a:gd name="T26" fmla="*/ 67 w 240"/>
                <a:gd name="T27" fmla="*/ 71 h 92"/>
                <a:gd name="T28" fmla="*/ 78 w 240"/>
                <a:gd name="T29" fmla="*/ 73 h 92"/>
                <a:gd name="T30" fmla="*/ 100 w 240"/>
                <a:gd name="T31" fmla="*/ 53 h 92"/>
                <a:gd name="T32" fmla="*/ 0 w 240"/>
                <a:gd name="T33" fmla="*/ 30 h 92"/>
                <a:gd name="T34" fmla="*/ 16 w 240"/>
                <a:gd name="T35" fmla="*/ 17 h 92"/>
                <a:gd name="T36" fmla="*/ 81 w 240"/>
                <a:gd name="T37" fmla="*/ 28 h 92"/>
                <a:gd name="T38" fmla="*/ 89 w 240"/>
                <a:gd name="T39" fmla="*/ 22 h 92"/>
                <a:gd name="T40" fmla="*/ 101 w 240"/>
                <a:gd name="T41" fmla="*/ 41 h 92"/>
                <a:gd name="T42" fmla="*/ 57 w 240"/>
                <a:gd name="T43" fmla="*/ 51 h 92"/>
                <a:gd name="T44" fmla="*/ 67 w 240"/>
                <a:gd name="T45" fmla="*/ 42 h 92"/>
                <a:gd name="T46" fmla="*/ 0 w 240"/>
                <a:gd name="T47" fmla="*/ 30 h 92"/>
                <a:gd name="T48" fmla="*/ 140 w 240"/>
                <a:gd name="T49" fmla="*/ 36 h 92"/>
                <a:gd name="T50" fmla="*/ 118 w 240"/>
                <a:gd name="T51" fmla="*/ 33 h 92"/>
                <a:gd name="T52" fmla="*/ 142 w 240"/>
                <a:gd name="T53" fmla="*/ 14 h 92"/>
                <a:gd name="T54" fmla="*/ 127 w 240"/>
                <a:gd name="T55" fmla="*/ 13 h 92"/>
                <a:gd name="T56" fmla="*/ 172 w 240"/>
                <a:gd name="T57" fmla="*/ 0 h 92"/>
                <a:gd name="T58" fmla="*/ 172 w 240"/>
                <a:gd name="T59" fmla="*/ 20 h 92"/>
                <a:gd name="T60" fmla="*/ 162 w 240"/>
                <a:gd name="T61" fmla="*/ 17 h 92"/>
                <a:gd name="T62" fmla="*/ 140 w 240"/>
                <a:gd name="T63" fmla="*/ 36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92">
                  <a:moveTo>
                    <a:pt x="240" y="57"/>
                  </a:moveTo>
                  <a:lnTo>
                    <a:pt x="224" y="70"/>
                  </a:lnTo>
                  <a:lnTo>
                    <a:pt x="159" y="58"/>
                  </a:lnTo>
                  <a:lnTo>
                    <a:pt x="151" y="65"/>
                  </a:lnTo>
                  <a:lnTo>
                    <a:pt x="141" y="47"/>
                  </a:lnTo>
                  <a:lnTo>
                    <a:pt x="184" y="38"/>
                  </a:lnTo>
                  <a:lnTo>
                    <a:pt x="174" y="46"/>
                  </a:lnTo>
                  <a:lnTo>
                    <a:pt x="240" y="57"/>
                  </a:lnTo>
                  <a:moveTo>
                    <a:pt x="100" y="53"/>
                  </a:moveTo>
                  <a:lnTo>
                    <a:pt x="122" y="56"/>
                  </a:lnTo>
                  <a:lnTo>
                    <a:pt x="98" y="79"/>
                  </a:lnTo>
                  <a:lnTo>
                    <a:pt x="110" y="83"/>
                  </a:lnTo>
                  <a:lnTo>
                    <a:pt x="67" y="92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100" y="53"/>
                  </a:lnTo>
                  <a:moveTo>
                    <a:pt x="0" y="30"/>
                  </a:moveTo>
                  <a:lnTo>
                    <a:pt x="16" y="17"/>
                  </a:lnTo>
                  <a:lnTo>
                    <a:pt x="81" y="28"/>
                  </a:lnTo>
                  <a:lnTo>
                    <a:pt x="89" y="22"/>
                  </a:lnTo>
                  <a:lnTo>
                    <a:pt x="101" y="41"/>
                  </a:lnTo>
                  <a:lnTo>
                    <a:pt x="57" y="51"/>
                  </a:lnTo>
                  <a:lnTo>
                    <a:pt x="67" y="42"/>
                  </a:lnTo>
                  <a:lnTo>
                    <a:pt x="0" y="30"/>
                  </a:lnTo>
                  <a:moveTo>
                    <a:pt x="140" y="36"/>
                  </a:moveTo>
                  <a:lnTo>
                    <a:pt x="118" y="33"/>
                  </a:lnTo>
                  <a:lnTo>
                    <a:pt x="142" y="14"/>
                  </a:lnTo>
                  <a:lnTo>
                    <a:pt x="127" y="13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2" y="17"/>
                  </a:lnTo>
                  <a:lnTo>
                    <a:pt x="140" y="36"/>
                  </a:lnTo>
                </a:path>
              </a:pathLst>
            </a:custGeom>
            <a:gradFill rotWithShape="1">
              <a:gsLst>
                <a:gs pos="0">
                  <a:srgbClr val="DFDFDF">
                    <a:alpha val="99997"/>
                  </a:srgbClr>
                </a:gs>
                <a:gs pos="100000">
                  <a:srgbClr val="FFFFFF">
                    <a:alpha val="99997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32"/>
            <p:cNvSpPr>
              <a:spLocks noChangeShapeType="1"/>
            </p:cNvSpPr>
            <p:nvPr/>
          </p:nvSpPr>
          <p:spPr bwMode="auto">
            <a:xfrm rot="480000">
              <a:off x="104" y="25"/>
              <a:ext cx="37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33"/>
            <p:cNvSpPr>
              <a:spLocks noChangeShapeType="1"/>
            </p:cNvSpPr>
            <p:nvPr/>
          </p:nvSpPr>
          <p:spPr bwMode="auto">
            <a:xfrm rot="480000">
              <a:off x="77" y="10"/>
              <a:ext cx="38" cy="0"/>
            </a:xfrm>
            <a:prstGeom prst="line">
              <a:avLst/>
            </a:prstGeom>
            <a:noFill/>
            <a:ln w="9525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34"/>
            <p:cNvSpPr>
              <a:spLocks noChangeArrowheads="1"/>
            </p:cNvSpPr>
            <p:nvPr/>
          </p:nvSpPr>
          <p:spPr bwMode="auto">
            <a:xfrm>
              <a:off x="0" y="56"/>
              <a:ext cx="276" cy="98"/>
            </a:xfrm>
            <a:custGeom>
              <a:avLst/>
              <a:gdLst>
                <a:gd name="T0" fmla="*/ 0 w 276"/>
                <a:gd name="T1" fmla="*/ 0 h 97"/>
                <a:gd name="T2" fmla="*/ 0 w 276"/>
                <a:gd name="T3" fmla="*/ 46 h 97"/>
                <a:gd name="T4" fmla="*/ 14 w 276"/>
                <a:gd name="T5" fmla="*/ 69 h 97"/>
                <a:gd name="T6" fmla="*/ 44 w 276"/>
                <a:gd name="T7" fmla="*/ 85 h 97"/>
                <a:gd name="T8" fmla="*/ 88 w 276"/>
                <a:gd name="T9" fmla="*/ 96 h 97"/>
                <a:gd name="T10" fmla="*/ 138 w 276"/>
                <a:gd name="T11" fmla="*/ 100 h 97"/>
                <a:gd name="T12" fmla="*/ 188 w 276"/>
                <a:gd name="T13" fmla="*/ 96 h 97"/>
                <a:gd name="T14" fmla="*/ 232 w 276"/>
                <a:gd name="T15" fmla="*/ 85 h 97"/>
                <a:gd name="T16" fmla="*/ 262 w 276"/>
                <a:gd name="T17" fmla="*/ 69 h 97"/>
                <a:gd name="T18" fmla="*/ 276 w 276"/>
                <a:gd name="T19" fmla="*/ 46 h 97"/>
                <a:gd name="T20" fmla="*/ 276 w 276"/>
                <a:gd name="T21" fmla="*/ 0 h 97"/>
                <a:gd name="T22" fmla="*/ 266 w 276"/>
                <a:gd name="T23" fmla="*/ 21 h 97"/>
                <a:gd name="T24" fmla="*/ 236 w 276"/>
                <a:gd name="T25" fmla="*/ 39 h 97"/>
                <a:gd name="T26" fmla="*/ 191 w 276"/>
                <a:gd name="T27" fmla="*/ 55 h 97"/>
                <a:gd name="T28" fmla="*/ 138 w 276"/>
                <a:gd name="T29" fmla="*/ 59 h 97"/>
                <a:gd name="T30" fmla="*/ 85 w 276"/>
                <a:gd name="T31" fmla="*/ 55 h 97"/>
                <a:gd name="T32" fmla="*/ 40 w 276"/>
                <a:gd name="T33" fmla="*/ 39 h 97"/>
                <a:gd name="T34" fmla="*/ 10 w 276"/>
                <a:gd name="T35" fmla="*/ 21 h 97"/>
                <a:gd name="T36" fmla="*/ 0 w 276"/>
                <a:gd name="T37" fmla="*/ 0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97">
                  <a:moveTo>
                    <a:pt x="0" y="0"/>
                  </a:moveTo>
                  <a:lnTo>
                    <a:pt x="0" y="46"/>
                  </a:lnTo>
                  <a:cubicBezTo>
                    <a:pt x="0" y="46"/>
                    <a:pt x="2" y="57"/>
                    <a:pt x="14" y="66"/>
                  </a:cubicBezTo>
                  <a:cubicBezTo>
                    <a:pt x="14" y="66"/>
                    <a:pt x="25" y="75"/>
                    <a:pt x="44" y="82"/>
                  </a:cubicBezTo>
                  <a:cubicBezTo>
                    <a:pt x="44" y="82"/>
                    <a:pt x="63" y="89"/>
                    <a:pt x="88" y="93"/>
                  </a:cubicBezTo>
                  <a:cubicBezTo>
                    <a:pt x="88" y="93"/>
                    <a:pt x="112" y="97"/>
                    <a:pt x="138" y="97"/>
                  </a:cubicBezTo>
                  <a:cubicBezTo>
                    <a:pt x="138" y="97"/>
                    <a:pt x="164" y="97"/>
                    <a:pt x="188" y="93"/>
                  </a:cubicBezTo>
                  <a:cubicBezTo>
                    <a:pt x="188" y="93"/>
                    <a:pt x="212" y="89"/>
                    <a:pt x="232" y="82"/>
                  </a:cubicBezTo>
                  <a:cubicBezTo>
                    <a:pt x="232" y="82"/>
                    <a:pt x="251" y="75"/>
                    <a:pt x="262" y="66"/>
                  </a:cubicBezTo>
                  <a:cubicBezTo>
                    <a:pt x="262" y="66"/>
                    <a:pt x="274" y="57"/>
                    <a:pt x="276" y="46"/>
                  </a:cubicBezTo>
                  <a:lnTo>
                    <a:pt x="276" y="0"/>
                  </a:lnTo>
                  <a:cubicBezTo>
                    <a:pt x="276" y="0"/>
                    <a:pt x="276" y="11"/>
                    <a:pt x="266" y="21"/>
                  </a:cubicBezTo>
                  <a:cubicBezTo>
                    <a:pt x="266" y="21"/>
                    <a:pt x="256" y="31"/>
                    <a:pt x="236" y="39"/>
                  </a:cubicBezTo>
                  <a:cubicBezTo>
                    <a:pt x="236" y="39"/>
                    <a:pt x="217" y="47"/>
                    <a:pt x="191" y="52"/>
                  </a:cubicBezTo>
                  <a:cubicBezTo>
                    <a:pt x="191" y="52"/>
                    <a:pt x="166" y="56"/>
                    <a:pt x="138" y="56"/>
                  </a:cubicBezTo>
                  <a:cubicBezTo>
                    <a:pt x="138" y="56"/>
                    <a:pt x="110" y="56"/>
                    <a:pt x="85" y="52"/>
                  </a:cubicBezTo>
                  <a:cubicBezTo>
                    <a:pt x="85" y="52"/>
                    <a:pt x="59" y="47"/>
                    <a:pt x="40" y="39"/>
                  </a:cubicBezTo>
                  <a:cubicBezTo>
                    <a:pt x="40" y="39"/>
                    <a:pt x="20" y="31"/>
                    <a:pt x="10" y="21"/>
                  </a:cubicBezTo>
                  <a:cubicBezTo>
                    <a:pt x="10" y="21"/>
                    <a:pt x="0" y="11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FF0000">
                    <a:alpha val="99997"/>
                  </a:srgbClr>
                </a:gs>
                <a:gs pos="50000">
                  <a:srgbClr val="FF6666">
                    <a:alpha val="99997"/>
                  </a:srgbClr>
                </a:gs>
                <a:gs pos="100000">
                  <a:srgbClr val="FF0000">
                    <a:alpha val="99997"/>
                  </a:srgbClr>
                </a:gs>
              </a:gsLst>
              <a:lin ang="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Text Box 35"/>
            <p:cNvSpPr txBox="1">
              <a:spLocks noChangeArrowheads="1"/>
            </p:cNvSpPr>
            <p:nvPr/>
          </p:nvSpPr>
          <p:spPr bwMode="auto">
            <a:xfrm>
              <a:off x="-136" y="208"/>
              <a:ext cx="5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alpha val="99997"/>
                        </a:srgbClr>
                      </a:gs>
                      <a:gs pos="100000">
                        <a:srgbClr val="FFFFFF">
                          <a:alpha val="99997"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54000" rIns="18000" bIns="54000" anchor="ctr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700" dirty="0">
                <a:solidFill>
                  <a:srgbClr val="555555"/>
                </a:solidFill>
                <a:latin typeface="Calibri" charset="0"/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683568" y="3501008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Core switch</a:t>
            </a:r>
            <a:endParaRPr lang="en-GB" dirty="0"/>
          </a:p>
        </p:txBody>
      </p:sp>
      <p:sp>
        <p:nvSpPr>
          <p:cNvPr id="280" name="Freeform 700"/>
          <p:cNvSpPr>
            <a:spLocks noChangeArrowheads="1"/>
          </p:cNvSpPr>
          <p:nvPr/>
        </p:nvSpPr>
        <p:spPr bwMode="auto">
          <a:xfrm>
            <a:off x="107504" y="4149080"/>
            <a:ext cx="576064" cy="576064"/>
          </a:xfrm>
          <a:custGeom>
            <a:avLst/>
            <a:gdLst>
              <a:gd name="T0" fmla="*/ 0 w 757"/>
              <a:gd name="T1" fmla="*/ 0 h 2584"/>
              <a:gd name="T2" fmla="*/ 0 w 757"/>
              <a:gd name="T3" fmla="*/ 2590 h 2584"/>
              <a:gd name="T4" fmla="*/ 766 w 757"/>
              <a:gd name="T5" fmla="*/ 2590 h 2584"/>
              <a:gd name="T6" fmla="*/ 766 w 757"/>
              <a:gd name="T7" fmla="*/ 0 h 2584"/>
              <a:gd name="T8" fmla="*/ 0 w 757"/>
              <a:gd name="T9" fmla="*/ 0 h 2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7" h="2584">
                <a:moveTo>
                  <a:pt x="0" y="0"/>
                </a:moveTo>
                <a:lnTo>
                  <a:pt x="0" y="2584"/>
                </a:lnTo>
                <a:lnTo>
                  <a:pt x="757" y="2584"/>
                </a:lnTo>
                <a:lnTo>
                  <a:pt x="757" y="0"/>
                </a:lnTo>
                <a:lnTo>
                  <a:pt x="0" y="0"/>
                </a:lnTo>
              </a:path>
            </a:pathLst>
          </a:custGeom>
          <a:solidFill>
            <a:srgbClr val="98FFE6"/>
          </a:solidFill>
          <a:ln w="9525">
            <a:solidFill>
              <a:srgbClr val="98FFE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TextBox 281"/>
          <p:cNvSpPr txBox="1"/>
          <p:nvPr/>
        </p:nvSpPr>
        <p:spPr>
          <a:xfrm>
            <a:off x="755576" y="4221088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Building</a:t>
            </a:r>
            <a:endParaRPr lang="en-GB" dirty="0"/>
          </a:p>
        </p:txBody>
      </p:sp>
      <p:grpSp>
        <p:nvGrpSpPr>
          <p:cNvPr id="283" name="Group 4"/>
          <p:cNvGrpSpPr>
            <a:grpSpLocks/>
          </p:cNvGrpSpPr>
          <p:nvPr/>
        </p:nvGrpSpPr>
        <p:grpSpPr bwMode="auto">
          <a:xfrm>
            <a:off x="107504" y="4941168"/>
            <a:ext cx="648072" cy="504056"/>
            <a:chOff x="-22" y="-22"/>
            <a:chExt cx="1224" cy="658"/>
          </a:xfrm>
        </p:grpSpPr>
        <p:sp>
          <p:nvSpPr>
            <p:cNvPr id="284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182" cy="616"/>
            </a:xfrm>
            <a:custGeom>
              <a:avLst/>
              <a:gdLst>
                <a:gd name="T0" fmla="*/ 0 w 1180"/>
                <a:gd name="T1" fmla="*/ 310 h 614"/>
                <a:gd name="T2" fmla="*/ 44 w 1180"/>
                <a:gd name="T3" fmla="*/ 192 h 614"/>
                <a:gd name="T4" fmla="*/ 172 w 1180"/>
                <a:gd name="T5" fmla="*/ 89 h 614"/>
                <a:gd name="T6" fmla="*/ 367 w 1180"/>
                <a:gd name="T7" fmla="*/ 23 h 614"/>
                <a:gd name="T8" fmla="*/ 593 w 1180"/>
                <a:gd name="T9" fmla="*/ 0 h 614"/>
                <a:gd name="T10" fmla="*/ 818 w 1180"/>
                <a:gd name="T11" fmla="*/ 23 h 614"/>
                <a:gd name="T12" fmla="*/ 1013 w 1180"/>
                <a:gd name="T13" fmla="*/ 89 h 614"/>
                <a:gd name="T14" fmla="*/ 1141 w 1180"/>
                <a:gd name="T15" fmla="*/ 192 h 614"/>
                <a:gd name="T16" fmla="*/ 1186 w 1180"/>
                <a:gd name="T17" fmla="*/ 310 h 614"/>
                <a:gd name="T18" fmla="*/ 1141 w 1180"/>
                <a:gd name="T19" fmla="*/ 427 h 614"/>
                <a:gd name="T20" fmla="*/ 1013 w 1180"/>
                <a:gd name="T21" fmla="*/ 530 h 614"/>
                <a:gd name="T22" fmla="*/ 818 w 1180"/>
                <a:gd name="T23" fmla="*/ 596 h 614"/>
                <a:gd name="T24" fmla="*/ 593 w 1180"/>
                <a:gd name="T25" fmla="*/ 620 h 614"/>
                <a:gd name="T26" fmla="*/ 367 w 1180"/>
                <a:gd name="T27" fmla="*/ 596 h 614"/>
                <a:gd name="T28" fmla="*/ 172 w 1180"/>
                <a:gd name="T29" fmla="*/ 530 h 614"/>
                <a:gd name="T30" fmla="*/ 44 w 1180"/>
                <a:gd name="T31" fmla="*/ 427 h 614"/>
                <a:gd name="T32" fmla="*/ 0 w 1180"/>
                <a:gd name="T33" fmla="*/ 310 h 6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0" h="614">
                  <a:moveTo>
                    <a:pt x="0" y="307"/>
                  </a:moveTo>
                  <a:cubicBezTo>
                    <a:pt x="0" y="307"/>
                    <a:pt x="0" y="246"/>
                    <a:pt x="44" y="189"/>
                  </a:cubicBezTo>
                  <a:cubicBezTo>
                    <a:pt x="44" y="189"/>
                    <a:pt x="90" y="133"/>
                    <a:pt x="172" y="89"/>
                  </a:cubicBezTo>
                  <a:cubicBezTo>
                    <a:pt x="172" y="89"/>
                    <a:pt x="255" y="46"/>
                    <a:pt x="364" y="23"/>
                  </a:cubicBezTo>
                  <a:cubicBezTo>
                    <a:pt x="364" y="23"/>
                    <a:pt x="472" y="0"/>
                    <a:pt x="590" y="0"/>
                  </a:cubicBezTo>
                  <a:cubicBezTo>
                    <a:pt x="590" y="0"/>
                    <a:pt x="707" y="0"/>
                    <a:pt x="815" y="23"/>
                  </a:cubicBezTo>
                  <a:cubicBezTo>
                    <a:pt x="815" y="23"/>
                    <a:pt x="924" y="46"/>
                    <a:pt x="1007" y="89"/>
                  </a:cubicBezTo>
                  <a:cubicBezTo>
                    <a:pt x="1007" y="89"/>
                    <a:pt x="1090" y="133"/>
                    <a:pt x="1135" y="189"/>
                  </a:cubicBezTo>
                  <a:cubicBezTo>
                    <a:pt x="1135" y="189"/>
                    <a:pt x="1180" y="246"/>
                    <a:pt x="1180" y="307"/>
                  </a:cubicBezTo>
                  <a:cubicBezTo>
                    <a:pt x="1180" y="307"/>
                    <a:pt x="1180" y="368"/>
                    <a:pt x="1135" y="424"/>
                  </a:cubicBezTo>
                  <a:cubicBezTo>
                    <a:pt x="1135" y="424"/>
                    <a:pt x="1090" y="480"/>
                    <a:pt x="1007" y="524"/>
                  </a:cubicBezTo>
                  <a:cubicBezTo>
                    <a:pt x="1007" y="524"/>
                    <a:pt x="924" y="567"/>
                    <a:pt x="815" y="590"/>
                  </a:cubicBezTo>
                  <a:cubicBezTo>
                    <a:pt x="815" y="590"/>
                    <a:pt x="707" y="614"/>
                    <a:pt x="590" y="614"/>
                  </a:cubicBezTo>
                  <a:cubicBezTo>
                    <a:pt x="590" y="614"/>
                    <a:pt x="472" y="614"/>
                    <a:pt x="364" y="590"/>
                  </a:cubicBezTo>
                  <a:cubicBezTo>
                    <a:pt x="364" y="590"/>
                    <a:pt x="255" y="567"/>
                    <a:pt x="172" y="524"/>
                  </a:cubicBezTo>
                  <a:cubicBezTo>
                    <a:pt x="172" y="524"/>
                    <a:pt x="90" y="480"/>
                    <a:pt x="44" y="424"/>
                  </a:cubicBezTo>
                  <a:cubicBezTo>
                    <a:pt x="44" y="424"/>
                    <a:pt x="0" y="368"/>
                    <a:pt x="0" y="307"/>
                  </a:cubicBezTo>
                </a:path>
              </a:pathLst>
            </a:custGeom>
            <a:solidFill>
              <a:srgbClr val="E69CFA"/>
            </a:solidFill>
            <a:ln w="9525">
              <a:solidFill>
                <a:srgbClr val="E69C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Text Box 6"/>
            <p:cNvSpPr txBox="1">
              <a:spLocks noChangeArrowheads="1"/>
            </p:cNvSpPr>
            <p:nvPr/>
          </p:nvSpPr>
          <p:spPr bwMode="auto">
            <a:xfrm>
              <a:off x="-22" y="-22"/>
              <a:ext cx="1224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>
              <a:lvl1pPr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aco" charset="0"/>
                  <a:ea typeface="ＭＳ Ｐゴシック" charset="0"/>
                </a:defRPr>
              </a:lvl9pPr>
            </a:lstStyle>
            <a:p>
              <a:pPr algn="ctr"/>
              <a:endParaRPr lang="en-GB" sz="800" dirty="0">
                <a:solidFill>
                  <a:srgbClr val="464646"/>
                </a:solidFill>
              </a:endParaRPr>
            </a:p>
          </p:txBody>
        </p:sp>
      </p:grpSp>
      <p:sp>
        <p:nvSpPr>
          <p:cNvPr id="286" name="TextBox 285"/>
          <p:cNvSpPr txBox="1"/>
          <p:nvPr/>
        </p:nvSpPr>
        <p:spPr>
          <a:xfrm>
            <a:off x="755576" y="5013176"/>
            <a:ext cx="164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Server Hall (SH)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284984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cxnSp>
        <p:nvCxnSpPr>
          <p:cNvPr id="7" name="Straight Connector 6"/>
          <p:cNvCxnSpPr>
            <a:endCxn id="498" idx="0"/>
          </p:cNvCxnSpPr>
          <p:nvPr/>
        </p:nvCxnSpPr>
        <p:spPr>
          <a:xfrm>
            <a:off x="3779912" y="2636912"/>
            <a:ext cx="1841561" cy="1553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631" idx="5"/>
            <a:endCxn id="497" idx="26"/>
          </p:cNvCxnSpPr>
          <p:nvPr/>
        </p:nvCxnSpPr>
        <p:spPr>
          <a:xfrm>
            <a:off x="5733475" y="2654832"/>
            <a:ext cx="23435" cy="1540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endCxn id="487" idx="0"/>
          </p:cNvCxnSpPr>
          <p:nvPr/>
        </p:nvCxnSpPr>
        <p:spPr>
          <a:xfrm flipV="1">
            <a:off x="3538490" y="4286559"/>
            <a:ext cx="1942065" cy="80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654" idx="22"/>
            <a:endCxn id="500" idx="15"/>
          </p:cNvCxnSpPr>
          <p:nvPr/>
        </p:nvCxnSpPr>
        <p:spPr>
          <a:xfrm flipV="1">
            <a:off x="3755906" y="4362098"/>
            <a:ext cx="1818181" cy="1785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597" idx="15"/>
            <a:endCxn id="490" idx="0"/>
          </p:cNvCxnSpPr>
          <p:nvPr/>
        </p:nvCxnSpPr>
        <p:spPr>
          <a:xfrm flipH="1" flipV="1">
            <a:off x="5700437" y="4284649"/>
            <a:ext cx="51062" cy="2058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665" idx="17"/>
            <a:endCxn id="500" idx="13"/>
          </p:cNvCxnSpPr>
          <p:nvPr/>
        </p:nvCxnSpPr>
        <p:spPr>
          <a:xfrm flipH="1" flipV="1">
            <a:off x="5835969" y="4362098"/>
            <a:ext cx="1953737" cy="1631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687" idx="10"/>
            <a:endCxn id="500" idx="12"/>
          </p:cNvCxnSpPr>
          <p:nvPr/>
        </p:nvCxnSpPr>
        <p:spPr>
          <a:xfrm flipH="1" flipV="1">
            <a:off x="5947145" y="4331233"/>
            <a:ext cx="1780972" cy="29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6588224" y="3995772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313" name="TextBox 312"/>
          <p:cNvSpPr txBox="1"/>
          <p:nvPr/>
        </p:nvSpPr>
        <p:spPr>
          <a:xfrm>
            <a:off x="6516216" y="4581128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14" name="TextBox 313"/>
          <p:cNvSpPr txBox="1"/>
          <p:nvPr/>
        </p:nvSpPr>
        <p:spPr>
          <a:xfrm>
            <a:off x="5364088" y="4941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x8</a:t>
            </a:r>
            <a:endParaRPr lang="en-GB" dirty="0"/>
          </a:p>
        </p:txBody>
      </p:sp>
      <p:sp>
        <p:nvSpPr>
          <p:cNvPr id="315" name="TextBox 314"/>
          <p:cNvSpPr txBox="1"/>
          <p:nvPr/>
        </p:nvSpPr>
        <p:spPr>
          <a:xfrm>
            <a:off x="4427984" y="4869160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16" name="TextBox 315"/>
          <p:cNvSpPr txBox="1"/>
          <p:nvPr/>
        </p:nvSpPr>
        <p:spPr>
          <a:xfrm>
            <a:off x="4427984" y="400506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x52</a:t>
            </a:r>
            <a:endParaRPr lang="en-GB" dirty="0"/>
          </a:p>
        </p:txBody>
      </p:sp>
      <p:sp>
        <p:nvSpPr>
          <p:cNvPr id="317" name="TextBox 316"/>
          <p:cNvSpPr txBox="1"/>
          <p:nvPr/>
        </p:nvSpPr>
        <p:spPr>
          <a:xfrm>
            <a:off x="4788024" y="3284984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18" name="TextBox 317"/>
          <p:cNvSpPr txBox="1"/>
          <p:nvPr/>
        </p:nvSpPr>
        <p:spPr>
          <a:xfrm>
            <a:off x="5868144" y="3933056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19" name="TextBox 318"/>
          <p:cNvSpPr txBox="1"/>
          <p:nvPr/>
        </p:nvSpPr>
        <p:spPr>
          <a:xfrm>
            <a:off x="5724128" y="2708920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20" name="TextBox 319"/>
          <p:cNvSpPr txBox="1"/>
          <p:nvPr/>
        </p:nvSpPr>
        <p:spPr>
          <a:xfrm>
            <a:off x="7668344" y="3717032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21" name="TextBox 320"/>
          <p:cNvSpPr txBox="1"/>
          <p:nvPr/>
        </p:nvSpPr>
        <p:spPr>
          <a:xfrm>
            <a:off x="2771800" y="4581128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x26</a:t>
            </a:r>
            <a:endParaRPr lang="en-GB" dirty="0"/>
          </a:p>
        </p:txBody>
      </p:sp>
      <p:sp>
        <p:nvSpPr>
          <p:cNvPr id="322" name="TextBox 321"/>
          <p:cNvSpPr txBox="1"/>
          <p:nvPr/>
        </p:nvSpPr>
        <p:spPr>
          <a:xfrm>
            <a:off x="6084168" y="60932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8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Conceptual Control System Network Architecture</a:t>
            </a:r>
            <a:br>
              <a:rPr lang="en-GB" dirty="0" smtClean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7283380" y="5157192"/>
            <a:ext cx="1481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Diagnostics</a:t>
            </a:r>
          </a:p>
          <a:p>
            <a:r>
              <a:rPr lang="en-GB" dirty="0" smtClean="0"/>
              <a:t>Network (DN)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Isolated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Scope?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403648" y="530120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63100" y="2852936"/>
            <a:ext cx="24924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6876" y="4077072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707904" y="2492896"/>
            <a:ext cx="7201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C:\Users\ecoffey\AppData\Local\Temp\Rar$DRa0.595\30030_Device_firewall_service_module_critical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775712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:\Users\ecoffey\AppData\Local\Temp\Rar$DRa0.591\30033_Device_generic_gateway_major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868144" y="4077072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EPICS V3/4 gateway</a:t>
            </a:r>
          </a:p>
        </p:txBody>
      </p:sp>
      <p:cxnSp>
        <p:nvCxnSpPr>
          <p:cNvPr id="54" name="Straight Connector 53"/>
          <p:cNvCxnSpPr>
            <a:endCxn id="47" idx="1"/>
          </p:cNvCxnSpPr>
          <p:nvPr/>
        </p:nvCxnSpPr>
        <p:spPr>
          <a:xfrm>
            <a:off x="4932040" y="3573016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2" idx="1"/>
          </p:cNvCxnSpPr>
          <p:nvPr/>
        </p:nvCxnSpPr>
        <p:spPr>
          <a:xfrm>
            <a:off x="5076056" y="393305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77" idx="1"/>
          </p:cNvCxnSpPr>
          <p:nvPr/>
        </p:nvCxnSpPr>
        <p:spPr>
          <a:xfrm>
            <a:off x="4932040" y="4365104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84" idx="1"/>
          </p:cNvCxnSpPr>
          <p:nvPr/>
        </p:nvCxnSpPr>
        <p:spPr>
          <a:xfrm>
            <a:off x="5076056" y="472514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746876" y="2852936"/>
            <a:ext cx="24924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788024" y="3140968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580112" y="306896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wireless</a:t>
            </a:r>
            <a:endParaRPr lang="en-GB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259632" y="28529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Virtual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39552" y="33569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VPN/SSH gateway</a:t>
            </a:r>
            <a:endParaRPr lang="en-GB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827584" y="378904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Web services</a:t>
            </a:r>
            <a:endParaRPr lang="en-GB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899592" y="422108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Server farm</a:t>
            </a:r>
            <a:endParaRPr lang="en-GB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187624" y="46531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Storage</a:t>
            </a:r>
            <a:endParaRPr lang="en-GB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2843808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Firewall/Router</a:t>
            </a:r>
            <a:endParaRPr lang="en-GB" sz="12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1979712" y="2996952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79712" y="350100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907704" y="3933056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79712" y="4293096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979712" y="4725144"/>
            <a:ext cx="7671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11" descr="C:\Users\ecoffey\AppData\Local\Temp\Rar$DRa0.727\30078_Device_storage_array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3676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C:\Users\ecoffey\AppData\Local\Temp\Rar$DRa0.836\30073__Device_server_farms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3270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C:\Users\ecoffey\AppData\Local\Temp\Rar$DRa0.742\30104_Device_www_server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065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ecoffey\AppData\Local\Temp\Rar$DRa0.323\30097_Device_virtual_server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>
            <a:off x="1691680" y="5373216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Cloud 102"/>
          <p:cNvSpPr/>
          <p:nvPr/>
        </p:nvSpPr>
        <p:spPr>
          <a:xfrm>
            <a:off x="2987824" y="1484784"/>
            <a:ext cx="1440160" cy="122413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GPN|NIN</a:t>
            </a:r>
            <a:endParaRPr lang="en-GB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4283968" y="5373216"/>
            <a:ext cx="2855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499992" y="5661248"/>
            <a:ext cx="98318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/>
              </a:rPr>
              <a:t>Motion controllers</a:t>
            </a:r>
            <a:endParaRPr lang="en-GB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652120" y="5661248"/>
            <a:ext cx="551140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/>
              </a:rPr>
              <a:t>PLC</a:t>
            </a:r>
            <a:endParaRPr lang="en-GB" sz="12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123140" y="5373216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012160" y="5229200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88224" y="5229200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347864" y="4797152"/>
            <a:ext cx="391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TN</a:t>
            </a:r>
            <a:endParaRPr lang="en-GB" sz="1400" b="1" dirty="0"/>
          </a:p>
        </p:txBody>
      </p:sp>
      <p:pic>
        <p:nvPicPr>
          <p:cNvPr id="71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68681" cy="3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ecoffey\AppData\Local\Temp\Rar$DRa0.591\30033_Device_generic_gateway_major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C:\Users\ecoffey\AppData\Local\Temp\Rar$DRa0.591\30033_Device_generic_gateway_major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C:\Users\ecoffey\AppData\Local\Temp\Rar$DRa0.591\30033_Device_generic_gateway_major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Brace 20"/>
          <p:cNvSpPr/>
          <p:nvPr/>
        </p:nvSpPr>
        <p:spPr>
          <a:xfrm>
            <a:off x="5724128" y="3573016"/>
            <a:ext cx="144016" cy="12241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ounded Rectangle 89"/>
          <p:cNvSpPr/>
          <p:nvPr/>
        </p:nvSpPr>
        <p:spPr>
          <a:xfrm>
            <a:off x="1187624" y="5517232"/>
            <a:ext cx="105519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/>
              </a:rPr>
              <a:t>IO Controller </a:t>
            </a:r>
            <a:endParaRPr lang="en-GB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763688" y="5805264"/>
            <a:ext cx="105519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/>
              </a:rPr>
              <a:t>IO Controller </a:t>
            </a:r>
            <a:endParaRPr lang="en-GB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67744" y="6093296"/>
            <a:ext cx="105519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/>
              </a:rPr>
              <a:t>IO Controller </a:t>
            </a:r>
            <a:endParaRPr lang="en-GB" sz="12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339752" y="5301208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915816" y="5229200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6" idx="2"/>
          </p:cNvCxnSpPr>
          <p:nvPr/>
        </p:nvCxnSpPr>
        <p:spPr>
          <a:xfrm>
            <a:off x="1943708" y="3140968"/>
            <a:ext cx="2916324" cy="208823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6" idx="3"/>
          </p:cNvCxnSpPr>
          <p:nvPr/>
        </p:nvCxnSpPr>
        <p:spPr>
          <a:xfrm flipV="1">
            <a:off x="3322940" y="5373216"/>
            <a:ext cx="1105044" cy="9001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292080" y="1628800"/>
            <a:ext cx="57606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40152" y="1412776"/>
            <a:ext cx="32624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Proposed solution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Implications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Explore use cases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Security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Vulnerability assessment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Explore alternatives</a:t>
            </a:r>
            <a:endParaRPr lang="en-GB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915500" y="3005336"/>
            <a:ext cx="24924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067900" y="3157736"/>
            <a:ext cx="24924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67944" y="4149080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067944" y="4221088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475656" y="5373216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115616" y="5229200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427984" y="5301208"/>
            <a:ext cx="2855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99992" y="5229200"/>
            <a:ext cx="2855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347276" y="5661248"/>
            <a:ext cx="67299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/>
              </a:rPr>
              <a:t>Other</a:t>
            </a:r>
            <a:endParaRPr lang="en-GB" sz="12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962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1907704" y="5085184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64904"/>
            <a:ext cx="2088232" cy="165618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5940152" y="2132856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</a:t>
            </a:r>
            <a:r>
              <a:rPr lang="en-GB" dirty="0" smtClean="0"/>
              <a:t>Instrument &amp; Control System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1772816"/>
            <a:ext cx="1728192" cy="720080"/>
          </a:xfrm>
          <a:prstGeom prst="roundRect">
            <a:avLst/>
          </a:prstGeom>
          <a:solidFill>
            <a:srgbClr val="B7DE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Timing system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4365104"/>
            <a:ext cx="3168352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Technical Network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19872" y="1772816"/>
            <a:ext cx="2664296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Neutron Instrument Network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1" name="Elbow Connector 10"/>
          <p:cNvCxnSpPr>
            <a:endCxn id="7" idx="2"/>
          </p:cNvCxnSpPr>
          <p:nvPr/>
        </p:nvCxnSpPr>
        <p:spPr>
          <a:xfrm rot="16200000" flipV="1">
            <a:off x="899592" y="2564904"/>
            <a:ext cx="1008112" cy="864096"/>
          </a:xfrm>
          <a:prstGeom prst="bentConnector3">
            <a:avLst>
              <a:gd name="adj1" fmla="val -12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3"/>
            <a:endCxn id="9" idx="2"/>
          </p:cNvCxnSpPr>
          <p:nvPr/>
        </p:nvCxnSpPr>
        <p:spPr>
          <a:xfrm flipV="1">
            <a:off x="3563888" y="2492896"/>
            <a:ext cx="1188132" cy="223224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39752" y="400506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80312" y="1628800"/>
            <a:ext cx="14401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Instrument control</a:t>
            </a:r>
          </a:p>
          <a:p>
            <a:pPr algn="ctr"/>
            <a:r>
              <a:rPr lang="en-GB" dirty="0" smtClean="0"/>
              <a:t>workstation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979712" y="2267580"/>
            <a:ext cx="139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IO Controller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932040" y="274898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Dedicated  network switch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EPICS </a:t>
            </a:r>
            <a:r>
              <a:rPr lang="en-GB" dirty="0"/>
              <a:t>V3/4 </a:t>
            </a:r>
            <a:r>
              <a:rPr lang="en-GB" dirty="0" smtClean="0"/>
              <a:t>gateway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Read access for all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Write access only on local instrument workstation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539552" y="5949280"/>
            <a:ext cx="316835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General Purpose Network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1" name="Picture 14" descr="C:\Users\ecoffey\AppData\Local\Temp\Rar$DRa0.591\30033_Device_generic_gateway_major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:\Users\ecoffey\AppData\Local\Temp\Rar$DRa0.591\30033_Device_generic_gateway_major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0120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32040" y="4509120"/>
            <a:ext cx="158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EPICS Gateway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195736" y="5373216"/>
            <a:ext cx="158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EPICS Gateway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2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Klystron gallery CS Network installation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4930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Piecemeal installation</a:t>
            </a:r>
          </a:p>
          <a:p>
            <a:pPr lvl="1"/>
            <a:r>
              <a:rPr lang="en-GB" dirty="0" smtClean="0"/>
              <a:t>Modular cassettes (pre-terminated)</a:t>
            </a:r>
          </a:p>
          <a:p>
            <a:pPr lvl="2"/>
            <a:r>
              <a:rPr lang="en-GB" dirty="0" smtClean="0"/>
              <a:t>Copper</a:t>
            </a:r>
          </a:p>
          <a:p>
            <a:pPr lvl="3"/>
            <a:r>
              <a:rPr lang="en-GB" dirty="0" smtClean="0"/>
              <a:t>IO Controllers</a:t>
            </a:r>
          </a:p>
          <a:p>
            <a:pPr lvl="3"/>
            <a:r>
              <a:rPr lang="en-GB" dirty="0" smtClean="0"/>
              <a:t>Other devices</a:t>
            </a:r>
          </a:p>
          <a:p>
            <a:pPr lvl="2"/>
            <a:r>
              <a:rPr lang="en-GB" dirty="0" smtClean="0"/>
              <a:t>Fibre </a:t>
            </a:r>
          </a:p>
          <a:p>
            <a:pPr lvl="3"/>
            <a:r>
              <a:rPr lang="en-GB" dirty="0" smtClean="0"/>
              <a:t>Timing </a:t>
            </a:r>
            <a:endParaRPr lang="en-GB" dirty="0"/>
          </a:p>
          <a:p>
            <a:pPr lvl="3"/>
            <a:r>
              <a:rPr lang="en-GB" dirty="0" smtClean="0"/>
              <a:t>Network switch</a:t>
            </a:r>
          </a:p>
          <a:p>
            <a:pPr lvl="1"/>
            <a:r>
              <a:rPr lang="en-GB" dirty="0" smtClean="0"/>
              <a:t>Network switch per rack row</a:t>
            </a:r>
          </a:p>
          <a:p>
            <a:pPr lvl="1"/>
            <a:r>
              <a:rPr lang="en-GB" dirty="0" smtClean="0"/>
              <a:t>Labelling standard TBD</a:t>
            </a:r>
          </a:p>
          <a:p>
            <a:pPr lvl="2"/>
            <a:r>
              <a:rPr lang="en-GB" dirty="0" smtClean="0"/>
              <a:t>Internal handbook based </a:t>
            </a:r>
            <a:r>
              <a:rPr lang="en-GB" dirty="0"/>
              <a:t>on ANSI/TIA 606-A </a:t>
            </a:r>
            <a:endParaRPr lang="en-GB" dirty="0" smtClean="0"/>
          </a:p>
          <a:p>
            <a:pPr lvl="2"/>
            <a:r>
              <a:rPr lang="en-GB" dirty="0" smtClean="0"/>
              <a:t>Naming convention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933056"/>
            <a:ext cx="2794000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84784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012160" y="1556792"/>
            <a:ext cx="2664296" cy="4392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1556792"/>
            <a:ext cx="5328592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085184"/>
            <a:ext cx="2158752" cy="8420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204864"/>
            <a:ext cx="2158752" cy="842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04864"/>
            <a:ext cx="1872208" cy="204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Klystron gallery: IO Controller – Core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149080"/>
            <a:ext cx="2088232" cy="1656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1656184" cy="2044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44" y="1628800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Equipment Rack</a:t>
            </a:r>
            <a:endParaRPr lang="en-GB" dirty="0"/>
          </a:p>
          <a:p>
            <a:pPr algn="ctr"/>
            <a:r>
              <a:rPr lang="en-GB" dirty="0" smtClean="0"/>
              <a:t>x ?</a:t>
            </a: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274660" y="3176671"/>
            <a:ext cx="741340" cy="1605410"/>
          </a:xfrm>
          <a:custGeom>
            <a:avLst/>
            <a:gdLst>
              <a:gd name="connsiteX0" fmla="*/ 741340 w 741340"/>
              <a:gd name="connsiteY0" fmla="*/ 1585540 h 1605410"/>
              <a:gd name="connsiteX1" fmla="*/ 191007 w 741340"/>
              <a:gd name="connsiteY1" fmla="*/ 1560140 h 1605410"/>
              <a:gd name="connsiteX2" fmla="*/ 30140 w 741340"/>
              <a:gd name="connsiteY2" fmla="*/ 1187606 h 1605410"/>
              <a:gd name="connsiteX3" fmla="*/ 4740 w 741340"/>
              <a:gd name="connsiteY3" fmla="*/ 451006 h 1605410"/>
              <a:gd name="connsiteX4" fmla="*/ 89407 w 741340"/>
              <a:gd name="connsiteY4" fmla="*/ 19206 h 1605410"/>
              <a:gd name="connsiteX5" fmla="*/ 538140 w 741340"/>
              <a:gd name="connsiteY5" fmla="*/ 70006 h 16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340" h="1605410">
                <a:moveTo>
                  <a:pt x="741340" y="1585540"/>
                </a:moveTo>
                <a:cubicBezTo>
                  <a:pt x="525440" y="1606001"/>
                  <a:pt x="309540" y="1626462"/>
                  <a:pt x="191007" y="1560140"/>
                </a:cubicBezTo>
                <a:cubicBezTo>
                  <a:pt x="72474" y="1493818"/>
                  <a:pt x="61184" y="1372462"/>
                  <a:pt x="30140" y="1187606"/>
                </a:cubicBezTo>
                <a:cubicBezTo>
                  <a:pt x="-904" y="1002750"/>
                  <a:pt x="-5138" y="645739"/>
                  <a:pt x="4740" y="451006"/>
                </a:cubicBezTo>
                <a:cubicBezTo>
                  <a:pt x="14618" y="256273"/>
                  <a:pt x="507" y="82706"/>
                  <a:pt x="89407" y="19206"/>
                </a:cubicBezTo>
                <a:cubicBezTo>
                  <a:pt x="178307" y="-44294"/>
                  <a:pt x="538140" y="70006"/>
                  <a:pt x="538140" y="70006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87824" y="1628800"/>
            <a:ext cx="1944216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Termination point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429000"/>
            <a:ext cx="2016224" cy="449418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392344" y="2719586"/>
            <a:ext cx="2676969" cy="366225"/>
          </a:xfrm>
          <a:custGeom>
            <a:avLst/>
            <a:gdLst>
              <a:gd name="connsiteX0" fmla="*/ 72389 w 2676969"/>
              <a:gd name="connsiteY0" fmla="*/ 315425 h 366225"/>
              <a:gd name="connsiteX1" fmla="*/ 300989 w 2676969"/>
              <a:gd name="connsiteY1" fmla="*/ 52958 h 366225"/>
              <a:gd name="connsiteX2" fmla="*/ 2476923 w 2676969"/>
              <a:gd name="connsiteY2" fmla="*/ 27558 h 366225"/>
              <a:gd name="connsiteX3" fmla="*/ 2595456 w 2676969"/>
              <a:gd name="connsiteY3" fmla="*/ 366225 h 3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6969" h="366225">
                <a:moveTo>
                  <a:pt x="72389" y="315425"/>
                </a:moveTo>
                <a:cubicBezTo>
                  <a:pt x="-13689" y="208180"/>
                  <a:pt x="-99767" y="100936"/>
                  <a:pt x="300989" y="52958"/>
                </a:cubicBezTo>
                <a:cubicBezTo>
                  <a:pt x="701745" y="4980"/>
                  <a:pt x="2094512" y="-24653"/>
                  <a:pt x="2476923" y="27558"/>
                </a:cubicBezTo>
                <a:cubicBezTo>
                  <a:pt x="2859334" y="79769"/>
                  <a:pt x="2571467" y="318247"/>
                  <a:pt x="2595456" y="366225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72200" y="1628800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Core network</a:t>
            </a:r>
          </a:p>
          <a:p>
            <a:pPr algn="ctr"/>
            <a:r>
              <a:rPr lang="en-GB" dirty="0" smtClean="0"/>
              <a:t>Termination point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293096"/>
            <a:ext cx="2158752" cy="84202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4860032" y="4797152"/>
            <a:ext cx="1728192" cy="648072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99792" y="5877272"/>
            <a:ext cx="97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1GbE Cu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763688" y="2689175"/>
            <a:ext cx="1444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ISO 11801 Cat 6A 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2780928"/>
            <a:ext cx="1644650" cy="1231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4005064"/>
            <a:ext cx="1644650" cy="12319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1199241">
            <a:off x="4515281" y="5130691"/>
            <a:ext cx="2218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Fibre trunk</a:t>
            </a:r>
            <a:r>
              <a:rPr lang="en-GB" sz="1100" dirty="0"/>
              <a:t> </a:t>
            </a:r>
            <a:r>
              <a:rPr lang="en-GB" sz="1100" dirty="0" smtClean="0"/>
              <a:t>Counter- clockwise</a:t>
            </a:r>
            <a:endParaRPr lang="en-GB" sz="11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04" y="3789040"/>
            <a:ext cx="2158752" cy="8420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 rot="19291153">
            <a:off x="4806653" y="3147659"/>
            <a:ext cx="1506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Fibre trunk clockwise</a:t>
            </a:r>
            <a:endParaRPr lang="en-GB" sz="12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860032" y="2708920"/>
            <a:ext cx="1656184" cy="1368152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148268" y="3231637"/>
            <a:ext cx="162491" cy="459686"/>
          </a:xfrm>
          <a:custGeom>
            <a:avLst/>
            <a:gdLst>
              <a:gd name="connsiteX0" fmla="*/ 162491 w 162491"/>
              <a:gd name="connsiteY0" fmla="*/ 459686 h 459686"/>
              <a:gd name="connsiteX1" fmla="*/ 13594 w 162491"/>
              <a:gd name="connsiteY1" fmla="*/ 30514 h 459686"/>
              <a:gd name="connsiteX2" fmla="*/ 4835 w 162491"/>
              <a:gd name="connsiteY2" fmla="*/ 39273 h 4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491" h="459686">
                <a:moveTo>
                  <a:pt x="162491" y="459686"/>
                </a:moveTo>
                <a:cubicBezTo>
                  <a:pt x="101180" y="280134"/>
                  <a:pt x="39870" y="100583"/>
                  <a:pt x="13594" y="30514"/>
                </a:cubicBezTo>
                <a:cubicBezTo>
                  <a:pt x="-12682" y="-39555"/>
                  <a:pt x="7754" y="31974"/>
                  <a:pt x="4835" y="39273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2937660" y="3778910"/>
            <a:ext cx="517068" cy="481724"/>
          </a:xfrm>
          <a:custGeom>
            <a:avLst/>
            <a:gdLst>
              <a:gd name="connsiteX0" fmla="*/ 478202 w 517068"/>
              <a:gd name="connsiteY0" fmla="*/ 0 h 481724"/>
              <a:gd name="connsiteX1" fmla="*/ 469443 w 517068"/>
              <a:gd name="connsiteY1" fmla="*/ 236482 h 481724"/>
              <a:gd name="connsiteX2" fmla="*/ 5237 w 517068"/>
              <a:gd name="connsiteY2" fmla="*/ 262758 h 481724"/>
              <a:gd name="connsiteX3" fmla="*/ 206685 w 517068"/>
              <a:gd name="connsiteY3" fmla="*/ 481724 h 48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068" h="481724">
                <a:moveTo>
                  <a:pt x="478202" y="0"/>
                </a:moveTo>
                <a:cubicBezTo>
                  <a:pt x="513236" y="96344"/>
                  <a:pt x="548270" y="192689"/>
                  <a:pt x="469443" y="236482"/>
                </a:cubicBezTo>
                <a:cubicBezTo>
                  <a:pt x="390616" y="280275"/>
                  <a:pt x="49030" y="221884"/>
                  <a:pt x="5237" y="262758"/>
                </a:cubicBezTo>
                <a:cubicBezTo>
                  <a:pt x="-38556" y="303632"/>
                  <a:pt x="206685" y="481724"/>
                  <a:pt x="206685" y="48172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2768065" y="3778910"/>
            <a:ext cx="625869" cy="919655"/>
          </a:xfrm>
          <a:custGeom>
            <a:avLst/>
            <a:gdLst>
              <a:gd name="connsiteX0" fmla="*/ 586487 w 625869"/>
              <a:gd name="connsiteY0" fmla="*/ 0 h 919655"/>
              <a:gd name="connsiteX1" fmla="*/ 621521 w 625869"/>
              <a:gd name="connsiteY1" fmla="*/ 148896 h 919655"/>
              <a:gd name="connsiteX2" fmla="*/ 498901 w 625869"/>
              <a:gd name="connsiteY2" fmla="*/ 192689 h 919655"/>
              <a:gd name="connsiteX3" fmla="*/ 122280 w 625869"/>
              <a:gd name="connsiteY3" fmla="*/ 192689 h 919655"/>
              <a:gd name="connsiteX4" fmla="*/ 69728 w 625869"/>
              <a:gd name="connsiteY4" fmla="*/ 201448 h 919655"/>
              <a:gd name="connsiteX5" fmla="*/ 17176 w 625869"/>
              <a:gd name="connsiteY5" fmla="*/ 289034 h 919655"/>
              <a:gd name="connsiteX6" fmla="*/ 393797 w 625869"/>
              <a:gd name="connsiteY6" fmla="*/ 919655 h 91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869" h="919655">
                <a:moveTo>
                  <a:pt x="586487" y="0"/>
                </a:moveTo>
                <a:cubicBezTo>
                  <a:pt x="611303" y="58390"/>
                  <a:pt x="636119" y="116781"/>
                  <a:pt x="621521" y="148896"/>
                </a:cubicBezTo>
                <a:cubicBezTo>
                  <a:pt x="606923" y="181011"/>
                  <a:pt x="582108" y="185390"/>
                  <a:pt x="498901" y="192689"/>
                </a:cubicBezTo>
                <a:cubicBezTo>
                  <a:pt x="415694" y="199988"/>
                  <a:pt x="193809" y="191229"/>
                  <a:pt x="122280" y="192689"/>
                </a:cubicBezTo>
                <a:cubicBezTo>
                  <a:pt x="50751" y="194149"/>
                  <a:pt x="87245" y="185391"/>
                  <a:pt x="69728" y="201448"/>
                </a:cubicBezTo>
                <a:cubicBezTo>
                  <a:pt x="52211" y="217506"/>
                  <a:pt x="-36835" y="169333"/>
                  <a:pt x="17176" y="289034"/>
                </a:cubicBezTo>
                <a:cubicBezTo>
                  <a:pt x="71187" y="408735"/>
                  <a:pt x="220084" y="722586"/>
                  <a:pt x="393797" y="91965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7874000" y="2685084"/>
            <a:ext cx="96345" cy="262759"/>
          </a:xfrm>
          <a:custGeom>
            <a:avLst/>
            <a:gdLst>
              <a:gd name="connsiteX0" fmla="*/ 0 w 96345"/>
              <a:gd name="connsiteY0" fmla="*/ 262759 h 262759"/>
              <a:gd name="connsiteX1" fmla="*/ 96345 w 96345"/>
              <a:gd name="connsiteY1" fmla="*/ 0 h 26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345" h="262759">
                <a:moveTo>
                  <a:pt x="0" y="262759"/>
                </a:moveTo>
                <a:cubicBezTo>
                  <a:pt x="23356" y="141598"/>
                  <a:pt x="46713" y="20437"/>
                  <a:pt x="9634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7830207" y="5084946"/>
            <a:ext cx="236483" cy="446690"/>
          </a:xfrm>
          <a:custGeom>
            <a:avLst/>
            <a:gdLst>
              <a:gd name="connsiteX0" fmla="*/ 236483 w 236483"/>
              <a:gd name="connsiteY0" fmla="*/ 446690 h 446690"/>
              <a:gd name="connsiteX1" fmla="*/ 0 w 236483"/>
              <a:gd name="connsiteY1" fmla="*/ 0 h 4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483" h="446690">
                <a:moveTo>
                  <a:pt x="236483" y="446690"/>
                </a:moveTo>
                <a:cubicBezTo>
                  <a:pt x="138678" y="260569"/>
                  <a:pt x="40874" y="74448"/>
                  <a:pt x="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483768" y="6189893"/>
            <a:ext cx="133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1/10GbE f/o</a:t>
            </a:r>
            <a:endParaRPr lang="en-GB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51920" y="6045877"/>
            <a:ext cx="64807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51920" y="6405917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5576" y="558924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IO Controller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3491880" y="3717032"/>
            <a:ext cx="135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Network Switch L2</a:t>
            </a:r>
            <a:endParaRPr lang="en-GB" sz="1200" dirty="0"/>
          </a:p>
        </p:txBody>
      </p:sp>
      <p:sp>
        <p:nvSpPr>
          <p:cNvPr id="54" name="TextBox 53"/>
          <p:cNvSpPr txBox="1"/>
          <p:nvPr/>
        </p:nvSpPr>
        <p:spPr>
          <a:xfrm rot="5400000">
            <a:off x="6809729" y="3927575"/>
            <a:ext cx="285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Single logical network multi-layered switch</a:t>
            </a:r>
            <a:endParaRPr lang="en-GB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755576" y="3429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8P8C/RJ45 modular </a:t>
            </a:r>
          </a:p>
          <a:p>
            <a:r>
              <a:rPr lang="en-GB" sz="1200" dirty="0" smtClean="0"/>
              <a:t>patch panel</a:t>
            </a:r>
            <a:endParaRPr lang="en-GB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059832" y="4221088"/>
            <a:ext cx="162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Fibre optic termination</a:t>
            </a:r>
          </a:p>
          <a:p>
            <a:r>
              <a:rPr lang="en-GB" sz="1200" dirty="0" smtClean="0"/>
              <a:t>Patch panel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84168" y="560424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Fibre optic termination Patch panel</a:t>
            </a:r>
            <a:endParaRPr lang="en-GB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483768" y="6525344"/>
            <a:ext cx="113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40GbE f/o</a:t>
            </a:r>
            <a:endParaRPr lang="en-GB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851920" y="6741368"/>
            <a:ext cx="64807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6516216" y="3068960"/>
            <a:ext cx="422662" cy="1466012"/>
          </a:xfrm>
          <a:custGeom>
            <a:avLst/>
            <a:gdLst>
              <a:gd name="connsiteX0" fmla="*/ 400891 w 422662"/>
              <a:gd name="connsiteY0" fmla="*/ 102884 h 1466012"/>
              <a:gd name="connsiteX1" fmla="*/ 23519 w 422662"/>
              <a:gd name="connsiteY1" fmla="*/ 124656 h 1466012"/>
              <a:gd name="connsiteX2" fmla="*/ 81576 w 422662"/>
              <a:gd name="connsiteY2" fmla="*/ 1343856 h 1466012"/>
              <a:gd name="connsiteX3" fmla="*/ 422662 w 422662"/>
              <a:gd name="connsiteY3" fmla="*/ 1358370 h 146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662" h="1466012">
                <a:moveTo>
                  <a:pt x="400891" y="102884"/>
                </a:moveTo>
                <a:cubicBezTo>
                  <a:pt x="238814" y="10355"/>
                  <a:pt x="76738" y="-82173"/>
                  <a:pt x="23519" y="124656"/>
                </a:cubicBezTo>
                <a:cubicBezTo>
                  <a:pt x="-29700" y="331485"/>
                  <a:pt x="15052" y="1138237"/>
                  <a:pt x="81576" y="1343856"/>
                </a:cubicBezTo>
                <a:cubicBezTo>
                  <a:pt x="148100" y="1549475"/>
                  <a:pt x="419033" y="1453922"/>
                  <a:pt x="422662" y="1358370"/>
                </a:cubicBezTo>
              </a:path>
            </a:pathLst>
          </a:cu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6424243" y="3600803"/>
            <a:ext cx="571643" cy="1472371"/>
          </a:xfrm>
          <a:custGeom>
            <a:avLst/>
            <a:gdLst>
              <a:gd name="connsiteX0" fmla="*/ 470043 w 571643"/>
              <a:gd name="connsiteY0" fmla="*/ 142823 h 1472371"/>
              <a:gd name="connsiteX1" fmla="*/ 12843 w 571643"/>
              <a:gd name="connsiteY1" fmla="*/ 113795 h 1472371"/>
              <a:gd name="connsiteX2" fmla="*/ 165243 w 571643"/>
              <a:gd name="connsiteY2" fmla="*/ 1391052 h 1472371"/>
              <a:gd name="connsiteX3" fmla="*/ 571643 w 571643"/>
              <a:gd name="connsiteY3" fmla="*/ 1347509 h 147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643" h="1472371">
                <a:moveTo>
                  <a:pt x="470043" y="142823"/>
                </a:moveTo>
                <a:cubicBezTo>
                  <a:pt x="266843" y="24290"/>
                  <a:pt x="63643" y="-94243"/>
                  <a:pt x="12843" y="113795"/>
                </a:cubicBezTo>
                <a:cubicBezTo>
                  <a:pt x="-37957" y="321833"/>
                  <a:pt x="72110" y="1185433"/>
                  <a:pt x="165243" y="1391052"/>
                </a:cubicBezTo>
                <a:cubicBezTo>
                  <a:pt x="258376" y="1596671"/>
                  <a:pt x="571643" y="1347509"/>
                  <a:pt x="571643" y="1347509"/>
                </a:cubicBezTo>
              </a:path>
            </a:pathLst>
          </a:cu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1560" y="5877272"/>
            <a:ext cx="136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</a:t>
            </a:r>
            <a:r>
              <a:rPr lang="en-GB" sz="2400" b="1" dirty="0" smtClean="0"/>
              <a:t>ack row 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2276872"/>
            <a:ext cx="1944216" cy="36004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987824" y="2204864"/>
            <a:ext cx="1944216" cy="36004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660232" y="5877272"/>
            <a:ext cx="192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Core network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692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maintenance use cases for Klystron gallery &amp; Accelerator tunnel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Wireless network</a:t>
            </a:r>
          </a:p>
          <a:p>
            <a:pPr lvl="1"/>
            <a:r>
              <a:rPr lang="en-GB" dirty="0" smtClean="0"/>
              <a:t>Available only during shutdown &amp; maintenance</a:t>
            </a:r>
          </a:p>
          <a:p>
            <a:pPr lvl="2"/>
            <a:r>
              <a:rPr lang="en-GB" dirty="0" err="1" smtClean="0"/>
              <a:t>iPDU</a:t>
            </a:r>
            <a:r>
              <a:rPr lang="en-GB" dirty="0" smtClean="0"/>
              <a:t> (intelligent power supply unit)</a:t>
            </a:r>
          </a:p>
          <a:p>
            <a:pPr lvl="1"/>
            <a:r>
              <a:rPr lang="en-GB" dirty="0" smtClean="0"/>
              <a:t>Security</a:t>
            </a:r>
          </a:p>
          <a:p>
            <a:pPr lvl="2"/>
            <a:r>
              <a:rPr lang="en-GB" dirty="0" smtClean="0"/>
              <a:t>Radius 802.1X</a:t>
            </a:r>
          </a:p>
          <a:p>
            <a:pPr lvl="3"/>
            <a:r>
              <a:rPr lang="en-GB" dirty="0" smtClean="0"/>
              <a:t>AAA</a:t>
            </a:r>
          </a:p>
          <a:p>
            <a:pPr lvl="4"/>
            <a:r>
              <a:rPr lang="en-GB" dirty="0" smtClean="0"/>
              <a:t>PEAP</a:t>
            </a:r>
          </a:p>
          <a:p>
            <a:pPr lvl="4"/>
            <a:r>
              <a:rPr lang="en-GB" dirty="0" smtClean="0"/>
              <a:t>LDAP (group + attributes)</a:t>
            </a:r>
          </a:p>
          <a:p>
            <a:pPr lvl="2"/>
            <a:r>
              <a:rPr lang="en-GB" dirty="0" smtClean="0"/>
              <a:t>Dynamic VLAN assignment</a:t>
            </a:r>
          </a:p>
          <a:p>
            <a:pPr lvl="3"/>
            <a:r>
              <a:rPr lang="en-GB" dirty="0" smtClean="0"/>
              <a:t>Based LDAP profile (groups/attributes)</a:t>
            </a:r>
          </a:p>
          <a:p>
            <a:pPr lvl="2"/>
            <a:r>
              <a:rPr lang="en-GB" dirty="0" smtClean="0"/>
              <a:t>Process Variable/Channel Access gateway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898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80312" y="2348880"/>
            <a:ext cx="1440160" cy="266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707904" y="5013176"/>
            <a:ext cx="3528392" cy="1440160"/>
          </a:xfrm>
          <a:prstGeom prst="rect">
            <a:avLst/>
          </a:prstGeom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ocess 14"/>
          <p:cNvSpPr/>
          <p:nvPr/>
        </p:nvSpPr>
        <p:spPr>
          <a:xfrm>
            <a:off x="3707904" y="2348880"/>
            <a:ext cx="3528392" cy="1872208"/>
          </a:xfrm>
          <a:prstGeom prst="flowChartProcess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infrastructure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176464" cy="5257800"/>
          </a:xfrm>
        </p:spPr>
        <p:txBody>
          <a:bodyPr>
            <a:noAutofit/>
          </a:bodyPr>
          <a:lstStyle/>
          <a:p>
            <a:r>
              <a:rPr lang="en-GB" sz="1400" dirty="0" smtClean="0">
                <a:solidFill>
                  <a:srgbClr val="008000"/>
                </a:solidFill>
              </a:rPr>
              <a:t>Virtualisation </a:t>
            </a:r>
          </a:p>
          <a:p>
            <a:pPr lvl="1"/>
            <a:r>
              <a:rPr lang="en-GB" sz="1400" dirty="0" smtClean="0">
                <a:solidFill>
                  <a:srgbClr val="008000"/>
                </a:solidFill>
              </a:rPr>
              <a:t>KVM(Kernel virtual machine hypervisor)</a:t>
            </a:r>
          </a:p>
          <a:p>
            <a:pPr lvl="2"/>
            <a:r>
              <a:rPr lang="en-GB" sz="1050" dirty="0" smtClean="0">
                <a:solidFill>
                  <a:srgbClr val="008000"/>
                </a:solidFill>
              </a:rPr>
              <a:t>Images</a:t>
            </a:r>
          </a:p>
          <a:p>
            <a:pPr lvl="2"/>
            <a:r>
              <a:rPr lang="en-GB" sz="1050" dirty="0" smtClean="0">
                <a:solidFill>
                  <a:srgbClr val="008000"/>
                </a:solidFill>
              </a:rPr>
              <a:t>staging</a:t>
            </a:r>
          </a:p>
          <a:p>
            <a:r>
              <a:rPr lang="en-GB" sz="1400" dirty="0">
                <a:solidFill>
                  <a:srgbClr val="008000"/>
                </a:solidFill>
              </a:rPr>
              <a:t>NFS central storage</a:t>
            </a:r>
          </a:p>
          <a:p>
            <a:pPr lvl="1"/>
            <a:r>
              <a:rPr lang="en-GB" sz="1400" dirty="0">
                <a:solidFill>
                  <a:srgbClr val="008000"/>
                </a:solidFill>
              </a:rPr>
              <a:t>ZFS</a:t>
            </a:r>
          </a:p>
          <a:p>
            <a:pPr lvl="2"/>
            <a:r>
              <a:rPr lang="en-GB" sz="1050" dirty="0">
                <a:solidFill>
                  <a:srgbClr val="008000"/>
                </a:solidFill>
              </a:rPr>
              <a:t>Mirror (8x 1TB + 4 hot spare disks)</a:t>
            </a:r>
          </a:p>
          <a:p>
            <a:pPr lvl="2"/>
            <a:r>
              <a:rPr lang="en-GB" sz="1050" dirty="0">
                <a:solidFill>
                  <a:srgbClr val="008000"/>
                </a:solidFill>
              </a:rPr>
              <a:t>Snapshots</a:t>
            </a:r>
          </a:p>
          <a:p>
            <a:pPr lvl="2"/>
            <a:r>
              <a:rPr lang="en-GB" sz="1050" dirty="0">
                <a:solidFill>
                  <a:srgbClr val="008000"/>
                </a:solidFill>
              </a:rPr>
              <a:t>Compression</a:t>
            </a:r>
          </a:p>
          <a:p>
            <a:pPr lvl="2"/>
            <a:r>
              <a:rPr lang="en-GB" sz="1050" dirty="0" smtClean="0">
                <a:solidFill>
                  <a:srgbClr val="008000"/>
                </a:solidFill>
              </a:rPr>
              <a:t>Quotas</a:t>
            </a:r>
          </a:p>
          <a:p>
            <a:pPr lvl="2"/>
            <a:r>
              <a:rPr lang="en-GB" sz="1050" dirty="0" smtClean="0">
                <a:solidFill>
                  <a:srgbClr val="008000"/>
                </a:solidFill>
              </a:rPr>
              <a:t>File-level checksum</a:t>
            </a:r>
          </a:p>
          <a:p>
            <a:pPr lvl="2"/>
            <a:r>
              <a:rPr lang="en-GB" sz="1050" dirty="0" smtClean="0">
                <a:solidFill>
                  <a:schemeClr val="accent2"/>
                </a:solidFill>
              </a:rPr>
              <a:t>Backup</a:t>
            </a:r>
          </a:p>
          <a:p>
            <a:pPr lvl="2"/>
            <a:r>
              <a:rPr lang="en-GB" sz="1050" dirty="0" smtClean="0">
                <a:solidFill>
                  <a:srgbClr val="008000"/>
                </a:solidFill>
              </a:rPr>
              <a:t>Benchmarks</a:t>
            </a:r>
            <a:endParaRPr lang="en-GB" sz="1050" dirty="0">
              <a:solidFill>
                <a:srgbClr val="008000"/>
              </a:solidFill>
            </a:endParaRPr>
          </a:p>
          <a:p>
            <a:pPr lvl="3"/>
            <a:r>
              <a:rPr lang="en-GB" sz="1050" dirty="0">
                <a:solidFill>
                  <a:srgbClr val="008000"/>
                </a:solidFill>
              </a:rPr>
              <a:t>1.6GB/s local </a:t>
            </a:r>
            <a:r>
              <a:rPr lang="en-GB" sz="1050" dirty="0" err="1" smtClean="0">
                <a:solidFill>
                  <a:srgbClr val="008000"/>
                </a:solidFill>
              </a:rPr>
              <a:t>async</a:t>
            </a:r>
            <a:r>
              <a:rPr lang="en-GB" sz="1050" dirty="0" smtClean="0">
                <a:solidFill>
                  <a:srgbClr val="008000"/>
                </a:solidFill>
              </a:rPr>
              <a:t> &amp;</a:t>
            </a:r>
            <a:r>
              <a:rPr lang="en-GB" sz="1050" dirty="0">
                <a:solidFill>
                  <a:srgbClr val="008000"/>
                </a:solidFill>
              </a:rPr>
              <a:t> </a:t>
            </a:r>
            <a:r>
              <a:rPr lang="en-GB" sz="1050" dirty="0" smtClean="0">
                <a:solidFill>
                  <a:srgbClr val="008000"/>
                </a:solidFill>
              </a:rPr>
              <a:t>900MB</a:t>
            </a:r>
            <a:r>
              <a:rPr lang="en-GB" sz="1050" dirty="0">
                <a:solidFill>
                  <a:srgbClr val="008000"/>
                </a:solidFill>
              </a:rPr>
              <a:t>/s local sync</a:t>
            </a:r>
          </a:p>
          <a:p>
            <a:pPr lvl="3"/>
            <a:r>
              <a:rPr lang="en-GB" sz="1050" dirty="0">
                <a:solidFill>
                  <a:srgbClr val="008000"/>
                </a:solidFill>
              </a:rPr>
              <a:t>400MB/s NFS </a:t>
            </a:r>
            <a:r>
              <a:rPr lang="en-GB" sz="1050" dirty="0" err="1" smtClean="0">
                <a:solidFill>
                  <a:srgbClr val="008000"/>
                </a:solidFill>
              </a:rPr>
              <a:t>async</a:t>
            </a:r>
            <a:r>
              <a:rPr lang="en-GB" sz="1050" dirty="0" smtClean="0">
                <a:solidFill>
                  <a:srgbClr val="008000"/>
                </a:solidFill>
              </a:rPr>
              <a:t>* &amp; 381MB</a:t>
            </a:r>
            <a:r>
              <a:rPr lang="en-GB" sz="1050" dirty="0">
                <a:solidFill>
                  <a:srgbClr val="008000"/>
                </a:solidFill>
              </a:rPr>
              <a:t>/s </a:t>
            </a:r>
            <a:r>
              <a:rPr lang="en-GB" sz="1050" dirty="0" smtClean="0">
                <a:solidFill>
                  <a:srgbClr val="008000"/>
                </a:solidFill>
              </a:rPr>
              <a:t>NFS sync*</a:t>
            </a:r>
          </a:p>
          <a:p>
            <a:r>
              <a:rPr lang="en-GB" sz="1400" dirty="0" err="1" smtClean="0">
                <a:solidFill>
                  <a:schemeClr val="accent2"/>
                </a:solidFill>
              </a:rPr>
              <a:t>Archiver</a:t>
            </a:r>
            <a:r>
              <a:rPr lang="en-GB" sz="1400" dirty="0" smtClean="0">
                <a:solidFill>
                  <a:schemeClr val="accent2"/>
                </a:solidFill>
              </a:rPr>
              <a:t> appliance testing</a:t>
            </a:r>
          </a:p>
          <a:p>
            <a:pPr lvl="1"/>
            <a:r>
              <a:rPr lang="en-GB" sz="1400" dirty="0" smtClean="0">
                <a:solidFill>
                  <a:schemeClr val="accent2"/>
                </a:solidFill>
              </a:rPr>
              <a:t>Performance</a:t>
            </a:r>
          </a:p>
          <a:p>
            <a:pPr lvl="2"/>
            <a:r>
              <a:rPr lang="en-GB" sz="1050" dirty="0" smtClean="0">
                <a:solidFill>
                  <a:schemeClr val="accent2"/>
                </a:solidFill>
              </a:rPr>
              <a:t>Per thread disk IO requirements</a:t>
            </a:r>
          </a:p>
          <a:p>
            <a:pPr lvl="2"/>
            <a:r>
              <a:rPr lang="en-GB" sz="1050" dirty="0" smtClean="0">
                <a:solidFill>
                  <a:schemeClr val="accent2"/>
                </a:solidFill>
              </a:rPr>
              <a:t>Configuration</a:t>
            </a:r>
          </a:p>
          <a:p>
            <a:pPr lvl="3"/>
            <a:r>
              <a:rPr lang="en-GB" sz="1050" dirty="0" smtClean="0">
                <a:solidFill>
                  <a:schemeClr val="accent2"/>
                </a:solidFill>
              </a:rPr>
              <a:t>Number of </a:t>
            </a:r>
            <a:r>
              <a:rPr lang="en-GB" sz="1050" dirty="0" err="1" smtClean="0">
                <a:solidFill>
                  <a:schemeClr val="accent2"/>
                </a:solidFill>
              </a:rPr>
              <a:t>Archivers</a:t>
            </a:r>
            <a:endParaRPr lang="en-GB" sz="1050" dirty="0">
              <a:solidFill>
                <a:schemeClr val="accent2"/>
              </a:solidFill>
            </a:endParaRPr>
          </a:p>
          <a:p>
            <a:pPr lvl="3"/>
            <a:r>
              <a:rPr lang="en-GB" sz="1050" dirty="0" smtClean="0">
                <a:solidFill>
                  <a:schemeClr val="accent2"/>
                </a:solidFill>
              </a:rPr>
              <a:t>Storage types</a:t>
            </a:r>
          </a:p>
          <a:p>
            <a:pPr lvl="2"/>
            <a:r>
              <a:rPr lang="en-GB" sz="1050" dirty="0" smtClean="0">
                <a:solidFill>
                  <a:schemeClr val="accent2"/>
                </a:solidFill>
              </a:rPr>
              <a:t>File-system</a:t>
            </a:r>
          </a:p>
          <a:p>
            <a:pPr lvl="2"/>
            <a:r>
              <a:rPr lang="en-GB" sz="1000" dirty="0" smtClean="0">
                <a:solidFill>
                  <a:schemeClr val="accent2"/>
                </a:solidFill>
              </a:rPr>
              <a:t>Bench</a:t>
            </a:r>
            <a:endParaRPr lang="en-GB" sz="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1100" dirty="0"/>
          </a:p>
          <a:p>
            <a:pPr lvl="1"/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5652120" y="5157192"/>
            <a:ext cx="151216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EEE</a:t>
            </a:r>
          </a:p>
          <a:p>
            <a:pPr algn="ctr"/>
            <a:r>
              <a:rPr lang="en-GB" dirty="0" smtClean="0"/>
              <a:t>(ESS EPICS Environment) 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932040" y="3284984"/>
            <a:ext cx="9361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DNS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4932040" y="2420888"/>
            <a:ext cx="9361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CSentry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4716016" y="5229200"/>
            <a:ext cx="86409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</a:t>
            </a:r>
          </a:p>
          <a:p>
            <a:pPr algn="ctr"/>
            <a:r>
              <a:rPr lang="en-GB" dirty="0" smtClean="0"/>
              <a:t>images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779912" y="5229200"/>
            <a:ext cx="86409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Application</a:t>
            </a:r>
          </a:p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22" name="Up Arrow 21"/>
          <p:cNvSpPr/>
          <p:nvPr/>
        </p:nvSpPr>
        <p:spPr>
          <a:xfrm>
            <a:off x="5220072" y="4221088"/>
            <a:ext cx="648072" cy="86409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/>
              <a:t>NFS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51920" y="3284984"/>
            <a:ext cx="9361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CCDB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3851920" y="2420888"/>
            <a:ext cx="9361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IOC factory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4" idx="2"/>
            <a:endCxn id="23" idx="0"/>
          </p:cNvCxnSpPr>
          <p:nvPr/>
        </p:nvCxnSpPr>
        <p:spPr>
          <a:xfrm>
            <a:off x="4319972" y="2996952"/>
            <a:ext cx="0" cy="288032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23" idx="0"/>
          </p:cNvCxnSpPr>
          <p:nvPr/>
        </p:nvCxnSpPr>
        <p:spPr>
          <a:xfrm flipH="1">
            <a:off x="4319972" y="2996952"/>
            <a:ext cx="1080120" cy="288032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13" idx="0"/>
          </p:cNvCxnSpPr>
          <p:nvPr/>
        </p:nvCxnSpPr>
        <p:spPr>
          <a:xfrm>
            <a:off x="5400092" y="2996952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977926" y="2420888"/>
            <a:ext cx="1171015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 smtClean="0"/>
              <a:t>Boot server</a:t>
            </a:r>
            <a:endParaRPr lang="en-GB" sz="1400" dirty="0"/>
          </a:p>
        </p:txBody>
      </p:sp>
      <p:cxnSp>
        <p:nvCxnSpPr>
          <p:cNvPr id="36" name="Straight Arrow Connector 35"/>
          <p:cNvCxnSpPr>
            <a:stCxn id="14" idx="2"/>
            <a:endCxn id="12" idx="1"/>
          </p:cNvCxnSpPr>
          <p:nvPr/>
        </p:nvCxnSpPr>
        <p:spPr>
          <a:xfrm>
            <a:off x="5400092" y="2996952"/>
            <a:ext cx="714768" cy="43204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114860" y="2492896"/>
            <a:ext cx="95145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tftp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114860" y="3140968"/>
            <a:ext cx="95145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DHCP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83968" y="6021288"/>
            <a:ext cx="264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 attached Storage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3851920" y="3861048"/>
            <a:ext cx="143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Virtualisation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7596336" y="2420888"/>
            <a:ext cx="9361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ArchiverA</a:t>
            </a:r>
            <a:endParaRPr lang="en-GB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7596336" y="3068960"/>
            <a:ext cx="9361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Archiver</a:t>
            </a:r>
            <a:endParaRPr lang="en-GB" sz="1400" dirty="0" smtClean="0"/>
          </a:p>
          <a:p>
            <a:pPr algn="ctr"/>
            <a:r>
              <a:rPr lang="en-GB" sz="1400" dirty="0"/>
              <a:t>B</a:t>
            </a:r>
          </a:p>
        </p:txBody>
      </p:sp>
      <p:sp>
        <p:nvSpPr>
          <p:cNvPr id="33" name="Up Arrow 32"/>
          <p:cNvSpPr/>
          <p:nvPr/>
        </p:nvSpPr>
        <p:spPr>
          <a:xfrm>
            <a:off x="7740352" y="3645024"/>
            <a:ext cx="648072" cy="5760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452320" y="4221088"/>
            <a:ext cx="129614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Distributed</a:t>
            </a:r>
          </a:p>
          <a:p>
            <a:pPr algn="ctr"/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1628800"/>
            <a:ext cx="212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*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Network limitation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5301208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Done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chemeClr val="accent4"/>
                </a:solidFill>
              </a:rPr>
              <a:t>Current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chemeClr val="accent2"/>
                </a:solidFill>
              </a:rPr>
              <a:t>To do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Scope of the Control System Infrastructure</a:t>
            </a:r>
          </a:p>
          <a:p>
            <a:r>
              <a:rPr lang="en-GB" dirty="0" smtClean="0"/>
              <a:t>Issues with the Temporary &amp; Main Control room</a:t>
            </a:r>
          </a:p>
          <a:p>
            <a:r>
              <a:rPr lang="en-GB" dirty="0" smtClean="0"/>
              <a:t>Overview, decisions, issues &amp; progress of the :</a:t>
            </a:r>
          </a:p>
          <a:p>
            <a:pPr lvl="1"/>
            <a:r>
              <a:rPr lang="en-GB" dirty="0" smtClean="0"/>
              <a:t>Control System Data Centre</a:t>
            </a:r>
          </a:p>
          <a:p>
            <a:pPr lvl="1"/>
            <a:r>
              <a:rPr lang="en-GB" dirty="0" smtClean="0"/>
              <a:t>Control System Network</a:t>
            </a:r>
          </a:p>
          <a:p>
            <a:r>
              <a:rPr lang="en-GB" dirty="0" smtClean="0"/>
              <a:t>Examples :</a:t>
            </a:r>
          </a:p>
          <a:p>
            <a:pPr lvl="1"/>
            <a:r>
              <a:rPr lang="en-GB" dirty="0" smtClean="0"/>
              <a:t>Neutron Instrument and the Control System Network</a:t>
            </a:r>
          </a:p>
          <a:p>
            <a:pPr lvl="1"/>
            <a:r>
              <a:rPr lang="en-GB" dirty="0" smtClean="0"/>
              <a:t>Strategy for the Accelerator installation</a:t>
            </a:r>
          </a:p>
          <a:p>
            <a:r>
              <a:rPr lang="en-GB" dirty="0" smtClean="0"/>
              <a:t>Lab Setup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16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Thank you</a:t>
            </a:r>
            <a:endParaRPr lang="en-GB" sz="3600" dirty="0" smtClean="0"/>
          </a:p>
          <a:p>
            <a:pPr lvl="2"/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87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Scope: Infrastructure WP 14.7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The scope of this work package is to design, develop and procure </a:t>
            </a:r>
            <a:r>
              <a:rPr lang="en-GB" sz="2000" dirty="0" smtClean="0">
                <a:solidFill>
                  <a:srgbClr val="000000"/>
                </a:solidFill>
              </a:rPr>
              <a:t>the IT </a:t>
            </a:r>
            <a:r>
              <a:rPr lang="en-GB" sz="2000" dirty="0">
                <a:solidFill>
                  <a:srgbClr val="000000"/>
                </a:solidFill>
              </a:rPr>
              <a:t>infrastructure required for the Control System to operate</a:t>
            </a:r>
            <a:r>
              <a:rPr lang="en-GB" sz="1800" dirty="0"/>
              <a:t>.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It </a:t>
            </a:r>
            <a:r>
              <a:rPr lang="en-GB" sz="1800" dirty="0"/>
              <a:t>has the following work units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200" dirty="0"/>
          </a:p>
          <a:p>
            <a:pPr lvl="1"/>
            <a:endParaRPr lang="en-US" sz="1000" dirty="0"/>
          </a:p>
          <a:p>
            <a:pPr>
              <a:spcBef>
                <a:spcPts val="0"/>
              </a:spcBef>
            </a:pP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2492896"/>
            <a:ext cx="849694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600" b="1" dirty="0" smtClean="0"/>
          </a:p>
          <a:p>
            <a:r>
              <a:rPr lang="en-GB" sz="1600" b="1" u="sng" dirty="0" smtClean="0"/>
              <a:t>Control </a:t>
            </a:r>
            <a:r>
              <a:rPr lang="en-GB" sz="1600" b="1" u="sng" dirty="0"/>
              <a:t>Room 14.7.1</a:t>
            </a:r>
          </a:p>
          <a:p>
            <a:pPr lvl="1"/>
            <a:r>
              <a:rPr lang="en-GB" sz="1600" dirty="0" smtClean="0"/>
              <a:t>Design </a:t>
            </a:r>
            <a:r>
              <a:rPr lang="en-GB" sz="1600" dirty="0"/>
              <a:t>and implementation of the </a:t>
            </a:r>
            <a:r>
              <a:rPr lang="en-GB" sz="1600" dirty="0" smtClean="0"/>
              <a:t>centralized </a:t>
            </a:r>
            <a:r>
              <a:rPr lang="en-GB" sz="1600" dirty="0"/>
              <a:t>ESS Control Room, which allows the Accelerator, Target, Neutron Instruments and Conventional Facilities to be </a:t>
            </a:r>
            <a:r>
              <a:rPr lang="en-GB" sz="1600" dirty="0" smtClean="0"/>
              <a:t>controlled </a:t>
            </a:r>
            <a:r>
              <a:rPr lang="en-GB" sz="1600" dirty="0"/>
              <a:t>from the same room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3573016"/>
            <a:ext cx="8496944" cy="936104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600" b="1" u="sng" dirty="0"/>
              <a:t>Data Centre 14.7.2</a:t>
            </a:r>
          </a:p>
          <a:p>
            <a:pPr lvl="1"/>
            <a:r>
              <a:rPr lang="en-GB" sz="1600" dirty="0" smtClean="0"/>
              <a:t>Provide </a:t>
            </a:r>
            <a:r>
              <a:rPr lang="en-GB" sz="1600" dirty="0"/>
              <a:t>servers and file storage infrastructure required for normal operation during development, commissioning and operations phase</a:t>
            </a:r>
            <a:r>
              <a:rPr lang="en-GB" sz="1600" dirty="0" smtClean="0"/>
              <a:t>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23528" y="4581128"/>
            <a:ext cx="8136904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7544" y="5589240"/>
            <a:ext cx="7776864" cy="720080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600" b="1" u="sng" dirty="0"/>
              <a:t>Cabling &amp; Wiring 14.7.4</a:t>
            </a:r>
          </a:p>
          <a:p>
            <a:pPr lvl="1"/>
            <a:r>
              <a:rPr lang="en-GB" sz="1600" dirty="0"/>
              <a:t>C</a:t>
            </a:r>
            <a:r>
              <a:rPr lang="en-GB" sz="1600" dirty="0" smtClean="0"/>
              <a:t>overs </a:t>
            </a:r>
            <a:r>
              <a:rPr lang="en-GB" sz="1600" dirty="0"/>
              <a:t>the efforts and material required for connecting devices </a:t>
            </a:r>
            <a:r>
              <a:rPr lang="en-GB" sz="1600" dirty="0" smtClean="0"/>
              <a:t>to </a:t>
            </a:r>
            <a:r>
              <a:rPr lang="en-GB" sz="1600" dirty="0"/>
              <a:t>the ICS </a:t>
            </a:r>
            <a:r>
              <a:rPr lang="en-GB" sz="1600" dirty="0" smtClean="0"/>
              <a:t>through to the IO Controllers.</a:t>
            </a:r>
            <a:endParaRPr lang="en-GB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4653136"/>
            <a:ext cx="7848872" cy="79208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600" b="1" u="sng" dirty="0"/>
              <a:t>Control System Networks 14.7.3</a:t>
            </a:r>
          </a:p>
          <a:p>
            <a:pPr lvl="1"/>
            <a:r>
              <a:rPr lang="en-GB" sz="1600" dirty="0"/>
              <a:t>Design and implementation of </a:t>
            </a:r>
            <a:r>
              <a:rPr lang="en-GB" sz="1600" dirty="0" smtClean="0"/>
              <a:t>the networks between IO Controllers, </a:t>
            </a:r>
            <a:r>
              <a:rPr lang="en-GB" sz="1600" dirty="0"/>
              <a:t>Control Room(s) and Data Centre</a:t>
            </a:r>
            <a:r>
              <a:rPr lang="en-GB" sz="1600" dirty="0" smtClean="0"/>
              <a:t>.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with the Main Control Room(MCR) and Temporary </a:t>
            </a:r>
            <a:r>
              <a:rPr lang="en-GB" dirty="0"/>
              <a:t>C</a:t>
            </a:r>
            <a:r>
              <a:rPr lang="en-GB" dirty="0" smtClean="0"/>
              <a:t>ontrol Room (TCR)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MCR </a:t>
            </a:r>
          </a:p>
          <a:p>
            <a:pPr lvl="1"/>
            <a:r>
              <a:rPr lang="en-GB" dirty="0" smtClean="0"/>
              <a:t>Available Q2 2019</a:t>
            </a:r>
          </a:p>
          <a:p>
            <a:pPr lvl="2"/>
            <a:r>
              <a:rPr lang="en-GB" dirty="0" smtClean="0"/>
              <a:t>Target commissioning June 2019</a:t>
            </a:r>
          </a:p>
          <a:p>
            <a:pPr lvl="1"/>
            <a:r>
              <a:rPr lang="en-GB" dirty="0" smtClean="0"/>
              <a:t>Secondary ICS server room &amp; network room</a:t>
            </a:r>
          </a:p>
          <a:p>
            <a:pPr lvl="2"/>
            <a:r>
              <a:rPr lang="en-GB" dirty="0" smtClean="0"/>
              <a:t>Redundancy</a:t>
            </a:r>
          </a:p>
          <a:p>
            <a:r>
              <a:rPr lang="en-GB" dirty="0" smtClean="0"/>
              <a:t>TCR</a:t>
            </a:r>
          </a:p>
          <a:p>
            <a:pPr lvl="1"/>
            <a:r>
              <a:rPr lang="en-GB" dirty="0" smtClean="0"/>
              <a:t>Available Q2 2017</a:t>
            </a:r>
          </a:p>
          <a:p>
            <a:pPr lvl="2"/>
            <a:r>
              <a:rPr lang="en-GB" dirty="0" smtClean="0"/>
              <a:t>Accelerator commissioning Q3 2017</a:t>
            </a:r>
          </a:p>
          <a:p>
            <a:pPr lvl="1"/>
            <a:r>
              <a:rPr lang="en-GB" dirty="0" smtClean="0"/>
              <a:t>Requirements gathering process has begun</a:t>
            </a:r>
          </a:p>
          <a:p>
            <a:pPr lvl="2"/>
            <a:r>
              <a:rPr lang="en-GB" dirty="0" smtClean="0"/>
              <a:t>Initial requirements from Beam Physicists</a:t>
            </a:r>
          </a:p>
          <a:p>
            <a:pPr lvl="1"/>
            <a:r>
              <a:rPr lang="en-GB" dirty="0" smtClean="0"/>
              <a:t>Issues with PSS</a:t>
            </a:r>
          </a:p>
          <a:p>
            <a:pPr lvl="2"/>
            <a:r>
              <a:rPr lang="en-GB" dirty="0" smtClean="0"/>
              <a:t>What should go in the TCR?</a:t>
            </a:r>
          </a:p>
          <a:p>
            <a:pPr lvl="3"/>
            <a:r>
              <a:rPr lang="en-GB" dirty="0" smtClean="0"/>
              <a:t>3-5 dedicated PSS racks</a:t>
            </a:r>
          </a:p>
          <a:p>
            <a:pPr lvl="3"/>
            <a:r>
              <a:rPr lang="en-GB" dirty="0" smtClean="0"/>
              <a:t>Issue – move to the MCR and re-commission, re-validate PSS (lots of effort)</a:t>
            </a:r>
          </a:p>
          <a:p>
            <a:pPr lvl="2"/>
            <a:r>
              <a:rPr lang="en-GB" dirty="0" smtClean="0"/>
              <a:t>Instead of using the TCR – PSS’ preferred option is a 10m x 10m area in Klystron gallery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78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67944" y="3140968"/>
            <a:ext cx="4788024" cy="1080120"/>
          </a:xfrm>
          <a:prstGeom prst="ellipse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Data Centre &amp;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Capacity</a:t>
            </a:r>
          </a:p>
          <a:p>
            <a:pPr lvl="1"/>
            <a:r>
              <a:rPr lang="en-US" sz="2900" dirty="0" smtClean="0"/>
              <a:t>Modular</a:t>
            </a:r>
          </a:p>
          <a:p>
            <a:pPr lvl="1"/>
            <a:r>
              <a:rPr lang="en-US" sz="2900" dirty="0" smtClean="0"/>
              <a:t>Scalable</a:t>
            </a:r>
          </a:p>
          <a:p>
            <a:r>
              <a:rPr lang="en-US" sz="3300" dirty="0" smtClean="0"/>
              <a:t>Openness</a:t>
            </a:r>
          </a:p>
          <a:p>
            <a:pPr lvl="1"/>
            <a:r>
              <a:rPr lang="en-US" sz="2900" dirty="0" smtClean="0"/>
              <a:t>Open standards</a:t>
            </a:r>
          </a:p>
          <a:p>
            <a:pPr lvl="1"/>
            <a:r>
              <a:rPr lang="en-US" sz="2900" dirty="0" smtClean="0"/>
              <a:t>Open Source</a:t>
            </a:r>
          </a:p>
          <a:p>
            <a:r>
              <a:rPr lang="en-US" sz="3300" dirty="0" smtClean="0"/>
              <a:t>Robust</a:t>
            </a:r>
          </a:p>
          <a:p>
            <a:pPr lvl="1"/>
            <a:r>
              <a:rPr lang="en-US" sz="2900" dirty="0" smtClean="0"/>
              <a:t>High availability</a:t>
            </a:r>
          </a:p>
          <a:p>
            <a:r>
              <a:rPr lang="en-US" sz="3300" dirty="0" smtClean="0"/>
              <a:t>Secure</a:t>
            </a:r>
          </a:p>
          <a:p>
            <a:pPr lvl="1"/>
            <a:r>
              <a:rPr lang="en-US" sz="2900" dirty="0" smtClean="0"/>
              <a:t>Authentication</a:t>
            </a:r>
          </a:p>
          <a:p>
            <a:pPr lvl="1"/>
            <a:r>
              <a:rPr lang="en-US" sz="2900" dirty="0" smtClean="0"/>
              <a:t>System Monitoring</a:t>
            </a:r>
          </a:p>
          <a:p>
            <a:r>
              <a:rPr lang="en-US" sz="3300" dirty="0" smtClean="0"/>
              <a:t>Integration</a:t>
            </a:r>
          </a:p>
          <a:p>
            <a:pPr lvl="1"/>
            <a:r>
              <a:rPr lang="en-US" sz="2900" dirty="0" smtClean="0"/>
              <a:t>Simple</a:t>
            </a:r>
          </a:p>
          <a:p>
            <a:pPr lvl="1"/>
            <a:r>
              <a:rPr lang="en-US" sz="2900" dirty="0" smtClean="0"/>
              <a:t>Logical</a:t>
            </a:r>
          </a:p>
          <a:p>
            <a:r>
              <a:rPr lang="en-US" sz="3300" dirty="0" smtClean="0"/>
              <a:t>Models (Data Centre &amp; Network)</a:t>
            </a:r>
          </a:p>
          <a:p>
            <a:pPr lvl="1"/>
            <a:r>
              <a:rPr lang="en-US" sz="2900" dirty="0" smtClean="0"/>
              <a:t>Proven &amp; Innovative technologies</a:t>
            </a:r>
          </a:p>
          <a:p>
            <a:pPr lvl="1"/>
            <a:r>
              <a:rPr lang="en-US" sz="2900" dirty="0" smtClean="0"/>
              <a:t>Trends</a:t>
            </a:r>
          </a:p>
          <a:p>
            <a:pPr lvl="2"/>
            <a:r>
              <a:rPr lang="en-US" sz="2500" dirty="0" smtClean="0"/>
              <a:t>Fulfill current &amp; future needs</a:t>
            </a:r>
          </a:p>
          <a:p>
            <a:r>
              <a:rPr lang="en-US" sz="3300" dirty="0" smtClean="0"/>
              <a:t>Service</a:t>
            </a:r>
          </a:p>
          <a:p>
            <a:pPr lvl="1"/>
            <a:r>
              <a:rPr lang="en-US" sz="2900" dirty="0" smtClean="0"/>
              <a:t>High level of service</a:t>
            </a:r>
          </a:p>
          <a:p>
            <a:pPr lvl="1"/>
            <a:r>
              <a:rPr lang="en-US" sz="2900" dirty="0" smtClean="0"/>
              <a:t>Anticipate needs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869270"/>
            <a:ext cx="1140594" cy="85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04" y="5678332"/>
            <a:ext cx="1574841" cy="351033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6" idx="0"/>
            <a:endCxn id="5" idx="2"/>
          </p:cNvCxnSpPr>
          <p:nvPr/>
        </p:nvCxnSpPr>
        <p:spPr>
          <a:xfrm flipH="1" flipV="1">
            <a:off x="5718361" y="4723615"/>
            <a:ext cx="886064" cy="9547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31" idx="2"/>
          </p:cNvCxnSpPr>
          <p:nvPr/>
        </p:nvCxnSpPr>
        <p:spPr>
          <a:xfrm flipV="1">
            <a:off x="6604425" y="4706101"/>
            <a:ext cx="1069686" cy="97223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67710" y="4859868"/>
            <a:ext cx="99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2x 10Gb/s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4509120"/>
            <a:ext cx="923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8000"/>
                </a:solidFill>
              </a:rPr>
              <a:t>2x 40Gb/s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9518" y="5723964"/>
            <a:ext cx="95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4221088"/>
            <a:ext cx="76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140968"/>
            <a:ext cx="1115615" cy="3564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814" y="3851756"/>
            <a:ext cx="1140594" cy="85434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084168" y="4365104"/>
            <a:ext cx="115212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56176" y="4437112"/>
            <a:ext cx="108012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140968"/>
            <a:ext cx="1115615" cy="3564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3140968"/>
            <a:ext cx="1115615" cy="3564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140968"/>
            <a:ext cx="1115615" cy="3564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915816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 Centre</a:t>
            </a:r>
            <a:endParaRPr lang="en-GB" dirty="0"/>
          </a:p>
        </p:txBody>
      </p:sp>
      <p:cxnSp>
        <p:nvCxnSpPr>
          <p:cNvPr id="39" name="Straight Connector 38"/>
          <p:cNvCxnSpPr>
            <a:stCxn id="5" idx="0"/>
          </p:cNvCxnSpPr>
          <p:nvPr/>
        </p:nvCxnSpPr>
        <p:spPr>
          <a:xfrm flipH="1" flipV="1">
            <a:off x="4788024" y="3356992"/>
            <a:ext cx="930337" cy="51227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0"/>
          </p:cNvCxnSpPr>
          <p:nvPr/>
        </p:nvCxnSpPr>
        <p:spPr>
          <a:xfrm flipV="1">
            <a:off x="5718361" y="3356992"/>
            <a:ext cx="149783" cy="51227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0"/>
          </p:cNvCxnSpPr>
          <p:nvPr/>
        </p:nvCxnSpPr>
        <p:spPr>
          <a:xfrm flipV="1">
            <a:off x="5718361" y="3356992"/>
            <a:ext cx="1301911" cy="51227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0"/>
          </p:cNvCxnSpPr>
          <p:nvPr/>
        </p:nvCxnSpPr>
        <p:spPr>
          <a:xfrm flipV="1">
            <a:off x="5718361" y="3429000"/>
            <a:ext cx="2382031" cy="44027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1" idx="0"/>
          </p:cNvCxnSpPr>
          <p:nvPr/>
        </p:nvCxnSpPr>
        <p:spPr>
          <a:xfrm flipH="1" flipV="1">
            <a:off x="5004049" y="3429000"/>
            <a:ext cx="2670062" cy="42275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1" idx="0"/>
          </p:cNvCxnSpPr>
          <p:nvPr/>
        </p:nvCxnSpPr>
        <p:spPr>
          <a:xfrm flipH="1" flipV="1">
            <a:off x="5940152" y="3356992"/>
            <a:ext cx="1733959" cy="4947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1" idx="0"/>
          </p:cNvCxnSpPr>
          <p:nvPr/>
        </p:nvCxnSpPr>
        <p:spPr>
          <a:xfrm flipH="1" flipV="1">
            <a:off x="7020272" y="3356992"/>
            <a:ext cx="653839" cy="4947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1" idx="0"/>
          </p:cNvCxnSpPr>
          <p:nvPr/>
        </p:nvCxnSpPr>
        <p:spPr>
          <a:xfrm flipV="1">
            <a:off x="7674111" y="3356992"/>
            <a:ext cx="498289" cy="4947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844824"/>
            <a:ext cx="1896616" cy="1250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808" y="1844824"/>
            <a:ext cx="1896616" cy="12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&amp; Computing (data centre)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Cloud 4"/>
          <p:cNvSpPr/>
          <p:nvPr/>
        </p:nvSpPr>
        <p:spPr>
          <a:xfrm>
            <a:off x="3275856" y="3212976"/>
            <a:ext cx="2304256" cy="1728192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General purpose Network</a:t>
            </a:r>
          </a:p>
          <a:p>
            <a:pPr algn="ctr"/>
            <a:r>
              <a:rPr lang="en-GB" dirty="0" smtClean="0"/>
              <a:t>(GPN)</a:t>
            </a:r>
            <a:endParaRPr lang="en-GB" dirty="0"/>
          </a:p>
        </p:txBody>
      </p:sp>
      <p:sp>
        <p:nvSpPr>
          <p:cNvPr id="7" name="Cloud 6"/>
          <p:cNvSpPr/>
          <p:nvPr/>
        </p:nvSpPr>
        <p:spPr>
          <a:xfrm>
            <a:off x="251520" y="3212976"/>
            <a:ext cx="2304256" cy="1728192"/>
          </a:xfrm>
          <a:prstGeom prst="cloud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Neutron Instrument Network (NIN)</a:t>
            </a:r>
            <a:endParaRPr lang="en-GB" dirty="0"/>
          </a:p>
        </p:txBody>
      </p:sp>
      <p:sp>
        <p:nvSpPr>
          <p:cNvPr id="8" name="Cloud 7"/>
          <p:cNvSpPr/>
          <p:nvPr/>
        </p:nvSpPr>
        <p:spPr>
          <a:xfrm>
            <a:off x="6300192" y="3212976"/>
            <a:ext cx="2304256" cy="1728192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Technical Network (TN)</a:t>
            </a:r>
            <a:endParaRPr lang="en-GB" dirty="0"/>
          </a:p>
        </p:txBody>
      </p:sp>
      <p:cxnSp>
        <p:nvCxnSpPr>
          <p:cNvPr id="10" name="Straight Connector 9"/>
          <p:cNvCxnSpPr>
            <a:stCxn id="7" idx="0"/>
            <a:endCxn id="5" idx="2"/>
          </p:cNvCxnSpPr>
          <p:nvPr/>
        </p:nvCxnSpPr>
        <p:spPr>
          <a:xfrm>
            <a:off x="2553856" y="4077072"/>
            <a:ext cx="729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3"/>
          </p:cNvCxnSpPr>
          <p:nvPr/>
        </p:nvCxnSpPr>
        <p:spPr>
          <a:xfrm>
            <a:off x="4427984" y="2852936"/>
            <a:ext cx="0" cy="458851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5" idx="0"/>
          </p:cNvCxnSpPr>
          <p:nvPr/>
        </p:nvCxnSpPr>
        <p:spPr>
          <a:xfrm flipH="1">
            <a:off x="5578192" y="4077072"/>
            <a:ext cx="729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9512" y="1556792"/>
            <a:ext cx="1402948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 smtClean="0"/>
              <a:t>Stakeholders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6600"/>
                </a:solidFill>
              </a:rPr>
              <a:t>DMSC</a:t>
            </a:r>
            <a:endParaRPr lang="en-GB" dirty="0">
              <a:solidFill>
                <a:srgbClr val="FF66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4BACC6"/>
                </a:solidFill>
              </a:rPr>
              <a:t>ICS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2"/>
                </a:solidFill>
              </a:rPr>
              <a:t>IT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179512" y="5229200"/>
            <a:ext cx="230425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acquisition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512" y="5877272"/>
            <a:ext cx="2304256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Data analysis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75856" y="5229200"/>
            <a:ext cx="230425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Office &amp; labs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5856" y="5877272"/>
            <a:ext cx="2304256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Internet access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00192" y="5229200"/>
            <a:ext cx="230425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EPICS control network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00192" y="5877272"/>
            <a:ext cx="2304256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Timing system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86104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386104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1992225" y="4607281"/>
            <a:ext cx="4470054" cy="460801"/>
          </a:xfrm>
          <a:custGeom>
            <a:avLst/>
            <a:gdLst>
              <a:gd name="connsiteX0" fmla="*/ 0 w 4470054"/>
              <a:gd name="connsiteY0" fmla="*/ 136973 h 460801"/>
              <a:gd name="connsiteX1" fmla="*/ 1021015 w 4470054"/>
              <a:gd name="connsiteY1" fmla="*/ 410920 h 460801"/>
              <a:gd name="connsiteX2" fmla="*/ 1730745 w 4470054"/>
              <a:gd name="connsiteY2" fmla="*/ 460728 h 460801"/>
              <a:gd name="connsiteX3" fmla="*/ 3610907 w 4470054"/>
              <a:gd name="connsiteY3" fmla="*/ 410920 h 460801"/>
              <a:gd name="connsiteX4" fmla="*/ 4133866 w 4470054"/>
              <a:gd name="connsiteY4" fmla="*/ 249042 h 460801"/>
              <a:gd name="connsiteX5" fmla="*/ 4470054 w 4470054"/>
              <a:gd name="connsiteY5" fmla="*/ 0 h 46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0054" h="460801">
                <a:moveTo>
                  <a:pt x="0" y="136973"/>
                </a:moveTo>
                <a:cubicBezTo>
                  <a:pt x="366279" y="246967"/>
                  <a:pt x="732558" y="356961"/>
                  <a:pt x="1021015" y="410920"/>
                </a:cubicBezTo>
                <a:cubicBezTo>
                  <a:pt x="1309473" y="464879"/>
                  <a:pt x="1299096" y="460728"/>
                  <a:pt x="1730745" y="460728"/>
                </a:cubicBezTo>
                <a:cubicBezTo>
                  <a:pt x="2162394" y="460728"/>
                  <a:pt x="3210387" y="446201"/>
                  <a:pt x="3610907" y="410920"/>
                </a:cubicBezTo>
                <a:cubicBezTo>
                  <a:pt x="4011427" y="375639"/>
                  <a:pt x="3990675" y="317529"/>
                  <a:pt x="4133866" y="249042"/>
                </a:cubicBezTo>
                <a:cubicBezTo>
                  <a:pt x="4277057" y="180555"/>
                  <a:pt x="4470054" y="0"/>
                  <a:pt x="447005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283968" y="486916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Cloud 5"/>
          <p:cNvSpPr/>
          <p:nvPr/>
        </p:nvSpPr>
        <p:spPr>
          <a:xfrm>
            <a:off x="3347864" y="1412776"/>
            <a:ext cx="2088232" cy="158417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30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&amp; Computing working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3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NSS, DMSC, ICS &amp; IT</a:t>
            </a:r>
          </a:p>
          <a:p>
            <a:pPr lvl="1"/>
            <a:r>
              <a:rPr lang="en-GB" dirty="0" smtClean="0"/>
              <a:t>Progress</a:t>
            </a:r>
          </a:p>
          <a:p>
            <a:pPr lvl="2"/>
            <a:r>
              <a:rPr lang="en-GB" dirty="0"/>
              <a:t>Shared infrastructure (DMSC &amp; ICS)</a:t>
            </a:r>
          </a:p>
          <a:p>
            <a:pPr lvl="3"/>
            <a:r>
              <a:rPr lang="en-GB" dirty="0"/>
              <a:t>Communications room (</a:t>
            </a:r>
            <a:r>
              <a:rPr lang="en-GB" dirty="0" smtClean="0"/>
              <a:t>Experimental </a:t>
            </a:r>
            <a:r>
              <a:rPr lang="en-GB" dirty="0"/>
              <a:t>halls &amp; Instrument </a:t>
            </a:r>
            <a:r>
              <a:rPr lang="en-GB" dirty="0" smtClean="0"/>
              <a:t>stations &amp; control room)</a:t>
            </a:r>
            <a:endParaRPr lang="en-GB" dirty="0"/>
          </a:p>
          <a:p>
            <a:pPr lvl="3"/>
            <a:r>
              <a:rPr lang="en-GB" dirty="0"/>
              <a:t>Fibre </a:t>
            </a:r>
            <a:r>
              <a:rPr lang="en-GB" dirty="0" smtClean="0"/>
              <a:t>routes</a:t>
            </a:r>
          </a:p>
          <a:p>
            <a:pPr lvl="2"/>
            <a:r>
              <a:rPr lang="en-GB" dirty="0" smtClean="0"/>
              <a:t>Standards</a:t>
            </a:r>
          </a:p>
          <a:p>
            <a:pPr lvl="2"/>
            <a:r>
              <a:rPr lang="en-GB" dirty="0" smtClean="0"/>
              <a:t>IP addressing scheme</a:t>
            </a:r>
          </a:p>
          <a:p>
            <a:pPr lvl="2"/>
            <a:r>
              <a:rPr lang="en-GB" dirty="0" smtClean="0"/>
              <a:t>Cabling &amp; Labelling 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To do</a:t>
            </a:r>
          </a:p>
          <a:p>
            <a:pPr lvl="2"/>
            <a:r>
              <a:rPr lang="en-GB" dirty="0" smtClean="0"/>
              <a:t>Security policies</a:t>
            </a:r>
          </a:p>
          <a:p>
            <a:pPr lvl="2"/>
            <a:r>
              <a:rPr lang="en-GB" dirty="0" smtClean="0"/>
              <a:t>Scope of work</a:t>
            </a:r>
          </a:p>
          <a:p>
            <a:pPr lvl="3"/>
            <a:r>
              <a:rPr lang="en-GB" dirty="0" smtClean="0"/>
              <a:t>Responsibilities</a:t>
            </a:r>
          </a:p>
          <a:p>
            <a:pPr lvl="2"/>
            <a:r>
              <a:rPr lang="en-GB" dirty="0" smtClean="0"/>
              <a:t>Connectivity</a:t>
            </a:r>
          </a:p>
          <a:p>
            <a:pPr lvl="2"/>
            <a:r>
              <a:rPr lang="en-GB" dirty="0" smtClean="0"/>
              <a:t>Computing working group meeting</a:t>
            </a:r>
          </a:p>
          <a:p>
            <a:pPr lvl="2"/>
            <a:endParaRPr lang="en-GB" dirty="0" smtClean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067945" y="3140968"/>
            <a:ext cx="3528392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ESS Electronics Hardware Harmonization Committee (E2H2C)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5977" y="3933056"/>
            <a:ext cx="324036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Computing, signal processing, networking, </a:t>
            </a:r>
            <a:r>
              <a:rPr lang="en-GB" dirty="0" smtClean="0"/>
              <a:t>fieldbuses </a:t>
            </a:r>
            <a:r>
              <a:rPr lang="en-GB" dirty="0"/>
              <a:t>Working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3" y="4797152"/>
            <a:ext cx="2376264" cy="6480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Computing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20073" y="5445224"/>
            <a:ext cx="237626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Networking</a:t>
            </a:r>
            <a:endParaRPr lang="en-GB" dirty="0"/>
          </a:p>
        </p:txBody>
      </p:sp>
      <p:cxnSp>
        <p:nvCxnSpPr>
          <p:cNvPr id="12" name="Elbow Connector 11"/>
          <p:cNvCxnSpPr>
            <a:stCxn id="5" idx="1"/>
            <a:endCxn id="6" idx="1"/>
          </p:cNvCxnSpPr>
          <p:nvPr/>
        </p:nvCxnSpPr>
        <p:spPr>
          <a:xfrm rot="10800000" flipH="1" flipV="1">
            <a:off x="4067945" y="3537012"/>
            <a:ext cx="288032" cy="828092"/>
          </a:xfrm>
          <a:prstGeom prst="bentConnector3">
            <a:avLst>
              <a:gd name="adj1" fmla="val -7936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1"/>
            <a:endCxn id="17" idx="1"/>
          </p:cNvCxnSpPr>
          <p:nvPr/>
        </p:nvCxnSpPr>
        <p:spPr>
          <a:xfrm rot="10800000" flipH="1" flipV="1">
            <a:off x="4355977" y="4365103"/>
            <a:ext cx="504056" cy="1111249"/>
          </a:xfrm>
          <a:prstGeom prst="bentConnector3">
            <a:avLst>
              <a:gd name="adj1" fmla="val -45352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4860033" y="5085184"/>
            <a:ext cx="360040" cy="720080"/>
          </a:xfrm>
          <a:prstGeom prst="leftBrace">
            <a:avLst>
              <a:gd name="adj1" fmla="val 8333"/>
              <a:gd name="adj2" fmla="val 5432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7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1895" r="1895"/>
          <a:stretch>
            <a:fillRect/>
          </a:stretch>
        </p:blipFill>
        <p:spPr>
          <a:solidFill>
            <a:srgbClr val="0080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System Network </a:t>
            </a:r>
            <a:br>
              <a:rPr lang="en-GB" dirty="0" smtClean="0"/>
            </a:br>
            <a:r>
              <a:rPr lang="en-GB" dirty="0" smtClean="0"/>
              <a:t>fibre termination (decision)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3356992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Klystron gallery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 rot="678567">
            <a:off x="5114426" y="2558076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/>
              <a:t>Cryo</a:t>
            </a:r>
            <a:endParaRPr lang="en-GB" sz="1200" b="1" dirty="0" smtClean="0"/>
          </a:p>
          <a:p>
            <a:r>
              <a:rPr lang="en-GB" sz="1200" b="1" dirty="0" smtClean="0"/>
              <a:t>building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958402">
            <a:off x="4255072" y="2197413"/>
            <a:ext cx="105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Central utility</a:t>
            </a:r>
          </a:p>
          <a:p>
            <a:r>
              <a:rPr lang="en-GB" sz="1200" b="1" dirty="0" smtClean="0"/>
              <a:t>Server hall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3512041"/>
            <a:ext cx="114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Target building</a:t>
            </a:r>
            <a:endParaRPr lang="en-GB" sz="1200" b="1" dirty="0"/>
          </a:p>
        </p:txBody>
      </p:sp>
      <p:sp>
        <p:nvSpPr>
          <p:cNvPr id="20" name="TextBox 19"/>
          <p:cNvSpPr txBox="1"/>
          <p:nvPr/>
        </p:nvSpPr>
        <p:spPr>
          <a:xfrm rot="19661431">
            <a:off x="2328435" y="2636912"/>
            <a:ext cx="881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Beam lines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4077072"/>
            <a:ext cx="104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Control room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1988840"/>
            <a:ext cx="8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Substation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1772816"/>
            <a:ext cx="8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Substation</a:t>
            </a:r>
            <a:endParaRPr lang="en-GB" sz="1200" b="1" dirty="0"/>
          </a:p>
        </p:txBody>
      </p:sp>
      <p:sp>
        <p:nvSpPr>
          <p:cNvPr id="24" name="Multiply 23"/>
          <p:cNvSpPr/>
          <p:nvPr/>
        </p:nvSpPr>
        <p:spPr>
          <a:xfrm>
            <a:off x="2555776" y="3573016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2627784" y="4077072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3419872" y="4221088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2339752" y="2348880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1763688" y="4293096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971600" y="2204864"/>
            <a:ext cx="288032" cy="21602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4427984" y="1916832"/>
            <a:ext cx="288032" cy="21602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5220072" y="2924944"/>
            <a:ext cx="288032" cy="21602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4427984" y="2564904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5004048" y="3284984"/>
            <a:ext cx="288032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8244408" y="3284984"/>
            <a:ext cx="288032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3779912" y="3573016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y 69"/>
          <p:cNvSpPr/>
          <p:nvPr/>
        </p:nvSpPr>
        <p:spPr>
          <a:xfrm>
            <a:off x="3491880" y="3068960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6084168" y="4725144"/>
            <a:ext cx="289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/>
              <a:t>Dedicated COMMS room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Shared (NSS/IT)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Closed Cabinet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Open Rack</a:t>
            </a:r>
            <a:endParaRPr lang="en-GB" b="1" dirty="0"/>
          </a:p>
        </p:txBody>
      </p:sp>
      <p:sp>
        <p:nvSpPr>
          <p:cNvPr id="72" name="Multiply 71"/>
          <p:cNvSpPr/>
          <p:nvPr/>
        </p:nvSpPr>
        <p:spPr>
          <a:xfrm>
            <a:off x="6084168" y="4797152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y 72"/>
          <p:cNvSpPr/>
          <p:nvPr/>
        </p:nvSpPr>
        <p:spPr>
          <a:xfrm>
            <a:off x="6084168" y="5085184"/>
            <a:ext cx="288032" cy="216024"/>
          </a:xfrm>
          <a:prstGeom prst="mathMultiply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y 73"/>
          <p:cNvSpPr/>
          <p:nvPr/>
        </p:nvSpPr>
        <p:spPr>
          <a:xfrm>
            <a:off x="6084168" y="5661248"/>
            <a:ext cx="288032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y 74"/>
          <p:cNvSpPr/>
          <p:nvPr/>
        </p:nvSpPr>
        <p:spPr>
          <a:xfrm>
            <a:off x="6084168" y="5373216"/>
            <a:ext cx="288032" cy="21602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1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 room (COMMS room) </a:t>
            </a:r>
            <a:br>
              <a:rPr lang="en-GB" dirty="0" smtClean="0"/>
            </a:br>
            <a:r>
              <a:rPr lang="en-GB" dirty="0" smtClean="0"/>
              <a:t>Recommendations sent to CF (decision)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6085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height </a:t>
            </a:r>
            <a:r>
              <a:rPr lang="en-US" dirty="0"/>
              <a:t>47U or 2200mm, nominal width of 600mm, maximum depth of </a:t>
            </a:r>
            <a:r>
              <a:rPr lang="en-US" dirty="0" smtClean="0"/>
              <a:t>800mm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fiber enclosures and 3 copper patch panels, cable management accessories and network communication equipment. Access </a:t>
            </a:r>
            <a:r>
              <a:rPr lang="en-US" dirty="0" smtClean="0"/>
              <a:t>control</a:t>
            </a:r>
          </a:p>
          <a:p>
            <a:endParaRPr lang="en-US" dirty="0" smtClean="0"/>
          </a:p>
          <a:p>
            <a:r>
              <a:rPr lang="en-US" dirty="0" smtClean="0"/>
              <a:t>Max cabling distance 90m </a:t>
            </a:r>
            <a:r>
              <a:rPr lang="en-US" dirty="0"/>
              <a:t>between the COMMs room and the </a:t>
            </a:r>
            <a:r>
              <a:rPr lang="en-US" dirty="0" smtClean="0"/>
              <a:t>Equipment Outlet (EO).</a:t>
            </a:r>
          </a:p>
          <a:p>
            <a:endParaRPr lang="en-US" dirty="0" smtClean="0"/>
          </a:p>
          <a:p>
            <a:r>
              <a:rPr lang="en-US" dirty="0" smtClean="0"/>
              <a:t>ISO</a:t>
            </a:r>
            <a:r>
              <a:rPr lang="en-US" dirty="0"/>
              <a:t>/IEC 11801 for generic cabling for telecommunications for twisted pair copper interconnects.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993909"/>
              </p:ext>
            </p:extLst>
          </p:nvPr>
        </p:nvGraphicFramePr>
        <p:xfrm>
          <a:off x="4644008" y="2420888"/>
          <a:ext cx="4299521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Document" r:id="rId4" imgW="6083300" imgH="5537200" progId="Word.Document.12">
                  <p:embed/>
                </p:oleObj>
              </mc:Choice>
              <mc:Fallback>
                <p:oleObj name="Document" r:id="rId4" imgW="6083300" imgH="553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4008" y="2420888"/>
                        <a:ext cx="4299521" cy="4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3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10719</TotalTime>
  <Words>1382</Words>
  <Application>Microsoft Macintosh PowerPoint</Application>
  <PresentationFormat>On-screen Show (4:3)</PresentationFormat>
  <Paragraphs>440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Integrated Control System IT Infrastructure decisions, issues &amp; progress  TAC 12</vt:lpstr>
      <vt:lpstr>Content</vt:lpstr>
      <vt:lpstr>Scope: Infrastructure WP 14.7</vt:lpstr>
      <vt:lpstr>Issues with the Main Control Room(MCR) and Temporary Control Room (TCR)</vt:lpstr>
      <vt:lpstr>Control System Data Centre &amp; Network</vt:lpstr>
      <vt:lpstr>Network &amp; Computing (data centre)</vt:lpstr>
      <vt:lpstr>Network &amp; Computing working groups</vt:lpstr>
      <vt:lpstr>Control System Network  fibre termination (decision)</vt:lpstr>
      <vt:lpstr>Communications room (COMMS room)  Recommendations sent to CF (decision)</vt:lpstr>
      <vt:lpstr>Distances –  COMMS room to core network (decision)</vt:lpstr>
      <vt:lpstr>Global fibre route, COMMS rooms  &amp; Core Network (decisions &amp; uncertainties)</vt:lpstr>
      <vt:lpstr>Conceptual design of the Control System Network topology - option A (2nd SH in MCR)</vt:lpstr>
      <vt:lpstr>Conceptual design of the Control System Network topology  - Option B (single SH)</vt:lpstr>
      <vt:lpstr>Conceptual Control System Network Architecture </vt:lpstr>
      <vt:lpstr>Neutron Instrument &amp; Control System Network</vt:lpstr>
      <vt:lpstr>Klystron gallery CS Network installation strategy</vt:lpstr>
      <vt:lpstr>Klystron gallery: IO Controller – Core Network</vt:lpstr>
      <vt:lpstr>Exploring maintenance use cases for Klystron gallery &amp; Accelerator tunnel</vt:lpstr>
      <vt:lpstr>Lab infrastructure</vt:lpstr>
      <vt:lpstr>Control System Infrastructure</vt:lpstr>
    </vt:vector>
  </TitlesOfParts>
  <Manager>remy.mudingay@esss.se</Manager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Infrastructure TAC 12 presentation</dc:title>
  <dc:subject/>
  <dc:creator>remy.mudingay@esss.se</dc:creator>
  <cp:keywords/>
  <dc:description/>
  <cp:lastModifiedBy>Remy Mudingay</cp:lastModifiedBy>
  <cp:revision>824</cp:revision>
  <dcterms:created xsi:type="dcterms:W3CDTF">2013-10-29T16:05:10Z</dcterms:created>
  <dcterms:modified xsi:type="dcterms:W3CDTF">2015-10-06T14:29:23Z</dcterms:modified>
  <cp:category/>
</cp:coreProperties>
</file>