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4"/>
  </p:notesMasterIdLst>
  <p:sldIdLst>
    <p:sldId id="256" r:id="rId2"/>
    <p:sldId id="258" r:id="rId3"/>
    <p:sldId id="324" r:id="rId4"/>
    <p:sldId id="312" r:id="rId5"/>
    <p:sldId id="294" r:id="rId6"/>
    <p:sldId id="293" r:id="rId7"/>
    <p:sldId id="276" r:id="rId8"/>
    <p:sldId id="278" r:id="rId9"/>
    <p:sldId id="325" r:id="rId10"/>
    <p:sldId id="326" r:id="rId11"/>
    <p:sldId id="327" r:id="rId12"/>
    <p:sldId id="318" r:id="rId13"/>
    <p:sldId id="319" r:id="rId14"/>
    <p:sldId id="323" r:id="rId15"/>
    <p:sldId id="320" r:id="rId16"/>
    <p:sldId id="328" r:id="rId17"/>
    <p:sldId id="329" r:id="rId18"/>
    <p:sldId id="331" r:id="rId19"/>
    <p:sldId id="288" r:id="rId20"/>
    <p:sldId id="330" r:id="rId21"/>
    <p:sldId id="332" r:id="rId22"/>
    <p:sldId id="265" r:id="rId23"/>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00FF"/>
    <a:srgbClr val="0094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8" autoAdjust="0"/>
    <p:restoredTop sz="94656" autoAdjust="0"/>
  </p:normalViewPr>
  <p:slideViewPr>
    <p:cSldViewPr>
      <p:cViewPr varScale="1">
        <p:scale>
          <a:sx n="81" d="100"/>
          <a:sy n="81" d="100"/>
        </p:scale>
        <p:origin x="-1262" y="-8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9F57FC-B3FF-4DF2-9417-962901C07B3B}" type="datetimeFigureOut">
              <a:rPr lang="sv-SE" smtClean="0"/>
              <a:t>2015-10-14</a:t>
            </a:fld>
            <a:endParaRPr lang="sv-SE"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1A53A7-64CD-4D0E-AAE8-1AC9C79D7085}" type="slidenum">
              <a:rPr lang="sv-SE" smtClean="0"/>
              <a:t>‹#›</a:t>
            </a:fld>
            <a:endParaRPr lang="sv-SE" dirty="0"/>
          </a:p>
        </p:txBody>
      </p:sp>
    </p:spTree>
    <p:extLst>
      <p:ext uri="{BB962C8B-B14F-4D97-AF65-F5344CB8AC3E}">
        <p14:creationId xmlns:p14="http://schemas.microsoft.com/office/powerpoint/2010/main" val="1284655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dirty="0"/>
          </a:p>
        </p:txBody>
      </p:sp>
      <p:sp>
        <p:nvSpPr>
          <p:cNvPr id="4" name="Slide Number Placeholder 3"/>
          <p:cNvSpPr>
            <a:spLocks noGrp="1"/>
          </p:cNvSpPr>
          <p:nvPr>
            <p:ph type="sldNum" sz="quarter" idx="10"/>
          </p:nvPr>
        </p:nvSpPr>
        <p:spPr/>
        <p:txBody>
          <a:bodyPr/>
          <a:lstStyle/>
          <a:p>
            <a:fld id="{161A53A7-64CD-4D0E-AAE8-1AC9C79D7085}" type="slidenum">
              <a:rPr lang="sv-SE" smtClean="0"/>
              <a:t>6</a:t>
            </a:fld>
            <a:endParaRPr lang="sv-SE" dirty="0"/>
          </a:p>
        </p:txBody>
      </p:sp>
    </p:spTree>
    <p:extLst>
      <p:ext uri="{BB962C8B-B14F-4D97-AF65-F5344CB8AC3E}">
        <p14:creationId xmlns:p14="http://schemas.microsoft.com/office/powerpoint/2010/main" val="2078682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3588" cy="3429000"/>
          </a:xfrm>
        </p:spPr>
      </p:sp>
      <p:sp>
        <p:nvSpPr>
          <p:cNvPr id="3" name="Notes Placeholder 2"/>
          <p:cNvSpPr>
            <a:spLocks noGrp="1"/>
          </p:cNvSpPr>
          <p:nvPr>
            <p:ph type="body" idx="1"/>
          </p:nvPr>
        </p:nvSpPr>
        <p:spPr/>
        <p:txBody>
          <a:bodyPr/>
          <a:lstStyle/>
          <a:p>
            <a:r>
              <a:rPr lang="en-US" smtClean="0"/>
              <a:t>Schedule</a:t>
            </a:r>
            <a:r>
              <a:rPr lang="en-US" baseline="0" smtClean="0"/>
              <a:t> variance = Earned – Schedule</a:t>
            </a:r>
          </a:p>
          <a:p>
            <a:r>
              <a:rPr lang="en-US" baseline="0" smtClean="0"/>
              <a:t>Cost Variance = Actuals - Earned</a:t>
            </a:r>
            <a:endParaRPr lang="en-US" smtClean="0"/>
          </a:p>
          <a:p>
            <a:endParaRPr lang="en-US" smtClean="0"/>
          </a:p>
          <a:p>
            <a:r>
              <a:rPr lang="en-US" smtClean="0"/>
              <a:t>SPI = Earned/Scheduled</a:t>
            </a:r>
          </a:p>
          <a:p>
            <a:r>
              <a:rPr lang="en-US" smtClean="0"/>
              <a:t>CPI</a:t>
            </a:r>
            <a:r>
              <a:rPr lang="en-US" baseline="0" smtClean="0"/>
              <a:t> = Earned/Actuals</a:t>
            </a:r>
          </a:p>
          <a:p>
            <a:endParaRPr lang="en-US" smtClean="0"/>
          </a:p>
          <a:p>
            <a:endParaRPr lang="en-US"/>
          </a:p>
        </p:txBody>
      </p:sp>
      <p:sp>
        <p:nvSpPr>
          <p:cNvPr id="4" name="Slide Number Placeholder 3"/>
          <p:cNvSpPr>
            <a:spLocks noGrp="1"/>
          </p:cNvSpPr>
          <p:nvPr>
            <p:ph type="sldNum" sz="quarter" idx="10"/>
          </p:nvPr>
        </p:nvSpPr>
        <p:spPr/>
        <p:txBody>
          <a:bodyPr/>
          <a:lstStyle/>
          <a:p>
            <a:fld id="{161A53A7-64CD-4D0E-AAE8-1AC9C79D7085}" type="slidenum">
              <a:rPr lang="sv-SE" smtClean="0"/>
              <a:t>18</a:t>
            </a:fld>
            <a:endParaRPr lang="sv-SE"/>
          </a:p>
        </p:txBody>
      </p:sp>
    </p:spTree>
    <p:extLst>
      <p:ext uri="{BB962C8B-B14F-4D97-AF65-F5344CB8AC3E}">
        <p14:creationId xmlns:p14="http://schemas.microsoft.com/office/powerpoint/2010/main" val="23859660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0094CA"/>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v-S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sv-SE"/>
          </a:p>
        </p:txBody>
      </p:sp>
      <p:sp>
        <p:nvSpPr>
          <p:cNvPr id="4" name="Date Placeholder 3"/>
          <p:cNvSpPr>
            <a:spLocks noGrp="1"/>
          </p:cNvSpPr>
          <p:nvPr>
            <p:ph type="dt" sz="half" idx="10"/>
          </p:nvPr>
        </p:nvSpPr>
        <p:spPr/>
        <p:txBody>
          <a:bodyPr/>
          <a:lstStyle/>
          <a:p>
            <a:fld id="{5ED7AC81-318B-4D49-A602-9E30227C87EC}" type="datetime1">
              <a:rPr lang="sv-SE" smtClean="0"/>
              <a:t>2015-10-14</a:t>
            </a:fld>
            <a:endParaRPr lang="sv-SE" dirty="0"/>
          </a:p>
        </p:txBody>
      </p:sp>
      <p:sp>
        <p:nvSpPr>
          <p:cNvPr id="5" name="Footer Placeholder 4"/>
          <p:cNvSpPr>
            <a:spLocks noGrp="1"/>
          </p:cNvSpPr>
          <p:nvPr>
            <p:ph type="ftr" sz="quarter" idx="11"/>
          </p:nvPr>
        </p:nvSpPr>
        <p:spPr/>
        <p:txBody>
          <a:bodyPr/>
          <a:lstStyle/>
          <a:p>
            <a:endParaRPr lang="sv-SE" dirty="0"/>
          </a:p>
        </p:txBody>
      </p:sp>
      <p:sp>
        <p:nvSpPr>
          <p:cNvPr id="6" name="Slide Number Placeholder 5"/>
          <p:cNvSpPr>
            <a:spLocks noGrp="1"/>
          </p:cNvSpPr>
          <p:nvPr>
            <p:ph type="sldNum" sz="quarter" idx="12"/>
          </p:nvPr>
        </p:nvSpPr>
        <p:spPr/>
        <p:txBody>
          <a:bodyPr/>
          <a:lstStyle/>
          <a:p>
            <a:fld id="{551115BC-487E-4422-894C-CB7CD3E79223}" type="slidenum">
              <a:rPr lang="sv-SE" smtClean="0"/>
              <a:t>‹#›</a:t>
            </a:fld>
            <a:endParaRPr lang="sv-SE" dirty="0"/>
          </a:p>
        </p:txBody>
      </p:sp>
      <p:pic>
        <p:nvPicPr>
          <p:cNvPr id="7"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08304" y="260648"/>
            <a:ext cx="1656184" cy="886059"/>
          </a:xfrm>
          <a:prstGeom prst="rect">
            <a:avLst/>
          </a:prstGeom>
        </p:spPr>
      </p:pic>
    </p:spTree>
    <p:extLst>
      <p:ext uri="{BB962C8B-B14F-4D97-AF65-F5344CB8AC3E}">
        <p14:creationId xmlns:p14="http://schemas.microsoft.com/office/powerpoint/2010/main" val="2439884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solidFill>
                <a:srgbClr val="0094CA"/>
              </a:solidFill>
            </a:endParaRPr>
          </a:p>
        </p:txBody>
      </p:sp>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p>
            <a:fld id="{6EB99CB0-346B-43FA-9EE6-F90C3F3BC0BA}" type="datetime1">
              <a:rPr lang="sv-SE" smtClean="0"/>
              <a:t>2015-10-14</a:t>
            </a:fld>
            <a:endParaRPr lang="sv-SE" dirty="0"/>
          </a:p>
        </p:txBody>
      </p:sp>
      <p:sp>
        <p:nvSpPr>
          <p:cNvPr id="5" name="Footer Placeholder 4"/>
          <p:cNvSpPr>
            <a:spLocks noGrp="1"/>
          </p:cNvSpPr>
          <p:nvPr>
            <p:ph type="ftr" sz="quarter" idx="11"/>
          </p:nvPr>
        </p:nvSpPr>
        <p:spPr/>
        <p:txBody>
          <a:bodyPr/>
          <a:lstStyle/>
          <a:p>
            <a:endParaRPr lang="sv-SE" dirty="0"/>
          </a:p>
        </p:txBody>
      </p:sp>
      <p:sp>
        <p:nvSpPr>
          <p:cNvPr id="6" name="Slide Number Placeholder 5"/>
          <p:cNvSpPr>
            <a:spLocks noGrp="1"/>
          </p:cNvSpPr>
          <p:nvPr>
            <p:ph type="sldNum" sz="quarter" idx="12"/>
          </p:nvPr>
        </p:nvSpPr>
        <p:spPr/>
        <p:txBody>
          <a:bodyPr/>
          <a:lstStyle/>
          <a:p>
            <a:fld id="{551115BC-487E-4422-894C-CB7CD3E79223}" type="slidenum">
              <a:rPr lang="sv-SE" smtClean="0"/>
              <a:t>‹#›</a:t>
            </a:fld>
            <a:endParaRPr lang="sv-SE" dirty="0"/>
          </a:p>
        </p:txBody>
      </p:sp>
      <p:pic>
        <p:nvPicPr>
          <p:cNvPr id="8" name="Bildobjekt 5"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94008" y="319530"/>
            <a:ext cx="1370480" cy="733206"/>
          </a:xfrm>
          <a:prstGeom prst="rect">
            <a:avLst/>
          </a:prstGeom>
        </p:spPr>
      </p:pic>
    </p:spTree>
    <p:extLst>
      <p:ext uri="{BB962C8B-B14F-4D97-AF65-F5344CB8AC3E}">
        <p14:creationId xmlns:p14="http://schemas.microsoft.com/office/powerpoint/2010/main" val="1351099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solidFill>
                <a:srgbClr val="0094CA"/>
              </a:solidFill>
            </a:endParaRPr>
          </a:p>
        </p:txBody>
      </p:sp>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5" name="Date Placeholder 4"/>
          <p:cNvSpPr>
            <a:spLocks noGrp="1"/>
          </p:cNvSpPr>
          <p:nvPr>
            <p:ph type="dt" sz="half" idx="10"/>
          </p:nvPr>
        </p:nvSpPr>
        <p:spPr/>
        <p:txBody>
          <a:bodyPr/>
          <a:lstStyle/>
          <a:p>
            <a:fld id="{42E66B7F-8271-49DA-A25A-F4BB9F476347}" type="datetime1">
              <a:rPr lang="sv-SE" smtClean="0"/>
              <a:t>2015-10-14</a:t>
            </a:fld>
            <a:endParaRPr lang="sv-SE" dirty="0"/>
          </a:p>
        </p:txBody>
      </p:sp>
      <p:sp>
        <p:nvSpPr>
          <p:cNvPr id="6" name="Footer Placeholder 5"/>
          <p:cNvSpPr>
            <a:spLocks noGrp="1"/>
          </p:cNvSpPr>
          <p:nvPr>
            <p:ph type="ftr" sz="quarter" idx="11"/>
          </p:nvPr>
        </p:nvSpPr>
        <p:spPr/>
        <p:txBody>
          <a:bodyPr/>
          <a:lstStyle/>
          <a:p>
            <a:endParaRPr lang="sv-SE" dirty="0"/>
          </a:p>
        </p:txBody>
      </p:sp>
      <p:sp>
        <p:nvSpPr>
          <p:cNvPr id="7" name="Slide Number Placeholder 6"/>
          <p:cNvSpPr>
            <a:spLocks noGrp="1"/>
          </p:cNvSpPr>
          <p:nvPr>
            <p:ph type="sldNum" sz="quarter" idx="12"/>
          </p:nvPr>
        </p:nvSpPr>
        <p:spPr/>
        <p:txBody>
          <a:bodyPr/>
          <a:lstStyle/>
          <a:p>
            <a:fld id="{551115BC-487E-4422-894C-CB7CD3E79223}" type="slidenum">
              <a:rPr lang="sv-SE" smtClean="0"/>
              <a:t>‹#›</a:t>
            </a:fld>
            <a:endParaRPr lang="sv-SE" dirty="0"/>
          </a:p>
        </p:txBody>
      </p:sp>
      <p:pic>
        <p:nvPicPr>
          <p:cNvPr id="9"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4662" y="260648"/>
            <a:ext cx="1359826" cy="727507"/>
          </a:xfrm>
          <a:prstGeom prst="rect">
            <a:avLst/>
          </a:prstGeom>
        </p:spPr>
      </p:pic>
    </p:spTree>
    <p:extLst>
      <p:ext uri="{BB962C8B-B14F-4D97-AF65-F5344CB8AC3E}">
        <p14:creationId xmlns:p14="http://schemas.microsoft.com/office/powerpoint/2010/main" val="136283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7" name="Date Placeholder 6"/>
          <p:cNvSpPr>
            <a:spLocks noGrp="1"/>
          </p:cNvSpPr>
          <p:nvPr>
            <p:ph type="dt" sz="half" idx="10"/>
          </p:nvPr>
        </p:nvSpPr>
        <p:spPr/>
        <p:txBody>
          <a:bodyPr/>
          <a:lstStyle/>
          <a:p>
            <a:fld id="{3C7D23FA-05C4-4CC1-B281-2F815585BC1C}" type="datetime1">
              <a:rPr lang="sv-SE" smtClean="0"/>
              <a:t>2015-10-14</a:t>
            </a:fld>
            <a:endParaRPr lang="sv-SE" dirty="0"/>
          </a:p>
        </p:txBody>
      </p:sp>
      <p:sp>
        <p:nvSpPr>
          <p:cNvPr id="8" name="Footer Placeholder 7"/>
          <p:cNvSpPr>
            <a:spLocks noGrp="1"/>
          </p:cNvSpPr>
          <p:nvPr>
            <p:ph type="ftr" sz="quarter" idx="11"/>
          </p:nvPr>
        </p:nvSpPr>
        <p:spPr/>
        <p:txBody>
          <a:bodyPr/>
          <a:lstStyle/>
          <a:p>
            <a:endParaRPr lang="sv-SE" dirty="0"/>
          </a:p>
        </p:txBody>
      </p:sp>
      <p:sp>
        <p:nvSpPr>
          <p:cNvPr id="9" name="Slide Number Placeholder 8"/>
          <p:cNvSpPr>
            <a:spLocks noGrp="1"/>
          </p:cNvSpPr>
          <p:nvPr>
            <p:ph type="sldNum" sz="quarter" idx="12"/>
          </p:nvPr>
        </p:nvSpPr>
        <p:spPr/>
        <p:txBody>
          <a:bodyPr/>
          <a:lstStyle/>
          <a:p>
            <a:fld id="{551115BC-487E-4422-894C-CB7CD3E79223}" type="slidenum">
              <a:rPr lang="sv-SE" smtClean="0"/>
              <a:t>‹#›</a:t>
            </a:fld>
            <a:endParaRPr lang="sv-SE" dirty="0"/>
          </a:p>
        </p:txBody>
      </p:sp>
      <p:sp>
        <p:nvSpPr>
          <p:cNvPr id="10"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solidFill>
                <a:srgbClr val="0094CA"/>
              </a:solidFill>
            </a:endParaRPr>
          </a:p>
        </p:txBody>
      </p:sp>
    </p:spTree>
    <p:extLst>
      <p:ext uri="{BB962C8B-B14F-4D97-AF65-F5344CB8AC3E}">
        <p14:creationId xmlns:p14="http://schemas.microsoft.com/office/powerpoint/2010/main" val="12497403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139136" cy="1143000"/>
          </a:xfrm>
          <a:prstGeom prst="rect">
            <a:avLst/>
          </a:prstGeom>
        </p:spPr>
        <p:txBody>
          <a:bodyPr vert="horz" lIns="91440" tIns="45720" rIns="91440" bIns="45720" rtlCol="0" anchor="ctr">
            <a:normAutofit/>
          </a:bodyPr>
          <a:lstStyle/>
          <a:p>
            <a:r>
              <a:rPr lang="en-US" dirty="0" smtClean="0"/>
              <a:t>Click to edit Master title style</a:t>
            </a:r>
            <a:endParaRPr lang="sv-SE"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03233B-D569-4A6E-878F-CDE152514C47}" type="datetime1">
              <a:rPr lang="sv-SE" smtClean="0"/>
              <a:t>2015-10-14</a:t>
            </a:fld>
            <a:endParaRPr lang="sv-SE"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1115BC-487E-4422-894C-CB7CD3E79223}" type="slidenum">
              <a:rPr lang="sv-SE" smtClean="0"/>
              <a:t>‹#›</a:t>
            </a:fld>
            <a:endParaRPr lang="sv-SE" dirty="0"/>
          </a:p>
        </p:txBody>
      </p:sp>
    </p:spTree>
    <p:extLst>
      <p:ext uri="{BB962C8B-B14F-4D97-AF65-F5344CB8AC3E}">
        <p14:creationId xmlns:p14="http://schemas.microsoft.com/office/powerpoint/2010/main" val="3806408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Lst>
  <p:hf hdr="0" ftr="0" dt="0"/>
  <p:txStyles>
    <p:titleStyle>
      <a:lvl1pPr algn="l" defTabSz="914400" rtl="0" eaLnBrk="1" latinLnBrk="0" hangingPunct="1">
        <a:spcBef>
          <a:spcPct val="0"/>
        </a:spcBef>
        <a:buNone/>
        <a:defRPr sz="3200" kern="1200" baseline="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kern="1200" baseline="0">
          <a:solidFill>
            <a:schemeClr val="bg1">
              <a:lumMod val="50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baseline="0">
          <a:solidFill>
            <a:schemeClr val="bg1">
              <a:lumMod val="50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baseline="0">
          <a:solidFill>
            <a:schemeClr val="bg1">
              <a:lumMod val="50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baseline="0">
          <a:solidFill>
            <a:schemeClr val="bg1">
              <a:lumMod val="50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9.emf"/><Relationship Id="rId5" Type="http://schemas.openxmlformats.org/officeDocument/2006/relationships/image" Target="../media/image8.png"/><Relationship Id="rId4" Type="http://schemas.openxmlformats.org/officeDocument/2006/relationships/image" Target="../media/image7.png"/></Relationships>
</file>

<file path=ppt/slides/_rels/slide1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94CA"/>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GB" sz="4000" noProof="0" dirty="0" smtClean="0"/>
              <a:t>Progress and plans for ICS</a:t>
            </a:r>
            <a:br>
              <a:rPr lang="en-GB" sz="4000" noProof="0" dirty="0" smtClean="0"/>
            </a:br>
            <a:r>
              <a:rPr lang="en-GB" sz="1800" dirty="0" smtClean="0"/>
              <a:t>TAC 12 presentation</a:t>
            </a:r>
            <a:endParaRPr lang="en-GB" sz="4000" noProof="0" dirty="0"/>
          </a:p>
        </p:txBody>
      </p:sp>
      <p:sp>
        <p:nvSpPr>
          <p:cNvPr id="3" name="Subtitle 2"/>
          <p:cNvSpPr>
            <a:spLocks noGrp="1"/>
          </p:cNvSpPr>
          <p:nvPr>
            <p:ph type="subTitle" idx="1"/>
          </p:nvPr>
        </p:nvSpPr>
        <p:spPr/>
        <p:txBody>
          <a:bodyPr>
            <a:noAutofit/>
          </a:bodyPr>
          <a:lstStyle/>
          <a:p>
            <a:r>
              <a:rPr lang="en-GB" sz="2000" noProof="0" dirty="0" smtClean="0">
                <a:solidFill>
                  <a:schemeClr val="bg1"/>
                </a:solidFill>
              </a:rPr>
              <a:t>Henrik Carling</a:t>
            </a:r>
          </a:p>
        </p:txBody>
      </p:sp>
      <p:sp>
        <p:nvSpPr>
          <p:cNvPr id="4" name="Rectangle 3"/>
          <p:cNvSpPr/>
          <p:nvPr/>
        </p:nvSpPr>
        <p:spPr>
          <a:xfrm>
            <a:off x="2286000" y="5949280"/>
            <a:ext cx="4572000" cy="523220"/>
          </a:xfrm>
          <a:prstGeom prst="rect">
            <a:avLst/>
          </a:prstGeom>
        </p:spPr>
        <p:txBody>
          <a:bodyPr>
            <a:spAutoFit/>
          </a:bodyPr>
          <a:lstStyle/>
          <a:p>
            <a:pPr algn="ctr"/>
            <a:r>
              <a:rPr lang="sv-SE" sz="1400" dirty="0" smtClean="0">
                <a:solidFill>
                  <a:srgbClr val="FFFFFF"/>
                </a:solidFill>
              </a:rPr>
              <a:t>ESS/ICS</a:t>
            </a:r>
          </a:p>
          <a:p>
            <a:pPr algn="ctr"/>
            <a:r>
              <a:rPr lang="sv-SE" sz="1400" dirty="0" smtClean="0">
                <a:solidFill>
                  <a:srgbClr val="FFFFFF"/>
                </a:solidFill>
              </a:rPr>
              <a:t>Date: 2015-09-30</a:t>
            </a:r>
            <a:endParaRPr lang="en-GB" sz="1400" dirty="0" smtClean="0">
              <a:solidFill>
                <a:srgbClr val="FFFFFF"/>
              </a:solidFill>
            </a:endParaRPr>
          </a:p>
        </p:txBody>
      </p:sp>
    </p:spTree>
    <p:extLst>
      <p:ext uri="{BB962C8B-B14F-4D97-AF65-F5344CB8AC3E}">
        <p14:creationId xmlns:p14="http://schemas.microsoft.com/office/powerpoint/2010/main" val="13946133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sz="2800" dirty="0" smtClean="0"/>
              <a:t>Status - Work package 3 - Software core</a:t>
            </a:r>
            <a:endParaRPr lang="sv-SE" sz="2800" dirty="0"/>
          </a:p>
        </p:txBody>
      </p:sp>
      <p:sp>
        <p:nvSpPr>
          <p:cNvPr id="4" name="Slide Number Placeholder 3"/>
          <p:cNvSpPr>
            <a:spLocks noGrp="1"/>
          </p:cNvSpPr>
          <p:nvPr>
            <p:ph type="sldNum" sz="quarter" idx="12"/>
          </p:nvPr>
        </p:nvSpPr>
        <p:spPr/>
        <p:txBody>
          <a:bodyPr/>
          <a:lstStyle/>
          <a:p>
            <a:fld id="{551115BC-487E-4422-894C-CB7CD3E79223}" type="slidenum">
              <a:rPr lang="sv-SE" smtClean="0"/>
              <a:t>10</a:t>
            </a:fld>
            <a:endParaRPr lang="sv-SE" dirty="0"/>
          </a:p>
        </p:txBody>
      </p:sp>
      <p:sp>
        <p:nvSpPr>
          <p:cNvPr id="5" name="Content Placeholder 2"/>
          <p:cNvSpPr>
            <a:spLocks noGrp="1"/>
          </p:cNvSpPr>
          <p:nvPr>
            <p:ph idx="1"/>
          </p:nvPr>
        </p:nvSpPr>
        <p:spPr>
          <a:xfrm>
            <a:off x="457200" y="1600200"/>
            <a:ext cx="8229600" cy="5257800"/>
          </a:xfrm>
        </p:spPr>
        <p:txBody>
          <a:bodyPr>
            <a:normAutofit lnSpcReduction="10000"/>
          </a:bodyPr>
          <a:lstStyle/>
          <a:p>
            <a:r>
              <a:rPr lang="sv-SE" sz="1800" dirty="0" smtClean="0"/>
              <a:t>Workpackage scope</a:t>
            </a:r>
          </a:p>
          <a:p>
            <a:pPr lvl="1"/>
            <a:r>
              <a:rPr lang="en-US" sz="1400" dirty="0"/>
              <a:t>To enable the </a:t>
            </a:r>
            <a:r>
              <a:rPr lang="en-US" sz="1400" b="1" dirty="0">
                <a:solidFill>
                  <a:srgbClr val="FF0000"/>
                </a:solidFill>
              </a:rPr>
              <a:t>collection, storage, and distribution of configuration data </a:t>
            </a:r>
            <a:r>
              <a:rPr lang="en-US" sz="1400" dirty="0"/>
              <a:t>needed to install, commission and operate ESS control system. More specifically, it will provide data repositories and software tools, documentation, and user training and support to manage the configuration of the control system</a:t>
            </a:r>
            <a:r>
              <a:rPr lang="en-US" sz="1400" dirty="0" smtClean="0"/>
              <a:t>.</a:t>
            </a:r>
          </a:p>
          <a:p>
            <a:pPr lvl="1"/>
            <a:endParaRPr lang="en-US" sz="1400" dirty="0"/>
          </a:p>
          <a:p>
            <a:r>
              <a:rPr lang="sv-SE" sz="1800" dirty="0" smtClean="0"/>
              <a:t>Workpackage status</a:t>
            </a:r>
          </a:p>
          <a:p>
            <a:pPr lvl="1"/>
            <a:r>
              <a:rPr lang="en-US" sz="1400" dirty="0" smtClean="0"/>
              <a:t>Finishing development of the Cable Database for 5</a:t>
            </a:r>
            <a:r>
              <a:rPr lang="en-US" sz="1400" baseline="30000" dirty="0" smtClean="0"/>
              <a:t>th</a:t>
            </a:r>
            <a:r>
              <a:rPr lang="en-US" sz="1400" dirty="0" smtClean="0"/>
              <a:t> production release.</a:t>
            </a:r>
          </a:p>
          <a:p>
            <a:pPr lvl="1"/>
            <a:r>
              <a:rPr lang="en-US" sz="1400" dirty="0" smtClean="0"/>
              <a:t>Finishing development of the CCDB and the IOC Factory for first production release.</a:t>
            </a:r>
          </a:p>
          <a:p>
            <a:pPr lvl="1"/>
            <a:endParaRPr lang="sv-SE" sz="1400" dirty="0" smtClean="0"/>
          </a:p>
          <a:p>
            <a:r>
              <a:rPr lang="sv-SE" sz="1800" dirty="0" smtClean="0"/>
              <a:t>Issues</a:t>
            </a:r>
            <a:endParaRPr lang="sv-SE" sz="1800" b="1" dirty="0" smtClean="0">
              <a:solidFill>
                <a:srgbClr val="FF0000"/>
              </a:solidFill>
            </a:endParaRPr>
          </a:p>
          <a:p>
            <a:pPr lvl="1"/>
            <a:r>
              <a:rPr lang="en-US" sz="1400" b="1" dirty="0">
                <a:solidFill>
                  <a:srgbClr val="FF0000"/>
                </a:solidFill>
              </a:rPr>
              <a:t>Lack of a clear mandate for the </a:t>
            </a:r>
            <a:r>
              <a:rPr lang="en-US" sz="1400" b="1" dirty="0" smtClean="0">
                <a:solidFill>
                  <a:srgbClr val="FF0000"/>
                </a:solidFill>
              </a:rPr>
              <a:t>applications </a:t>
            </a:r>
            <a:r>
              <a:rPr lang="en-US" sz="1400" b="1" dirty="0">
                <a:solidFill>
                  <a:srgbClr val="FF0000"/>
                </a:solidFill>
              </a:rPr>
              <a:t>to be used</a:t>
            </a:r>
            <a:r>
              <a:rPr lang="en-US" sz="1400" dirty="0"/>
              <a:t> across the </a:t>
            </a:r>
            <a:r>
              <a:rPr lang="en-US" sz="1400" dirty="0" smtClean="0"/>
              <a:t>Machine </a:t>
            </a:r>
            <a:r>
              <a:rPr lang="en-US" sz="1400" dirty="0"/>
              <a:t>Directorate’s </a:t>
            </a:r>
            <a:r>
              <a:rPr lang="en-US" sz="1400" dirty="0" smtClean="0"/>
              <a:t>Divisions.</a:t>
            </a:r>
            <a:endParaRPr lang="en-US" sz="1400" dirty="0"/>
          </a:p>
          <a:p>
            <a:pPr lvl="1"/>
            <a:r>
              <a:rPr lang="en-US" sz="1400" b="1" dirty="0">
                <a:solidFill>
                  <a:srgbClr val="FF0000"/>
                </a:solidFill>
              </a:rPr>
              <a:t>Lack of requirements from </a:t>
            </a:r>
            <a:r>
              <a:rPr lang="en-US" sz="1400" dirty="0"/>
              <a:t>other Machine Directorate’s Divisions.</a:t>
            </a:r>
          </a:p>
          <a:p>
            <a:pPr lvl="1"/>
            <a:r>
              <a:rPr lang="en-US" sz="1400" dirty="0" smtClean="0"/>
              <a:t>Lack </a:t>
            </a:r>
            <a:r>
              <a:rPr lang="en-US" sz="1400" dirty="0"/>
              <a:t>of a clear identification of who populates the applications with controls data </a:t>
            </a:r>
            <a:r>
              <a:rPr lang="en-US" sz="1400" dirty="0" smtClean="0"/>
              <a:t>(the WU </a:t>
            </a:r>
            <a:r>
              <a:rPr lang="en-US" sz="1400" dirty="0"/>
              <a:t>is only responsible for providing applications and train/support end-users to use </a:t>
            </a:r>
            <a:r>
              <a:rPr lang="en-US" sz="1400" dirty="0" smtClean="0"/>
              <a:t>these properly).</a:t>
            </a:r>
            <a:endParaRPr lang="en-US" sz="1400" dirty="0"/>
          </a:p>
          <a:p>
            <a:endParaRPr lang="sv-SE" sz="1800" dirty="0"/>
          </a:p>
          <a:p>
            <a:r>
              <a:rPr lang="sv-SE" sz="1800" dirty="0" smtClean="0"/>
              <a:t>Next steps</a:t>
            </a:r>
          </a:p>
          <a:p>
            <a:pPr lvl="1"/>
            <a:r>
              <a:rPr lang="en-US" sz="1400" dirty="0"/>
              <a:t>Deploy </a:t>
            </a:r>
            <a:r>
              <a:rPr lang="en-US" sz="1400" dirty="0" smtClean="0"/>
              <a:t>production versions </a:t>
            </a:r>
            <a:r>
              <a:rPr lang="en-US" sz="1400" dirty="0"/>
              <a:t>of the </a:t>
            </a:r>
            <a:r>
              <a:rPr lang="en-US" sz="1400" dirty="0" smtClean="0"/>
              <a:t>Cable Database, CCDB and IOC Factory.</a:t>
            </a:r>
            <a:endParaRPr lang="en-US" sz="1400" dirty="0"/>
          </a:p>
          <a:p>
            <a:pPr lvl="1"/>
            <a:r>
              <a:rPr lang="en-US" sz="1400" dirty="0" smtClean="0"/>
              <a:t>Involve </a:t>
            </a:r>
            <a:r>
              <a:rPr lang="en-US" sz="1400" dirty="0"/>
              <a:t>other stakeholders </a:t>
            </a:r>
            <a:r>
              <a:rPr lang="en-US" sz="1400" dirty="0" smtClean="0"/>
              <a:t>through </a:t>
            </a:r>
            <a:r>
              <a:rPr lang="en-US" sz="1400" dirty="0"/>
              <a:t>the creation of formal meetings/working groups per </a:t>
            </a:r>
            <a:r>
              <a:rPr lang="en-US" sz="1400" dirty="0" smtClean="0"/>
              <a:t>application.</a:t>
            </a:r>
            <a:endParaRPr lang="en-US" sz="1400" dirty="0"/>
          </a:p>
          <a:p>
            <a:pPr lvl="1"/>
            <a:r>
              <a:rPr lang="en-US" sz="1400" dirty="0" smtClean="0"/>
              <a:t>Identify/define </a:t>
            </a:r>
            <a:r>
              <a:rPr lang="en-US" sz="1400" dirty="0"/>
              <a:t>who is responsible for populating the applications with controls </a:t>
            </a:r>
            <a:r>
              <a:rPr lang="en-US" sz="1400" dirty="0" smtClean="0"/>
              <a:t>data</a:t>
            </a:r>
            <a:endParaRPr lang="en-US" sz="1400" dirty="0"/>
          </a:p>
        </p:txBody>
      </p:sp>
    </p:spTree>
    <p:extLst>
      <p:ext uri="{BB962C8B-B14F-4D97-AF65-F5344CB8AC3E}">
        <p14:creationId xmlns:p14="http://schemas.microsoft.com/office/powerpoint/2010/main" val="23729423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sz="2800" dirty="0" smtClean="0"/>
              <a:t>Status - Work package 4 - Hardware core</a:t>
            </a:r>
            <a:endParaRPr lang="sv-SE" sz="2800" dirty="0"/>
          </a:p>
        </p:txBody>
      </p:sp>
      <p:sp>
        <p:nvSpPr>
          <p:cNvPr id="4" name="Slide Number Placeholder 3"/>
          <p:cNvSpPr>
            <a:spLocks noGrp="1"/>
          </p:cNvSpPr>
          <p:nvPr>
            <p:ph type="sldNum" sz="quarter" idx="12"/>
          </p:nvPr>
        </p:nvSpPr>
        <p:spPr/>
        <p:txBody>
          <a:bodyPr/>
          <a:lstStyle/>
          <a:p>
            <a:fld id="{551115BC-487E-4422-894C-CB7CD3E79223}" type="slidenum">
              <a:rPr lang="sv-SE" smtClean="0"/>
              <a:t>11</a:t>
            </a:fld>
            <a:endParaRPr lang="sv-SE" dirty="0"/>
          </a:p>
        </p:txBody>
      </p:sp>
      <p:sp>
        <p:nvSpPr>
          <p:cNvPr id="5" name="Content Placeholder 2"/>
          <p:cNvSpPr>
            <a:spLocks noGrp="1"/>
          </p:cNvSpPr>
          <p:nvPr>
            <p:ph idx="1"/>
          </p:nvPr>
        </p:nvSpPr>
        <p:spPr>
          <a:xfrm>
            <a:off x="251520" y="1600200"/>
            <a:ext cx="8568952" cy="4525963"/>
          </a:xfrm>
        </p:spPr>
        <p:txBody>
          <a:bodyPr>
            <a:normAutofit lnSpcReduction="10000"/>
          </a:bodyPr>
          <a:lstStyle/>
          <a:p>
            <a:r>
              <a:rPr lang="sv-SE" sz="1800" dirty="0" smtClean="0"/>
              <a:t>Workpackage scope</a:t>
            </a:r>
          </a:p>
          <a:p>
            <a:pPr lvl="1"/>
            <a:r>
              <a:rPr lang="en-US" sz="1400" b="1" dirty="0">
                <a:solidFill>
                  <a:srgbClr val="FF0000"/>
                </a:solidFill>
              </a:rPr>
              <a:t>Hardware platforms for ESS/ICS </a:t>
            </a:r>
            <a:r>
              <a:rPr lang="en-US" sz="1400" dirty="0"/>
              <a:t>- 3-level model</a:t>
            </a:r>
          </a:p>
          <a:p>
            <a:pPr lvl="1"/>
            <a:r>
              <a:rPr lang="en-US" sz="1400" b="1" dirty="0" err="1">
                <a:solidFill>
                  <a:srgbClr val="FF0000"/>
                </a:solidFill>
              </a:rPr>
              <a:t>uTCA</a:t>
            </a:r>
            <a:r>
              <a:rPr lang="en-US" sz="1400" b="1" dirty="0">
                <a:solidFill>
                  <a:srgbClr val="FF0000"/>
                </a:solidFill>
              </a:rPr>
              <a:t> digital </a:t>
            </a:r>
            <a:r>
              <a:rPr lang="en-US" sz="1400" b="1" dirty="0" smtClean="0">
                <a:solidFill>
                  <a:srgbClr val="FF0000"/>
                </a:solidFill>
              </a:rPr>
              <a:t>platform</a:t>
            </a:r>
            <a:r>
              <a:rPr lang="en-US" sz="1400" dirty="0" smtClean="0"/>
              <a:t>, </a:t>
            </a:r>
            <a:r>
              <a:rPr lang="en-US" sz="1400" dirty="0" err="1" smtClean="0"/>
              <a:t>EtherCAT</a:t>
            </a:r>
            <a:r>
              <a:rPr lang="en-US" sz="1400" dirty="0" smtClean="0"/>
              <a:t>, PLC </a:t>
            </a:r>
            <a:r>
              <a:rPr lang="en-US" sz="1400" dirty="0"/>
              <a:t>integration</a:t>
            </a:r>
          </a:p>
          <a:p>
            <a:pPr lvl="2"/>
            <a:endParaRPr lang="sv-SE" sz="1400" dirty="0"/>
          </a:p>
          <a:p>
            <a:r>
              <a:rPr lang="sv-SE" sz="1800" dirty="0" smtClean="0"/>
              <a:t>Workpackage status</a:t>
            </a:r>
          </a:p>
          <a:p>
            <a:pPr marL="742950" lvl="2" indent="-342900"/>
            <a:r>
              <a:rPr lang="en-US" sz="1400" b="1" dirty="0">
                <a:solidFill>
                  <a:srgbClr val="FF0000"/>
                </a:solidFill>
              </a:rPr>
              <a:t>Work Package needs to be completely redone for detail estimates</a:t>
            </a:r>
          </a:p>
          <a:p>
            <a:pPr marL="742950" lvl="2" indent="-342900"/>
            <a:r>
              <a:rPr lang="en-US" sz="1400" dirty="0" err="1" smtClean="0"/>
              <a:t>uTCA</a:t>
            </a:r>
            <a:r>
              <a:rPr lang="en-US" sz="1400" dirty="0" smtClean="0"/>
              <a:t> </a:t>
            </a:r>
            <a:r>
              <a:rPr lang="en-US" sz="1400" dirty="0"/>
              <a:t>platform ready for deployment in </a:t>
            </a:r>
            <a:r>
              <a:rPr lang="en-US" sz="1400" dirty="0" smtClean="0"/>
              <a:t>Q3 2016, planned </a:t>
            </a:r>
            <a:r>
              <a:rPr lang="en-US" sz="1400" dirty="0"/>
              <a:t>as an in-kind contribution from </a:t>
            </a:r>
            <a:r>
              <a:rPr lang="en-US" sz="1400" dirty="0" smtClean="0"/>
              <a:t>Switzerland</a:t>
            </a:r>
            <a:endParaRPr lang="en-US" sz="1400" dirty="0"/>
          </a:p>
          <a:p>
            <a:endParaRPr lang="sv-SE" sz="1800" dirty="0"/>
          </a:p>
          <a:p>
            <a:r>
              <a:rPr lang="sv-SE" sz="1800" dirty="0" smtClean="0"/>
              <a:t>Issues</a:t>
            </a:r>
          </a:p>
          <a:p>
            <a:pPr lvl="1"/>
            <a:r>
              <a:rPr lang="en-US" sz="1400" b="1" dirty="0">
                <a:solidFill>
                  <a:srgbClr val="FF0000"/>
                </a:solidFill>
              </a:rPr>
              <a:t>Work Package plan had to be </a:t>
            </a:r>
            <a:r>
              <a:rPr lang="en-US" sz="1400" b="1" dirty="0" smtClean="0">
                <a:solidFill>
                  <a:srgbClr val="FF0000"/>
                </a:solidFill>
              </a:rPr>
              <a:t>scrapped - previous status </a:t>
            </a:r>
            <a:r>
              <a:rPr lang="en-US" sz="1400" b="1" dirty="0">
                <a:solidFill>
                  <a:srgbClr val="FF0000"/>
                </a:solidFill>
              </a:rPr>
              <a:t>was not </a:t>
            </a:r>
            <a:r>
              <a:rPr lang="en-US" sz="1400" b="1" dirty="0" smtClean="0">
                <a:solidFill>
                  <a:srgbClr val="FF0000"/>
                </a:solidFill>
              </a:rPr>
              <a:t>useful</a:t>
            </a:r>
            <a:endParaRPr lang="en-US" sz="1400" b="1" dirty="0">
              <a:solidFill>
                <a:srgbClr val="FF0000"/>
              </a:solidFill>
            </a:endParaRPr>
          </a:p>
          <a:p>
            <a:pPr lvl="1"/>
            <a:r>
              <a:rPr lang="en-US" sz="1400" b="1" dirty="0" smtClean="0">
                <a:solidFill>
                  <a:srgbClr val="FF0000"/>
                </a:solidFill>
              </a:rPr>
              <a:t>Stakeholder buy-in is missing in some parts</a:t>
            </a:r>
            <a:r>
              <a:rPr lang="en-US" sz="1400" dirty="0" smtClean="0"/>
              <a:t>, prototypes developed without requirements and clear agreement on interfaces should not be considered production-ready.</a:t>
            </a:r>
            <a:endParaRPr lang="en-US" sz="1400" dirty="0"/>
          </a:p>
          <a:p>
            <a:pPr lvl="1"/>
            <a:r>
              <a:rPr lang="en-US" sz="1400" dirty="0"/>
              <a:t>uTCA.4 platform </a:t>
            </a:r>
            <a:r>
              <a:rPr lang="en-US" sz="1400" dirty="0" smtClean="0"/>
              <a:t>issues; Maturity </a:t>
            </a:r>
            <a:r>
              <a:rPr lang="en-US" sz="1400" dirty="0"/>
              <a:t>of the </a:t>
            </a:r>
            <a:r>
              <a:rPr lang="en-US" sz="1400" dirty="0" smtClean="0"/>
              <a:t>standard; Complexity</a:t>
            </a:r>
            <a:r>
              <a:rPr lang="en-US" sz="1400" dirty="0"/>
              <a:t>, </a:t>
            </a:r>
            <a:r>
              <a:rPr lang="en-US" sz="1400" dirty="0" smtClean="0"/>
              <a:t>interoperability; Community issues; Licensing </a:t>
            </a:r>
            <a:r>
              <a:rPr lang="en-US" sz="1400" dirty="0"/>
              <a:t>policy of </a:t>
            </a:r>
            <a:r>
              <a:rPr lang="en-US" sz="1400" dirty="0" smtClean="0"/>
              <a:t>DESY; limited </a:t>
            </a:r>
            <a:r>
              <a:rPr lang="en-US" sz="1400" dirty="0"/>
              <a:t>sharing of knowledge and effort</a:t>
            </a:r>
          </a:p>
          <a:p>
            <a:pPr lvl="1"/>
            <a:endParaRPr lang="sv-SE" sz="1400" dirty="0"/>
          </a:p>
          <a:p>
            <a:r>
              <a:rPr lang="sv-SE" sz="1800" dirty="0" smtClean="0"/>
              <a:t>Next steps</a:t>
            </a:r>
          </a:p>
          <a:p>
            <a:pPr lvl="1"/>
            <a:r>
              <a:rPr lang="sv-SE" sz="1400" dirty="0"/>
              <a:t>Conceptual design done (Q2, 2015) </a:t>
            </a:r>
            <a:r>
              <a:rPr lang="sv-SE" sz="1400" dirty="0" smtClean="0"/>
              <a:t>-&gt; preliminary </a:t>
            </a:r>
            <a:r>
              <a:rPr lang="sv-SE" sz="1400" dirty="0"/>
              <a:t>design in Q3/Q4</a:t>
            </a:r>
          </a:p>
          <a:p>
            <a:pPr lvl="1"/>
            <a:r>
              <a:rPr lang="sv-SE" sz="1400" dirty="0" smtClean="0"/>
              <a:t>Deploy </a:t>
            </a:r>
            <a:r>
              <a:rPr lang="sv-SE" sz="1400" dirty="0"/>
              <a:t>temporary solutions in Q1/2016 (plan)</a:t>
            </a:r>
          </a:p>
          <a:p>
            <a:pPr lvl="1"/>
            <a:endParaRPr lang="sv-SE" sz="1400" dirty="0"/>
          </a:p>
        </p:txBody>
      </p:sp>
    </p:spTree>
    <p:extLst>
      <p:ext uri="{BB962C8B-B14F-4D97-AF65-F5344CB8AC3E}">
        <p14:creationId xmlns:p14="http://schemas.microsoft.com/office/powerpoint/2010/main" val="27337575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sz="2800" dirty="0" smtClean="0"/>
              <a:t>Status - Work package 5 - Machine protection</a:t>
            </a:r>
            <a:endParaRPr lang="sv-SE" sz="2800" dirty="0"/>
          </a:p>
        </p:txBody>
      </p:sp>
      <p:sp>
        <p:nvSpPr>
          <p:cNvPr id="4" name="Slide Number Placeholder 3"/>
          <p:cNvSpPr>
            <a:spLocks noGrp="1"/>
          </p:cNvSpPr>
          <p:nvPr>
            <p:ph type="sldNum" sz="quarter" idx="12"/>
          </p:nvPr>
        </p:nvSpPr>
        <p:spPr/>
        <p:txBody>
          <a:bodyPr/>
          <a:lstStyle/>
          <a:p>
            <a:fld id="{551115BC-487E-4422-894C-CB7CD3E79223}" type="slidenum">
              <a:rPr lang="sv-SE" smtClean="0"/>
              <a:t>12</a:t>
            </a:fld>
            <a:endParaRPr lang="sv-SE" dirty="0"/>
          </a:p>
        </p:txBody>
      </p:sp>
      <p:sp>
        <p:nvSpPr>
          <p:cNvPr id="5" name="Content Placeholder 2"/>
          <p:cNvSpPr>
            <a:spLocks noGrp="1"/>
          </p:cNvSpPr>
          <p:nvPr>
            <p:ph idx="1"/>
          </p:nvPr>
        </p:nvSpPr>
        <p:spPr>
          <a:xfrm>
            <a:off x="457200" y="1600200"/>
            <a:ext cx="8229600" cy="4525963"/>
          </a:xfrm>
        </p:spPr>
        <p:txBody>
          <a:bodyPr>
            <a:normAutofit/>
          </a:bodyPr>
          <a:lstStyle/>
          <a:p>
            <a:pPr>
              <a:spcBef>
                <a:spcPts val="0"/>
              </a:spcBef>
            </a:pPr>
            <a:r>
              <a:rPr lang="sv-SE" sz="1800" dirty="0" smtClean="0"/>
              <a:t>Workpackage scope</a:t>
            </a:r>
          </a:p>
          <a:p>
            <a:pPr lvl="1">
              <a:spcBef>
                <a:spcPts val="0"/>
              </a:spcBef>
            </a:pPr>
            <a:r>
              <a:rPr lang="sv-SE" sz="1600" b="1" dirty="0" smtClean="0">
                <a:solidFill>
                  <a:srgbClr val="FF0000"/>
                </a:solidFill>
              </a:rPr>
              <a:t>Machine protection system</a:t>
            </a:r>
          </a:p>
          <a:p>
            <a:pPr lvl="2">
              <a:spcBef>
                <a:spcPts val="0"/>
              </a:spcBef>
            </a:pPr>
            <a:r>
              <a:rPr lang="sv-SE" sz="1400" dirty="0"/>
              <a:t>Beam Interlock System, Interlock System for raster magnets, Target Protection System, Magnet Powering  Interlock System, Bending Magnet Interlock System,  Interlock System for all insertable devices, Run Permit System, Post Mortem System, Software Interlock System, Dependency Analysis</a:t>
            </a:r>
          </a:p>
          <a:p>
            <a:pPr>
              <a:spcBef>
                <a:spcPts val="0"/>
              </a:spcBef>
            </a:pPr>
            <a:endParaRPr lang="sv-SE" sz="1800" dirty="0" smtClean="0"/>
          </a:p>
          <a:p>
            <a:pPr>
              <a:spcBef>
                <a:spcPts val="0"/>
              </a:spcBef>
            </a:pPr>
            <a:r>
              <a:rPr lang="sv-SE" sz="1800" dirty="0" smtClean="0"/>
              <a:t>Workpackage </a:t>
            </a:r>
            <a:r>
              <a:rPr lang="sv-SE" sz="1800" dirty="0"/>
              <a:t>status</a:t>
            </a:r>
          </a:p>
          <a:p>
            <a:pPr lvl="1">
              <a:spcBef>
                <a:spcPts val="0"/>
              </a:spcBef>
            </a:pPr>
            <a:r>
              <a:rPr lang="sv-SE" sz="1400" dirty="0"/>
              <a:t>All activities with deliveries in 2016 are estimated and </a:t>
            </a:r>
            <a:r>
              <a:rPr lang="sv-SE" sz="1400" dirty="0" smtClean="0"/>
              <a:t>planned</a:t>
            </a:r>
            <a:endParaRPr lang="sv-SE" sz="1400" dirty="0"/>
          </a:p>
          <a:p>
            <a:pPr>
              <a:spcBef>
                <a:spcPts val="0"/>
              </a:spcBef>
            </a:pPr>
            <a:endParaRPr lang="sv-SE" sz="1800" dirty="0" smtClean="0"/>
          </a:p>
          <a:p>
            <a:pPr>
              <a:spcBef>
                <a:spcPts val="0"/>
              </a:spcBef>
            </a:pPr>
            <a:r>
              <a:rPr lang="sv-SE" sz="1800" dirty="0" smtClean="0"/>
              <a:t>Issues</a:t>
            </a:r>
          </a:p>
          <a:p>
            <a:pPr lvl="1">
              <a:spcBef>
                <a:spcPts val="0"/>
              </a:spcBef>
            </a:pPr>
            <a:r>
              <a:rPr lang="en-US" sz="1400" dirty="0"/>
              <a:t>Missing Requirements for Target Protection System and Run Permit system</a:t>
            </a:r>
          </a:p>
          <a:p>
            <a:pPr lvl="1">
              <a:spcBef>
                <a:spcPts val="0"/>
              </a:spcBef>
            </a:pPr>
            <a:r>
              <a:rPr lang="en-US" sz="1400" dirty="0"/>
              <a:t>Missing Interface definition for Beam instrumentation systems</a:t>
            </a:r>
            <a:endParaRPr lang="sv-SE" sz="1400" dirty="0"/>
          </a:p>
          <a:p>
            <a:pPr>
              <a:spcBef>
                <a:spcPts val="0"/>
              </a:spcBef>
            </a:pPr>
            <a:endParaRPr lang="sv-SE" sz="1800" dirty="0" smtClean="0"/>
          </a:p>
          <a:p>
            <a:pPr>
              <a:spcBef>
                <a:spcPts val="0"/>
              </a:spcBef>
            </a:pPr>
            <a:r>
              <a:rPr lang="sv-SE" sz="1800" dirty="0" smtClean="0"/>
              <a:t>Next steps</a:t>
            </a:r>
          </a:p>
          <a:p>
            <a:pPr lvl="1">
              <a:spcBef>
                <a:spcPts val="0"/>
              </a:spcBef>
            </a:pPr>
            <a:r>
              <a:rPr lang="en-US" sz="1400" dirty="0"/>
              <a:t>Set up of prototypes and lab </a:t>
            </a:r>
          </a:p>
          <a:p>
            <a:pPr lvl="1">
              <a:spcBef>
                <a:spcPts val="0"/>
              </a:spcBef>
            </a:pPr>
            <a:r>
              <a:rPr lang="en-US" sz="1400" dirty="0"/>
              <a:t>Finalize of all relevant contracts (CERN, ITER, </a:t>
            </a:r>
            <a:r>
              <a:rPr lang="en-US" sz="1400" dirty="0" err="1"/>
              <a:t>embeX</a:t>
            </a:r>
            <a:r>
              <a:rPr lang="en-US" sz="1400" dirty="0"/>
              <a:t>, ZHAW</a:t>
            </a:r>
            <a:r>
              <a:rPr lang="en-US" sz="1400" dirty="0" smtClean="0"/>
              <a:t>) and staffing plan</a:t>
            </a:r>
            <a:endParaRPr lang="en-US" sz="1400" dirty="0"/>
          </a:p>
          <a:p>
            <a:pPr lvl="1">
              <a:spcBef>
                <a:spcPts val="0"/>
              </a:spcBef>
            </a:pPr>
            <a:r>
              <a:rPr lang="en-US" sz="1400" dirty="0" smtClean="0"/>
              <a:t>Review 2015-12 on </a:t>
            </a:r>
            <a:r>
              <a:rPr lang="en-US" sz="1400" dirty="0"/>
              <a:t>the overall machine protection concept and </a:t>
            </a:r>
            <a:r>
              <a:rPr lang="en-US" sz="1400" dirty="0" smtClean="0"/>
              <a:t>design of </a:t>
            </a:r>
            <a:r>
              <a:rPr lang="en-US" sz="1400" dirty="0"/>
              <a:t>the Beam Interlock System</a:t>
            </a:r>
          </a:p>
          <a:p>
            <a:pPr lvl="1">
              <a:spcBef>
                <a:spcPts val="0"/>
              </a:spcBef>
            </a:pPr>
            <a:r>
              <a:rPr lang="en-US" sz="1400" dirty="0" smtClean="0"/>
              <a:t>Implementation </a:t>
            </a:r>
            <a:r>
              <a:rPr lang="en-US" sz="1400" dirty="0"/>
              <a:t>of risk analysis process </a:t>
            </a:r>
            <a:r>
              <a:rPr lang="en-US" sz="1400" dirty="0" smtClean="0"/>
              <a:t>for detecting </a:t>
            </a:r>
            <a:r>
              <a:rPr lang="en-US" sz="1400" dirty="0"/>
              <a:t>risks relevant for machine protection (ESS level) as part of the work within the MPC/ESS level</a:t>
            </a:r>
          </a:p>
          <a:p>
            <a:pPr lvl="1">
              <a:spcBef>
                <a:spcPts val="0"/>
              </a:spcBef>
            </a:pPr>
            <a:r>
              <a:rPr lang="en-US" sz="1400" dirty="0"/>
              <a:t>Definition of requirements for target protection system, for protection of NSS systems</a:t>
            </a:r>
          </a:p>
          <a:p>
            <a:pPr marL="0" indent="0">
              <a:spcBef>
                <a:spcPts val="0"/>
              </a:spcBef>
              <a:buNone/>
            </a:pPr>
            <a:endParaRPr lang="sv-SE" sz="1800" dirty="0"/>
          </a:p>
        </p:txBody>
      </p:sp>
    </p:spTree>
    <p:extLst>
      <p:ext uri="{BB962C8B-B14F-4D97-AF65-F5344CB8AC3E}">
        <p14:creationId xmlns:p14="http://schemas.microsoft.com/office/powerpoint/2010/main" val="40227946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sz="2800" dirty="0" smtClean="0"/>
              <a:t>Status - Work package 7 - Infrastructure</a:t>
            </a:r>
            <a:endParaRPr lang="sv-SE" sz="2800" dirty="0"/>
          </a:p>
        </p:txBody>
      </p:sp>
      <p:sp>
        <p:nvSpPr>
          <p:cNvPr id="4" name="Slide Number Placeholder 3"/>
          <p:cNvSpPr>
            <a:spLocks noGrp="1"/>
          </p:cNvSpPr>
          <p:nvPr>
            <p:ph type="sldNum" sz="quarter" idx="12"/>
          </p:nvPr>
        </p:nvSpPr>
        <p:spPr/>
        <p:txBody>
          <a:bodyPr/>
          <a:lstStyle/>
          <a:p>
            <a:fld id="{551115BC-487E-4422-894C-CB7CD3E79223}" type="slidenum">
              <a:rPr lang="sv-SE" smtClean="0"/>
              <a:t>13</a:t>
            </a:fld>
            <a:endParaRPr lang="sv-SE" dirty="0"/>
          </a:p>
        </p:txBody>
      </p:sp>
      <p:sp>
        <p:nvSpPr>
          <p:cNvPr id="6" name="Content Placeholder 2"/>
          <p:cNvSpPr>
            <a:spLocks noGrp="1"/>
          </p:cNvSpPr>
          <p:nvPr>
            <p:ph idx="1"/>
          </p:nvPr>
        </p:nvSpPr>
        <p:spPr>
          <a:xfrm>
            <a:off x="457200" y="1600200"/>
            <a:ext cx="8507288" cy="4525963"/>
          </a:xfrm>
        </p:spPr>
        <p:txBody>
          <a:bodyPr>
            <a:normAutofit/>
          </a:bodyPr>
          <a:lstStyle/>
          <a:p>
            <a:pPr>
              <a:spcBef>
                <a:spcPts val="0"/>
              </a:spcBef>
            </a:pPr>
            <a:r>
              <a:rPr lang="sv-SE" sz="1800" dirty="0" smtClean="0"/>
              <a:t>Workpackage scope</a:t>
            </a:r>
          </a:p>
          <a:p>
            <a:pPr lvl="1">
              <a:spcBef>
                <a:spcPts val="0"/>
              </a:spcBef>
            </a:pPr>
            <a:r>
              <a:rPr lang="en-US" sz="1400" b="1" dirty="0">
                <a:solidFill>
                  <a:srgbClr val="FF0000"/>
                </a:solidFill>
              </a:rPr>
              <a:t>Control room</a:t>
            </a:r>
            <a:r>
              <a:rPr lang="en-US" sz="1400" dirty="0"/>
              <a:t>, Control System </a:t>
            </a:r>
            <a:r>
              <a:rPr lang="en-US" sz="1400" b="1" dirty="0">
                <a:solidFill>
                  <a:srgbClr val="FF0000"/>
                </a:solidFill>
              </a:rPr>
              <a:t>Data Centre</a:t>
            </a:r>
            <a:r>
              <a:rPr lang="en-US" sz="1400" dirty="0"/>
              <a:t>, Control System </a:t>
            </a:r>
            <a:r>
              <a:rPr lang="en-US" sz="1400" b="1" dirty="0">
                <a:solidFill>
                  <a:srgbClr val="FF0000"/>
                </a:solidFill>
              </a:rPr>
              <a:t>Network, Cabling and Wiring</a:t>
            </a:r>
          </a:p>
          <a:p>
            <a:pPr>
              <a:spcBef>
                <a:spcPts val="0"/>
              </a:spcBef>
            </a:pPr>
            <a:endParaRPr lang="en-US" sz="2200" dirty="0"/>
          </a:p>
          <a:p>
            <a:pPr>
              <a:spcBef>
                <a:spcPts val="0"/>
              </a:spcBef>
            </a:pPr>
            <a:r>
              <a:rPr lang="sv-SE" sz="1800" dirty="0"/>
              <a:t>Workpackage status</a:t>
            </a:r>
          </a:p>
          <a:p>
            <a:pPr lvl="1">
              <a:spcBef>
                <a:spcPts val="0"/>
              </a:spcBef>
            </a:pPr>
            <a:r>
              <a:rPr lang="sv-SE" sz="1400" dirty="0" smtClean="0"/>
              <a:t>Control room - planning for getting the control room implemented and designed as in-kind contribution</a:t>
            </a:r>
          </a:p>
          <a:p>
            <a:pPr lvl="1">
              <a:spcBef>
                <a:spcPts val="0"/>
              </a:spcBef>
            </a:pPr>
            <a:r>
              <a:rPr lang="sv-SE" sz="1400" dirty="0" smtClean="0"/>
              <a:t>Data Centre - planning and specifications ongoing - exploring a possible in-kind contribution </a:t>
            </a:r>
          </a:p>
          <a:p>
            <a:pPr lvl="1">
              <a:spcBef>
                <a:spcPts val="0"/>
              </a:spcBef>
            </a:pPr>
            <a:r>
              <a:rPr lang="sv-SE" sz="1400" dirty="0" smtClean="0"/>
              <a:t>Network - planning and specifications ongoing - merger of two work units into one</a:t>
            </a:r>
          </a:p>
          <a:p>
            <a:pPr lvl="1">
              <a:spcBef>
                <a:spcPts val="0"/>
              </a:spcBef>
            </a:pPr>
            <a:endParaRPr lang="sv-SE" sz="1400" dirty="0"/>
          </a:p>
          <a:p>
            <a:pPr>
              <a:spcBef>
                <a:spcPts val="0"/>
              </a:spcBef>
            </a:pPr>
            <a:r>
              <a:rPr lang="sv-SE" sz="1800" dirty="0" smtClean="0"/>
              <a:t>Issues</a:t>
            </a:r>
            <a:endParaRPr lang="sv-SE" sz="1400" dirty="0" smtClean="0"/>
          </a:p>
          <a:p>
            <a:pPr lvl="1">
              <a:spcBef>
                <a:spcPts val="0"/>
              </a:spcBef>
            </a:pPr>
            <a:r>
              <a:rPr lang="sv-SE" sz="1400" b="1" dirty="0" smtClean="0">
                <a:solidFill>
                  <a:srgbClr val="FF0000"/>
                </a:solidFill>
              </a:rPr>
              <a:t>Requirements for all three work units are missing or incomplete</a:t>
            </a:r>
          </a:p>
          <a:p>
            <a:pPr lvl="1">
              <a:spcBef>
                <a:spcPts val="0"/>
              </a:spcBef>
            </a:pPr>
            <a:r>
              <a:rPr lang="en-US" sz="1400" b="1" dirty="0" smtClean="0">
                <a:solidFill>
                  <a:srgbClr val="FF0000"/>
                </a:solidFill>
              </a:rPr>
              <a:t>Uncertain location of the main control room and uncertain security/safety requirements</a:t>
            </a:r>
            <a:endParaRPr lang="en-US" sz="1400" b="1" dirty="0">
              <a:solidFill>
                <a:srgbClr val="FF0000"/>
              </a:solidFill>
            </a:endParaRPr>
          </a:p>
          <a:p>
            <a:pPr lvl="1">
              <a:spcBef>
                <a:spcPts val="0"/>
              </a:spcBef>
            </a:pPr>
            <a:r>
              <a:rPr lang="en-US" sz="1400" b="1" dirty="0" smtClean="0">
                <a:solidFill>
                  <a:srgbClr val="FF0000"/>
                </a:solidFill>
              </a:rPr>
              <a:t>Network Security Policy is undefined </a:t>
            </a:r>
            <a:r>
              <a:rPr lang="en-US" sz="1400" dirty="0" smtClean="0"/>
              <a:t>- how much security is needed?</a:t>
            </a:r>
          </a:p>
          <a:p>
            <a:pPr lvl="1">
              <a:spcBef>
                <a:spcPts val="0"/>
              </a:spcBef>
            </a:pPr>
            <a:r>
              <a:rPr lang="en-US" sz="1400" dirty="0" smtClean="0"/>
              <a:t>Grouped </a:t>
            </a:r>
            <a:r>
              <a:rPr lang="en-US" sz="1400" dirty="0"/>
              <a:t>procurement (CF/ICS/NSS/IT</a:t>
            </a:r>
            <a:r>
              <a:rPr lang="en-US" sz="1400" dirty="0" smtClean="0"/>
              <a:t>)</a:t>
            </a:r>
          </a:p>
          <a:p>
            <a:pPr lvl="1">
              <a:spcBef>
                <a:spcPts val="0"/>
              </a:spcBef>
            </a:pPr>
            <a:r>
              <a:rPr lang="en-US" sz="1400" dirty="0" smtClean="0"/>
              <a:t>ICS Infrastructure group (organizational setup) unclear</a:t>
            </a:r>
            <a:endParaRPr lang="en-US" sz="1400" dirty="0"/>
          </a:p>
          <a:p>
            <a:pPr lvl="1">
              <a:spcBef>
                <a:spcPts val="0"/>
              </a:spcBef>
            </a:pPr>
            <a:endParaRPr lang="sv-SE" sz="1400" dirty="0"/>
          </a:p>
          <a:p>
            <a:pPr>
              <a:spcBef>
                <a:spcPts val="0"/>
              </a:spcBef>
            </a:pPr>
            <a:r>
              <a:rPr lang="sv-SE" sz="1800" dirty="0" smtClean="0"/>
              <a:t>Next steps</a:t>
            </a:r>
          </a:p>
          <a:p>
            <a:pPr lvl="1">
              <a:spcBef>
                <a:spcPts val="0"/>
              </a:spcBef>
            </a:pPr>
            <a:r>
              <a:rPr lang="sv-SE" sz="1400" dirty="0" smtClean="0"/>
              <a:t>Define usecases, gather requirements, continue rolling planning for 2017 - 2019</a:t>
            </a:r>
          </a:p>
          <a:p>
            <a:pPr lvl="1">
              <a:spcBef>
                <a:spcPts val="0"/>
              </a:spcBef>
            </a:pPr>
            <a:r>
              <a:rPr lang="sv-SE" sz="1400" dirty="0" smtClean="0"/>
              <a:t>Finalize Technical Annex with Norway and start in-kind activity for the control room</a:t>
            </a:r>
          </a:p>
          <a:p>
            <a:pPr lvl="1">
              <a:spcBef>
                <a:spcPts val="0"/>
              </a:spcBef>
            </a:pPr>
            <a:r>
              <a:rPr lang="sv-SE" sz="1400" dirty="0" smtClean="0"/>
              <a:t>Explore possible in-kind contributions for the Data Centre</a:t>
            </a:r>
          </a:p>
          <a:p>
            <a:pPr lvl="1">
              <a:spcBef>
                <a:spcPts val="0"/>
              </a:spcBef>
            </a:pPr>
            <a:r>
              <a:rPr lang="sv-SE" sz="1400" dirty="0" smtClean="0"/>
              <a:t>Build and create lab-facilities for Data Centre and Network</a:t>
            </a:r>
            <a:endParaRPr lang="sv-SE" sz="1400" dirty="0"/>
          </a:p>
        </p:txBody>
      </p:sp>
    </p:spTree>
    <p:extLst>
      <p:ext uri="{BB962C8B-B14F-4D97-AF65-F5344CB8AC3E}">
        <p14:creationId xmlns:p14="http://schemas.microsoft.com/office/powerpoint/2010/main" val="16413111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sz="2800" dirty="0" smtClean="0"/>
              <a:t>Status - Work package 8 - Physics</a:t>
            </a:r>
            <a:endParaRPr lang="sv-SE" sz="2800" dirty="0"/>
          </a:p>
        </p:txBody>
      </p:sp>
      <p:sp>
        <p:nvSpPr>
          <p:cNvPr id="3" name="Content Placeholder 2"/>
          <p:cNvSpPr>
            <a:spLocks noGrp="1"/>
          </p:cNvSpPr>
          <p:nvPr>
            <p:ph idx="1"/>
          </p:nvPr>
        </p:nvSpPr>
        <p:spPr>
          <a:xfrm>
            <a:off x="457200" y="1600200"/>
            <a:ext cx="8507288" cy="4525963"/>
          </a:xfrm>
        </p:spPr>
        <p:txBody>
          <a:bodyPr>
            <a:normAutofit/>
          </a:bodyPr>
          <a:lstStyle/>
          <a:p>
            <a:pPr>
              <a:spcBef>
                <a:spcPts val="0"/>
              </a:spcBef>
            </a:pPr>
            <a:r>
              <a:rPr lang="sv-SE" sz="1800" dirty="0" smtClean="0"/>
              <a:t>Workpackage scope</a:t>
            </a:r>
          </a:p>
          <a:p>
            <a:pPr lvl="1">
              <a:spcBef>
                <a:spcPts val="0"/>
              </a:spcBef>
            </a:pPr>
            <a:r>
              <a:rPr lang="en-US" sz="1400" b="1" dirty="0">
                <a:solidFill>
                  <a:srgbClr val="FF0000"/>
                </a:solidFill>
              </a:rPr>
              <a:t>Develop the infrastructure for beam physics applications</a:t>
            </a:r>
          </a:p>
          <a:p>
            <a:pPr lvl="1">
              <a:spcBef>
                <a:spcPts val="0"/>
              </a:spcBef>
            </a:pPr>
            <a:r>
              <a:rPr lang="en-US" sz="1400" b="1" dirty="0">
                <a:solidFill>
                  <a:srgbClr val="FF0000"/>
                </a:solidFill>
              </a:rPr>
              <a:t>Provide the control support for beam commissioning and machine development</a:t>
            </a:r>
          </a:p>
          <a:p>
            <a:pPr lvl="1">
              <a:spcBef>
                <a:spcPts val="0"/>
              </a:spcBef>
            </a:pPr>
            <a:r>
              <a:rPr lang="en-US" sz="1400" b="1" dirty="0">
                <a:solidFill>
                  <a:srgbClr val="FF0000"/>
                </a:solidFill>
              </a:rPr>
              <a:t>Address all the physics issues related to control</a:t>
            </a:r>
            <a:endParaRPr lang="sv-SE" sz="1400" b="1" dirty="0">
              <a:solidFill>
                <a:srgbClr val="FF0000"/>
              </a:solidFill>
            </a:endParaRPr>
          </a:p>
          <a:p>
            <a:pPr>
              <a:spcBef>
                <a:spcPts val="0"/>
              </a:spcBef>
            </a:pPr>
            <a:r>
              <a:rPr lang="sv-SE" sz="1800" dirty="0" smtClean="0"/>
              <a:t>Workpackage </a:t>
            </a:r>
            <a:r>
              <a:rPr lang="sv-SE" sz="1800" dirty="0"/>
              <a:t>status</a:t>
            </a:r>
          </a:p>
          <a:p>
            <a:pPr lvl="1">
              <a:spcBef>
                <a:spcPts val="0"/>
              </a:spcBef>
            </a:pPr>
            <a:r>
              <a:rPr lang="en-US" sz="1400" b="1" dirty="0" smtClean="0">
                <a:solidFill>
                  <a:srgbClr val="FF0000"/>
                </a:solidFill>
              </a:rPr>
              <a:t>Linear </a:t>
            </a:r>
            <a:r>
              <a:rPr lang="en-US" sz="1400" b="1" dirty="0">
                <a:solidFill>
                  <a:srgbClr val="FF0000"/>
                </a:solidFill>
              </a:rPr>
              <a:t>model of the accelerator fully benchmarked versus other </a:t>
            </a:r>
            <a:r>
              <a:rPr lang="en-US" sz="1400" b="1" dirty="0" smtClean="0">
                <a:solidFill>
                  <a:srgbClr val="FF0000"/>
                </a:solidFill>
              </a:rPr>
              <a:t>products </a:t>
            </a:r>
            <a:r>
              <a:rPr lang="en-US" sz="1400" dirty="0"/>
              <a:t>(</a:t>
            </a:r>
            <a:r>
              <a:rPr lang="en-US" sz="1400" dirty="0" err="1"/>
              <a:t>TraceWin</a:t>
            </a:r>
            <a:r>
              <a:rPr lang="en-US" sz="1400" dirty="0"/>
              <a:t>, </a:t>
            </a:r>
            <a:r>
              <a:rPr lang="en-US" sz="1400" dirty="0" err="1"/>
              <a:t>Madx</a:t>
            </a:r>
            <a:r>
              <a:rPr lang="en-US" sz="1400" dirty="0"/>
              <a:t>) and published in several conference </a:t>
            </a:r>
            <a:r>
              <a:rPr lang="en-US" sz="1400" dirty="0" smtClean="0"/>
              <a:t>papers</a:t>
            </a:r>
            <a:endParaRPr lang="en-US" sz="1400" dirty="0"/>
          </a:p>
          <a:p>
            <a:pPr lvl="1">
              <a:spcBef>
                <a:spcPts val="0"/>
              </a:spcBef>
            </a:pPr>
            <a:r>
              <a:rPr lang="en-US" sz="1400" b="1" dirty="0" smtClean="0">
                <a:solidFill>
                  <a:srgbClr val="FF0000"/>
                </a:solidFill>
              </a:rPr>
              <a:t>Significant </a:t>
            </a:r>
            <a:r>
              <a:rPr lang="en-US" sz="1400" b="1" dirty="0">
                <a:solidFill>
                  <a:srgbClr val="FF0000"/>
                </a:solidFill>
              </a:rPr>
              <a:t>improvement of the EPICS Virtual </a:t>
            </a:r>
            <a:r>
              <a:rPr lang="en-US" sz="1400" b="1" dirty="0" smtClean="0">
                <a:solidFill>
                  <a:srgbClr val="FF0000"/>
                </a:solidFill>
              </a:rPr>
              <a:t>Accelerator achieved</a:t>
            </a:r>
            <a:endParaRPr lang="en-US" sz="1400" b="1" dirty="0">
              <a:solidFill>
                <a:srgbClr val="FF0000"/>
              </a:solidFill>
            </a:endParaRPr>
          </a:p>
          <a:p>
            <a:pPr lvl="1">
              <a:spcBef>
                <a:spcPts val="0"/>
              </a:spcBef>
            </a:pPr>
            <a:r>
              <a:rPr lang="en-US" sz="1400" b="1" dirty="0">
                <a:solidFill>
                  <a:srgbClr val="FF0000"/>
                </a:solidFill>
              </a:rPr>
              <a:t>Successful test of the EPICS communication with a real accelerator </a:t>
            </a:r>
            <a:r>
              <a:rPr lang="en-US" sz="1400" dirty="0"/>
              <a:t>(SNS) in collaboration with ACCSYS Beam </a:t>
            </a:r>
            <a:r>
              <a:rPr lang="en-US" sz="1400" dirty="0" smtClean="0"/>
              <a:t>Physics</a:t>
            </a:r>
            <a:endParaRPr lang="en-US" sz="1400" dirty="0"/>
          </a:p>
          <a:p>
            <a:pPr lvl="1">
              <a:spcBef>
                <a:spcPts val="0"/>
              </a:spcBef>
            </a:pPr>
            <a:r>
              <a:rPr lang="en-US" sz="1400" dirty="0"/>
              <a:t>Linear model under investigation against real data from SNS with three </a:t>
            </a:r>
            <a:r>
              <a:rPr lang="en-US" sz="1400" dirty="0" smtClean="0"/>
              <a:t>measurements</a:t>
            </a:r>
            <a:endParaRPr lang="en-US" sz="1400" dirty="0"/>
          </a:p>
          <a:p>
            <a:pPr>
              <a:spcBef>
                <a:spcPts val="0"/>
              </a:spcBef>
            </a:pPr>
            <a:r>
              <a:rPr lang="sv-SE" sz="1800" dirty="0" smtClean="0"/>
              <a:t>Issues</a:t>
            </a:r>
          </a:p>
          <a:p>
            <a:pPr lvl="1">
              <a:spcBef>
                <a:spcPts val="0"/>
              </a:spcBef>
            </a:pPr>
            <a:r>
              <a:rPr lang="sv-SE" sz="1400" dirty="0" smtClean="0"/>
              <a:t>Unclear actual scope/budget prioritization compared to other Work packages in ICS</a:t>
            </a:r>
          </a:p>
          <a:p>
            <a:pPr>
              <a:spcBef>
                <a:spcPts val="0"/>
              </a:spcBef>
            </a:pPr>
            <a:r>
              <a:rPr lang="sv-SE" sz="1800" dirty="0" smtClean="0"/>
              <a:t>Next steps</a:t>
            </a:r>
          </a:p>
          <a:p>
            <a:pPr lvl="1"/>
            <a:r>
              <a:rPr lang="sv-SE" sz="1400" dirty="0" smtClean="0"/>
              <a:t>Finalize </a:t>
            </a:r>
            <a:r>
              <a:rPr lang="sv-SE" sz="1400" dirty="0"/>
              <a:t>the data analysis of SNS and summarise in conference </a:t>
            </a:r>
            <a:r>
              <a:rPr lang="sv-SE" sz="1400" dirty="0" smtClean="0"/>
              <a:t>papers</a:t>
            </a:r>
            <a:endParaRPr lang="sv-SE" sz="1400" dirty="0"/>
          </a:p>
          <a:p>
            <a:pPr lvl="1"/>
            <a:r>
              <a:rPr lang="sv-SE" sz="1400" dirty="0" smtClean="0"/>
              <a:t>Try </a:t>
            </a:r>
            <a:r>
              <a:rPr lang="sv-SE" sz="1400" dirty="0"/>
              <a:t>to predict the LINAC4, CERN, measurements in the DLT (under definition</a:t>
            </a:r>
            <a:r>
              <a:rPr lang="sv-SE" sz="1400" dirty="0" smtClean="0"/>
              <a:t>)</a:t>
            </a:r>
            <a:endParaRPr lang="sv-SE" sz="1400" dirty="0"/>
          </a:p>
          <a:p>
            <a:pPr lvl="1"/>
            <a:r>
              <a:rPr lang="sv-SE" sz="1400" dirty="0" smtClean="0"/>
              <a:t>Continue </a:t>
            </a:r>
            <a:r>
              <a:rPr lang="sv-SE" sz="1400" dirty="0"/>
              <a:t>to work with ACCSYS Beam Physics to simplify the interface and the productivity of OpenXAL </a:t>
            </a:r>
            <a:endParaRPr lang="sv-SE" sz="1400" dirty="0" smtClean="0"/>
          </a:p>
          <a:p>
            <a:pPr lvl="1"/>
            <a:r>
              <a:rPr lang="sv-SE" sz="1400" dirty="0"/>
              <a:t>C</a:t>
            </a:r>
            <a:r>
              <a:rPr lang="sv-SE" sz="1400" dirty="0" smtClean="0"/>
              <a:t>ontinue </a:t>
            </a:r>
            <a:r>
              <a:rPr lang="sv-SE" sz="1400" dirty="0"/>
              <a:t>to extend the model for the linear </a:t>
            </a:r>
            <a:r>
              <a:rPr lang="sv-SE" sz="1400" dirty="0" smtClean="0"/>
              <a:t>errors</a:t>
            </a:r>
            <a:endParaRPr lang="sv-SE" sz="1400" dirty="0"/>
          </a:p>
          <a:p>
            <a:pPr lvl="1"/>
            <a:r>
              <a:rPr lang="sv-SE" sz="1400" dirty="0"/>
              <a:t>continue to extend the model to include the non-linear dynamics (high order multipoles, non-linear space </a:t>
            </a:r>
            <a:r>
              <a:rPr lang="sv-SE" sz="1400" dirty="0" smtClean="0"/>
              <a:t>charge)</a:t>
            </a:r>
            <a:endParaRPr lang="sv-SE" sz="1400" dirty="0"/>
          </a:p>
        </p:txBody>
      </p:sp>
      <p:sp>
        <p:nvSpPr>
          <p:cNvPr id="4" name="Slide Number Placeholder 3"/>
          <p:cNvSpPr>
            <a:spLocks noGrp="1"/>
          </p:cNvSpPr>
          <p:nvPr>
            <p:ph type="sldNum" sz="quarter" idx="12"/>
          </p:nvPr>
        </p:nvSpPr>
        <p:spPr/>
        <p:txBody>
          <a:bodyPr/>
          <a:lstStyle/>
          <a:p>
            <a:fld id="{551115BC-487E-4422-894C-CB7CD3E79223}" type="slidenum">
              <a:rPr lang="sv-SE" smtClean="0"/>
              <a:t>14</a:t>
            </a:fld>
            <a:endParaRPr lang="sv-SE" dirty="0"/>
          </a:p>
        </p:txBody>
      </p:sp>
    </p:spTree>
    <p:extLst>
      <p:ext uri="{BB962C8B-B14F-4D97-AF65-F5344CB8AC3E}">
        <p14:creationId xmlns:p14="http://schemas.microsoft.com/office/powerpoint/2010/main" val="1586968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sz="2800" dirty="0" smtClean="0"/>
              <a:t>Status - Work package 9 - Personnel Safety</a:t>
            </a:r>
            <a:endParaRPr lang="sv-SE" sz="2800" dirty="0"/>
          </a:p>
        </p:txBody>
      </p:sp>
      <p:sp>
        <p:nvSpPr>
          <p:cNvPr id="4" name="Slide Number Placeholder 3"/>
          <p:cNvSpPr>
            <a:spLocks noGrp="1"/>
          </p:cNvSpPr>
          <p:nvPr>
            <p:ph type="sldNum" sz="quarter" idx="12"/>
          </p:nvPr>
        </p:nvSpPr>
        <p:spPr/>
        <p:txBody>
          <a:bodyPr/>
          <a:lstStyle/>
          <a:p>
            <a:fld id="{551115BC-487E-4422-894C-CB7CD3E79223}" type="slidenum">
              <a:rPr lang="sv-SE" smtClean="0"/>
              <a:t>15</a:t>
            </a:fld>
            <a:endParaRPr lang="sv-SE" dirty="0"/>
          </a:p>
        </p:txBody>
      </p:sp>
      <p:sp>
        <p:nvSpPr>
          <p:cNvPr id="5" name="Content Placeholder 2"/>
          <p:cNvSpPr>
            <a:spLocks noGrp="1"/>
          </p:cNvSpPr>
          <p:nvPr>
            <p:ph idx="1"/>
          </p:nvPr>
        </p:nvSpPr>
        <p:spPr>
          <a:xfrm>
            <a:off x="467544" y="1484784"/>
            <a:ext cx="8229600" cy="4525963"/>
          </a:xfrm>
        </p:spPr>
        <p:txBody>
          <a:bodyPr>
            <a:normAutofit/>
          </a:bodyPr>
          <a:lstStyle/>
          <a:p>
            <a:pPr>
              <a:spcBef>
                <a:spcPts val="0"/>
              </a:spcBef>
            </a:pPr>
            <a:r>
              <a:rPr lang="sv-SE" sz="1800" dirty="0" smtClean="0"/>
              <a:t>Workpackage scope</a:t>
            </a:r>
          </a:p>
          <a:p>
            <a:pPr lvl="1">
              <a:spcBef>
                <a:spcPts val="0"/>
              </a:spcBef>
            </a:pPr>
            <a:r>
              <a:rPr lang="sv-SE" sz="1400" b="1" dirty="0">
                <a:solidFill>
                  <a:srgbClr val="FF0000"/>
                </a:solidFill>
              </a:rPr>
              <a:t>Accelerator personnel safety system</a:t>
            </a:r>
            <a:r>
              <a:rPr lang="sv-SE" sz="1400" dirty="0"/>
              <a:t>, oxygen depletion system, radiation monitoring </a:t>
            </a:r>
            <a:r>
              <a:rPr lang="sv-SE" sz="1400" dirty="0" smtClean="0"/>
              <a:t>system</a:t>
            </a:r>
            <a:endParaRPr lang="sv-SE" sz="1400" dirty="0"/>
          </a:p>
          <a:p>
            <a:pPr lvl="1">
              <a:spcBef>
                <a:spcPts val="0"/>
              </a:spcBef>
            </a:pPr>
            <a:r>
              <a:rPr lang="sv-SE" sz="1400" b="1" dirty="0">
                <a:solidFill>
                  <a:srgbClr val="FF0000"/>
                </a:solidFill>
              </a:rPr>
              <a:t>Target personnel safety system</a:t>
            </a:r>
            <a:r>
              <a:rPr lang="sv-SE" sz="1400" dirty="0"/>
              <a:t>, </a:t>
            </a:r>
            <a:r>
              <a:rPr lang="sv-SE" sz="1400" dirty="0" smtClean="0"/>
              <a:t>radiation </a:t>
            </a:r>
            <a:r>
              <a:rPr lang="sv-SE" sz="1400" dirty="0"/>
              <a:t>monitoring system, </a:t>
            </a:r>
            <a:r>
              <a:rPr lang="sv-SE" sz="1400" dirty="0" smtClean="0"/>
              <a:t>hot </a:t>
            </a:r>
            <a:r>
              <a:rPr lang="sv-SE" sz="1400" dirty="0"/>
              <a:t>cell personnel safety </a:t>
            </a:r>
            <a:r>
              <a:rPr lang="sv-SE" sz="1400" dirty="0" smtClean="0"/>
              <a:t>system</a:t>
            </a:r>
            <a:endParaRPr lang="sv-SE" sz="1400" dirty="0"/>
          </a:p>
          <a:p>
            <a:pPr lvl="1">
              <a:spcBef>
                <a:spcPts val="0"/>
              </a:spcBef>
            </a:pPr>
            <a:r>
              <a:rPr lang="sv-SE" sz="1400" dirty="0"/>
              <a:t>On-site cryomodule test stand personnel safety </a:t>
            </a:r>
            <a:r>
              <a:rPr lang="sv-SE" sz="1400" dirty="0" smtClean="0"/>
              <a:t>system</a:t>
            </a:r>
            <a:endParaRPr lang="sv-SE" sz="1400" dirty="0"/>
          </a:p>
          <a:p>
            <a:pPr lvl="1">
              <a:spcBef>
                <a:spcPts val="0"/>
              </a:spcBef>
            </a:pPr>
            <a:r>
              <a:rPr lang="sv-SE" sz="1400" b="1" dirty="0">
                <a:solidFill>
                  <a:srgbClr val="FF0000"/>
                </a:solidFill>
              </a:rPr>
              <a:t>Neutron Instrument </a:t>
            </a:r>
            <a:r>
              <a:rPr lang="sv-SE" sz="1400" dirty="0"/>
              <a:t>(LOKI, ODIN, NMX) </a:t>
            </a:r>
            <a:r>
              <a:rPr lang="sv-SE" sz="1400" b="1" dirty="0">
                <a:solidFill>
                  <a:srgbClr val="FF0000"/>
                </a:solidFill>
              </a:rPr>
              <a:t>personnel safety systems</a:t>
            </a:r>
          </a:p>
          <a:p>
            <a:pPr>
              <a:spcBef>
                <a:spcPts val="0"/>
              </a:spcBef>
            </a:pPr>
            <a:endParaRPr lang="sv-SE" sz="1800" dirty="0" smtClean="0"/>
          </a:p>
          <a:p>
            <a:pPr>
              <a:spcBef>
                <a:spcPts val="0"/>
              </a:spcBef>
            </a:pPr>
            <a:r>
              <a:rPr lang="sv-SE" sz="1800" dirty="0" smtClean="0"/>
              <a:t>Workpackage status</a:t>
            </a:r>
          </a:p>
          <a:p>
            <a:pPr lvl="1">
              <a:spcBef>
                <a:spcPts val="0"/>
              </a:spcBef>
            </a:pPr>
            <a:r>
              <a:rPr lang="en-US" sz="1400" b="1" dirty="0">
                <a:solidFill>
                  <a:srgbClr val="FF0000"/>
                </a:solidFill>
              </a:rPr>
              <a:t>Fairly robust </a:t>
            </a:r>
            <a:r>
              <a:rPr lang="en-US" sz="1400" b="1" dirty="0" smtClean="0">
                <a:solidFill>
                  <a:srgbClr val="FF0000"/>
                </a:solidFill>
              </a:rPr>
              <a:t>plans </a:t>
            </a:r>
            <a:r>
              <a:rPr lang="en-US" sz="1400" b="1" dirty="0">
                <a:solidFill>
                  <a:srgbClr val="FF0000"/>
                </a:solidFill>
              </a:rPr>
              <a:t>are available for some systems </a:t>
            </a:r>
            <a:endParaRPr lang="en-US" sz="1400" b="1" dirty="0" smtClean="0">
              <a:solidFill>
                <a:srgbClr val="FF0000"/>
              </a:solidFill>
            </a:endParaRPr>
          </a:p>
          <a:p>
            <a:pPr lvl="1">
              <a:spcBef>
                <a:spcPts val="0"/>
              </a:spcBef>
            </a:pPr>
            <a:r>
              <a:rPr lang="en-US" sz="1400" b="1" dirty="0" smtClean="0">
                <a:solidFill>
                  <a:srgbClr val="FF0000"/>
                </a:solidFill>
              </a:rPr>
              <a:t>Due </a:t>
            </a:r>
            <a:r>
              <a:rPr lang="en-US" sz="1400" b="1" dirty="0">
                <a:solidFill>
                  <a:srgbClr val="FF0000"/>
                </a:solidFill>
              </a:rPr>
              <a:t>to staff resource shortages </a:t>
            </a:r>
            <a:r>
              <a:rPr lang="en-US" sz="1400" b="1" dirty="0" smtClean="0">
                <a:solidFill>
                  <a:srgbClr val="FF0000"/>
                </a:solidFill>
              </a:rPr>
              <a:t>planning </a:t>
            </a:r>
            <a:r>
              <a:rPr lang="en-US" sz="1400" b="1" dirty="0">
                <a:solidFill>
                  <a:srgbClr val="FF0000"/>
                </a:solidFill>
              </a:rPr>
              <a:t>has been slow but a full plan </a:t>
            </a:r>
            <a:r>
              <a:rPr lang="en-US" sz="1400" b="1" dirty="0" smtClean="0">
                <a:solidFill>
                  <a:srgbClr val="FF0000"/>
                </a:solidFill>
              </a:rPr>
              <a:t>will </a:t>
            </a:r>
            <a:r>
              <a:rPr lang="en-US" sz="1400" b="1" dirty="0">
                <a:solidFill>
                  <a:srgbClr val="FF0000"/>
                </a:solidFill>
              </a:rPr>
              <a:t>be </a:t>
            </a:r>
            <a:r>
              <a:rPr lang="en-US" sz="1400" b="1" dirty="0" smtClean="0">
                <a:solidFill>
                  <a:srgbClr val="FF0000"/>
                </a:solidFill>
              </a:rPr>
              <a:t>completed </a:t>
            </a:r>
            <a:r>
              <a:rPr lang="en-US" sz="1400" b="1" dirty="0">
                <a:solidFill>
                  <a:srgbClr val="FF0000"/>
                </a:solidFill>
              </a:rPr>
              <a:t>in </a:t>
            </a:r>
            <a:r>
              <a:rPr lang="en-US" sz="1400" b="1" dirty="0" smtClean="0">
                <a:solidFill>
                  <a:srgbClr val="FF0000"/>
                </a:solidFill>
              </a:rPr>
              <a:t>2016</a:t>
            </a:r>
            <a:endParaRPr lang="en-US" sz="1400" b="1" dirty="0">
              <a:solidFill>
                <a:srgbClr val="FF0000"/>
              </a:solidFill>
            </a:endParaRPr>
          </a:p>
          <a:p>
            <a:pPr lvl="1">
              <a:spcBef>
                <a:spcPts val="0"/>
              </a:spcBef>
            </a:pPr>
            <a:r>
              <a:rPr lang="en-US" sz="1400" dirty="0"/>
              <a:t>A recent review requested that the PSS team should concentrate on the accelerator </a:t>
            </a:r>
            <a:r>
              <a:rPr lang="en-US" sz="1400" dirty="0" smtClean="0"/>
              <a:t>design</a:t>
            </a:r>
            <a:endParaRPr lang="sv-SE" sz="1800" dirty="0" smtClean="0"/>
          </a:p>
          <a:p>
            <a:pPr>
              <a:spcBef>
                <a:spcPts val="0"/>
              </a:spcBef>
            </a:pPr>
            <a:endParaRPr lang="sv-SE" sz="1800" dirty="0" smtClean="0"/>
          </a:p>
          <a:p>
            <a:pPr>
              <a:spcBef>
                <a:spcPts val="0"/>
              </a:spcBef>
            </a:pPr>
            <a:r>
              <a:rPr lang="sv-SE" sz="1800" dirty="0" smtClean="0"/>
              <a:t>Issues</a:t>
            </a:r>
          </a:p>
          <a:p>
            <a:pPr lvl="1">
              <a:spcBef>
                <a:spcPts val="0"/>
              </a:spcBef>
            </a:pPr>
            <a:r>
              <a:rPr lang="en-US" sz="1400" dirty="0"/>
              <a:t>A full set of requirements are still </a:t>
            </a:r>
            <a:r>
              <a:rPr lang="en-US" sz="1400" dirty="0" smtClean="0"/>
              <a:t>difficult </a:t>
            </a:r>
            <a:r>
              <a:rPr lang="en-US" sz="1400" dirty="0"/>
              <a:t>to </a:t>
            </a:r>
            <a:r>
              <a:rPr lang="en-US" sz="1400" dirty="0" smtClean="0"/>
              <a:t>finalize </a:t>
            </a:r>
            <a:r>
              <a:rPr lang="en-US" sz="1400" dirty="0"/>
              <a:t>as the overall designs are still in a state of </a:t>
            </a:r>
            <a:r>
              <a:rPr lang="en-US" sz="1400" dirty="0" smtClean="0"/>
              <a:t>flux</a:t>
            </a:r>
            <a:endParaRPr lang="en-US" sz="1400" dirty="0"/>
          </a:p>
          <a:p>
            <a:pPr lvl="1">
              <a:spcBef>
                <a:spcPts val="0"/>
              </a:spcBef>
            </a:pPr>
            <a:r>
              <a:rPr lang="en-US" sz="1400" dirty="0" smtClean="0"/>
              <a:t>Resource availability 25</a:t>
            </a:r>
            <a:r>
              <a:rPr lang="en-US" sz="1400" dirty="0"/>
              <a:t>% down on staff so this is now impacting the overall </a:t>
            </a:r>
            <a:r>
              <a:rPr lang="en-US" sz="1400" dirty="0" smtClean="0"/>
              <a:t>plan</a:t>
            </a:r>
            <a:endParaRPr lang="en-US" sz="1400" dirty="0"/>
          </a:p>
          <a:p>
            <a:pPr lvl="1">
              <a:spcBef>
                <a:spcPts val="0"/>
              </a:spcBef>
            </a:pPr>
            <a:r>
              <a:rPr lang="en-US" sz="1400" b="1" dirty="0" smtClean="0">
                <a:solidFill>
                  <a:srgbClr val="FF0000"/>
                </a:solidFill>
              </a:rPr>
              <a:t>The </a:t>
            </a:r>
            <a:r>
              <a:rPr lang="en-US" sz="1400" b="1" dirty="0">
                <a:solidFill>
                  <a:srgbClr val="FF0000"/>
                </a:solidFill>
              </a:rPr>
              <a:t>original budget was </a:t>
            </a:r>
            <a:r>
              <a:rPr lang="en-US" sz="1400" b="1" dirty="0" smtClean="0">
                <a:solidFill>
                  <a:srgbClr val="FF0000"/>
                </a:solidFill>
              </a:rPr>
              <a:t>underestimated </a:t>
            </a:r>
            <a:r>
              <a:rPr lang="en-US" sz="1400" b="1" dirty="0">
                <a:solidFill>
                  <a:srgbClr val="FF0000"/>
                </a:solidFill>
              </a:rPr>
              <a:t>in 2012 </a:t>
            </a:r>
            <a:r>
              <a:rPr lang="en-US" sz="1400" dirty="0" smtClean="0"/>
              <a:t>- will </a:t>
            </a:r>
            <a:r>
              <a:rPr lang="en-US" sz="1400" dirty="0"/>
              <a:t>not even cover the staff </a:t>
            </a:r>
            <a:r>
              <a:rPr lang="en-US" sz="1400" dirty="0" smtClean="0"/>
              <a:t>resources</a:t>
            </a:r>
            <a:endParaRPr lang="en-US" sz="1400" dirty="0"/>
          </a:p>
          <a:p>
            <a:pPr>
              <a:spcBef>
                <a:spcPts val="0"/>
              </a:spcBef>
            </a:pPr>
            <a:endParaRPr lang="sv-SE" sz="1800" dirty="0" smtClean="0"/>
          </a:p>
          <a:p>
            <a:pPr>
              <a:spcBef>
                <a:spcPts val="0"/>
              </a:spcBef>
            </a:pPr>
            <a:r>
              <a:rPr lang="sv-SE" sz="1800" dirty="0" smtClean="0"/>
              <a:t>Next steps</a:t>
            </a:r>
          </a:p>
          <a:p>
            <a:pPr lvl="1">
              <a:spcBef>
                <a:spcPts val="0"/>
              </a:spcBef>
            </a:pPr>
            <a:r>
              <a:rPr lang="en-US" sz="1400" dirty="0"/>
              <a:t>Continue </a:t>
            </a:r>
            <a:r>
              <a:rPr lang="en-US" sz="1400" dirty="0" smtClean="0"/>
              <a:t>planning</a:t>
            </a:r>
            <a:endParaRPr lang="en-US" sz="1400" dirty="0"/>
          </a:p>
          <a:p>
            <a:pPr lvl="1">
              <a:spcBef>
                <a:spcPts val="0"/>
              </a:spcBef>
            </a:pPr>
            <a:r>
              <a:rPr lang="en-US" sz="1400" dirty="0"/>
              <a:t>Continue the Accelerator PSS </a:t>
            </a:r>
            <a:r>
              <a:rPr lang="en-US" sz="1400" dirty="0" smtClean="0"/>
              <a:t>design</a:t>
            </a:r>
            <a:endParaRPr lang="en-US" sz="1400" dirty="0"/>
          </a:p>
          <a:p>
            <a:pPr lvl="1">
              <a:spcBef>
                <a:spcPts val="0"/>
              </a:spcBef>
            </a:pPr>
            <a:r>
              <a:rPr lang="en-US" sz="1400" dirty="0"/>
              <a:t>Continue </a:t>
            </a:r>
            <a:r>
              <a:rPr lang="en-US" sz="1400" dirty="0" err="1"/>
              <a:t>Cryomodule</a:t>
            </a:r>
            <a:r>
              <a:rPr lang="en-US" sz="1400" dirty="0"/>
              <a:t> test stand </a:t>
            </a:r>
            <a:r>
              <a:rPr lang="en-US" sz="1400" dirty="0" smtClean="0"/>
              <a:t>design, Install </a:t>
            </a:r>
            <a:r>
              <a:rPr lang="en-US" sz="1400" dirty="0"/>
              <a:t>and start building PSS test </a:t>
            </a:r>
            <a:r>
              <a:rPr lang="en-US" sz="1400" dirty="0" smtClean="0"/>
              <a:t>stand</a:t>
            </a:r>
            <a:endParaRPr lang="en-US" sz="1400" dirty="0"/>
          </a:p>
          <a:p>
            <a:pPr lvl="1">
              <a:spcBef>
                <a:spcPts val="0"/>
              </a:spcBef>
            </a:pPr>
            <a:r>
              <a:rPr lang="en-US" sz="1400" dirty="0" smtClean="0"/>
              <a:t>Start </a:t>
            </a:r>
            <a:r>
              <a:rPr lang="en-US" sz="1400" dirty="0"/>
              <a:t>initial meetings for Target </a:t>
            </a:r>
            <a:r>
              <a:rPr lang="en-US" sz="1400" dirty="0" smtClean="0"/>
              <a:t>PSS, identify Target </a:t>
            </a:r>
            <a:r>
              <a:rPr lang="en-US" sz="1400" dirty="0"/>
              <a:t>hazards and </a:t>
            </a:r>
            <a:r>
              <a:rPr lang="en-US" sz="1400" dirty="0" smtClean="0"/>
              <a:t>interfaces, start </a:t>
            </a:r>
            <a:r>
              <a:rPr lang="en-US" sz="1400" dirty="0"/>
              <a:t>design of target </a:t>
            </a:r>
            <a:r>
              <a:rPr lang="en-US" sz="1400" dirty="0" smtClean="0"/>
              <a:t>PSS</a:t>
            </a:r>
          </a:p>
          <a:p>
            <a:pPr lvl="1">
              <a:spcBef>
                <a:spcPts val="0"/>
              </a:spcBef>
            </a:pPr>
            <a:r>
              <a:rPr lang="en-US" sz="1400" dirty="0" smtClean="0"/>
              <a:t>Explore if installation </a:t>
            </a:r>
            <a:r>
              <a:rPr lang="en-US" sz="1400" dirty="0"/>
              <a:t>of cable containment and cables could potentially be </a:t>
            </a:r>
            <a:r>
              <a:rPr lang="en-US" sz="1400" dirty="0" smtClean="0"/>
              <a:t>in-kind</a:t>
            </a:r>
            <a:endParaRPr lang="sv-SE" sz="1800" dirty="0"/>
          </a:p>
        </p:txBody>
      </p:sp>
    </p:spTree>
    <p:extLst>
      <p:ext uri="{BB962C8B-B14F-4D97-AF65-F5344CB8AC3E}">
        <p14:creationId xmlns:p14="http://schemas.microsoft.com/office/powerpoint/2010/main" val="9705266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sz="2800" dirty="0" smtClean="0"/>
              <a:t>Status - Work packages [10..13] - Integration</a:t>
            </a:r>
            <a:endParaRPr lang="sv-SE" sz="2800" dirty="0"/>
          </a:p>
        </p:txBody>
      </p:sp>
      <p:sp>
        <p:nvSpPr>
          <p:cNvPr id="4" name="Slide Number Placeholder 3"/>
          <p:cNvSpPr>
            <a:spLocks noGrp="1"/>
          </p:cNvSpPr>
          <p:nvPr>
            <p:ph type="sldNum" sz="quarter" idx="12"/>
          </p:nvPr>
        </p:nvSpPr>
        <p:spPr/>
        <p:txBody>
          <a:bodyPr/>
          <a:lstStyle/>
          <a:p>
            <a:fld id="{551115BC-487E-4422-894C-CB7CD3E79223}" type="slidenum">
              <a:rPr lang="sv-SE" smtClean="0"/>
              <a:t>16</a:t>
            </a:fld>
            <a:endParaRPr lang="sv-SE" dirty="0"/>
          </a:p>
        </p:txBody>
      </p:sp>
      <p:sp>
        <p:nvSpPr>
          <p:cNvPr id="5" name="Content Placeholder 2"/>
          <p:cNvSpPr txBox="1">
            <a:spLocks/>
          </p:cNvSpPr>
          <p:nvPr/>
        </p:nvSpPr>
        <p:spPr>
          <a:xfrm>
            <a:off x="609600" y="1752600"/>
            <a:ext cx="8229600" cy="4525963"/>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anose="020B0604020202020204" pitchFamily="34" charset="0"/>
              <a:buChar char="•"/>
              <a:defRPr sz="2800" kern="1200" baseline="0">
                <a:solidFill>
                  <a:schemeClr val="bg1">
                    <a:lumMod val="50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baseline="0">
                <a:solidFill>
                  <a:schemeClr val="bg1">
                    <a:lumMod val="50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baseline="0">
                <a:solidFill>
                  <a:schemeClr val="bg1">
                    <a:lumMod val="50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baseline="0">
                <a:solidFill>
                  <a:schemeClr val="bg1">
                    <a:lumMod val="50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sv-SE" sz="1800" dirty="0" smtClean="0"/>
              <a:t>Workpackage scope</a:t>
            </a:r>
          </a:p>
          <a:p>
            <a:pPr lvl="1"/>
            <a:r>
              <a:rPr lang="sv-SE" sz="1400" b="1" dirty="0" smtClean="0">
                <a:solidFill>
                  <a:srgbClr val="FF0000"/>
                </a:solidFill>
              </a:rPr>
              <a:t>Control system integration </a:t>
            </a:r>
            <a:r>
              <a:rPr lang="sv-SE" sz="1400" b="1" dirty="0">
                <a:solidFill>
                  <a:srgbClr val="FF0000"/>
                </a:solidFill>
              </a:rPr>
              <a:t>of Accelerator </a:t>
            </a:r>
            <a:r>
              <a:rPr lang="sv-SE" sz="1400" dirty="0"/>
              <a:t>(WP10), </a:t>
            </a:r>
            <a:r>
              <a:rPr lang="sv-SE" sz="1400" b="1" dirty="0">
                <a:solidFill>
                  <a:srgbClr val="FF0000"/>
                </a:solidFill>
              </a:rPr>
              <a:t>Target</a:t>
            </a:r>
            <a:r>
              <a:rPr lang="sv-SE" sz="1400" dirty="0"/>
              <a:t> (WP11), </a:t>
            </a:r>
            <a:r>
              <a:rPr lang="sv-SE" sz="1400" b="1" dirty="0">
                <a:solidFill>
                  <a:srgbClr val="FF0000"/>
                </a:solidFill>
              </a:rPr>
              <a:t>Instruments</a:t>
            </a:r>
            <a:r>
              <a:rPr lang="sv-SE" sz="1400" dirty="0"/>
              <a:t> (WP12) and </a:t>
            </a:r>
            <a:r>
              <a:rPr lang="sv-SE" sz="1400" b="1" dirty="0">
                <a:solidFill>
                  <a:srgbClr val="FF0000"/>
                </a:solidFill>
              </a:rPr>
              <a:t>CF</a:t>
            </a:r>
            <a:r>
              <a:rPr lang="sv-SE" sz="1400" dirty="0"/>
              <a:t> (WP13)</a:t>
            </a:r>
          </a:p>
          <a:p>
            <a:pPr lvl="1"/>
            <a:endParaRPr lang="sv-SE" sz="1400" dirty="0" smtClean="0"/>
          </a:p>
          <a:p>
            <a:r>
              <a:rPr lang="sv-SE" sz="1800" dirty="0" smtClean="0"/>
              <a:t>Workpackage status</a:t>
            </a:r>
          </a:p>
          <a:p>
            <a:pPr lvl="1"/>
            <a:r>
              <a:rPr lang="sv-SE" sz="1400" b="1" dirty="0">
                <a:solidFill>
                  <a:srgbClr val="FF0000"/>
                </a:solidFill>
              </a:rPr>
              <a:t>Newly formed team </a:t>
            </a:r>
            <a:r>
              <a:rPr lang="sv-SE" sz="1400" dirty="0"/>
              <a:t>is </a:t>
            </a:r>
            <a:r>
              <a:rPr lang="sv-SE" sz="1400" dirty="0" smtClean="0"/>
              <a:t>finding </a:t>
            </a:r>
            <a:r>
              <a:rPr lang="sv-SE" sz="1400" dirty="0"/>
              <a:t>their way to manage the integration </a:t>
            </a:r>
            <a:r>
              <a:rPr lang="sv-SE" sz="1400" dirty="0" smtClean="0"/>
              <a:t>efforts</a:t>
            </a:r>
          </a:p>
          <a:p>
            <a:pPr lvl="1"/>
            <a:r>
              <a:rPr lang="sv-SE" sz="1400" dirty="0" smtClean="0"/>
              <a:t>A </a:t>
            </a:r>
            <a:r>
              <a:rPr lang="sv-SE" sz="1400" dirty="0"/>
              <a:t>common integration strategy for all the integration WPs is being put in </a:t>
            </a:r>
            <a:r>
              <a:rPr lang="sv-SE" sz="1400" dirty="0" smtClean="0"/>
              <a:t>place</a:t>
            </a:r>
            <a:endParaRPr lang="sv-SE" sz="1400" dirty="0"/>
          </a:p>
          <a:p>
            <a:pPr lvl="1"/>
            <a:endParaRPr lang="sv-SE" sz="1400" dirty="0" smtClean="0"/>
          </a:p>
          <a:p>
            <a:r>
              <a:rPr lang="sv-SE" sz="1800" dirty="0" smtClean="0"/>
              <a:t>Issues</a:t>
            </a:r>
          </a:p>
          <a:p>
            <a:pPr lvl="1"/>
            <a:r>
              <a:rPr lang="en-US" sz="1400" b="1" dirty="0">
                <a:solidFill>
                  <a:srgbClr val="FF0000"/>
                </a:solidFill>
              </a:rPr>
              <a:t>Much of the planning needs to be reworked </a:t>
            </a:r>
            <a:r>
              <a:rPr lang="en-US" sz="1400" dirty="0" smtClean="0"/>
              <a:t>but in some cases this is very complex</a:t>
            </a:r>
            <a:endParaRPr lang="en-US" sz="1400" dirty="0"/>
          </a:p>
          <a:p>
            <a:pPr lvl="1"/>
            <a:r>
              <a:rPr lang="en-US" sz="1400" dirty="0"/>
              <a:t>The requirements gathering process has </a:t>
            </a:r>
            <a:r>
              <a:rPr lang="en-US" sz="1400" dirty="0" smtClean="0"/>
              <a:t>been problematic </a:t>
            </a:r>
          </a:p>
          <a:p>
            <a:pPr lvl="1"/>
            <a:r>
              <a:rPr lang="en-US" sz="1400" dirty="0" smtClean="0"/>
              <a:t>Integration </a:t>
            </a:r>
            <a:r>
              <a:rPr lang="en-US" sz="1400" dirty="0"/>
              <a:t>strategy for WP 11, 12 had to refined regarding ICDs and </a:t>
            </a:r>
            <a:r>
              <a:rPr lang="en-US" sz="1400" dirty="0" smtClean="0"/>
              <a:t>resource </a:t>
            </a:r>
            <a:r>
              <a:rPr lang="en-US" sz="1400" dirty="0"/>
              <a:t>allocation.</a:t>
            </a:r>
          </a:p>
          <a:p>
            <a:pPr lvl="1"/>
            <a:r>
              <a:rPr lang="en-US" sz="1400" dirty="0"/>
              <a:t>In-kind negotiations have to proceed independently of the status of the designs. The two major </a:t>
            </a:r>
            <a:r>
              <a:rPr lang="en-US" sz="1400" dirty="0" smtClean="0"/>
              <a:t>consequences</a:t>
            </a:r>
            <a:endParaRPr lang="en-US" sz="1400" dirty="0"/>
          </a:p>
          <a:p>
            <a:pPr lvl="2"/>
            <a:r>
              <a:rPr lang="en-US" sz="1400" dirty="0"/>
              <a:t>The nature of the in-kind process </a:t>
            </a:r>
            <a:r>
              <a:rPr lang="en-US" sz="1400" dirty="0" smtClean="0"/>
              <a:t>may increase the </a:t>
            </a:r>
            <a:r>
              <a:rPr lang="en-US" sz="1400" dirty="0"/>
              <a:t>final price of the systems </a:t>
            </a:r>
            <a:endParaRPr lang="en-US" sz="1400" dirty="0" smtClean="0"/>
          </a:p>
          <a:p>
            <a:pPr lvl="2"/>
            <a:r>
              <a:rPr lang="en-US" sz="1400" dirty="0" smtClean="0"/>
              <a:t>It </a:t>
            </a:r>
            <a:r>
              <a:rPr lang="en-US" sz="1400" dirty="0"/>
              <a:t>is more difficult to have global approaches to ”common problems”</a:t>
            </a:r>
          </a:p>
          <a:p>
            <a:pPr lvl="1"/>
            <a:endParaRPr lang="sv-SE" sz="1400" dirty="0" smtClean="0"/>
          </a:p>
          <a:p>
            <a:r>
              <a:rPr lang="sv-SE" sz="1800" dirty="0" smtClean="0"/>
              <a:t>Next steps</a:t>
            </a:r>
          </a:p>
          <a:p>
            <a:pPr lvl="1"/>
            <a:r>
              <a:rPr lang="en-US" sz="1400" dirty="0" smtClean="0"/>
              <a:t>Re-plan work packages and finalize ICDs</a:t>
            </a:r>
            <a:endParaRPr lang="en-US" sz="1400" dirty="0"/>
          </a:p>
          <a:p>
            <a:pPr lvl="1"/>
            <a:r>
              <a:rPr lang="en-US" sz="1400" dirty="0" smtClean="0"/>
              <a:t>Increase </a:t>
            </a:r>
            <a:r>
              <a:rPr lang="en-US" sz="1400" dirty="0"/>
              <a:t>the coordination with Accelerator Division. Specially the coordination with ACCSYS WP3 (Normal Conducting Front End)</a:t>
            </a:r>
          </a:p>
          <a:p>
            <a:pPr lvl="1"/>
            <a:r>
              <a:rPr lang="en-US" sz="1400" dirty="0" smtClean="0"/>
              <a:t>Coordination </a:t>
            </a:r>
            <a:r>
              <a:rPr lang="en-US" sz="1400" dirty="0"/>
              <a:t>with Proton Source Controls Project, which is being deployed in Catania in the following </a:t>
            </a:r>
            <a:r>
              <a:rPr lang="en-US" sz="1400" dirty="0" smtClean="0"/>
              <a:t>weeks</a:t>
            </a:r>
            <a:endParaRPr lang="en-US" sz="1400" dirty="0"/>
          </a:p>
          <a:p>
            <a:pPr lvl="1"/>
            <a:r>
              <a:rPr lang="en-US" sz="1400" dirty="0" smtClean="0"/>
              <a:t>Prototype activities </a:t>
            </a:r>
            <a:r>
              <a:rPr lang="en-US" sz="1400" dirty="0"/>
              <a:t>in WP 10: Beam Instrumentation Prototypes </a:t>
            </a:r>
            <a:r>
              <a:rPr lang="en-US" sz="1400" dirty="0" smtClean="0"/>
              <a:t>and  </a:t>
            </a:r>
            <a:r>
              <a:rPr lang="en-US" sz="1400" dirty="0"/>
              <a:t>WP12: Lakeshore temperature </a:t>
            </a:r>
            <a:r>
              <a:rPr lang="en-US" sz="1400" dirty="0" smtClean="0"/>
              <a:t>controller</a:t>
            </a:r>
            <a:endParaRPr lang="en-US" sz="1400" dirty="0"/>
          </a:p>
          <a:p>
            <a:pPr lvl="1"/>
            <a:r>
              <a:rPr lang="en-US" sz="1400" dirty="0"/>
              <a:t>Task for to finalize the integration strategy for CF controls integration</a:t>
            </a:r>
          </a:p>
          <a:p>
            <a:pPr lvl="1"/>
            <a:endParaRPr lang="sv-SE" sz="1400" dirty="0"/>
          </a:p>
        </p:txBody>
      </p:sp>
    </p:spTree>
    <p:extLst>
      <p:ext uri="{BB962C8B-B14F-4D97-AF65-F5344CB8AC3E}">
        <p14:creationId xmlns:p14="http://schemas.microsoft.com/office/powerpoint/2010/main" val="606548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ICS work package status summary</a:t>
            </a:r>
            <a:endParaRPr lang="sv-SE" dirty="0"/>
          </a:p>
        </p:txBody>
      </p:sp>
      <p:sp>
        <p:nvSpPr>
          <p:cNvPr id="4" name="Slide Number Placeholder 3"/>
          <p:cNvSpPr>
            <a:spLocks noGrp="1"/>
          </p:cNvSpPr>
          <p:nvPr>
            <p:ph type="sldNum" sz="quarter" idx="12"/>
          </p:nvPr>
        </p:nvSpPr>
        <p:spPr/>
        <p:txBody>
          <a:bodyPr/>
          <a:lstStyle/>
          <a:p>
            <a:fld id="{551115BC-487E-4422-894C-CB7CD3E79223}" type="slidenum">
              <a:rPr lang="sv-SE" smtClean="0"/>
              <a:t>17</a:t>
            </a:fld>
            <a:endParaRPr lang="sv-SE"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916832"/>
            <a:ext cx="8753569" cy="36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368997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EVM Graph</a:t>
            </a:r>
            <a:endParaRPr lang="en-AU" dirty="0"/>
          </a:p>
        </p:txBody>
      </p:sp>
      <p:sp>
        <p:nvSpPr>
          <p:cNvPr id="4" name="Slide Number Placeholder 3"/>
          <p:cNvSpPr>
            <a:spLocks noGrp="1"/>
          </p:cNvSpPr>
          <p:nvPr>
            <p:ph type="sldNum" sz="quarter" idx="12"/>
          </p:nvPr>
        </p:nvSpPr>
        <p:spPr/>
        <p:txBody>
          <a:bodyPr/>
          <a:lstStyle/>
          <a:p>
            <a:fld id="{551115BC-487E-4422-894C-CB7CD3E79223}" type="slidenum">
              <a:rPr lang="sv-SE" smtClean="0"/>
              <a:t>18</a:t>
            </a:fld>
            <a:endParaRPr lang="sv-SE"/>
          </a:p>
        </p:txBody>
      </p:sp>
      <p:sp>
        <p:nvSpPr>
          <p:cNvPr id="8" name="TextBox 7"/>
          <p:cNvSpPr txBox="1"/>
          <p:nvPr/>
        </p:nvSpPr>
        <p:spPr>
          <a:xfrm>
            <a:off x="209229" y="4653136"/>
            <a:ext cx="8136904" cy="1785104"/>
          </a:xfrm>
          <a:prstGeom prst="rect">
            <a:avLst/>
          </a:prstGeom>
          <a:noFill/>
          <a:ln w="38100" cmpd="sng">
            <a:noFill/>
          </a:ln>
        </p:spPr>
        <p:txBody>
          <a:bodyPr wrap="square" rtlCol="0">
            <a:spAutoFit/>
          </a:bodyPr>
          <a:lstStyle/>
          <a:p>
            <a:r>
              <a:rPr lang="en-US" sz="2000" b="1" u="sng" dirty="0" smtClean="0"/>
              <a:t>Current progress</a:t>
            </a:r>
          </a:p>
          <a:p>
            <a:r>
              <a:rPr lang="en-US" dirty="0" smtClean="0"/>
              <a:t>A re-planning has been done for 2015 and 2016. For 2015, we have corrected some mistakes and unrealistic planning items. The re-planning exercise has also leveled the quality of the plan between work packages. </a:t>
            </a:r>
          </a:p>
          <a:p>
            <a:r>
              <a:rPr lang="en-US" dirty="0" smtClean="0"/>
              <a:t>Currently, the (calculated) delay for ICS is about 2 months - in reality this is distributed over the different work packages</a:t>
            </a:r>
            <a:endParaRPr lang="en-US" b="1" dirty="0" smtClean="0"/>
          </a:p>
        </p:txBody>
      </p:sp>
      <p:sp>
        <p:nvSpPr>
          <p:cNvPr id="17" name="TextBox 16"/>
          <p:cNvSpPr txBox="1"/>
          <p:nvPr/>
        </p:nvSpPr>
        <p:spPr>
          <a:xfrm>
            <a:off x="6997012" y="0"/>
            <a:ext cx="2146989" cy="305105"/>
          </a:xfrm>
          <a:prstGeom prst="rect">
            <a:avLst/>
          </a:prstGeom>
          <a:noFill/>
        </p:spPr>
        <p:txBody>
          <a:bodyPr wrap="square" rtlCol="0">
            <a:spAutoFit/>
          </a:bodyPr>
          <a:lstStyle/>
          <a:p>
            <a:pPr algn="r"/>
            <a:r>
              <a:rPr lang="en-US" sz="1400" smtClean="0">
                <a:solidFill>
                  <a:schemeClr val="bg1"/>
                </a:solidFill>
              </a:rPr>
              <a:t> September 2015</a:t>
            </a:r>
            <a:endParaRPr lang="en-US" sz="1400">
              <a:solidFill>
                <a:schemeClr val="bg1"/>
              </a:solidFill>
            </a:endParaRPr>
          </a:p>
        </p:txBody>
      </p:sp>
      <p:pic>
        <p:nvPicPr>
          <p:cNvPr id="16" name="Picture 15" descr="&lt;CH226&gt;"/>
          <p:cNvPicPr/>
          <p:nvPr/>
        </p:nvPicPr>
        <p:blipFill>
          <a:blip r:embed="rId3">
            <a:extLst>
              <a:ext uri="{28A0092B-C50C-407E-A947-70E740481C1C}">
                <a14:useLocalDpi xmlns:a14="http://schemas.microsoft.com/office/drawing/2010/main" val="0"/>
              </a:ext>
            </a:extLst>
          </a:blip>
          <a:stretch/>
        </p:blipFill>
        <p:spPr>
          <a:xfrm>
            <a:off x="209228" y="1558456"/>
            <a:ext cx="8477571" cy="3146732"/>
          </a:xfrm>
          <a:prstGeom prst="rect">
            <a:avLst/>
          </a:prstGeom>
        </p:spPr>
      </p:pic>
      <p:pic>
        <p:nvPicPr>
          <p:cNvPr id="19" name="Picture 18" descr="&lt;CH224&gt;"/>
          <p:cNvPicPr/>
          <p:nvPr/>
        </p:nvPicPr>
        <p:blipFill>
          <a:blip r:embed="rId4">
            <a:extLst>
              <a:ext uri="{28A0092B-C50C-407E-A947-70E740481C1C}">
                <a14:useLocalDpi xmlns:a14="http://schemas.microsoft.com/office/drawing/2010/main" val="0"/>
              </a:ext>
            </a:extLst>
          </a:blip>
          <a:stretch/>
        </p:blipFill>
        <p:spPr>
          <a:xfrm>
            <a:off x="995191" y="3411435"/>
            <a:ext cx="7425241" cy="595682"/>
          </a:xfrm>
          <a:prstGeom prst="rect">
            <a:avLst/>
          </a:prstGeom>
        </p:spPr>
      </p:pic>
      <p:pic>
        <p:nvPicPr>
          <p:cNvPr id="18" name="Picture 17"/>
          <p:cNvPicPr>
            <a:picLocks noChangeAspect="1"/>
          </p:cNvPicPr>
          <p:nvPr/>
        </p:nvPicPr>
        <p:blipFill>
          <a:blip r:embed="rId5">
            <a:extLst>
              <a:ext uri="{28A0092B-C50C-407E-A947-70E740481C1C}">
                <a14:useLocalDpi xmlns:a14="http://schemas.microsoft.com/office/drawing/2010/main" val="0"/>
              </a:ext>
            </a:extLst>
          </a:blip>
          <a:stretch/>
        </p:blipFill>
        <p:spPr>
          <a:xfrm>
            <a:off x="811623" y="1746945"/>
            <a:ext cx="698536" cy="757716"/>
          </a:xfrm>
          <a:prstGeom prst="rect">
            <a:avLst/>
          </a:prstGeom>
        </p:spPr>
      </p:pic>
      <p:pic>
        <p:nvPicPr>
          <p:cNvPr id="1026"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135809" y="2348879"/>
            <a:ext cx="2027359" cy="10625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4160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In-Kind initiatives</a:t>
            </a:r>
            <a:endParaRPr lang="sv-SE" dirty="0"/>
          </a:p>
        </p:txBody>
      </p:sp>
      <p:sp>
        <p:nvSpPr>
          <p:cNvPr id="3" name="Content Placeholder 2"/>
          <p:cNvSpPr>
            <a:spLocks noGrp="1"/>
          </p:cNvSpPr>
          <p:nvPr>
            <p:ph idx="1"/>
          </p:nvPr>
        </p:nvSpPr>
        <p:spPr>
          <a:xfrm>
            <a:off x="323526" y="4077072"/>
            <a:ext cx="8496945" cy="1905075"/>
          </a:xfrm>
        </p:spPr>
        <p:txBody>
          <a:bodyPr>
            <a:noAutofit/>
          </a:bodyPr>
          <a:lstStyle/>
          <a:p>
            <a:r>
              <a:rPr lang="sv-SE" sz="1400" dirty="0" smtClean="0"/>
              <a:t>The in-kind budget model is particularly difficult for ICS since 80 - 90% of the cost is labor driven</a:t>
            </a:r>
          </a:p>
          <a:p>
            <a:endParaRPr lang="sv-SE" sz="1400" dirty="0"/>
          </a:p>
          <a:p>
            <a:r>
              <a:rPr lang="sv-SE" sz="1400" dirty="0" smtClean="0"/>
              <a:t>In-kind activities are ongoing </a:t>
            </a:r>
            <a:r>
              <a:rPr lang="sv-SE" sz="1400" dirty="0"/>
              <a:t>with </a:t>
            </a:r>
            <a:r>
              <a:rPr lang="sv-SE" sz="1400" dirty="0" smtClean="0"/>
              <a:t>Bilbao, CEA and INFN - total value ~2M€</a:t>
            </a:r>
          </a:p>
          <a:p>
            <a:r>
              <a:rPr lang="sv-SE" sz="1400" dirty="0" smtClean="0"/>
              <a:t>Activities are being planned </a:t>
            </a:r>
            <a:r>
              <a:rPr lang="sv-SE" sz="1400" dirty="0"/>
              <a:t>with </a:t>
            </a:r>
            <a:r>
              <a:rPr lang="sv-SE" sz="1400" dirty="0" smtClean="0"/>
              <a:t>CNRS, IFE, PSI, TUT and ZHAW - total value up to 7 M€</a:t>
            </a:r>
          </a:p>
          <a:p>
            <a:r>
              <a:rPr lang="sv-SE" sz="1400" dirty="0" smtClean="0"/>
              <a:t>Activities planned with STFC and Uppsala are on hold - total value ~4 M€</a:t>
            </a:r>
          </a:p>
          <a:p>
            <a:endParaRPr lang="sv-SE" sz="1400" dirty="0"/>
          </a:p>
          <a:p>
            <a:r>
              <a:rPr lang="sv-SE" sz="1400" b="1" dirty="0" smtClean="0">
                <a:solidFill>
                  <a:srgbClr val="FF0000"/>
                </a:solidFill>
              </a:rPr>
              <a:t>Despite improvements in H2 2015, still ICS lacks a structured approach to create and drive in-kind activities</a:t>
            </a:r>
            <a:endParaRPr lang="sv-SE" sz="1400" b="1" dirty="0">
              <a:solidFill>
                <a:srgbClr val="FF0000"/>
              </a:solidFill>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19</a:t>
            </a:fld>
            <a:endParaRPr lang="sv-SE"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96" y="1556792"/>
            <a:ext cx="6906393" cy="2016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64460" y="2070026"/>
            <a:ext cx="2509793" cy="1502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199008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smtClean="0"/>
              <a:t>Progress and plans for ICS</a:t>
            </a:r>
            <a:endParaRPr lang="en-GB" noProof="0" dirty="0"/>
          </a:p>
        </p:txBody>
      </p:sp>
      <p:sp>
        <p:nvSpPr>
          <p:cNvPr id="4" name="Slide Number Placeholder 3"/>
          <p:cNvSpPr>
            <a:spLocks noGrp="1"/>
          </p:cNvSpPr>
          <p:nvPr>
            <p:ph type="sldNum" sz="quarter" idx="12"/>
          </p:nvPr>
        </p:nvSpPr>
        <p:spPr/>
        <p:txBody>
          <a:bodyPr/>
          <a:lstStyle/>
          <a:p>
            <a:fld id="{551115BC-487E-4422-894C-CB7CD3E79223}" type="slidenum">
              <a:rPr lang="en-GB" smtClean="0"/>
              <a:t>2</a:t>
            </a:fld>
            <a:endParaRPr lang="en-GB" dirty="0"/>
          </a:p>
        </p:txBody>
      </p:sp>
      <p:sp>
        <p:nvSpPr>
          <p:cNvPr id="5" name="Content Placeholder 4"/>
          <p:cNvSpPr>
            <a:spLocks noGrp="1"/>
          </p:cNvSpPr>
          <p:nvPr>
            <p:ph idx="1"/>
          </p:nvPr>
        </p:nvSpPr>
        <p:spPr>
          <a:xfrm>
            <a:off x="395536" y="1556792"/>
            <a:ext cx="8229600" cy="4525963"/>
          </a:xfrm>
        </p:spPr>
        <p:txBody>
          <a:bodyPr>
            <a:noAutofit/>
          </a:bodyPr>
          <a:lstStyle/>
          <a:p>
            <a:r>
              <a:rPr lang="en-US" sz="1600" dirty="0" smtClean="0"/>
              <a:t>Agenda</a:t>
            </a:r>
          </a:p>
          <a:p>
            <a:pPr lvl="1"/>
            <a:r>
              <a:rPr lang="en-US" sz="1800" dirty="0" smtClean="0"/>
              <a:t>Progress</a:t>
            </a:r>
          </a:p>
          <a:p>
            <a:pPr lvl="2"/>
            <a:r>
              <a:rPr lang="en-US" sz="1400" dirty="0" smtClean="0"/>
              <a:t>Governance</a:t>
            </a:r>
          </a:p>
          <a:p>
            <a:pPr lvl="2"/>
            <a:r>
              <a:rPr lang="en-US" sz="1400" dirty="0" smtClean="0"/>
              <a:t>Situation and meta-plan</a:t>
            </a:r>
          </a:p>
          <a:p>
            <a:pPr lvl="2"/>
            <a:r>
              <a:rPr lang="en-US" sz="1400" dirty="0"/>
              <a:t>ICS targets - 2015 and onwards</a:t>
            </a:r>
          </a:p>
          <a:p>
            <a:pPr lvl="2"/>
            <a:r>
              <a:rPr lang="en-US" sz="1400" dirty="0" smtClean="0"/>
              <a:t>Re-planning effort</a:t>
            </a:r>
            <a:endParaRPr lang="en-US" sz="1400" dirty="0"/>
          </a:p>
          <a:p>
            <a:pPr lvl="2"/>
            <a:r>
              <a:rPr lang="en-US" sz="1400" dirty="0" smtClean="0"/>
              <a:t>ICS organization</a:t>
            </a:r>
          </a:p>
          <a:p>
            <a:pPr lvl="2"/>
            <a:endParaRPr lang="en-US" sz="1800" dirty="0" smtClean="0"/>
          </a:p>
          <a:p>
            <a:pPr lvl="1"/>
            <a:r>
              <a:rPr lang="en-US" sz="1800" dirty="0" smtClean="0"/>
              <a:t>Current status</a:t>
            </a:r>
          </a:p>
          <a:p>
            <a:pPr lvl="2"/>
            <a:r>
              <a:rPr lang="en-US" sz="1400" dirty="0"/>
              <a:t>Work package summary</a:t>
            </a:r>
          </a:p>
          <a:p>
            <a:pPr lvl="2"/>
            <a:r>
              <a:rPr lang="en-US" sz="1400" dirty="0"/>
              <a:t>In-kind initiatives</a:t>
            </a:r>
          </a:p>
          <a:p>
            <a:pPr lvl="1"/>
            <a:endParaRPr lang="en-US" sz="1800" dirty="0" smtClean="0"/>
          </a:p>
          <a:p>
            <a:pPr lvl="1"/>
            <a:r>
              <a:rPr lang="en-US" sz="1800" dirty="0" smtClean="0"/>
              <a:t>Major issues </a:t>
            </a:r>
            <a:r>
              <a:rPr lang="en-US" sz="1800" dirty="0" smtClean="0"/>
              <a:t>ahead</a:t>
            </a:r>
          </a:p>
          <a:p>
            <a:pPr lvl="1"/>
            <a:endParaRPr lang="en-US" sz="1800" dirty="0"/>
          </a:p>
          <a:p>
            <a:pPr lvl="1"/>
            <a:r>
              <a:rPr lang="en-US" sz="1800" dirty="0" smtClean="0"/>
              <a:t>Summary</a:t>
            </a:r>
            <a:endParaRPr lang="en-US" sz="1800" dirty="0" smtClean="0"/>
          </a:p>
          <a:p>
            <a:pPr lvl="1"/>
            <a:endParaRPr lang="en-US" sz="1200" dirty="0" smtClean="0"/>
          </a:p>
        </p:txBody>
      </p:sp>
    </p:spTree>
    <p:extLst>
      <p:ext uri="{BB962C8B-B14F-4D97-AF65-F5344CB8AC3E}">
        <p14:creationId xmlns:p14="http://schemas.microsoft.com/office/powerpoint/2010/main" val="11970812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Major issues</a:t>
            </a:r>
            <a:endParaRPr lang="sv-SE" dirty="0"/>
          </a:p>
        </p:txBody>
      </p:sp>
      <p:sp>
        <p:nvSpPr>
          <p:cNvPr id="3" name="Content Placeholder 2"/>
          <p:cNvSpPr>
            <a:spLocks noGrp="1"/>
          </p:cNvSpPr>
          <p:nvPr>
            <p:ph idx="1"/>
          </p:nvPr>
        </p:nvSpPr>
        <p:spPr>
          <a:xfrm>
            <a:off x="457200" y="1600200"/>
            <a:ext cx="8507288" cy="4525963"/>
          </a:xfrm>
        </p:spPr>
        <p:txBody>
          <a:bodyPr>
            <a:normAutofit/>
          </a:bodyPr>
          <a:lstStyle/>
          <a:p>
            <a:r>
              <a:rPr lang="sv-SE" sz="2400" dirty="0" smtClean="0"/>
              <a:t>In-kind activities</a:t>
            </a:r>
          </a:p>
          <a:p>
            <a:pPr lvl="1"/>
            <a:r>
              <a:rPr lang="sv-SE" sz="2000" dirty="0" smtClean="0"/>
              <a:t>Budget model will be difficult to achieve</a:t>
            </a:r>
          </a:p>
          <a:p>
            <a:pPr lvl="1"/>
            <a:r>
              <a:rPr lang="sv-SE" sz="2000" dirty="0" smtClean="0"/>
              <a:t>Structured approach to create and drive activities is missing</a:t>
            </a:r>
            <a:endParaRPr lang="sv-SE" sz="2000" dirty="0"/>
          </a:p>
          <a:p>
            <a:endParaRPr lang="sv-SE" sz="2400" dirty="0" smtClean="0"/>
          </a:p>
          <a:p>
            <a:r>
              <a:rPr lang="sv-SE" sz="2400" dirty="0" smtClean="0"/>
              <a:t>Re-planning</a:t>
            </a:r>
          </a:p>
          <a:p>
            <a:pPr lvl="1"/>
            <a:r>
              <a:rPr lang="sv-SE" sz="2000" dirty="0" smtClean="0"/>
              <a:t>The ICS plan for 2016 is workable, but visibility in 2017 and onwards is almost non-existant</a:t>
            </a:r>
            <a:endParaRPr lang="sv-SE" sz="2000" dirty="0"/>
          </a:p>
          <a:p>
            <a:pPr lvl="1"/>
            <a:endParaRPr lang="sv-SE" sz="2000" dirty="0" smtClean="0"/>
          </a:p>
          <a:p>
            <a:r>
              <a:rPr lang="sv-SE" sz="2400" dirty="0" smtClean="0"/>
              <a:t>Collaborative efforts</a:t>
            </a:r>
          </a:p>
          <a:p>
            <a:pPr lvl="1"/>
            <a:r>
              <a:rPr lang="sv-SE" sz="2000" dirty="0" smtClean="0"/>
              <a:t>ICS attempts to standardize and industrialize controls</a:t>
            </a:r>
          </a:p>
          <a:p>
            <a:pPr lvl="1"/>
            <a:r>
              <a:rPr lang="sv-SE" sz="2000" dirty="0" smtClean="0"/>
              <a:t>Collaboration </a:t>
            </a:r>
            <a:r>
              <a:rPr lang="sv-SE" sz="2000" dirty="0" smtClean="0"/>
              <a:t>with stakeholders is improving but must be improved </a:t>
            </a:r>
            <a:r>
              <a:rPr lang="sv-SE" sz="2000" dirty="0" smtClean="0"/>
              <a:t>faster</a:t>
            </a:r>
          </a:p>
        </p:txBody>
      </p:sp>
      <p:sp>
        <p:nvSpPr>
          <p:cNvPr id="4" name="Slide Number Placeholder 3"/>
          <p:cNvSpPr>
            <a:spLocks noGrp="1"/>
          </p:cNvSpPr>
          <p:nvPr>
            <p:ph type="sldNum" sz="quarter" idx="12"/>
          </p:nvPr>
        </p:nvSpPr>
        <p:spPr/>
        <p:txBody>
          <a:bodyPr/>
          <a:lstStyle/>
          <a:p>
            <a:fld id="{551115BC-487E-4422-894C-CB7CD3E79223}" type="slidenum">
              <a:rPr lang="sv-SE" smtClean="0"/>
              <a:t>20</a:t>
            </a:fld>
            <a:endParaRPr lang="sv-SE" dirty="0"/>
          </a:p>
        </p:txBody>
      </p:sp>
    </p:spTree>
    <p:extLst>
      <p:ext uri="{BB962C8B-B14F-4D97-AF65-F5344CB8AC3E}">
        <p14:creationId xmlns:p14="http://schemas.microsoft.com/office/powerpoint/2010/main" val="38967294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Summary</a:t>
            </a:r>
            <a:endParaRPr lang="sv-SE" dirty="0"/>
          </a:p>
        </p:txBody>
      </p:sp>
      <p:sp>
        <p:nvSpPr>
          <p:cNvPr id="3" name="Content Placeholder 2"/>
          <p:cNvSpPr>
            <a:spLocks noGrp="1"/>
          </p:cNvSpPr>
          <p:nvPr>
            <p:ph idx="1"/>
          </p:nvPr>
        </p:nvSpPr>
        <p:spPr/>
        <p:txBody>
          <a:bodyPr>
            <a:normAutofit/>
          </a:bodyPr>
          <a:lstStyle/>
          <a:p>
            <a:r>
              <a:rPr lang="sv-SE" sz="2400" dirty="0" smtClean="0"/>
              <a:t>Current focus is on establish a structured governance and an improved project plan giving increased visibility 2017 and onwards</a:t>
            </a:r>
          </a:p>
          <a:p>
            <a:endParaRPr lang="sv-SE" sz="2400" dirty="0" smtClean="0"/>
          </a:p>
          <a:p>
            <a:r>
              <a:rPr lang="sv-SE" sz="2400" dirty="0" smtClean="0"/>
              <a:t>Standardization, industrialization and quality are critical for the sucess of ICS - we will include measures to secure this in our process</a:t>
            </a:r>
          </a:p>
          <a:p>
            <a:endParaRPr lang="sv-SE" sz="2400" dirty="0" smtClean="0"/>
          </a:p>
          <a:p>
            <a:r>
              <a:rPr lang="sv-SE" sz="2400" dirty="0" smtClean="0"/>
              <a:t>Our in-kind status needs significant improvement - we are continuously identifying in-kind activities but lack a structured approach how to manage this</a:t>
            </a:r>
          </a:p>
          <a:p>
            <a:pPr marL="0" indent="0">
              <a:buNone/>
            </a:pPr>
            <a:endParaRPr lang="sv-SE" sz="2400" dirty="0"/>
          </a:p>
        </p:txBody>
      </p:sp>
      <p:sp>
        <p:nvSpPr>
          <p:cNvPr id="4" name="Slide Number Placeholder 3"/>
          <p:cNvSpPr>
            <a:spLocks noGrp="1"/>
          </p:cNvSpPr>
          <p:nvPr>
            <p:ph type="sldNum" sz="quarter" idx="12"/>
          </p:nvPr>
        </p:nvSpPr>
        <p:spPr/>
        <p:txBody>
          <a:bodyPr/>
          <a:lstStyle/>
          <a:p>
            <a:fld id="{551115BC-487E-4422-894C-CB7CD3E79223}" type="slidenum">
              <a:rPr lang="sv-SE" smtClean="0"/>
              <a:t>21</a:t>
            </a:fld>
            <a:endParaRPr lang="sv-SE" dirty="0"/>
          </a:p>
        </p:txBody>
      </p:sp>
    </p:spTree>
    <p:extLst>
      <p:ext uri="{BB962C8B-B14F-4D97-AF65-F5344CB8AC3E}">
        <p14:creationId xmlns:p14="http://schemas.microsoft.com/office/powerpoint/2010/main" val="10682578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smtClean="0"/>
              <a:t>Thank you!</a:t>
            </a:r>
            <a:endParaRPr lang="en-GB" noProof="0" dirty="0"/>
          </a:p>
        </p:txBody>
      </p:sp>
      <p:sp>
        <p:nvSpPr>
          <p:cNvPr id="4" name="Slide Number Placeholder 3"/>
          <p:cNvSpPr>
            <a:spLocks noGrp="1"/>
          </p:cNvSpPr>
          <p:nvPr>
            <p:ph type="sldNum" sz="quarter" idx="12"/>
          </p:nvPr>
        </p:nvSpPr>
        <p:spPr/>
        <p:txBody>
          <a:bodyPr/>
          <a:lstStyle/>
          <a:p>
            <a:fld id="{551115BC-487E-4422-894C-CB7CD3E79223}" type="slidenum">
              <a:rPr lang="en-GB" smtClean="0"/>
              <a:t>22</a:t>
            </a:fld>
            <a:endParaRPr lang="en-GB" dirty="0"/>
          </a:p>
        </p:txBody>
      </p:sp>
      <p:sp>
        <p:nvSpPr>
          <p:cNvPr id="5" name="Content Placeholder 4"/>
          <p:cNvSpPr>
            <a:spLocks noGrp="1"/>
          </p:cNvSpPr>
          <p:nvPr>
            <p:ph idx="1"/>
          </p:nvPr>
        </p:nvSpPr>
        <p:spPr>
          <a:xfrm>
            <a:off x="457200" y="1600200"/>
            <a:ext cx="8435280" cy="4925144"/>
          </a:xfrm>
        </p:spPr>
        <p:txBody>
          <a:bodyPr>
            <a:normAutofit/>
          </a:bodyPr>
          <a:lstStyle/>
          <a:p>
            <a:endParaRPr lang="en-US" dirty="0" smtClean="0"/>
          </a:p>
          <a:p>
            <a:endParaRPr lang="en-US" dirty="0" smtClean="0"/>
          </a:p>
          <a:p>
            <a:endParaRPr lang="en-US" dirty="0"/>
          </a:p>
          <a:p>
            <a:endParaRPr lang="en-US" dirty="0" smtClean="0"/>
          </a:p>
          <a:p>
            <a:r>
              <a:rPr lang="en-US" dirty="0" smtClean="0"/>
              <a:t>Questions</a:t>
            </a:r>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2236203"/>
            <a:ext cx="3121472" cy="34730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872675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Progress  - ICS governance</a:t>
            </a:r>
            <a:endParaRPr lang="sv-SE" dirty="0"/>
          </a:p>
        </p:txBody>
      </p:sp>
      <p:sp>
        <p:nvSpPr>
          <p:cNvPr id="3" name="Content Placeholder 2"/>
          <p:cNvSpPr>
            <a:spLocks noGrp="1"/>
          </p:cNvSpPr>
          <p:nvPr>
            <p:ph idx="1"/>
          </p:nvPr>
        </p:nvSpPr>
        <p:spPr/>
        <p:txBody>
          <a:bodyPr>
            <a:normAutofit/>
          </a:bodyPr>
          <a:lstStyle/>
          <a:p>
            <a:r>
              <a:rPr lang="en-US" sz="1800" dirty="0"/>
              <a:t>Operational structure </a:t>
            </a:r>
            <a:endParaRPr lang="en-US" sz="1800" dirty="0" smtClean="0"/>
          </a:p>
          <a:p>
            <a:pPr lvl="1"/>
            <a:r>
              <a:rPr lang="en-US" sz="1600" dirty="0" smtClean="0"/>
              <a:t>Establish functioning (project/line) matrix</a:t>
            </a:r>
          </a:p>
          <a:p>
            <a:pPr lvl="1"/>
            <a:r>
              <a:rPr lang="en-US" sz="1600" dirty="0" smtClean="0"/>
              <a:t>Establish decision mandates for basic roles</a:t>
            </a:r>
          </a:p>
          <a:p>
            <a:pPr lvl="1"/>
            <a:endParaRPr lang="en-US" sz="1600" dirty="0"/>
          </a:p>
          <a:p>
            <a:r>
              <a:rPr lang="en-US" sz="1800" dirty="0" smtClean="0"/>
              <a:t>Obtain external input - create governance meta plan</a:t>
            </a:r>
          </a:p>
          <a:p>
            <a:pPr lvl="1"/>
            <a:r>
              <a:rPr lang="en-US" sz="1600" dirty="0" smtClean="0"/>
              <a:t>See next slide</a:t>
            </a:r>
          </a:p>
          <a:p>
            <a:endParaRPr lang="en-US" sz="1800" dirty="0" smtClean="0"/>
          </a:p>
          <a:p>
            <a:r>
              <a:rPr lang="en-US" sz="1800" dirty="0" smtClean="0"/>
              <a:t>Establish communication structure</a:t>
            </a:r>
          </a:p>
          <a:p>
            <a:pPr lvl="1"/>
            <a:r>
              <a:rPr lang="en-US" sz="1600" dirty="0" smtClean="0"/>
              <a:t>Schedule and participation on division, group and individual level</a:t>
            </a:r>
            <a:endParaRPr lang="en-US" sz="1600" dirty="0"/>
          </a:p>
          <a:p>
            <a:pPr lvl="1"/>
            <a:endParaRPr lang="en-US" sz="1600" dirty="0"/>
          </a:p>
          <a:p>
            <a:r>
              <a:rPr lang="en-US" sz="1800" dirty="0" smtClean="0"/>
              <a:t>Preliminary </a:t>
            </a:r>
            <a:r>
              <a:rPr lang="en-US" sz="1800" dirty="0"/>
              <a:t>in-kind </a:t>
            </a:r>
            <a:r>
              <a:rPr lang="en-US" sz="1800" dirty="0" smtClean="0"/>
              <a:t>strategy</a:t>
            </a:r>
          </a:p>
          <a:p>
            <a:pPr lvl="1"/>
            <a:r>
              <a:rPr lang="en-US" sz="1600" dirty="0" smtClean="0"/>
              <a:t>Continue existing initiatives </a:t>
            </a:r>
          </a:p>
          <a:p>
            <a:pPr lvl="1"/>
            <a:r>
              <a:rPr lang="en-US" sz="1600" dirty="0" smtClean="0"/>
              <a:t>Find a structured way to explore new initiatives </a:t>
            </a:r>
          </a:p>
          <a:p>
            <a:pPr lvl="1"/>
            <a:endParaRPr lang="en-US" sz="1600" dirty="0"/>
          </a:p>
          <a:p>
            <a:r>
              <a:rPr lang="en-US" sz="1800" dirty="0" smtClean="0"/>
              <a:t>Commercial </a:t>
            </a:r>
            <a:r>
              <a:rPr lang="en-US" sz="1800" dirty="0"/>
              <a:t>supplier </a:t>
            </a:r>
            <a:r>
              <a:rPr lang="en-US" sz="1800" dirty="0" smtClean="0"/>
              <a:t>strategy</a:t>
            </a:r>
          </a:p>
          <a:p>
            <a:pPr lvl="1"/>
            <a:r>
              <a:rPr lang="en-US" sz="1600" dirty="0"/>
              <a:t>Create new framework agreements for services needed in ICS</a:t>
            </a:r>
          </a:p>
        </p:txBody>
      </p:sp>
      <p:sp>
        <p:nvSpPr>
          <p:cNvPr id="4" name="Slide Number Placeholder 3"/>
          <p:cNvSpPr>
            <a:spLocks noGrp="1"/>
          </p:cNvSpPr>
          <p:nvPr>
            <p:ph type="sldNum" sz="quarter" idx="12"/>
          </p:nvPr>
        </p:nvSpPr>
        <p:spPr/>
        <p:txBody>
          <a:bodyPr/>
          <a:lstStyle/>
          <a:p>
            <a:fld id="{551115BC-487E-4422-894C-CB7CD3E79223}" type="slidenum">
              <a:rPr lang="sv-SE" smtClean="0"/>
              <a:t>3</a:t>
            </a:fld>
            <a:endParaRPr lang="sv-SE" dirty="0"/>
          </a:p>
        </p:txBody>
      </p:sp>
    </p:spTree>
    <p:extLst>
      <p:ext uri="{BB962C8B-B14F-4D97-AF65-F5344CB8AC3E}">
        <p14:creationId xmlns:p14="http://schemas.microsoft.com/office/powerpoint/2010/main" val="38980358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Meta plan - management and governance</a:t>
            </a:r>
            <a:endParaRPr lang="sv-SE" dirty="0"/>
          </a:p>
        </p:txBody>
      </p:sp>
      <p:sp>
        <p:nvSpPr>
          <p:cNvPr id="4" name="Slide Number Placeholder 3"/>
          <p:cNvSpPr>
            <a:spLocks noGrp="1"/>
          </p:cNvSpPr>
          <p:nvPr>
            <p:ph type="sldNum" sz="quarter" idx="12"/>
          </p:nvPr>
        </p:nvSpPr>
        <p:spPr/>
        <p:txBody>
          <a:bodyPr/>
          <a:lstStyle/>
          <a:p>
            <a:fld id="{551115BC-487E-4422-894C-CB7CD3E79223}" type="slidenum">
              <a:rPr lang="sv-SE" smtClean="0"/>
              <a:t>4</a:t>
            </a:fld>
            <a:endParaRPr lang="sv-SE" dirty="0"/>
          </a:p>
        </p:txBody>
      </p:sp>
      <p:sp>
        <p:nvSpPr>
          <p:cNvPr id="29" name="TextBox 28"/>
          <p:cNvSpPr txBox="1"/>
          <p:nvPr/>
        </p:nvSpPr>
        <p:spPr>
          <a:xfrm>
            <a:off x="71499" y="4201924"/>
            <a:ext cx="1938459" cy="523220"/>
          </a:xfrm>
          <a:prstGeom prst="rect">
            <a:avLst/>
          </a:prstGeom>
          <a:noFill/>
        </p:spPr>
        <p:txBody>
          <a:bodyPr wrap="square" rtlCol="0">
            <a:spAutoFit/>
          </a:bodyPr>
          <a:lstStyle/>
          <a:p>
            <a:r>
              <a:rPr lang="sv-SE" sz="1400" dirty="0" smtClean="0">
                <a:solidFill>
                  <a:srgbClr val="FF0000"/>
                </a:solidFill>
              </a:rPr>
              <a:t>Meta plan created</a:t>
            </a:r>
          </a:p>
          <a:p>
            <a:r>
              <a:rPr lang="sv-SE" sz="1400" dirty="0" smtClean="0">
                <a:solidFill>
                  <a:srgbClr val="FF0000"/>
                </a:solidFill>
              </a:rPr>
              <a:t>External input</a:t>
            </a:r>
            <a:r>
              <a:rPr lang="sv-SE" sz="1400" dirty="0" smtClean="0"/>
              <a:t> </a:t>
            </a:r>
            <a:r>
              <a:rPr lang="sv-SE" sz="1400" dirty="0" smtClean="0">
                <a:solidFill>
                  <a:srgbClr val="FF0000"/>
                </a:solidFill>
              </a:rPr>
              <a:t>gathered</a:t>
            </a:r>
            <a:endParaRPr lang="sv-SE" sz="1400" dirty="0">
              <a:solidFill>
                <a:srgbClr val="FF0000"/>
              </a:solidFill>
            </a:endParaRPr>
          </a:p>
        </p:txBody>
      </p:sp>
      <p:cxnSp>
        <p:nvCxnSpPr>
          <p:cNvPr id="31" name="Straight Connector 30"/>
          <p:cNvCxnSpPr/>
          <p:nvPr/>
        </p:nvCxnSpPr>
        <p:spPr>
          <a:xfrm>
            <a:off x="2699792" y="2788935"/>
            <a:ext cx="432048" cy="2089353"/>
          </a:xfrm>
          <a:prstGeom prst="line">
            <a:avLst/>
          </a:prstGeom>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3318272" y="3621952"/>
            <a:ext cx="2378826" cy="523220"/>
          </a:xfrm>
          <a:prstGeom prst="rect">
            <a:avLst/>
          </a:prstGeom>
          <a:noFill/>
        </p:spPr>
        <p:txBody>
          <a:bodyPr wrap="square" rtlCol="0">
            <a:spAutoFit/>
          </a:bodyPr>
          <a:lstStyle/>
          <a:p>
            <a:r>
              <a:rPr lang="sv-SE" sz="1400" dirty="0" smtClean="0"/>
              <a:t>Management team in place</a:t>
            </a:r>
          </a:p>
          <a:p>
            <a:r>
              <a:rPr lang="sv-SE" sz="1400" dirty="0" smtClean="0">
                <a:solidFill>
                  <a:srgbClr val="0000FF"/>
                </a:solidFill>
              </a:rPr>
              <a:t>Preliminary project plan</a:t>
            </a:r>
            <a:endParaRPr lang="sv-SE" sz="1400" dirty="0">
              <a:solidFill>
                <a:srgbClr val="0000FF"/>
              </a:solidFill>
            </a:endParaRPr>
          </a:p>
        </p:txBody>
      </p:sp>
      <p:sp>
        <p:nvSpPr>
          <p:cNvPr id="33" name="TextBox 32"/>
          <p:cNvSpPr txBox="1"/>
          <p:nvPr/>
        </p:nvSpPr>
        <p:spPr>
          <a:xfrm>
            <a:off x="6516216" y="3367333"/>
            <a:ext cx="2160240" cy="738664"/>
          </a:xfrm>
          <a:prstGeom prst="rect">
            <a:avLst/>
          </a:prstGeom>
          <a:noFill/>
        </p:spPr>
        <p:txBody>
          <a:bodyPr wrap="square" rtlCol="0">
            <a:spAutoFit/>
          </a:bodyPr>
          <a:lstStyle/>
          <a:p>
            <a:r>
              <a:rPr lang="sv-SE" sz="1400" dirty="0" smtClean="0"/>
              <a:t>Process development</a:t>
            </a:r>
          </a:p>
          <a:p>
            <a:r>
              <a:rPr lang="sv-SE" sz="1400" dirty="0" smtClean="0">
                <a:solidFill>
                  <a:srgbClr val="0000FF"/>
                </a:solidFill>
              </a:rPr>
              <a:t>Quality plan</a:t>
            </a:r>
          </a:p>
          <a:p>
            <a:r>
              <a:rPr lang="sv-SE" sz="1400" dirty="0" smtClean="0"/>
              <a:t>Full in-kind strategy</a:t>
            </a:r>
            <a:endParaRPr lang="sv-SE" sz="1400" dirty="0"/>
          </a:p>
        </p:txBody>
      </p:sp>
      <p:sp>
        <p:nvSpPr>
          <p:cNvPr id="35" name="TextBox 34"/>
          <p:cNvSpPr txBox="1"/>
          <p:nvPr/>
        </p:nvSpPr>
        <p:spPr>
          <a:xfrm>
            <a:off x="4427984" y="2049309"/>
            <a:ext cx="3024336" cy="1384995"/>
          </a:xfrm>
          <a:prstGeom prst="rect">
            <a:avLst/>
          </a:prstGeom>
          <a:noFill/>
        </p:spPr>
        <p:txBody>
          <a:bodyPr wrap="square" rtlCol="0">
            <a:spAutoFit/>
          </a:bodyPr>
          <a:lstStyle/>
          <a:p>
            <a:r>
              <a:rPr lang="sv-SE" sz="1400" dirty="0" smtClean="0"/>
              <a:t>Scope setting/adjustment</a:t>
            </a:r>
          </a:p>
          <a:p>
            <a:r>
              <a:rPr lang="sv-SE" sz="1400" dirty="0" smtClean="0">
                <a:solidFill>
                  <a:srgbClr val="0000FF"/>
                </a:solidFill>
              </a:rPr>
              <a:t>Full WBS </a:t>
            </a:r>
          </a:p>
          <a:p>
            <a:r>
              <a:rPr lang="sv-SE" sz="1400" dirty="0" smtClean="0">
                <a:solidFill>
                  <a:srgbClr val="0000FF"/>
                </a:solidFill>
              </a:rPr>
              <a:t>Full project plan </a:t>
            </a:r>
          </a:p>
          <a:p>
            <a:r>
              <a:rPr lang="sv-SE" sz="1400" dirty="0" smtClean="0">
                <a:solidFill>
                  <a:srgbClr val="0000FF"/>
                </a:solidFill>
              </a:rPr>
              <a:t>Competence/capacity </a:t>
            </a:r>
            <a:r>
              <a:rPr lang="sv-SE" sz="1400" dirty="0">
                <a:solidFill>
                  <a:srgbClr val="0000FF"/>
                </a:solidFill>
              </a:rPr>
              <a:t>roadmap</a:t>
            </a:r>
          </a:p>
          <a:p>
            <a:r>
              <a:rPr lang="sv-SE" sz="1400" dirty="0" smtClean="0"/>
              <a:t>Goal setting finalized</a:t>
            </a:r>
          </a:p>
          <a:p>
            <a:r>
              <a:rPr lang="sv-SE" sz="1400" dirty="0" smtClean="0"/>
              <a:t>ICS identity/climate</a:t>
            </a:r>
          </a:p>
        </p:txBody>
      </p:sp>
      <p:cxnSp>
        <p:nvCxnSpPr>
          <p:cNvPr id="37" name="Straight Connector 36"/>
          <p:cNvCxnSpPr/>
          <p:nvPr/>
        </p:nvCxnSpPr>
        <p:spPr>
          <a:xfrm flipH="1">
            <a:off x="4572000" y="3342834"/>
            <a:ext cx="432048" cy="1526326"/>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H="1">
            <a:off x="4860032" y="3913311"/>
            <a:ext cx="1656184" cy="955849"/>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1415107" y="4149080"/>
            <a:ext cx="1140669" cy="696570"/>
          </a:xfrm>
          <a:prstGeom prst="line">
            <a:avLst/>
          </a:prstGeom>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485546" y="2852936"/>
            <a:ext cx="3204356" cy="738664"/>
          </a:xfrm>
          <a:prstGeom prst="rect">
            <a:avLst/>
          </a:prstGeom>
          <a:noFill/>
        </p:spPr>
        <p:txBody>
          <a:bodyPr wrap="square" rtlCol="0">
            <a:spAutoFit/>
          </a:bodyPr>
          <a:lstStyle/>
          <a:p>
            <a:r>
              <a:rPr lang="sv-SE" sz="1400" dirty="0" smtClean="0">
                <a:solidFill>
                  <a:srgbClr val="FF0000"/>
                </a:solidFill>
              </a:rPr>
              <a:t>Communication structure</a:t>
            </a:r>
          </a:p>
          <a:p>
            <a:r>
              <a:rPr lang="sv-SE" sz="1400" dirty="0" smtClean="0">
                <a:solidFill>
                  <a:srgbClr val="FF0000"/>
                </a:solidFill>
              </a:rPr>
              <a:t>Operational structure</a:t>
            </a:r>
          </a:p>
          <a:p>
            <a:r>
              <a:rPr lang="sv-SE" sz="1400" dirty="0" smtClean="0">
                <a:solidFill>
                  <a:srgbClr val="FF0000"/>
                </a:solidFill>
              </a:rPr>
              <a:t>Management roles and responsibilities</a:t>
            </a:r>
            <a:endParaRPr lang="sv-SE" sz="1400" dirty="0">
              <a:solidFill>
                <a:srgbClr val="FF0000"/>
              </a:solidFill>
            </a:endParaRPr>
          </a:p>
        </p:txBody>
      </p:sp>
      <p:sp>
        <p:nvSpPr>
          <p:cNvPr id="5" name="Pentagon 4"/>
          <p:cNvSpPr/>
          <p:nvPr/>
        </p:nvSpPr>
        <p:spPr>
          <a:xfrm>
            <a:off x="467544" y="4869160"/>
            <a:ext cx="1584176" cy="864096"/>
          </a:xfrm>
          <a:prstGeom prst="homePlate">
            <a:avLst>
              <a:gd name="adj" fmla="val 3432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solidFill>
                  <a:schemeClr val="tx1"/>
                </a:solidFill>
              </a:rPr>
              <a:t>Analysis</a:t>
            </a:r>
          </a:p>
        </p:txBody>
      </p:sp>
      <p:sp>
        <p:nvSpPr>
          <p:cNvPr id="6" name="Chevron 5"/>
          <p:cNvSpPr/>
          <p:nvPr/>
        </p:nvSpPr>
        <p:spPr>
          <a:xfrm>
            <a:off x="1835696" y="4869160"/>
            <a:ext cx="1728192" cy="864096"/>
          </a:xfrm>
          <a:prstGeom prst="chevron">
            <a:avLst>
              <a:gd name="adj" fmla="val 3334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schemeClr val="tx1"/>
                </a:solidFill>
              </a:rPr>
              <a:t>Formation</a:t>
            </a:r>
            <a:endParaRPr lang="sv-SE" dirty="0">
              <a:solidFill>
                <a:schemeClr val="tx1"/>
              </a:solidFill>
            </a:endParaRPr>
          </a:p>
        </p:txBody>
      </p:sp>
      <p:sp>
        <p:nvSpPr>
          <p:cNvPr id="7" name="Chevron 6"/>
          <p:cNvSpPr/>
          <p:nvPr/>
        </p:nvSpPr>
        <p:spPr>
          <a:xfrm>
            <a:off x="3347864" y="4878288"/>
            <a:ext cx="1872208" cy="864096"/>
          </a:xfrm>
          <a:prstGeom prst="chevron">
            <a:avLst>
              <a:gd name="adj" fmla="val 3334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schemeClr val="tx1"/>
                </a:solidFill>
              </a:rPr>
              <a:t>Goal setting</a:t>
            </a:r>
            <a:endParaRPr lang="sv-SE" dirty="0">
              <a:solidFill>
                <a:schemeClr val="tx1"/>
              </a:solidFill>
            </a:endParaRPr>
          </a:p>
        </p:txBody>
      </p:sp>
      <p:sp>
        <p:nvSpPr>
          <p:cNvPr id="8" name="Chevron 7"/>
          <p:cNvSpPr/>
          <p:nvPr/>
        </p:nvSpPr>
        <p:spPr>
          <a:xfrm>
            <a:off x="5004048" y="4878288"/>
            <a:ext cx="2088232" cy="864096"/>
          </a:xfrm>
          <a:prstGeom prst="chevron">
            <a:avLst>
              <a:gd name="adj" fmla="val 3334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schemeClr val="tx1"/>
                </a:solidFill>
              </a:rPr>
              <a:t>Performance tuning</a:t>
            </a:r>
            <a:endParaRPr lang="sv-SE" dirty="0">
              <a:solidFill>
                <a:schemeClr val="tx1"/>
              </a:solidFill>
            </a:endParaRPr>
          </a:p>
        </p:txBody>
      </p:sp>
      <p:sp>
        <p:nvSpPr>
          <p:cNvPr id="9" name="Chevron 8"/>
          <p:cNvSpPr/>
          <p:nvPr/>
        </p:nvSpPr>
        <p:spPr>
          <a:xfrm>
            <a:off x="6876256" y="4878288"/>
            <a:ext cx="1944216" cy="864096"/>
          </a:xfrm>
          <a:prstGeom prst="chevron">
            <a:avLst>
              <a:gd name="adj" fmla="val 3334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schemeClr val="tx1"/>
                </a:solidFill>
              </a:rPr>
              <a:t>Operational exellence</a:t>
            </a:r>
            <a:endParaRPr lang="sv-SE" dirty="0">
              <a:solidFill>
                <a:schemeClr val="tx1"/>
              </a:solidFill>
            </a:endParaRPr>
          </a:p>
        </p:txBody>
      </p:sp>
      <p:cxnSp>
        <p:nvCxnSpPr>
          <p:cNvPr id="12" name="Straight Connector 11"/>
          <p:cNvCxnSpPr/>
          <p:nvPr/>
        </p:nvCxnSpPr>
        <p:spPr>
          <a:xfrm>
            <a:off x="467544" y="5704492"/>
            <a:ext cx="0" cy="7109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835696" y="5742384"/>
            <a:ext cx="0" cy="710952"/>
          </a:xfrm>
          <a:prstGeom prst="line">
            <a:avLst/>
          </a:prstGeom>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251520" y="6487452"/>
            <a:ext cx="648072" cy="253916"/>
          </a:xfrm>
          <a:prstGeom prst="rect">
            <a:avLst/>
          </a:prstGeom>
          <a:noFill/>
        </p:spPr>
        <p:txBody>
          <a:bodyPr wrap="square" rtlCol="0">
            <a:spAutoFit/>
          </a:bodyPr>
          <a:lstStyle/>
          <a:p>
            <a:r>
              <a:rPr lang="sv-SE" sz="1050" dirty="0" smtClean="0"/>
              <a:t>2015-05</a:t>
            </a:r>
            <a:endParaRPr lang="sv-SE" sz="1050" dirty="0"/>
          </a:p>
        </p:txBody>
      </p:sp>
      <p:sp>
        <p:nvSpPr>
          <p:cNvPr id="15" name="TextBox 14"/>
          <p:cNvSpPr txBox="1"/>
          <p:nvPr/>
        </p:nvSpPr>
        <p:spPr>
          <a:xfrm>
            <a:off x="1763688" y="6487452"/>
            <a:ext cx="648072" cy="253916"/>
          </a:xfrm>
          <a:prstGeom prst="rect">
            <a:avLst/>
          </a:prstGeom>
          <a:noFill/>
        </p:spPr>
        <p:txBody>
          <a:bodyPr wrap="square" rtlCol="0">
            <a:spAutoFit/>
          </a:bodyPr>
          <a:lstStyle/>
          <a:p>
            <a:r>
              <a:rPr lang="sv-SE" sz="1050" dirty="0" smtClean="0"/>
              <a:t>2015-07</a:t>
            </a:r>
            <a:endParaRPr lang="sv-SE" sz="1050" dirty="0"/>
          </a:p>
        </p:txBody>
      </p:sp>
      <p:sp>
        <p:nvSpPr>
          <p:cNvPr id="16" name="TextBox 15"/>
          <p:cNvSpPr txBox="1"/>
          <p:nvPr/>
        </p:nvSpPr>
        <p:spPr>
          <a:xfrm>
            <a:off x="3239852" y="6487452"/>
            <a:ext cx="648072" cy="253916"/>
          </a:xfrm>
          <a:prstGeom prst="rect">
            <a:avLst/>
          </a:prstGeom>
          <a:noFill/>
        </p:spPr>
        <p:txBody>
          <a:bodyPr wrap="square" rtlCol="0">
            <a:spAutoFit/>
          </a:bodyPr>
          <a:lstStyle/>
          <a:p>
            <a:r>
              <a:rPr lang="sv-SE" sz="1050" dirty="0" smtClean="0"/>
              <a:t>2015-11</a:t>
            </a:r>
            <a:endParaRPr lang="sv-SE" sz="1050" dirty="0"/>
          </a:p>
        </p:txBody>
      </p:sp>
      <p:cxnSp>
        <p:nvCxnSpPr>
          <p:cNvPr id="17" name="Straight Connector 16"/>
          <p:cNvCxnSpPr/>
          <p:nvPr/>
        </p:nvCxnSpPr>
        <p:spPr>
          <a:xfrm>
            <a:off x="3347864" y="5733256"/>
            <a:ext cx="0" cy="745068"/>
          </a:xfrm>
          <a:prstGeom prst="line">
            <a:avLst/>
          </a:prstGeom>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860032" y="6487452"/>
            <a:ext cx="648072" cy="253916"/>
          </a:xfrm>
          <a:prstGeom prst="rect">
            <a:avLst/>
          </a:prstGeom>
          <a:noFill/>
        </p:spPr>
        <p:txBody>
          <a:bodyPr wrap="square" rtlCol="0">
            <a:spAutoFit/>
          </a:bodyPr>
          <a:lstStyle/>
          <a:p>
            <a:r>
              <a:rPr lang="sv-SE" sz="1050" dirty="0" smtClean="0"/>
              <a:t>2016-03</a:t>
            </a:r>
            <a:endParaRPr lang="sv-SE" sz="1050" dirty="0"/>
          </a:p>
        </p:txBody>
      </p:sp>
      <p:cxnSp>
        <p:nvCxnSpPr>
          <p:cNvPr id="19" name="Straight Connector 18"/>
          <p:cNvCxnSpPr/>
          <p:nvPr/>
        </p:nvCxnSpPr>
        <p:spPr>
          <a:xfrm>
            <a:off x="5004048" y="5742384"/>
            <a:ext cx="0" cy="735940"/>
          </a:xfrm>
          <a:prstGeom prst="line">
            <a:avLst/>
          </a:prstGeom>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6732240" y="6483507"/>
            <a:ext cx="648072" cy="253916"/>
          </a:xfrm>
          <a:prstGeom prst="rect">
            <a:avLst/>
          </a:prstGeom>
          <a:noFill/>
        </p:spPr>
        <p:txBody>
          <a:bodyPr wrap="square" rtlCol="0">
            <a:spAutoFit/>
          </a:bodyPr>
          <a:lstStyle/>
          <a:p>
            <a:r>
              <a:rPr lang="sv-SE" sz="1050" dirty="0" smtClean="0"/>
              <a:t>2017-06</a:t>
            </a:r>
            <a:endParaRPr lang="sv-SE" sz="1050" dirty="0"/>
          </a:p>
        </p:txBody>
      </p:sp>
      <p:cxnSp>
        <p:nvCxnSpPr>
          <p:cNvPr id="21" name="Straight Connector 20"/>
          <p:cNvCxnSpPr/>
          <p:nvPr/>
        </p:nvCxnSpPr>
        <p:spPr>
          <a:xfrm>
            <a:off x="6876256" y="5763427"/>
            <a:ext cx="0" cy="710952"/>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1415107" y="4635733"/>
            <a:ext cx="418027" cy="233427"/>
          </a:xfrm>
          <a:prstGeom prst="line">
            <a:avLst/>
          </a:prstGeom>
        </p:spPr>
        <p:style>
          <a:lnRef idx="1">
            <a:schemeClr val="accent1"/>
          </a:lnRef>
          <a:fillRef idx="0">
            <a:schemeClr val="accent1"/>
          </a:fillRef>
          <a:effectRef idx="0">
            <a:schemeClr val="accent1"/>
          </a:effectRef>
          <a:fontRef idx="minor">
            <a:schemeClr val="tx1"/>
          </a:fontRef>
        </p:style>
      </p:cxnSp>
      <p:sp>
        <p:nvSpPr>
          <p:cNvPr id="43" name="Curved Down Arrow 42"/>
          <p:cNvSpPr/>
          <p:nvPr/>
        </p:nvSpPr>
        <p:spPr>
          <a:xfrm>
            <a:off x="5076056" y="4780602"/>
            <a:ext cx="216024" cy="88558"/>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44" name="Curved Down Arrow 43"/>
          <p:cNvSpPr/>
          <p:nvPr/>
        </p:nvSpPr>
        <p:spPr>
          <a:xfrm>
            <a:off x="5364088" y="4780602"/>
            <a:ext cx="216024" cy="88558"/>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45" name="Curved Down Arrow 44"/>
          <p:cNvSpPr/>
          <p:nvPr/>
        </p:nvSpPr>
        <p:spPr>
          <a:xfrm>
            <a:off x="5652120" y="4780602"/>
            <a:ext cx="216024" cy="88558"/>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46" name="Curved Down Arrow 45"/>
          <p:cNvSpPr/>
          <p:nvPr/>
        </p:nvSpPr>
        <p:spPr>
          <a:xfrm>
            <a:off x="5940152" y="4780602"/>
            <a:ext cx="216024" cy="88558"/>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51" name="Curved Down Arrow 50"/>
          <p:cNvSpPr/>
          <p:nvPr/>
        </p:nvSpPr>
        <p:spPr>
          <a:xfrm>
            <a:off x="6228184" y="4780602"/>
            <a:ext cx="216024" cy="88558"/>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52" name="Curved Down Arrow 51"/>
          <p:cNvSpPr/>
          <p:nvPr/>
        </p:nvSpPr>
        <p:spPr>
          <a:xfrm>
            <a:off x="6516216" y="4780602"/>
            <a:ext cx="216024" cy="88558"/>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53" name="Curved Down Arrow 52"/>
          <p:cNvSpPr/>
          <p:nvPr/>
        </p:nvSpPr>
        <p:spPr>
          <a:xfrm>
            <a:off x="6804248" y="4780602"/>
            <a:ext cx="216024" cy="88558"/>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55" name="Straight Connector 54"/>
          <p:cNvCxnSpPr/>
          <p:nvPr/>
        </p:nvCxnSpPr>
        <p:spPr>
          <a:xfrm>
            <a:off x="1475656" y="3573016"/>
            <a:ext cx="1584176" cy="1329158"/>
          </a:xfrm>
          <a:prstGeom prst="line">
            <a:avLst/>
          </a:prstGeom>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1765285" y="2239566"/>
            <a:ext cx="2550527" cy="523220"/>
          </a:xfrm>
          <a:prstGeom prst="rect">
            <a:avLst/>
          </a:prstGeom>
          <a:noFill/>
        </p:spPr>
        <p:txBody>
          <a:bodyPr wrap="square" rtlCol="0">
            <a:spAutoFit/>
          </a:bodyPr>
          <a:lstStyle/>
          <a:p>
            <a:r>
              <a:rPr lang="sv-SE" sz="1400" dirty="0" smtClean="0">
                <a:solidFill>
                  <a:srgbClr val="FF0000"/>
                </a:solidFill>
              </a:rPr>
              <a:t>Commercial supplier strategy</a:t>
            </a:r>
          </a:p>
          <a:p>
            <a:r>
              <a:rPr lang="sv-SE" sz="1400" dirty="0" smtClean="0">
                <a:solidFill>
                  <a:srgbClr val="FF0000"/>
                </a:solidFill>
              </a:rPr>
              <a:t>Preliminary in-kind strategy</a:t>
            </a:r>
            <a:endParaRPr lang="sv-SE" sz="1400" dirty="0">
              <a:solidFill>
                <a:srgbClr val="FF0000"/>
              </a:solidFill>
            </a:endParaRPr>
          </a:p>
        </p:txBody>
      </p:sp>
      <p:sp>
        <p:nvSpPr>
          <p:cNvPr id="48" name="TextBox 47"/>
          <p:cNvSpPr txBox="1"/>
          <p:nvPr/>
        </p:nvSpPr>
        <p:spPr>
          <a:xfrm>
            <a:off x="395536" y="3913311"/>
            <a:ext cx="1690795" cy="307777"/>
          </a:xfrm>
          <a:prstGeom prst="rect">
            <a:avLst/>
          </a:prstGeom>
          <a:noFill/>
        </p:spPr>
        <p:txBody>
          <a:bodyPr wrap="square" rtlCol="0">
            <a:spAutoFit/>
          </a:bodyPr>
          <a:lstStyle/>
          <a:p>
            <a:r>
              <a:rPr lang="sv-SE" sz="1400" dirty="0" smtClean="0">
                <a:solidFill>
                  <a:srgbClr val="FF0000"/>
                </a:solidFill>
              </a:rPr>
              <a:t>Initiate recruitments</a:t>
            </a:r>
            <a:endParaRPr lang="sv-SE" sz="1400" dirty="0">
              <a:solidFill>
                <a:srgbClr val="FF0000"/>
              </a:solidFill>
            </a:endParaRPr>
          </a:p>
        </p:txBody>
      </p:sp>
      <p:cxnSp>
        <p:nvCxnSpPr>
          <p:cNvPr id="50" name="Straight Connector 49"/>
          <p:cNvCxnSpPr/>
          <p:nvPr/>
        </p:nvCxnSpPr>
        <p:spPr>
          <a:xfrm flipH="1">
            <a:off x="3514812" y="4145172"/>
            <a:ext cx="324036" cy="719342"/>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1959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1+#ppt_w/2"/>
                                          </p:val>
                                        </p:tav>
                                        <p:tav tm="100000">
                                          <p:val>
                                            <p:strVal val="#ppt_x"/>
                                          </p:val>
                                        </p:tav>
                                      </p:tavLst>
                                    </p:anim>
                                    <p:anim calcmode="lin" valueType="num">
                                      <p:cBhvr additive="base">
                                        <p:cTn id="8" dur="500" fill="hold"/>
                                        <p:tgtEl>
                                          <p:spTgt spid="14"/>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1+#ppt_w/2"/>
                                          </p:val>
                                        </p:tav>
                                        <p:tav tm="100000">
                                          <p:val>
                                            <p:strVal val="#ppt_x"/>
                                          </p:val>
                                        </p:tav>
                                      </p:tavLst>
                                    </p:anim>
                                    <p:anim calcmode="lin" valueType="num">
                                      <p:cBhvr additive="base">
                                        <p:cTn id="12" dur="500" fill="hold"/>
                                        <p:tgtEl>
                                          <p:spTgt spid="12"/>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1+#ppt_w/2"/>
                                          </p:val>
                                        </p:tav>
                                        <p:tav tm="100000">
                                          <p:val>
                                            <p:strVal val="#ppt_x"/>
                                          </p:val>
                                        </p:tav>
                                      </p:tavLst>
                                    </p:anim>
                                    <p:anim calcmode="lin" valueType="num">
                                      <p:cBhvr additive="base">
                                        <p:cTn id="16" dur="500" fill="hold"/>
                                        <p:tgtEl>
                                          <p:spTgt spid="5"/>
                                        </p:tgtEl>
                                        <p:attrNameLst>
                                          <p:attrName>ppt_y</p:attrName>
                                        </p:attrNameLst>
                                      </p:cBhvr>
                                      <p:tavLst>
                                        <p:tav tm="0">
                                          <p:val>
                                            <p:strVal val="#ppt_y"/>
                                          </p:val>
                                        </p:tav>
                                        <p:tav tm="100000">
                                          <p:val>
                                            <p:strVal val="#ppt_y"/>
                                          </p:val>
                                        </p:tav>
                                      </p:tavLst>
                                    </p:anim>
                                  </p:childTnLst>
                                </p:cTn>
                              </p:par>
                            </p:childTnLst>
                          </p:cTn>
                        </p:par>
                        <p:par>
                          <p:cTn id="17" fill="hold">
                            <p:stCondLst>
                              <p:cond delay="500"/>
                            </p:stCondLst>
                            <p:childTnLst>
                              <p:par>
                                <p:cTn id="18" presetID="2" presetClass="entr" presetSubtype="2" fill="hold" grpId="0" nodeType="afterEffect">
                                  <p:stCondLst>
                                    <p:cond delay="0"/>
                                  </p:stCondLst>
                                  <p:childTnLst>
                                    <p:set>
                                      <p:cBhvr>
                                        <p:cTn id="19" dur="1" fill="hold">
                                          <p:stCondLst>
                                            <p:cond delay="0"/>
                                          </p:stCondLst>
                                        </p:cTn>
                                        <p:tgtEl>
                                          <p:spTgt spid="15"/>
                                        </p:tgtEl>
                                        <p:attrNameLst>
                                          <p:attrName>style.visibility</p:attrName>
                                        </p:attrNameLst>
                                      </p:cBhvr>
                                      <p:to>
                                        <p:strVal val="visible"/>
                                      </p:to>
                                    </p:set>
                                    <p:anim calcmode="lin" valueType="num">
                                      <p:cBhvr additive="base">
                                        <p:cTn id="20" dur="500" fill="hold"/>
                                        <p:tgtEl>
                                          <p:spTgt spid="15"/>
                                        </p:tgtEl>
                                        <p:attrNameLst>
                                          <p:attrName>ppt_x</p:attrName>
                                        </p:attrNameLst>
                                      </p:cBhvr>
                                      <p:tavLst>
                                        <p:tav tm="0">
                                          <p:val>
                                            <p:strVal val="1+#ppt_w/2"/>
                                          </p:val>
                                        </p:tav>
                                        <p:tav tm="100000">
                                          <p:val>
                                            <p:strVal val="#ppt_x"/>
                                          </p:val>
                                        </p:tav>
                                      </p:tavLst>
                                    </p:anim>
                                    <p:anim calcmode="lin" valueType="num">
                                      <p:cBhvr additive="base">
                                        <p:cTn id="21" dur="500" fill="hold"/>
                                        <p:tgtEl>
                                          <p:spTgt spid="15"/>
                                        </p:tgtEl>
                                        <p:attrNameLst>
                                          <p:attrName>ppt_y</p:attrName>
                                        </p:attrNameLst>
                                      </p:cBhvr>
                                      <p:tavLst>
                                        <p:tav tm="0">
                                          <p:val>
                                            <p:strVal val="#ppt_y"/>
                                          </p:val>
                                        </p:tav>
                                        <p:tav tm="100000">
                                          <p:val>
                                            <p:strVal val="#ppt_y"/>
                                          </p:val>
                                        </p:tav>
                                      </p:tavLst>
                                    </p:anim>
                                  </p:childTnLst>
                                </p:cTn>
                              </p:par>
                              <p:par>
                                <p:cTn id="22" presetID="2" presetClass="entr" presetSubtype="2" fill="hold" nodeType="withEffect">
                                  <p:stCondLst>
                                    <p:cond delay="0"/>
                                  </p:stCondLst>
                                  <p:childTnLst>
                                    <p:set>
                                      <p:cBhvr>
                                        <p:cTn id="23" dur="1" fill="hold">
                                          <p:stCondLst>
                                            <p:cond delay="0"/>
                                          </p:stCondLst>
                                        </p:cTn>
                                        <p:tgtEl>
                                          <p:spTgt spid="13"/>
                                        </p:tgtEl>
                                        <p:attrNameLst>
                                          <p:attrName>style.visibility</p:attrName>
                                        </p:attrNameLst>
                                      </p:cBhvr>
                                      <p:to>
                                        <p:strVal val="visible"/>
                                      </p:to>
                                    </p:set>
                                    <p:anim calcmode="lin" valueType="num">
                                      <p:cBhvr additive="base">
                                        <p:cTn id="24" dur="500" fill="hold"/>
                                        <p:tgtEl>
                                          <p:spTgt spid="13"/>
                                        </p:tgtEl>
                                        <p:attrNameLst>
                                          <p:attrName>ppt_x</p:attrName>
                                        </p:attrNameLst>
                                      </p:cBhvr>
                                      <p:tavLst>
                                        <p:tav tm="0">
                                          <p:val>
                                            <p:strVal val="1+#ppt_w/2"/>
                                          </p:val>
                                        </p:tav>
                                        <p:tav tm="100000">
                                          <p:val>
                                            <p:strVal val="#ppt_x"/>
                                          </p:val>
                                        </p:tav>
                                      </p:tavLst>
                                    </p:anim>
                                    <p:anim calcmode="lin" valueType="num">
                                      <p:cBhvr additive="base">
                                        <p:cTn id="25" dur="500" fill="hold"/>
                                        <p:tgtEl>
                                          <p:spTgt spid="13"/>
                                        </p:tgtEl>
                                        <p:attrNameLst>
                                          <p:attrName>ppt_y</p:attrName>
                                        </p:attrNameLst>
                                      </p:cBhvr>
                                      <p:tavLst>
                                        <p:tav tm="0">
                                          <p:val>
                                            <p:strVal val="#ppt_y"/>
                                          </p:val>
                                        </p:tav>
                                        <p:tav tm="100000">
                                          <p:val>
                                            <p:strVal val="#ppt_y"/>
                                          </p:val>
                                        </p:tav>
                                      </p:tavLst>
                                    </p:anim>
                                  </p:childTnLst>
                                </p:cTn>
                              </p:par>
                              <p:par>
                                <p:cTn id="26" presetID="2" presetClass="entr" presetSubtype="2" fill="hold" grpId="0" nodeType="with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additive="base">
                                        <p:cTn id="28" dur="500" fill="hold"/>
                                        <p:tgtEl>
                                          <p:spTgt spid="6"/>
                                        </p:tgtEl>
                                        <p:attrNameLst>
                                          <p:attrName>ppt_x</p:attrName>
                                        </p:attrNameLst>
                                      </p:cBhvr>
                                      <p:tavLst>
                                        <p:tav tm="0">
                                          <p:val>
                                            <p:strVal val="1+#ppt_w/2"/>
                                          </p:val>
                                        </p:tav>
                                        <p:tav tm="100000">
                                          <p:val>
                                            <p:strVal val="#ppt_x"/>
                                          </p:val>
                                        </p:tav>
                                      </p:tavLst>
                                    </p:anim>
                                    <p:anim calcmode="lin" valueType="num">
                                      <p:cBhvr additive="base">
                                        <p:cTn id="29" dur="500" fill="hold"/>
                                        <p:tgtEl>
                                          <p:spTgt spid="6"/>
                                        </p:tgtEl>
                                        <p:attrNameLst>
                                          <p:attrName>ppt_y</p:attrName>
                                        </p:attrNameLst>
                                      </p:cBhvr>
                                      <p:tavLst>
                                        <p:tav tm="0">
                                          <p:val>
                                            <p:strVal val="#ppt_y"/>
                                          </p:val>
                                        </p:tav>
                                        <p:tav tm="100000">
                                          <p:val>
                                            <p:strVal val="#ppt_y"/>
                                          </p:val>
                                        </p:tav>
                                      </p:tavLst>
                                    </p:anim>
                                  </p:childTnLst>
                                </p:cTn>
                              </p:par>
                            </p:childTnLst>
                          </p:cTn>
                        </p:par>
                        <p:par>
                          <p:cTn id="30" fill="hold">
                            <p:stCondLst>
                              <p:cond delay="1000"/>
                            </p:stCondLst>
                            <p:childTnLst>
                              <p:par>
                                <p:cTn id="31" presetID="2" presetClass="entr" presetSubtype="2" fill="hold" grpId="0" nodeType="afterEffect">
                                  <p:stCondLst>
                                    <p:cond delay="0"/>
                                  </p:stCondLst>
                                  <p:childTnLst>
                                    <p:set>
                                      <p:cBhvr>
                                        <p:cTn id="32" dur="1" fill="hold">
                                          <p:stCondLst>
                                            <p:cond delay="0"/>
                                          </p:stCondLst>
                                        </p:cTn>
                                        <p:tgtEl>
                                          <p:spTgt spid="16"/>
                                        </p:tgtEl>
                                        <p:attrNameLst>
                                          <p:attrName>style.visibility</p:attrName>
                                        </p:attrNameLst>
                                      </p:cBhvr>
                                      <p:to>
                                        <p:strVal val="visible"/>
                                      </p:to>
                                    </p:set>
                                    <p:anim calcmode="lin" valueType="num">
                                      <p:cBhvr additive="base">
                                        <p:cTn id="33" dur="500" fill="hold"/>
                                        <p:tgtEl>
                                          <p:spTgt spid="16"/>
                                        </p:tgtEl>
                                        <p:attrNameLst>
                                          <p:attrName>ppt_x</p:attrName>
                                        </p:attrNameLst>
                                      </p:cBhvr>
                                      <p:tavLst>
                                        <p:tav tm="0">
                                          <p:val>
                                            <p:strVal val="1+#ppt_w/2"/>
                                          </p:val>
                                        </p:tav>
                                        <p:tav tm="100000">
                                          <p:val>
                                            <p:strVal val="#ppt_x"/>
                                          </p:val>
                                        </p:tav>
                                      </p:tavLst>
                                    </p:anim>
                                    <p:anim calcmode="lin" valueType="num">
                                      <p:cBhvr additive="base">
                                        <p:cTn id="34" dur="500" fill="hold"/>
                                        <p:tgtEl>
                                          <p:spTgt spid="16"/>
                                        </p:tgtEl>
                                        <p:attrNameLst>
                                          <p:attrName>ppt_y</p:attrName>
                                        </p:attrNameLst>
                                      </p:cBhvr>
                                      <p:tavLst>
                                        <p:tav tm="0">
                                          <p:val>
                                            <p:strVal val="#ppt_y"/>
                                          </p:val>
                                        </p:tav>
                                        <p:tav tm="100000">
                                          <p:val>
                                            <p:strVal val="#ppt_y"/>
                                          </p:val>
                                        </p:tav>
                                      </p:tavLst>
                                    </p:anim>
                                  </p:childTnLst>
                                </p:cTn>
                              </p:par>
                              <p:par>
                                <p:cTn id="35" presetID="2" presetClass="entr" presetSubtype="2" fill="hold" nodeType="withEffect">
                                  <p:stCondLst>
                                    <p:cond delay="0"/>
                                  </p:stCondLst>
                                  <p:childTnLst>
                                    <p:set>
                                      <p:cBhvr>
                                        <p:cTn id="36" dur="1" fill="hold">
                                          <p:stCondLst>
                                            <p:cond delay="0"/>
                                          </p:stCondLst>
                                        </p:cTn>
                                        <p:tgtEl>
                                          <p:spTgt spid="17"/>
                                        </p:tgtEl>
                                        <p:attrNameLst>
                                          <p:attrName>style.visibility</p:attrName>
                                        </p:attrNameLst>
                                      </p:cBhvr>
                                      <p:to>
                                        <p:strVal val="visible"/>
                                      </p:to>
                                    </p:set>
                                    <p:anim calcmode="lin" valueType="num">
                                      <p:cBhvr additive="base">
                                        <p:cTn id="37" dur="500" fill="hold"/>
                                        <p:tgtEl>
                                          <p:spTgt spid="17"/>
                                        </p:tgtEl>
                                        <p:attrNameLst>
                                          <p:attrName>ppt_x</p:attrName>
                                        </p:attrNameLst>
                                      </p:cBhvr>
                                      <p:tavLst>
                                        <p:tav tm="0">
                                          <p:val>
                                            <p:strVal val="1+#ppt_w/2"/>
                                          </p:val>
                                        </p:tav>
                                        <p:tav tm="100000">
                                          <p:val>
                                            <p:strVal val="#ppt_x"/>
                                          </p:val>
                                        </p:tav>
                                      </p:tavLst>
                                    </p:anim>
                                    <p:anim calcmode="lin" valueType="num">
                                      <p:cBhvr additive="base">
                                        <p:cTn id="38" dur="500" fill="hold"/>
                                        <p:tgtEl>
                                          <p:spTgt spid="17"/>
                                        </p:tgtEl>
                                        <p:attrNameLst>
                                          <p:attrName>ppt_y</p:attrName>
                                        </p:attrNameLst>
                                      </p:cBhvr>
                                      <p:tavLst>
                                        <p:tav tm="0">
                                          <p:val>
                                            <p:strVal val="#ppt_y"/>
                                          </p:val>
                                        </p:tav>
                                        <p:tav tm="100000">
                                          <p:val>
                                            <p:strVal val="#ppt_y"/>
                                          </p:val>
                                        </p:tav>
                                      </p:tavLst>
                                    </p:anim>
                                  </p:childTnLst>
                                </p:cTn>
                              </p:par>
                              <p:par>
                                <p:cTn id="39" presetID="2" presetClass="entr" presetSubtype="2" fill="hold" grpId="0" nodeType="withEffect">
                                  <p:stCondLst>
                                    <p:cond delay="0"/>
                                  </p:stCondLst>
                                  <p:childTnLst>
                                    <p:set>
                                      <p:cBhvr>
                                        <p:cTn id="40" dur="1" fill="hold">
                                          <p:stCondLst>
                                            <p:cond delay="0"/>
                                          </p:stCondLst>
                                        </p:cTn>
                                        <p:tgtEl>
                                          <p:spTgt spid="7"/>
                                        </p:tgtEl>
                                        <p:attrNameLst>
                                          <p:attrName>style.visibility</p:attrName>
                                        </p:attrNameLst>
                                      </p:cBhvr>
                                      <p:to>
                                        <p:strVal val="visible"/>
                                      </p:to>
                                    </p:set>
                                    <p:anim calcmode="lin" valueType="num">
                                      <p:cBhvr additive="base">
                                        <p:cTn id="41" dur="500" fill="hold"/>
                                        <p:tgtEl>
                                          <p:spTgt spid="7"/>
                                        </p:tgtEl>
                                        <p:attrNameLst>
                                          <p:attrName>ppt_x</p:attrName>
                                        </p:attrNameLst>
                                      </p:cBhvr>
                                      <p:tavLst>
                                        <p:tav tm="0">
                                          <p:val>
                                            <p:strVal val="1+#ppt_w/2"/>
                                          </p:val>
                                        </p:tav>
                                        <p:tav tm="100000">
                                          <p:val>
                                            <p:strVal val="#ppt_x"/>
                                          </p:val>
                                        </p:tav>
                                      </p:tavLst>
                                    </p:anim>
                                    <p:anim calcmode="lin" valueType="num">
                                      <p:cBhvr additive="base">
                                        <p:cTn id="42" dur="500" fill="hold"/>
                                        <p:tgtEl>
                                          <p:spTgt spid="7"/>
                                        </p:tgtEl>
                                        <p:attrNameLst>
                                          <p:attrName>ppt_y</p:attrName>
                                        </p:attrNameLst>
                                      </p:cBhvr>
                                      <p:tavLst>
                                        <p:tav tm="0">
                                          <p:val>
                                            <p:strVal val="#ppt_y"/>
                                          </p:val>
                                        </p:tav>
                                        <p:tav tm="100000">
                                          <p:val>
                                            <p:strVal val="#ppt_y"/>
                                          </p:val>
                                        </p:tav>
                                      </p:tavLst>
                                    </p:anim>
                                  </p:childTnLst>
                                </p:cTn>
                              </p:par>
                            </p:childTnLst>
                          </p:cTn>
                        </p:par>
                        <p:par>
                          <p:cTn id="43" fill="hold">
                            <p:stCondLst>
                              <p:cond delay="1500"/>
                            </p:stCondLst>
                            <p:childTnLst>
                              <p:par>
                                <p:cTn id="44" presetID="2" presetClass="entr" presetSubtype="2" fill="hold" grpId="0" nodeType="afterEffect">
                                  <p:stCondLst>
                                    <p:cond delay="0"/>
                                  </p:stCondLst>
                                  <p:childTnLst>
                                    <p:set>
                                      <p:cBhvr>
                                        <p:cTn id="45" dur="1" fill="hold">
                                          <p:stCondLst>
                                            <p:cond delay="0"/>
                                          </p:stCondLst>
                                        </p:cTn>
                                        <p:tgtEl>
                                          <p:spTgt spid="18"/>
                                        </p:tgtEl>
                                        <p:attrNameLst>
                                          <p:attrName>style.visibility</p:attrName>
                                        </p:attrNameLst>
                                      </p:cBhvr>
                                      <p:to>
                                        <p:strVal val="visible"/>
                                      </p:to>
                                    </p:set>
                                    <p:anim calcmode="lin" valueType="num">
                                      <p:cBhvr additive="base">
                                        <p:cTn id="46" dur="500" fill="hold"/>
                                        <p:tgtEl>
                                          <p:spTgt spid="18"/>
                                        </p:tgtEl>
                                        <p:attrNameLst>
                                          <p:attrName>ppt_x</p:attrName>
                                        </p:attrNameLst>
                                      </p:cBhvr>
                                      <p:tavLst>
                                        <p:tav tm="0">
                                          <p:val>
                                            <p:strVal val="1+#ppt_w/2"/>
                                          </p:val>
                                        </p:tav>
                                        <p:tav tm="100000">
                                          <p:val>
                                            <p:strVal val="#ppt_x"/>
                                          </p:val>
                                        </p:tav>
                                      </p:tavLst>
                                    </p:anim>
                                    <p:anim calcmode="lin" valueType="num">
                                      <p:cBhvr additive="base">
                                        <p:cTn id="47" dur="500" fill="hold"/>
                                        <p:tgtEl>
                                          <p:spTgt spid="18"/>
                                        </p:tgtEl>
                                        <p:attrNameLst>
                                          <p:attrName>ppt_y</p:attrName>
                                        </p:attrNameLst>
                                      </p:cBhvr>
                                      <p:tavLst>
                                        <p:tav tm="0">
                                          <p:val>
                                            <p:strVal val="#ppt_y"/>
                                          </p:val>
                                        </p:tav>
                                        <p:tav tm="100000">
                                          <p:val>
                                            <p:strVal val="#ppt_y"/>
                                          </p:val>
                                        </p:tav>
                                      </p:tavLst>
                                    </p:anim>
                                  </p:childTnLst>
                                </p:cTn>
                              </p:par>
                              <p:par>
                                <p:cTn id="48" presetID="2" presetClass="entr" presetSubtype="2" fill="hold" nodeType="withEffect">
                                  <p:stCondLst>
                                    <p:cond delay="0"/>
                                  </p:stCondLst>
                                  <p:childTnLst>
                                    <p:set>
                                      <p:cBhvr>
                                        <p:cTn id="49" dur="1" fill="hold">
                                          <p:stCondLst>
                                            <p:cond delay="0"/>
                                          </p:stCondLst>
                                        </p:cTn>
                                        <p:tgtEl>
                                          <p:spTgt spid="19"/>
                                        </p:tgtEl>
                                        <p:attrNameLst>
                                          <p:attrName>style.visibility</p:attrName>
                                        </p:attrNameLst>
                                      </p:cBhvr>
                                      <p:to>
                                        <p:strVal val="visible"/>
                                      </p:to>
                                    </p:set>
                                    <p:anim calcmode="lin" valueType="num">
                                      <p:cBhvr additive="base">
                                        <p:cTn id="50" dur="500" fill="hold"/>
                                        <p:tgtEl>
                                          <p:spTgt spid="19"/>
                                        </p:tgtEl>
                                        <p:attrNameLst>
                                          <p:attrName>ppt_x</p:attrName>
                                        </p:attrNameLst>
                                      </p:cBhvr>
                                      <p:tavLst>
                                        <p:tav tm="0">
                                          <p:val>
                                            <p:strVal val="1+#ppt_w/2"/>
                                          </p:val>
                                        </p:tav>
                                        <p:tav tm="100000">
                                          <p:val>
                                            <p:strVal val="#ppt_x"/>
                                          </p:val>
                                        </p:tav>
                                      </p:tavLst>
                                    </p:anim>
                                    <p:anim calcmode="lin" valueType="num">
                                      <p:cBhvr additive="base">
                                        <p:cTn id="51" dur="500" fill="hold"/>
                                        <p:tgtEl>
                                          <p:spTgt spid="19"/>
                                        </p:tgtEl>
                                        <p:attrNameLst>
                                          <p:attrName>ppt_y</p:attrName>
                                        </p:attrNameLst>
                                      </p:cBhvr>
                                      <p:tavLst>
                                        <p:tav tm="0">
                                          <p:val>
                                            <p:strVal val="#ppt_y"/>
                                          </p:val>
                                        </p:tav>
                                        <p:tav tm="100000">
                                          <p:val>
                                            <p:strVal val="#ppt_y"/>
                                          </p:val>
                                        </p:tav>
                                      </p:tavLst>
                                    </p:anim>
                                  </p:childTnLst>
                                </p:cTn>
                              </p:par>
                              <p:par>
                                <p:cTn id="52" presetID="2" presetClass="entr" presetSubtype="2" fill="hold" grpId="0" nodeType="withEffect">
                                  <p:stCondLst>
                                    <p:cond delay="0"/>
                                  </p:stCondLst>
                                  <p:childTnLst>
                                    <p:set>
                                      <p:cBhvr>
                                        <p:cTn id="53" dur="1" fill="hold">
                                          <p:stCondLst>
                                            <p:cond delay="0"/>
                                          </p:stCondLst>
                                        </p:cTn>
                                        <p:tgtEl>
                                          <p:spTgt spid="8"/>
                                        </p:tgtEl>
                                        <p:attrNameLst>
                                          <p:attrName>style.visibility</p:attrName>
                                        </p:attrNameLst>
                                      </p:cBhvr>
                                      <p:to>
                                        <p:strVal val="visible"/>
                                      </p:to>
                                    </p:set>
                                    <p:anim calcmode="lin" valueType="num">
                                      <p:cBhvr additive="base">
                                        <p:cTn id="54" dur="500" fill="hold"/>
                                        <p:tgtEl>
                                          <p:spTgt spid="8"/>
                                        </p:tgtEl>
                                        <p:attrNameLst>
                                          <p:attrName>ppt_x</p:attrName>
                                        </p:attrNameLst>
                                      </p:cBhvr>
                                      <p:tavLst>
                                        <p:tav tm="0">
                                          <p:val>
                                            <p:strVal val="1+#ppt_w/2"/>
                                          </p:val>
                                        </p:tav>
                                        <p:tav tm="100000">
                                          <p:val>
                                            <p:strVal val="#ppt_x"/>
                                          </p:val>
                                        </p:tav>
                                      </p:tavLst>
                                    </p:anim>
                                    <p:anim calcmode="lin" valueType="num">
                                      <p:cBhvr additive="base">
                                        <p:cTn id="55" dur="500" fill="hold"/>
                                        <p:tgtEl>
                                          <p:spTgt spid="8"/>
                                        </p:tgtEl>
                                        <p:attrNameLst>
                                          <p:attrName>ppt_y</p:attrName>
                                        </p:attrNameLst>
                                      </p:cBhvr>
                                      <p:tavLst>
                                        <p:tav tm="0">
                                          <p:val>
                                            <p:strVal val="#ppt_y"/>
                                          </p:val>
                                        </p:tav>
                                        <p:tav tm="100000">
                                          <p:val>
                                            <p:strVal val="#ppt_y"/>
                                          </p:val>
                                        </p:tav>
                                      </p:tavLst>
                                    </p:anim>
                                  </p:childTnLst>
                                </p:cTn>
                              </p:par>
                            </p:childTnLst>
                          </p:cTn>
                        </p:par>
                        <p:par>
                          <p:cTn id="56" fill="hold">
                            <p:stCondLst>
                              <p:cond delay="2000"/>
                            </p:stCondLst>
                            <p:childTnLst>
                              <p:par>
                                <p:cTn id="57" presetID="2" presetClass="entr" presetSubtype="2" fill="hold" grpId="0" nodeType="afterEffect">
                                  <p:stCondLst>
                                    <p:cond delay="0"/>
                                  </p:stCondLst>
                                  <p:childTnLst>
                                    <p:set>
                                      <p:cBhvr>
                                        <p:cTn id="58" dur="1" fill="hold">
                                          <p:stCondLst>
                                            <p:cond delay="0"/>
                                          </p:stCondLst>
                                        </p:cTn>
                                        <p:tgtEl>
                                          <p:spTgt spid="20"/>
                                        </p:tgtEl>
                                        <p:attrNameLst>
                                          <p:attrName>style.visibility</p:attrName>
                                        </p:attrNameLst>
                                      </p:cBhvr>
                                      <p:to>
                                        <p:strVal val="visible"/>
                                      </p:to>
                                    </p:set>
                                    <p:anim calcmode="lin" valueType="num">
                                      <p:cBhvr additive="base">
                                        <p:cTn id="59" dur="500" fill="hold"/>
                                        <p:tgtEl>
                                          <p:spTgt spid="20"/>
                                        </p:tgtEl>
                                        <p:attrNameLst>
                                          <p:attrName>ppt_x</p:attrName>
                                        </p:attrNameLst>
                                      </p:cBhvr>
                                      <p:tavLst>
                                        <p:tav tm="0">
                                          <p:val>
                                            <p:strVal val="1+#ppt_w/2"/>
                                          </p:val>
                                        </p:tav>
                                        <p:tav tm="100000">
                                          <p:val>
                                            <p:strVal val="#ppt_x"/>
                                          </p:val>
                                        </p:tav>
                                      </p:tavLst>
                                    </p:anim>
                                    <p:anim calcmode="lin" valueType="num">
                                      <p:cBhvr additive="base">
                                        <p:cTn id="60" dur="500" fill="hold"/>
                                        <p:tgtEl>
                                          <p:spTgt spid="20"/>
                                        </p:tgtEl>
                                        <p:attrNameLst>
                                          <p:attrName>ppt_y</p:attrName>
                                        </p:attrNameLst>
                                      </p:cBhvr>
                                      <p:tavLst>
                                        <p:tav tm="0">
                                          <p:val>
                                            <p:strVal val="#ppt_y"/>
                                          </p:val>
                                        </p:tav>
                                        <p:tav tm="100000">
                                          <p:val>
                                            <p:strVal val="#ppt_y"/>
                                          </p:val>
                                        </p:tav>
                                      </p:tavLst>
                                    </p:anim>
                                  </p:childTnLst>
                                </p:cTn>
                              </p:par>
                              <p:par>
                                <p:cTn id="61" presetID="2" presetClass="entr" presetSubtype="2" fill="hold" nodeType="withEffect">
                                  <p:stCondLst>
                                    <p:cond delay="0"/>
                                  </p:stCondLst>
                                  <p:childTnLst>
                                    <p:set>
                                      <p:cBhvr>
                                        <p:cTn id="62" dur="1" fill="hold">
                                          <p:stCondLst>
                                            <p:cond delay="0"/>
                                          </p:stCondLst>
                                        </p:cTn>
                                        <p:tgtEl>
                                          <p:spTgt spid="21"/>
                                        </p:tgtEl>
                                        <p:attrNameLst>
                                          <p:attrName>style.visibility</p:attrName>
                                        </p:attrNameLst>
                                      </p:cBhvr>
                                      <p:to>
                                        <p:strVal val="visible"/>
                                      </p:to>
                                    </p:set>
                                    <p:anim calcmode="lin" valueType="num">
                                      <p:cBhvr additive="base">
                                        <p:cTn id="63" dur="500" fill="hold"/>
                                        <p:tgtEl>
                                          <p:spTgt spid="21"/>
                                        </p:tgtEl>
                                        <p:attrNameLst>
                                          <p:attrName>ppt_x</p:attrName>
                                        </p:attrNameLst>
                                      </p:cBhvr>
                                      <p:tavLst>
                                        <p:tav tm="0">
                                          <p:val>
                                            <p:strVal val="1+#ppt_w/2"/>
                                          </p:val>
                                        </p:tav>
                                        <p:tav tm="100000">
                                          <p:val>
                                            <p:strVal val="#ppt_x"/>
                                          </p:val>
                                        </p:tav>
                                      </p:tavLst>
                                    </p:anim>
                                    <p:anim calcmode="lin" valueType="num">
                                      <p:cBhvr additive="base">
                                        <p:cTn id="64" dur="500" fill="hold"/>
                                        <p:tgtEl>
                                          <p:spTgt spid="21"/>
                                        </p:tgtEl>
                                        <p:attrNameLst>
                                          <p:attrName>ppt_y</p:attrName>
                                        </p:attrNameLst>
                                      </p:cBhvr>
                                      <p:tavLst>
                                        <p:tav tm="0">
                                          <p:val>
                                            <p:strVal val="#ppt_y"/>
                                          </p:val>
                                        </p:tav>
                                        <p:tav tm="100000">
                                          <p:val>
                                            <p:strVal val="#ppt_y"/>
                                          </p:val>
                                        </p:tav>
                                      </p:tavLst>
                                    </p:anim>
                                  </p:childTnLst>
                                </p:cTn>
                              </p:par>
                              <p:par>
                                <p:cTn id="65" presetID="2" presetClass="entr" presetSubtype="2" fill="hold" grpId="0" nodeType="withEffect">
                                  <p:stCondLst>
                                    <p:cond delay="0"/>
                                  </p:stCondLst>
                                  <p:childTnLst>
                                    <p:set>
                                      <p:cBhvr>
                                        <p:cTn id="66" dur="1" fill="hold">
                                          <p:stCondLst>
                                            <p:cond delay="0"/>
                                          </p:stCondLst>
                                        </p:cTn>
                                        <p:tgtEl>
                                          <p:spTgt spid="9"/>
                                        </p:tgtEl>
                                        <p:attrNameLst>
                                          <p:attrName>style.visibility</p:attrName>
                                        </p:attrNameLst>
                                      </p:cBhvr>
                                      <p:to>
                                        <p:strVal val="visible"/>
                                      </p:to>
                                    </p:set>
                                    <p:anim calcmode="lin" valueType="num">
                                      <p:cBhvr additive="base">
                                        <p:cTn id="67" dur="500" fill="hold"/>
                                        <p:tgtEl>
                                          <p:spTgt spid="9"/>
                                        </p:tgtEl>
                                        <p:attrNameLst>
                                          <p:attrName>ppt_x</p:attrName>
                                        </p:attrNameLst>
                                      </p:cBhvr>
                                      <p:tavLst>
                                        <p:tav tm="0">
                                          <p:val>
                                            <p:strVal val="1+#ppt_w/2"/>
                                          </p:val>
                                        </p:tav>
                                        <p:tav tm="100000">
                                          <p:val>
                                            <p:strVal val="#ppt_x"/>
                                          </p:val>
                                        </p:tav>
                                      </p:tavLst>
                                    </p:anim>
                                    <p:anim calcmode="lin" valueType="num">
                                      <p:cBhvr additive="base">
                                        <p:cTn id="68"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nodeType="clickEffect">
                                  <p:stCondLst>
                                    <p:cond delay="0"/>
                                  </p:stCondLst>
                                  <p:childTnLst>
                                    <p:set>
                                      <p:cBhvr>
                                        <p:cTn id="72" dur="1" fill="hold">
                                          <p:stCondLst>
                                            <p:cond delay="0"/>
                                          </p:stCondLst>
                                        </p:cTn>
                                        <p:tgtEl>
                                          <p:spTgt spid="28"/>
                                        </p:tgtEl>
                                        <p:attrNameLst>
                                          <p:attrName>style.visibility</p:attrName>
                                        </p:attrNameLst>
                                      </p:cBhvr>
                                      <p:to>
                                        <p:strVal val="visible"/>
                                      </p:to>
                                    </p:set>
                                    <p:animEffect transition="in" filter="fade">
                                      <p:cBhvr>
                                        <p:cTn id="73" dur="500"/>
                                        <p:tgtEl>
                                          <p:spTgt spid="28"/>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29"/>
                                        </p:tgtEl>
                                        <p:attrNameLst>
                                          <p:attrName>style.visibility</p:attrName>
                                        </p:attrNameLst>
                                      </p:cBhvr>
                                      <p:to>
                                        <p:strVal val="visible"/>
                                      </p:to>
                                    </p:set>
                                    <p:animEffect transition="in" filter="fade">
                                      <p:cBhvr>
                                        <p:cTn id="76" dur="500"/>
                                        <p:tgtEl>
                                          <p:spTgt spid="29"/>
                                        </p:tgtEl>
                                      </p:cBhvr>
                                    </p:animEffect>
                                  </p:childTnLst>
                                </p:cTn>
                              </p:par>
                            </p:childTnLst>
                          </p:cTn>
                        </p:par>
                      </p:childTnLst>
                    </p:cTn>
                  </p:par>
                  <p:par>
                    <p:cTn id="77" fill="hold">
                      <p:stCondLst>
                        <p:cond delay="indefinite"/>
                      </p:stCondLst>
                      <p:childTnLst>
                        <p:par>
                          <p:cTn id="78" fill="hold">
                            <p:stCondLst>
                              <p:cond delay="0"/>
                            </p:stCondLst>
                            <p:childTnLst>
                              <p:par>
                                <p:cTn id="79" presetID="10" presetClass="entr" presetSubtype="0" fill="hold" nodeType="clickEffect">
                                  <p:stCondLst>
                                    <p:cond delay="0"/>
                                  </p:stCondLst>
                                  <p:childTnLst>
                                    <p:set>
                                      <p:cBhvr>
                                        <p:cTn id="80" dur="1" fill="hold">
                                          <p:stCondLst>
                                            <p:cond delay="0"/>
                                          </p:stCondLst>
                                        </p:cTn>
                                        <p:tgtEl>
                                          <p:spTgt spid="47"/>
                                        </p:tgtEl>
                                        <p:attrNameLst>
                                          <p:attrName>style.visibility</p:attrName>
                                        </p:attrNameLst>
                                      </p:cBhvr>
                                      <p:to>
                                        <p:strVal val="visible"/>
                                      </p:to>
                                    </p:set>
                                    <p:animEffect transition="in" filter="fade">
                                      <p:cBhvr>
                                        <p:cTn id="81" dur="500"/>
                                        <p:tgtEl>
                                          <p:spTgt spid="47"/>
                                        </p:tgtEl>
                                      </p:cBhvr>
                                    </p:animEffect>
                                  </p:childTnLst>
                                </p:cTn>
                              </p:par>
                              <p:par>
                                <p:cTn id="82" presetID="10" presetClass="entr" presetSubtype="0" fill="hold" grpId="0" nodeType="withEffect">
                                  <p:stCondLst>
                                    <p:cond delay="0"/>
                                  </p:stCondLst>
                                  <p:childTnLst>
                                    <p:set>
                                      <p:cBhvr>
                                        <p:cTn id="83" dur="1" fill="hold">
                                          <p:stCondLst>
                                            <p:cond delay="0"/>
                                          </p:stCondLst>
                                        </p:cTn>
                                        <p:tgtEl>
                                          <p:spTgt spid="48"/>
                                        </p:tgtEl>
                                        <p:attrNameLst>
                                          <p:attrName>style.visibility</p:attrName>
                                        </p:attrNameLst>
                                      </p:cBhvr>
                                      <p:to>
                                        <p:strVal val="visible"/>
                                      </p:to>
                                    </p:set>
                                    <p:animEffect transition="in" filter="fade">
                                      <p:cBhvr>
                                        <p:cTn id="84" dur="500"/>
                                        <p:tgtEl>
                                          <p:spTgt spid="48"/>
                                        </p:tgtEl>
                                      </p:cBhvr>
                                    </p:animEffect>
                                  </p:childTnLst>
                                </p:cTn>
                              </p:par>
                            </p:childTnLst>
                          </p:cTn>
                        </p:par>
                      </p:childTnLst>
                    </p:cTn>
                  </p:par>
                  <p:par>
                    <p:cTn id="85" fill="hold">
                      <p:stCondLst>
                        <p:cond delay="indefinite"/>
                      </p:stCondLst>
                      <p:childTnLst>
                        <p:par>
                          <p:cTn id="86" fill="hold">
                            <p:stCondLst>
                              <p:cond delay="0"/>
                            </p:stCondLst>
                            <p:childTnLst>
                              <p:par>
                                <p:cTn id="87" presetID="10" presetClass="entr" presetSubtype="0" fill="hold" nodeType="clickEffect">
                                  <p:stCondLst>
                                    <p:cond delay="0"/>
                                  </p:stCondLst>
                                  <p:childTnLst>
                                    <p:set>
                                      <p:cBhvr>
                                        <p:cTn id="88" dur="1" fill="hold">
                                          <p:stCondLst>
                                            <p:cond delay="0"/>
                                          </p:stCondLst>
                                        </p:cTn>
                                        <p:tgtEl>
                                          <p:spTgt spid="55"/>
                                        </p:tgtEl>
                                        <p:attrNameLst>
                                          <p:attrName>style.visibility</p:attrName>
                                        </p:attrNameLst>
                                      </p:cBhvr>
                                      <p:to>
                                        <p:strVal val="visible"/>
                                      </p:to>
                                    </p:set>
                                    <p:animEffect transition="in" filter="fade">
                                      <p:cBhvr>
                                        <p:cTn id="89" dur="500"/>
                                        <p:tgtEl>
                                          <p:spTgt spid="55"/>
                                        </p:tgtEl>
                                      </p:cBhvr>
                                    </p:animEffect>
                                  </p:childTnLst>
                                </p:cTn>
                              </p:par>
                              <p:par>
                                <p:cTn id="90" presetID="10" presetClass="entr" presetSubtype="0" fill="hold" grpId="0" nodeType="withEffect">
                                  <p:stCondLst>
                                    <p:cond delay="0"/>
                                  </p:stCondLst>
                                  <p:childTnLst>
                                    <p:set>
                                      <p:cBhvr>
                                        <p:cTn id="91" dur="1" fill="hold">
                                          <p:stCondLst>
                                            <p:cond delay="0"/>
                                          </p:stCondLst>
                                        </p:cTn>
                                        <p:tgtEl>
                                          <p:spTgt spid="49"/>
                                        </p:tgtEl>
                                        <p:attrNameLst>
                                          <p:attrName>style.visibility</p:attrName>
                                        </p:attrNameLst>
                                      </p:cBhvr>
                                      <p:to>
                                        <p:strVal val="visible"/>
                                      </p:to>
                                    </p:set>
                                    <p:animEffect transition="in" filter="fade">
                                      <p:cBhvr>
                                        <p:cTn id="92" dur="500"/>
                                        <p:tgtEl>
                                          <p:spTgt spid="49"/>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nodeType="clickEffect">
                                  <p:stCondLst>
                                    <p:cond delay="0"/>
                                  </p:stCondLst>
                                  <p:childTnLst>
                                    <p:set>
                                      <p:cBhvr>
                                        <p:cTn id="96" dur="1" fill="hold">
                                          <p:stCondLst>
                                            <p:cond delay="0"/>
                                          </p:stCondLst>
                                        </p:cTn>
                                        <p:tgtEl>
                                          <p:spTgt spid="31"/>
                                        </p:tgtEl>
                                        <p:attrNameLst>
                                          <p:attrName>style.visibility</p:attrName>
                                        </p:attrNameLst>
                                      </p:cBhvr>
                                      <p:to>
                                        <p:strVal val="visible"/>
                                      </p:to>
                                    </p:set>
                                    <p:animEffect transition="in" filter="fade">
                                      <p:cBhvr>
                                        <p:cTn id="97" dur="500"/>
                                        <p:tgtEl>
                                          <p:spTgt spid="31"/>
                                        </p:tgtEl>
                                      </p:cBhvr>
                                    </p:animEffect>
                                  </p:childTnLst>
                                </p:cTn>
                              </p:par>
                              <p:par>
                                <p:cTn id="98" presetID="10" presetClass="entr" presetSubtype="0" fill="hold" grpId="0" nodeType="withEffect">
                                  <p:stCondLst>
                                    <p:cond delay="0"/>
                                  </p:stCondLst>
                                  <p:childTnLst>
                                    <p:set>
                                      <p:cBhvr>
                                        <p:cTn id="99" dur="1" fill="hold">
                                          <p:stCondLst>
                                            <p:cond delay="0"/>
                                          </p:stCondLst>
                                        </p:cTn>
                                        <p:tgtEl>
                                          <p:spTgt spid="58"/>
                                        </p:tgtEl>
                                        <p:attrNameLst>
                                          <p:attrName>style.visibility</p:attrName>
                                        </p:attrNameLst>
                                      </p:cBhvr>
                                      <p:to>
                                        <p:strVal val="visible"/>
                                      </p:to>
                                    </p:set>
                                    <p:animEffect transition="in" filter="fade">
                                      <p:cBhvr>
                                        <p:cTn id="100" dur="500"/>
                                        <p:tgtEl>
                                          <p:spTgt spid="58"/>
                                        </p:tgtEl>
                                      </p:cBhvr>
                                    </p:animEffect>
                                  </p:childTnLst>
                                </p:cTn>
                              </p:par>
                            </p:childTnLst>
                          </p:cTn>
                        </p:par>
                      </p:childTnLst>
                    </p:cTn>
                  </p:par>
                  <p:par>
                    <p:cTn id="101" fill="hold">
                      <p:stCondLst>
                        <p:cond delay="indefinite"/>
                      </p:stCondLst>
                      <p:childTnLst>
                        <p:par>
                          <p:cTn id="102" fill="hold">
                            <p:stCondLst>
                              <p:cond delay="0"/>
                            </p:stCondLst>
                            <p:childTnLst>
                              <p:par>
                                <p:cTn id="103" presetID="10" presetClass="entr" presetSubtype="0" fill="hold" nodeType="clickEffect">
                                  <p:stCondLst>
                                    <p:cond delay="0"/>
                                  </p:stCondLst>
                                  <p:childTnLst>
                                    <p:set>
                                      <p:cBhvr>
                                        <p:cTn id="104" dur="1" fill="hold">
                                          <p:stCondLst>
                                            <p:cond delay="0"/>
                                          </p:stCondLst>
                                        </p:cTn>
                                        <p:tgtEl>
                                          <p:spTgt spid="50"/>
                                        </p:tgtEl>
                                        <p:attrNameLst>
                                          <p:attrName>style.visibility</p:attrName>
                                        </p:attrNameLst>
                                      </p:cBhvr>
                                      <p:to>
                                        <p:strVal val="visible"/>
                                      </p:to>
                                    </p:set>
                                    <p:animEffect transition="in" filter="fade">
                                      <p:cBhvr>
                                        <p:cTn id="105" dur="500"/>
                                        <p:tgtEl>
                                          <p:spTgt spid="50"/>
                                        </p:tgtEl>
                                      </p:cBhvr>
                                    </p:animEffect>
                                  </p:childTnLst>
                                </p:cTn>
                              </p:par>
                              <p:par>
                                <p:cTn id="106" presetID="10" presetClass="entr" presetSubtype="0" fill="hold" grpId="0" nodeType="withEffect">
                                  <p:stCondLst>
                                    <p:cond delay="0"/>
                                  </p:stCondLst>
                                  <p:childTnLst>
                                    <p:set>
                                      <p:cBhvr>
                                        <p:cTn id="107" dur="1" fill="hold">
                                          <p:stCondLst>
                                            <p:cond delay="0"/>
                                          </p:stCondLst>
                                        </p:cTn>
                                        <p:tgtEl>
                                          <p:spTgt spid="32"/>
                                        </p:tgtEl>
                                        <p:attrNameLst>
                                          <p:attrName>style.visibility</p:attrName>
                                        </p:attrNameLst>
                                      </p:cBhvr>
                                      <p:to>
                                        <p:strVal val="visible"/>
                                      </p:to>
                                    </p:set>
                                    <p:animEffect transition="in" filter="fade">
                                      <p:cBhvr>
                                        <p:cTn id="108" dur="500"/>
                                        <p:tgtEl>
                                          <p:spTgt spid="32"/>
                                        </p:tgtEl>
                                      </p:cBhvr>
                                    </p:animEffect>
                                  </p:childTnLst>
                                </p:cTn>
                              </p:par>
                            </p:childTnLst>
                          </p:cTn>
                        </p:par>
                      </p:childTnLst>
                    </p:cTn>
                  </p:par>
                  <p:par>
                    <p:cTn id="109" fill="hold">
                      <p:stCondLst>
                        <p:cond delay="indefinite"/>
                      </p:stCondLst>
                      <p:childTnLst>
                        <p:par>
                          <p:cTn id="110" fill="hold">
                            <p:stCondLst>
                              <p:cond delay="0"/>
                            </p:stCondLst>
                            <p:childTnLst>
                              <p:par>
                                <p:cTn id="111" presetID="10" presetClass="entr" presetSubtype="0" fill="hold" nodeType="clickEffect">
                                  <p:stCondLst>
                                    <p:cond delay="0"/>
                                  </p:stCondLst>
                                  <p:childTnLst>
                                    <p:set>
                                      <p:cBhvr>
                                        <p:cTn id="112" dur="1" fill="hold">
                                          <p:stCondLst>
                                            <p:cond delay="0"/>
                                          </p:stCondLst>
                                        </p:cTn>
                                        <p:tgtEl>
                                          <p:spTgt spid="37"/>
                                        </p:tgtEl>
                                        <p:attrNameLst>
                                          <p:attrName>style.visibility</p:attrName>
                                        </p:attrNameLst>
                                      </p:cBhvr>
                                      <p:to>
                                        <p:strVal val="visible"/>
                                      </p:to>
                                    </p:set>
                                    <p:animEffect transition="in" filter="fade">
                                      <p:cBhvr>
                                        <p:cTn id="113" dur="500"/>
                                        <p:tgtEl>
                                          <p:spTgt spid="37"/>
                                        </p:tgtEl>
                                      </p:cBhvr>
                                    </p:animEffect>
                                  </p:childTnLst>
                                </p:cTn>
                              </p:par>
                              <p:par>
                                <p:cTn id="114" presetID="10" presetClass="entr" presetSubtype="0" fill="hold" grpId="0" nodeType="withEffect">
                                  <p:stCondLst>
                                    <p:cond delay="0"/>
                                  </p:stCondLst>
                                  <p:childTnLst>
                                    <p:set>
                                      <p:cBhvr>
                                        <p:cTn id="115" dur="1" fill="hold">
                                          <p:stCondLst>
                                            <p:cond delay="0"/>
                                          </p:stCondLst>
                                        </p:cTn>
                                        <p:tgtEl>
                                          <p:spTgt spid="35"/>
                                        </p:tgtEl>
                                        <p:attrNameLst>
                                          <p:attrName>style.visibility</p:attrName>
                                        </p:attrNameLst>
                                      </p:cBhvr>
                                      <p:to>
                                        <p:strVal val="visible"/>
                                      </p:to>
                                    </p:set>
                                    <p:animEffect transition="in" filter="fade">
                                      <p:cBhvr>
                                        <p:cTn id="116" dur="500"/>
                                        <p:tgtEl>
                                          <p:spTgt spid="35"/>
                                        </p:tgtEl>
                                      </p:cBhvr>
                                    </p:animEffect>
                                  </p:childTnLst>
                                </p:cTn>
                              </p:par>
                            </p:childTnLst>
                          </p:cTn>
                        </p:par>
                      </p:childTnLst>
                    </p:cTn>
                  </p:par>
                  <p:par>
                    <p:cTn id="117" fill="hold">
                      <p:stCondLst>
                        <p:cond delay="indefinite"/>
                      </p:stCondLst>
                      <p:childTnLst>
                        <p:par>
                          <p:cTn id="118" fill="hold">
                            <p:stCondLst>
                              <p:cond delay="0"/>
                            </p:stCondLst>
                            <p:childTnLst>
                              <p:par>
                                <p:cTn id="119" presetID="10" presetClass="entr" presetSubtype="0" fill="hold" nodeType="clickEffect">
                                  <p:stCondLst>
                                    <p:cond delay="0"/>
                                  </p:stCondLst>
                                  <p:childTnLst>
                                    <p:set>
                                      <p:cBhvr>
                                        <p:cTn id="120" dur="1" fill="hold">
                                          <p:stCondLst>
                                            <p:cond delay="0"/>
                                          </p:stCondLst>
                                        </p:cTn>
                                        <p:tgtEl>
                                          <p:spTgt spid="39"/>
                                        </p:tgtEl>
                                        <p:attrNameLst>
                                          <p:attrName>style.visibility</p:attrName>
                                        </p:attrNameLst>
                                      </p:cBhvr>
                                      <p:to>
                                        <p:strVal val="visible"/>
                                      </p:to>
                                    </p:set>
                                    <p:animEffect transition="in" filter="fade">
                                      <p:cBhvr>
                                        <p:cTn id="121" dur="500"/>
                                        <p:tgtEl>
                                          <p:spTgt spid="39"/>
                                        </p:tgtEl>
                                      </p:cBhvr>
                                    </p:animEffect>
                                  </p:childTnLst>
                                </p:cTn>
                              </p:par>
                              <p:par>
                                <p:cTn id="122" presetID="10" presetClass="entr" presetSubtype="0" fill="hold" grpId="0" nodeType="withEffect">
                                  <p:stCondLst>
                                    <p:cond delay="0"/>
                                  </p:stCondLst>
                                  <p:childTnLst>
                                    <p:set>
                                      <p:cBhvr>
                                        <p:cTn id="123" dur="1" fill="hold">
                                          <p:stCondLst>
                                            <p:cond delay="0"/>
                                          </p:stCondLst>
                                        </p:cTn>
                                        <p:tgtEl>
                                          <p:spTgt spid="33"/>
                                        </p:tgtEl>
                                        <p:attrNameLst>
                                          <p:attrName>style.visibility</p:attrName>
                                        </p:attrNameLst>
                                      </p:cBhvr>
                                      <p:to>
                                        <p:strVal val="visible"/>
                                      </p:to>
                                    </p:set>
                                    <p:animEffect transition="in" filter="fade">
                                      <p:cBhvr>
                                        <p:cTn id="124" dur="500"/>
                                        <p:tgtEl>
                                          <p:spTgt spid="33"/>
                                        </p:tgtEl>
                                      </p:cBhvr>
                                    </p:animEffect>
                                  </p:childTnLst>
                                </p:cTn>
                              </p:par>
                            </p:childTnLst>
                          </p:cTn>
                        </p:par>
                      </p:childTnLst>
                    </p:cTn>
                  </p:par>
                  <p:par>
                    <p:cTn id="125" fill="hold">
                      <p:stCondLst>
                        <p:cond delay="indefinite"/>
                      </p:stCondLst>
                      <p:childTnLst>
                        <p:par>
                          <p:cTn id="126" fill="hold">
                            <p:stCondLst>
                              <p:cond delay="0"/>
                            </p:stCondLst>
                            <p:childTnLst>
                              <p:par>
                                <p:cTn id="127" presetID="21" presetClass="entr" presetSubtype="1" fill="hold" grpId="0" nodeType="clickEffect">
                                  <p:stCondLst>
                                    <p:cond delay="0"/>
                                  </p:stCondLst>
                                  <p:childTnLst>
                                    <p:set>
                                      <p:cBhvr>
                                        <p:cTn id="128" dur="1" fill="hold">
                                          <p:stCondLst>
                                            <p:cond delay="0"/>
                                          </p:stCondLst>
                                        </p:cTn>
                                        <p:tgtEl>
                                          <p:spTgt spid="43"/>
                                        </p:tgtEl>
                                        <p:attrNameLst>
                                          <p:attrName>style.visibility</p:attrName>
                                        </p:attrNameLst>
                                      </p:cBhvr>
                                      <p:to>
                                        <p:strVal val="visible"/>
                                      </p:to>
                                    </p:set>
                                    <p:animEffect transition="in" filter="wheel(1)">
                                      <p:cBhvr>
                                        <p:cTn id="129" dur="500"/>
                                        <p:tgtEl>
                                          <p:spTgt spid="43"/>
                                        </p:tgtEl>
                                      </p:cBhvr>
                                    </p:animEffect>
                                  </p:childTnLst>
                                </p:cTn>
                              </p:par>
                            </p:childTnLst>
                          </p:cTn>
                        </p:par>
                        <p:par>
                          <p:cTn id="130" fill="hold">
                            <p:stCondLst>
                              <p:cond delay="500"/>
                            </p:stCondLst>
                            <p:childTnLst>
                              <p:par>
                                <p:cTn id="131" presetID="21" presetClass="entr" presetSubtype="1" fill="hold" grpId="0" nodeType="afterEffect">
                                  <p:stCondLst>
                                    <p:cond delay="0"/>
                                  </p:stCondLst>
                                  <p:childTnLst>
                                    <p:set>
                                      <p:cBhvr>
                                        <p:cTn id="132" dur="1" fill="hold">
                                          <p:stCondLst>
                                            <p:cond delay="0"/>
                                          </p:stCondLst>
                                        </p:cTn>
                                        <p:tgtEl>
                                          <p:spTgt spid="44"/>
                                        </p:tgtEl>
                                        <p:attrNameLst>
                                          <p:attrName>style.visibility</p:attrName>
                                        </p:attrNameLst>
                                      </p:cBhvr>
                                      <p:to>
                                        <p:strVal val="visible"/>
                                      </p:to>
                                    </p:set>
                                    <p:animEffect transition="in" filter="wheel(1)">
                                      <p:cBhvr>
                                        <p:cTn id="133" dur="500"/>
                                        <p:tgtEl>
                                          <p:spTgt spid="44"/>
                                        </p:tgtEl>
                                      </p:cBhvr>
                                    </p:animEffect>
                                  </p:childTnLst>
                                </p:cTn>
                              </p:par>
                            </p:childTnLst>
                          </p:cTn>
                        </p:par>
                        <p:par>
                          <p:cTn id="134" fill="hold">
                            <p:stCondLst>
                              <p:cond delay="1000"/>
                            </p:stCondLst>
                            <p:childTnLst>
                              <p:par>
                                <p:cTn id="135" presetID="21" presetClass="entr" presetSubtype="1" fill="hold" grpId="0" nodeType="afterEffect">
                                  <p:stCondLst>
                                    <p:cond delay="0"/>
                                  </p:stCondLst>
                                  <p:childTnLst>
                                    <p:set>
                                      <p:cBhvr>
                                        <p:cTn id="136" dur="1" fill="hold">
                                          <p:stCondLst>
                                            <p:cond delay="0"/>
                                          </p:stCondLst>
                                        </p:cTn>
                                        <p:tgtEl>
                                          <p:spTgt spid="45"/>
                                        </p:tgtEl>
                                        <p:attrNameLst>
                                          <p:attrName>style.visibility</p:attrName>
                                        </p:attrNameLst>
                                      </p:cBhvr>
                                      <p:to>
                                        <p:strVal val="visible"/>
                                      </p:to>
                                    </p:set>
                                    <p:animEffect transition="in" filter="wheel(1)">
                                      <p:cBhvr>
                                        <p:cTn id="137" dur="500"/>
                                        <p:tgtEl>
                                          <p:spTgt spid="45"/>
                                        </p:tgtEl>
                                      </p:cBhvr>
                                    </p:animEffect>
                                  </p:childTnLst>
                                </p:cTn>
                              </p:par>
                            </p:childTnLst>
                          </p:cTn>
                        </p:par>
                        <p:par>
                          <p:cTn id="138" fill="hold">
                            <p:stCondLst>
                              <p:cond delay="1500"/>
                            </p:stCondLst>
                            <p:childTnLst>
                              <p:par>
                                <p:cTn id="139" presetID="21" presetClass="entr" presetSubtype="1" fill="hold" grpId="0" nodeType="afterEffect">
                                  <p:stCondLst>
                                    <p:cond delay="0"/>
                                  </p:stCondLst>
                                  <p:childTnLst>
                                    <p:set>
                                      <p:cBhvr>
                                        <p:cTn id="140" dur="1" fill="hold">
                                          <p:stCondLst>
                                            <p:cond delay="0"/>
                                          </p:stCondLst>
                                        </p:cTn>
                                        <p:tgtEl>
                                          <p:spTgt spid="46"/>
                                        </p:tgtEl>
                                        <p:attrNameLst>
                                          <p:attrName>style.visibility</p:attrName>
                                        </p:attrNameLst>
                                      </p:cBhvr>
                                      <p:to>
                                        <p:strVal val="visible"/>
                                      </p:to>
                                    </p:set>
                                    <p:animEffect transition="in" filter="wheel(1)">
                                      <p:cBhvr>
                                        <p:cTn id="141" dur="500"/>
                                        <p:tgtEl>
                                          <p:spTgt spid="46"/>
                                        </p:tgtEl>
                                      </p:cBhvr>
                                    </p:animEffect>
                                  </p:childTnLst>
                                </p:cTn>
                              </p:par>
                            </p:childTnLst>
                          </p:cTn>
                        </p:par>
                        <p:par>
                          <p:cTn id="142" fill="hold">
                            <p:stCondLst>
                              <p:cond delay="2000"/>
                            </p:stCondLst>
                            <p:childTnLst>
                              <p:par>
                                <p:cTn id="143" presetID="21" presetClass="entr" presetSubtype="1" fill="hold" grpId="0" nodeType="afterEffect">
                                  <p:stCondLst>
                                    <p:cond delay="0"/>
                                  </p:stCondLst>
                                  <p:childTnLst>
                                    <p:set>
                                      <p:cBhvr>
                                        <p:cTn id="144" dur="1" fill="hold">
                                          <p:stCondLst>
                                            <p:cond delay="0"/>
                                          </p:stCondLst>
                                        </p:cTn>
                                        <p:tgtEl>
                                          <p:spTgt spid="51"/>
                                        </p:tgtEl>
                                        <p:attrNameLst>
                                          <p:attrName>style.visibility</p:attrName>
                                        </p:attrNameLst>
                                      </p:cBhvr>
                                      <p:to>
                                        <p:strVal val="visible"/>
                                      </p:to>
                                    </p:set>
                                    <p:animEffect transition="in" filter="wheel(1)">
                                      <p:cBhvr>
                                        <p:cTn id="145" dur="500"/>
                                        <p:tgtEl>
                                          <p:spTgt spid="51"/>
                                        </p:tgtEl>
                                      </p:cBhvr>
                                    </p:animEffect>
                                  </p:childTnLst>
                                </p:cTn>
                              </p:par>
                            </p:childTnLst>
                          </p:cTn>
                        </p:par>
                        <p:par>
                          <p:cTn id="146" fill="hold">
                            <p:stCondLst>
                              <p:cond delay="2500"/>
                            </p:stCondLst>
                            <p:childTnLst>
                              <p:par>
                                <p:cTn id="147" presetID="21" presetClass="entr" presetSubtype="1" fill="hold" grpId="0" nodeType="afterEffect">
                                  <p:stCondLst>
                                    <p:cond delay="0"/>
                                  </p:stCondLst>
                                  <p:childTnLst>
                                    <p:set>
                                      <p:cBhvr>
                                        <p:cTn id="148" dur="1" fill="hold">
                                          <p:stCondLst>
                                            <p:cond delay="0"/>
                                          </p:stCondLst>
                                        </p:cTn>
                                        <p:tgtEl>
                                          <p:spTgt spid="52"/>
                                        </p:tgtEl>
                                        <p:attrNameLst>
                                          <p:attrName>style.visibility</p:attrName>
                                        </p:attrNameLst>
                                      </p:cBhvr>
                                      <p:to>
                                        <p:strVal val="visible"/>
                                      </p:to>
                                    </p:set>
                                    <p:animEffect transition="in" filter="wheel(1)">
                                      <p:cBhvr>
                                        <p:cTn id="149" dur="500"/>
                                        <p:tgtEl>
                                          <p:spTgt spid="52"/>
                                        </p:tgtEl>
                                      </p:cBhvr>
                                    </p:animEffect>
                                  </p:childTnLst>
                                </p:cTn>
                              </p:par>
                            </p:childTnLst>
                          </p:cTn>
                        </p:par>
                        <p:par>
                          <p:cTn id="150" fill="hold">
                            <p:stCondLst>
                              <p:cond delay="3000"/>
                            </p:stCondLst>
                            <p:childTnLst>
                              <p:par>
                                <p:cTn id="151" presetID="21" presetClass="entr" presetSubtype="1" fill="hold" grpId="0" nodeType="afterEffect">
                                  <p:stCondLst>
                                    <p:cond delay="0"/>
                                  </p:stCondLst>
                                  <p:childTnLst>
                                    <p:set>
                                      <p:cBhvr>
                                        <p:cTn id="152" dur="1" fill="hold">
                                          <p:stCondLst>
                                            <p:cond delay="0"/>
                                          </p:stCondLst>
                                        </p:cTn>
                                        <p:tgtEl>
                                          <p:spTgt spid="53"/>
                                        </p:tgtEl>
                                        <p:attrNameLst>
                                          <p:attrName>style.visibility</p:attrName>
                                        </p:attrNameLst>
                                      </p:cBhvr>
                                      <p:to>
                                        <p:strVal val="visible"/>
                                      </p:to>
                                    </p:set>
                                    <p:animEffect transition="in" filter="wheel(1)">
                                      <p:cBhvr>
                                        <p:cTn id="153"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2" grpId="0"/>
      <p:bldP spid="33" grpId="0"/>
      <p:bldP spid="35" grpId="0"/>
      <p:bldP spid="49" grpId="0"/>
      <p:bldP spid="5" grpId="0" animBg="1"/>
      <p:bldP spid="6" grpId="0" animBg="1"/>
      <p:bldP spid="7" grpId="0" animBg="1"/>
      <p:bldP spid="8" grpId="0" animBg="1"/>
      <p:bldP spid="9" grpId="0" animBg="1"/>
      <p:bldP spid="14" grpId="0"/>
      <p:bldP spid="15" grpId="0"/>
      <p:bldP spid="16" grpId="0"/>
      <p:bldP spid="18" grpId="0"/>
      <p:bldP spid="20" grpId="0"/>
      <p:bldP spid="43" grpId="0" animBg="1"/>
      <p:bldP spid="44" grpId="0" animBg="1"/>
      <p:bldP spid="45" grpId="0" animBg="1"/>
      <p:bldP spid="46" grpId="0" animBg="1"/>
      <p:bldP spid="51" grpId="0" animBg="1"/>
      <p:bldP spid="52" grpId="0" animBg="1"/>
      <p:bldP spid="53" grpId="0" animBg="1"/>
      <p:bldP spid="58" grpId="0"/>
      <p:bldP spid="4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5004048" y="2852936"/>
            <a:ext cx="4067944" cy="1656184"/>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kern="1200" baseline="0">
                <a:solidFill>
                  <a:srgbClr val="000000"/>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baseline="0">
                <a:solidFill>
                  <a:srgbClr val="000000"/>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baseline="0">
                <a:solidFill>
                  <a:srgbClr val="000000"/>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baseline="0">
                <a:solidFill>
                  <a:srgbClr val="000000"/>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000000"/>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sv-SE" sz="1400" dirty="0" smtClean="0"/>
              <a:t>Meanwhile: work with In-kind activities</a:t>
            </a:r>
          </a:p>
          <a:p>
            <a:pPr lvl="1"/>
            <a:r>
              <a:rPr lang="sv-SE" sz="1200" dirty="0" smtClean="0"/>
              <a:t>Keep already started in-kind activities going</a:t>
            </a:r>
          </a:p>
          <a:p>
            <a:pPr lvl="1"/>
            <a:r>
              <a:rPr lang="sv-SE" sz="1200" dirty="0" smtClean="0"/>
              <a:t>Identify new in-kind opportunities</a:t>
            </a:r>
          </a:p>
          <a:p>
            <a:pPr lvl="1"/>
            <a:r>
              <a:rPr lang="sv-SE" sz="1200" dirty="0" smtClean="0"/>
              <a:t>Define an ICS in-kind governance method</a:t>
            </a:r>
          </a:p>
          <a:p>
            <a:pPr lvl="1"/>
            <a:r>
              <a:rPr lang="sv-SE" sz="1200" dirty="0" smtClean="0"/>
              <a:t>Keep reaching out and create new opportunities</a:t>
            </a:r>
          </a:p>
        </p:txBody>
      </p:sp>
      <p:sp>
        <p:nvSpPr>
          <p:cNvPr id="2" name="Title 1"/>
          <p:cNvSpPr>
            <a:spLocks noGrp="1"/>
          </p:cNvSpPr>
          <p:nvPr>
            <p:ph type="title"/>
          </p:nvPr>
        </p:nvSpPr>
        <p:spPr/>
        <p:txBody>
          <a:bodyPr/>
          <a:lstStyle/>
          <a:p>
            <a:r>
              <a:rPr lang="sv-SE" dirty="0" smtClean="0"/>
              <a:t>Target setting for ICS</a:t>
            </a:r>
            <a:br>
              <a:rPr lang="sv-SE" dirty="0" smtClean="0"/>
            </a:br>
            <a:r>
              <a:rPr lang="sv-SE" sz="1400" dirty="0" smtClean="0"/>
              <a:t>ICS Priorities 2015</a:t>
            </a:r>
            <a:endParaRPr lang="sv-SE" sz="1400" dirty="0"/>
          </a:p>
        </p:txBody>
      </p:sp>
      <p:sp>
        <p:nvSpPr>
          <p:cNvPr id="3" name="Content Placeholder 2"/>
          <p:cNvSpPr>
            <a:spLocks noGrp="1"/>
          </p:cNvSpPr>
          <p:nvPr>
            <p:ph idx="1"/>
          </p:nvPr>
        </p:nvSpPr>
        <p:spPr>
          <a:xfrm>
            <a:off x="107504" y="1600200"/>
            <a:ext cx="5112568" cy="4525963"/>
          </a:xfrm>
        </p:spPr>
        <p:txBody>
          <a:bodyPr>
            <a:normAutofit fontScale="47500" lnSpcReduction="20000"/>
          </a:bodyPr>
          <a:lstStyle/>
          <a:p>
            <a:r>
              <a:rPr lang="sv-SE" dirty="0" smtClean="0"/>
              <a:t>Improve ICS project plan</a:t>
            </a:r>
          </a:p>
          <a:p>
            <a:pPr lvl="1"/>
            <a:r>
              <a:rPr lang="sv-SE" dirty="0" smtClean="0"/>
              <a:t>Increase detail level of planning</a:t>
            </a:r>
          </a:p>
          <a:p>
            <a:pPr lvl="1"/>
            <a:r>
              <a:rPr lang="sv-SE" dirty="0" smtClean="0"/>
              <a:t>Balance planning quality/detail across all work packages</a:t>
            </a:r>
          </a:p>
          <a:p>
            <a:pPr lvl="1"/>
            <a:r>
              <a:rPr lang="sv-SE" dirty="0" smtClean="0"/>
              <a:t>Start looking into 2017-2018 and beyond</a:t>
            </a:r>
          </a:p>
          <a:p>
            <a:pPr lvl="1"/>
            <a:r>
              <a:rPr lang="sv-SE" dirty="0" smtClean="0"/>
              <a:t>Identify new in-kind opportunities</a:t>
            </a:r>
          </a:p>
          <a:p>
            <a:pPr lvl="1"/>
            <a:r>
              <a:rPr lang="sv-SE" dirty="0" smtClean="0"/>
              <a:t>Implies work with requirements</a:t>
            </a:r>
          </a:p>
          <a:p>
            <a:pPr lvl="1"/>
            <a:r>
              <a:rPr lang="sv-SE" dirty="0" smtClean="0"/>
              <a:t>Goal is to have a plan that we feel </a:t>
            </a:r>
            <a:r>
              <a:rPr lang="sv-SE" b="1" dirty="0" smtClean="0"/>
              <a:t>confident</a:t>
            </a:r>
            <a:r>
              <a:rPr lang="sv-SE" dirty="0" smtClean="0"/>
              <a:t> with</a:t>
            </a:r>
          </a:p>
          <a:p>
            <a:endParaRPr lang="sv-SE" dirty="0" smtClean="0"/>
          </a:p>
          <a:p>
            <a:r>
              <a:rPr lang="sv-SE" dirty="0" smtClean="0"/>
              <a:t>Create ICS competence/capacity roadmap</a:t>
            </a:r>
          </a:p>
          <a:p>
            <a:pPr lvl="1"/>
            <a:r>
              <a:rPr lang="sv-SE" dirty="0" smtClean="0"/>
              <a:t>Reshape organization to fit the plan</a:t>
            </a:r>
          </a:p>
          <a:p>
            <a:pPr lvl="1"/>
            <a:r>
              <a:rPr lang="sv-SE" dirty="0" smtClean="0"/>
              <a:t>Will help us analyze employments vs consultants</a:t>
            </a:r>
          </a:p>
          <a:p>
            <a:pPr lvl="1"/>
            <a:r>
              <a:rPr lang="sv-SE" dirty="0" smtClean="0"/>
              <a:t>Will help us set up relevant framework agreements for procured services</a:t>
            </a:r>
          </a:p>
          <a:p>
            <a:pPr lvl="1"/>
            <a:r>
              <a:rPr lang="sv-SE" dirty="0" smtClean="0"/>
              <a:t>Will help us define what competence is needed also for long-term</a:t>
            </a:r>
          </a:p>
          <a:p>
            <a:endParaRPr lang="sv-SE" dirty="0" smtClean="0"/>
          </a:p>
          <a:p>
            <a:r>
              <a:rPr lang="sv-SE" dirty="0" smtClean="0"/>
              <a:t>Improve and structure ICS governance</a:t>
            </a:r>
          </a:p>
          <a:p>
            <a:pPr lvl="1"/>
            <a:r>
              <a:rPr lang="sv-SE" dirty="0" smtClean="0"/>
              <a:t>Define management team and principles</a:t>
            </a:r>
          </a:p>
          <a:p>
            <a:pPr lvl="1"/>
            <a:r>
              <a:rPr lang="sv-SE" dirty="0" smtClean="0"/>
              <a:t>Define ICS goals and how to govern work towards these goals</a:t>
            </a:r>
          </a:p>
          <a:p>
            <a:pPr lvl="1"/>
            <a:r>
              <a:rPr lang="sv-SE" dirty="0" smtClean="0"/>
              <a:t>Improve/clarify communication and meeting structures</a:t>
            </a:r>
          </a:p>
          <a:p>
            <a:pPr lvl="1"/>
            <a:r>
              <a:rPr lang="sv-SE" dirty="0" smtClean="0"/>
              <a:t>Improve overall ICS teamwork/collaboration - internally and externally</a:t>
            </a:r>
          </a:p>
          <a:p>
            <a:pPr lvl="1"/>
            <a:r>
              <a:rPr lang="sv-SE" dirty="0" smtClean="0"/>
              <a:t>Improve spending and cost control </a:t>
            </a:r>
            <a:endParaRPr lang="sv-SE" dirty="0"/>
          </a:p>
          <a:p>
            <a:endParaRPr lang="sv-SE" dirty="0"/>
          </a:p>
          <a:p>
            <a:r>
              <a:rPr lang="sv-SE" dirty="0" smtClean="0"/>
              <a:t>Create ICS identity</a:t>
            </a:r>
          </a:p>
          <a:p>
            <a:pPr lvl="1"/>
            <a:r>
              <a:rPr lang="sv-SE" dirty="0" smtClean="0"/>
              <a:t>Improve internal ICS climate</a:t>
            </a:r>
          </a:p>
          <a:p>
            <a:pPr lvl="1"/>
            <a:r>
              <a:rPr lang="sv-SE" dirty="0" smtClean="0"/>
              <a:t>Increase motivation and well-being at the workplace</a:t>
            </a:r>
          </a:p>
          <a:p>
            <a:pPr lvl="1"/>
            <a:r>
              <a:rPr lang="sv-SE" dirty="0" smtClean="0"/>
              <a:t>Make newcomers feel welcome, oldtimers feel confident and ”at home”</a:t>
            </a:r>
          </a:p>
          <a:p>
            <a:pPr lvl="1"/>
            <a:endParaRPr lang="sv-SE" dirty="0" smtClean="0"/>
          </a:p>
        </p:txBody>
      </p:sp>
      <p:sp>
        <p:nvSpPr>
          <p:cNvPr id="4" name="Slide Number Placeholder 3"/>
          <p:cNvSpPr>
            <a:spLocks noGrp="1"/>
          </p:cNvSpPr>
          <p:nvPr>
            <p:ph type="sldNum" sz="quarter" idx="12"/>
          </p:nvPr>
        </p:nvSpPr>
        <p:spPr/>
        <p:txBody>
          <a:bodyPr/>
          <a:lstStyle/>
          <a:p>
            <a:fld id="{551115BC-487E-4422-894C-CB7CD3E79223}" type="slidenum">
              <a:rPr lang="sv-SE" smtClean="0"/>
              <a:t>5</a:t>
            </a:fld>
            <a:endParaRPr lang="sv-SE"/>
          </a:p>
        </p:txBody>
      </p:sp>
    </p:spTree>
    <p:extLst>
      <p:ext uri="{BB962C8B-B14F-4D97-AF65-F5344CB8AC3E}">
        <p14:creationId xmlns:p14="http://schemas.microsoft.com/office/powerpoint/2010/main" val="42732408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Re-planning effort</a:t>
            </a:r>
            <a:endParaRPr lang="sv-SE" dirty="0"/>
          </a:p>
        </p:txBody>
      </p:sp>
      <p:sp>
        <p:nvSpPr>
          <p:cNvPr id="3" name="Content Placeholder 2"/>
          <p:cNvSpPr>
            <a:spLocks noGrp="1"/>
          </p:cNvSpPr>
          <p:nvPr>
            <p:ph idx="1"/>
          </p:nvPr>
        </p:nvSpPr>
        <p:spPr>
          <a:xfrm>
            <a:off x="179512" y="1600200"/>
            <a:ext cx="3744416" cy="4525963"/>
          </a:xfrm>
        </p:spPr>
        <p:txBody>
          <a:bodyPr>
            <a:noAutofit/>
          </a:bodyPr>
          <a:lstStyle/>
          <a:p>
            <a:r>
              <a:rPr lang="sv-SE" sz="1400" dirty="0" smtClean="0"/>
              <a:t>The number one priority for ICS now is to get the project plan in order</a:t>
            </a:r>
          </a:p>
          <a:p>
            <a:endParaRPr lang="sv-SE" sz="1400" dirty="0" smtClean="0"/>
          </a:p>
          <a:p>
            <a:r>
              <a:rPr lang="sv-SE" sz="1400" dirty="0" smtClean="0"/>
              <a:t>Progress was slow during the vacation period, but results were starting to show in September</a:t>
            </a:r>
          </a:p>
          <a:p>
            <a:endParaRPr lang="sv-SE" sz="1400" dirty="0"/>
          </a:p>
          <a:p>
            <a:r>
              <a:rPr lang="sv-SE" sz="1400" dirty="0" smtClean="0"/>
              <a:t>Pushed by the 2016 budget deadline good progress has been made for the 2016 plan but visibility in 2017 and onwards is still very low</a:t>
            </a:r>
          </a:p>
          <a:p>
            <a:endParaRPr lang="sv-SE" sz="1400" dirty="0" smtClean="0"/>
          </a:p>
          <a:p>
            <a:r>
              <a:rPr lang="sv-SE" sz="1400" dirty="0"/>
              <a:t>Improve ICS project plan</a:t>
            </a:r>
          </a:p>
          <a:p>
            <a:pPr lvl="1"/>
            <a:r>
              <a:rPr lang="sv-SE" sz="1200" dirty="0"/>
              <a:t>Increase detail level of planning</a:t>
            </a:r>
          </a:p>
          <a:p>
            <a:pPr lvl="1"/>
            <a:r>
              <a:rPr lang="sv-SE" sz="1200" dirty="0"/>
              <a:t>Balance planning quality/detail across all work packages</a:t>
            </a:r>
          </a:p>
          <a:p>
            <a:pPr lvl="1"/>
            <a:r>
              <a:rPr lang="sv-SE" sz="1200" dirty="0"/>
              <a:t>Start looking into 2017-2018 and beyond</a:t>
            </a:r>
          </a:p>
          <a:p>
            <a:pPr lvl="1"/>
            <a:r>
              <a:rPr lang="sv-SE" sz="1200" dirty="0"/>
              <a:t>Identify new in-kind opportunities</a:t>
            </a:r>
          </a:p>
          <a:p>
            <a:pPr lvl="1"/>
            <a:r>
              <a:rPr lang="sv-SE" sz="1200" dirty="0"/>
              <a:t>Implies work with requirements</a:t>
            </a:r>
          </a:p>
          <a:p>
            <a:pPr lvl="1"/>
            <a:r>
              <a:rPr lang="sv-SE" sz="1200" dirty="0"/>
              <a:t>Goal is to have a plan that we feel </a:t>
            </a:r>
            <a:r>
              <a:rPr lang="sv-SE" sz="1200" b="1" dirty="0"/>
              <a:t>confident</a:t>
            </a:r>
            <a:r>
              <a:rPr lang="sv-SE" sz="1200" dirty="0"/>
              <a:t> with</a:t>
            </a:r>
          </a:p>
          <a:p>
            <a:endParaRPr lang="sv-SE" sz="1400" dirty="0"/>
          </a:p>
        </p:txBody>
      </p:sp>
      <p:sp>
        <p:nvSpPr>
          <p:cNvPr id="4" name="Slide Number Placeholder 3"/>
          <p:cNvSpPr>
            <a:spLocks noGrp="1"/>
          </p:cNvSpPr>
          <p:nvPr>
            <p:ph type="sldNum" sz="quarter" idx="12"/>
          </p:nvPr>
        </p:nvSpPr>
        <p:spPr/>
        <p:txBody>
          <a:bodyPr/>
          <a:lstStyle/>
          <a:p>
            <a:fld id="{551115BC-487E-4422-894C-CB7CD3E79223}" type="slidenum">
              <a:rPr lang="sv-SE" smtClean="0"/>
              <a:t>6</a:t>
            </a:fld>
            <a:endParaRPr lang="sv-SE" dirty="0"/>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95936" y="1412776"/>
            <a:ext cx="5148064" cy="38568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95935" y="1412776"/>
            <a:ext cx="5104925" cy="3528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69459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500"/>
                                        <p:tgtEl>
                                          <p:spTgt spid="205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500"/>
                                        <p:tgtEl>
                                          <p:spTgt spid="2050"/>
                                        </p:tgtEl>
                                      </p:cBhvr>
                                    </p:animEffect>
                                    <p:set>
                                      <p:cBhvr>
                                        <p:cTn id="12" dur="1" fill="hold">
                                          <p:stCondLst>
                                            <p:cond delay="499"/>
                                          </p:stCondLst>
                                        </p:cTn>
                                        <p:tgtEl>
                                          <p:spTgt spid="2050"/>
                                        </p:tgtEl>
                                        <p:attrNameLst>
                                          <p:attrName>style.visibility</p:attrName>
                                        </p:attrNameLst>
                                      </p:cBhvr>
                                      <p:to>
                                        <p:strVal val="hidden"/>
                                      </p:to>
                                    </p:set>
                                  </p:childTnLst>
                                </p:cTn>
                              </p:par>
                              <p:par>
                                <p:cTn id="13" presetID="10" presetClass="entr" presetSubtype="0" fill="hold"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smtClean="0"/>
              <a:t>Organization – ICS team H1 2015</a:t>
            </a:r>
            <a:br>
              <a:rPr lang="en-GB" noProof="0" dirty="0" smtClean="0"/>
            </a:br>
            <a:r>
              <a:rPr lang="en-GB" sz="1600" noProof="0" dirty="0" smtClean="0"/>
              <a:t>Combined view from first half of 2015</a:t>
            </a:r>
            <a:endParaRPr lang="en-GB" noProof="0" dirty="0"/>
          </a:p>
        </p:txBody>
      </p:sp>
      <p:sp>
        <p:nvSpPr>
          <p:cNvPr id="4" name="Slide Number Placeholder 3"/>
          <p:cNvSpPr>
            <a:spLocks noGrp="1"/>
          </p:cNvSpPr>
          <p:nvPr>
            <p:ph type="sldNum" sz="quarter" idx="12"/>
          </p:nvPr>
        </p:nvSpPr>
        <p:spPr/>
        <p:txBody>
          <a:bodyPr/>
          <a:lstStyle/>
          <a:p>
            <a:fld id="{551115BC-487E-4422-894C-CB7CD3E79223}" type="slidenum">
              <a:rPr lang="en-GB" smtClean="0"/>
              <a:pPr/>
              <a:t>7</a:t>
            </a:fld>
            <a:endParaRPr lang="en-GB"/>
          </a:p>
        </p:txBody>
      </p:sp>
      <p:sp>
        <p:nvSpPr>
          <p:cNvPr id="3" name="Rounded Rectangle 2"/>
          <p:cNvSpPr/>
          <p:nvPr/>
        </p:nvSpPr>
        <p:spPr>
          <a:xfrm>
            <a:off x="4139952" y="1484784"/>
            <a:ext cx="1152128"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Henrik Carling</a:t>
            </a:r>
            <a:endParaRPr lang="sv-SE" sz="1100" dirty="0"/>
          </a:p>
        </p:txBody>
      </p:sp>
      <p:sp>
        <p:nvSpPr>
          <p:cNvPr id="6" name="Rounded Rectangle 5"/>
          <p:cNvSpPr/>
          <p:nvPr/>
        </p:nvSpPr>
        <p:spPr>
          <a:xfrm>
            <a:off x="899592" y="2063371"/>
            <a:ext cx="1152128" cy="432048"/>
          </a:xfrm>
          <a:prstGeom prst="roundRect">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Anna Gillberg</a:t>
            </a:r>
            <a:endParaRPr lang="sv-SE" sz="1100" dirty="0"/>
          </a:p>
        </p:txBody>
      </p:sp>
      <p:sp>
        <p:nvSpPr>
          <p:cNvPr id="7" name="Rounded Rectangle 6"/>
          <p:cNvSpPr/>
          <p:nvPr/>
        </p:nvSpPr>
        <p:spPr>
          <a:xfrm>
            <a:off x="2195736" y="2063371"/>
            <a:ext cx="1152128"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Annika Nordt</a:t>
            </a:r>
            <a:endParaRPr lang="sv-SE" sz="1100" dirty="0"/>
          </a:p>
        </p:txBody>
      </p:sp>
      <p:sp>
        <p:nvSpPr>
          <p:cNvPr id="8" name="Rounded Rectangle 7"/>
          <p:cNvSpPr/>
          <p:nvPr/>
        </p:nvSpPr>
        <p:spPr>
          <a:xfrm>
            <a:off x="3491880" y="2063371"/>
            <a:ext cx="1152128"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Daniel Piso Fernández</a:t>
            </a:r>
            <a:endParaRPr lang="sv-SE" sz="1100" dirty="0"/>
          </a:p>
        </p:txBody>
      </p:sp>
      <p:sp>
        <p:nvSpPr>
          <p:cNvPr id="9" name="Rounded Rectangle 8"/>
          <p:cNvSpPr/>
          <p:nvPr/>
        </p:nvSpPr>
        <p:spPr>
          <a:xfrm>
            <a:off x="4788024" y="2060848"/>
            <a:ext cx="1152128"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a:t>Miha </a:t>
            </a:r>
            <a:r>
              <a:rPr lang="sv-SE" sz="1100" dirty="0" smtClean="0"/>
              <a:t>Reščič</a:t>
            </a:r>
            <a:endParaRPr lang="sv-SE" sz="1100" dirty="0"/>
          </a:p>
        </p:txBody>
      </p:sp>
      <p:sp>
        <p:nvSpPr>
          <p:cNvPr id="10" name="Rounded Rectangle 9"/>
          <p:cNvSpPr/>
          <p:nvPr/>
        </p:nvSpPr>
        <p:spPr>
          <a:xfrm>
            <a:off x="6084168" y="2063371"/>
            <a:ext cx="1152128"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Suzanne Gysin</a:t>
            </a:r>
            <a:endParaRPr lang="sv-SE" sz="1100" dirty="0"/>
          </a:p>
        </p:txBody>
      </p:sp>
      <p:sp>
        <p:nvSpPr>
          <p:cNvPr id="11" name="Rounded Rectangle 10"/>
          <p:cNvSpPr/>
          <p:nvPr/>
        </p:nvSpPr>
        <p:spPr>
          <a:xfrm>
            <a:off x="7380312" y="2063371"/>
            <a:ext cx="1152128"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Timo Korhonen</a:t>
            </a:r>
            <a:endParaRPr lang="sv-SE" sz="1100" dirty="0"/>
          </a:p>
        </p:txBody>
      </p:sp>
      <p:cxnSp>
        <p:nvCxnSpPr>
          <p:cNvPr id="46" name="Straight Connector 45"/>
          <p:cNvCxnSpPr>
            <a:stCxn id="3" idx="2"/>
          </p:cNvCxnSpPr>
          <p:nvPr/>
        </p:nvCxnSpPr>
        <p:spPr>
          <a:xfrm>
            <a:off x="4716016" y="1916832"/>
            <a:ext cx="0" cy="72008"/>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49"/>
          <p:cNvCxnSpPr>
            <a:stCxn id="6" idx="0"/>
          </p:cNvCxnSpPr>
          <p:nvPr/>
        </p:nvCxnSpPr>
        <p:spPr>
          <a:xfrm flipV="1">
            <a:off x="1475656" y="1988840"/>
            <a:ext cx="0" cy="74531"/>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1475656" y="1988840"/>
            <a:ext cx="648072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flipV="1">
            <a:off x="2776210" y="1992714"/>
            <a:ext cx="0" cy="74531"/>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flipV="1">
            <a:off x="4067944" y="1988841"/>
            <a:ext cx="0" cy="7453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flipV="1">
            <a:off x="5368498" y="1992715"/>
            <a:ext cx="0" cy="74531"/>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flipV="1">
            <a:off x="6660232" y="1988840"/>
            <a:ext cx="0" cy="74531"/>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flipV="1">
            <a:off x="7956376" y="1986317"/>
            <a:ext cx="0" cy="74531"/>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2339752" y="2495419"/>
            <a:ext cx="0" cy="2201990"/>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flipV="1">
            <a:off x="3779912" y="2495421"/>
            <a:ext cx="0" cy="3798674"/>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flipV="1">
            <a:off x="6300192" y="2495421"/>
            <a:ext cx="0" cy="4029923"/>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Straight Connector 67"/>
          <p:cNvCxnSpPr>
            <a:stCxn id="12" idx="1"/>
          </p:cNvCxnSpPr>
          <p:nvPr/>
        </p:nvCxnSpPr>
        <p:spPr>
          <a:xfrm flipH="1">
            <a:off x="2339752" y="2870920"/>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flipH="1">
            <a:off x="2339752" y="3230960"/>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flipH="1">
            <a:off x="2347446" y="3601289"/>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flipH="1">
            <a:off x="2339752" y="3949806"/>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flipH="1">
            <a:off x="2339752" y="4303985"/>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flipH="1">
            <a:off x="2339752" y="4697409"/>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flipH="1">
            <a:off x="6300192" y="6525344"/>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flipH="1">
            <a:off x="6300192" y="6147320"/>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flipH="1">
            <a:off x="6307886" y="5787280"/>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flipH="1">
            <a:off x="6300192" y="5431868"/>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flipH="1">
            <a:off x="6303781" y="5067200"/>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flipH="1">
            <a:off x="6300192" y="4707160"/>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flipH="1">
            <a:off x="6303857" y="3965958"/>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flipH="1">
            <a:off x="6300192" y="4320831"/>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flipH="1">
            <a:off x="6303857" y="3601489"/>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flipH="1">
            <a:off x="6300192" y="3230960"/>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flipH="1">
            <a:off x="6300192" y="2869686"/>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flipH="1">
            <a:off x="3779912" y="5427240"/>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flipH="1">
            <a:off x="3787606" y="5071828"/>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flipH="1">
            <a:off x="3779912" y="4707160"/>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flipH="1">
            <a:off x="3787606" y="4320831"/>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flipH="1">
            <a:off x="3779912" y="3970586"/>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flipH="1">
            <a:off x="3779912" y="3583905"/>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flipH="1">
            <a:off x="3789439" y="3230960"/>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flipH="1">
            <a:off x="3787606" y="2870920"/>
            <a:ext cx="72008" cy="0"/>
          </a:xfrm>
          <a:prstGeom prst="line">
            <a:avLst/>
          </a:prstGeom>
        </p:spPr>
        <p:style>
          <a:lnRef idx="1">
            <a:schemeClr val="accent1"/>
          </a:lnRef>
          <a:fillRef idx="0">
            <a:schemeClr val="accent1"/>
          </a:fillRef>
          <a:effectRef idx="0">
            <a:schemeClr val="accent1"/>
          </a:effectRef>
          <a:fontRef idx="minor">
            <a:schemeClr val="tx1"/>
          </a:fontRef>
        </p:style>
      </p:cxnSp>
      <p:sp>
        <p:nvSpPr>
          <p:cNvPr id="34" name="Rounded Rectangle 33"/>
          <p:cNvSpPr/>
          <p:nvPr/>
        </p:nvSpPr>
        <p:spPr>
          <a:xfrm>
            <a:off x="6386643" y="3064173"/>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Emanuele Laface</a:t>
            </a:r>
            <a:endParaRPr lang="sv-SE" sz="1100" dirty="0"/>
          </a:p>
        </p:txBody>
      </p:sp>
      <p:sp>
        <p:nvSpPr>
          <p:cNvPr id="35" name="Rounded Rectangle 34"/>
          <p:cNvSpPr/>
          <p:nvPr/>
        </p:nvSpPr>
        <p:spPr>
          <a:xfrm>
            <a:off x="6386643" y="3465040"/>
            <a:ext cx="1152128" cy="324000"/>
          </a:xfrm>
          <a:prstGeom prst="roundRect">
            <a:avLst/>
          </a:prstGeom>
          <a:solidFill>
            <a:schemeClr val="accent2"/>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Jaka Bobnar</a:t>
            </a:r>
            <a:endParaRPr lang="sv-SE" sz="1100" dirty="0"/>
          </a:p>
        </p:txBody>
      </p:sp>
      <p:sp>
        <p:nvSpPr>
          <p:cNvPr id="38" name="Rounded Rectangle 37"/>
          <p:cNvSpPr/>
          <p:nvPr/>
        </p:nvSpPr>
        <p:spPr>
          <a:xfrm>
            <a:off x="6386643" y="3825080"/>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Karin Rathsman</a:t>
            </a:r>
            <a:endParaRPr lang="sv-SE" sz="1100" dirty="0"/>
          </a:p>
        </p:txBody>
      </p:sp>
      <p:sp>
        <p:nvSpPr>
          <p:cNvPr id="39" name="Rounded Rectangle 38"/>
          <p:cNvSpPr/>
          <p:nvPr/>
        </p:nvSpPr>
        <p:spPr>
          <a:xfrm>
            <a:off x="6386643" y="4186382"/>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Leandro Fernandez</a:t>
            </a:r>
            <a:endParaRPr lang="sv-SE" sz="1100" dirty="0"/>
          </a:p>
        </p:txBody>
      </p:sp>
      <p:sp>
        <p:nvSpPr>
          <p:cNvPr id="40" name="Rounded Rectangle 39"/>
          <p:cNvSpPr/>
          <p:nvPr/>
        </p:nvSpPr>
        <p:spPr>
          <a:xfrm>
            <a:off x="6386643" y="4567250"/>
            <a:ext cx="1152128" cy="324000"/>
          </a:xfrm>
          <a:prstGeom prst="roundRect">
            <a:avLst/>
          </a:prstGeom>
          <a:solidFill>
            <a:schemeClr val="accent2"/>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Miha Novak</a:t>
            </a:r>
            <a:endParaRPr lang="sv-SE" sz="1100" dirty="0"/>
          </a:p>
        </p:txBody>
      </p:sp>
      <p:sp>
        <p:nvSpPr>
          <p:cNvPr id="41" name="Rounded Rectangle 40"/>
          <p:cNvSpPr/>
          <p:nvPr/>
        </p:nvSpPr>
        <p:spPr>
          <a:xfrm>
            <a:off x="6422039" y="5985557"/>
            <a:ext cx="1152128" cy="324000"/>
          </a:xfrm>
          <a:prstGeom prst="roundRect">
            <a:avLst/>
          </a:prstGeom>
          <a:solidFill>
            <a:schemeClr val="accent2"/>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Miha Vicorovic</a:t>
            </a:r>
            <a:endParaRPr lang="sv-SE" sz="1100" dirty="0"/>
          </a:p>
        </p:txBody>
      </p:sp>
      <p:sp>
        <p:nvSpPr>
          <p:cNvPr id="42" name="Rounded Rectangle 41"/>
          <p:cNvSpPr/>
          <p:nvPr/>
        </p:nvSpPr>
        <p:spPr>
          <a:xfrm>
            <a:off x="6386643" y="4941240"/>
            <a:ext cx="1152128" cy="324000"/>
          </a:xfrm>
          <a:prstGeom prst="roundRect">
            <a:avLst/>
          </a:prstGeom>
          <a:solidFill>
            <a:schemeClr val="accent2"/>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Miroslav Paleski</a:t>
            </a:r>
            <a:endParaRPr lang="sv-SE" sz="1100" dirty="0"/>
          </a:p>
        </p:txBody>
      </p:sp>
      <p:sp>
        <p:nvSpPr>
          <p:cNvPr id="43" name="Rounded Rectangle 42"/>
          <p:cNvSpPr/>
          <p:nvPr/>
        </p:nvSpPr>
        <p:spPr>
          <a:xfrm>
            <a:off x="6422039" y="6366353"/>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Ricardo Fernandes</a:t>
            </a:r>
            <a:endParaRPr lang="sv-SE" sz="1100" dirty="0"/>
          </a:p>
        </p:txBody>
      </p:sp>
      <p:sp>
        <p:nvSpPr>
          <p:cNvPr id="44" name="Rounded Rectangle 43"/>
          <p:cNvSpPr/>
          <p:nvPr/>
        </p:nvSpPr>
        <p:spPr>
          <a:xfrm>
            <a:off x="6386643" y="5269868"/>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Richard Fearn</a:t>
            </a:r>
            <a:endParaRPr lang="sv-SE" sz="1100" dirty="0"/>
          </a:p>
        </p:txBody>
      </p:sp>
      <p:sp>
        <p:nvSpPr>
          <p:cNvPr id="26" name="Rounded Rectangle 25"/>
          <p:cNvSpPr/>
          <p:nvPr/>
        </p:nvSpPr>
        <p:spPr>
          <a:xfrm>
            <a:off x="3851920" y="2708920"/>
            <a:ext cx="1152128" cy="324000"/>
          </a:xfrm>
          <a:prstGeom prst="roundRect">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Alexander Söderqvist</a:t>
            </a:r>
            <a:endParaRPr lang="sv-SE" sz="1100" dirty="0"/>
          </a:p>
        </p:txBody>
      </p:sp>
      <p:sp>
        <p:nvSpPr>
          <p:cNvPr id="28" name="Rounded Rectangle 27"/>
          <p:cNvSpPr/>
          <p:nvPr/>
        </p:nvSpPr>
        <p:spPr>
          <a:xfrm>
            <a:off x="3851920" y="3429000"/>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Javier Cerejo Garcia</a:t>
            </a:r>
            <a:endParaRPr lang="sv-SE" sz="1100" dirty="0"/>
          </a:p>
        </p:txBody>
      </p:sp>
      <p:sp>
        <p:nvSpPr>
          <p:cNvPr id="29" name="Rounded Rectangle 28"/>
          <p:cNvSpPr/>
          <p:nvPr/>
        </p:nvSpPr>
        <p:spPr>
          <a:xfrm>
            <a:off x="3851920" y="3789040"/>
            <a:ext cx="1152128" cy="324000"/>
          </a:xfrm>
          <a:prstGeom prst="roundRect">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Klemen Strnisa</a:t>
            </a:r>
            <a:endParaRPr lang="sv-SE" sz="1100" dirty="0"/>
          </a:p>
        </p:txBody>
      </p:sp>
      <p:sp>
        <p:nvSpPr>
          <p:cNvPr id="30" name="Rounded Rectangle 29"/>
          <p:cNvSpPr/>
          <p:nvPr/>
        </p:nvSpPr>
        <p:spPr>
          <a:xfrm>
            <a:off x="3851920" y="4149080"/>
            <a:ext cx="1152128" cy="324000"/>
          </a:xfrm>
          <a:prstGeom prst="roundRect">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Niklas Claesson</a:t>
            </a:r>
            <a:endParaRPr lang="sv-SE" sz="1100" dirty="0"/>
          </a:p>
        </p:txBody>
      </p:sp>
      <p:sp>
        <p:nvSpPr>
          <p:cNvPr id="32" name="Rounded Rectangle 31"/>
          <p:cNvSpPr/>
          <p:nvPr/>
        </p:nvSpPr>
        <p:spPr>
          <a:xfrm>
            <a:off x="3851920" y="4891250"/>
            <a:ext cx="1152128" cy="324000"/>
          </a:xfrm>
          <a:prstGeom prst="roundRect">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Urša Rojec</a:t>
            </a:r>
            <a:endParaRPr lang="sv-SE" sz="1100" dirty="0"/>
          </a:p>
        </p:txBody>
      </p:sp>
      <p:sp>
        <p:nvSpPr>
          <p:cNvPr id="12" name="Rounded Rectangle 11"/>
          <p:cNvSpPr/>
          <p:nvPr/>
        </p:nvSpPr>
        <p:spPr>
          <a:xfrm>
            <a:off x="2411760" y="2708920"/>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Angel Monera Martinez</a:t>
            </a:r>
            <a:endParaRPr lang="sv-SE" sz="1100" dirty="0"/>
          </a:p>
        </p:txBody>
      </p:sp>
      <p:sp>
        <p:nvSpPr>
          <p:cNvPr id="13" name="Rounded Rectangle 12"/>
          <p:cNvSpPr/>
          <p:nvPr/>
        </p:nvSpPr>
        <p:spPr>
          <a:xfrm>
            <a:off x="2411760" y="3068960"/>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Denis Paulic</a:t>
            </a:r>
            <a:endParaRPr lang="sv-SE" sz="1100" dirty="0"/>
          </a:p>
        </p:txBody>
      </p:sp>
      <p:sp>
        <p:nvSpPr>
          <p:cNvPr id="14" name="Rounded Rectangle 13"/>
          <p:cNvSpPr/>
          <p:nvPr/>
        </p:nvSpPr>
        <p:spPr>
          <a:xfrm>
            <a:off x="2411760" y="3429000"/>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Manuel Zaera-Sanz</a:t>
            </a:r>
            <a:endParaRPr lang="sv-SE" sz="1100" dirty="0"/>
          </a:p>
        </p:txBody>
      </p:sp>
      <p:sp>
        <p:nvSpPr>
          <p:cNvPr id="15" name="Rounded Rectangle 14"/>
          <p:cNvSpPr/>
          <p:nvPr/>
        </p:nvSpPr>
        <p:spPr>
          <a:xfrm>
            <a:off x="2411760" y="3789040"/>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900" dirty="0" smtClean="0"/>
              <a:t>Morteza Mansouri Sharifabad</a:t>
            </a:r>
            <a:endParaRPr lang="sv-SE" sz="900" dirty="0"/>
          </a:p>
        </p:txBody>
      </p:sp>
      <p:sp>
        <p:nvSpPr>
          <p:cNvPr id="16" name="Rounded Rectangle 15"/>
          <p:cNvSpPr/>
          <p:nvPr/>
        </p:nvSpPr>
        <p:spPr>
          <a:xfrm>
            <a:off x="2411760" y="4149080"/>
            <a:ext cx="1152128" cy="324000"/>
          </a:xfrm>
          <a:prstGeom prst="roundRect">
            <a:avLst/>
          </a:prstGeom>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Riccard Andersson</a:t>
            </a:r>
            <a:endParaRPr lang="sv-SE" sz="1100" dirty="0"/>
          </a:p>
        </p:txBody>
      </p:sp>
      <p:sp>
        <p:nvSpPr>
          <p:cNvPr id="17" name="Rounded Rectangle 16"/>
          <p:cNvSpPr/>
          <p:nvPr/>
        </p:nvSpPr>
        <p:spPr>
          <a:xfrm>
            <a:off x="2411760" y="4526355"/>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Stuart Birch</a:t>
            </a:r>
            <a:endParaRPr lang="sv-SE" sz="1100" dirty="0"/>
          </a:p>
        </p:txBody>
      </p:sp>
      <p:cxnSp>
        <p:nvCxnSpPr>
          <p:cNvPr id="83" name="Straight Connector 82"/>
          <p:cNvCxnSpPr/>
          <p:nvPr/>
        </p:nvCxnSpPr>
        <p:spPr>
          <a:xfrm flipH="1">
            <a:off x="2644552" y="3175720"/>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flipH="1">
            <a:off x="2644552" y="3175720"/>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flipH="1">
            <a:off x="539552" y="1986317"/>
            <a:ext cx="9361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a:off x="539552" y="1992715"/>
            <a:ext cx="0" cy="15803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flipH="1">
            <a:off x="539552" y="2860086"/>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flipH="1">
            <a:off x="541385" y="3233809"/>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flipH="1">
            <a:off x="539552" y="3573016"/>
            <a:ext cx="72008" cy="0"/>
          </a:xfrm>
          <a:prstGeom prst="line">
            <a:avLst/>
          </a:prstGeom>
        </p:spPr>
        <p:style>
          <a:lnRef idx="1">
            <a:schemeClr val="accent1"/>
          </a:lnRef>
          <a:fillRef idx="0">
            <a:schemeClr val="accent1"/>
          </a:fillRef>
          <a:effectRef idx="0">
            <a:schemeClr val="accent1"/>
          </a:effectRef>
          <a:fontRef idx="minor">
            <a:schemeClr val="tx1"/>
          </a:fontRef>
        </p:style>
      </p:cxnSp>
      <p:sp>
        <p:nvSpPr>
          <p:cNvPr id="103" name="Rounded Rectangle 102"/>
          <p:cNvSpPr/>
          <p:nvPr/>
        </p:nvSpPr>
        <p:spPr>
          <a:xfrm>
            <a:off x="609854" y="2699320"/>
            <a:ext cx="1152128" cy="324000"/>
          </a:xfrm>
          <a:prstGeom prst="roundRect">
            <a:avLst/>
          </a:prstGeom>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Ben Folsom</a:t>
            </a:r>
            <a:endParaRPr lang="sv-SE" sz="1100" dirty="0"/>
          </a:p>
        </p:txBody>
      </p:sp>
      <p:sp>
        <p:nvSpPr>
          <p:cNvPr id="104" name="Rounded Rectangle 103"/>
          <p:cNvSpPr/>
          <p:nvPr/>
        </p:nvSpPr>
        <p:spPr>
          <a:xfrm>
            <a:off x="609854" y="3068960"/>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Remy Mudingay</a:t>
            </a:r>
            <a:endParaRPr lang="sv-SE" sz="1100" dirty="0"/>
          </a:p>
        </p:txBody>
      </p:sp>
      <p:sp>
        <p:nvSpPr>
          <p:cNvPr id="105" name="Rounded Rectangle 104"/>
          <p:cNvSpPr/>
          <p:nvPr/>
        </p:nvSpPr>
        <p:spPr>
          <a:xfrm>
            <a:off x="611560" y="3429000"/>
            <a:ext cx="1152128" cy="324000"/>
          </a:xfrm>
          <a:prstGeom prst="roundRect">
            <a:avLst/>
          </a:prstGeom>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Thilo Friedrich</a:t>
            </a:r>
            <a:endParaRPr lang="sv-SE" sz="1100" dirty="0"/>
          </a:p>
        </p:txBody>
      </p:sp>
      <p:sp>
        <p:nvSpPr>
          <p:cNvPr id="111" name="Rounded Rectangle 110"/>
          <p:cNvSpPr/>
          <p:nvPr/>
        </p:nvSpPr>
        <p:spPr>
          <a:xfrm>
            <a:off x="565630" y="6309320"/>
            <a:ext cx="1152128" cy="324000"/>
          </a:xfrm>
          <a:prstGeom prst="roundRect">
            <a:avLst/>
          </a:prstGeom>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Temporary employee</a:t>
            </a:r>
            <a:endParaRPr lang="sv-SE" sz="1100" dirty="0"/>
          </a:p>
        </p:txBody>
      </p:sp>
      <p:sp>
        <p:nvSpPr>
          <p:cNvPr id="112" name="Rounded Rectangle 111"/>
          <p:cNvSpPr/>
          <p:nvPr/>
        </p:nvSpPr>
        <p:spPr>
          <a:xfrm>
            <a:off x="565630" y="5872445"/>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Employee</a:t>
            </a:r>
            <a:endParaRPr lang="sv-SE" sz="1100" dirty="0"/>
          </a:p>
        </p:txBody>
      </p:sp>
      <p:sp>
        <p:nvSpPr>
          <p:cNvPr id="114" name="Rounded Rectangle 113"/>
          <p:cNvSpPr/>
          <p:nvPr/>
        </p:nvSpPr>
        <p:spPr>
          <a:xfrm>
            <a:off x="1907704" y="5874931"/>
            <a:ext cx="1152128" cy="324000"/>
          </a:xfrm>
          <a:prstGeom prst="roundRect">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Consultant</a:t>
            </a:r>
            <a:endParaRPr lang="sv-SE" sz="1100" dirty="0"/>
          </a:p>
        </p:txBody>
      </p:sp>
      <p:sp>
        <p:nvSpPr>
          <p:cNvPr id="115" name="Rounded Rectangle 114"/>
          <p:cNvSpPr/>
          <p:nvPr/>
        </p:nvSpPr>
        <p:spPr>
          <a:xfrm>
            <a:off x="1907704" y="6309320"/>
            <a:ext cx="1152128" cy="324000"/>
          </a:xfrm>
          <a:prstGeom prst="roundRect">
            <a:avLst/>
          </a:prstGeom>
          <a:solidFill>
            <a:schemeClr val="accent2"/>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Consultant</a:t>
            </a:r>
            <a:br>
              <a:rPr lang="sv-SE" sz="1100" dirty="0" smtClean="0"/>
            </a:br>
            <a:r>
              <a:rPr lang="sv-SE" sz="1100" dirty="0" smtClean="0"/>
              <a:t>off-site</a:t>
            </a:r>
            <a:endParaRPr lang="sv-SE" sz="1100" dirty="0"/>
          </a:p>
        </p:txBody>
      </p:sp>
      <p:sp>
        <p:nvSpPr>
          <p:cNvPr id="99" name="Rounded Rectangle 98"/>
          <p:cNvSpPr/>
          <p:nvPr/>
        </p:nvSpPr>
        <p:spPr>
          <a:xfrm>
            <a:off x="6422039" y="5629983"/>
            <a:ext cx="1152128" cy="324000"/>
          </a:xfrm>
          <a:prstGeom prst="roundRect">
            <a:avLst/>
          </a:prstGeom>
          <a:solidFill>
            <a:schemeClr val="accent2"/>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Sunil, Sha</a:t>
            </a:r>
            <a:endParaRPr lang="sv-SE" sz="1100" dirty="0"/>
          </a:p>
        </p:txBody>
      </p:sp>
      <p:sp>
        <p:nvSpPr>
          <p:cNvPr id="100" name="Rounded Rectangle 99"/>
          <p:cNvSpPr/>
          <p:nvPr/>
        </p:nvSpPr>
        <p:spPr>
          <a:xfrm>
            <a:off x="5076480" y="6366353"/>
            <a:ext cx="1152128" cy="324000"/>
          </a:xfrm>
          <a:prstGeom prst="roundRect">
            <a:avLst/>
          </a:prstGeom>
          <a:solidFill>
            <a:schemeClr val="accent2"/>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Sekoranja, Matej</a:t>
            </a:r>
            <a:endParaRPr lang="sv-SE" sz="1100" dirty="0"/>
          </a:p>
        </p:txBody>
      </p:sp>
      <p:sp>
        <p:nvSpPr>
          <p:cNvPr id="101" name="Rounded Rectangle 100"/>
          <p:cNvSpPr/>
          <p:nvPr/>
        </p:nvSpPr>
        <p:spPr>
          <a:xfrm>
            <a:off x="6386643" y="2705120"/>
            <a:ext cx="1152128" cy="324000"/>
          </a:xfrm>
          <a:prstGeom prst="roundRect">
            <a:avLst/>
          </a:prstGeom>
          <a:solidFill>
            <a:schemeClr val="accent2"/>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err="1" smtClean="0"/>
              <a:t>Blaz</a:t>
            </a:r>
            <a:r>
              <a:rPr lang="en-US" sz="1100" dirty="0" smtClean="0"/>
              <a:t> </a:t>
            </a:r>
            <a:r>
              <a:rPr lang="en-US" sz="1100" dirty="0" err="1" smtClean="0"/>
              <a:t>Zupanc</a:t>
            </a:r>
            <a:endParaRPr lang="sv-SE" sz="1100" dirty="0"/>
          </a:p>
        </p:txBody>
      </p:sp>
      <p:cxnSp>
        <p:nvCxnSpPr>
          <p:cNvPr id="118" name="Straight Connector 74"/>
          <p:cNvCxnSpPr/>
          <p:nvPr/>
        </p:nvCxnSpPr>
        <p:spPr>
          <a:xfrm flipH="1">
            <a:off x="6244350" y="6528353"/>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a:off x="3789439" y="5841894"/>
            <a:ext cx="7814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a:xfrm flipH="1">
            <a:off x="3779912" y="6294095"/>
            <a:ext cx="98370" cy="0"/>
          </a:xfrm>
          <a:prstGeom prst="line">
            <a:avLst/>
          </a:prstGeom>
        </p:spPr>
        <p:style>
          <a:lnRef idx="1">
            <a:schemeClr val="accent1"/>
          </a:lnRef>
          <a:fillRef idx="0">
            <a:schemeClr val="accent1"/>
          </a:fillRef>
          <a:effectRef idx="0">
            <a:schemeClr val="accent1"/>
          </a:effectRef>
          <a:fontRef idx="minor">
            <a:schemeClr val="tx1"/>
          </a:fontRef>
        </p:style>
      </p:cxnSp>
      <p:sp>
        <p:nvSpPr>
          <p:cNvPr id="96" name="Rounded Rectangle 95"/>
          <p:cNvSpPr/>
          <p:nvPr/>
        </p:nvSpPr>
        <p:spPr>
          <a:xfrm>
            <a:off x="5092222" y="5967019"/>
            <a:ext cx="1152128" cy="324000"/>
          </a:xfrm>
          <a:prstGeom prst="roundRect">
            <a:avLst/>
          </a:prstGeom>
          <a:solidFill>
            <a:schemeClr val="accent2"/>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NN</a:t>
            </a:r>
            <a:endParaRPr lang="sv-SE" sz="1100" dirty="0"/>
          </a:p>
        </p:txBody>
      </p:sp>
      <p:sp>
        <p:nvSpPr>
          <p:cNvPr id="110" name="Rounded Rectangle 109"/>
          <p:cNvSpPr/>
          <p:nvPr/>
        </p:nvSpPr>
        <p:spPr>
          <a:xfrm>
            <a:off x="5093541" y="5587923"/>
            <a:ext cx="1152128" cy="324000"/>
          </a:xfrm>
          <a:prstGeom prst="roundRect">
            <a:avLst/>
          </a:prstGeom>
          <a:solidFill>
            <a:schemeClr val="accent2"/>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NN</a:t>
            </a:r>
            <a:endParaRPr lang="sv-SE" sz="1100" dirty="0"/>
          </a:p>
        </p:txBody>
      </p:sp>
      <p:sp>
        <p:nvSpPr>
          <p:cNvPr id="113" name="Rounded Rectangle 112"/>
          <p:cNvSpPr/>
          <p:nvPr/>
        </p:nvSpPr>
        <p:spPr>
          <a:xfrm>
            <a:off x="3867586" y="5268821"/>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Nick Levchenko</a:t>
            </a:r>
            <a:endParaRPr lang="sv-SE" sz="1100" dirty="0"/>
          </a:p>
        </p:txBody>
      </p:sp>
      <p:sp>
        <p:nvSpPr>
          <p:cNvPr id="116" name="Rounded Rectangle 115"/>
          <p:cNvSpPr/>
          <p:nvPr/>
        </p:nvSpPr>
        <p:spPr>
          <a:xfrm>
            <a:off x="3878282" y="5674660"/>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Benedetto Gallese</a:t>
            </a:r>
            <a:endParaRPr lang="sv-SE" sz="1100" dirty="0"/>
          </a:p>
        </p:txBody>
      </p:sp>
      <p:sp>
        <p:nvSpPr>
          <p:cNvPr id="117" name="Rounded Rectangle 116"/>
          <p:cNvSpPr/>
          <p:nvPr/>
        </p:nvSpPr>
        <p:spPr>
          <a:xfrm>
            <a:off x="3891872" y="6124175"/>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David Brodrick</a:t>
            </a:r>
            <a:endParaRPr lang="sv-SE" sz="1100" dirty="0"/>
          </a:p>
        </p:txBody>
      </p:sp>
      <p:sp>
        <p:nvSpPr>
          <p:cNvPr id="119" name="Rounded Rectangle 118"/>
          <p:cNvSpPr/>
          <p:nvPr/>
        </p:nvSpPr>
        <p:spPr>
          <a:xfrm>
            <a:off x="3867586" y="4526355"/>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Francois Bellorini</a:t>
            </a:r>
            <a:endParaRPr lang="sv-SE" sz="1100" dirty="0"/>
          </a:p>
        </p:txBody>
      </p:sp>
      <p:sp>
        <p:nvSpPr>
          <p:cNvPr id="120" name="Rounded Rectangle 119"/>
          <p:cNvSpPr/>
          <p:nvPr/>
        </p:nvSpPr>
        <p:spPr>
          <a:xfrm>
            <a:off x="3861447" y="3071809"/>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Vacant</a:t>
            </a:r>
            <a:endParaRPr lang="sv-SE" sz="1100" dirty="0"/>
          </a:p>
        </p:txBody>
      </p:sp>
      <p:sp>
        <p:nvSpPr>
          <p:cNvPr id="121" name="Rounded Rectangle 120"/>
          <p:cNvSpPr/>
          <p:nvPr/>
        </p:nvSpPr>
        <p:spPr>
          <a:xfrm>
            <a:off x="3563888" y="6438575"/>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Technician (vacant)</a:t>
            </a:r>
          </a:p>
        </p:txBody>
      </p:sp>
    </p:spTree>
    <p:extLst>
      <p:ext uri="{BB962C8B-B14F-4D97-AF65-F5344CB8AC3E}">
        <p14:creationId xmlns:p14="http://schemas.microsoft.com/office/powerpoint/2010/main" val="6123804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Rounded Rectangle 139"/>
          <p:cNvSpPr/>
          <p:nvPr/>
        </p:nvSpPr>
        <p:spPr>
          <a:xfrm>
            <a:off x="6586700" y="6002618"/>
            <a:ext cx="1152128" cy="324000"/>
          </a:xfrm>
          <a:prstGeom prst="roundRect">
            <a:avLst/>
          </a:prstGeom>
          <a:solidFill>
            <a:schemeClr val="accent2"/>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100" dirty="0"/>
          </a:p>
        </p:txBody>
      </p:sp>
      <p:sp>
        <p:nvSpPr>
          <p:cNvPr id="2" name="Title 1"/>
          <p:cNvSpPr>
            <a:spLocks noGrp="1"/>
          </p:cNvSpPr>
          <p:nvPr>
            <p:ph type="title"/>
          </p:nvPr>
        </p:nvSpPr>
        <p:spPr/>
        <p:txBody>
          <a:bodyPr/>
          <a:lstStyle/>
          <a:p>
            <a:r>
              <a:rPr lang="en-GB" noProof="0" dirty="0" smtClean="0"/>
              <a:t>Organization – ICS team </a:t>
            </a:r>
            <a:r>
              <a:rPr lang="en-GB" dirty="0" smtClean="0"/>
              <a:t>2015-10-01</a:t>
            </a:r>
            <a:endParaRPr lang="en-GB" noProof="0" dirty="0"/>
          </a:p>
        </p:txBody>
      </p:sp>
      <p:sp>
        <p:nvSpPr>
          <p:cNvPr id="4" name="Slide Number Placeholder 3"/>
          <p:cNvSpPr>
            <a:spLocks noGrp="1"/>
          </p:cNvSpPr>
          <p:nvPr>
            <p:ph type="sldNum" sz="quarter" idx="12"/>
          </p:nvPr>
        </p:nvSpPr>
        <p:spPr/>
        <p:txBody>
          <a:bodyPr/>
          <a:lstStyle/>
          <a:p>
            <a:fld id="{551115BC-487E-4422-894C-CB7CD3E79223}" type="slidenum">
              <a:rPr lang="en-GB" smtClean="0"/>
              <a:pPr/>
              <a:t>8</a:t>
            </a:fld>
            <a:endParaRPr lang="en-GB"/>
          </a:p>
        </p:txBody>
      </p:sp>
      <p:sp>
        <p:nvSpPr>
          <p:cNvPr id="3" name="Rounded Rectangle 2"/>
          <p:cNvSpPr/>
          <p:nvPr/>
        </p:nvSpPr>
        <p:spPr>
          <a:xfrm>
            <a:off x="4139952" y="1484784"/>
            <a:ext cx="1152128"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Henrik Carling</a:t>
            </a:r>
          </a:p>
          <a:p>
            <a:pPr algn="ctr"/>
            <a:r>
              <a:rPr lang="sv-SE" sz="800" dirty="0" smtClean="0"/>
              <a:t>Division head</a:t>
            </a:r>
            <a:endParaRPr lang="sv-SE" sz="800" dirty="0"/>
          </a:p>
        </p:txBody>
      </p:sp>
      <p:sp>
        <p:nvSpPr>
          <p:cNvPr id="6" name="Rounded Rectangle 5"/>
          <p:cNvSpPr/>
          <p:nvPr/>
        </p:nvSpPr>
        <p:spPr>
          <a:xfrm>
            <a:off x="107504" y="2063371"/>
            <a:ext cx="1152128" cy="432048"/>
          </a:xfrm>
          <a:prstGeom prst="roundRect">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Anna Gillberg</a:t>
            </a:r>
          </a:p>
          <a:p>
            <a:pPr algn="ctr"/>
            <a:r>
              <a:rPr lang="sv-SE" sz="800" dirty="0" smtClean="0"/>
              <a:t>Team assistant</a:t>
            </a:r>
            <a:endParaRPr lang="sv-SE" sz="800" dirty="0"/>
          </a:p>
        </p:txBody>
      </p:sp>
      <p:sp>
        <p:nvSpPr>
          <p:cNvPr id="7" name="Rounded Rectangle 6"/>
          <p:cNvSpPr/>
          <p:nvPr/>
        </p:nvSpPr>
        <p:spPr>
          <a:xfrm>
            <a:off x="2692098" y="2063371"/>
            <a:ext cx="1152128"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Annika Nordt</a:t>
            </a:r>
            <a:br>
              <a:rPr lang="sv-SE" sz="1100" dirty="0" smtClean="0"/>
            </a:br>
            <a:r>
              <a:rPr lang="sv-SE" sz="800" dirty="0" smtClean="0"/>
              <a:t>Safety and protection</a:t>
            </a:r>
            <a:endParaRPr lang="sv-SE" sz="800" dirty="0"/>
          </a:p>
        </p:txBody>
      </p:sp>
      <p:sp>
        <p:nvSpPr>
          <p:cNvPr id="8" name="Rounded Rectangle 7"/>
          <p:cNvSpPr/>
          <p:nvPr/>
        </p:nvSpPr>
        <p:spPr>
          <a:xfrm>
            <a:off x="3923928" y="2063371"/>
            <a:ext cx="1152128"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Daniel Piso</a:t>
            </a:r>
          </a:p>
          <a:p>
            <a:pPr algn="ctr"/>
            <a:r>
              <a:rPr lang="sv-SE" sz="800" dirty="0" smtClean="0"/>
              <a:t>Hardware and integration</a:t>
            </a:r>
            <a:endParaRPr lang="sv-SE" sz="800" dirty="0"/>
          </a:p>
        </p:txBody>
      </p:sp>
      <p:sp>
        <p:nvSpPr>
          <p:cNvPr id="9" name="Rounded Rectangle 8"/>
          <p:cNvSpPr/>
          <p:nvPr/>
        </p:nvSpPr>
        <p:spPr>
          <a:xfrm>
            <a:off x="5148064" y="2060848"/>
            <a:ext cx="1152128"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Hector Novella</a:t>
            </a:r>
            <a:endParaRPr lang="sv-SE" sz="1100" dirty="0"/>
          </a:p>
          <a:p>
            <a:pPr algn="ctr"/>
            <a:r>
              <a:rPr lang="sv-SE" sz="700" dirty="0" smtClean="0"/>
              <a:t>Deputy project manager</a:t>
            </a:r>
          </a:p>
        </p:txBody>
      </p:sp>
      <p:sp>
        <p:nvSpPr>
          <p:cNvPr id="10" name="Rounded Rectangle 9"/>
          <p:cNvSpPr/>
          <p:nvPr/>
        </p:nvSpPr>
        <p:spPr>
          <a:xfrm>
            <a:off x="6372200" y="2063371"/>
            <a:ext cx="1152128"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Susanne Regnell</a:t>
            </a:r>
          </a:p>
          <a:p>
            <a:pPr algn="ctr"/>
            <a:r>
              <a:rPr lang="sv-SE" sz="800" dirty="0" smtClean="0"/>
              <a:t>Control Software</a:t>
            </a:r>
            <a:endParaRPr lang="sv-SE" sz="800" dirty="0"/>
          </a:p>
        </p:txBody>
      </p:sp>
      <p:sp>
        <p:nvSpPr>
          <p:cNvPr id="11" name="Rounded Rectangle 10"/>
          <p:cNvSpPr/>
          <p:nvPr/>
        </p:nvSpPr>
        <p:spPr>
          <a:xfrm>
            <a:off x="7740352" y="2063371"/>
            <a:ext cx="1152128"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Timo Korhonen</a:t>
            </a:r>
            <a:br>
              <a:rPr lang="sv-SE" sz="1100" dirty="0" smtClean="0"/>
            </a:br>
            <a:r>
              <a:rPr lang="sv-SE" sz="800" dirty="0" smtClean="0"/>
              <a:t>Chief engineer</a:t>
            </a:r>
            <a:endParaRPr lang="sv-SE" sz="800" dirty="0"/>
          </a:p>
        </p:txBody>
      </p:sp>
      <p:cxnSp>
        <p:nvCxnSpPr>
          <p:cNvPr id="46" name="Straight Connector 45"/>
          <p:cNvCxnSpPr/>
          <p:nvPr/>
        </p:nvCxnSpPr>
        <p:spPr>
          <a:xfrm>
            <a:off x="4860032" y="1916832"/>
            <a:ext cx="0" cy="72008"/>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49"/>
          <p:cNvCxnSpPr>
            <a:stCxn id="6" idx="0"/>
          </p:cNvCxnSpPr>
          <p:nvPr/>
        </p:nvCxnSpPr>
        <p:spPr>
          <a:xfrm flipV="1">
            <a:off x="683568" y="1988840"/>
            <a:ext cx="0" cy="74531"/>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683568" y="1988840"/>
            <a:ext cx="828092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flipV="1">
            <a:off x="3272572" y="1992714"/>
            <a:ext cx="0" cy="74531"/>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flipV="1">
            <a:off x="4499992" y="1988841"/>
            <a:ext cx="0" cy="7453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flipV="1">
            <a:off x="5728538" y="1992715"/>
            <a:ext cx="0" cy="74531"/>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flipV="1">
            <a:off x="6919216" y="1988840"/>
            <a:ext cx="0" cy="74531"/>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flipV="1">
            <a:off x="8316416" y="1986317"/>
            <a:ext cx="0" cy="74531"/>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2836114" y="2492896"/>
            <a:ext cx="0" cy="2869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flipV="1">
            <a:off x="4211960" y="2495422"/>
            <a:ext cx="0" cy="4001941"/>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flipV="1">
            <a:off x="6415160" y="2495423"/>
            <a:ext cx="0" cy="4070209"/>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Straight Connector 67"/>
          <p:cNvCxnSpPr>
            <a:stCxn id="12" idx="1"/>
          </p:cNvCxnSpPr>
          <p:nvPr/>
        </p:nvCxnSpPr>
        <p:spPr>
          <a:xfrm flipH="1">
            <a:off x="2836114" y="2769632"/>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flipH="1">
            <a:off x="2836114" y="3129672"/>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flipH="1">
            <a:off x="2843808" y="3500001"/>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flipH="1">
            <a:off x="2836114" y="3848518"/>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flipH="1">
            <a:off x="2836114" y="4202697"/>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flipH="1">
            <a:off x="2836114" y="4596121"/>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flipH="1">
            <a:off x="6415160" y="6098083"/>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flipH="1">
            <a:off x="6415160" y="5697216"/>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flipH="1">
            <a:off x="6422854" y="5301208"/>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flipH="1">
            <a:off x="6415160" y="4968639"/>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flipH="1">
            <a:off x="6418749" y="4650248"/>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flipH="1">
            <a:off x="6415160" y="4243859"/>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flipH="1">
            <a:off x="6418825" y="3538697"/>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flipH="1">
            <a:off x="6415160" y="3893570"/>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flipH="1">
            <a:off x="6418825" y="3174228"/>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flipH="1">
            <a:off x="6415160" y="2803699"/>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flipH="1">
            <a:off x="4211960" y="5356466"/>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flipH="1">
            <a:off x="4219654" y="5001054"/>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flipH="1">
            <a:off x="4211960" y="4636386"/>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flipH="1">
            <a:off x="4219654" y="4250057"/>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flipH="1">
            <a:off x="4211960" y="3899812"/>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flipH="1">
            <a:off x="4211960" y="3513131"/>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flipH="1">
            <a:off x="4221487" y="3160186"/>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flipH="1">
            <a:off x="4219654" y="2800146"/>
            <a:ext cx="72008" cy="0"/>
          </a:xfrm>
          <a:prstGeom prst="line">
            <a:avLst/>
          </a:prstGeom>
        </p:spPr>
        <p:style>
          <a:lnRef idx="1">
            <a:schemeClr val="accent1"/>
          </a:lnRef>
          <a:fillRef idx="0">
            <a:schemeClr val="accent1"/>
          </a:fillRef>
          <a:effectRef idx="0">
            <a:schemeClr val="accent1"/>
          </a:effectRef>
          <a:fontRef idx="minor">
            <a:schemeClr val="tx1"/>
          </a:fontRef>
        </p:style>
      </p:cxnSp>
      <p:sp>
        <p:nvSpPr>
          <p:cNvPr id="34" name="Rounded Rectangle 33"/>
          <p:cNvSpPr/>
          <p:nvPr/>
        </p:nvSpPr>
        <p:spPr>
          <a:xfrm>
            <a:off x="6502643" y="2996952"/>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050" dirty="0" smtClean="0"/>
              <a:t>Emanuele Laface</a:t>
            </a:r>
          </a:p>
          <a:p>
            <a:pPr algn="ctr"/>
            <a:r>
              <a:rPr lang="sv-SE" sz="800" dirty="0" smtClean="0"/>
              <a:t>Accelerator physicist</a:t>
            </a:r>
            <a:endParaRPr lang="sv-SE" sz="800" dirty="0"/>
          </a:p>
        </p:txBody>
      </p:sp>
      <p:sp>
        <p:nvSpPr>
          <p:cNvPr id="38" name="Rounded Rectangle 37"/>
          <p:cNvSpPr/>
          <p:nvPr/>
        </p:nvSpPr>
        <p:spPr>
          <a:xfrm>
            <a:off x="6490833" y="3355275"/>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Karin Rathsman</a:t>
            </a:r>
            <a:br>
              <a:rPr lang="sv-SE" sz="1100" dirty="0" smtClean="0"/>
            </a:br>
            <a:r>
              <a:rPr lang="sv-SE" sz="800" dirty="0" smtClean="0"/>
              <a:t>Senior scientist</a:t>
            </a:r>
            <a:endParaRPr lang="sv-SE" sz="1100" dirty="0"/>
          </a:p>
        </p:txBody>
      </p:sp>
      <p:sp>
        <p:nvSpPr>
          <p:cNvPr id="39" name="Rounded Rectangle 38"/>
          <p:cNvSpPr/>
          <p:nvPr/>
        </p:nvSpPr>
        <p:spPr>
          <a:xfrm>
            <a:off x="6501611" y="3730575"/>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900" dirty="0" smtClean="0"/>
              <a:t>Leandro Fernandez</a:t>
            </a:r>
            <a:br>
              <a:rPr lang="sv-SE" sz="900" dirty="0" smtClean="0"/>
            </a:br>
            <a:r>
              <a:rPr lang="sv-SE" sz="700" dirty="0" smtClean="0"/>
              <a:t>Senior software engineer</a:t>
            </a:r>
            <a:endParaRPr lang="sv-SE" sz="900" dirty="0"/>
          </a:p>
        </p:txBody>
      </p:sp>
      <p:sp>
        <p:nvSpPr>
          <p:cNvPr id="43" name="Rounded Rectangle 42"/>
          <p:cNvSpPr/>
          <p:nvPr/>
        </p:nvSpPr>
        <p:spPr>
          <a:xfrm>
            <a:off x="6494862" y="4450655"/>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900" dirty="0" smtClean="0"/>
              <a:t>Ricardo Fernandes</a:t>
            </a:r>
            <a:br>
              <a:rPr lang="sv-SE" sz="900" dirty="0" smtClean="0"/>
            </a:br>
            <a:r>
              <a:rPr lang="sv-SE" sz="700" dirty="0"/>
              <a:t>Senior software </a:t>
            </a:r>
            <a:r>
              <a:rPr lang="sv-SE" sz="700" dirty="0" smtClean="0"/>
              <a:t>engineer</a:t>
            </a:r>
            <a:endParaRPr lang="sv-SE" sz="700" dirty="0"/>
          </a:p>
        </p:txBody>
      </p:sp>
      <p:sp>
        <p:nvSpPr>
          <p:cNvPr id="44" name="Rounded Rectangle 43"/>
          <p:cNvSpPr/>
          <p:nvPr/>
        </p:nvSpPr>
        <p:spPr>
          <a:xfrm>
            <a:off x="6501611" y="4090615"/>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solidFill>
                  <a:srgbClr val="FF0000"/>
                </a:solidFill>
              </a:rPr>
              <a:t>Vacant</a:t>
            </a:r>
          </a:p>
          <a:p>
            <a:pPr algn="ctr"/>
            <a:r>
              <a:rPr lang="sv-SE" sz="700" dirty="0" smtClean="0"/>
              <a:t>Software </a:t>
            </a:r>
            <a:r>
              <a:rPr lang="sv-SE" sz="700" dirty="0"/>
              <a:t>engineer</a:t>
            </a:r>
          </a:p>
        </p:txBody>
      </p:sp>
      <p:sp>
        <p:nvSpPr>
          <p:cNvPr id="28" name="Rounded Rectangle 27"/>
          <p:cNvSpPr/>
          <p:nvPr/>
        </p:nvSpPr>
        <p:spPr>
          <a:xfrm>
            <a:off x="4303012" y="3717032"/>
            <a:ext cx="1152128" cy="324000"/>
          </a:xfrm>
          <a:prstGeom prst="roundRect">
            <a:avLst/>
          </a:prstGeom>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Javier Cerejo</a:t>
            </a:r>
            <a:br>
              <a:rPr lang="sv-SE" sz="1100" dirty="0" smtClean="0"/>
            </a:br>
            <a:r>
              <a:rPr lang="sv-SE" sz="800" dirty="0" smtClean="0"/>
              <a:t>Integrator</a:t>
            </a:r>
            <a:endParaRPr lang="sv-SE" sz="1100" dirty="0"/>
          </a:p>
        </p:txBody>
      </p:sp>
      <p:sp>
        <p:nvSpPr>
          <p:cNvPr id="12" name="Rounded Rectangle 11"/>
          <p:cNvSpPr/>
          <p:nvPr/>
        </p:nvSpPr>
        <p:spPr>
          <a:xfrm>
            <a:off x="2908122" y="2607632"/>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Angel Monera</a:t>
            </a:r>
          </a:p>
          <a:p>
            <a:pPr algn="ctr"/>
            <a:r>
              <a:rPr lang="sv-SE" sz="800" dirty="0" smtClean="0"/>
              <a:t>FPGA Engineer</a:t>
            </a:r>
            <a:endParaRPr lang="sv-SE" sz="800" dirty="0"/>
          </a:p>
        </p:txBody>
      </p:sp>
      <p:sp>
        <p:nvSpPr>
          <p:cNvPr id="13" name="Rounded Rectangle 12"/>
          <p:cNvSpPr/>
          <p:nvPr/>
        </p:nvSpPr>
        <p:spPr>
          <a:xfrm>
            <a:off x="2908122" y="2967672"/>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Denis Paulic</a:t>
            </a:r>
          </a:p>
          <a:p>
            <a:pPr algn="ctr"/>
            <a:r>
              <a:rPr lang="sv-SE" sz="800" dirty="0" smtClean="0"/>
              <a:t>PLC Engineer</a:t>
            </a:r>
            <a:endParaRPr lang="sv-SE" sz="800" dirty="0"/>
          </a:p>
        </p:txBody>
      </p:sp>
      <p:sp>
        <p:nvSpPr>
          <p:cNvPr id="14" name="Rounded Rectangle 13"/>
          <p:cNvSpPr/>
          <p:nvPr/>
        </p:nvSpPr>
        <p:spPr>
          <a:xfrm>
            <a:off x="2908122" y="3327712"/>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900" dirty="0" smtClean="0"/>
              <a:t>Manuel Zaera-Sanz</a:t>
            </a:r>
          </a:p>
          <a:p>
            <a:pPr algn="ctr"/>
            <a:r>
              <a:rPr lang="sv-SE" sz="700" dirty="0" smtClean="0"/>
              <a:t>PLC Engineer</a:t>
            </a:r>
            <a:endParaRPr lang="sv-SE" sz="1000" dirty="0"/>
          </a:p>
        </p:txBody>
      </p:sp>
      <p:sp>
        <p:nvSpPr>
          <p:cNvPr id="15" name="Rounded Rectangle 14"/>
          <p:cNvSpPr/>
          <p:nvPr/>
        </p:nvSpPr>
        <p:spPr>
          <a:xfrm>
            <a:off x="2908122" y="3687752"/>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900" dirty="0" smtClean="0"/>
              <a:t>Morteza Mansouri</a:t>
            </a:r>
          </a:p>
          <a:p>
            <a:pPr algn="ctr"/>
            <a:r>
              <a:rPr lang="sv-SE" sz="700" dirty="0" smtClean="0"/>
              <a:t>Safety Engineer</a:t>
            </a:r>
            <a:endParaRPr lang="sv-SE" sz="700" dirty="0"/>
          </a:p>
        </p:txBody>
      </p:sp>
      <p:sp>
        <p:nvSpPr>
          <p:cNvPr id="16" name="Rounded Rectangle 15"/>
          <p:cNvSpPr/>
          <p:nvPr/>
        </p:nvSpPr>
        <p:spPr>
          <a:xfrm>
            <a:off x="2908122" y="4047792"/>
            <a:ext cx="1152128" cy="324000"/>
          </a:xfrm>
          <a:prstGeom prst="roundRect">
            <a:avLst/>
          </a:prstGeom>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900" dirty="0" smtClean="0"/>
              <a:t>Riccard Andersson</a:t>
            </a:r>
            <a:br>
              <a:rPr lang="sv-SE" sz="900" dirty="0" smtClean="0"/>
            </a:br>
            <a:r>
              <a:rPr lang="sv-SE" sz="800" dirty="0" smtClean="0"/>
              <a:t>PhD student</a:t>
            </a:r>
            <a:endParaRPr lang="sv-SE" sz="1100" dirty="0"/>
          </a:p>
        </p:txBody>
      </p:sp>
      <p:sp>
        <p:nvSpPr>
          <p:cNvPr id="17" name="Rounded Rectangle 16"/>
          <p:cNvSpPr/>
          <p:nvPr/>
        </p:nvSpPr>
        <p:spPr>
          <a:xfrm>
            <a:off x="2908122" y="4425067"/>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Stuart Birch</a:t>
            </a:r>
            <a:br>
              <a:rPr lang="sv-SE" sz="1100" dirty="0" smtClean="0"/>
            </a:br>
            <a:r>
              <a:rPr lang="sv-SE" sz="800" dirty="0" smtClean="0"/>
              <a:t>Senior safety engineer</a:t>
            </a:r>
            <a:endParaRPr lang="sv-SE" sz="1100" dirty="0"/>
          </a:p>
        </p:txBody>
      </p:sp>
      <p:sp>
        <p:nvSpPr>
          <p:cNvPr id="103" name="Rounded Rectangle 102"/>
          <p:cNvSpPr/>
          <p:nvPr/>
        </p:nvSpPr>
        <p:spPr>
          <a:xfrm>
            <a:off x="6493504" y="2638146"/>
            <a:ext cx="1152128" cy="324000"/>
          </a:xfrm>
          <a:prstGeom prst="roundRect">
            <a:avLst/>
          </a:prstGeom>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Ben Folsom</a:t>
            </a:r>
          </a:p>
          <a:p>
            <a:pPr algn="ctr"/>
            <a:r>
              <a:rPr lang="sv-SE" sz="800" dirty="0" smtClean="0"/>
              <a:t>PhD student</a:t>
            </a:r>
            <a:endParaRPr lang="sv-SE" sz="800" dirty="0"/>
          </a:p>
        </p:txBody>
      </p:sp>
      <p:sp>
        <p:nvSpPr>
          <p:cNvPr id="104" name="Rounded Rectangle 103"/>
          <p:cNvSpPr/>
          <p:nvPr/>
        </p:nvSpPr>
        <p:spPr>
          <a:xfrm>
            <a:off x="6493504" y="4810695"/>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Remy Mudingay</a:t>
            </a:r>
            <a:br>
              <a:rPr lang="sv-SE" sz="1100" dirty="0" smtClean="0"/>
            </a:br>
            <a:r>
              <a:rPr lang="sv-SE" sz="700" dirty="0" smtClean="0"/>
              <a:t>Infrastructure engineer</a:t>
            </a:r>
            <a:endParaRPr lang="sv-SE" sz="1100" dirty="0"/>
          </a:p>
        </p:txBody>
      </p:sp>
      <p:sp>
        <p:nvSpPr>
          <p:cNvPr id="105" name="Rounded Rectangle 104"/>
          <p:cNvSpPr/>
          <p:nvPr/>
        </p:nvSpPr>
        <p:spPr>
          <a:xfrm>
            <a:off x="6501611" y="5183932"/>
            <a:ext cx="1152128" cy="324000"/>
          </a:xfrm>
          <a:prstGeom prst="roundRect">
            <a:avLst>
              <a:gd name="adj" fmla="val 0"/>
            </a:avLst>
          </a:prstGeom>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Thilo Friedrich</a:t>
            </a:r>
          </a:p>
          <a:p>
            <a:pPr algn="ctr"/>
            <a:r>
              <a:rPr lang="sv-SE" sz="800" dirty="0" smtClean="0"/>
              <a:t>PhD Student</a:t>
            </a:r>
            <a:endParaRPr lang="sv-SE" sz="800" dirty="0"/>
          </a:p>
        </p:txBody>
      </p:sp>
      <p:sp>
        <p:nvSpPr>
          <p:cNvPr id="111" name="Rounded Rectangle 110"/>
          <p:cNvSpPr/>
          <p:nvPr/>
        </p:nvSpPr>
        <p:spPr>
          <a:xfrm>
            <a:off x="179512" y="6489376"/>
            <a:ext cx="1152128" cy="324000"/>
          </a:xfrm>
          <a:prstGeom prst="roundRect">
            <a:avLst/>
          </a:prstGeom>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Temporary employee</a:t>
            </a:r>
            <a:endParaRPr lang="sv-SE" sz="1100" dirty="0"/>
          </a:p>
        </p:txBody>
      </p:sp>
      <p:sp>
        <p:nvSpPr>
          <p:cNvPr id="112" name="Rounded Rectangle 111"/>
          <p:cNvSpPr/>
          <p:nvPr/>
        </p:nvSpPr>
        <p:spPr>
          <a:xfrm>
            <a:off x="179512" y="6093296"/>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Employee</a:t>
            </a:r>
            <a:endParaRPr lang="sv-SE" sz="1100" dirty="0"/>
          </a:p>
        </p:txBody>
      </p:sp>
      <p:sp>
        <p:nvSpPr>
          <p:cNvPr id="114" name="Rounded Rectangle 113"/>
          <p:cNvSpPr/>
          <p:nvPr/>
        </p:nvSpPr>
        <p:spPr>
          <a:xfrm>
            <a:off x="1403648" y="6095782"/>
            <a:ext cx="1152128" cy="324000"/>
          </a:xfrm>
          <a:prstGeom prst="roundRect">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Consultant</a:t>
            </a:r>
            <a:endParaRPr lang="sv-SE" sz="1100" dirty="0"/>
          </a:p>
        </p:txBody>
      </p:sp>
      <p:sp>
        <p:nvSpPr>
          <p:cNvPr id="115" name="Rounded Rectangle 114"/>
          <p:cNvSpPr/>
          <p:nvPr/>
        </p:nvSpPr>
        <p:spPr>
          <a:xfrm>
            <a:off x="1403648" y="6489376"/>
            <a:ext cx="1152128" cy="324000"/>
          </a:xfrm>
          <a:prstGeom prst="roundRect">
            <a:avLst/>
          </a:prstGeom>
          <a:solidFill>
            <a:schemeClr val="accent2"/>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Consultant</a:t>
            </a:r>
            <a:br>
              <a:rPr lang="sv-SE" sz="1100" dirty="0" smtClean="0"/>
            </a:br>
            <a:r>
              <a:rPr lang="sv-SE" sz="1100" dirty="0" smtClean="0"/>
              <a:t>off-site</a:t>
            </a:r>
            <a:endParaRPr lang="sv-SE" sz="1100" dirty="0"/>
          </a:p>
        </p:txBody>
      </p:sp>
      <p:sp>
        <p:nvSpPr>
          <p:cNvPr id="100" name="Rounded Rectangle 99"/>
          <p:cNvSpPr/>
          <p:nvPr/>
        </p:nvSpPr>
        <p:spPr>
          <a:xfrm>
            <a:off x="6494862" y="5554347"/>
            <a:ext cx="1152128" cy="324000"/>
          </a:xfrm>
          <a:prstGeom prst="roundRect">
            <a:avLst/>
          </a:prstGeom>
          <a:solidFill>
            <a:schemeClr val="accent2"/>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Matej Sekoranja</a:t>
            </a:r>
          </a:p>
          <a:p>
            <a:pPr algn="ctr"/>
            <a:r>
              <a:rPr lang="sv-SE" sz="800" dirty="0" smtClean="0"/>
              <a:t>Developer</a:t>
            </a:r>
            <a:endParaRPr lang="sv-SE" sz="800" dirty="0"/>
          </a:p>
        </p:txBody>
      </p:sp>
      <p:sp>
        <p:nvSpPr>
          <p:cNvPr id="113" name="Rounded Rectangle 112"/>
          <p:cNvSpPr/>
          <p:nvPr/>
        </p:nvSpPr>
        <p:spPr>
          <a:xfrm>
            <a:off x="4283968" y="4473152"/>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Nick Levchenko</a:t>
            </a:r>
          </a:p>
          <a:p>
            <a:pPr algn="ctr"/>
            <a:r>
              <a:rPr lang="sv-SE" sz="800" dirty="0" smtClean="0"/>
              <a:t>Integrator</a:t>
            </a:r>
            <a:endParaRPr lang="sv-SE" sz="800" dirty="0"/>
          </a:p>
        </p:txBody>
      </p:sp>
      <p:sp>
        <p:nvSpPr>
          <p:cNvPr id="116" name="Rounded Rectangle 115"/>
          <p:cNvSpPr/>
          <p:nvPr/>
        </p:nvSpPr>
        <p:spPr>
          <a:xfrm>
            <a:off x="4310771" y="2600944"/>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900" dirty="0" smtClean="0"/>
              <a:t>Benedetto Gallese</a:t>
            </a:r>
          </a:p>
          <a:p>
            <a:pPr algn="ctr"/>
            <a:r>
              <a:rPr lang="sv-SE" sz="800" dirty="0" smtClean="0"/>
              <a:t>Integrator</a:t>
            </a:r>
            <a:endParaRPr lang="sv-SE" sz="800" dirty="0"/>
          </a:p>
        </p:txBody>
      </p:sp>
      <p:sp>
        <p:nvSpPr>
          <p:cNvPr id="117" name="Rounded Rectangle 116"/>
          <p:cNvSpPr/>
          <p:nvPr/>
        </p:nvSpPr>
        <p:spPr>
          <a:xfrm>
            <a:off x="2915816" y="4803912"/>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050" dirty="0" smtClean="0">
                <a:solidFill>
                  <a:srgbClr val="FF0000"/>
                </a:solidFill>
              </a:rPr>
              <a:t>Vacant</a:t>
            </a:r>
            <a:r>
              <a:rPr lang="sv-SE" sz="1050" dirty="0" smtClean="0"/>
              <a:t/>
            </a:r>
            <a:br>
              <a:rPr lang="sv-SE" sz="1050" dirty="0" smtClean="0"/>
            </a:br>
            <a:r>
              <a:rPr lang="sv-SE" sz="800" dirty="0" smtClean="0"/>
              <a:t>IEC61508 engineer</a:t>
            </a:r>
            <a:endParaRPr lang="sv-SE" sz="800" dirty="0"/>
          </a:p>
        </p:txBody>
      </p:sp>
      <p:sp>
        <p:nvSpPr>
          <p:cNvPr id="119" name="Rounded Rectangle 118"/>
          <p:cNvSpPr/>
          <p:nvPr/>
        </p:nvSpPr>
        <p:spPr>
          <a:xfrm>
            <a:off x="7740352" y="2620864"/>
            <a:ext cx="1152128" cy="376087"/>
          </a:xfrm>
          <a:prstGeom prst="roundRect">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a:t>
            </a:r>
          </a:p>
          <a:p>
            <a:pPr algn="ctr"/>
            <a:r>
              <a:rPr lang="sv-SE" sz="700" dirty="0" smtClean="0"/>
              <a:t>Deputy chief engineer</a:t>
            </a:r>
          </a:p>
          <a:p>
            <a:pPr algn="ctr"/>
            <a:r>
              <a:rPr lang="sv-SE" sz="700" dirty="0" smtClean="0"/>
              <a:t>(Vacant)</a:t>
            </a:r>
            <a:endParaRPr lang="sv-SE" sz="700" dirty="0"/>
          </a:p>
        </p:txBody>
      </p:sp>
      <p:cxnSp>
        <p:nvCxnSpPr>
          <p:cNvPr id="120" name="Straight Connector 119"/>
          <p:cNvCxnSpPr/>
          <p:nvPr/>
        </p:nvCxnSpPr>
        <p:spPr>
          <a:xfrm flipV="1">
            <a:off x="8964488" y="1993448"/>
            <a:ext cx="0" cy="7956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 name="Straight Connector 120"/>
          <p:cNvCxnSpPr>
            <a:endCxn id="119" idx="3"/>
          </p:cNvCxnSpPr>
          <p:nvPr/>
        </p:nvCxnSpPr>
        <p:spPr>
          <a:xfrm flipH="1">
            <a:off x="8892480" y="2782865"/>
            <a:ext cx="72008" cy="26043"/>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a:xfrm flipH="1">
            <a:off x="2842571" y="4970540"/>
            <a:ext cx="72008" cy="0"/>
          </a:xfrm>
          <a:prstGeom prst="line">
            <a:avLst/>
          </a:prstGeom>
        </p:spPr>
        <p:style>
          <a:lnRef idx="1">
            <a:schemeClr val="accent1"/>
          </a:lnRef>
          <a:fillRef idx="0">
            <a:schemeClr val="accent1"/>
          </a:fillRef>
          <a:effectRef idx="0">
            <a:schemeClr val="accent1"/>
          </a:effectRef>
          <a:fontRef idx="minor">
            <a:schemeClr val="tx1"/>
          </a:fontRef>
        </p:style>
      </p:cxnSp>
      <p:sp>
        <p:nvSpPr>
          <p:cNvPr id="126" name="Rounded Rectangle 125"/>
          <p:cNvSpPr/>
          <p:nvPr/>
        </p:nvSpPr>
        <p:spPr>
          <a:xfrm>
            <a:off x="4299782" y="3351131"/>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050" dirty="0" smtClean="0"/>
              <a:t>François Bellorini</a:t>
            </a:r>
          </a:p>
          <a:p>
            <a:pPr algn="ctr"/>
            <a:r>
              <a:rPr lang="sv-SE" sz="800" dirty="0" smtClean="0"/>
              <a:t>Integrator</a:t>
            </a:r>
            <a:endParaRPr lang="sv-SE" sz="1050" dirty="0"/>
          </a:p>
        </p:txBody>
      </p:sp>
      <p:sp>
        <p:nvSpPr>
          <p:cNvPr id="128" name="Rounded Rectangle 127"/>
          <p:cNvSpPr/>
          <p:nvPr/>
        </p:nvSpPr>
        <p:spPr>
          <a:xfrm>
            <a:off x="4310771" y="2983773"/>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David Brodrick</a:t>
            </a:r>
          </a:p>
          <a:p>
            <a:pPr algn="ctr"/>
            <a:r>
              <a:rPr lang="sv-SE" sz="800" dirty="0" smtClean="0"/>
              <a:t>Integrator</a:t>
            </a:r>
            <a:endParaRPr lang="sv-SE" sz="800" dirty="0"/>
          </a:p>
        </p:txBody>
      </p:sp>
      <p:cxnSp>
        <p:nvCxnSpPr>
          <p:cNvPr id="97" name="Straight Connector 96"/>
          <p:cNvCxnSpPr/>
          <p:nvPr/>
        </p:nvCxnSpPr>
        <p:spPr>
          <a:xfrm flipH="1">
            <a:off x="2843808" y="5361920"/>
            <a:ext cx="72008" cy="0"/>
          </a:xfrm>
          <a:prstGeom prst="line">
            <a:avLst/>
          </a:prstGeom>
        </p:spPr>
        <p:style>
          <a:lnRef idx="1">
            <a:schemeClr val="accent1"/>
          </a:lnRef>
          <a:fillRef idx="0">
            <a:schemeClr val="accent1"/>
          </a:fillRef>
          <a:effectRef idx="0">
            <a:schemeClr val="accent1"/>
          </a:effectRef>
          <a:fontRef idx="minor">
            <a:schemeClr val="tx1"/>
          </a:fontRef>
        </p:style>
      </p:cxnSp>
      <p:sp>
        <p:nvSpPr>
          <p:cNvPr id="99" name="Rounded Rectangle 98"/>
          <p:cNvSpPr/>
          <p:nvPr/>
        </p:nvSpPr>
        <p:spPr>
          <a:xfrm>
            <a:off x="1387136" y="2077901"/>
            <a:ext cx="1152128" cy="432048"/>
          </a:xfrm>
          <a:prstGeom prst="roundRect">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a:t>
            </a:r>
          </a:p>
          <a:p>
            <a:pPr algn="ctr"/>
            <a:r>
              <a:rPr lang="sv-SE" sz="800" dirty="0" smtClean="0"/>
              <a:t>IT/Infrastructure</a:t>
            </a:r>
            <a:r>
              <a:rPr lang="sv-SE" sz="800" dirty="0"/>
              <a:t> </a:t>
            </a:r>
            <a:r>
              <a:rPr lang="sv-SE" sz="800" dirty="0" smtClean="0"/>
              <a:t>?</a:t>
            </a:r>
          </a:p>
          <a:p>
            <a:pPr algn="ctr"/>
            <a:r>
              <a:rPr lang="sv-SE" sz="800" dirty="0" smtClean="0"/>
              <a:t>(Vacant?)</a:t>
            </a:r>
            <a:endParaRPr lang="sv-SE" sz="1100" dirty="0"/>
          </a:p>
        </p:txBody>
      </p:sp>
      <p:sp>
        <p:nvSpPr>
          <p:cNvPr id="101" name="Rounded Rectangle 100"/>
          <p:cNvSpPr/>
          <p:nvPr/>
        </p:nvSpPr>
        <p:spPr>
          <a:xfrm>
            <a:off x="2692098" y="6437289"/>
            <a:ext cx="1152128" cy="376087"/>
          </a:xfrm>
          <a:prstGeom prst="roundRect">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Position under consideration</a:t>
            </a:r>
            <a:endParaRPr lang="sv-SE" sz="700" dirty="0"/>
          </a:p>
        </p:txBody>
      </p:sp>
      <p:grpSp>
        <p:nvGrpSpPr>
          <p:cNvPr id="25" name="Group 24"/>
          <p:cNvGrpSpPr/>
          <p:nvPr/>
        </p:nvGrpSpPr>
        <p:grpSpPr>
          <a:xfrm>
            <a:off x="2915816" y="5187612"/>
            <a:ext cx="1224136" cy="444356"/>
            <a:chOff x="2915816" y="5216892"/>
            <a:chExt cx="1224136" cy="444356"/>
          </a:xfrm>
        </p:grpSpPr>
        <p:sp>
          <p:nvSpPr>
            <p:cNvPr id="106" name="Rounded Rectangle 105"/>
            <p:cNvSpPr/>
            <p:nvPr/>
          </p:nvSpPr>
          <p:spPr>
            <a:xfrm>
              <a:off x="2987824" y="5285161"/>
              <a:ext cx="1152128" cy="376087"/>
            </a:xfrm>
            <a:prstGeom prst="roundRect">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Vacant</a:t>
              </a:r>
              <a:br>
                <a:rPr lang="sv-SE" sz="1100" dirty="0" smtClean="0"/>
              </a:br>
              <a:r>
                <a:rPr lang="sv-SE" sz="800" dirty="0" smtClean="0"/>
                <a:t>Engineer?</a:t>
              </a:r>
              <a:endParaRPr lang="sv-SE" sz="700" dirty="0"/>
            </a:p>
          </p:txBody>
        </p:sp>
        <p:sp>
          <p:nvSpPr>
            <p:cNvPr id="102" name="Rounded Rectangle 101"/>
            <p:cNvSpPr/>
            <p:nvPr/>
          </p:nvSpPr>
          <p:spPr>
            <a:xfrm>
              <a:off x="2915816" y="5216892"/>
              <a:ext cx="1152128" cy="376087"/>
            </a:xfrm>
            <a:prstGeom prst="roundRect">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Vacant</a:t>
              </a:r>
              <a:br>
                <a:rPr lang="sv-SE" sz="1100" dirty="0" smtClean="0"/>
              </a:br>
              <a:r>
                <a:rPr lang="sv-SE" sz="800" dirty="0" smtClean="0"/>
                <a:t>Engineer?</a:t>
              </a:r>
              <a:endParaRPr lang="sv-SE" sz="700" dirty="0"/>
            </a:p>
          </p:txBody>
        </p:sp>
      </p:grpSp>
      <p:grpSp>
        <p:nvGrpSpPr>
          <p:cNvPr id="107" name="Group 106"/>
          <p:cNvGrpSpPr/>
          <p:nvPr/>
        </p:nvGrpSpPr>
        <p:grpSpPr>
          <a:xfrm>
            <a:off x="4283968" y="6309320"/>
            <a:ext cx="1224136" cy="444356"/>
            <a:chOff x="2915816" y="5216892"/>
            <a:chExt cx="1224136" cy="444356"/>
          </a:xfrm>
        </p:grpSpPr>
        <p:sp>
          <p:nvSpPr>
            <p:cNvPr id="108" name="Rounded Rectangle 107"/>
            <p:cNvSpPr/>
            <p:nvPr/>
          </p:nvSpPr>
          <p:spPr>
            <a:xfrm>
              <a:off x="2987824" y="5285161"/>
              <a:ext cx="1152128" cy="376087"/>
            </a:xfrm>
            <a:prstGeom prst="roundRect">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Vacant</a:t>
              </a:r>
              <a:br>
                <a:rPr lang="sv-SE" sz="1100" dirty="0" smtClean="0"/>
              </a:br>
              <a:r>
                <a:rPr lang="sv-SE" sz="800" dirty="0" smtClean="0"/>
                <a:t>Engineer?</a:t>
              </a:r>
              <a:endParaRPr lang="sv-SE" sz="700" dirty="0"/>
            </a:p>
          </p:txBody>
        </p:sp>
        <p:sp>
          <p:nvSpPr>
            <p:cNvPr id="109" name="Rounded Rectangle 108"/>
            <p:cNvSpPr/>
            <p:nvPr/>
          </p:nvSpPr>
          <p:spPr>
            <a:xfrm>
              <a:off x="2915816" y="5216892"/>
              <a:ext cx="1152128" cy="376087"/>
            </a:xfrm>
            <a:prstGeom prst="roundRect">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Vacant</a:t>
              </a:r>
              <a:br>
                <a:rPr lang="sv-SE" sz="1100" dirty="0" smtClean="0"/>
              </a:br>
              <a:r>
                <a:rPr lang="sv-SE" sz="800" dirty="0" smtClean="0"/>
                <a:t>Engineer?</a:t>
              </a:r>
              <a:endParaRPr lang="sv-SE" sz="700" dirty="0"/>
            </a:p>
          </p:txBody>
        </p:sp>
      </p:grpSp>
      <p:sp>
        <p:nvSpPr>
          <p:cNvPr id="110" name="Rounded Rectangle 109"/>
          <p:cNvSpPr/>
          <p:nvPr/>
        </p:nvSpPr>
        <p:spPr>
          <a:xfrm>
            <a:off x="4299782" y="4839054"/>
            <a:ext cx="1152128" cy="324000"/>
          </a:xfrm>
          <a:prstGeom prst="roundRect">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800" dirty="0" smtClean="0"/>
              <a:t>Alexander Söderqvist</a:t>
            </a:r>
          </a:p>
          <a:p>
            <a:pPr algn="ctr"/>
            <a:r>
              <a:rPr lang="sv-SE" sz="800" dirty="0" smtClean="0"/>
              <a:t>Integrator</a:t>
            </a:r>
            <a:endParaRPr lang="sv-SE" sz="800" dirty="0"/>
          </a:p>
        </p:txBody>
      </p:sp>
      <p:sp>
        <p:nvSpPr>
          <p:cNvPr id="118" name="Rounded Rectangle 117"/>
          <p:cNvSpPr/>
          <p:nvPr/>
        </p:nvSpPr>
        <p:spPr>
          <a:xfrm>
            <a:off x="4299782" y="5198019"/>
            <a:ext cx="1152128" cy="324000"/>
          </a:xfrm>
          <a:prstGeom prst="roundRect">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Klemen Strnisa</a:t>
            </a:r>
          </a:p>
          <a:p>
            <a:pPr algn="ctr"/>
            <a:r>
              <a:rPr lang="sv-SE" sz="800" dirty="0" smtClean="0"/>
              <a:t>Lead integrator</a:t>
            </a:r>
            <a:endParaRPr lang="sv-SE" sz="800" dirty="0"/>
          </a:p>
        </p:txBody>
      </p:sp>
      <p:sp>
        <p:nvSpPr>
          <p:cNvPr id="129" name="Rounded Rectangle 128"/>
          <p:cNvSpPr/>
          <p:nvPr/>
        </p:nvSpPr>
        <p:spPr>
          <a:xfrm>
            <a:off x="4299782" y="5554347"/>
            <a:ext cx="1152128" cy="324000"/>
          </a:xfrm>
          <a:prstGeom prst="roundRect">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Niklas Claesson</a:t>
            </a:r>
            <a:br>
              <a:rPr lang="sv-SE" sz="1100" dirty="0" smtClean="0"/>
            </a:br>
            <a:r>
              <a:rPr lang="sv-SE" sz="800" dirty="0"/>
              <a:t>I</a:t>
            </a:r>
            <a:r>
              <a:rPr lang="sv-SE" sz="800" dirty="0" smtClean="0"/>
              <a:t>ntegrator</a:t>
            </a:r>
            <a:endParaRPr lang="sv-SE" sz="1100" dirty="0"/>
          </a:p>
        </p:txBody>
      </p:sp>
      <p:sp>
        <p:nvSpPr>
          <p:cNvPr id="130" name="Rounded Rectangle 129"/>
          <p:cNvSpPr/>
          <p:nvPr/>
        </p:nvSpPr>
        <p:spPr>
          <a:xfrm>
            <a:off x="4299782" y="5913312"/>
            <a:ext cx="1152128" cy="324000"/>
          </a:xfrm>
          <a:prstGeom prst="roundRect">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a:t>Urša Rojec</a:t>
            </a:r>
          </a:p>
          <a:p>
            <a:pPr algn="ctr"/>
            <a:r>
              <a:rPr lang="sv-SE" sz="800" dirty="0" smtClean="0"/>
              <a:t>Integrator</a:t>
            </a:r>
            <a:endParaRPr lang="sv-SE" sz="800" dirty="0"/>
          </a:p>
        </p:txBody>
      </p:sp>
      <p:sp>
        <p:nvSpPr>
          <p:cNvPr id="131" name="Rounded Rectangle 130"/>
          <p:cNvSpPr/>
          <p:nvPr/>
        </p:nvSpPr>
        <p:spPr>
          <a:xfrm>
            <a:off x="4299782" y="4077072"/>
            <a:ext cx="1152128"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050" dirty="0" smtClean="0"/>
              <a:t>Jeong Han Lee</a:t>
            </a:r>
            <a:br>
              <a:rPr lang="sv-SE" sz="1050" dirty="0" smtClean="0"/>
            </a:br>
            <a:r>
              <a:rPr lang="sv-SE" sz="800" dirty="0" smtClean="0"/>
              <a:t>Integrator</a:t>
            </a:r>
            <a:endParaRPr lang="sv-SE" sz="800" dirty="0"/>
          </a:p>
        </p:txBody>
      </p:sp>
      <p:sp>
        <p:nvSpPr>
          <p:cNvPr id="132" name="Rounded Rectangle 131"/>
          <p:cNvSpPr/>
          <p:nvPr/>
        </p:nvSpPr>
        <p:spPr>
          <a:xfrm>
            <a:off x="6494862" y="5945218"/>
            <a:ext cx="1152128" cy="324000"/>
          </a:xfrm>
          <a:prstGeom prst="roundRect">
            <a:avLst/>
          </a:prstGeom>
          <a:solidFill>
            <a:schemeClr val="accent2"/>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Consultants</a:t>
            </a:r>
            <a:endParaRPr lang="sv-SE" sz="1100" dirty="0"/>
          </a:p>
        </p:txBody>
      </p:sp>
      <p:grpSp>
        <p:nvGrpSpPr>
          <p:cNvPr id="134" name="Group 133"/>
          <p:cNvGrpSpPr/>
          <p:nvPr/>
        </p:nvGrpSpPr>
        <p:grpSpPr>
          <a:xfrm>
            <a:off x="6500162" y="6370257"/>
            <a:ext cx="1224136" cy="444356"/>
            <a:chOff x="2915816" y="5216892"/>
            <a:chExt cx="1224136" cy="444356"/>
          </a:xfrm>
        </p:grpSpPr>
        <p:sp>
          <p:nvSpPr>
            <p:cNvPr id="135" name="Rounded Rectangle 134"/>
            <p:cNvSpPr/>
            <p:nvPr/>
          </p:nvSpPr>
          <p:spPr>
            <a:xfrm>
              <a:off x="2987824" y="5285161"/>
              <a:ext cx="1152128" cy="376087"/>
            </a:xfrm>
            <a:prstGeom prst="roundRect">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Vacant</a:t>
              </a:r>
              <a:br>
                <a:rPr lang="sv-SE" sz="1100" dirty="0" smtClean="0"/>
              </a:br>
              <a:r>
                <a:rPr lang="sv-SE" sz="800" dirty="0" smtClean="0"/>
                <a:t>Engineer?</a:t>
              </a:r>
              <a:endParaRPr lang="sv-SE" sz="700" dirty="0"/>
            </a:p>
          </p:txBody>
        </p:sp>
        <p:sp>
          <p:nvSpPr>
            <p:cNvPr id="136" name="Rounded Rectangle 135"/>
            <p:cNvSpPr/>
            <p:nvPr/>
          </p:nvSpPr>
          <p:spPr>
            <a:xfrm>
              <a:off x="2915816" y="5216892"/>
              <a:ext cx="1152128" cy="376087"/>
            </a:xfrm>
            <a:prstGeom prst="roundRect">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100" dirty="0" smtClean="0"/>
                <a:t>Vacant</a:t>
              </a:r>
              <a:br>
                <a:rPr lang="sv-SE" sz="1100" dirty="0" smtClean="0"/>
              </a:br>
              <a:r>
                <a:rPr lang="sv-SE" sz="800" dirty="0" smtClean="0"/>
                <a:t>Engineer?</a:t>
              </a:r>
              <a:endParaRPr lang="sv-SE" sz="700" dirty="0"/>
            </a:p>
          </p:txBody>
        </p:sp>
      </p:grpSp>
      <p:cxnSp>
        <p:nvCxnSpPr>
          <p:cNvPr id="141" name="Straight Connector 140"/>
          <p:cNvCxnSpPr/>
          <p:nvPr/>
        </p:nvCxnSpPr>
        <p:spPr>
          <a:xfrm flipH="1">
            <a:off x="6415160" y="6554521"/>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 name="Straight Connector 141"/>
          <p:cNvCxnSpPr/>
          <p:nvPr/>
        </p:nvCxnSpPr>
        <p:spPr>
          <a:xfrm flipH="1">
            <a:off x="4221487" y="5724940"/>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a:xfrm flipH="1">
            <a:off x="4223864" y="6071356"/>
            <a:ext cx="72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a:xfrm flipH="1">
            <a:off x="4210309" y="6489376"/>
            <a:ext cx="72008" cy="0"/>
          </a:xfrm>
          <a:prstGeom prst="line">
            <a:avLst/>
          </a:prstGeom>
        </p:spPr>
        <p:style>
          <a:lnRef idx="1">
            <a:schemeClr val="accent1"/>
          </a:lnRef>
          <a:fillRef idx="0">
            <a:schemeClr val="accent1"/>
          </a:fillRef>
          <a:effectRef idx="0">
            <a:schemeClr val="accent1"/>
          </a:effectRef>
          <a:fontRef idx="minor">
            <a:schemeClr val="tx1"/>
          </a:fontRef>
        </p:style>
      </p:cxn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3059113"/>
            <a:ext cx="2638424" cy="868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468378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sz="2800" dirty="0" smtClean="0"/>
              <a:t>Status - Work package 2 - Software applications </a:t>
            </a:r>
            <a:endParaRPr lang="sv-SE" sz="2800" dirty="0"/>
          </a:p>
        </p:txBody>
      </p:sp>
      <p:sp>
        <p:nvSpPr>
          <p:cNvPr id="3" name="Content Placeholder 2"/>
          <p:cNvSpPr>
            <a:spLocks noGrp="1"/>
          </p:cNvSpPr>
          <p:nvPr>
            <p:ph idx="1"/>
          </p:nvPr>
        </p:nvSpPr>
        <p:spPr>
          <a:xfrm>
            <a:off x="457200" y="1600200"/>
            <a:ext cx="8435280" cy="4525963"/>
          </a:xfrm>
        </p:spPr>
        <p:txBody>
          <a:bodyPr>
            <a:normAutofit lnSpcReduction="10000"/>
          </a:bodyPr>
          <a:lstStyle/>
          <a:p>
            <a:r>
              <a:rPr lang="en-US" sz="1800" dirty="0" err="1" smtClean="0">
                <a:solidFill>
                  <a:srgbClr val="7F7F7F"/>
                </a:solidFill>
              </a:rPr>
              <a:t>Workpackage</a:t>
            </a:r>
            <a:r>
              <a:rPr lang="en-US" sz="1800" dirty="0" smtClean="0">
                <a:solidFill>
                  <a:srgbClr val="7F7F7F"/>
                </a:solidFill>
              </a:rPr>
              <a:t> scope</a:t>
            </a:r>
          </a:p>
          <a:p>
            <a:pPr lvl="1"/>
            <a:r>
              <a:rPr lang="en-US" sz="1400" b="1" dirty="0" smtClean="0">
                <a:solidFill>
                  <a:srgbClr val="FF0000"/>
                </a:solidFill>
              </a:rPr>
              <a:t>Development Environment </a:t>
            </a:r>
            <a:r>
              <a:rPr lang="en-US" sz="1400" dirty="0" smtClean="0">
                <a:solidFill>
                  <a:srgbClr val="7F7F7F"/>
                </a:solidFill>
              </a:rPr>
              <a:t>and Software Quality: deliver infrastructure, continuous integration, configuration management systems, service and application monitoring, task tracking system and wiki</a:t>
            </a:r>
          </a:p>
          <a:p>
            <a:pPr lvl="1"/>
            <a:r>
              <a:rPr lang="en-US" sz="1400" dirty="0" smtClean="0">
                <a:solidFill>
                  <a:srgbClr val="7F7F7F"/>
                </a:solidFill>
              </a:rPr>
              <a:t>Development of </a:t>
            </a:r>
            <a:r>
              <a:rPr lang="en-US" sz="1400" b="1" dirty="0" smtClean="0">
                <a:solidFill>
                  <a:srgbClr val="FF0000"/>
                </a:solidFill>
              </a:rPr>
              <a:t>applications and frameworks </a:t>
            </a:r>
            <a:r>
              <a:rPr lang="en-US" sz="1400" dirty="0" smtClean="0">
                <a:solidFill>
                  <a:srgbClr val="7F7F7F"/>
                </a:solidFill>
              </a:rPr>
              <a:t>that will be used by the end user to develop applications: CS Studio, Fixed display framework, Scripting framework, Timing sequencer, MPS applications, Diagnostic applications, Electronic checklist</a:t>
            </a:r>
          </a:p>
          <a:p>
            <a:pPr lvl="1"/>
            <a:endParaRPr lang="en-US" sz="1400" dirty="0" smtClean="0">
              <a:solidFill>
                <a:srgbClr val="7F7F7F"/>
              </a:solidFill>
            </a:endParaRPr>
          </a:p>
          <a:p>
            <a:r>
              <a:rPr lang="en-US" sz="1800" dirty="0" err="1" smtClean="0">
                <a:solidFill>
                  <a:srgbClr val="7F7F7F"/>
                </a:solidFill>
              </a:rPr>
              <a:t>Workpackage</a:t>
            </a:r>
            <a:r>
              <a:rPr lang="en-US" sz="1800" dirty="0" smtClean="0">
                <a:solidFill>
                  <a:srgbClr val="7F7F7F"/>
                </a:solidFill>
              </a:rPr>
              <a:t> status</a:t>
            </a:r>
          </a:p>
          <a:p>
            <a:pPr lvl="1"/>
            <a:r>
              <a:rPr lang="en-US" sz="1400" dirty="0" smtClean="0">
                <a:solidFill>
                  <a:srgbClr val="7F7F7F"/>
                </a:solidFill>
              </a:rPr>
              <a:t>2015 focus on software infrastructure and frameworks</a:t>
            </a:r>
          </a:p>
          <a:p>
            <a:pPr lvl="1"/>
            <a:r>
              <a:rPr lang="en-US" sz="1400" dirty="0" smtClean="0">
                <a:solidFill>
                  <a:srgbClr val="7F7F7F"/>
                </a:solidFill>
              </a:rPr>
              <a:t>2016 and 2017 will focus on the development of applications</a:t>
            </a:r>
          </a:p>
          <a:p>
            <a:pPr lvl="1"/>
            <a:r>
              <a:rPr lang="en-US" sz="1400" dirty="0" smtClean="0">
                <a:solidFill>
                  <a:srgbClr val="7F7F7F"/>
                </a:solidFill>
              </a:rPr>
              <a:t>Excellent feedback from our stakeholders on the systems deployed. </a:t>
            </a:r>
          </a:p>
          <a:p>
            <a:pPr lvl="1"/>
            <a:r>
              <a:rPr lang="en-US" sz="1400" b="1" dirty="0" smtClean="0">
                <a:solidFill>
                  <a:srgbClr val="FF0000"/>
                </a:solidFill>
              </a:rPr>
              <a:t>Current planning will be reviewed in the coming audits</a:t>
            </a:r>
            <a:r>
              <a:rPr lang="en-US" sz="1400" dirty="0" smtClean="0">
                <a:solidFill>
                  <a:srgbClr val="FF0000"/>
                </a:solidFill>
              </a:rPr>
              <a:t>. </a:t>
            </a:r>
          </a:p>
          <a:p>
            <a:pPr lvl="1"/>
            <a:r>
              <a:rPr lang="en-US" sz="1400" b="1" dirty="0" smtClean="0">
                <a:solidFill>
                  <a:srgbClr val="FF0000"/>
                </a:solidFill>
              </a:rPr>
              <a:t>Projects and resources might be moved to other work packages, projects might be cancelled, new projects might be identified</a:t>
            </a:r>
          </a:p>
          <a:p>
            <a:pPr lvl="1"/>
            <a:endParaRPr lang="en-US" sz="1400" dirty="0" smtClean="0">
              <a:solidFill>
                <a:srgbClr val="7F7F7F"/>
              </a:solidFill>
            </a:endParaRPr>
          </a:p>
          <a:p>
            <a:r>
              <a:rPr lang="en-US" sz="1800" dirty="0" smtClean="0">
                <a:solidFill>
                  <a:srgbClr val="7F7F7F"/>
                </a:solidFill>
              </a:rPr>
              <a:t>Issues</a:t>
            </a:r>
          </a:p>
          <a:p>
            <a:pPr lvl="1"/>
            <a:r>
              <a:rPr lang="en-US" sz="1400" dirty="0" smtClean="0">
                <a:solidFill>
                  <a:srgbClr val="7F7F7F"/>
                </a:solidFill>
              </a:rPr>
              <a:t>Lack of requirements and end-user interaction</a:t>
            </a:r>
          </a:p>
          <a:p>
            <a:pPr lvl="1"/>
            <a:endParaRPr lang="en-US" sz="1400" dirty="0" smtClean="0">
              <a:solidFill>
                <a:srgbClr val="7F7F7F"/>
              </a:solidFill>
            </a:endParaRPr>
          </a:p>
          <a:p>
            <a:r>
              <a:rPr lang="en-US" sz="1800" dirty="0" smtClean="0">
                <a:solidFill>
                  <a:srgbClr val="7F7F7F"/>
                </a:solidFill>
              </a:rPr>
              <a:t>Next steps</a:t>
            </a:r>
          </a:p>
          <a:p>
            <a:pPr lvl="1"/>
            <a:r>
              <a:rPr lang="en-US" sz="1400" dirty="0" smtClean="0">
                <a:solidFill>
                  <a:srgbClr val="7F7F7F"/>
                </a:solidFill>
              </a:rPr>
              <a:t>Continue development in scripting framework</a:t>
            </a:r>
            <a:endParaRPr lang="en-US" sz="1400" dirty="0">
              <a:solidFill>
                <a:srgbClr val="7F7F7F"/>
              </a:solidFill>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9</a:t>
            </a:fld>
            <a:endParaRPr lang="sv-SE" dirty="0"/>
          </a:p>
        </p:txBody>
      </p:sp>
    </p:spTree>
    <p:extLst>
      <p:ext uri="{BB962C8B-B14F-4D97-AF65-F5344CB8AC3E}">
        <p14:creationId xmlns:p14="http://schemas.microsoft.com/office/powerpoint/2010/main" val="6474837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3331</TotalTime>
  <Words>2422</Words>
  <Application>Microsoft Office PowerPoint</Application>
  <PresentationFormat>On-screen Show (4:3)</PresentationFormat>
  <Paragraphs>449</Paragraphs>
  <Slides>22</Slides>
  <Notes>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Progress and plans for ICS TAC 12 presentation</vt:lpstr>
      <vt:lpstr>Progress and plans for ICS</vt:lpstr>
      <vt:lpstr>Progress  - ICS governance</vt:lpstr>
      <vt:lpstr>Meta plan - management and governance</vt:lpstr>
      <vt:lpstr>Target setting for ICS ICS Priorities 2015</vt:lpstr>
      <vt:lpstr>Re-planning effort</vt:lpstr>
      <vt:lpstr>Organization – ICS team H1 2015 Combined view from first half of 2015</vt:lpstr>
      <vt:lpstr>Organization – ICS team 2015-10-01</vt:lpstr>
      <vt:lpstr>Status - Work package 2 - Software applications </vt:lpstr>
      <vt:lpstr>Status - Work package 3 - Software core</vt:lpstr>
      <vt:lpstr>Status - Work package 4 - Hardware core</vt:lpstr>
      <vt:lpstr>Status - Work package 5 - Machine protection</vt:lpstr>
      <vt:lpstr>Status - Work package 7 - Infrastructure</vt:lpstr>
      <vt:lpstr>Status - Work package 8 - Physics</vt:lpstr>
      <vt:lpstr>Status - Work package 9 - Personnel Safety</vt:lpstr>
      <vt:lpstr>Status - Work packages [10..13] - Integration</vt:lpstr>
      <vt:lpstr>ICS work package status summary</vt:lpstr>
      <vt:lpstr>EVM Graph</vt:lpstr>
      <vt:lpstr>In-Kind initiatives</vt:lpstr>
      <vt:lpstr>Major issues</vt:lpstr>
      <vt:lpstr>Summary</vt:lpstr>
      <vt:lpstr>Thank you!</vt:lpstr>
    </vt:vector>
  </TitlesOfParts>
  <Manager>Henrik.Carling@esss.se</Manager>
  <Company>ESS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Henrik.Carling@esss.se</dc:creator>
  <cp:lastModifiedBy>Henrik Carling</cp:lastModifiedBy>
  <cp:revision>164</cp:revision>
  <dcterms:created xsi:type="dcterms:W3CDTF">2013-10-29T16:05:10Z</dcterms:created>
  <dcterms:modified xsi:type="dcterms:W3CDTF">2015-10-14T12:59:54Z</dcterms:modified>
</cp:coreProperties>
</file>