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7" r:id="rId4"/>
    <p:sldId id="268" r:id="rId5"/>
    <p:sldId id="269" r:id="rId6"/>
    <p:sldId id="264" r:id="rId7"/>
    <p:sldId id="263" r:id="rId8"/>
    <p:sldId id="270" r:id="rId9"/>
    <p:sldId id="271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95000" autoAdjust="0"/>
  </p:normalViewPr>
  <p:slideViewPr>
    <p:cSldViewPr>
      <p:cViewPr varScale="1">
        <p:scale>
          <a:sx n="69" d="100"/>
          <a:sy n="69" d="100"/>
        </p:scale>
        <p:origin x="-17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DE6CE-1825-934F-A42E-6E1081D24CD1}" type="datetime1">
              <a:rPr lang="en-US" smtClean="0"/>
              <a:t>04/10/15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8C1D3-C252-5A47-8C07-3A253C08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19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E23CB-0AF7-4045-96E5-7971D878811D}" type="datetime1">
              <a:rPr lang="en-US" smtClean="0"/>
              <a:t>04/10/15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AAFF-2E0C-E44A-8C0C-BC327EB43A74}" type="datetime1">
              <a:rPr lang="en-US" smtClean="0"/>
              <a:t>04/10/15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02B2-F96C-8B4C-ACE0-453FAA326A20}" type="datetime1">
              <a:rPr lang="en-US" smtClean="0"/>
              <a:t>04/10/15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3082-F331-9347-BB23-FBE2EF0C8EE0}" type="datetime1">
              <a:rPr lang="en-US" smtClean="0"/>
              <a:t>04/10/15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ACCB-C154-9E4D-AFEA-881F10596A3D}" type="datetime1">
              <a:rPr lang="en-US" smtClean="0"/>
              <a:t>04/10/15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12958E0-B7ED-AF4C-98BE-19EA789F8A84}" type="datetime1">
              <a:rPr lang="en-US" smtClean="0"/>
              <a:t>04/10/15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europeanspallationsource.se/accelerator-documen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err="1" smtClean="0"/>
              <a:t>Slides</a:t>
            </a:r>
            <a:r>
              <a:rPr lang="sv-SE" sz="4000" dirty="0" smtClean="0"/>
              <a:t> for TAC meeting</a:t>
            </a:r>
            <a:br>
              <a:rPr lang="sv-SE" sz="4000" dirty="0" smtClean="0"/>
            </a:br>
            <a:r>
              <a:rPr lang="sv-SE" sz="4000" dirty="0" err="1" smtClean="0"/>
              <a:t>Oct</a:t>
            </a:r>
            <a:r>
              <a:rPr lang="sv-SE" sz="4000" dirty="0" smtClean="0"/>
              <a:t>/2015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Marcelo juni Ferreira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Vacuum </a:t>
            </a:r>
            <a:r>
              <a:rPr lang="en-GB" sz="2000" dirty="0" smtClean="0">
                <a:solidFill>
                  <a:schemeClr val="bg1"/>
                </a:solidFill>
              </a:rPr>
              <a:t>section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leader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October,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3327400"/>
            <a:ext cx="355600" cy="20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3327400"/>
            <a:ext cx="355600" cy="20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Vacuum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6" y="2348881"/>
            <a:ext cx="6624734" cy="648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44074">
            <a:off x="5918243" y="1761348"/>
            <a:ext cx="2643104" cy="2373574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>
          <a:xfrm rot="5400000">
            <a:off x="1295636" y="1016732"/>
            <a:ext cx="288032" cy="2664296"/>
          </a:xfrm>
          <a:prstGeom prst="leftBrace">
            <a:avLst>
              <a:gd name="adj1" fmla="val 8333"/>
              <a:gd name="adj2" fmla="val 444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372200" y="2420888"/>
            <a:ext cx="360040" cy="360040"/>
          </a:xfrm>
          <a:prstGeom prst="ellipse">
            <a:avLst/>
          </a:prstGeom>
          <a:solidFill>
            <a:schemeClr val="accent6">
              <a:alpha val="54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LINAC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19168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LINAC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84168" y="1844824"/>
            <a:ext cx="360040" cy="64807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64088" y="1556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Target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19871510">
            <a:off x="7149114" y="3496462"/>
            <a:ext cx="1324536" cy="576064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588224" y="2060848"/>
            <a:ext cx="504056" cy="360040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7308304" y="1988840"/>
            <a:ext cx="504056" cy="432048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732240" y="2708920"/>
            <a:ext cx="432048" cy="360040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724128" y="4005064"/>
            <a:ext cx="1368152" cy="144016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3"/>
          </p:cNvCxnSpPr>
          <p:nvPr/>
        </p:nvCxnSpPr>
        <p:spPr>
          <a:xfrm flipV="1">
            <a:off x="5724128" y="3016233"/>
            <a:ext cx="1071384" cy="113284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0" idx="2"/>
          </p:cNvCxnSpPr>
          <p:nvPr/>
        </p:nvCxnSpPr>
        <p:spPr>
          <a:xfrm flipV="1">
            <a:off x="5724128" y="2204864"/>
            <a:ext cx="1584176" cy="1944216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9" idx="5"/>
          </p:cNvCxnSpPr>
          <p:nvPr/>
        </p:nvCxnSpPr>
        <p:spPr>
          <a:xfrm flipV="1">
            <a:off x="5724128" y="2368161"/>
            <a:ext cx="1294335" cy="178091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04048" y="42930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Neutron Instruments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501008"/>
            <a:ext cx="468052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ESS organization charges the ESS Vacuum Group </a:t>
            </a:r>
            <a:r>
              <a:rPr lang="en-US" dirty="0" smtClean="0"/>
              <a:t>with </a:t>
            </a:r>
            <a:r>
              <a:rPr lang="en-US" dirty="0"/>
              <a:t>the responsibility for all ESS </a:t>
            </a:r>
            <a:r>
              <a:rPr lang="en-US" dirty="0" smtClean="0"/>
              <a:t>“technical” vacuum </a:t>
            </a:r>
            <a:r>
              <a:rPr lang="en-US" dirty="0"/>
              <a:t>systems </a:t>
            </a:r>
            <a:r>
              <a:rPr lang="en-US" dirty="0" smtClean="0"/>
              <a:t>of </a:t>
            </a:r>
            <a:r>
              <a:rPr lang="en-US" dirty="0"/>
              <a:t>the Accelerator, </a:t>
            </a:r>
            <a:r>
              <a:rPr lang="en-US" dirty="0" smtClean="0"/>
              <a:t>Target and Neutron Instruments including neutron guides and choppers.</a:t>
            </a:r>
          </a:p>
          <a:p>
            <a:pPr algn="just"/>
            <a:r>
              <a:rPr lang="en-US" dirty="0" smtClean="0"/>
              <a:t>The main task of the group is to support the in-kind-contributions (IKC) </a:t>
            </a:r>
            <a:r>
              <a:rPr lang="en-US" dirty="0"/>
              <a:t>of the vacuum </a:t>
            </a:r>
            <a:r>
              <a:rPr lang="en-US" dirty="0" smtClean="0"/>
              <a:t>systems provided by our ESS Partners to ensure an </a:t>
            </a:r>
            <a:r>
              <a:rPr lang="en-US" b="1" dirty="0" smtClean="0"/>
              <a:t>integrated vacuum system design </a:t>
            </a:r>
            <a:r>
              <a:rPr lang="en-US" dirty="0" smtClean="0"/>
              <a:t>throughout the ESS complex.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4" name="Left Brace 33"/>
          <p:cNvSpPr/>
          <p:nvPr/>
        </p:nvSpPr>
        <p:spPr>
          <a:xfrm rot="5400000">
            <a:off x="4355976" y="836712"/>
            <a:ext cx="288032" cy="3024336"/>
          </a:xfrm>
          <a:prstGeom prst="leftBrace">
            <a:avLst>
              <a:gd name="adj1" fmla="val 8333"/>
              <a:gd name="adj2" fmla="val 444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Vacuum </a:t>
            </a:r>
            <a:r>
              <a:rPr lang="en-US" dirty="0" smtClean="0"/>
              <a:t>Standardization, an </a:t>
            </a:r>
            <a:r>
              <a:rPr lang="en-US" dirty="0"/>
              <a:t>Integrated Approach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-1" y="1484784"/>
            <a:ext cx="4792235" cy="53732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Working closely with our partners </a:t>
            </a:r>
            <a:r>
              <a:rPr lang="en-US" sz="1800" dirty="0" smtClean="0">
                <a:solidFill>
                  <a:srgbClr val="000000"/>
                </a:solidFill>
              </a:rPr>
              <a:t>across the project one </a:t>
            </a:r>
            <a:r>
              <a:rPr lang="en-US" sz="1800" dirty="0">
                <a:solidFill>
                  <a:srgbClr val="000000"/>
                </a:solidFill>
              </a:rPr>
              <a:t>of our primary goals </a:t>
            </a:r>
            <a:r>
              <a:rPr lang="en-US" sz="1800" dirty="0" smtClean="0">
                <a:solidFill>
                  <a:srgbClr val="000000"/>
                </a:solidFill>
              </a:rPr>
              <a:t>was to </a:t>
            </a:r>
            <a:r>
              <a:rPr lang="en-US" sz="1800" dirty="0">
                <a:solidFill>
                  <a:srgbClr val="000000"/>
                </a:solidFill>
              </a:rPr>
              <a:t>promote the use of common vacuum </a:t>
            </a:r>
            <a:r>
              <a:rPr lang="en-US" sz="1800" dirty="0" smtClean="0">
                <a:solidFill>
                  <a:srgbClr val="000000"/>
                </a:solidFill>
              </a:rPr>
              <a:t>equipment and standards. As a result a </a:t>
            </a:r>
            <a:r>
              <a:rPr lang="en-US" sz="1800" dirty="0">
                <a:solidFill>
                  <a:srgbClr val="000000"/>
                </a:solidFill>
              </a:rPr>
              <a:t>Vacuum Standardization meeting </a:t>
            </a:r>
            <a:r>
              <a:rPr lang="en-US" sz="1800" dirty="0" smtClean="0">
                <a:solidFill>
                  <a:srgbClr val="000000"/>
                </a:solidFill>
              </a:rPr>
              <a:t>was held in February 2014 where equipment suitable for Standardization was agreed and reflected in the </a:t>
            </a:r>
            <a:r>
              <a:rPr lang="en-US" sz="1800" dirty="0">
                <a:solidFill>
                  <a:srgbClr val="000000"/>
                </a:solidFill>
              </a:rPr>
              <a:t>ESS Vacuum </a:t>
            </a:r>
            <a:r>
              <a:rPr lang="en-US" sz="1800" dirty="0" smtClean="0">
                <a:solidFill>
                  <a:srgbClr val="000000"/>
                </a:solidFill>
              </a:rPr>
              <a:t>Handbook.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An important element of this Standardization is the Procurement Policy </a:t>
            </a:r>
            <a:r>
              <a:rPr lang="en-US" sz="1800" dirty="0">
                <a:solidFill>
                  <a:srgbClr val="000000"/>
                </a:solidFill>
              </a:rPr>
              <a:t>applied </a:t>
            </a:r>
            <a:r>
              <a:rPr lang="en-US" sz="1800" dirty="0" smtClean="0">
                <a:solidFill>
                  <a:srgbClr val="000000"/>
                </a:solidFill>
              </a:rPr>
              <a:t>for the procurement of all “major” vacuum equipment. This policy is outlined in the </a:t>
            </a:r>
            <a:r>
              <a:rPr lang="en-US" sz="1800" dirty="0">
                <a:solidFill>
                  <a:srgbClr val="000000"/>
                </a:solidFill>
              </a:rPr>
              <a:t>ESS Vacuum </a:t>
            </a:r>
            <a:r>
              <a:rPr lang="en-US" sz="1800" dirty="0" smtClean="0">
                <a:solidFill>
                  <a:srgbClr val="000000"/>
                </a:solidFill>
              </a:rPr>
              <a:t>Handbook.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The ESS </a:t>
            </a:r>
            <a:r>
              <a:rPr lang="en-US" sz="1800" dirty="0">
                <a:solidFill>
                  <a:srgbClr val="000000"/>
                </a:solidFill>
              </a:rPr>
              <a:t>Vacuum Handbook </a:t>
            </a:r>
            <a:r>
              <a:rPr lang="en-US" sz="1800" dirty="0" smtClean="0">
                <a:solidFill>
                  <a:srgbClr val="000000"/>
                </a:solidFill>
              </a:rPr>
              <a:t>is primary a vacuum document that covers the requirements </a:t>
            </a:r>
            <a:r>
              <a:rPr lang="en-US" sz="1800" dirty="0">
                <a:solidFill>
                  <a:srgbClr val="000000"/>
                </a:solidFill>
              </a:rPr>
              <a:t>for </a:t>
            </a:r>
            <a:r>
              <a:rPr lang="en-US" sz="1800" dirty="0" smtClean="0">
                <a:solidFill>
                  <a:srgbClr val="000000"/>
                </a:solidFill>
              </a:rPr>
              <a:t>the accelerator</a:t>
            </a:r>
            <a:r>
              <a:rPr lang="en-US" sz="1800" dirty="0">
                <a:solidFill>
                  <a:srgbClr val="000000"/>
                </a:solidFill>
              </a:rPr>
              <a:t>, target and </a:t>
            </a:r>
            <a:r>
              <a:rPr lang="en-US" sz="1800" dirty="0" smtClean="0">
                <a:solidFill>
                  <a:srgbClr val="000000"/>
                </a:solidFill>
              </a:rPr>
              <a:t>instruments and is applicable to all ESS IKC Partners (ESS-0012894, 0012895, 0012896 and 0012897).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2691" r="2691"/>
          <a:stretch>
            <a:fillRect/>
          </a:stretch>
        </p:blipFill>
        <p:spPr>
          <a:xfrm>
            <a:off x="4716016" y="1484784"/>
            <a:ext cx="4105026" cy="45152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2992" y="6093296"/>
            <a:ext cx="4501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http://europeanspallationsource.se/accelerator-documents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134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71184" cy="136815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Example of Vacuum support: Warm LINAC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>
                <a:solidFill>
                  <a:srgbClr val="FFFFFF"/>
                </a:solidFill>
              </a:rPr>
              <a:t>P</a:t>
            </a:r>
            <a:r>
              <a:rPr lang="en-US" sz="3600" dirty="0">
                <a:solidFill>
                  <a:srgbClr val="FFFFFF"/>
                </a:solidFill>
              </a:rPr>
              <a:t>roton </a:t>
            </a:r>
            <a:r>
              <a:rPr lang="en-US" sz="3600" b="1" dirty="0">
                <a:solidFill>
                  <a:srgbClr val="FFFFFF"/>
                </a:solidFill>
              </a:rPr>
              <a:t>S</a:t>
            </a:r>
            <a:r>
              <a:rPr lang="en-US" sz="3600" dirty="0">
                <a:solidFill>
                  <a:srgbClr val="FFFFFF"/>
                </a:solidFill>
              </a:rPr>
              <a:t>ource (</a:t>
            </a:r>
            <a:r>
              <a:rPr lang="en-US" sz="3600" b="1" dirty="0" smtClean="0">
                <a:solidFill>
                  <a:srgbClr val="FFFFFF"/>
                </a:solidFill>
              </a:rPr>
              <a:t>PS</a:t>
            </a:r>
            <a:r>
              <a:rPr lang="en-US" sz="3600" dirty="0" smtClean="0">
                <a:solidFill>
                  <a:srgbClr val="FFFFFF"/>
                </a:solidFill>
              </a:rPr>
              <a:t>) and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b="1" dirty="0" smtClean="0">
                <a:solidFill>
                  <a:srgbClr val="FFFFFF"/>
                </a:solidFill>
              </a:rPr>
              <a:t>L</a:t>
            </a:r>
            <a:r>
              <a:rPr lang="en-US" sz="3600" dirty="0" smtClean="0">
                <a:solidFill>
                  <a:srgbClr val="FFFFFF"/>
                </a:solidFill>
              </a:rPr>
              <a:t>ow </a:t>
            </a:r>
            <a:r>
              <a:rPr lang="en-US" sz="3600" b="1" dirty="0">
                <a:solidFill>
                  <a:srgbClr val="FFFFFF"/>
                </a:solidFill>
              </a:rPr>
              <a:t>E</a:t>
            </a:r>
            <a:r>
              <a:rPr lang="en-US" sz="3600" dirty="0">
                <a:solidFill>
                  <a:srgbClr val="FFFFFF"/>
                </a:solidFill>
              </a:rPr>
              <a:t>nergy </a:t>
            </a:r>
            <a:r>
              <a:rPr lang="en-US" sz="3600" b="1" dirty="0">
                <a:solidFill>
                  <a:srgbClr val="FFFFFF"/>
                </a:solidFill>
              </a:rPr>
              <a:t>B</a:t>
            </a:r>
            <a:r>
              <a:rPr lang="en-US" sz="3600" dirty="0">
                <a:solidFill>
                  <a:srgbClr val="FFFFFF"/>
                </a:solidFill>
              </a:rPr>
              <a:t>eam </a:t>
            </a:r>
            <a:r>
              <a:rPr lang="en-US" sz="3600" b="1" dirty="0">
                <a:solidFill>
                  <a:srgbClr val="FFFFFF"/>
                </a:solidFill>
              </a:rPr>
              <a:t>T</a:t>
            </a:r>
            <a:r>
              <a:rPr lang="en-US" sz="3600" dirty="0">
                <a:solidFill>
                  <a:srgbClr val="FFFFFF"/>
                </a:solidFill>
              </a:rPr>
              <a:t>ransport (</a:t>
            </a:r>
            <a:r>
              <a:rPr lang="en-US" sz="3600" b="1" dirty="0">
                <a:solidFill>
                  <a:srgbClr val="FFFFFF"/>
                </a:solidFill>
              </a:rPr>
              <a:t>LEBT</a:t>
            </a:r>
            <a:r>
              <a:rPr lang="en-US" sz="3600" dirty="0"/>
              <a:t>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28800"/>
            <a:ext cx="6732240" cy="45271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44008" y="2996952"/>
            <a:ext cx="4464496" cy="2160240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3728" y="4581128"/>
            <a:ext cx="3312368" cy="864096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085184"/>
            <a:ext cx="1186248" cy="91697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/>
          <a:srcRect r="32558" b="-3786"/>
          <a:stretch/>
        </p:blipFill>
        <p:spPr bwMode="auto">
          <a:xfrm>
            <a:off x="179512" y="5589240"/>
            <a:ext cx="3240360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>
          <a:xfrm>
            <a:off x="107504" y="5085184"/>
            <a:ext cx="2232248" cy="1584176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939" y="2060848"/>
            <a:ext cx="2324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requirements agreed with the in kind for L2, L3 and L4 top-down and interfaces, including interface with other ESS groups, as ICS or Cryogenics.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59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571184" cy="13681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Standardization and vacuum integrated approach: </a:t>
            </a:r>
            <a:r>
              <a:rPr lang="en-US" sz="3600" b="1" dirty="0" smtClean="0"/>
              <a:t>PS</a:t>
            </a:r>
            <a:r>
              <a:rPr lang="en-US" sz="3600" dirty="0"/>
              <a:t> </a:t>
            </a:r>
            <a:r>
              <a:rPr lang="en-US" sz="3600" dirty="0" smtClean="0"/>
              <a:t>+ </a:t>
            </a:r>
            <a:r>
              <a:rPr lang="en-US" sz="3600" b="1" dirty="0" smtClean="0"/>
              <a:t>LEBT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" y="2420888"/>
            <a:ext cx="7256387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83" y="1484784"/>
            <a:ext cx="3692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Detailed list of components following the standardization model, including vacuum control signals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83" y="1340768"/>
            <a:ext cx="5124317" cy="3561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76" y="36450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diagram.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364542"/>
            <a:ext cx="5004048" cy="34934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2121" y="544522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control system wiring diagram, including interlock and signals.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76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Vacuum support: Discussion on the possibility to eliminate the Proton Beam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32" name="Picture 31" descr="3Dcut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549233"/>
            <a:ext cx="5423372" cy="531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771247" y="4653136"/>
            <a:ext cx="2440713" cy="1039501"/>
            <a:chOff x="-28448" y="3194972"/>
            <a:chExt cx="2440713" cy="1039501"/>
          </a:xfrm>
        </p:grpSpPr>
        <p:sp>
          <p:nvSpPr>
            <p:cNvPr id="34" name="TextBox 33"/>
            <p:cNvSpPr txBox="1"/>
            <p:nvPr/>
          </p:nvSpPr>
          <p:spPr>
            <a:xfrm>
              <a:off x="-28448" y="3649697"/>
              <a:ext cx="2133918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uFill>
                    <a:solidFill>
                      <a:schemeClr val="accent2"/>
                    </a:solidFill>
                  </a:uFill>
                </a:rPr>
                <a:t>Proton beam envelope </a:t>
              </a:r>
            </a:p>
            <a:p>
              <a:r>
                <a:rPr lang="en-GB" sz="1600" b="1" dirty="0" smtClean="0">
                  <a:uFill>
                    <a:solidFill>
                      <a:schemeClr val="accent2"/>
                    </a:solidFill>
                  </a:uFill>
                </a:rPr>
                <a:t>representation</a:t>
              </a:r>
              <a:endParaRPr lang="en-GB" sz="1600" b="1" dirty="0">
                <a:uFill>
                  <a:solidFill>
                    <a:schemeClr val="accent2"/>
                  </a:solidFill>
                </a:u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052225" y="3194972"/>
              <a:ext cx="360040" cy="648072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267744" y="3429000"/>
            <a:ext cx="2952328" cy="1152128"/>
            <a:chOff x="251520" y="5363924"/>
            <a:chExt cx="2952328" cy="1152128"/>
          </a:xfrm>
        </p:grpSpPr>
        <p:sp>
          <p:nvSpPr>
            <p:cNvPr id="37" name="TextBox 36"/>
            <p:cNvSpPr txBox="1"/>
            <p:nvPr/>
          </p:nvSpPr>
          <p:spPr>
            <a:xfrm>
              <a:off x="251520" y="5363924"/>
              <a:ext cx="20313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uFill>
                    <a:solidFill>
                      <a:schemeClr val="accent2"/>
                    </a:solidFill>
                  </a:uFill>
                </a:rPr>
                <a:t>Proton beam window</a:t>
              </a:r>
              <a:endParaRPr lang="en-GB" sz="1600" b="1" dirty="0">
                <a:uFill>
                  <a:solidFill>
                    <a:schemeClr val="accent2"/>
                  </a:solidFill>
                </a:u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123728" y="5723964"/>
              <a:ext cx="1080120" cy="792088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74276" y="4653136"/>
            <a:ext cx="5309892" cy="1805368"/>
            <a:chOff x="-1385964" y="7524164"/>
            <a:chExt cx="5309892" cy="1805368"/>
          </a:xfrm>
        </p:grpSpPr>
        <p:sp>
          <p:nvSpPr>
            <p:cNvPr id="40" name="TextBox 39"/>
            <p:cNvSpPr txBox="1"/>
            <p:nvPr/>
          </p:nvSpPr>
          <p:spPr>
            <a:xfrm>
              <a:off x="-1385964" y="8990978"/>
              <a:ext cx="31471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uFill>
                    <a:solidFill>
                      <a:schemeClr val="accent2"/>
                    </a:solidFill>
                  </a:uFill>
                </a:rPr>
                <a:t>Proton beam instrumentation plug</a:t>
              </a:r>
              <a:endParaRPr lang="en-GB" sz="1600" b="1" dirty="0">
                <a:uFill>
                  <a:solidFill>
                    <a:schemeClr val="accent2"/>
                  </a:solidFill>
                </a:u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1691680" y="7524164"/>
              <a:ext cx="2232248" cy="1656185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n 10"/>
          <p:cNvSpPr/>
          <p:nvPr/>
        </p:nvSpPr>
        <p:spPr>
          <a:xfrm rot="16200000">
            <a:off x="4111112" y="1164330"/>
            <a:ext cx="324036" cy="262829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3728" y="1571910"/>
            <a:ext cx="936104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Roots Blower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27912" y="3397191"/>
            <a:ext cx="144016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083896" y="2780927"/>
            <a:ext cx="136176" cy="760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083896" y="3397191"/>
            <a:ext cx="288032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059832" y="2780928"/>
            <a:ext cx="2160240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15616" y="2708920"/>
            <a:ext cx="194421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Roots and/or rotary vane pumps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496" y="1484784"/>
            <a:ext cx="3384376" cy="187220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7504" y="1556792"/>
            <a:ext cx="1777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Room above A2T</a:t>
            </a:r>
            <a:br>
              <a:rPr lang="en-US" dirty="0" smtClean="0"/>
            </a:br>
            <a:r>
              <a:rPr lang="en-US" dirty="0" smtClean="0"/>
              <a:t>and upstream of</a:t>
            </a:r>
            <a:br>
              <a:rPr lang="en-US" dirty="0" smtClean="0"/>
            </a:br>
            <a:r>
              <a:rPr lang="en-US" dirty="0" smtClean="0"/>
              <a:t>connections cell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3933056"/>
            <a:ext cx="2683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A</a:t>
            </a:r>
            <a:r>
              <a:rPr lang="en-US" sz="4400" b="1" i="1" dirty="0" smtClean="0">
                <a:solidFill>
                  <a:srgbClr val="FF0000"/>
                </a:solidFill>
              </a:rPr>
              <a:t> Concept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1340768"/>
            <a:ext cx="16196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By Eric Pitcher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Dep</a:t>
            </a:r>
            <a:r>
              <a:rPr lang="en-GB" dirty="0" smtClean="0">
                <a:solidFill>
                  <a:srgbClr val="FF0000"/>
                </a:solidFill>
              </a:rPr>
              <a:t> Head Target Div.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0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58" grpId="0" animBg="1"/>
      <p:bldP spid="59" grpId="0" animBg="1"/>
      <p:bldP spid="60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expansion scheme adopted last year offers differential pumping opportunity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5" name="Picture 4" descr="plots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5" t="28065" r="43670" b="4807"/>
          <a:stretch/>
        </p:blipFill>
        <p:spPr>
          <a:xfrm rot="5400000">
            <a:off x="3608818" y="-319571"/>
            <a:ext cx="2219103" cy="76788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8628" y="4061614"/>
            <a:ext cx="504056" cy="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8942" y="4056964"/>
            <a:ext cx="1188000" cy="2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9537" y="4138497"/>
            <a:ext cx="72008" cy="144016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71762" y="4084522"/>
            <a:ext cx="288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2236" y="3850465"/>
            <a:ext cx="504056" cy="64807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11590" y="5065309"/>
            <a:ext cx="137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arget wheel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647694" y="4066489"/>
            <a:ext cx="216024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07534" y="4714561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moderators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15646" y="4138497"/>
            <a:ext cx="14401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1121" y="1700808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onnections </a:t>
            </a:r>
            <a:br>
              <a:rPr lang="en-US" dirty="0" smtClean="0"/>
            </a:br>
            <a:r>
              <a:rPr lang="en-US" dirty="0" smtClean="0"/>
              <a:t>cell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330384" y="2918507"/>
            <a:ext cx="0" cy="108012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88749" y="2920798"/>
            <a:ext cx="635290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31470" y="2914361"/>
            <a:ext cx="72008" cy="144016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927614" y="2050265"/>
            <a:ext cx="0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27614" y="2050265"/>
            <a:ext cx="16561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03478" y="2626329"/>
            <a:ext cx="1224136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31470" y="2626329"/>
            <a:ext cx="72008" cy="144016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895865" y="2471730"/>
            <a:ext cx="832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elium</a:t>
            </a:r>
            <a:br>
              <a:rPr lang="en-US" dirty="0" smtClean="0"/>
            </a:br>
            <a:r>
              <a:rPr lang="en-US" dirty="0" smtClean="0"/>
              <a:t>vessel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319102" y="3634441"/>
            <a:ext cx="511256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79342" y="3553141"/>
            <a:ext cx="77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~20 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54518" y="4858577"/>
            <a:ext cx="198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eutron shield wall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2535126" y="4498537"/>
            <a:ext cx="43204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8" idx="2"/>
          </p:cNvCxnSpPr>
          <p:nvPr/>
        </p:nvCxnSpPr>
        <p:spPr>
          <a:xfrm flipV="1">
            <a:off x="1599022" y="4282513"/>
            <a:ext cx="386519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1520" y="4714821"/>
            <a:ext cx="1856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igh-vacuum </a:t>
            </a:r>
            <a:br>
              <a:rPr lang="en-US" dirty="0" smtClean="0"/>
            </a:br>
            <a:r>
              <a:rPr lang="en-US" dirty="0" smtClean="0"/>
              <a:t>throughput pump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051720" y="3027665"/>
            <a:ext cx="216024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4926" y="2626329"/>
            <a:ext cx="2271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40mm </a:t>
            </a:r>
            <a:r>
              <a:rPr lang="en-US" dirty="0" err="1" smtClean="0"/>
              <a:t>diam</a:t>
            </a:r>
            <a:r>
              <a:rPr lang="en-US" dirty="0" smtClean="0"/>
              <a:t> x 2m long</a:t>
            </a:r>
            <a:br>
              <a:rPr lang="en-US" dirty="0" smtClean="0"/>
            </a:br>
            <a:r>
              <a:rPr lang="en-US" dirty="0" smtClean="0"/>
              <a:t>beam pipe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13984" y="1268760"/>
            <a:ext cx="16196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By Eric Pitcher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Dep</a:t>
            </a:r>
            <a:r>
              <a:rPr lang="en-GB" dirty="0" smtClean="0">
                <a:solidFill>
                  <a:srgbClr val="FF0000"/>
                </a:solidFill>
              </a:rPr>
              <a:t> Head Target Div.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536" y="5589240"/>
            <a:ext cx="72769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Monolith on HV (10</a:t>
            </a:r>
            <a:r>
              <a:rPr lang="en-US" baseline="30000" dirty="0" smtClean="0"/>
              <a:t>-5</a:t>
            </a:r>
            <a:r>
              <a:rPr lang="en-US" dirty="0" smtClean="0"/>
              <a:t>mbar) following the ESS Vacuum Handbook guide lines. </a:t>
            </a:r>
            <a:endParaRPr lang="en-US" dirty="0"/>
          </a:p>
          <a:p>
            <a:r>
              <a:rPr lang="en-US" dirty="0" smtClean="0"/>
              <a:t>New updates for the ESS VH to cover the target requirements.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0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 for standardization: </a:t>
            </a:r>
            <a:br>
              <a:rPr lang="en-US" dirty="0" smtClean="0"/>
            </a:br>
            <a:r>
              <a:rPr lang="en-US" dirty="0" smtClean="0"/>
              <a:t>Vacuum Catalog and blank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 will have a Vacuum </a:t>
            </a:r>
            <a:r>
              <a:rPr lang="en-US" dirty="0"/>
              <a:t>C</a:t>
            </a:r>
            <a:r>
              <a:rPr lang="en-US" dirty="0" smtClean="0"/>
              <a:t>atalog pre-approved with some suppliers. They will have off shelf items used on daily bases by the ESS users, to decrease the cost of acquisition and fast delivery,</a:t>
            </a:r>
          </a:p>
          <a:p>
            <a:r>
              <a:rPr lang="en-US" dirty="0" smtClean="0"/>
              <a:t>For major vacuum instruments such as turbo pumps, vacuum gauges, valves, residual gas analyzers or mass flow controller will follow a </a:t>
            </a:r>
            <a:r>
              <a:rPr lang="en-US" dirty="0"/>
              <a:t>procurement-</a:t>
            </a:r>
            <a:r>
              <a:rPr lang="en-US" dirty="0" smtClean="0"/>
              <a:t>tendering process (pre-qualification documents, Statement of work and technical specification)  to award suppliers on each item.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40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WP12 in kind = </a:t>
            </a:r>
            <a:r>
              <a:rPr lang="en-US" dirty="0" err="1" smtClean="0"/>
              <a:t>Daresbury</a:t>
            </a:r>
            <a:r>
              <a:rPr lang="en-US" dirty="0" smtClean="0"/>
              <a:t>/STFC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 ESS WP12 (Vacuum system) has a unique in kind for the cold LINAC: </a:t>
            </a:r>
            <a:r>
              <a:rPr lang="en-US" dirty="0" err="1" smtClean="0"/>
              <a:t>Daresbury</a:t>
            </a:r>
            <a:r>
              <a:rPr lang="en-US" dirty="0" smtClean="0"/>
              <a:t> Laboratory/STFC.</a:t>
            </a:r>
          </a:p>
        </p:txBody>
      </p:sp>
    </p:spTree>
    <p:extLst>
      <p:ext uri="{BB962C8B-B14F-4D97-AF65-F5344CB8AC3E}">
        <p14:creationId xmlns:p14="http://schemas.microsoft.com/office/powerpoint/2010/main" val="417694305"/>
      </p:ext>
    </p:extLst>
  </p:cSld>
  <p:clrMapOvr>
    <a:masterClrMapping/>
  </p:clrMapOvr>
</p:sld>
</file>

<file path=ppt/theme/theme1.xml><?xml version="1.0" encoding="utf-8"?>
<a:theme xmlns:a="http://schemas.openxmlformats.org/drawingml/2006/main" name="2013-11 ES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2013-11 ESS Template.potx</Template>
  <TotalTime>64841</TotalTime>
  <Words>551</Words>
  <Application>Microsoft Macintosh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2013-11 ESS Template</vt:lpstr>
      <vt:lpstr>Slides for TAC meeting Oct/2015</vt:lpstr>
      <vt:lpstr>ESS Vacuum system</vt:lpstr>
      <vt:lpstr>Vacuum Standardization, an Integrated Approach</vt:lpstr>
      <vt:lpstr>Example of Vacuum support: Warm LINAC Proton Source (PS) and Low Energy Beam Transport (LEBT) </vt:lpstr>
      <vt:lpstr>Standardization and vacuum integrated approach: PS + LEBT</vt:lpstr>
      <vt:lpstr>Example of Vacuum support: Discussion on the possibility to eliminate the Proton Beam Window</vt:lpstr>
      <vt:lpstr>Beam expansion scheme adopted last year offers differential pumping opportunity</vt:lpstr>
      <vt:lpstr>Instruments for standardization:  Vacuum Catalog and blank orders</vt:lpstr>
      <vt:lpstr>WP12 in kind = Daresbury/STFC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Mats Lindroos</cp:lastModifiedBy>
  <cp:revision>57</cp:revision>
  <cp:lastPrinted>2015-02-02T16:01:09Z</cp:lastPrinted>
  <dcterms:created xsi:type="dcterms:W3CDTF">2013-10-29T16:05:10Z</dcterms:created>
  <dcterms:modified xsi:type="dcterms:W3CDTF">2015-10-08T11:27:54Z</dcterms:modified>
</cp:coreProperties>
</file>