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99" r:id="rId2"/>
    <p:sldId id="300" r:id="rId3"/>
    <p:sldId id="332" r:id="rId4"/>
    <p:sldId id="297" r:id="rId5"/>
    <p:sldId id="350" r:id="rId6"/>
    <p:sldId id="298" r:id="rId7"/>
    <p:sldId id="349" r:id="rId8"/>
    <p:sldId id="333" r:id="rId9"/>
    <p:sldId id="355" r:id="rId10"/>
    <p:sldId id="315" r:id="rId11"/>
    <p:sldId id="351" r:id="rId12"/>
    <p:sldId id="303" r:id="rId13"/>
    <p:sldId id="304" r:id="rId14"/>
    <p:sldId id="319" r:id="rId15"/>
    <p:sldId id="338" r:id="rId16"/>
    <p:sldId id="342" r:id="rId17"/>
    <p:sldId id="354" r:id="rId18"/>
    <p:sldId id="348" r:id="rId19"/>
    <p:sldId id="346" r:id="rId20"/>
    <p:sldId id="336" r:id="rId21"/>
    <p:sldId id="310" r:id="rId22"/>
    <p:sldId id="328" r:id="rId23"/>
    <p:sldId id="306" r:id="rId24"/>
    <p:sldId id="326" r:id="rId25"/>
    <p:sldId id="335" r:id="rId26"/>
    <p:sldId id="334" r:id="rId27"/>
    <p:sldId id="341" r:id="rId28"/>
    <p:sldId id="308" r:id="rId2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448B7"/>
    <a:srgbClr val="CE2005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4789" autoAdjust="0"/>
    <p:restoredTop sz="94479" autoAdjust="0"/>
  </p:normalViewPr>
  <p:slideViewPr>
    <p:cSldViewPr>
      <p:cViewPr>
        <p:scale>
          <a:sx n="103" d="100"/>
          <a:sy n="103" d="100"/>
        </p:scale>
        <p:origin x="-256" y="-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3" d="100"/>
        <a:sy n="163" d="100"/>
      </p:scale>
      <p:origin x="0" y="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ohnhaines:Desktop:Aug%202015:ESS%20Curve_12_Target%20(1)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ohnhaines:Documents:IKC%20Tracking%20of%20Awards%20Oct%20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575816362285"/>
          <c:y val="0.0393876546681665"/>
          <c:w val="0.843363795285804"/>
          <c:h val="0.644339496625422"/>
        </c:manualLayout>
      </c:layout>
      <c:lineChart>
        <c:grouping val="standard"/>
        <c:varyColors val="0"/>
        <c:ser>
          <c:idx val="0"/>
          <c:order val="0"/>
          <c:tx>
            <c:strRef>
              <c:f>Report!$A$185</c:f>
              <c:strCache>
                <c:ptCount val="1"/>
                <c:pt idx="0">
                  <c:v>Earned</c:v>
                </c:pt>
              </c:strCache>
            </c:strRef>
          </c:tx>
          <c:spPr>
            <a:ln w="25400">
              <a:solidFill>
                <a:srgbClr val="0066CC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0066CC"/>
              </a:solidFill>
              <a:ln>
                <a:solidFill>
                  <a:srgbClr val="0066CC"/>
                </a:solidFill>
                <a:prstDash val="solid"/>
              </a:ln>
            </c:spPr>
          </c:marker>
          <c:cat>
            <c:strRef>
              <c:f>Report!$B$184:$O$184</c:f>
              <c:strCache>
                <c:ptCount val="14"/>
                <c:pt idx="0">
                  <c:v>Dec-13</c:v>
                </c:pt>
                <c:pt idx="1">
                  <c:v>Dec-14</c:v>
                </c:pt>
                <c:pt idx="2">
                  <c:v>Jan-15</c:v>
                </c:pt>
                <c:pt idx="3">
                  <c:v>Feb-15</c:v>
                </c:pt>
                <c:pt idx="4">
                  <c:v>Mar-15</c:v>
                </c:pt>
                <c:pt idx="5">
                  <c:v>Apr-15</c:v>
                </c:pt>
                <c:pt idx="6">
                  <c:v>May-15</c:v>
                </c:pt>
                <c:pt idx="7">
                  <c:v>Jun-15</c:v>
                </c:pt>
                <c:pt idx="8">
                  <c:v>Jul-15</c:v>
                </c:pt>
                <c:pt idx="9">
                  <c:v>Aug-15</c:v>
                </c:pt>
                <c:pt idx="10">
                  <c:v>Sep-15</c:v>
                </c:pt>
                <c:pt idx="11">
                  <c:v>Oct-15</c:v>
                </c:pt>
                <c:pt idx="12">
                  <c:v>Nov-15</c:v>
                </c:pt>
                <c:pt idx="13">
                  <c:v>Dec-15</c:v>
                </c:pt>
              </c:strCache>
            </c:strRef>
          </c:cat>
          <c:val>
            <c:numRef>
              <c:f>Report!$B$185:$O$185</c:f>
              <c:numCache>
                <c:formatCode>#,##0</c:formatCode>
                <c:ptCount val="14"/>
                <c:pt idx="0">
                  <c:v>2976.306</c:v>
                </c:pt>
                <c:pt idx="1">
                  <c:v>7941.3191119</c:v>
                </c:pt>
                <c:pt idx="2">
                  <c:v>8533.502219999997</c:v>
                </c:pt>
                <c:pt idx="3">
                  <c:v>8953.3457816</c:v>
                </c:pt>
                <c:pt idx="4">
                  <c:v>9659.1285709</c:v>
                </c:pt>
                <c:pt idx="5">
                  <c:v>10285.1056887</c:v>
                </c:pt>
                <c:pt idx="6">
                  <c:v>11102.6581653</c:v>
                </c:pt>
                <c:pt idx="7">
                  <c:v>11877.2853223</c:v>
                </c:pt>
                <c:pt idx="8">
                  <c:v>12156.906664</c:v>
                </c:pt>
                <c:pt idx="9">
                  <c:v>12753.4007867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Report!$A$186</c:f>
              <c:strCache>
                <c:ptCount val="1"/>
                <c:pt idx="0">
                  <c:v>Actuals</c:v>
                </c:pt>
              </c:strCache>
            </c:strRef>
          </c:tx>
          <c:spPr>
            <a:ln w="25400">
              <a:solidFill>
                <a:srgbClr val="FF8080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FF8080"/>
              </a:solidFill>
              <a:ln>
                <a:solidFill>
                  <a:srgbClr val="FF8080"/>
                </a:solidFill>
                <a:prstDash val="solid"/>
              </a:ln>
            </c:spPr>
          </c:marker>
          <c:cat>
            <c:strRef>
              <c:f>Report!$B$184:$O$184</c:f>
              <c:strCache>
                <c:ptCount val="14"/>
                <c:pt idx="0">
                  <c:v>Dec-13</c:v>
                </c:pt>
                <c:pt idx="1">
                  <c:v>Dec-14</c:v>
                </c:pt>
                <c:pt idx="2">
                  <c:v>Jan-15</c:v>
                </c:pt>
                <c:pt idx="3">
                  <c:v>Feb-15</c:v>
                </c:pt>
                <c:pt idx="4">
                  <c:v>Mar-15</c:v>
                </c:pt>
                <c:pt idx="5">
                  <c:v>Apr-15</c:v>
                </c:pt>
                <c:pt idx="6">
                  <c:v>May-15</c:v>
                </c:pt>
                <c:pt idx="7">
                  <c:v>Jun-15</c:v>
                </c:pt>
                <c:pt idx="8">
                  <c:v>Jul-15</c:v>
                </c:pt>
                <c:pt idx="9">
                  <c:v>Aug-15</c:v>
                </c:pt>
                <c:pt idx="10">
                  <c:v>Sep-15</c:v>
                </c:pt>
                <c:pt idx="11">
                  <c:v>Oct-15</c:v>
                </c:pt>
                <c:pt idx="12">
                  <c:v>Nov-15</c:v>
                </c:pt>
                <c:pt idx="13">
                  <c:v>Dec-15</c:v>
                </c:pt>
              </c:strCache>
            </c:strRef>
          </c:cat>
          <c:val>
            <c:numRef>
              <c:f>Report!$B$186:$O$186</c:f>
              <c:numCache>
                <c:formatCode>#,##0</c:formatCode>
                <c:ptCount val="14"/>
                <c:pt idx="0">
                  <c:v>2976.306</c:v>
                </c:pt>
                <c:pt idx="1">
                  <c:v>8566.5328</c:v>
                </c:pt>
                <c:pt idx="2">
                  <c:v>8856.989800000001</c:v>
                </c:pt>
                <c:pt idx="3">
                  <c:v>9503.309899999966</c:v>
                </c:pt>
                <c:pt idx="4">
                  <c:v>10448.65292</c:v>
                </c:pt>
                <c:pt idx="5">
                  <c:v>11041.6559</c:v>
                </c:pt>
                <c:pt idx="6">
                  <c:v>11807.01582</c:v>
                </c:pt>
                <c:pt idx="7">
                  <c:v>12537.15984</c:v>
                </c:pt>
                <c:pt idx="8">
                  <c:v>13236.61577</c:v>
                </c:pt>
                <c:pt idx="9">
                  <c:v>13927.90177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Report!$A$187</c:f>
              <c:strCache>
                <c:ptCount val="1"/>
                <c:pt idx="0">
                  <c:v>Scheduled</c:v>
                </c:pt>
              </c:strCache>
            </c:strRef>
          </c:tx>
          <c:spPr>
            <a:ln w="25400">
              <a:solidFill>
                <a:srgbClr val="339966"/>
              </a:solidFill>
              <a:prstDash val="solid"/>
            </a:ln>
          </c:spPr>
          <c:marker>
            <c:symbol val="triangle"/>
            <c:size val="4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cat>
            <c:strRef>
              <c:f>Report!$B$184:$O$184</c:f>
              <c:strCache>
                <c:ptCount val="14"/>
                <c:pt idx="0">
                  <c:v>Dec-13</c:v>
                </c:pt>
                <c:pt idx="1">
                  <c:v>Dec-14</c:v>
                </c:pt>
                <c:pt idx="2">
                  <c:v>Jan-15</c:v>
                </c:pt>
                <c:pt idx="3">
                  <c:v>Feb-15</c:v>
                </c:pt>
                <c:pt idx="4">
                  <c:v>Mar-15</c:v>
                </c:pt>
                <c:pt idx="5">
                  <c:v>Apr-15</c:v>
                </c:pt>
                <c:pt idx="6">
                  <c:v>May-15</c:v>
                </c:pt>
                <c:pt idx="7">
                  <c:v>Jun-15</c:v>
                </c:pt>
                <c:pt idx="8">
                  <c:v>Jul-15</c:v>
                </c:pt>
                <c:pt idx="9">
                  <c:v>Aug-15</c:v>
                </c:pt>
                <c:pt idx="10">
                  <c:v>Sep-15</c:v>
                </c:pt>
                <c:pt idx="11">
                  <c:v>Oct-15</c:v>
                </c:pt>
                <c:pt idx="12">
                  <c:v>Nov-15</c:v>
                </c:pt>
                <c:pt idx="13">
                  <c:v>Dec-15</c:v>
                </c:pt>
              </c:strCache>
            </c:strRef>
          </c:cat>
          <c:val>
            <c:numRef>
              <c:f>Report!$B$187:$O$187</c:f>
              <c:numCache>
                <c:formatCode>#,##0</c:formatCode>
                <c:ptCount val="14"/>
                <c:pt idx="0">
                  <c:v>2976.306</c:v>
                </c:pt>
                <c:pt idx="1">
                  <c:v>8517.7433864</c:v>
                </c:pt>
                <c:pt idx="2">
                  <c:v>9063.386193999944</c:v>
                </c:pt>
                <c:pt idx="3">
                  <c:v>9690.7367001</c:v>
                </c:pt>
                <c:pt idx="4">
                  <c:v>10531.803576</c:v>
                </c:pt>
                <c:pt idx="5">
                  <c:v>11214.9486006</c:v>
                </c:pt>
                <c:pt idx="6">
                  <c:v>11939.1659908</c:v>
                </c:pt>
                <c:pt idx="7">
                  <c:v>12926.5073507</c:v>
                </c:pt>
                <c:pt idx="8">
                  <c:v>13633.1875761</c:v>
                </c:pt>
                <c:pt idx="9">
                  <c:v>14332.5370222</c:v>
                </c:pt>
                <c:pt idx="10">
                  <c:v>15848.1370265</c:v>
                </c:pt>
                <c:pt idx="11">
                  <c:v>17463.5129518</c:v>
                </c:pt>
                <c:pt idx="12">
                  <c:v>19393.6771663</c:v>
                </c:pt>
                <c:pt idx="13">
                  <c:v>20855.3735232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9029816"/>
        <c:axId val="2129037720"/>
      </c:lineChart>
      <c:catAx>
        <c:axId val="2129029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Time-phase period</a:t>
                </a:r>
              </a:p>
            </c:rich>
          </c:tx>
          <c:layout>
            <c:manualLayout>
              <c:xMode val="edge"/>
              <c:yMode val="edge"/>
              <c:x val="0.449765157710012"/>
              <c:y val="0.90987134420697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/>
            </a:pPr>
            <a:endParaRPr lang="en-US"/>
          </a:p>
        </c:txPr>
        <c:crossAx val="2129037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29037720"/>
        <c:scaling>
          <c:orientation val="minMax"/>
        </c:scaling>
        <c:delete val="0"/>
        <c:axPos val="l"/>
        <c:majorGridlines>
          <c:spPr>
            <a:ln w="12700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Value (k€)</a:t>
                </a:r>
              </a:p>
            </c:rich>
          </c:tx>
          <c:layout>
            <c:manualLayout>
              <c:xMode val="edge"/>
              <c:yMode val="edge"/>
              <c:x val="0.00386151301327393"/>
              <c:y val="0.241897566937007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129029816"/>
        <c:crosses val="autoZero"/>
        <c:crossBetween val="between"/>
      </c:valAx>
      <c:spPr>
        <a:solidFill>
          <a:srgbClr val="DBEEF4">
            <a:alpha val="43922"/>
          </a:srgbClr>
        </a:solidFill>
        <a:ln w="127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52766976508783"/>
          <c:y val="0.0634368403510721"/>
          <c:w val="0.203050325842238"/>
          <c:h val="0.290178571428571"/>
        </c:manualLayout>
      </c:layout>
      <c:overlay val="0"/>
      <c:spPr>
        <a:solidFill>
          <a:schemeClr val="bg1">
            <a:lumMod val="95000"/>
          </a:schemeClr>
        </a:solidFill>
        <a:ln w="12700">
          <a:solidFill>
            <a:srgbClr val="666699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783429981208"/>
          <c:y val="0.0601851851851852"/>
          <c:w val="0.806391873508491"/>
          <c:h val="0.703822437219007"/>
        </c:manualLayout>
      </c:layout>
      <c:lineChart>
        <c:grouping val="standard"/>
        <c:varyColors val="0"/>
        <c:ser>
          <c:idx val="2"/>
          <c:order val="0"/>
          <c:tx>
            <c:strRef>
              <c:f>'In Kind Packages'!$K$31</c:f>
              <c:strCache>
                <c:ptCount val="1"/>
                <c:pt idx="0">
                  <c:v>Plan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cat>
            <c:strRef>
              <c:f>'In Kind Packages'!$G$32:$G$44</c:f>
              <c:strCache>
                <c:ptCount val="13"/>
                <c:pt idx="0">
                  <c:v>2014 Q1</c:v>
                </c:pt>
                <c:pt idx="1">
                  <c:v>2014 Q2</c:v>
                </c:pt>
                <c:pt idx="2">
                  <c:v>2014 Q3</c:v>
                </c:pt>
                <c:pt idx="3">
                  <c:v>2014 Q4</c:v>
                </c:pt>
                <c:pt idx="4">
                  <c:v>2015 Q1</c:v>
                </c:pt>
                <c:pt idx="5">
                  <c:v>2015 Q2</c:v>
                </c:pt>
                <c:pt idx="6">
                  <c:v>2015 Q3</c:v>
                </c:pt>
                <c:pt idx="7">
                  <c:v>2015 Q4</c:v>
                </c:pt>
                <c:pt idx="8">
                  <c:v>2016 Q1</c:v>
                </c:pt>
                <c:pt idx="9">
                  <c:v>2016 Q2</c:v>
                </c:pt>
                <c:pt idx="10">
                  <c:v>2016 Q3</c:v>
                </c:pt>
                <c:pt idx="11">
                  <c:v>2016 Q4</c:v>
                </c:pt>
                <c:pt idx="12">
                  <c:v>2017 Q1</c:v>
                </c:pt>
              </c:strCache>
            </c:strRef>
          </c:cat>
          <c:val>
            <c:numRef>
              <c:f>'In Kind Packages'!$K$32:$K$44</c:f>
              <c:numCache>
                <c:formatCode>General</c:formatCode>
                <c:ptCount val="1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 formatCode="0">
                  <c:v>38.71896</c:v>
                </c:pt>
                <c:pt idx="4" formatCode="0">
                  <c:v>67.88896000000001</c:v>
                </c:pt>
                <c:pt idx="5" formatCode="0">
                  <c:v>86.73874000000001</c:v>
                </c:pt>
                <c:pt idx="6" formatCode="0">
                  <c:v>88.73874000000001</c:v>
                </c:pt>
                <c:pt idx="7" formatCode="0">
                  <c:v>91.421135</c:v>
                </c:pt>
                <c:pt idx="8" formatCode="0">
                  <c:v>91.421135</c:v>
                </c:pt>
                <c:pt idx="9" formatCode="0">
                  <c:v>99.021135</c:v>
                </c:pt>
                <c:pt idx="10" formatCode="0">
                  <c:v>102.421135</c:v>
                </c:pt>
                <c:pt idx="11" formatCode="0">
                  <c:v>102.421135</c:v>
                </c:pt>
                <c:pt idx="12" formatCode="0">
                  <c:v>102.421135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'In Kind Packages'!$L$31</c:f>
              <c:strCache>
                <c:ptCount val="1"/>
                <c:pt idx="0">
                  <c:v>Actual</c:v>
                </c:pt>
              </c:strCache>
            </c:strRef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cat>
            <c:strRef>
              <c:f>'In Kind Packages'!$G$32:$G$44</c:f>
              <c:strCache>
                <c:ptCount val="13"/>
                <c:pt idx="0">
                  <c:v>2014 Q1</c:v>
                </c:pt>
                <c:pt idx="1">
                  <c:v>2014 Q2</c:v>
                </c:pt>
                <c:pt idx="2">
                  <c:v>2014 Q3</c:v>
                </c:pt>
                <c:pt idx="3">
                  <c:v>2014 Q4</c:v>
                </c:pt>
                <c:pt idx="4">
                  <c:v>2015 Q1</c:v>
                </c:pt>
                <c:pt idx="5">
                  <c:v>2015 Q2</c:v>
                </c:pt>
                <c:pt idx="6">
                  <c:v>2015 Q3</c:v>
                </c:pt>
                <c:pt idx="7">
                  <c:v>2015 Q4</c:v>
                </c:pt>
                <c:pt idx="8">
                  <c:v>2016 Q1</c:v>
                </c:pt>
                <c:pt idx="9">
                  <c:v>2016 Q2</c:v>
                </c:pt>
                <c:pt idx="10">
                  <c:v>2016 Q3</c:v>
                </c:pt>
                <c:pt idx="11">
                  <c:v>2016 Q4</c:v>
                </c:pt>
                <c:pt idx="12">
                  <c:v>2017 Q1</c:v>
                </c:pt>
              </c:strCache>
            </c:strRef>
          </c:cat>
          <c:val>
            <c:numRef>
              <c:f>'In Kind Packages'!$L$32:$L$44</c:f>
              <c:numCache>
                <c:formatCode>General</c:formatCode>
                <c:ptCount val="1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 formatCode="0.0">
                  <c:v>9.831595</c:v>
                </c:pt>
                <c:pt idx="4" formatCode="0.0">
                  <c:v>38.809155</c:v>
                </c:pt>
                <c:pt idx="5" formatCode="0.0">
                  <c:v>62.209155</c:v>
                </c:pt>
                <c:pt idx="6" formatCode="0.0">
                  <c:v>68.35435500000001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7412504"/>
        <c:axId val="2037409480"/>
      </c:lineChart>
      <c:catAx>
        <c:axId val="20374125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en-US"/>
          </a:p>
        </c:txPr>
        <c:crossAx val="2037409480"/>
        <c:crosses val="autoZero"/>
        <c:auto val="1"/>
        <c:lblAlgn val="ctr"/>
        <c:lblOffset val="100"/>
        <c:noMultiLvlLbl val="0"/>
      </c:catAx>
      <c:valAx>
        <c:axId val="20374094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900"/>
                </a:pPr>
                <a:r>
                  <a:rPr lang="en-US" sz="1600" b="1" i="0" baseline="0">
                    <a:effectLst/>
                  </a:rPr>
                  <a:t>Cum Value of In-Kind Agreements with Partner Selectd (M€)</a:t>
                </a:r>
                <a:endParaRPr lang="en-US" sz="900">
                  <a:effectLst/>
                </a:endParaRPr>
              </a:p>
            </c:rich>
          </c:tx>
          <c:layout>
            <c:manualLayout>
              <c:xMode val="edge"/>
              <c:yMode val="edge"/>
              <c:x val="0.0120336943441637"/>
              <c:y val="0.0132581690231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37412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3933722230548"/>
          <c:y val="0.357952058615289"/>
          <c:w val="0.183069713284375"/>
          <c:h val="0.169715076487374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365DB9-E59E-E747-9A09-B323E8558F10}" type="doc">
      <dgm:prSet loTypeId="urn:microsoft.com/office/officeart/2005/8/layout/orgChart1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88AF10-DE7C-F644-91CF-76E930E344F9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800" b="1" dirty="0"/>
            <a:t>TARGET DIVISION</a:t>
          </a:r>
          <a:r>
            <a:rPr lang="en-US" sz="800" dirty="0"/>
            <a:t/>
          </a:r>
          <a:br>
            <a:rPr lang="en-US" sz="800" dirty="0"/>
          </a:br>
          <a:endParaRPr lang="en-US" sz="800" dirty="0"/>
        </a:p>
        <a:p>
          <a:pPr>
            <a:spcAft>
              <a:spcPts val="0"/>
            </a:spcAft>
          </a:pPr>
          <a:r>
            <a:rPr lang="en-US" sz="800" dirty="0"/>
            <a:t>John Haines</a:t>
          </a:r>
        </a:p>
        <a:p>
          <a:pPr>
            <a:spcAft>
              <a:spcPts val="0"/>
            </a:spcAft>
          </a:pPr>
          <a:r>
            <a:rPr lang="en-US" sz="800" dirty="0"/>
            <a:t>Head of Division</a:t>
          </a:r>
        </a:p>
        <a:p>
          <a:pPr>
            <a:spcAft>
              <a:spcPts val="0"/>
            </a:spcAft>
          </a:pPr>
          <a:endParaRPr lang="en-US" sz="400" dirty="0" smtClean="0"/>
        </a:p>
        <a:p>
          <a:pPr>
            <a:spcAft>
              <a:spcPts val="0"/>
            </a:spcAft>
          </a:pPr>
          <a:r>
            <a:rPr lang="en-US" sz="800" dirty="0" smtClean="0"/>
            <a:t>Eric </a:t>
          </a:r>
          <a:r>
            <a:rPr lang="en-US" sz="800" dirty="0"/>
            <a:t>Pitcher</a:t>
          </a:r>
        </a:p>
        <a:p>
          <a:pPr>
            <a:spcAft>
              <a:spcPts val="0"/>
            </a:spcAft>
          </a:pPr>
          <a:r>
            <a:rPr lang="en-US" sz="800" dirty="0"/>
            <a:t>Deputy Head of Division</a:t>
          </a:r>
        </a:p>
        <a:p>
          <a:pPr>
            <a:spcAft>
              <a:spcPts val="0"/>
            </a:spcAft>
          </a:pPr>
          <a:endParaRPr lang="en-US" sz="400" dirty="0"/>
        </a:p>
        <a:p>
          <a:pPr>
            <a:spcAft>
              <a:spcPts val="0"/>
            </a:spcAft>
          </a:pPr>
          <a:r>
            <a:rPr lang="en-US" sz="800" dirty="0"/>
            <a:t>Carina </a:t>
          </a:r>
          <a:r>
            <a:rPr lang="en-US" sz="800" dirty="0" err="1"/>
            <a:t>Blixt</a:t>
          </a:r>
          <a:endParaRPr lang="en-US" sz="800" dirty="0"/>
        </a:p>
        <a:p>
          <a:pPr>
            <a:spcAft>
              <a:spcPts val="0"/>
            </a:spcAft>
          </a:pPr>
          <a:r>
            <a:rPr lang="en-US" sz="800" dirty="0"/>
            <a:t>Team </a:t>
          </a:r>
          <a:r>
            <a:rPr lang="en-US" sz="800" dirty="0" smtClean="0"/>
            <a:t>Assistant</a:t>
          </a:r>
        </a:p>
        <a:p>
          <a:pPr>
            <a:spcAft>
              <a:spcPts val="0"/>
            </a:spcAft>
          </a:pPr>
          <a:endParaRPr lang="en-US" sz="800" dirty="0" smtClean="0"/>
        </a:p>
        <a:p>
          <a:pPr>
            <a:spcAft>
              <a:spcPts val="0"/>
            </a:spcAft>
          </a:pPr>
          <a:r>
            <a:rPr lang="en-US" sz="800" dirty="0" smtClean="0"/>
            <a:t>Tobias </a:t>
          </a:r>
          <a:r>
            <a:rPr lang="en-US" sz="800" dirty="0" err="1" smtClean="0"/>
            <a:t>Lexholm</a:t>
          </a:r>
          <a:endParaRPr lang="en-US" sz="800" dirty="0" smtClean="0"/>
        </a:p>
        <a:p>
          <a:pPr>
            <a:spcAft>
              <a:spcPts val="0"/>
            </a:spcAft>
          </a:pPr>
          <a:r>
            <a:rPr lang="en-US" sz="800" dirty="0" smtClean="0"/>
            <a:t>Installation Coordinator</a:t>
          </a:r>
          <a:endParaRPr lang="en-US" sz="800" dirty="0"/>
        </a:p>
      </dgm:t>
    </dgm:pt>
    <dgm:pt modelId="{0E75F6F1-1D7B-3C48-880E-ADD04FB76A07}" type="parTrans" cxnId="{43FC1B39-3DB1-1940-9736-E46359EA6365}">
      <dgm:prSet/>
      <dgm:spPr/>
      <dgm:t>
        <a:bodyPr/>
        <a:lstStyle/>
        <a:p>
          <a:endParaRPr lang="en-US" sz="1600"/>
        </a:p>
      </dgm:t>
    </dgm:pt>
    <dgm:pt modelId="{8EF161A9-2703-B847-B6D9-9667798650F2}" type="sibTrans" cxnId="{43FC1B39-3DB1-1940-9736-E46359EA6365}">
      <dgm:prSet/>
      <dgm:spPr/>
      <dgm:t>
        <a:bodyPr/>
        <a:lstStyle/>
        <a:p>
          <a:endParaRPr lang="en-US" sz="1600"/>
        </a:p>
      </dgm:t>
    </dgm:pt>
    <dgm:pt modelId="{FC19E7DE-9763-C649-A213-D3AA22522A39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800" b="1" dirty="0"/>
            <a:t>Target Controls Group</a:t>
          </a:r>
          <a:br>
            <a:rPr lang="en-US" sz="800" b="1" dirty="0"/>
          </a:br>
          <a:r>
            <a:rPr lang="en-US" sz="800" dirty="0"/>
            <a:t/>
          </a:r>
          <a:br>
            <a:rPr lang="en-US" sz="800" dirty="0"/>
          </a:br>
          <a:r>
            <a:rPr lang="en-US" sz="800" dirty="0"/>
            <a:t>Linda Coney (GL)</a:t>
          </a:r>
          <a:br>
            <a:rPr lang="en-US" sz="800" dirty="0"/>
          </a:br>
          <a:r>
            <a:rPr lang="en-US" sz="800" dirty="0" err="1"/>
            <a:t>Atefeh</a:t>
          </a:r>
          <a:r>
            <a:rPr lang="en-US" sz="800" dirty="0"/>
            <a:t> </a:t>
          </a:r>
          <a:r>
            <a:rPr lang="en-US" sz="800" dirty="0" err="1" smtClean="0"/>
            <a:t>Adeghzadeh</a:t>
          </a:r>
          <a:endParaRPr lang="en-US" sz="800" dirty="0" smtClean="0"/>
        </a:p>
        <a:p>
          <a:pPr>
            <a:spcAft>
              <a:spcPts val="0"/>
            </a:spcAft>
          </a:pPr>
          <a:r>
            <a:rPr lang="en-US" sz="800" dirty="0" smtClean="0">
              <a:solidFill>
                <a:schemeClr val="bg1"/>
              </a:solidFill>
            </a:rPr>
            <a:t>Mikael Olsson (C)</a:t>
          </a:r>
        </a:p>
        <a:p>
          <a:pPr>
            <a:spcAft>
              <a:spcPts val="0"/>
            </a:spcAft>
          </a:pPr>
          <a:r>
            <a:rPr lang="en-US" sz="800" dirty="0" smtClean="0"/>
            <a:t>Jan </a:t>
          </a:r>
          <a:r>
            <a:rPr lang="en-US" sz="800" dirty="0" err="1" smtClean="0"/>
            <a:t>Espen</a:t>
          </a:r>
          <a:r>
            <a:rPr lang="en-US" sz="800" dirty="0" smtClean="0"/>
            <a:t> </a:t>
          </a:r>
          <a:r>
            <a:rPr lang="en-US" sz="800" dirty="0" err="1" smtClean="0"/>
            <a:t>Presteng</a:t>
          </a:r>
          <a:r>
            <a:rPr lang="en-US" sz="800" dirty="0" smtClean="0"/>
            <a:t> (C)</a:t>
          </a:r>
          <a:endParaRPr lang="en-US" sz="800" dirty="0"/>
        </a:p>
      </dgm:t>
    </dgm:pt>
    <dgm:pt modelId="{F24E08FF-F7EC-C340-BC4B-3DF5B1C2D825}" type="parTrans" cxnId="{3A67B1E4-EB16-224C-B2D9-A0878C3A30F3}">
      <dgm:prSet/>
      <dgm:spPr/>
      <dgm:t>
        <a:bodyPr/>
        <a:lstStyle/>
        <a:p>
          <a:endParaRPr lang="en-US" sz="1100"/>
        </a:p>
      </dgm:t>
    </dgm:pt>
    <dgm:pt modelId="{118BC3AE-D092-854C-B6F4-72FFF5765989}" type="sibTrans" cxnId="{3A67B1E4-EB16-224C-B2D9-A0878C3A30F3}">
      <dgm:prSet/>
      <dgm:spPr/>
      <dgm:t>
        <a:bodyPr/>
        <a:lstStyle/>
        <a:p>
          <a:endParaRPr lang="en-US" sz="1600"/>
        </a:p>
      </dgm:t>
    </dgm:pt>
    <dgm:pt modelId="{A0ACA6E4-2272-A143-AACA-826310BD0DE4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b="1" dirty="0"/>
            <a:t>Monolith &amp; Handling Group</a:t>
          </a:r>
          <a:r>
            <a:rPr lang="en-US" sz="800" dirty="0"/>
            <a:t/>
          </a:r>
          <a:br>
            <a:rPr lang="en-US" sz="800" dirty="0"/>
          </a:br>
          <a:endParaRPr lang="en-US" sz="8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dirty="0" err="1" smtClean="0"/>
            <a:t>Rikard</a:t>
          </a:r>
          <a:r>
            <a:rPr lang="en-US" sz="800" dirty="0" smtClean="0"/>
            <a:t> </a:t>
          </a:r>
          <a:r>
            <a:rPr lang="en-US" sz="800" dirty="0" err="1"/>
            <a:t>Linander</a:t>
          </a:r>
          <a:r>
            <a:rPr lang="en-US" sz="800" dirty="0"/>
            <a:t> (GL)</a:t>
          </a:r>
          <a:br>
            <a:rPr lang="en-US" sz="800" dirty="0"/>
          </a:br>
          <a:r>
            <a:rPr lang="en-US" sz="800" dirty="0"/>
            <a:t>Magnus </a:t>
          </a:r>
          <a:r>
            <a:rPr lang="en-US" sz="800" dirty="0" err="1"/>
            <a:t>Göhran</a:t>
          </a:r>
          <a:r>
            <a:rPr lang="en-US" sz="800" dirty="0"/>
            <a:t/>
          </a:r>
          <a:br>
            <a:rPr lang="en-US" sz="800" dirty="0"/>
          </a:br>
          <a:r>
            <a:rPr lang="en-US" sz="800" dirty="0" smtClean="0"/>
            <a:t>Daniel </a:t>
          </a:r>
          <a:r>
            <a:rPr lang="en-US" sz="800" dirty="0" err="1" smtClean="0"/>
            <a:t>Lyngh</a:t>
          </a:r>
          <a:r>
            <a:rPr lang="en-US" sz="800" dirty="0" smtClean="0"/>
            <a:t/>
          </a:r>
          <a:br>
            <a:rPr lang="en-US" sz="800" dirty="0" smtClean="0"/>
          </a:br>
          <a:r>
            <a:rPr lang="en-US" sz="800" dirty="0" smtClean="0"/>
            <a:t>Ulf </a:t>
          </a:r>
          <a:r>
            <a:rPr lang="en-US" sz="800" dirty="0" err="1" smtClean="0"/>
            <a:t>Odén</a:t>
          </a:r>
          <a:endParaRPr lang="en-US" sz="8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dirty="0" err="1" smtClean="0"/>
            <a:t>Naja</a:t>
          </a:r>
          <a:r>
            <a:rPr lang="en-US" sz="800" dirty="0" smtClean="0"/>
            <a:t> de la </a:t>
          </a:r>
          <a:r>
            <a:rPr lang="en-US" sz="800" dirty="0" err="1" smtClean="0"/>
            <a:t>Cour</a:t>
          </a:r>
          <a:endParaRPr lang="en-US" sz="8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dirty="0" smtClean="0"/>
            <a:t>Marc </a:t>
          </a:r>
          <a:r>
            <a:rPr lang="en-US" sz="800" dirty="0" err="1" smtClean="0"/>
            <a:t>Kickulies</a:t>
          </a:r>
          <a:endParaRPr lang="en-US" sz="800" dirty="0" smtClean="0"/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err="1" smtClean="0"/>
            <a:t>Kristoffer</a:t>
          </a:r>
          <a:r>
            <a:rPr lang="en-US" sz="800" dirty="0" smtClean="0"/>
            <a:t> </a:t>
          </a:r>
          <a:r>
            <a:rPr lang="en-US" sz="800" dirty="0" err="1" smtClean="0"/>
            <a:t>Sjögreen</a:t>
          </a:r>
          <a:endParaRPr lang="en-US" sz="800" dirty="0" smtClean="0"/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smtClean="0"/>
            <a:t>John </a:t>
          </a:r>
          <a:r>
            <a:rPr lang="en-US" sz="800" dirty="0" err="1" smtClean="0"/>
            <a:t>Jurns</a:t>
          </a:r>
          <a:r>
            <a:rPr lang="en-US" sz="800" dirty="0" smtClean="0"/>
            <a:t> (M)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smtClean="0"/>
            <a:t>Markus </a:t>
          </a:r>
          <a:r>
            <a:rPr lang="en-US" sz="800" dirty="0" err="1" smtClean="0"/>
            <a:t>Andersson</a:t>
          </a:r>
          <a:r>
            <a:rPr lang="en-US" sz="800" dirty="0" smtClean="0"/>
            <a:t> (C)</a:t>
          </a:r>
        </a:p>
        <a:p>
          <a:pPr marL="0" marR="0" indent="0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dirty="0" err="1" smtClean="0"/>
            <a:t>Lennart</a:t>
          </a:r>
          <a:r>
            <a:rPr lang="en-US" sz="800" dirty="0" smtClean="0"/>
            <a:t> </a:t>
          </a:r>
          <a:r>
            <a:rPr lang="en-US" sz="800" dirty="0" err="1" smtClean="0"/>
            <a:t>Åström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err="1" smtClean="0"/>
            <a:t>Reinhard</a:t>
          </a:r>
          <a:r>
            <a:rPr lang="en-US" sz="800" dirty="0" smtClean="0"/>
            <a:t> Blum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smtClean="0"/>
            <a:t>Paul </a:t>
          </a:r>
          <a:r>
            <a:rPr lang="en-US" sz="800" dirty="0" err="1" smtClean="0"/>
            <a:t>Erterius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smtClean="0"/>
            <a:t>Jens </a:t>
          </a:r>
          <a:r>
            <a:rPr lang="en-US" sz="800" dirty="0" err="1" smtClean="0"/>
            <a:t>Harborn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smtClean="0"/>
            <a:t>Rickard Holmberg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err="1" smtClean="0"/>
            <a:t>Bengt</a:t>
          </a:r>
          <a:r>
            <a:rPr lang="en-US" sz="800" dirty="0" smtClean="0"/>
            <a:t> </a:t>
          </a:r>
          <a:r>
            <a:rPr lang="en-US" sz="800" dirty="0" err="1" smtClean="0"/>
            <a:t>Jönsson</a:t>
          </a:r>
          <a:r>
            <a:rPr lang="en-US" sz="800" dirty="0" smtClean="0"/>
            <a:t> (C)</a:t>
          </a:r>
          <a:br>
            <a:rPr lang="en-US" sz="800" dirty="0" smtClean="0"/>
          </a:br>
          <a:r>
            <a:rPr lang="en-US" sz="800" dirty="0" smtClean="0"/>
            <a:t>Johan </a:t>
          </a:r>
          <a:r>
            <a:rPr lang="en-US" sz="800" dirty="0" err="1" smtClean="0"/>
            <a:t>Kalmteg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err="1" smtClean="0"/>
            <a:t>Jarich</a:t>
          </a:r>
          <a:r>
            <a:rPr lang="en-US" sz="800" dirty="0" smtClean="0"/>
            <a:t> </a:t>
          </a:r>
          <a:r>
            <a:rPr lang="en-US" sz="800" dirty="0" err="1" smtClean="0"/>
            <a:t>Koning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smtClean="0"/>
            <a:t>Mikael </a:t>
          </a:r>
          <a:r>
            <a:rPr lang="en-US" sz="800" dirty="0" err="1" smtClean="0"/>
            <a:t>Möller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err="1" smtClean="0"/>
            <a:t>Eldin</a:t>
          </a:r>
          <a:r>
            <a:rPr lang="en-US" sz="800" dirty="0" smtClean="0"/>
            <a:t> </a:t>
          </a:r>
          <a:r>
            <a:rPr lang="en-US" sz="800" dirty="0" err="1" smtClean="0"/>
            <a:t>Mukovic</a:t>
          </a:r>
          <a:r>
            <a:rPr lang="en-US" sz="800" dirty="0" smtClean="0"/>
            <a:t> (C)</a:t>
          </a:r>
          <a:br>
            <a:rPr lang="en-US" sz="800" dirty="0" smtClean="0"/>
          </a:br>
          <a:r>
            <a:rPr lang="en-US" sz="800" dirty="0" smtClean="0"/>
            <a:t>Anders Olsson (C)</a:t>
          </a:r>
          <a:br>
            <a:rPr lang="en-US" sz="800" dirty="0" smtClean="0"/>
          </a:br>
          <a:r>
            <a:rPr lang="en-US" sz="800" dirty="0" smtClean="0"/>
            <a:t>Mateusz </a:t>
          </a:r>
          <a:r>
            <a:rPr lang="en-US" sz="800" dirty="0" err="1" smtClean="0"/>
            <a:t>Pucilowski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err="1" smtClean="0"/>
            <a:t>Jesper</a:t>
          </a:r>
          <a:r>
            <a:rPr lang="en-US" sz="800" dirty="0" smtClean="0"/>
            <a:t> </a:t>
          </a:r>
          <a:r>
            <a:rPr lang="en-US" sz="800" dirty="0" err="1" smtClean="0"/>
            <a:t>Ringnér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smtClean="0"/>
            <a:t>Mats Schmidt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err="1" smtClean="0"/>
            <a:t>Aleksander</a:t>
          </a:r>
          <a:r>
            <a:rPr lang="en-US" sz="800" dirty="0" smtClean="0"/>
            <a:t> </a:t>
          </a:r>
          <a:r>
            <a:rPr lang="en-US" sz="800" dirty="0" err="1" smtClean="0"/>
            <a:t>Stankovic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err="1" smtClean="0"/>
            <a:t>Srdjan</a:t>
          </a:r>
          <a:r>
            <a:rPr lang="en-US" sz="800" dirty="0" smtClean="0"/>
            <a:t> </a:t>
          </a:r>
          <a:r>
            <a:rPr lang="en-US" sz="800" dirty="0" err="1" smtClean="0"/>
            <a:t>Vareskic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err="1" smtClean="0"/>
            <a:t>Mattias</a:t>
          </a:r>
          <a:r>
            <a:rPr lang="en-US" sz="800" dirty="0" smtClean="0"/>
            <a:t> </a:t>
          </a:r>
          <a:r>
            <a:rPr lang="en-US" sz="800" dirty="0" err="1" smtClean="0"/>
            <a:t>Wilborgsson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smtClean="0"/>
            <a:t>Emil </a:t>
          </a:r>
          <a:r>
            <a:rPr lang="en-US" sz="800" dirty="0" err="1" smtClean="0"/>
            <a:t>Boman</a:t>
          </a:r>
          <a:r>
            <a:rPr lang="en-US" sz="800" dirty="0" smtClean="0"/>
            <a:t> (S)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smtClean="0"/>
            <a:t>Lukas </a:t>
          </a:r>
          <a:r>
            <a:rPr lang="en-US" sz="800" dirty="0" err="1" smtClean="0"/>
            <a:t>Smisovsky</a:t>
          </a:r>
          <a:r>
            <a:rPr lang="en-US" sz="800" dirty="0" smtClean="0"/>
            <a:t> (S)</a:t>
          </a:r>
        </a:p>
      </dgm:t>
    </dgm:pt>
    <dgm:pt modelId="{5283D30A-42E1-4346-BAE7-814B7780D411}" type="parTrans" cxnId="{22F35DD9-89EA-BC4E-A50E-D35CE40B87CE}">
      <dgm:prSet/>
      <dgm:spPr/>
      <dgm:t>
        <a:bodyPr/>
        <a:lstStyle/>
        <a:p>
          <a:endParaRPr lang="en-US" sz="1100"/>
        </a:p>
      </dgm:t>
    </dgm:pt>
    <dgm:pt modelId="{AD226FEC-3CFC-0A41-A409-90C3B7A75ED1}" type="sibTrans" cxnId="{22F35DD9-89EA-BC4E-A50E-D35CE40B87CE}">
      <dgm:prSet/>
      <dgm:spPr/>
      <dgm:t>
        <a:bodyPr/>
        <a:lstStyle/>
        <a:p>
          <a:endParaRPr lang="en-US" sz="1600"/>
        </a:p>
      </dgm:t>
    </dgm:pt>
    <dgm:pt modelId="{BDC931B4-0C2E-BE41-9EEA-0767982A277D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800" b="1" dirty="0"/>
            <a:t>Materials </a:t>
          </a:r>
          <a:r>
            <a:rPr lang="en-US" sz="800" b="1" dirty="0" smtClean="0"/>
            <a:t>Group</a:t>
          </a:r>
          <a:br>
            <a:rPr lang="en-US" sz="800" b="1" dirty="0" smtClean="0"/>
          </a:br>
          <a:r>
            <a:rPr lang="en-US" sz="800" dirty="0"/>
            <a:t/>
          </a:r>
          <a:br>
            <a:rPr lang="en-US" sz="800" dirty="0"/>
          </a:br>
          <a:r>
            <a:rPr lang="en-US" sz="800" dirty="0" err="1" smtClean="0"/>
            <a:t>Yongjoong</a:t>
          </a:r>
          <a:r>
            <a:rPr lang="en-US" sz="800" dirty="0" smtClean="0"/>
            <a:t> </a:t>
          </a:r>
          <a:r>
            <a:rPr lang="en-US" sz="800" dirty="0"/>
            <a:t>Lee (GL)</a:t>
          </a:r>
          <a:br>
            <a:rPr lang="en-US" sz="800" dirty="0"/>
          </a:br>
          <a:r>
            <a:rPr lang="en-US" sz="800" dirty="0" smtClean="0"/>
            <a:t>Monika </a:t>
          </a:r>
          <a:r>
            <a:rPr lang="en-US" sz="800" dirty="0" err="1" smtClean="0"/>
            <a:t>Hartl</a:t>
          </a:r>
          <a:endParaRPr lang="en-US" sz="800" dirty="0" smtClean="0"/>
        </a:p>
        <a:p>
          <a:pPr>
            <a:spcAft>
              <a:spcPts val="0"/>
            </a:spcAft>
          </a:pPr>
          <a:r>
            <a:rPr lang="en-US" sz="800" dirty="0" err="1" smtClean="0"/>
            <a:t>Srinivasan</a:t>
          </a:r>
          <a:r>
            <a:rPr lang="en-US" sz="800" dirty="0" smtClean="0"/>
            <a:t> </a:t>
          </a:r>
          <a:r>
            <a:rPr lang="en-US" sz="800" dirty="0" err="1" smtClean="0"/>
            <a:t>Iyengar</a:t>
          </a:r>
          <a:r>
            <a:rPr lang="en-US" sz="800" dirty="0" smtClean="0"/>
            <a:t> (C)</a:t>
          </a:r>
        </a:p>
        <a:p>
          <a:pPr>
            <a:spcAft>
              <a:spcPts val="0"/>
            </a:spcAft>
          </a:pPr>
          <a:r>
            <a:rPr lang="en-US" sz="800" dirty="0" err="1" smtClean="0"/>
            <a:t>Jemilia</a:t>
          </a:r>
          <a:r>
            <a:rPr lang="en-US" sz="800" dirty="0" smtClean="0"/>
            <a:t> </a:t>
          </a:r>
          <a:r>
            <a:rPr lang="en-US" sz="800" dirty="0" err="1" smtClean="0"/>
            <a:t>Habainy</a:t>
          </a:r>
          <a:r>
            <a:rPr lang="en-US" sz="800" dirty="0" smtClean="0"/>
            <a:t> (S)</a:t>
          </a:r>
        </a:p>
      </dgm:t>
    </dgm:pt>
    <dgm:pt modelId="{E553E923-CE73-4C4C-8F63-0BFB05ECB6DC}" type="parTrans" cxnId="{DFB48233-DD34-CB48-B9D6-BFC1F11D5221}">
      <dgm:prSet/>
      <dgm:spPr/>
      <dgm:t>
        <a:bodyPr/>
        <a:lstStyle/>
        <a:p>
          <a:endParaRPr lang="en-US" sz="1100"/>
        </a:p>
      </dgm:t>
    </dgm:pt>
    <dgm:pt modelId="{88ED280A-56D3-CB41-B3CB-0157FE8696B6}" type="sibTrans" cxnId="{DFB48233-DD34-CB48-B9D6-BFC1F11D5221}">
      <dgm:prSet/>
      <dgm:spPr/>
      <dgm:t>
        <a:bodyPr/>
        <a:lstStyle/>
        <a:p>
          <a:endParaRPr lang="en-US" sz="1600"/>
        </a:p>
      </dgm:t>
    </dgm:pt>
    <dgm:pt modelId="{7F9578B9-4E83-E14D-8510-815E19E819F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b="1" dirty="0" err="1"/>
            <a:t>Neutronics</a:t>
          </a:r>
          <a:r>
            <a:rPr lang="en-US" sz="800" b="1" dirty="0"/>
            <a:t> Group</a:t>
          </a:r>
          <a:br>
            <a:rPr lang="en-US" sz="800" b="1" dirty="0"/>
          </a:br>
          <a:r>
            <a:rPr lang="en-US" sz="800" dirty="0" smtClean="0"/>
            <a:t/>
          </a:r>
          <a:br>
            <a:rPr lang="en-US" sz="800" dirty="0" smtClean="0"/>
          </a:br>
          <a:r>
            <a:rPr lang="en-US" sz="800" dirty="0" smtClean="0"/>
            <a:t>Luca </a:t>
          </a:r>
          <a:r>
            <a:rPr lang="en-US" sz="800" dirty="0" err="1"/>
            <a:t>Zanini</a:t>
          </a:r>
          <a:r>
            <a:rPr lang="en-US" sz="800" dirty="0"/>
            <a:t> (GL)</a:t>
          </a:r>
          <a:br>
            <a:rPr lang="en-US" sz="800" dirty="0"/>
          </a:br>
          <a:r>
            <a:rPr lang="en-US" sz="800" dirty="0"/>
            <a:t>Konstantin </a:t>
          </a:r>
          <a:r>
            <a:rPr lang="en-US" sz="800" dirty="0" err="1"/>
            <a:t>Batkov</a:t>
          </a:r>
          <a:r>
            <a:rPr lang="en-US" sz="800" dirty="0"/>
            <a:t/>
          </a:r>
          <a:br>
            <a:rPr lang="en-US" sz="800" dirty="0"/>
          </a:br>
          <a:r>
            <a:rPr lang="en-US" sz="800" dirty="0"/>
            <a:t>Alan </a:t>
          </a:r>
          <a:r>
            <a:rPr lang="en-US" sz="800" dirty="0" err="1" smtClean="0"/>
            <a:t>Takibayev</a:t>
          </a:r>
          <a:endParaRPr lang="en-US" sz="8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dirty="0" err="1" smtClean="0"/>
            <a:t>Esben</a:t>
          </a:r>
          <a:r>
            <a:rPr lang="en-US" sz="800" dirty="0" smtClean="0"/>
            <a:t> </a:t>
          </a:r>
          <a:r>
            <a:rPr lang="en-US" sz="800" dirty="0" err="1" smtClean="0"/>
            <a:t>Klinkby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ts val="0"/>
            </a:spcBef>
            <a:spcAft>
              <a:spcPts val="0"/>
            </a:spcAft>
          </a:pPr>
          <a:r>
            <a:rPr lang="en-US" sz="800" dirty="0" err="1" smtClean="0"/>
            <a:t>Troels</a:t>
          </a:r>
          <a:r>
            <a:rPr lang="en-US" sz="800" dirty="0" smtClean="0"/>
            <a:t> </a:t>
          </a:r>
          <a:r>
            <a:rPr lang="en-US" sz="800" dirty="0" err="1" smtClean="0"/>
            <a:t>Schoenfeldt</a:t>
          </a:r>
          <a:r>
            <a:rPr lang="en-US" sz="800" dirty="0" smtClean="0"/>
            <a:t> (C) </a:t>
          </a:r>
        </a:p>
        <a:p>
          <a:pPr marL="0" marR="0" indent="0" defTabSz="533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dirty="0" err="1" smtClean="0"/>
            <a:t>Zsofia</a:t>
          </a:r>
          <a:r>
            <a:rPr lang="en-US" sz="800" dirty="0" smtClean="0"/>
            <a:t> </a:t>
          </a:r>
          <a:r>
            <a:rPr lang="en-US" sz="800" dirty="0" err="1" smtClean="0"/>
            <a:t>Kokai</a:t>
          </a:r>
          <a:r>
            <a:rPr lang="en-US" sz="800" dirty="0" smtClean="0"/>
            <a:t> (S)</a:t>
          </a:r>
        </a:p>
      </dgm:t>
    </dgm:pt>
    <dgm:pt modelId="{E984C706-5884-6749-9638-EF4B2896585D}" type="parTrans" cxnId="{2C197C21-BCB1-AF44-A303-AB1225B415DD}">
      <dgm:prSet/>
      <dgm:spPr/>
      <dgm:t>
        <a:bodyPr/>
        <a:lstStyle/>
        <a:p>
          <a:endParaRPr lang="en-US" sz="1100"/>
        </a:p>
      </dgm:t>
    </dgm:pt>
    <dgm:pt modelId="{CE381182-8E14-974C-97B6-CD8F18A8D029}" type="sibTrans" cxnId="{2C197C21-BCB1-AF44-A303-AB1225B415DD}">
      <dgm:prSet/>
      <dgm:spPr/>
      <dgm:t>
        <a:bodyPr/>
        <a:lstStyle/>
        <a:p>
          <a:endParaRPr lang="en-US" sz="1600"/>
        </a:p>
      </dgm:t>
    </dgm:pt>
    <dgm:pt modelId="{1BE5F302-34B7-0241-B781-A5066BEB7C8E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b="1" dirty="0"/>
            <a:t>Target </a:t>
          </a:r>
          <a:r>
            <a:rPr lang="en-US" sz="800" b="1" dirty="0" smtClean="0"/>
            <a:t>Physics </a:t>
          </a:r>
          <a:r>
            <a:rPr lang="en-US" sz="800" b="1" dirty="0"/>
            <a:t>Group</a:t>
          </a:r>
          <a:br>
            <a:rPr lang="en-US" sz="800" b="1" dirty="0"/>
          </a:br>
          <a:r>
            <a:rPr lang="en-US" sz="800" dirty="0" smtClean="0"/>
            <a:t/>
          </a:r>
          <a:br>
            <a:rPr lang="en-US" sz="800" dirty="0" smtClean="0"/>
          </a:br>
          <a:r>
            <a:rPr lang="en-US" sz="800" dirty="0" smtClean="0"/>
            <a:t>Günter </a:t>
          </a:r>
          <a:r>
            <a:rPr lang="en-US" sz="800" dirty="0" err="1" smtClean="0"/>
            <a:t>Muhrer</a:t>
          </a:r>
          <a:r>
            <a:rPr lang="en-US" sz="800" dirty="0" smtClean="0"/>
            <a:t> </a:t>
          </a:r>
          <a:r>
            <a:rPr lang="en-US" sz="800" dirty="0"/>
            <a:t>(GL)</a:t>
          </a:r>
          <a:br>
            <a:rPr lang="en-US" sz="800" dirty="0"/>
          </a:br>
          <a:r>
            <a:rPr lang="en-US" sz="800" dirty="0" smtClean="0"/>
            <a:t>Riccardo </a:t>
          </a:r>
          <a:r>
            <a:rPr lang="en-US" sz="800" dirty="0" err="1" smtClean="0"/>
            <a:t>Bevilacqua</a:t>
          </a:r>
          <a:endParaRPr lang="en-US" sz="800" dirty="0" smtClean="0"/>
        </a:p>
        <a:p>
          <a:pPr defTabSz="533400">
            <a:lnSpc>
              <a:spcPct val="90000"/>
            </a:lnSpc>
            <a:spcBef>
              <a:spcPts val="0"/>
            </a:spcBef>
            <a:spcAft>
              <a:spcPts val="0"/>
            </a:spcAft>
          </a:pPr>
          <a:r>
            <a:rPr lang="en-US" sz="800" dirty="0" smtClean="0"/>
            <a:t>Johannes </a:t>
          </a:r>
          <a:r>
            <a:rPr lang="en-US" sz="800" dirty="0" err="1" smtClean="0"/>
            <a:t>Kazantzidis</a:t>
          </a:r>
          <a:r>
            <a:rPr lang="en-US" sz="800" dirty="0" smtClean="0"/>
            <a:t> (C)</a:t>
          </a:r>
        </a:p>
      </dgm:t>
    </dgm:pt>
    <dgm:pt modelId="{F98F82EE-82F9-C242-A2B0-15A1B52A1313}" type="sibTrans" cxnId="{287FA164-98D4-8741-AA61-2106E07CD432}">
      <dgm:prSet/>
      <dgm:spPr/>
      <dgm:t>
        <a:bodyPr/>
        <a:lstStyle/>
        <a:p>
          <a:endParaRPr lang="en-US" sz="1600"/>
        </a:p>
      </dgm:t>
    </dgm:pt>
    <dgm:pt modelId="{46209B99-FDF6-B34F-B835-C2E55B8407B5}" type="parTrans" cxnId="{287FA164-98D4-8741-AA61-2106E07CD432}">
      <dgm:prSet/>
      <dgm:spPr/>
      <dgm:t>
        <a:bodyPr/>
        <a:lstStyle/>
        <a:p>
          <a:endParaRPr lang="en-US" sz="1100"/>
        </a:p>
      </dgm:t>
    </dgm:pt>
    <dgm:pt modelId="{20AD003E-E201-3E4F-8CE1-A1100610F246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800" b="1" dirty="0"/>
            <a:t>Fluid Systems Group</a:t>
          </a:r>
          <a:br>
            <a:rPr lang="en-US" sz="800" b="1" dirty="0"/>
          </a:br>
          <a:r>
            <a:rPr lang="en-US" sz="800" dirty="0" smtClean="0"/>
            <a:t/>
          </a:r>
          <a:br>
            <a:rPr lang="en-US" sz="800" dirty="0" smtClean="0"/>
          </a:br>
          <a:r>
            <a:rPr lang="en-US" sz="800" dirty="0" err="1" smtClean="0"/>
            <a:t>Håkan</a:t>
          </a:r>
          <a:r>
            <a:rPr lang="en-US" sz="800" dirty="0" smtClean="0"/>
            <a:t> </a:t>
          </a:r>
          <a:r>
            <a:rPr lang="en-US" sz="800" dirty="0" err="1" smtClean="0"/>
            <a:t>Carlsson</a:t>
          </a:r>
          <a:r>
            <a:rPr lang="en-US" sz="800" dirty="0" smtClean="0"/>
            <a:t> (GL</a:t>
          </a:r>
          <a:r>
            <a:rPr lang="en-US" sz="800" dirty="0"/>
            <a:t>)</a:t>
          </a:r>
          <a:br>
            <a:rPr lang="en-US" sz="800" dirty="0"/>
          </a:br>
          <a:r>
            <a:rPr lang="en-US" sz="800" dirty="0"/>
            <a:t>Per Nilsson</a:t>
          </a:r>
          <a:br>
            <a:rPr lang="en-US" sz="800" dirty="0"/>
          </a:br>
          <a:r>
            <a:rPr lang="en-US" sz="800" dirty="0" smtClean="0"/>
            <a:t>Andrea </a:t>
          </a:r>
          <a:r>
            <a:rPr lang="en-US" sz="800" dirty="0" err="1" smtClean="0"/>
            <a:t>Polato</a:t>
          </a:r>
          <a:endParaRPr lang="en-US" sz="800" dirty="0" smtClean="0"/>
        </a:p>
        <a:p>
          <a:pPr>
            <a:spcAft>
              <a:spcPts val="0"/>
            </a:spcAft>
          </a:pPr>
          <a:r>
            <a:rPr lang="en-US" sz="800" dirty="0" smtClean="0"/>
            <a:t>Emil </a:t>
          </a:r>
          <a:r>
            <a:rPr lang="en-US" sz="800" dirty="0" err="1" smtClean="0"/>
            <a:t>Lundh</a:t>
          </a:r>
          <a:r>
            <a:rPr lang="en-US" sz="800" dirty="0" smtClean="0"/>
            <a:t> (M)</a:t>
          </a:r>
        </a:p>
        <a:p>
          <a:pPr>
            <a:spcAft>
              <a:spcPts val="0"/>
            </a:spcAft>
          </a:pPr>
          <a:r>
            <a:rPr lang="en-US" sz="800" dirty="0" err="1" smtClean="0"/>
            <a:t>Klaudiusz</a:t>
          </a:r>
          <a:r>
            <a:rPr lang="en-US" sz="800" dirty="0" smtClean="0"/>
            <a:t> </a:t>
          </a:r>
          <a:r>
            <a:rPr lang="en-US" sz="800" dirty="0" err="1" smtClean="0"/>
            <a:t>Dybowski</a:t>
          </a:r>
          <a:r>
            <a:rPr lang="en-US" sz="800" dirty="0" smtClean="0"/>
            <a:t> (C)</a:t>
          </a:r>
        </a:p>
        <a:p>
          <a:pPr>
            <a:spcAft>
              <a:spcPts val="0"/>
            </a:spcAft>
          </a:pPr>
          <a:r>
            <a:rPr lang="en-US" sz="800" dirty="0" smtClean="0"/>
            <a:t>Leif </a:t>
          </a:r>
          <a:r>
            <a:rPr lang="en-US" sz="800" dirty="0" err="1" smtClean="0"/>
            <a:t>Emås</a:t>
          </a:r>
          <a:r>
            <a:rPr lang="en-US" sz="800" dirty="0" smtClean="0"/>
            <a:t> (C)</a:t>
          </a:r>
        </a:p>
        <a:p>
          <a:pPr>
            <a:spcAft>
              <a:spcPts val="0"/>
            </a:spcAft>
          </a:pPr>
          <a:r>
            <a:rPr lang="en-US" sz="800" dirty="0" err="1" smtClean="0"/>
            <a:t>Björn</a:t>
          </a:r>
          <a:r>
            <a:rPr lang="en-US" sz="800" dirty="0" smtClean="0"/>
            <a:t> Eriksson (C)</a:t>
          </a:r>
        </a:p>
        <a:p>
          <a:pPr>
            <a:spcAft>
              <a:spcPts val="0"/>
            </a:spcAft>
          </a:pPr>
          <a:r>
            <a:rPr lang="en-US" sz="800" dirty="0" smtClean="0"/>
            <a:t>Alex Garcia (C)</a:t>
          </a:r>
        </a:p>
        <a:p>
          <a:pPr>
            <a:spcAft>
              <a:spcPts val="0"/>
            </a:spcAft>
          </a:pPr>
          <a:r>
            <a:rPr lang="en-US" sz="800" dirty="0" smtClean="0"/>
            <a:t>Allan Lundgren (C)</a:t>
          </a:r>
        </a:p>
        <a:p>
          <a:pPr>
            <a:spcAft>
              <a:spcPts val="0"/>
            </a:spcAft>
          </a:pPr>
          <a:r>
            <a:rPr lang="en-US" sz="800" dirty="0" smtClean="0"/>
            <a:t>Ingvar </a:t>
          </a:r>
          <a:r>
            <a:rPr lang="en-US" sz="800" dirty="0"/>
            <a:t>Olsson (C</a:t>
          </a:r>
          <a:r>
            <a:rPr lang="en-US" sz="800" dirty="0" smtClean="0"/>
            <a:t>)</a:t>
          </a:r>
        </a:p>
        <a:p>
          <a:pPr>
            <a:spcAft>
              <a:spcPts val="0"/>
            </a:spcAft>
          </a:pPr>
          <a:r>
            <a:rPr lang="en-US" sz="800" dirty="0" err="1" smtClean="0"/>
            <a:t>Olof</a:t>
          </a:r>
          <a:r>
            <a:rPr lang="en-US" sz="800" dirty="0" smtClean="0"/>
            <a:t> </a:t>
          </a:r>
          <a:r>
            <a:rPr lang="en-US" sz="800" dirty="0" err="1" smtClean="0"/>
            <a:t>Persson</a:t>
          </a:r>
          <a:r>
            <a:rPr lang="en-US" sz="800" dirty="0" smtClean="0"/>
            <a:t> (C)</a:t>
          </a:r>
        </a:p>
      </dgm:t>
    </dgm:pt>
    <dgm:pt modelId="{FD39EDFA-C038-0149-8754-A8166A5E6430}" type="sibTrans" cxnId="{81802898-4E84-6442-B925-4E979509AFEC}">
      <dgm:prSet/>
      <dgm:spPr/>
      <dgm:t>
        <a:bodyPr/>
        <a:lstStyle/>
        <a:p>
          <a:endParaRPr lang="en-US" sz="1600"/>
        </a:p>
      </dgm:t>
    </dgm:pt>
    <dgm:pt modelId="{44A041BB-75B0-FB4F-976C-11484ED9E24E}" type="parTrans" cxnId="{81802898-4E84-6442-B925-4E979509AFEC}">
      <dgm:prSet/>
      <dgm:spPr/>
      <dgm:t>
        <a:bodyPr/>
        <a:lstStyle/>
        <a:p>
          <a:endParaRPr lang="en-US" sz="1100"/>
        </a:p>
      </dgm:t>
    </dgm:pt>
    <dgm:pt modelId="{23234AA4-15AA-8245-BA77-2EF2832383F2}" type="pres">
      <dgm:prSet presAssocID="{B3365DB9-E59E-E747-9A09-B323E8558F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0DA2961-5FEF-BA45-9010-C70A83FFFD87}" type="pres">
      <dgm:prSet presAssocID="{8388AF10-DE7C-F644-91CF-76E930E344F9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C3D54BA-468A-A046-9AFD-81AD4B8A67AB}" type="pres">
      <dgm:prSet presAssocID="{8388AF10-DE7C-F644-91CF-76E930E344F9}" presName="rootComposite1" presStyleCnt="0"/>
      <dgm:spPr/>
      <dgm:t>
        <a:bodyPr/>
        <a:lstStyle/>
        <a:p>
          <a:endParaRPr lang="en-US"/>
        </a:p>
      </dgm:t>
    </dgm:pt>
    <dgm:pt modelId="{7B97DB98-B776-C041-B41F-5991E4D7DCD4}" type="pres">
      <dgm:prSet presAssocID="{8388AF10-DE7C-F644-91CF-76E930E344F9}" presName="rootText1" presStyleLbl="node0" presStyleIdx="0" presStyleCnt="1" custScaleX="92136" custScaleY="151543" custLinFactNeighborX="4775" custLinFactNeighborY="-870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1FBA51-CA5B-6741-9F39-27289656FC6D}" type="pres">
      <dgm:prSet presAssocID="{8388AF10-DE7C-F644-91CF-76E930E344F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3A08B5C-C808-2C42-876B-23C768AB7CFD}" type="pres">
      <dgm:prSet presAssocID="{8388AF10-DE7C-F644-91CF-76E930E344F9}" presName="hierChild2" presStyleCnt="0"/>
      <dgm:spPr/>
      <dgm:t>
        <a:bodyPr/>
        <a:lstStyle/>
        <a:p>
          <a:endParaRPr lang="en-US"/>
        </a:p>
      </dgm:t>
    </dgm:pt>
    <dgm:pt modelId="{97F7A350-253D-F24C-B971-5A458D9B7FB3}" type="pres">
      <dgm:prSet presAssocID="{F24E08FF-F7EC-C340-BC4B-3DF5B1C2D825}" presName="Name37" presStyleLbl="parChTrans1D2" presStyleIdx="0" presStyleCnt="6"/>
      <dgm:spPr/>
      <dgm:t>
        <a:bodyPr/>
        <a:lstStyle/>
        <a:p>
          <a:endParaRPr lang="en-US"/>
        </a:p>
      </dgm:t>
    </dgm:pt>
    <dgm:pt modelId="{F0CC3FD9-DE64-4B4C-973E-3507C092439A}" type="pres">
      <dgm:prSet presAssocID="{FC19E7DE-9763-C649-A213-D3AA22522A3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F790409-B271-E748-93F4-613174801257}" type="pres">
      <dgm:prSet presAssocID="{FC19E7DE-9763-C649-A213-D3AA22522A39}" presName="rootComposite" presStyleCnt="0"/>
      <dgm:spPr/>
      <dgm:t>
        <a:bodyPr/>
        <a:lstStyle/>
        <a:p>
          <a:endParaRPr lang="en-US"/>
        </a:p>
      </dgm:t>
    </dgm:pt>
    <dgm:pt modelId="{7FF37602-91A9-F747-826C-689EFB380631}" type="pres">
      <dgm:prSet presAssocID="{FC19E7DE-9763-C649-A213-D3AA22522A39}" presName="rootText" presStyleLbl="node2" presStyleIdx="0" presStyleCnt="6" custScaleX="68773" custScaleY="84920" custLinFactNeighborX="49175" custLinFactNeighborY="-929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B26808-DCAA-7B42-9DBB-085BF9B7C420}" type="pres">
      <dgm:prSet presAssocID="{FC19E7DE-9763-C649-A213-D3AA22522A39}" presName="rootConnector" presStyleLbl="node2" presStyleIdx="0" presStyleCnt="6"/>
      <dgm:spPr/>
      <dgm:t>
        <a:bodyPr/>
        <a:lstStyle/>
        <a:p>
          <a:endParaRPr lang="en-US"/>
        </a:p>
      </dgm:t>
    </dgm:pt>
    <dgm:pt modelId="{FD527B3B-97B0-6541-A164-934A243C1EBD}" type="pres">
      <dgm:prSet presAssocID="{FC19E7DE-9763-C649-A213-D3AA22522A39}" presName="hierChild4" presStyleCnt="0"/>
      <dgm:spPr/>
      <dgm:t>
        <a:bodyPr/>
        <a:lstStyle/>
        <a:p>
          <a:endParaRPr lang="en-US"/>
        </a:p>
      </dgm:t>
    </dgm:pt>
    <dgm:pt modelId="{242C2646-91C6-0542-AFEB-29A14BE01307}" type="pres">
      <dgm:prSet presAssocID="{FC19E7DE-9763-C649-A213-D3AA22522A39}" presName="hierChild5" presStyleCnt="0"/>
      <dgm:spPr/>
      <dgm:t>
        <a:bodyPr/>
        <a:lstStyle/>
        <a:p>
          <a:endParaRPr lang="en-US"/>
        </a:p>
      </dgm:t>
    </dgm:pt>
    <dgm:pt modelId="{212CBBEA-5708-8D46-9E14-80765D29BF91}" type="pres">
      <dgm:prSet presAssocID="{46209B99-FDF6-B34F-B835-C2E55B8407B5}" presName="Name37" presStyleLbl="parChTrans1D2" presStyleIdx="1" presStyleCnt="6"/>
      <dgm:spPr/>
      <dgm:t>
        <a:bodyPr/>
        <a:lstStyle/>
        <a:p>
          <a:endParaRPr lang="en-US"/>
        </a:p>
      </dgm:t>
    </dgm:pt>
    <dgm:pt modelId="{10E298F2-C09A-B74B-9AA2-6595F69BA4FF}" type="pres">
      <dgm:prSet presAssocID="{1BE5F302-34B7-0241-B781-A5066BEB7C8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B6F5F61-783D-CD44-9BC8-CB87DA8E6084}" type="pres">
      <dgm:prSet presAssocID="{1BE5F302-34B7-0241-B781-A5066BEB7C8E}" presName="rootComposite" presStyleCnt="0"/>
      <dgm:spPr/>
      <dgm:t>
        <a:bodyPr/>
        <a:lstStyle/>
        <a:p>
          <a:endParaRPr lang="en-US"/>
        </a:p>
      </dgm:t>
    </dgm:pt>
    <dgm:pt modelId="{760DD358-C9AA-444A-938E-78E4D92A93E6}" type="pres">
      <dgm:prSet presAssocID="{1BE5F302-34B7-0241-B781-A5066BEB7C8E}" presName="rootText" presStyleLbl="node2" presStyleIdx="1" presStyleCnt="6" custScaleX="66921" custScaleY="74661" custLinFactNeighborX="30283" custLinFactNeighborY="-916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72A3C8-A37F-4449-A884-69657A65E53D}" type="pres">
      <dgm:prSet presAssocID="{1BE5F302-34B7-0241-B781-A5066BEB7C8E}" presName="rootConnector" presStyleLbl="node2" presStyleIdx="1" presStyleCnt="6"/>
      <dgm:spPr/>
      <dgm:t>
        <a:bodyPr/>
        <a:lstStyle/>
        <a:p>
          <a:endParaRPr lang="en-US"/>
        </a:p>
      </dgm:t>
    </dgm:pt>
    <dgm:pt modelId="{DC29B6E2-BC1D-2B4B-B59A-F2DF70DE9135}" type="pres">
      <dgm:prSet presAssocID="{1BE5F302-34B7-0241-B781-A5066BEB7C8E}" presName="hierChild4" presStyleCnt="0"/>
      <dgm:spPr/>
      <dgm:t>
        <a:bodyPr/>
        <a:lstStyle/>
        <a:p>
          <a:endParaRPr lang="en-US"/>
        </a:p>
      </dgm:t>
    </dgm:pt>
    <dgm:pt modelId="{AC66BEFA-9A22-F349-A179-880C7FFE810F}" type="pres">
      <dgm:prSet presAssocID="{1BE5F302-34B7-0241-B781-A5066BEB7C8E}" presName="hierChild5" presStyleCnt="0"/>
      <dgm:spPr/>
      <dgm:t>
        <a:bodyPr/>
        <a:lstStyle/>
        <a:p>
          <a:endParaRPr lang="en-US"/>
        </a:p>
      </dgm:t>
    </dgm:pt>
    <dgm:pt modelId="{FA0C1D8F-EC07-8445-9F5F-4B22ECB510C8}" type="pres">
      <dgm:prSet presAssocID="{E553E923-CE73-4C4C-8F63-0BFB05ECB6DC}" presName="Name37" presStyleLbl="parChTrans1D2" presStyleIdx="2" presStyleCnt="6"/>
      <dgm:spPr/>
      <dgm:t>
        <a:bodyPr/>
        <a:lstStyle/>
        <a:p>
          <a:endParaRPr lang="en-US"/>
        </a:p>
      </dgm:t>
    </dgm:pt>
    <dgm:pt modelId="{9B91CECB-70A8-C148-878B-F18C3B08A617}" type="pres">
      <dgm:prSet presAssocID="{BDC931B4-0C2E-BE41-9EEA-0767982A277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1272ADA-AAD2-4D4C-8FC8-A35C2B58EA4B}" type="pres">
      <dgm:prSet presAssocID="{BDC931B4-0C2E-BE41-9EEA-0767982A277D}" presName="rootComposite" presStyleCnt="0"/>
      <dgm:spPr/>
      <dgm:t>
        <a:bodyPr/>
        <a:lstStyle/>
        <a:p>
          <a:endParaRPr lang="en-US"/>
        </a:p>
      </dgm:t>
    </dgm:pt>
    <dgm:pt modelId="{8F2C5D0C-EA49-3545-BF9C-13F68E8D0725}" type="pres">
      <dgm:prSet presAssocID="{BDC931B4-0C2E-BE41-9EEA-0767982A277D}" presName="rootText" presStyleLbl="node2" presStyleIdx="2" presStyleCnt="6" custScaleX="64972" custScaleY="85161" custLinFactNeighborX="14293" custLinFactNeighborY="-929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3E17B2-85B9-2147-98B7-47A95006827F}" type="pres">
      <dgm:prSet presAssocID="{BDC931B4-0C2E-BE41-9EEA-0767982A277D}" presName="rootConnector" presStyleLbl="node2" presStyleIdx="2" presStyleCnt="6"/>
      <dgm:spPr/>
      <dgm:t>
        <a:bodyPr/>
        <a:lstStyle/>
        <a:p>
          <a:endParaRPr lang="en-US"/>
        </a:p>
      </dgm:t>
    </dgm:pt>
    <dgm:pt modelId="{12E822BA-A032-6F42-9F6C-33753C763A90}" type="pres">
      <dgm:prSet presAssocID="{BDC931B4-0C2E-BE41-9EEA-0767982A277D}" presName="hierChild4" presStyleCnt="0"/>
      <dgm:spPr/>
      <dgm:t>
        <a:bodyPr/>
        <a:lstStyle/>
        <a:p>
          <a:endParaRPr lang="en-US"/>
        </a:p>
      </dgm:t>
    </dgm:pt>
    <dgm:pt modelId="{AEFDFD0B-5BEB-E34C-818E-A5DF1E3DBCDD}" type="pres">
      <dgm:prSet presAssocID="{BDC931B4-0C2E-BE41-9EEA-0767982A277D}" presName="hierChild5" presStyleCnt="0"/>
      <dgm:spPr/>
      <dgm:t>
        <a:bodyPr/>
        <a:lstStyle/>
        <a:p>
          <a:endParaRPr lang="en-US"/>
        </a:p>
      </dgm:t>
    </dgm:pt>
    <dgm:pt modelId="{E51B3BC8-18CB-1D4A-8844-420AE84EC7A1}" type="pres">
      <dgm:prSet presAssocID="{E984C706-5884-6749-9638-EF4B2896585D}" presName="Name37" presStyleLbl="parChTrans1D2" presStyleIdx="3" presStyleCnt="6"/>
      <dgm:spPr/>
      <dgm:t>
        <a:bodyPr/>
        <a:lstStyle/>
        <a:p>
          <a:endParaRPr lang="en-US"/>
        </a:p>
      </dgm:t>
    </dgm:pt>
    <dgm:pt modelId="{F2E55F77-7885-7C47-B3F8-31E4A058C98E}" type="pres">
      <dgm:prSet presAssocID="{7F9578B9-4E83-E14D-8510-815E19E819F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FD5BE7A-CFB5-774C-A3A8-D0922B8768C4}" type="pres">
      <dgm:prSet presAssocID="{7F9578B9-4E83-E14D-8510-815E19E819FF}" presName="rootComposite" presStyleCnt="0"/>
      <dgm:spPr/>
      <dgm:t>
        <a:bodyPr/>
        <a:lstStyle/>
        <a:p>
          <a:endParaRPr lang="en-US"/>
        </a:p>
      </dgm:t>
    </dgm:pt>
    <dgm:pt modelId="{6D30E9F0-9AA3-4948-A6A5-D6A01627BD19}" type="pres">
      <dgm:prSet presAssocID="{7F9578B9-4E83-E14D-8510-815E19E819FF}" presName="rootText" presStyleLbl="node2" presStyleIdx="3" presStyleCnt="6" custScaleX="61326" custScaleY="105777" custLinFactNeighborX="150" custLinFactNeighborY="-921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66EA0A-46D4-B24D-A090-05C8D1CA30FD}" type="pres">
      <dgm:prSet presAssocID="{7F9578B9-4E83-E14D-8510-815E19E819FF}" presName="rootConnector" presStyleLbl="node2" presStyleIdx="3" presStyleCnt="6"/>
      <dgm:spPr/>
      <dgm:t>
        <a:bodyPr/>
        <a:lstStyle/>
        <a:p>
          <a:endParaRPr lang="en-US"/>
        </a:p>
      </dgm:t>
    </dgm:pt>
    <dgm:pt modelId="{5102B95E-FDC9-184B-B2B0-EBE3BFFCB39B}" type="pres">
      <dgm:prSet presAssocID="{7F9578B9-4E83-E14D-8510-815E19E819FF}" presName="hierChild4" presStyleCnt="0"/>
      <dgm:spPr/>
      <dgm:t>
        <a:bodyPr/>
        <a:lstStyle/>
        <a:p>
          <a:endParaRPr lang="en-US"/>
        </a:p>
      </dgm:t>
    </dgm:pt>
    <dgm:pt modelId="{24F45E72-F73C-E047-A740-7EF1CCC9E9A6}" type="pres">
      <dgm:prSet presAssocID="{7F9578B9-4E83-E14D-8510-815E19E819FF}" presName="hierChild5" presStyleCnt="0"/>
      <dgm:spPr/>
      <dgm:t>
        <a:bodyPr/>
        <a:lstStyle/>
        <a:p>
          <a:endParaRPr lang="en-US"/>
        </a:p>
      </dgm:t>
    </dgm:pt>
    <dgm:pt modelId="{331223DE-629F-7D42-BFA1-1FB75F68F91F}" type="pres">
      <dgm:prSet presAssocID="{44A041BB-75B0-FB4F-976C-11484ED9E24E}" presName="Name37" presStyleLbl="parChTrans1D2" presStyleIdx="4" presStyleCnt="6"/>
      <dgm:spPr/>
      <dgm:t>
        <a:bodyPr/>
        <a:lstStyle/>
        <a:p>
          <a:endParaRPr lang="en-US"/>
        </a:p>
      </dgm:t>
    </dgm:pt>
    <dgm:pt modelId="{52EB2F40-209C-554D-BD5E-0E64F6993A8C}" type="pres">
      <dgm:prSet presAssocID="{20AD003E-E201-3E4F-8CE1-A1100610F24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C7F7AF1-669B-8749-BC2B-DB75AA7392B6}" type="pres">
      <dgm:prSet presAssocID="{20AD003E-E201-3E4F-8CE1-A1100610F246}" presName="rootComposite" presStyleCnt="0"/>
      <dgm:spPr/>
      <dgm:t>
        <a:bodyPr/>
        <a:lstStyle/>
        <a:p>
          <a:endParaRPr lang="en-US"/>
        </a:p>
      </dgm:t>
    </dgm:pt>
    <dgm:pt modelId="{2436F150-2908-F949-9C37-72A32F61DAD5}" type="pres">
      <dgm:prSet presAssocID="{20AD003E-E201-3E4F-8CE1-A1100610F246}" presName="rootText" presStyleLbl="node2" presStyleIdx="4" presStyleCnt="6" custScaleX="69803" custScaleY="158865" custLinFactNeighborX="-17395" custLinFactNeighborY="-926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D627DB-B253-4C4E-85F3-8ED06EEAFB9F}" type="pres">
      <dgm:prSet presAssocID="{20AD003E-E201-3E4F-8CE1-A1100610F246}" presName="rootConnector" presStyleLbl="node2" presStyleIdx="4" presStyleCnt="6"/>
      <dgm:spPr/>
      <dgm:t>
        <a:bodyPr/>
        <a:lstStyle/>
        <a:p>
          <a:endParaRPr lang="en-US"/>
        </a:p>
      </dgm:t>
    </dgm:pt>
    <dgm:pt modelId="{803C29DB-44D7-F549-B7D3-2474927BE34B}" type="pres">
      <dgm:prSet presAssocID="{20AD003E-E201-3E4F-8CE1-A1100610F246}" presName="hierChild4" presStyleCnt="0"/>
      <dgm:spPr/>
      <dgm:t>
        <a:bodyPr/>
        <a:lstStyle/>
        <a:p>
          <a:endParaRPr lang="en-US"/>
        </a:p>
      </dgm:t>
    </dgm:pt>
    <dgm:pt modelId="{70EAE3F6-0517-4B42-8BD7-86F853752F3D}" type="pres">
      <dgm:prSet presAssocID="{20AD003E-E201-3E4F-8CE1-A1100610F246}" presName="hierChild5" presStyleCnt="0"/>
      <dgm:spPr/>
      <dgm:t>
        <a:bodyPr/>
        <a:lstStyle/>
        <a:p>
          <a:endParaRPr lang="en-US"/>
        </a:p>
      </dgm:t>
    </dgm:pt>
    <dgm:pt modelId="{199831B1-752E-DA43-AE76-4BDCFC0AB7B2}" type="pres">
      <dgm:prSet presAssocID="{5283D30A-42E1-4346-BAE7-814B7780D411}" presName="Name37" presStyleLbl="parChTrans1D2" presStyleIdx="5" presStyleCnt="6"/>
      <dgm:spPr/>
      <dgm:t>
        <a:bodyPr/>
        <a:lstStyle/>
        <a:p>
          <a:endParaRPr lang="en-US"/>
        </a:p>
      </dgm:t>
    </dgm:pt>
    <dgm:pt modelId="{B2663B5D-B80B-1F46-9915-453A0A670D67}" type="pres">
      <dgm:prSet presAssocID="{A0ACA6E4-2272-A143-AACA-826310BD0DE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CE45960-F078-A64F-9C7F-4FC6380B06E1}" type="pres">
      <dgm:prSet presAssocID="{A0ACA6E4-2272-A143-AACA-826310BD0DE4}" presName="rootComposite" presStyleCnt="0"/>
      <dgm:spPr/>
      <dgm:t>
        <a:bodyPr/>
        <a:lstStyle/>
        <a:p>
          <a:endParaRPr lang="en-US"/>
        </a:p>
      </dgm:t>
    </dgm:pt>
    <dgm:pt modelId="{6D2BCB20-667C-3C43-859A-37DE6C1D9424}" type="pres">
      <dgm:prSet presAssocID="{A0ACA6E4-2272-A143-AACA-826310BD0DE4}" presName="rootText" presStyleLbl="node2" presStyleIdx="5" presStyleCnt="6" custScaleX="85034" custScaleY="360985" custLinFactNeighborX="-33385" custLinFactNeighborY="-933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15983A-73F7-364E-9FC6-220200E83E53}" type="pres">
      <dgm:prSet presAssocID="{A0ACA6E4-2272-A143-AACA-826310BD0DE4}" presName="rootConnector" presStyleLbl="node2" presStyleIdx="5" presStyleCnt="6"/>
      <dgm:spPr/>
      <dgm:t>
        <a:bodyPr/>
        <a:lstStyle/>
        <a:p>
          <a:endParaRPr lang="en-US"/>
        </a:p>
      </dgm:t>
    </dgm:pt>
    <dgm:pt modelId="{C825B1E6-EF74-0E41-A1BF-96164E42C3E4}" type="pres">
      <dgm:prSet presAssocID="{A0ACA6E4-2272-A143-AACA-826310BD0DE4}" presName="hierChild4" presStyleCnt="0"/>
      <dgm:spPr/>
      <dgm:t>
        <a:bodyPr/>
        <a:lstStyle/>
        <a:p>
          <a:endParaRPr lang="en-US"/>
        </a:p>
      </dgm:t>
    </dgm:pt>
    <dgm:pt modelId="{A2E5545D-6428-6E42-85E4-2C6951D21D50}" type="pres">
      <dgm:prSet presAssocID="{A0ACA6E4-2272-A143-AACA-826310BD0DE4}" presName="hierChild5" presStyleCnt="0"/>
      <dgm:spPr/>
      <dgm:t>
        <a:bodyPr/>
        <a:lstStyle/>
        <a:p>
          <a:endParaRPr lang="en-US"/>
        </a:p>
      </dgm:t>
    </dgm:pt>
    <dgm:pt modelId="{C22AA489-1A65-4247-9D01-891BAC21BA68}" type="pres">
      <dgm:prSet presAssocID="{8388AF10-DE7C-F644-91CF-76E930E344F9}" presName="hierChild3" presStyleCnt="0"/>
      <dgm:spPr/>
      <dgm:t>
        <a:bodyPr/>
        <a:lstStyle/>
        <a:p>
          <a:endParaRPr lang="en-US"/>
        </a:p>
      </dgm:t>
    </dgm:pt>
  </dgm:ptLst>
  <dgm:cxnLst>
    <dgm:cxn modelId="{DC92E4E1-018D-A64B-8B4C-C135B345CFE2}" type="presOf" srcId="{B3365DB9-E59E-E747-9A09-B323E8558F10}" destId="{23234AA4-15AA-8245-BA77-2EF2832383F2}" srcOrd="0" destOrd="0" presId="urn:microsoft.com/office/officeart/2005/8/layout/orgChart1"/>
    <dgm:cxn modelId="{BD7763AC-5662-2F41-9187-A087CFC649D4}" type="presOf" srcId="{A0ACA6E4-2272-A143-AACA-826310BD0DE4}" destId="{6D2BCB20-667C-3C43-859A-37DE6C1D9424}" srcOrd="0" destOrd="0" presId="urn:microsoft.com/office/officeart/2005/8/layout/orgChart1"/>
    <dgm:cxn modelId="{B80030A3-8A3A-9647-B546-3108DC176B30}" type="presOf" srcId="{8388AF10-DE7C-F644-91CF-76E930E344F9}" destId="{261FBA51-CA5B-6741-9F39-27289656FC6D}" srcOrd="1" destOrd="0" presId="urn:microsoft.com/office/officeart/2005/8/layout/orgChart1"/>
    <dgm:cxn modelId="{6DFB366F-34C6-2C4E-ADA6-4D3F98C6E65E}" type="presOf" srcId="{5283D30A-42E1-4346-BAE7-814B7780D411}" destId="{199831B1-752E-DA43-AE76-4BDCFC0AB7B2}" srcOrd="0" destOrd="0" presId="urn:microsoft.com/office/officeart/2005/8/layout/orgChart1"/>
    <dgm:cxn modelId="{22A10EFA-9EF4-4449-87A3-BF6BB2C4071E}" type="presOf" srcId="{FC19E7DE-9763-C649-A213-D3AA22522A39}" destId="{7FF37602-91A9-F747-826C-689EFB380631}" srcOrd="0" destOrd="0" presId="urn:microsoft.com/office/officeart/2005/8/layout/orgChart1"/>
    <dgm:cxn modelId="{EF2E2E98-B0CB-974A-AACE-DB4DDAB7D56E}" type="presOf" srcId="{BDC931B4-0C2E-BE41-9EEA-0767982A277D}" destId="{343E17B2-85B9-2147-98B7-47A95006827F}" srcOrd="1" destOrd="0" presId="urn:microsoft.com/office/officeart/2005/8/layout/orgChart1"/>
    <dgm:cxn modelId="{E0AB6017-9B16-A549-AAC6-6ABA1AA6B8AA}" type="presOf" srcId="{1BE5F302-34B7-0241-B781-A5066BEB7C8E}" destId="{7872A3C8-A37F-4449-A884-69657A65E53D}" srcOrd="1" destOrd="0" presId="urn:microsoft.com/office/officeart/2005/8/layout/orgChart1"/>
    <dgm:cxn modelId="{43FC1B39-3DB1-1940-9736-E46359EA6365}" srcId="{B3365DB9-E59E-E747-9A09-B323E8558F10}" destId="{8388AF10-DE7C-F644-91CF-76E930E344F9}" srcOrd="0" destOrd="0" parTransId="{0E75F6F1-1D7B-3C48-880E-ADD04FB76A07}" sibTransId="{8EF161A9-2703-B847-B6D9-9667798650F2}"/>
    <dgm:cxn modelId="{690D01FA-4C95-BD4E-B126-7E17DE3FAD99}" type="presOf" srcId="{E984C706-5884-6749-9638-EF4B2896585D}" destId="{E51B3BC8-18CB-1D4A-8844-420AE84EC7A1}" srcOrd="0" destOrd="0" presId="urn:microsoft.com/office/officeart/2005/8/layout/orgChart1"/>
    <dgm:cxn modelId="{2C197C21-BCB1-AF44-A303-AB1225B415DD}" srcId="{8388AF10-DE7C-F644-91CF-76E930E344F9}" destId="{7F9578B9-4E83-E14D-8510-815E19E819FF}" srcOrd="3" destOrd="0" parTransId="{E984C706-5884-6749-9638-EF4B2896585D}" sibTransId="{CE381182-8E14-974C-97B6-CD8F18A8D029}"/>
    <dgm:cxn modelId="{8E0A4638-64DD-3B43-AB8D-F1D4E88F171E}" type="presOf" srcId="{46209B99-FDF6-B34F-B835-C2E55B8407B5}" destId="{212CBBEA-5708-8D46-9E14-80765D29BF91}" srcOrd="0" destOrd="0" presId="urn:microsoft.com/office/officeart/2005/8/layout/orgChart1"/>
    <dgm:cxn modelId="{62F2D5BD-A4C9-3243-9AAE-BD3BACEA16AA}" type="presOf" srcId="{44A041BB-75B0-FB4F-976C-11484ED9E24E}" destId="{331223DE-629F-7D42-BFA1-1FB75F68F91F}" srcOrd="0" destOrd="0" presId="urn:microsoft.com/office/officeart/2005/8/layout/orgChart1"/>
    <dgm:cxn modelId="{287FA164-98D4-8741-AA61-2106E07CD432}" srcId="{8388AF10-DE7C-F644-91CF-76E930E344F9}" destId="{1BE5F302-34B7-0241-B781-A5066BEB7C8E}" srcOrd="1" destOrd="0" parTransId="{46209B99-FDF6-B34F-B835-C2E55B8407B5}" sibTransId="{F98F82EE-82F9-C242-A2B0-15A1B52A1313}"/>
    <dgm:cxn modelId="{FB54BD74-41E7-BD46-A2FC-5DCD78E547AD}" type="presOf" srcId="{7F9578B9-4E83-E14D-8510-815E19E819FF}" destId="{3066EA0A-46D4-B24D-A090-05C8D1CA30FD}" srcOrd="1" destOrd="0" presId="urn:microsoft.com/office/officeart/2005/8/layout/orgChart1"/>
    <dgm:cxn modelId="{EB5E81FD-7358-B947-80B1-B3453E7A6DBB}" type="presOf" srcId="{F24E08FF-F7EC-C340-BC4B-3DF5B1C2D825}" destId="{97F7A350-253D-F24C-B971-5A458D9B7FB3}" srcOrd="0" destOrd="0" presId="urn:microsoft.com/office/officeart/2005/8/layout/orgChart1"/>
    <dgm:cxn modelId="{E67DCA4D-092D-7446-AE23-4AB58C84EB76}" type="presOf" srcId="{A0ACA6E4-2272-A143-AACA-826310BD0DE4}" destId="{DE15983A-73F7-364E-9FC6-220200E83E53}" srcOrd="1" destOrd="0" presId="urn:microsoft.com/office/officeart/2005/8/layout/orgChart1"/>
    <dgm:cxn modelId="{81802898-4E84-6442-B925-4E979509AFEC}" srcId="{8388AF10-DE7C-F644-91CF-76E930E344F9}" destId="{20AD003E-E201-3E4F-8CE1-A1100610F246}" srcOrd="4" destOrd="0" parTransId="{44A041BB-75B0-FB4F-976C-11484ED9E24E}" sibTransId="{FD39EDFA-C038-0149-8754-A8166A5E6430}"/>
    <dgm:cxn modelId="{AF908733-F026-0346-8C34-05603074EAA3}" type="presOf" srcId="{8388AF10-DE7C-F644-91CF-76E930E344F9}" destId="{7B97DB98-B776-C041-B41F-5991E4D7DCD4}" srcOrd="0" destOrd="0" presId="urn:microsoft.com/office/officeart/2005/8/layout/orgChart1"/>
    <dgm:cxn modelId="{3A67B1E4-EB16-224C-B2D9-A0878C3A30F3}" srcId="{8388AF10-DE7C-F644-91CF-76E930E344F9}" destId="{FC19E7DE-9763-C649-A213-D3AA22522A39}" srcOrd="0" destOrd="0" parTransId="{F24E08FF-F7EC-C340-BC4B-3DF5B1C2D825}" sibTransId="{118BC3AE-D092-854C-B6F4-72FFF5765989}"/>
    <dgm:cxn modelId="{BD395EEF-B1FB-9E48-9304-6CFC60D65670}" type="presOf" srcId="{20AD003E-E201-3E4F-8CE1-A1100610F246}" destId="{91D627DB-B253-4C4E-85F3-8ED06EEAFB9F}" srcOrd="1" destOrd="0" presId="urn:microsoft.com/office/officeart/2005/8/layout/orgChart1"/>
    <dgm:cxn modelId="{22F35DD9-89EA-BC4E-A50E-D35CE40B87CE}" srcId="{8388AF10-DE7C-F644-91CF-76E930E344F9}" destId="{A0ACA6E4-2272-A143-AACA-826310BD0DE4}" srcOrd="5" destOrd="0" parTransId="{5283D30A-42E1-4346-BAE7-814B7780D411}" sibTransId="{AD226FEC-3CFC-0A41-A409-90C3B7A75ED1}"/>
    <dgm:cxn modelId="{7B09606A-9504-C847-8E76-CBA31B73928D}" type="presOf" srcId="{7F9578B9-4E83-E14D-8510-815E19E819FF}" destId="{6D30E9F0-9AA3-4948-A6A5-D6A01627BD19}" srcOrd="0" destOrd="0" presId="urn:microsoft.com/office/officeart/2005/8/layout/orgChart1"/>
    <dgm:cxn modelId="{DFB48233-DD34-CB48-B9D6-BFC1F11D5221}" srcId="{8388AF10-DE7C-F644-91CF-76E930E344F9}" destId="{BDC931B4-0C2E-BE41-9EEA-0767982A277D}" srcOrd="2" destOrd="0" parTransId="{E553E923-CE73-4C4C-8F63-0BFB05ECB6DC}" sibTransId="{88ED280A-56D3-CB41-B3CB-0157FE8696B6}"/>
    <dgm:cxn modelId="{67CE6D9D-92B1-614C-B7B0-3DA1A421A3E9}" type="presOf" srcId="{FC19E7DE-9763-C649-A213-D3AA22522A39}" destId="{D4B26808-DCAA-7B42-9DBB-085BF9B7C420}" srcOrd="1" destOrd="0" presId="urn:microsoft.com/office/officeart/2005/8/layout/orgChart1"/>
    <dgm:cxn modelId="{725E3824-269B-1C44-A9F3-253D28D97A10}" type="presOf" srcId="{20AD003E-E201-3E4F-8CE1-A1100610F246}" destId="{2436F150-2908-F949-9C37-72A32F61DAD5}" srcOrd="0" destOrd="0" presId="urn:microsoft.com/office/officeart/2005/8/layout/orgChart1"/>
    <dgm:cxn modelId="{26727CEB-8B8C-714D-8D07-950455749A54}" type="presOf" srcId="{1BE5F302-34B7-0241-B781-A5066BEB7C8E}" destId="{760DD358-C9AA-444A-938E-78E4D92A93E6}" srcOrd="0" destOrd="0" presId="urn:microsoft.com/office/officeart/2005/8/layout/orgChart1"/>
    <dgm:cxn modelId="{4DD09CD0-153A-4B42-8B9D-C8E84F26ADA1}" type="presOf" srcId="{E553E923-CE73-4C4C-8F63-0BFB05ECB6DC}" destId="{FA0C1D8F-EC07-8445-9F5F-4B22ECB510C8}" srcOrd="0" destOrd="0" presId="urn:microsoft.com/office/officeart/2005/8/layout/orgChart1"/>
    <dgm:cxn modelId="{6109C022-40D5-1D42-8EF2-F5A10664958C}" type="presOf" srcId="{BDC931B4-0C2E-BE41-9EEA-0767982A277D}" destId="{8F2C5D0C-EA49-3545-BF9C-13F68E8D0725}" srcOrd="0" destOrd="0" presId="urn:microsoft.com/office/officeart/2005/8/layout/orgChart1"/>
    <dgm:cxn modelId="{44E73CA3-870F-4C47-9BC8-19418226E4EE}" type="presParOf" srcId="{23234AA4-15AA-8245-BA77-2EF2832383F2}" destId="{A0DA2961-5FEF-BA45-9010-C70A83FFFD87}" srcOrd="0" destOrd="0" presId="urn:microsoft.com/office/officeart/2005/8/layout/orgChart1"/>
    <dgm:cxn modelId="{7EAE3CD3-5251-2241-B97A-7E6FB3DE9194}" type="presParOf" srcId="{A0DA2961-5FEF-BA45-9010-C70A83FFFD87}" destId="{FC3D54BA-468A-A046-9AFD-81AD4B8A67AB}" srcOrd="0" destOrd="0" presId="urn:microsoft.com/office/officeart/2005/8/layout/orgChart1"/>
    <dgm:cxn modelId="{3F186CCC-133C-1A44-B23B-C6B697A34415}" type="presParOf" srcId="{FC3D54BA-468A-A046-9AFD-81AD4B8A67AB}" destId="{7B97DB98-B776-C041-B41F-5991E4D7DCD4}" srcOrd="0" destOrd="0" presId="urn:microsoft.com/office/officeart/2005/8/layout/orgChart1"/>
    <dgm:cxn modelId="{2F50BFBA-3D63-A647-BC89-CBF7AAB56A7C}" type="presParOf" srcId="{FC3D54BA-468A-A046-9AFD-81AD4B8A67AB}" destId="{261FBA51-CA5B-6741-9F39-27289656FC6D}" srcOrd="1" destOrd="0" presId="urn:microsoft.com/office/officeart/2005/8/layout/orgChart1"/>
    <dgm:cxn modelId="{7E5EA15B-8B42-2C45-B6A9-33C9DB0F3EFB}" type="presParOf" srcId="{A0DA2961-5FEF-BA45-9010-C70A83FFFD87}" destId="{53A08B5C-C808-2C42-876B-23C768AB7CFD}" srcOrd="1" destOrd="0" presId="urn:microsoft.com/office/officeart/2005/8/layout/orgChart1"/>
    <dgm:cxn modelId="{D2B7BC9E-B5C5-0644-B7AB-99FFE4C9A74D}" type="presParOf" srcId="{53A08B5C-C808-2C42-876B-23C768AB7CFD}" destId="{97F7A350-253D-F24C-B971-5A458D9B7FB3}" srcOrd="0" destOrd="0" presId="urn:microsoft.com/office/officeart/2005/8/layout/orgChart1"/>
    <dgm:cxn modelId="{B49FEBE4-7F77-E14B-BCD9-F26C27AE8848}" type="presParOf" srcId="{53A08B5C-C808-2C42-876B-23C768AB7CFD}" destId="{F0CC3FD9-DE64-4B4C-973E-3507C092439A}" srcOrd="1" destOrd="0" presId="urn:microsoft.com/office/officeart/2005/8/layout/orgChart1"/>
    <dgm:cxn modelId="{DFD5B5CC-09C1-5147-A16B-7833AC83850D}" type="presParOf" srcId="{F0CC3FD9-DE64-4B4C-973E-3507C092439A}" destId="{FF790409-B271-E748-93F4-613174801257}" srcOrd="0" destOrd="0" presId="urn:microsoft.com/office/officeart/2005/8/layout/orgChart1"/>
    <dgm:cxn modelId="{03CA44C2-0C4E-684B-99C9-7C5403F5DFE1}" type="presParOf" srcId="{FF790409-B271-E748-93F4-613174801257}" destId="{7FF37602-91A9-F747-826C-689EFB380631}" srcOrd="0" destOrd="0" presId="urn:microsoft.com/office/officeart/2005/8/layout/orgChart1"/>
    <dgm:cxn modelId="{DCC21903-2352-E848-80EE-E91A3D99FA10}" type="presParOf" srcId="{FF790409-B271-E748-93F4-613174801257}" destId="{D4B26808-DCAA-7B42-9DBB-085BF9B7C420}" srcOrd="1" destOrd="0" presId="urn:microsoft.com/office/officeart/2005/8/layout/orgChart1"/>
    <dgm:cxn modelId="{0F69DD00-9344-6740-A795-990DBB2ABB84}" type="presParOf" srcId="{F0CC3FD9-DE64-4B4C-973E-3507C092439A}" destId="{FD527B3B-97B0-6541-A164-934A243C1EBD}" srcOrd="1" destOrd="0" presId="urn:microsoft.com/office/officeart/2005/8/layout/orgChart1"/>
    <dgm:cxn modelId="{FC9F836B-2120-7241-875A-756D7CA0EA78}" type="presParOf" srcId="{F0CC3FD9-DE64-4B4C-973E-3507C092439A}" destId="{242C2646-91C6-0542-AFEB-29A14BE01307}" srcOrd="2" destOrd="0" presId="urn:microsoft.com/office/officeart/2005/8/layout/orgChart1"/>
    <dgm:cxn modelId="{0E11BBFC-4E93-E94C-B4B2-200C89C4B31D}" type="presParOf" srcId="{53A08B5C-C808-2C42-876B-23C768AB7CFD}" destId="{212CBBEA-5708-8D46-9E14-80765D29BF91}" srcOrd="2" destOrd="0" presId="urn:microsoft.com/office/officeart/2005/8/layout/orgChart1"/>
    <dgm:cxn modelId="{0644667B-8B00-8D45-947B-A180E6AB683D}" type="presParOf" srcId="{53A08B5C-C808-2C42-876B-23C768AB7CFD}" destId="{10E298F2-C09A-B74B-9AA2-6595F69BA4FF}" srcOrd="3" destOrd="0" presId="urn:microsoft.com/office/officeart/2005/8/layout/orgChart1"/>
    <dgm:cxn modelId="{678DF38E-3F4C-364B-A1E2-8900C9B36480}" type="presParOf" srcId="{10E298F2-C09A-B74B-9AA2-6595F69BA4FF}" destId="{BB6F5F61-783D-CD44-9BC8-CB87DA8E6084}" srcOrd="0" destOrd="0" presId="urn:microsoft.com/office/officeart/2005/8/layout/orgChart1"/>
    <dgm:cxn modelId="{4C60E04F-D2F4-E14E-B033-CD0B8B38057C}" type="presParOf" srcId="{BB6F5F61-783D-CD44-9BC8-CB87DA8E6084}" destId="{760DD358-C9AA-444A-938E-78E4D92A93E6}" srcOrd="0" destOrd="0" presId="urn:microsoft.com/office/officeart/2005/8/layout/orgChart1"/>
    <dgm:cxn modelId="{8A5EB62B-7189-8E43-BBE0-EF08A8F1EC10}" type="presParOf" srcId="{BB6F5F61-783D-CD44-9BC8-CB87DA8E6084}" destId="{7872A3C8-A37F-4449-A884-69657A65E53D}" srcOrd="1" destOrd="0" presId="urn:microsoft.com/office/officeart/2005/8/layout/orgChart1"/>
    <dgm:cxn modelId="{163EF5C9-F89C-CB4B-9B64-E0E043B8C6EA}" type="presParOf" srcId="{10E298F2-C09A-B74B-9AA2-6595F69BA4FF}" destId="{DC29B6E2-BC1D-2B4B-B59A-F2DF70DE9135}" srcOrd="1" destOrd="0" presId="urn:microsoft.com/office/officeart/2005/8/layout/orgChart1"/>
    <dgm:cxn modelId="{96BB2BC5-80C3-EB40-8210-9784A2986462}" type="presParOf" srcId="{10E298F2-C09A-B74B-9AA2-6595F69BA4FF}" destId="{AC66BEFA-9A22-F349-A179-880C7FFE810F}" srcOrd="2" destOrd="0" presId="urn:microsoft.com/office/officeart/2005/8/layout/orgChart1"/>
    <dgm:cxn modelId="{58B57853-F06F-6A4F-AE60-E957B9CDB675}" type="presParOf" srcId="{53A08B5C-C808-2C42-876B-23C768AB7CFD}" destId="{FA0C1D8F-EC07-8445-9F5F-4B22ECB510C8}" srcOrd="4" destOrd="0" presId="urn:microsoft.com/office/officeart/2005/8/layout/orgChart1"/>
    <dgm:cxn modelId="{1A7AE0A6-CDB8-194E-87E8-1DDD00D2D6F8}" type="presParOf" srcId="{53A08B5C-C808-2C42-876B-23C768AB7CFD}" destId="{9B91CECB-70A8-C148-878B-F18C3B08A617}" srcOrd="5" destOrd="0" presId="urn:microsoft.com/office/officeart/2005/8/layout/orgChart1"/>
    <dgm:cxn modelId="{44E28536-0F26-1348-ADC4-27A9D912A06E}" type="presParOf" srcId="{9B91CECB-70A8-C148-878B-F18C3B08A617}" destId="{11272ADA-AAD2-4D4C-8FC8-A35C2B58EA4B}" srcOrd="0" destOrd="0" presId="urn:microsoft.com/office/officeart/2005/8/layout/orgChart1"/>
    <dgm:cxn modelId="{2D754FB4-B4A9-724B-9585-35FADC65F918}" type="presParOf" srcId="{11272ADA-AAD2-4D4C-8FC8-A35C2B58EA4B}" destId="{8F2C5D0C-EA49-3545-BF9C-13F68E8D0725}" srcOrd="0" destOrd="0" presId="urn:microsoft.com/office/officeart/2005/8/layout/orgChart1"/>
    <dgm:cxn modelId="{85525277-9230-494F-9033-6D28D627FDE7}" type="presParOf" srcId="{11272ADA-AAD2-4D4C-8FC8-A35C2B58EA4B}" destId="{343E17B2-85B9-2147-98B7-47A95006827F}" srcOrd="1" destOrd="0" presId="urn:microsoft.com/office/officeart/2005/8/layout/orgChart1"/>
    <dgm:cxn modelId="{868F12BD-DCFE-8C4E-B71B-73354D749C2C}" type="presParOf" srcId="{9B91CECB-70A8-C148-878B-F18C3B08A617}" destId="{12E822BA-A032-6F42-9F6C-33753C763A90}" srcOrd="1" destOrd="0" presId="urn:microsoft.com/office/officeart/2005/8/layout/orgChart1"/>
    <dgm:cxn modelId="{02F8C956-78F4-564E-9D54-697FFE9A8977}" type="presParOf" srcId="{9B91CECB-70A8-C148-878B-F18C3B08A617}" destId="{AEFDFD0B-5BEB-E34C-818E-A5DF1E3DBCDD}" srcOrd="2" destOrd="0" presId="urn:microsoft.com/office/officeart/2005/8/layout/orgChart1"/>
    <dgm:cxn modelId="{E722B405-362E-7845-A929-468590E3B197}" type="presParOf" srcId="{53A08B5C-C808-2C42-876B-23C768AB7CFD}" destId="{E51B3BC8-18CB-1D4A-8844-420AE84EC7A1}" srcOrd="6" destOrd="0" presId="urn:microsoft.com/office/officeart/2005/8/layout/orgChart1"/>
    <dgm:cxn modelId="{B70D8DEF-6686-124C-8FC3-F81AFB9CCC47}" type="presParOf" srcId="{53A08B5C-C808-2C42-876B-23C768AB7CFD}" destId="{F2E55F77-7885-7C47-B3F8-31E4A058C98E}" srcOrd="7" destOrd="0" presId="urn:microsoft.com/office/officeart/2005/8/layout/orgChart1"/>
    <dgm:cxn modelId="{A462B035-653A-4448-831B-F05200A883CD}" type="presParOf" srcId="{F2E55F77-7885-7C47-B3F8-31E4A058C98E}" destId="{9FD5BE7A-CFB5-774C-A3A8-D0922B8768C4}" srcOrd="0" destOrd="0" presId="urn:microsoft.com/office/officeart/2005/8/layout/orgChart1"/>
    <dgm:cxn modelId="{86C7E02B-ABB3-3A4A-A81F-1DB9F338961F}" type="presParOf" srcId="{9FD5BE7A-CFB5-774C-A3A8-D0922B8768C4}" destId="{6D30E9F0-9AA3-4948-A6A5-D6A01627BD19}" srcOrd="0" destOrd="0" presId="urn:microsoft.com/office/officeart/2005/8/layout/orgChart1"/>
    <dgm:cxn modelId="{43816AAA-4CF4-3E41-814F-461088F6A193}" type="presParOf" srcId="{9FD5BE7A-CFB5-774C-A3A8-D0922B8768C4}" destId="{3066EA0A-46D4-B24D-A090-05C8D1CA30FD}" srcOrd="1" destOrd="0" presId="urn:microsoft.com/office/officeart/2005/8/layout/orgChart1"/>
    <dgm:cxn modelId="{E56316D7-C1E8-D541-A5F9-6BE3388E0E43}" type="presParOf" srcId="{F2E55F77-7885-7C47-B3F8-31E4A058C98E}" destId="{5102B95E-FDC9-184B-B2B0-EBE3BFFCB39B}" srcOrd="1" destOrd="0" presId="urn:microsoft.com/office/officeart/2005/8/layout/orgChart1"/>
    <dgm:cxn modelId="{AAA75CE8-B635-444C-82A5-B1DEB20DAE3D}" type="presParOf" srcId="{F2E55F77-7885-7C47-B3F8-31E4A058C98E}" destId="{24F45E72-F73C-E047-A740-7EF1CCC9E9A6}" srcOrd="2" destOrd="0" presId="urn:microsoft.com/office/officeart/2005/8/layout/orgChart1"/>
    <dgm:cxn modelId="{749CD55A-99AB-604F-A9C2-AD28E53084A3}" type="presParOf" srcId="{53A08B5C-C808-2C42-876B-23C768AB7CFD}" destId="{331223DE-629F-7D42-BFA1-1FB75F68F91F}" srcOrd="8" destOrd="0" presId="urn:microsoft.com/office/officeart/2005/8/layout/orgChart1"/>
    <dgm:cxn modelId="{17FC8644-6669-0947-81EA-C42F41B7084B}" type="presParOf" srcId="{53A08B5C-C808-2C42-876B-23C768AB7CFD}" destId="{52EB2F40-209C-554D-BD5E-0E64F6993A8C}" srcOrd="9" destOrd="0" presId="urn:microsoft.com/office/officeart/2005/8/layout/orgChart1"/>
    <dgm:cxn modelId="{F4242D10-FA97-4243-B1EF-1187C95536F7}" type="presParOf" srcId="{52EB2F40-209C-554D-BD5E-0E64F6993A8C}" destId="{EC7F7AF1-669B-8749-BC2B-DB75AA7392B6}" srcOrd="0" destOrd="0" presId="urn:microsoft.com/office/officeart/2005/8/layout/orgChart1"/>
    <dgm:cxn modelId="{0871C16B-7D1F-654A-800D-525C99E0F0D8}" type="presParOf" srcId="{EC7F7AF1-669B-8749-BC2B-DB75AA7392B6}" destId="{2436F150-2908-F949-9C37-72A32F61DAD5}" srcOrd="0" destOrd="0" presId="urn:microsoft.com/office/officeart/2005/8/layout/orgChart1"/>
    <dgm:cxn modelId="{3CBBDF7C-F601-834B-9A1D-8A3C30D7D636}" type="presParOf" srcId="{EC7F7AF1-669B-8749-BC2B-DB75AA7392B6}" destId="{91D627DB-B253-4C4E-85F3-8ED06EEAFB9F}" srcOrd="1" destOrd="0" presId="urn:microsoft.com/office/officeart/2005/8/layout/orgChart1"/>
    <dgm:cxn modelId="{A179BE6A-F822-8047-BB69-53A17957C8C6}" type="presParOf" srcId="{52EB2F40-209C-554D-BD5E-0E64F6993A8C}" destId="{803C29DB-44D7-F549-B7D3-2474927BE34B}" srcOrd="1" destOrd="0" presId="urn:microsoft.com/office/officeart/2005/8/layout/orgChart1"/>
    <dgm:cxn modelId="{82B0E80F-D264-7545-892C-24A0F6EF602F}" type="presParOf" srcId="{52EB2F40-209C-554D-BD5E-0E64F6993A8C}" destId="{70EAE3F6-0517-4B42-8BD7-86F853752F3D}" srcOrd="2" destOrd="0" presId="urn:microsoft.com/office/officeart/2005/8/layout/orgChart1"/>
    <dgm:cxn modelId="{B21287ED-CBAB-394E-8F13-4A6874E0CBCE}" type="presParOf" srcId="{53A08B5C-C808-2C42-876B-23C768AB7CFD}" destId="{199831B1-752E-DA43-AE76-4BDCFC0AB7B2}" srcOrd="10" destOrd="0" presId="urn:microsoft.com/office/officeart/2005/8/layout/orgChart1"/>
    <dgm:cxn modelId="{6284371B-69EA-9147-B841-C12CD7ED20A7}" type="presParOf" srcId="{53A08B5C-C808-2C42-876B-23C768AB7CFD}" destId="{B2663B5D-B80B-1F46-9915-453A0A670D67}" srcOrd="11" destOrd="0" presId="urn:microsoft.com/office/officeart/2005/8/layout/orgChart1"/>
    <dgm:cxn modelId="{B41CB5C2-9604-864C-B317-C4C97ABA7286}" type="presParOf" srcId="{B2663B5D-B80B-1F46-9915-453A0A670D67}" destId="{4CE45960-F078-A64F-9C7F-4FC6380B06E1}" srcOrd="0" destOrd="0" presId="urn:microsoft.com/office/officeart/2005/8/layout/orgChart1"/>
    <dgm:cxn modelId="{80C53C5A-6DE8-7146-848F-7C240294C6AD}" type="presParOf" srcId="{4CE45960-F078-A64F-9C7F-4FC6380B06E1}" destId="{6D2BCB20-667C-3C43-859A-37DE6C1D9424}" srcOrd="0" destOrd="0" presId="urn:microsoft.com/office/officeart/2005/8/layout/orgChart1"/>
    <dgm:cxn modelId="{0497F9FC-2B66-B449-9BE6-69910C4A87BF}" type="presParOf" srcId="{4CE45960-F078-A64F-9C7F-4FC6380B06E1}" destId="{DE15983A-73F7-364E-9FC6-220200E83E53}" srcOrd="1" destOrd="0" presId="urn:microsoft.com/office/officeart/2005/8/layout/orgChart1"/>
    <dgm:cxn modelId="{79A85E63-0F13-2D40-A9BF-78B684B3946B}" type="presParOf" srcId="{B2663B5D-B80B-1F46-9915-453A0A670D67}" destId="{C825B1E6-EF74-0E41-A1BF-96164E42C3E4}" srcOrd="1" destOrd="0" presId="urn:microsoft.com/office/officeart/2005/8/layout/orgChart1"/>
    <dgm:cxn modelId="{2582A4E5-9839-8644-BAED-C6A666306571}" type="presParOf" srcId="{B2663B5D-B80B-1F46-9915-453A0A670D67}" destId="{A2E5545D-6428-6E42-85E4-2C6951D21D50}" srcOrd="2" destOrd="0" presId="urn:microsoft.com/office/officeart/2005/8/layout/orgChart1"/>
    <dgm:cxn modelId="{1474564A-7456-0E40-9744-A433C321152C}" type="presParOf" srcId="{A0DA2961-5FEF-BA45-9010-C70A83FFFD87}" destId="{C22AA489-1A65-4247-9D01-891BAC21BA6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831B1-752E-DA43-AE76-4BDCFC0AB7B2}">
      <dsp:nvSpPr>
        <dsp:cNvPr id="0" name=""/>
        <dsp:cNvSpPr/>
      </dsp:nvSpPr>
      <dsp:spPr>
        <a:xfrm>
          <a:off x="5184854" y="2383533"/>
          <a:ext cx="3512083" cy="3479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377"/>
              </a:lnTo>
              <a:lnTo>
                <a:pt x="3512083" y="143377"/>
              </a:lnTo>
              <a:lnTo>
                <a:pt x="3512083" y="3479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1223DE-629F-7D42-BFA1-1FB75F68F91F}">
      <dsp:nvSpPr>
        <dsp:cNvPr id="0" name=""/>
        <dsp:cNvSpPr/>
      </dsp:nvSpPr>
      <dsp:spPr>
        <a:xfrm>
          <a:off x="5184854" y="2383533"/>
          <a:ext cx="1905893" cy="354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041"/>
              </a:lnTo>
              <a:lnTo>
                <a:pt x="1905893" y="150041"/>
              </a:lnTo>
              <a:lnTo>
                <a:pt x="1905893" y="3546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1B3BC8-18CB-1D4A-8844-420AE84EC7A1}">
      <dsp:nvSpPr>
        <dsp:cNvPr id="0" name=""/>
        <dsp:cNvSpPr/>
      </dsp:nvSpPr>
      <dsp:spPr>
        <a:xfrm>
          <a:off x="5184854" y="2383533"/>
          <a:ext cx="560988" cy="359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737"/>
              </a:lnTo>
              <a:lnTo>
                <a:pt x="560988" y="154737"/>
              </a:lnTo>
              <a:lnTo>
                <a:pt x="560988" y="3593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0C1D8F-EC07-8445-9F5F-4B22ECB510C8}">
      <dsp:nvSpPr>
        <dsp:cNvPr id="0" name=""/>
        <dsp:cNvSpPr/>
      </dsp:nvSpPr>
      <dsp:spPr>
        <a:xfrm>
          <a:off x="4381714" y="2383533"/>
          <a:ext cx="803139" cy="351963"/>
        </a:xfrm>
        <a:custGeom>
          <a:avLst/>
          <a:gdLst/>
          <a:ahLst/>
          <a:cxnLst/>
          <a:rect l="0" t="0" r="0" b="0"/>
          <a:pathLst>
            <a:path>
              <a:moveTo>
                <a:pt x="803139" y="0"/>
              </a:moveTo>
              <a:lnTo>
                <a:pt x="803139" y="147361"/>
              </a:lnTo>
              <a:lnTo>
                <a:pt x="0" y="147361"/>
              </a:lnTo>
              <a:lnTo>
                <a:pt x="0" y="3519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2CBBEA-5708-8D46-9E14-80765D29BF91}">
      <dsp:nvSpPr>
        <dsp:cNvPr id="0" name=""/>
        <dsp:cNvSpPr/>
      </dsp:nvSpPr>
      <dsp:spPr>
        <a:xfrm>
          <a:off x="2999065" y="2383533"/>
          <a:ext cx="2185788" cy="364083"/>
        </a:xfrm>
        <a:custGeom>
          <a:avLst/>
          <a:gdLst/>
          <a:ahLst/>
          <a:cxnLst/>
          <a:rect l="0" t="0" r="0" b="0"/>
          <a:pathLst>
            <a:path>
              <a:moveTo>
                <a:pt x="2185788" y="0"/>
              </a:moveTo>
              <a:lnTo>
                <a:pt x="2185788" y="159482"/>
              </a:lnTo>
              <a:lnTo>
                <a:pt x="0" y="159482"/>
              </a:lnTo>
              <a:lnTo>
                <a:pt x="0" y="3640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F7A350-253D-F24C-B971-5A458D9B7FB3}">
      <dsp:nvSpPr>
        <dsp:cNvPr id="0" name=""/>
        <dsp:cNvSpPr/>
      </dsp:nvSpPr>
      <dsp:spPr>
        <a:xfrm>
          <a:off x="1635932" y="2383533"/>
          <a:ext cx="3548921" cy="351953"/>
        </a:xfrm>
        <a:custGeom>
          <a:avLst/>
          <a:gdLst/>
          <a:ahLst/>
          <a:cxnLst/>
          <a:rect l="0" t="0" r="0" b="0"/>
          <a:pathLst>
            <a:path>
              <a:moveTo>
                <a:pt x="3548921" y="0"/>
              </a:moveTo>
              <a:lnTo>
                <a:pt x="3548921" y="147352"/>
              </a:lnTo>
              <a:lnTo>
                <a:pt x="0" y="147352"/>
              </a:lnTo>
              <a:lnTo>
                <a:pt x="0" y="3519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97DB98-B776-C041-B41F-5991E4D7DCD4}">
      <dsp:nvSpPr>
        <dsp:cNvPr id="0" name=""/>
        <dsp:cNvSpPr/>
      </dsp:nvSpPr>
      <dsp:spPr>
        <a:xfrm>
          <a:off x="4287179" y="907060"/>
          <a:ext cx="1795349" cy="14764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b="1" kern="1200" dirty="0"/>
            <a:t>TARGET DIVISION</a:t>
          </a:r>
          <a:r>
            <a:rPr lang="en-US" sz="800" kern="1200" dirty="0"/>
            <a:t/>
          </a:r>
          <a:br>
            <a:rPr lang="en-US" sz="800" kern="1200" dirty="0"/>
          </a:br>
          <a:endParaRPr lang="en-US" sz="800" kern="1200" dirty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/>
            <a:t>John Haines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/>
            <a:t>Head of Division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4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Eric </a:t>
          </a:r>
          <a:r>
            <a:rPr lang="en-US" sz="800" kern="1200" dirty="0"/>
            <a:t>Pitcher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/>
            <a:t>Deputy Head of Division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400" kern="1200" dirty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/>
            <a:t>Carina </a:t>
          </a:r>
          <a:r>
            <a:rPr lang="en-US" sz="800" kern="1200" dirty="0" err="1"/>
            <a:t>Blixt</a:t>
          </a:r>
          <a:endParaRPr lang="en-US" sz="800" kern="1200" dirty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/>
            <a:t>Team </a:t>
          </a:r>
          <a:r>
            <a:rPr lang="en-US" sz="800" kern="1200" dirty="0" smtClean="0"/>
            <a:t>Assistant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Tobias </a:t>
          </a:r>
          <a:r>
            <a:rPr lang="en-US" sz="800" kern="1200" dirty="0" err="1" smtClean="0"/>
            <a:t>Lexholm</a:t>
          </a:r>
          <a:endParaRPr lang="en-US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Installation Coordinator</a:t>
          </a:r>
          <a:endParaRPr lang="en-US" sz="800" kern="1200" dirty="0"/>
        </a:p>
      </dsp:txBody>
      <dsp:txXfrm>
        <a:off x="4287179" y="907060"/>
        <a:ext cx="1795349" cy="1476473"/>
      </dsp:txXfrm>
    </dsp:sp>
    <dsp:sp modelId="{7FF37602-91A9-F747-826C-689EFB380631}">
      <dsp:nvSpPr>
        <dsp:cNvPr id="0" name=""/>
        <dsp:cNvSpPr/>
      </dsp:nvSpPr>
      <dsp:spPr>
        <a:xfrm>
          <a:off x="965881" y="2735487"/>
          <a:ext cx="1340101" cy="8273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b="1" kern="1200" dirty="0"/>
            <a:t>Target Controls Group</a:t>
          </a:r>
          <a:br>
            <a:rPr lang="en-US" sz="800" b="1" kern="1200" dirty="0"/>
          </a:br>
          <a:r>
            <a:rPr lang="en-US" sz="800" kern="1200" dirty="0"/>
            <a:t/>
          </a:r>
          <a:br>
            <a:rPr lang="en-US" sz="800" kern="1200" dirty="0"/>
          </a:br>
          <a:r>
            <a:rPr lang="en-US" sz="800" kern="1200" dirty="0"/>
            <a:t>Linda Coney (GL)</a:t>
          </a:r>
          <a:br>
            <a:rPr lang="en-US" sz="800" kern="1200" dirty="0"/>
          </a:br>
          <a:r>
            <a:rPr lang="en-US" sz="800" kern="1200" dirty="0" err="1"/>
            <a:t>Atefeh</a:t>
          </a:r>
          <a:r>
            <a:rPr lang="en-US" sz="800" kern="1200" dirty="0"/>
            <a:t> </a:t>
          </a:r>
          <a:r>
            <a:rPr lang="en-US" sz="800" kern="1200" dirty="0" err="1" smtClean="0"/>
            <a:t>Adeghzadeh</a:t>
          </a:r>
          <a:endParaRPr lang="en-US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>
              <a:solidFill>
                <a:schemeClr val="bg1"/>
              </a:solidFill>
            </a:rPr>
            <a:t>Mikael Olsson (C)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Jan </a:t>
          </a:r>
          <a:r>
            <a:rPr lang="en-US" sz="800" kern="1200" dirty="0" err="1" smtClean="0"/>
            <a:t>Espen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Presteng</a:t>
          </a:r>
          <a:r>
            <a:rPr lang="en-US" sz="800" kern="1200" dirty="0" smtClean="0"/>
            <a:t> (C)</a:t>
          </a:r>
          <a:endParaRPr lang="en-US" sz="800" kern="1200" dirty="0"/>
        </a:p>
      </dsp:txBody>
      <dsp:txXfrm>
        <a:off x="965881" y="2735487"/>
        <a:ext cx="1340101" cy="827369"/>
      </dsp:txXfrm>
    </dsp:sp>
    <dsp:sp modelId="{760DD358-C9AA-444A-938E-78E4D92A93E6}">
      <dsp:nvSpPr>
        <dsp:cNvPr id="0" name=""/>
        <dsp:cNvSpPr/>
      </dsp:nvSpPr>
      <dsp:spPr>
        <a:xfrm>
          <a:off x="2347059" y="2747617"/>
          <a:ext cx="1304013" cy="7274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b="1" kern="1200" dirty="0"/>
            <a:t>Target </a:t>
          </a:r>
          <a:r>
            <a:rPr lang="en-US" sz="800" b="1" kern="1200" dirty="0" smtClean="0"/>
            <a:t>Physics </a:t>
          </a:r>
          <a:r>
            <a:rPr lang="en-US" sz="800" b="1" kern="1200" dirty="0"/>
            <a:t>Group</a:t>
          </a:r>
          <a:br>
            <a:rPr lang="en-US" sz="800" b="1" kern="1200" dirty="0"/>
          </a:br>
          <a:r>
            <a:rPr lang="en-US" sz="800" kern="1200" dirty="0" smtClean="0"/>
            <a:t/>
          </a:r>
          <a:br>
            <a:rPr lang="en-US" sz="800" kern="1200" dirty="0" smtClean="0"/>
          </a:br>
          <a:r>
            <a:rPr lang="en-US" sz="800" kern="1200" dirty="0" smtClean="0"/>
            <a:t>Günter </a:t>
          </a:r>
          <a:r>
            <a:rPr lang="en-US" sz="800" kern="1200" dirty="0" err="1" smtClean="0"/>
            <a:t>Muhrer</a:t>
          </a:r>
          <a:r>
            <a:rPr lang="en-US" sz="800" kern="1200" dirty="0" smtClean="0"/>
            <a:t> </a:t>
          </a:r>
          <a:r>
            <a:rPr lang="en-US" sz="800" kern="1200" dirty="0"/>
            <a:t>(GL)</a:t>
          </a:r>
          <a:br>
            <a:rPr lang="en-US" sz="800" kern="1200" dirty="0"/>
          </a:br>
          <a:r>
            <a:rPr lang="en-US" sz="800" kern="1200" dirty="0" smtClean="0"/>
            <a:t>Riccardo </a:t>
          </a:r>
          <a:r>
            <a:rPr lang="en-US" sz="800" kern="1200" dirty="0" err="1" smtClean="0"/>
            <a:t>Bevilacqua</a:t>
          </a:r>
          <a:endParaRPr lang="en-US" sz="8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Johannes </a:t>
          </a:r>
          <a:r>
            <a:rPr lang="en-US" sz="800" kern="1200" dirty="0" err="1" smtClean="0"/>
            <a:t>Kazantzidis</a:t>
          </a:r>
          <a:r>
            <a:rPr lang="en-US" sz="800" kern="1200" dirty="0" smtClean="0"/>
            <a:t> (C)</a:t>
          </a:r>
        </a:p>
      </dsp:txBody>
      <dsp:txXfrm>
        <a:off x="2347059" y="2747617"/>
        <a:ext cx="1304013" cy="727417"/>
      </dsp:txXfrm>
    </dsp:sp>
    <dsp:sp modelId="{8F2C5D0C-EA49-3545-BF9C-13F68E8D0725}">
      <dsp:nvSpPr>
        <dsp:cNvPr id="0" name=""/>
        <dsp:cNvSpPr/>
      </dsp:nvSpPr>
      <dsp:spPr>
        <a:xfrm>
          <a:off x="3748696" y="2735496"/>
          <a:ext cx="1266035" cy="8297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b="1" kern="1200" dirty="0"/>
            <a:t>Materials </a:t>
          </a:r>
          <a:r>
            <a:rPr lang="en-US" sz="800" b="1" kern="1200" dirty="0" smtClean="0"/>
            <a:t>Group</a:t>
          </a:r>
          <a:br>
            <a:rPr lang="en-US" sz="800" b="1" kern="1200" dirty="0" smtClean="0"/>
          </a:br>
          <a:r>
            <a:rPr lang="en-US" sz="800" kern="1200" dirty="0"/>
            <a:t/>
          </a:r>
          <a:br>
            <a:rPr lang="en-US" sz="800" kern="1200" dirty="0"/>
          </a:br>
          <a:r>
            <a:rPr lang="en-US" sz="800" kern="1200" dirty="0" err="1" smtClean="0"/>
            <a:t>Yongjoong</a:t>
          </a:r>
          <a:r>
            <a:rPr lang="en-US" sz="800" kern="1200" dirty="0" smtClean="0"/>
            <a:t> </a:t>
          </a:r>
          <a:r>
            <a:rPr lang="en-US" sz="800" kern="1200" dirty="0"/>
            <a:t>Lee (GL)</a:t>
          </a:r>
          <a:br>
            <a:rPr lang="en-US" sz="800" kern="1200" dirty="0"/>
          </a:br>
          <a:r>
            <a:rPr lang="en-US" sz="800" kern="1200" dirty="0" smtClean="0"/>
            <a:t>Monika </a:t>
          </a:r>
          <a:r>
            <a:rPr lang="en-US" sz="800" kern="1200" dirty="0" err="1" smtClean="0"/>
            <a:t>Hartl</a:t>
          </a:r>
          <a:endParaRPr lang="en-US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Srinivasan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Iyengar</a:t>
          </a:r>
          <a:r>
            <a:rPr lang="en-US" sz="800" kern="1200" dirty="0" smtClean="0"/>
            <a:t> (C)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Jemilia</a:t>
          </a:r>
          <a:r>
            <a:rPr lang="en-US" sz="800" kern="1200" dirty="0" smtClean="0"/>
            <a:t> </a:t>
          </a:r>
          <a:r>
            <a:rPr lang="en-US" sz="800" kern="1200" dirty="0" err="1" smtClean="0"/>
            <a:t>Habainy</a:t>
          </a:r>
          <a:r>
            <a:rPr lang="en-US" sz="800" kern="1200" dirty="0" smtClean="0"/>
            <a:t> (S)</a:t>
          </a:r>
        </a:p>
      </dsp:txBody>
      <dsp:txXfrm>
        <a:off x="3748696" y="2735496"/>
        <a:ext cx="1266035" cy="829717"/>
      </dsp:txXfrm>
    </dsp:sp>
    <dsp:sp modelId="{6D30E9F0-9AA3-4948-A6A5-D6A01627BD19}">
      <dsp:nvSpPr>
        <dsp:cNvPr id="0" name=""/>
        <dsp:cNvSpPr/>
      </dsp:nvSpPr>
      <dsp:spPr>
        <a:xfrm>
          <a:off x="5148347" y="2742872"/>
          <a:ext cx="1194990" cy="10305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b="1" kern="1200" dirty="0" err="1"/>
            <a:t>Neutronics</a:t>
          </a:r>
          <a:r>
            <a:rPr lang="en-US" sz="800" b="1" kern="1200" dirty="0"/>
            <a:t> Group</a:t>
          </a:r>
          <a:br>
            <a:rPr lang="en-US" sz="800" b="1" kern="1200" dirty="0"/>
          </a:br>
          <a:r>
            <a:rPr lang="en-US" sz="800" kern="1200" dirty="0" smtClean="0"/>
            <a:t/>
          </a:r>
          <a:br>
            <a:rPr lang="en-US" sz="800" kern="1200" dirty="0" smtClean="0"/>
          </a:br>
          <a:r>
            <a:rPr lang="en-US" sz="800" kern="1200" dirty="0" smtClean="0"/>
            <a:t>Luca </a:t>
          </a:r>
          <a:r>
            <a:rPr lang="en-US" sz="800" kern="1200" dirty="0" err="1"/>
            <a:t>Zanini</a:t>
          </a:r>
          <a:r>
            <a:rPr lang="en-US" sz="800" kern="1200" dirty="0"/>
            <a:t> (GL)</a:t>
          </a:r>
          <a:br>
            <a:rPr lang="en-US" sz="800" kern="1200" dirty="0"/>
          </a:br>
          <a:r>
            <a:rPr lang="en-US" sz="800" kern="1200" dirty="0"/>
            <a:t>Konstantin </a:t>
          </a:r>
          <a:r>
            <a:rPr lang="en-US" sz="800" kern="1200" dirty="0" err="1"/>
            <a:t>Batkov</a:t>
          </a:r>
          <a:r>
            <a:rPr lang="en-US" sz="800" kern="1200" dirty="0"/>
            <a:t/>
          </a:r>
          <a:br>
            <a:rPr lang="en-US" sz="800" kern="1200" dirty="0"/>
          </a:br>
          <a:r>
            <a:rPr lang="en-US" sz="800" kern="1200" dirty="0"/>
            <a:t>Alan </a:t>
          </a:r>
          <a:r>
            <a:rPr lang="en-US" sz="800" kern="1200" dirty="0" err="1" smtClean="0"/>
            <a:t>Takibayev</a:t>
          </a:r>
          <a:endParaRPr lang="en-US" sz="8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dirty="0" err="1" smtClean="0"/>
            <a:t>Esben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Klinkby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Troels</a:t>
          </a:r>
          <a:r>
            <a:rPr lang="en-US" sz="800" kern="1200" dirty="0" smtClean="0"/>
            <a:t> </a:t>
          </a:r>
          <a:r>
            <a:rPr lang="en-US" sz="800" kern="1200" dirty="0" err="1" smtClean="0"/>
            <a:t>Schoenfeldt</a:t>
          </a:r>
          <a:r>
            <a:rPr lang="en-US" sz="800" kern="1200" dirty="0" smtClean="0"/>
            <a:t> (C) </a:t>
          </a:r>
        </a:p>
        <a:p>
          <a:pPr marL="0" marR="0" lvl="0" indent="0" algn="ctr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dirty="0" err="1" smtClean="0"/>
            <a:t>Zsofia</a:t>
          </a:r>
          <a:r>
            <a:rPr lang="en-US" sz="800" kern="1200" dirty="0" smtClean="0"/>
            <a:t> </a:t>
          </a:r>
          <a:r>
            <a:rPr lang="en-US" sz="800" kern="1200" dirty="0" err="1" smtClean="0"/>
            <a:t>Kokai</a:t>
          </a:r>
          <a:r>
            <a:rPr lang="en-US" sz="800" kern="1200" dirty="0" smtClean="0"/>
            <a:t> (S)</a:t>
          </a:r>
        </a:p>
      </dsp:txBody>
      <dsp:txXfrm>
        <a:off x="5148347" y="2742872"/>
        <a:ext cx="1194990" cy="1030578"/>
      </dsp:txXfrm>
    </dsp:sp>
    <dsp:sp modelId="{2436F150-2908-F949-9C37-72A32F61DAD5}">
      <dsp:nvSpPr>
        <dsp:cNvPr id="0" name=""/>
        <dsp:cNvSpPr/>
      </dsp:nvSpPr>
      <dsp:spPr>
        <a:xfrm>
          <a:off x="6410661" y="2738176"/>
          <a:ext cx="1360171" cy="154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b="1" kern="1200" dirty="0"/>
            <a:t>Fluid Systems Group</a:t>
          </a:r>
          <a:br>
            <a:rPr lang="en-US" sz="800" b="1" kern="1200" dirty="0"/>
          </a:br>
          <a:r>
            <a:rPr lang="en-US" sz="800" kern="1200" dirty="0" smtClean="0"/>
            <a:t/>
          </a:r>
          <a:br>
            <a:rPr lang="en-US" sz="800" kern="1200" dirty="0" smtClean="0"/>
          </a:br>
          <a:r>
            <a:rPr lang="en-US" sz="800" kern="1200" dirty="0" err="1" smtClean="0"/>
            <a:t>Håkan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Carlsson</a:t>
          </a:r>
          <a:r>
            <a:rPr lang="en-US" sz="800" kern="1200" dirty="0" smtClean="0"/>
            <a:t> (GL</a:t>
          </a:r>
          <a:r>
            <a:rPr lang="en-US" sz="800" kern="1200" dirty="0"/>
            <a:t>)</a:t>
          </a:r>
          <a:br>
            <a:rPr lang="en-US" sz="800" kern="1200" dirty="0"/>
          </a:br>
          <a:r>
            <a:rPr lang="en-US" sz="800" kern="1200" dirty="0"/>
            <a:t>Per Nilsson</a:t>
          </a:r>
          <a:br>
            <a:rPr lang="en-US" sz="800" kern="1200" dirty="0"/>
          </a:br>
          <a:r>
            <a:rPr lang="en-US" sz="800" kern="1200" dirty="0" smtClean="0"/>
            <a:t>Andrea </a:t>
          </a:r>
          <a:r>
            <a:rPr lang="en-US" sz="800" kern="1200" dirty="0" err="1" smtClean="0"/>
            <a:t>Polato</a:t>
          </a:r>
          <a:endParaRPr lang="en-US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Emil </a:t>
          </a:r>
          <a:r>
            <a:rPr lang="en-US" sz="800" kern="1200" dirty="0" err="1" smtClean="0"/>
            <a:t>Lundh</a:t>
          </a:r>
          <a:r>
            <a:rPr lang="en-US" sz="800" kern="1200" dirty="0" smtClean="0"/>
            <a:t> (M)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Klaudiusz</a:t>
          </a:r>
          <a:r>
            <a:rPr lang="en-US" sz="800" kern="1200" dirty="0" smtClean="0"/>
            <a:t> </a:t>
          </a:r>
          <a:r>
            <a:rPr lang="en-US" sz="800" kern="1200" dirty="0" err="1" smtClean="0"/>
            <a:t>Dybowski</a:t>
          </a:r>
          <a:r>
            <a:rPr lang="en-US" sz="800" kern="1200" dirty="0" smtClean="0"/>
            <a:t> (C)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Leif </a:t>
          </a:r>
          <a:r>
            <a:rPr lang="en-US" sz="800" kern="1200" dirty="0" err="1" smtClean="0"/>
            <a:t>Emås</a:t>
          </a:r>
          <a:r>
            <a:rPr lang="en-US" sz="800" kern="1200" dirty="0" smtClean="0"/>
            <a:t> (C)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Björn</a:t>
          </a:r>
          <a:r>
            <a:rPr lang="en-US" sz="800" kern="1200" dirty="0" smtClean="0"/>
            <a:t> Eriksson (C)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Alex Garcia (C)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Allan Lundgren (C)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Ingvar </a:t>
          </a:r>
          <a:r>
            <a:rPr lang="en-US" sz="800" kern="1200" dirty="0"/>
            <a:t>Olsson (C</a:t>
          </a:r>
          <a:r>
            <a:rPr lang="en-US" sz="800" kern="1200" dirty="0" smtClean="0"/>
            <a:t>)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Olof</a:t>
          </a:r>
          <a:r>
            <a:rPr lang="en-US" sz="800" kern="1200" dirty="0" smtClean="0"/>
            <a:t> </a:t>
          </a:r>
          <a:r>
            <a:rPr lang="en-US" sz="800" kern="1200" dirty="0" err="1" smtClean="0"/>
            <a:t>Persson</a:t>
          </a:r>
          <a:r>
            <a:rPr lang="en-US" sz="800" kern="1200" dirty="0" smtClean="0"/>
            <a:t> (C)</a:t>
          </a:r>
        </a:p>
      </dsp:txBody>
      <dsp:txXfrm>
        <a:off x="6410661" y="2738176"/>
        <a:ext cx="1360171" cy="1547811"/>
      </dsp:txXfrm>
    </dsp:sp>
    <dsp:sp modelId="{6D2BCB20-667C-3C43-859A-37DE6C1D9424}">
      <dsp:nvSpPr>
        <dsp:cNvPr id="0" name=""/>
        <dsp:cNvSpPr/>
      </dsp:nvSpPr>
      <dsp:spPr>
        <a:xfrm>
          <a:off x="7868457" y="2731511"/>
          <a:ext cx="1656961" cy="35170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b="1" kern="1200" dirty="0"/>
            <a:t>Monolith &amp; Handling Group</a:t>
          </a:r>
          <a:r>
            <a:rPr lang="en-US" sz="800" kern="1200" dirty="0"/>
            <a:t/>
          </a:r>
          <a:br>
            <a:rPr lang="en-US" sz="800" kern="1200" dirty="0"/>
          </a:br>
          <a:endParaRPr lang="en-US" sz="8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dirty="0" err="1" smtClean="0"/>
            <a:t>Rikard</a:t>
          </a:r>
          <a:r>
            <a:rPr lang="en-US" sz="800" kern="1200" dirty="0" smtClean="0"/>
            <a:t> </a:t>
          </a:r>
          <a:r>
            <a:rPr lang="en-US" sz="800" kern="1200" dirty="0" err="1"/>
            <a:t>Linander</a:t>
          </a:r>
          <a:r>
            <a:rPr lang="en-US" sz="800" kern="1200" dirty="0"/>
            <a:t> (GL)</a:t>
          </a:r>
          <a:br>
            <a:rPr lang="en-US" sz="800" kern="1200" dirty="0"/>
          </a:br>
          <a:r>
            <a:rPr lang="en-US" sz="800" kern="1200" dirty="0"/>
            <a:t>Magnus </a:t>
          </a:r>
          <a:r>
            <a:rPr lang="en-US" sz="800" kern="1200" dirty="0" err="1"/>
            <a:t>Göhran</a:t>
          </a:r>
          <a:r>
            <a:rPr lang="en-US" sz="800" kern="1200" dirty="0"/>
            <a:t/>
          </a:r>
          <a:br>
            <a:rPr lang="en-US" sz="800" kern="1200" dirty="0"/>
          </a:br>
          <a:r>
            <a:rPr lang="en-US" sz="800" kern="1200" dirty="0" smtClean="0"/>
            <a:t>Daniel </a:t>
          </a:r>
          <a:r>
            <a:rPr lang="en-US" sz="800" kern="1200" dirty="0" err="1" smtClean="0"/>
            <a:t>Lyngh</a:t>
          </a:r>
          <a:r>
            <a:rPr lang="en-US" sz="800" kern="1200" dirty="0" smtClean="0"/>
            <a:t/>
          </a:r>
          <a:br>
            <a:rPr lang="en-US" sz="800" kern="1200" dirty="0" smtClean="0"/>
          </a:br>
          <a:r>
            <a:rPr lang="en-US" sz="800" kern="1200" dirty="0" smtClean="0"/>
            <a:t>Ulf </a:t>
          </a:r>
          <a:r>
            <a:rPr lang="en-US" sz="800" kern="1200" dirty="0" err="1" smtClean="0"/>
            <a:t>Odén</a:t>
          </a:r>
          <a:endParaRPr lang="en-US" sz="8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dirty="0" err="1" smtClean="0"/>
            <a:t>Naja</a:t>
          </a:r>
          <a:r>
            <a:rPr lang="en-US" sz="800" kern="1200" dirty="0" smtClean="0"/>
            <a:t> de la </a:t>
          </a:r>
          <a:r>
            <a:rPr lang="en-US" sz="800" kern="1200" dirty="0" err="1" smtClean="0"/>
            <a:t>Cour</a:t>
          </a:r>
          <a:endParaRPr lang="en-US" sz="8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dirty="0" smtClean="0"/>
            <a:t>Marc </a:t>
          </a:r>
          <a:r>
            <a:rPr lang="en-US" sz="800" kern="1200" dirty="0" err="1" smtClean="0"/>
            <a:t>Kickulies</a:t>
          </a:r>
          <a:endParaRPr lang="en-US" sz="8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Kristoffer</a:t>
          </a:r>
          <a:r>
            <a:rPr lang="en-US" sz="800" kern="1200" dirty="0" smtClean="0"/>
            <a:t> </a:t>
          </a:r>
          <a:r>
            <a:rPr lang="en-US" sz="800" kern="1200" dirty="0" err="1" smtClean="0"/>
            <a:t>Sjögreen</a:t>
          </a:r>
          <a:endParaRPr lang="en-US" sz="8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John </a:t>
          </a:r>
          <a:r>
            <a:rPr lang="en-US" sz="800" kern="1200" dirty="0" err="1" smtClean="0"/>
            <a:t>Jurns</a:t>
          </a:r>
          <a:r>
            <a:rPr lang="en-US" sz="800" kern="1200" dirty="0" smtClean="0"/>
            <a:t> (M)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Markus </a:t>
          </a:r>
          <a:r>
            <a:rPr lang="en-US" sz="800" kern="1200" dirty="0" err="1" smtClean="0"/>
            <a:t>Andersson</a:t>
          </a:r>
          <a:r>
            <a:rPr lang="en-US" sz="800" kern="1200" dirty="0" smtClean="0"/>
            <a:t> (C)</a:t>
          </a:r>
        </a:p>
        <a:p>
          <a:pPr marL="0" marR="0" lvl="0" indent="0" algn="ctr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dirty="0" err="1" smtClean="0"/>
            <a:t>Lennart</a:t>
          </a:r>
          <a:r>
            <a:rPr lang="en-US" sz="800" kern="1200" dirty="0" smtClean="0"/>
            <a:t> </a:t>
          </a:r>
          <a:r>
            <a:rPr lang="en-US" sz="800" kern="1200" dirty="0" err="1" smtClean="0"/>
            <a:t>Åström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Reinhard</a:t>
          </a:r>
          <a:r>
            <a:rPr lang="en-US" sz="800" kern="1200" dirty="0" smtClean="0"/>
            <a:t> Blum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Paul </a:t>
          </a:r>
          <a:r>
            <a:rPr lang="en-US" sz="800" kern="1200" dirty="0" err="1" smtClean="0"/>
            <a:t>Erterius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Jens </a:t>
          </a:r>
          <a:r>
            <a:rPr lang="en-US" sz="800" kern="1200" dirty="0" err="1" smtClean="0"/>
            <a:t>Harborn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Rickard Holmberg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Bengt</a:t>
          </a:r>
          <a:r>
            <a:rPr lang="en-US" sz="800" kern="1200" dirty="0" smtClean="0"/>
            <a:t> </a:t>
          </a:r>
          <a:r>
            <a:rPr lang="en-US" sz="800" kern="1200" dirty="0" err="1" smtClean="0"/>
            <a:t>Jönsson</a:t>
          </a:r>
          <a:r>
            <a:rPr lang="en-US" sz="800" kern="1200" dirty="0" smtClean="0"/>
            <a:t> (C)</a:t>
          </a:r>
          <a:br>
            <a:rPr lang="en-US" sz="800" kern="1200" dirty="0" smtClean="0"/>
          </a:br>
          <a:r>
            <a:rPr lang="en-US" sz="800" kern="1200" dirty="0" smtClean="0"/>
            <a:t>Johan </a:t>
          </a:r>
          <a:r>
            <a:rPr lang="en-US" sz="800" kern="1200" dirty="0" err="1" smtClean="0"/>
            <a:t>Kalmteg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Jarich</a:t>
          </a:r>
          <a:r>
            <a:rPr lang="en-US" sz="800" kern="1200" dirty="0" smtClean="0"/>
            <a:t> </a:t>
          </a:r>
          <a:r>
            <a:rPr lang="en-US" sz="800" kern="1200" dirty="0" err="1" smtClean="0"/>
            <a:t>Koning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Mikael </a:t>
          </a:r>
          <a:r>
            <a:rPr lang="en-US" sz="800" kern="1200" dirty="0" err="1" smtClean="0"/>
            <a:t>Möller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Eldin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Mukovic</a:t>
          </a:r>
          <a:r>
            <a:rPr lang="en-US" sz="800" kern="1200" dirty="0" smtClean="0"/>
            <a:t> (C)</a:t>
          </a:r>
          <a:br>
            <a:rPr lang="en-US" sz="800" kern="1200" dirty="0" smtClean="0"/>
          </a:br>
          <a:r>
            <a:rPr lang="en-US" sz="800" kern="1200" dirty="0" smtClean="0"/>
            <a:t>Anders Olsson (C)</a:t>
          </a:r>
          <a:br>
            <a:rPr lang="en-US" sz="800" kern="1200" dirty="0" smtClean="0"/>
          </a:br>
          <a:r>
            <a:rPr lang="en-US" sz="800" kern="1200" dirty="0" smtClean="0"/>
            <a:t>Mateusz </a:t>
          </a:r>
          <a:r>
            <a:rPr lang="en-US" sz="800" kern="1200" dirty="0" err="1" smtClean="0"/>
            <a:t>Pucilowski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Jesper</a:t>
          </a:r>
          <a:r>
            <a:rPr lang="en-US" sz="800" kern="1200" dirty="0" smtClean="0"/>
            <a:t> </a:t>
          </a:r>
          <a:r>
            <a:rPr lang="en-US" sz="800" kern="1200" dirty="0" err="1" smtClean="0"/>
            <a:t>Ringnér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Mats Schmidt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Aleksander</a:t>
          </a:r>
          <a:r>
            <a:rPr lang="en-US" sz="800" kern="1200" dirty="0" smtClean="0"/>
            <a:t> </a:t>
          </a:r>
          <a:r>
            <a:rPr lang="en-US" sz="800" kern="1200" dirty="0" err="1" smtClean="0"/>
            <a:t>Stankovic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Srdjan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Vareskic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Mattias</a:t>
          </a:r>
          <a:r>
            <a:rPr lang="en-US" sz="800" kern="1200" dirty="0" smtClean="0"/>
            <a:t> </a:t>
          </a:r>
          <a:r>
            <a:rPr lang="en-US" sz="800" kern="1200" dirty="0" err="1" smtClean="0"/>
            <a:t>Wilborgsson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Emil </a:t>
          </a:r>
          <a:r>
            <a:rPr lang="en-US" sz="800" kern="1200" dirty="0" err="1" smtClean="0"/>
            <a:t>Boman</a:t>
          </a:r>
          <a:r>
            <a:rPr lang="en-US" sz="800" kern="1200" dirty="0" smtClean="0"/>
            <a:t> (S)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Lukas </a:t>
          </a:r>
          <a:r>
            <a:rPr lang="en-US" sz="800" kern="1200" dirty="0" err="1" smtClean="0"/>
            <a:t>Smisovsky</a:t>
          </a:r>
          <a:r>
            <a:rPr lang="en-US" sz="800" kern="1200" dirty="0" smtClean="0"/>
            <a:t> (S)</a:t>
          </a:r>
        </a:p>
      </dsp:txBody>
      <dsp:txXfrm>
        <a:off x="7868457" y="2731511"/>
        <a:ext cx="1656961" cy="3517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10/12/15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10/12/15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260650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10/12/15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9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10/12/15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3" y="260650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10/12/15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127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10/12/15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europeanspallationsource.se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Sheet2.xlsx"/><Relationship Id="rId4" Type="http://schemas.openxmlformats.org/officeDocument/2006/relationships/image" Target="../media/image3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Sheet3.xlsx"/><Relationship Id="rId4" Type="http://schemas.openxmlformats.org/officeDocument/2006/relationships/image" Target="../media/image3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0" y="299695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Target Project Progress and Plans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8" name="textruta 3"/>
          <p:cNvSpPr txBox="1"/>
          <p:nvPr/>
        </p:nvSpPr>
        <p:spPr>
          <a:xfrm>
            <a:off x="0" y="4771590"/>
            <a:ext cx="9144000" cy="1819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</a:rPr>
              <a:t>John Haines</a:t>
            </a:r>
          </a:p>
          <a:p>
            <a:pPr algn="ctr"/>
            <a:r>
              <a:rPr lang="en-GB" sz="2400" dirty="0" smtClean="0">
                <a:solidFill>
                  <a:srgbClr val="FFFFFF"/>
                </a:solidFill>
              </a:rPr>
              <a:t>Head of Target Division</a:t>
            </a:r>
          </a:p>
          <a:p>
            <a:pPr algn="ctr"/>
            <a:endParaRPr lang="en-GB" sz="2400" dirty="0" smtClean="0">
              <a:solidFill>
                <a:srgbClr val="FFFFFF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GB" dirty="0" smtClean="0">
                <a:solidFill>
                  <a:srgbClr val="FFFFFF"/>
                </a:solidFill>
                <a:hlinkClick r:id="rId2"/>
              </a:rPr>
              <a:t>www.europeanspallationsource.se</a:t>
            </a:r>
            <a:endParaRPr lang="en-GB" dirty="0">
              <a:solidFill>
                <a:srgbClr val="FFFFFF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October 14, 2015</a:t>
            </a:r>
          </a:p>
        </p:txBody>
      </p:sp>
    </p:spTree>
    <p:extLst>
      <p:ext uri="{BB962C8B-B14F-4D97-AF65-F5344CB8AC3E}">
        <p14:creationId xmlns:p14="http://schemas.microsoft.com/office/powerpoint/2010/main" val="119881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WP5: Fluid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85192" y="1484784"/>
            <a:ext cx="7931224" cy="252028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All PDRs complete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Primary Water Cooling Systems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Target Ventilation System 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He Purification 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Intermediate Cooling Systems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Going back to separate He purification systems for Target helium cooling loop and Monolith atmosphere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Off-the-shelf equipment; expect large cost savings relative to 2013 baseline estimate </a:t>
            </a:r>
          </a:p>
        </p:txBody>
      </p:sp>
      <p:pic>
        <p:nvPicPr>
          <p:cNvPr id="11" name="Content Placeholder 5" descr="Piping-HVAC1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r="3371"/>
          <a:stretch>
            <a:fillRect/>
          </a:stretch>
        </p:blipFill>
        <p:spPr>
          <a:xfrm>
            <a:off x="179512" y="3986480"/>
            <a:ext cx="4248472" cy="2336496"/>
          </a:xfrm>
          <a:prstGeom prst="rect">
            <a:avLst/>
          </a:prstGeom>
        </p:spPr>
      </p:pic>
      <p:pic>
        <p:nvPicPr>
          <p:cNvPr id="12" name="Content Placeholder 5" descr="Piping-HVA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9" b="13879"/>
          <a:stretch>
            <a:fillRect/>
          </a:stretch>
        </p:blipFill>
        <p:spPr>
          <a:xfrm>
            <a:off x="4716016" y="3986480"/>
            <a:ext cx="4320782" cy="2376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8726" y="6290736"/>
            <a:ext cx="44379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Interfaces between </a:t>
            </a:r>
            <a:r>
              <a:rPr lang="en-US" sz="1400" dirty="0" smtClean="0"/>
              <a:t>cooling </a:t>
            </a:r>
            <a:r>
              <a:rPr lang="en-US" sz="1400" dirty="0"/>
              <a:t>systems and </a:t>
            </a:r>
            <a:r>
              <a:rPr lang="en-US" sz="1400" dirty="0" smtClean="0"/>
              <a:t>components </a:t>
            </a:r>
            <a:r>
              <a:rPr lang="en-US" sz="1400" dirty="0"/>
              <a:t>within the </a:t>
            </a:r>
            <a:r>
              <a:rPr lang="en-US" sz="1400" dirty="0" smtClean="0"/>
              <a:t>monolith are </a:t>
            </a:r>
            <a:r>
              <a:rPr lang="en-US" sz="1400" dirty="0"/>
              <a:t>outside the vessel </a:t>
            </a:r>
            <a:r>
              <a:rPr lang="en-US" sz="1400" dirty="0" smtClean="0"/>
              <a:t>boundary</a:t>
            </a:r>
            <a:endParaRPr lang="en-US" sz="1400" dirty="0"/>
          </a:p>
          <a:p>
            <a:pPr algn="ctr"/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6309320"/>
            <a:ext cx="44379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Target Fluid Systems equipment located in Utilities Rooms within the Target Building</a:t>
            </a:r>
            <a:endParaRPr lang="en-US" sz="1400" dirty="0"/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282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WP6: Remote Handling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024" y="2132856"/>
            <a:ext cx="4355976" cy="4464496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032"/>
              </a:spcBef>
            </a:pPr>
            <a:r>
              <a:rPr lang="en-US" dirty="0" smtClean="0">
                <a:solidFill>
                  <a:srgbClr val="000000"/>
                </a:solidFill>
              </a:rPr>
              <a:t>STFC/UKAEA-</a:t>
            </a:r>
            <a:r>
              <a:rPr lang="en-US" dirty="0" err="1" smtClean="0">
                <a:solidFill>
                  <a:srgbClr val="000000"/>
                </a:solidFill>
              </a:rPr>
              <a:t>Culham</a:t>
            </a:r>
            <a:r>
              <a:rPr lang="en-US" dirty="0" smtClean="0">
                <a:solidFill>
                  <a:srgbClr val="000000"/>
                </a:solidFill>
              </a:rPr>
              <a:t> selected as IKC partner for Active Cells</a:t>
            </a:r>
          </a:p>
          <a:p>
            <a:pPr lvl="1">
              <a:spcBef>
                <a:spcPts val="1032"/>
              </a:spcBef>
            </a:pPr>
            <a:r>
              <a:rPr lang="en-US" dirty="0" smtClean="0">
                <a:solidFill>
                  <a:srgbClr val="000000"/>
                </a:solidFill>
              </a:rPr>
              <a:t>Onboarding over the next few months</a:t>
            </a:r>
          </a:p>
          <a:p>
            <a:pPr lvl="1">
              <a:spcBef>
                <a:spcPts val="1032"/>
              </a:spcBef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spcBef>
                <a:spcPts val="1032"/>
              </a:spcBef>
            </a:pPr>
            <a:r>
              <a:rPr lang="en-US" dirty="0" smtClean="0">
                <a:solidFill>
                  <a:srgbClr val="000000"/>
                </a:solidFill>
              </a:rPr>
              <a:t>Near-term focus of ESS-Lund team is designing and procuring concrete </a:t>
            </a:r>
            <a:r>
              <a:rPr lang="en-US" dirty="0" err="1">
                <a:solidFill>
                  <a:srgbClr val="000000"/>
                </a:solidFill>
              </a:rPr>
              <a:t>embedments</a:t>
            </a:r>
            <a:r>
              <a:rPr lang="en-US" dirty="0">
                <a:solidFill>
                  <a:srgbClr val="000000"/>
                </a:solidFill>
              </a:rPr>
              <a:t> and other building interfaces to meet </a:t>
            </a:r>
            <a:r>
              <a:rPr lang="en-US" dirty="0" smtClean="0">
                <a:solidFill>
                  <a:srgbClr val="000000"/>
                </a:solidFill>
              </a:rPr>
              <a:t>construction </a:t>
            </a:r>
            <a:r>
              <a:rPr lang="en-US" dirty="0">
                <a:solidFill>
                  <a:srgbClr val="000000"/>
                </a:solidFill>
              </a:rPr>
              <a:t>schedule demands</a:t>
            </a:r>
          </a:p>
          <a:p>
            <a:pPr lvl="1">
              <a:spcBef>
                <a:spcPts val="1032"/>
              </a:spcBef>
            </a:pPr>
            <a:r>
              <a:rPr lang="en-US" dirty="0" smtClean="0">
                <a:solidFill>
                  <a:srgbClr val="000000"/>
                </a:solidFill>
              </a:rPr>
              <a:t>CDR for Active Cells Confinement (Part 1), which includes </a:t>
            </a:r>
            <a:r>
              <a:rPr lang="en-US" dirty="0" err="1" smtClean="0">
                <a:solidFill>
                  <a:srgbClr val="000000"/>
                </a:solidFill>
              </a:rPr>
              <a:t>embedments</a:t>
            </a:r>
            <a:r>
              <a:rPr lang="en-US" dirty="0" smtClean="0">
                <a:solidFill>
                  <a:srgbClr val="000000"/>
                </a:solidFill>
              </a:rPr>
              <a:t> and penetrations held last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60232" y="6376243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26" name="Picture 25" descr="ActC top (3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852936"/>
            <a:ext cx="4644553" cy="2423134"/>
          </a:xfrm>
          <a:prstGeom prst="rect">
            <a:avLst/>
          </a:prstGeom>
        </p:spPr>
      </p:pic>
      <p:sp>
        <p:nvSpPr>
          <p:cNvPr id="29" name="Text Box 14"/>
          <p:cNvSpPr txBox="1"/>
          <p:nvPr/>
        </p:nvSpPr>
        <p:spPr>
          <a:xfrm>
            <a:off x="1835696" y="5517232"/>
            <a:ext cx="135674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Process Cell</a:t>
            </a:r>
            <a:endParaRPr sz="14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30" name="Straight Arrow Connector 29"/>
          <p:cNvCxnSpPr>
            <a:stCxn id="29" idx="0"/>
          </p:cNvCxnSpPr>
          <p:nvPr/>
        </p:nvCxnSpPr>
        <p:spPr>
          <a:xfrm flipH="1" flipV="1">
            <a:off x="1835696" y="3933056"/>
            <a:ext cx="678373" cy="1584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Box 16"/>
          <p:cNvSpPr txBox="1"/>
          <p:nvPr/>
        </p:nvSpPr>
        <p:spPr>
          <a:xfrm>
            <a:off x="2195736" y="1988840"/>
            <a:ext cx="126195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1400" kern="1200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Transfer  </a:t>
            </a:r>
            <a:r>
              <a:rPr lang="en-GB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Area</a:t>
            </a:r>
            <a:endParaRPr sz="14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32" name="Straight Arrow Connector 31"/>
          <p:cNvCxnSpPr>
            <a:stCxn id="31" idx="2"/>
          </p:cNvCxnSpPr>
          <p:nvPr/>
        </p:nvCxnSpPr>
        <p:spPr>
          <a:xfrm>
            <a:off x="2826712" y="2296617"/>
            <a:ext cx="89104" cy="1276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 Box 18"/>
          <p:cNvSpPr txBox="1"/>
          <p:nvPr/>
        </p:nvSpPr>
        <p:spPr>
          <a:xfrm>
            <a:off x="3275856" y="5517232"/>
            <a:ext cx="146260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Maintenance</a:t>
            </a:r>
            <a:r>
              <a:rPr lang="en-GB" sz="12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 Cell</a:t>
            </a:r>
            <a:endParaRPr sz="12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34" name="Straight Arrow Connector 33"/>
          <p:cNvCxnSpPr>
            <a:stCxn id="33" idx="0"/>
          </p:cNvCxnSpPr>
          <p:nvPr/>
        </p:nvCxnSpPr>
        <p:spPr>
          <a:xfrm flipH="1" flipV="1">
            <a:off x="3059832" y="3789040"/>
            <a:ext cx="947329" cy="17281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 Box 20"/>
          <p:cNvSpPr txBox="1"/>
          <p:nvPr/>
        </p:nvSpPr>
        <p:spPr>
          <a:xfrm>
            <a:off x="395536" y="1988840"/>
            <a:ext cx="136815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Storage Pits</a:t>
            </a:r>
            <a:endParaRPr sz="14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36" name="Straight Arrow Connector 35"/>
          <p:cNvCxnSpPr>
            <a:stCxn id="35" idx="2"/>
          </p:cNvCxnSpPr>
          <p:nvPr/>
        </p:nvCxnSpPr>
        <p:spPr>
          <a:xfrm>
            <a:off x="1079612" y="2296617"/>
            <a:ext cx="1404156" cy="14924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9099" y="5773301"/>
            <a:ext cx="12186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Size:</a:t>
            </a:r>
          </a:p>
          <a:p>
            <a:r>
              <a:rPr lang="en-US" sz="1600" dirty="0" smtClean="0"/>
              <a:t>Height 15 m</a:t>
            </a:r>
          </a:p>
          <a:p>
            <a:r>
              <a:rPr lang="en-US" sz="1600" dirty="0" smtClean="0"/>
              <a:t>Length 30 m</a:t>
            </a:r>
          </a:p>
          <a:p>
            <a:r>
              <a:rPr lang="en-US" sz="1600" dirty="0" smtClean="0"/>
              <a:t>Width 12 m</a:t>
            </a:r>
            <a:endParaRPr lang="en-US" sz="1600" dirty="0"/>
          </a:p>
        </p:txBody>
      </p:sp>
      <p:sp>
        <p:nvSpPr>
          <p:cNvPr id="38" name="Text Box 16"/>
          <p:cNvSpPr txBox="1"/>
          <p:nvPr/>
        </p:nvSpPr>
        <p:spPr>
          <a:xfrm>
            <a:off x="3707904" y="1988840"/>
            <a:ext cx="93610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1400" kern="1200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Shipment</a:t>
            </a:r>
            <a:endParaRPr sz="14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 flipH="1">
            <a:off x="3563888" y="2296617"/>
            <a:ext cx="612068" cy="1852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Box 14"/>
          <p:cNvSpPr txBox="1"/>
          <p:nvPr/>
        </p:nvSpPr>
        <p:spPr>
          <a:xfrm>
            <a:off x="35496" y="5517232"/>
            <a:ext cx="172819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1400" kern="1200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Technical Galleries</a:t>
            </a:r>
            <a:endParaRPr sz="14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41" name="Straight Arrow Connector 40"/>
          <p:cNvCxnSpPr>
            <a:stCxn id="40" idx="0"/>
          </p:cNvCxnSpPr>
          <p:nvPr/>
        </p:nvCxnSpPr>
        <p:spPr>
          <a:xfrm flipV="1">
            <a:off x="899592" y="4437112"/>
            <a:ext cx="576064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82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</a:t>
            </a:r>
            <a:r>
              <a:rPr lang="en-US" dirty="0" err="1" smtClean="0"/>
              <a:t>Embedments</a:t>
            </a:r>
            <a:r>
              <a:rPr lang="en-US" dirty="0" smtClean="0"/>
              <a:t> for Active Cells Will Be Installed in Early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08912" cy="1440160"/>
          </a:xfrm>
        </p:spPr>
        <p:txBody>
          <a:bodyPr>
            <a:normAutofit/>
          </a:bodyPr>
          <a:lstStyle/>
          <a:p>
            <a:pPr>
              <a:spcBef>
                <a:spcPts val="1032"/>
              </a:spcBef>
            </a:pPr>
            <a:r>
              <a:rPr lang="en-US" dirty="0" smtClean="0">
                <a:solidFill>
                  <a:srgbClr val="000000"/>
                </a:solidFill>
              </a:rPr>
              <a:t>Prototyped and tested embedded supports for liner</a:t>
            </a:r>
          </a:p>
          <a:p>
            <a:pPr>
              <a:spcBef>
                <a:spcPts val="1032"/>
              </a:spcBef>
            </a:pPr>
            <a:r>
              <a:rPr lang="en-US" dirty="0" smtClean="0">
                <a:solidFill>
                  <a:srgbClr val="000000"/>
                </a:solidFill>
              </a:rPr>
              <a:t>Will proceed to procure parts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60232" y="6376243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42043" t="11673" r="28777" b="18630"/>
          <a:stretch/>
        </p:blipFill>
        <p:spPr>
          <a:xfrm>
            <a:off x="827584" y="2852936"/>
            <a:ext cx="926016" cy="29490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67544" y="5805264"/>
            <a:ext cx="1611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Embedded support prototype for Active </a:t>
            </a:r>
            <a:r>
              <a:rPr lang="en-US" sz="1400" dirty="0"/>
              <a:t>C</a:t>
            </a:r>
            <a:r>
              <a:rPr lang="en-US" sz="1400" dirty="0" smtClean="0"/>
              <a:t>ell liner </a:t>
            </a:r>
            <a:endParaRPr lang="en-US" sz="1400" dirty="0"/>
          </a:p>
        </p:txBody>
      </p:sp>
      <p:pic>
        <p:nvPicPr>
          <p:cNvPr id="26" name="Picture 25" descr="Just concre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6162" y="3549014"/>
            <a:ext cx="3264364" cy="24482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1720" y="3933056"/>
            <a:ext cx="4392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Test </a:t>
            </a:r>
            <a:r>
              <a:rPr lang="en-US" dirty="0"/>
              <a:t>casting with high density </a:t>
            </a:r>
            <a:r>
              <a:rPr lang="en-US" dirty="0" smtClean="0"/>
              <a:t>concrete performed to determine degree of filling of </a:t>
            </a:r>
            <a:r>
              <a:rPr lang="en-US" dirty="0"/>
              <a:t>concrete underneath the </a:t>
            </a:r>
            <a:r>
              <a:rPr lang="en-US" dirty="0" smtClean="0"/>
              <a:t>beams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Will perform bending and pull out tests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48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WP7: Controls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Good progress on nuclear safety evaluation 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Qualitative </a:t>
            </a:r>
            <a:r>
              <a:rPr lang="en-US" dirty="0">
                <a:solidFill>
                  <a:schemeClr val="tx1"/>
                </a:solidFill>
              </a:rPr>
              <a:t>hazards analyses for all systems </a:t>
            </a:r>
            <a:r>
              <a:rPr lang="en-US" dirty="0" smtClean="0">
                <a:solidFill>
                  <a:schemeClr val="tx1"/>
                </a:solidFill>
              </a:rPr>
              <a:t>complete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Bounding safety cases being identified and </a:t>
            </a:r>
            <a:r>
              <a:rPr lang="en-US" dirty="0" smtClean="0">
                <a:solidFill>
                  <a:schemeClr val="tx1"/>
                </a:solidFill>
              </a:rPr>
              <a:t>evaluated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Will identify systems with a safety-function and credited controls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Developing Target Safety System (TSS) design assuming safety-credited beam shutoff (i.e., no beam permit signal) for two event classes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Means to detect loss of wheel rotation and loss of cooling identified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Beam shutoff approach identified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Redundancy and diversity being addressed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Worked with CF to develop routing for dedicated cables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PDR for TSS planned for Dec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3974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WP8: Target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Completed proof-of-principle tests for flat moderators in collaboration with J-PARC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Performing </a:t>
            </a:r>
            <a:r>
              <a:rPr lang="en-US" dirty="0" err="1" smtClean="0">
                <a:solidFill>
                  <a:srgbClr val="000000"/>
                </a:solidFill>
              </a:rPr>
              <a:t>ortho-para</a:t>
            </a:r>
            <a:r>
              <a:rPr lang="en-US" dirty="0" smtClean="0">
                <a:solidFill>
                  <a:srgbClr val="000000"/>
                </a:solidFill>
              </a:rPr>
              <a:t> hydrogen conversion measurements in collaboration with SNS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Materials handbook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Support for licensing efforts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14</a:t>
            </a:fld>
            <a:endParaRPr lang="sv-SE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-2628800" y="1268760"/>
            <a:ext cx="4320480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endParaRPr lang="en-GB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13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Measurements at J-PARC confirmed principle used for ESS moderator optimization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15</a:t>
            </a:fld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1"/>
            <a:ext cx="5616624" cy="34424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9624" y="162880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Note relative maxima at top and bottom of J-PARC moderator</a:t>
            </a:r>
            <a:endParaRPr lang="en-US" dirty="0"/>
          </a:p>
        </p:txBody>
      </p:sp>
      <p:pic>
        <p:nvPicPr>
          <p:cNvPr id="9" name="Picture 8" descr="Screen Shot 2014-06-04 at 10.35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77072"/>
            <a:ext cx="3749559" cy="2592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1600" y="3933056"/>
            <a:ext cx="1262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MEASURED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8224" y="3933056"/>
            <a:ext cx="140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/>
              <a:t>CALCULATED</a:t>
            </a:r>
            <a:endParaRPr lang="en-US" kern="1200" dirty="0"/>
          </a:p>
        </p:txBody>
      </p:sp>
    </p:spTree>
    <p:extLst>
      <p:ext uri="{BB962C8B-B14F-4D97-AF65-F5344CB8AC3E}">
        <p14:creationId xmlns:p14="http://schemas.microsoft.com/office/powerpoint/2010/main" val="868794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Ortho-</a:t>
            </a:r>
            <a:r>
              <a:rPr lang="en-US" dirty="0" err="1" smtClean="0"/>
              <a:t>para</a:t>
            </a:r>
            <a:r>
              <a:rPr lang="en-US" dirty="0" smtClean="0"/>
              <a:t> hydrogen tests at SNS confirm catalyst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252028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Experimental program focused on: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Determining/verifying important rate constants for:</a:t>
            </a:r>
          </a:p>
          <a:p>
            <a:pPr lvl="2"/>
            <a:r>
              <a:rPr lang="en-US" dirty="0" err="1">
                <a:solidFill>
                  <a:schemeClr val="tx1"/>
                </a:solidFill>
              </a:rPr>
              <a:t>Orhto-para</a:t>
            </a:r>
            <a:r>
              <a:rPr lang="en-US" dirty="0">
                <a:solidFill>
                  <a:schemeClr val="tx1"/>
                </a:solidFill>
              </a:rPr>
              <a:t> conversion rate in </a:t>
            </a:r>
            <a:r>
              <a:rPr lang="en-US" dirty="0" smtClean="0">
                <a:solidFill>
                  <a:schemeClr val="tx1"/>
                </a:solidFill>
              </a:rPr>
              <a:t>catalyst (Aug 2015) </a:t>
            </a:r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Para-</a:t>
            </a:r>
            <a:r>
              <a:rPr lang="en-US" dirty="0" err="1" smtClean="0">
                <a:solidFill>
                  <a:schemeClr val="tx1"/>
                </a:solidFill>
              </a:rPr>
              <a:t>ortho</a:t>
            </a:r>
            <a:r>
              <a:rPr lang="en-US" dirty="0" smtClean="0">
                <a:solidFill>
                  <a:schemeClr val="tx1"/>
                </a:solidFill>
              </a:rPr>
              <a:t> conversion rate by interaction with neutrons (Nov 2015)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Developing Raman spectroscopy system for </a:t>
            </a:r>
            <a:r>
              <a:rPr lang="en-US" dirty="0" err="1" smtClean="0">
                <a:solidFill>
                  <a:schemeClr val="tx1"/>
                </a:solidFill>
              </a:rPr>
              <a:t>para</a:t>
            </a:r>
            <a:r>
              <a:rPr lang="en-US" dirty="0" smtClean="0">
                <a:solidFill>
                  <a:schemeClr val="tx1"/>
                </a:solidFill>
              </a:rPr>
              <a:t> fraction measurements on ESS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Initial tests at SNS showed that OXISORB</a:t>
            </a:r>
            <a:r>
              <a:rPr lang="en-US" dirty="0">
                <a:solidFill>
                  <a:schemeClr val="tx1"/>
                </a:solidFill>
              </a:rPr>
              <a:t>® </a:t>
            </a:r>
            <a:r>
              <a:rPr lang="en-US" dirty="0" smtClean="0">
                <a:solidFill>
                  <a:schemeClr val="tx1"/>
                </a:solidFill>
              </a:rPr>
              <a:t>is the preferred catalyst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Next: OXISORB® </a:t>
            </a:r>
            <a:r>
              <a:rPr lang="en-US" dirty="0">
                <a:solidFill>
                  <a:schemeClr val="tx1"/>
                </a:solidFill>
              </a:rPr>
              <a:t>will be tested </a:t>
            </a:r>
            <a:r>
              <a:rPr lang="en-US" dirty="0" smtClean="0">
                <a:solidFill>
                  <a:schemeClr val="tx1"/>
                </a:solidFill>
              </a:rPr>
              <a:t>with </a:t>
            </a:r>
            <a:r>
              <a:rPr lang="en-US" dirty="0">
                <a:solidFill>
                  <a:schemeClr val="tx1"/>
                </a:solidFill>
              </a:rPr>
              <a:t>flowing </a:t>
            </a:r>
            <a:r>
              <a:rPr lang="en-US" dirty="0" smtClean="0">
                <a:solidFill>
                  <a:schemeClr val="tx1"/>
                </a:solidFill>
              </a:rPr>
              <a:t>H</a:t>
            </a:r>
            <a:r>
              <a:rPr lang="en-US" baseline="-25000" dirty="0" smtClean="0">
                <a:solidFill>
                  <a:schemeClr val="tx1"/>
                </a:solidFill>
              </a:rPr>
              <a:t>2 </a:t>
            </a:r>
            <a:r>
              <a:rPr lang="en-US" dirty="0" smtClean="0">
                <a:solidFill>
                  <a:schemeClr val="tx1"/>
                </a:solidFill>
              </a:rPr>
              <a:t>in Nov 2015 at </a:t>
            </a:r>
            <a:r>
              <a:rPr lang="en-US" dirty="0">
                <a:solidFill>
                  <a:schemeClr val="tx1"/>
                </a:solidFill>
              </a:rPr>
              <a:t>VISION (SNS) using </a:t>
            </a:r>
            <a:r>
              <a:rPr lang="en-US" dirty="0" smtClean="0">
                <a:solidFill>
                  <a:schemeClr val="tx1"/>
                </a:solidFill>
              </a:rPr>
              <a:t>laser (Raman)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 smtClean="0">
                <a:solidFill>
                  <a:schemeClr val="tx1"/>
                </a:solidFill>
              </a:rPr>
              <a:t>neutron scattering probes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1"/>
          <a:stretch/>
        </p:blipFill>
        <p:spPr>
          <a:xfrm>
            <a:off x="107504" y="4050052"/>
            <a:ext cx="4125421" cy="28083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60" y="5301208"/>
            <a:ext cx="2448272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Ionex</a:t>
            </a:r>
            <a:r>
              <a:rPr lang="en-US" dirty="0">
                <a:solidFill>
                  <a:schemeClr val="tx1"/>
                </a:solidFill>
              </a:rPr>
              <a:t>® (Fe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O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): </a:t>
            </a:r>
            <a:r>
              <a:rPr lang="en-US" dirty="0">
                <a:solidFill>
                  <a:schemeClr val="tx1"/>
                </a:solidFill>
              </a:rPr>
              <a:t>	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1g catalyst : 4 </a:t>
            </a:r>
            <a:r>
              <a:rPr lang="en-US" dirty="0" err="1" smtClean="0">
                <a:solidFill>
                  <a:schemeClr val="tx1"/>
                </a:solidFill>
              </a:rPr>
              <a:t>mmol</a:t>
            </a:r>
            <a:r>
              <a:rPr lang="en-US" dirty="0" smtClean="0">
                <a:solidFill>
                  <a:schemeClr val="tx1"/>
                </a:solidFill>
              </a:rPr>
              <a:t> H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20-25 min conversion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8"/>
          <a:stretch/>
        </p:blipFill>
        <p:spPr>
          <a:xfrm>
            <a:off x="4427984" y="3991640"/>
            <a:ext cx="4582422" cy="28663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44227" y="4149080"/>
            <a:ext cx="288032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OXISORB® (Cr(II) on SiO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1g catalyst : 44 </a:t>
            </a:r>
            <a:r>
              <a:rPr lang="en-US" dirty="0" err="1" smtClean="0">
                <a:solidFill>
                  <a:schemeClr val="tx1"/>
                </a:solidFill>
              </a:rPr>
              <a:t>mmol</a:t>
            </a:r>
            <a:r>
              <a:rPr lang="en-US" dirty="0" smtClean="0">
                <a:solidFill>
                  <a:schemeClr val="tx1"/>
                </a:solidFill>
              </a:rPr>
              <a:t> H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10-15 min conversion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4077072"/>
            <a:ext cx="2016224" cy="52322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Ortho-</a:t>
            </a:r>
            <a:r>
              <a:rPr lang="en-US" sz="1400" dirty="0" err="1" smtClean="0"/>
              <a:t>para</a:t>
            </a:r>
            <a:r>
              <a:rPr lang="en-US" sz="1400" dirty="0" smtClean="0"/>
              <a:t> H conversion energy – 14.7 </a:t>
            </a:r>
            <a:r>
              <a:rPr lang="en-US" sz="1400" dirty="0" err="1" smtClean="0"/>
              <a:t>meV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716016" y="4437112"/>
            <a:ext cx="288032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412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Target Materials Handbook Issued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628800"/>
            <a:ext cx="3561547" cy="5091760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51520" y="1556792"/>
            <a:ext cx="5328592" cy="301379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Provides uniform set of properties to be used by entire team, including in-kind partners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Updated and released monthly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Includes properties for: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746794"/>
              </p:ext>
            </p:extLst>
          </p:nvPr>
        </p:nvGraphicFramePr>
        <p:xfrm>
          <a:off x="1259632" y="4516328"/>
          <a:ext cx="273630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13681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Solids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Fluids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SS-316LN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SS-316L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Water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Al-6061 T-6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85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Target Physics Support for </a:t>
            </a:r>
            <a:r>
              <a:rPr lang="en-US" dirty="0"/>
              <a:t>L</a:t>
            </a:r>
            <a:r>
              <a:rPr lang="en-US" dirty="0" smtClean="0"/>
              <a:t>icensing </a:t>
            </a:r>
            <a:r>
              <a:rPr lang="en-US" dirty="0"/>
              <a:t>P</a:t>
            </a:r>
            <a:r>
              <a:rPr lang="en-US" dirty="0" smtClean="0"/>
              <a:t>rocess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92514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Worked with System Engineering and NSS to develop a comprehensive set of rules for radiological </a:t>
            </a:r>
            <a:r>
              <a:rPr lang="en-US" dirty="0" smtClean="0">
                <a:solidFill>
                  <a:schemeClr val="tx1"/>
                </a:solidFill>
              </a:rPr>
              <a:t>zoning at ESS, based on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Dose </a:t>
            </a:r>
            <a:r>
              <a:rPr lang="en-US" dirty="0" smtClean="0">
                <a:solidFill>
                  <a:schemeClr val="tx1"/>
                </a:solidFill>
              </a:rPr>
              <a:t>limits 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Temporary </a:t>
            </a:r>
            <a:r>
              <a:rPr lang="en-US" dirty="0" smtClean="0">
                <a:solidFill>
                  <a:schemeClr val="tx1"/>
                </a:solidFill>
              </a:rPr>
              <a:t>hotspots 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Entrance and exit </a:t>
            </a:r>
            <a:r>
              <a:rPr lang="en-US" dirty="0" smtClean="0">
                <a:solidFill>
                  <a:schemeClr val="tx1"/>
                </a:solidFill>
              </a:rPr>
              <a:t>requirements 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Monitoring </a:t>
            </a: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Work </a:t>
            </a:r>
            <a:r>
              <a:rPr lang="en-US" dirty="0" smtClean="0">
                <a:solidFill>
                  <a:schemeClr val="tx1"/>
                </a:solidFill>
              </a:rPr>
              <a:t>authorization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Compliance </a:t>
            </a:r>
            <a:r>
              <a:rPr lang="en-US" dirty="0">
                <a:solidFill>
                  <a:schemeClr val="tx1"/>
                </a:solidFill>
              </a:rPr>
              <a:t>with Swedish legislation for normal operation and likely </a:t>
            </a:r>
            <a:r>
              <a:rPr lang="en-US" dirty="0" smtClean="0">
                <a:solidFill>
                  <a:schemeClr val="tx1"/>
                </a:solidFill>
              </a:rPr>
              <a:t>accidents </a:t>
            </a:r>
          </a:p>
          <a:p>
            <a:r>
              <a:rPr lang="en-US" dirty="0">
                <a:solidFill>
                  <a:schemeClr val="tx1"/>
                </a:solidFill>
              </a:rPr>
              <a:t>Led Target division efforts to deliver the following requirements to Conventional Facilities: </a:t>
            </a:r>
          </a:p>
          <a:p>
            <a:pPr marL="685800" lvl="1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Surface treatments for all Target Building rooms (ESS-16344)</a:t>
            </a:r>
          </a:p>
          <a:p>
            <a:pPr marL="685800" lvl="1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Leak tightness and pressure differential for rooms, doors, hatches and walls (ESS-11043)</a:t>
            </a:r>
          </a:p>
          <a:p>
            <a:pPr marL="685800" lvl="1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Penetration </a:t>
            </a:r>
            <a:r>
              <a:rPr lang="en-US" dirty="0" smtClean="0">
                <a:solidFill>
                  <a:schemeClr val="tx1"/>
                </a:solidFill>
              </a:rPr>
              <a:t>requirements </a:t>
            </a:r>
            <a:r>
              <a:rPr lang="en-US" dirty="0">
                <a:solidFill>
                  <a:schemeClr val="tx1"/>
                </a:solidFill>
              </a:rPr>
              <a:t>(ESS-38019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marL="28575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Tungsten release factors experiment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 Release Measurements Will Be Used to Support Safety Basis Accident Analyses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19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1550373" y="1484784"/>
            <a:ext cx="7558131" cy="4760340"/>
            <a:chOff x="171489" y="190315"/>
            <a:chExt cx="8972510" cy="5558367"/>
          </a:xfrm>
        </p:grpSpPr>
        <p:pic>
          <p:nvPicPr>
            <p:cNvPr id="7" name="Picture 2" descr="E:\ESS-Target release factor Project\ESS-project-Furnance\IMG_1017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111127" y="4264174"/>
              <a:ext cx="4945687" cy="1484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ube 3"/>
            <p:cNvSpPr>
              <a:spLocks noChangeArrowheads="1"/>
            </p:cNvSpPr>
            <p:nvPr/>
          </p:nvSpPr>
          <p:spPr bwMode="auto">
            <a:xfrm>
              <a:off x="5346732" y="4781826"/>
              <a:ext cx="2304256" cy="584818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da-DK" altLang="da-DK"/>
            </a:p>
          </p:txBody>
        </p:sp>
        <p:sp>
          <p:nvSpPr>
            <p:cNvPr id="10" name="Cube 3"/>
            <p:cNvSpPr>
              <a:spLocks noChangeArrowheads="1"/>
            </p:cNvSpPr>
            <p:nvPr/>
          </p:nvSpPr>
          <p:spPr bwMode="auto">
            <a:xfrm>
              <a:off x="1684505" y="1458006"/>
              <a:ext cx="4321175" cy="1589087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da-DK" altLang="da-DK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870569" y="811028"/>
              <a:ext cx="3960440" cy="108012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7277820" lon="3423298" rev="18255884"/>
              </a:camera>
              <a:lightRig rig="threePt" dir="t"/>
            </a:scene3d>
            <a:sp3d>
              <a:bevelT w="0"/>
            </a:sp3d>
            <a:extLst/>
          </p:spPr>
          <p:txBody>
            <a:bodyPr lIns="0" tIns="0" rIns="0" bIns="0"/>
            <a:lstStyle/>
            <a:p>
              <a:pPr>
                <a:spcBef>
                  <a:spcPct val="50000"/>
                </a:spcBef>
                <a:defRPr/>
              </a:pPr>
              <a:endParaRPr lang="da-DK">
                <a:ea typeface="ＭＳ Ｐゴシック" pitchFamily="-80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765447" y="2564904"/>
              <a:ext cx="3960440" cy="108012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7277820" lon="3423298" rev="18255884"/>
              </a:camera>
              <a:lightRig rig="threePt" dir="t"/>
            </a:scene3d>
            <a:sp3d>
              <a:bevelT w="0"/>
            </a:sp3d>
            <a:extLst/>
          </p:spPr>
          <p:txBody>
            <a:bodyPr lIns="0" tIns="0" rIns="0" bIns="0"/>
            <a:lstStyle/>
            <a:p>
              <a:pPr>
                <a:spcBef>
                  <a:spcPct val="50000"/>
                </a:spcBef>
                <a:defRPr/>
              </a:pPr>
              <a:endParaRPr lang="da-DK">
                <a:ea typeface="ＭＳ Ｐゴシック" pitchFamily="-80" charset="-128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9239" y="1287757"/>
              <a:ext cx="1655761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a-DK" b="1" dirty="0">
                  <a:solidFill>
                    <a:schemeClr val="accent2">
                      <a:lumMod val="75000"/>
                    </a:schemeClr>
                  </a:solidFill>
                </a:rPr>
                <a:t>10 x 2 x 80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1489" y="2252548"/>
              <a:ext cx="1657350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a-DK" b="1" dirty="0">
                  <a:solidFill>
                    <a:schemeClr val="accent1">
                      <a:lumMod val="75000"/>
                    </a:schemeClr>
                  </a:solidFill>
                </a:rPr>
                <a:t>10 x 28 x 80</a:t>
              </a:r>
            </a:p>
          </p:txBody>
        </p:sp>
        <p:sp>
          <p:nvSpPr>
            <p:cNvPr id="16" name="Down Arrow 15"/>
            <p:cNvSpPr/>
            <p:nvPr/>
          </p:nvSpPr>
          <p:spPr bwMode="auto">
            <a:xfrm>
              <a:off x="2391287" y="190315"/>
              <a:ext cx="2735006" cy="934429"/>
            </a:xfrm>
            <a:prstGeom prst="downArrow">
              <a:avLst>
                <a:gd name="adj1" fmla="val 50000"/>
                <a:gd name="adj2" fmla="val 51763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50000"/>
                </a:spcBef>
                <a:defRPr/>
              </a:pPr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17" name="TextBox 12"/>
            <p:cNvSpPr txBox="1">
              <a:spLocks noChangeArrowheads="1"/>
            </p:cNvSpPr>
            <p:nvPr/>
          </p:nvSpPr>
          <p:spPr bwMode="auto">
            <a:xfrm>
              <a:off x="3010639" y="288741"/>
              <a:ext cx="1944688" cy="467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a-DK" altLang="da-DK" sz="2000" dirty="0" err="1">
                  <a:latin typeface="Calibri" pitchFamily="34" charset="0"/>
                </a:rPr>
                <a:t>irradiation</a:t>
              </a:r>
              <a:endParaRPr lang="da-DK" altLang="da-DK" sz="2000" dirty="0">
                <a:latin typeface="Calibri" pitchFamily="34" charset="0"/>
              </a:endParaRPr>
            </a:p>
          </p:txBody>
        </p:sp>
        <p:sp>
          <p:nvSpPr>
            <p:cNvPr id="18" name="Right Arrow 17"/>
            <p:cNvSpPr/>
            <p:nvPr/>
          </p:nvSpPr>
          <p:spPr bwMode="auto">
            <a:xfrm>
              <a:off x="6084888" y="2000103"/>
              <a:ext cx="1023937" cy="290513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50000"/>
                </a:spcBef>
                <a:defRPr/>
              </a:pPr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72200" y="933360"/>
              <a:ext cx="2447925" cy="6828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a-DK" sz="1600" b="1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Dissolution </a:t>
              </a:r>
              <a:r>
                <a:rPr lang="da-DK" sz="1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to measure total I and Br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203187" y="2747344"/>
              <a:ext cx="2447925" cy="6828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a-DK" sz="1600" b="1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Dissolution </a:t>
              </a:r>
              <a:r>
                <a:rPr lang="da-DK" sz="1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to measure total I and Br</a:t>
              </a:r>
            </a:p>
          </p:txBody>
        </p:sp>
        <p:sp>
          <p:nvSpPr>
            <p:cNvPr id="21" name="Right Arrow 17"/>
            <p:cNvSpPr>
              <a:spLocks noChangeArrowheads="1"/>
            </p:cNvSpPr>
            <p:nvPr/>
          </p:nvSpPr>
          <p:spPr bwMode="auto">
            <a:xfrm>
              <a:off x="5998487" y="1172374"/>
              <a:ext cx="287337" cy="169863"/>
            </a:xfrm>
            <a:prstGeom prst="rightArrow">
              <a:avLst>
                <a:gd name="adj1" fmla="val 50000"/>
                <a:gd name="adj2" fmla="val 49706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da-DK" altLang="da-DK">
                <a:solidFill>
                  <a:srgbClr val="00B050"/>
                </a:solidFill>
              </a:endParaRPr>
            </a:p>
          </p:txBody>
        </p:sp>
        <p:sp>
          <p:nvSpPr>
            <p:cNvPr id="22" name="Right Arrow 18"/>
            <p:cNvSpPr>
              <a:spLocks noChangeArrowheads="1"/>
            </p:cNvSpPr>
            <p:nvPr/>
          </p:nvSpPr>
          <p:spPr bwMode="auto">
            <a:xfrm>
              <a:off x="5996899" y="3047093"/>
              <a:ext cx="288925" cy="168275"/>
            </a:xfrm>
            <a:prstGeom prst="rightArrow">
              <a:avLst>
                <a:gd name="adj1" fmla="val 50000"/>
                <a:gd name="adj2" fmla="val 50452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da-DK" altLang="da-DK">
                <a:solidFill>
                  <a:srgbClr val="00B050"/>
                </a:solidFill>
              </a:endParaRPr>
            </a:p>
          </p:txBody>
        </p:sp>
        <p:sp>
          <p:nvSpPr>
            <p:cNvPr id="23" name="TextBox 14"/>
            <p:cNvSpPr txBox="1">
              <a:spLocks noChangeArrowheads="1"/>
            </p:cNvSpPr>
            <p:nvPr/>
          </p:nvSpPr>
          <p:spPr bwMode="auto">
            <a:xfrm>
              <a:off x="7108824" y="1762247"/>
              <a:ext cx="2035175" cy="610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a-DK" altLang="da-DK" sz="1400" b="1" dirty="0">
                  <a:latin typeface="Calibri" pitchFamily="34" charset="0"/>
                </a:rPr>
                <a:t>Heating to measure </a:t>
              </a:r>
              <a:r>
                <a:rPr lang="da-DK" altLang="da-DK" sz="1400" b="1" dirty="0" err="1">
                  <a:latin typeface="Calibri" pitchFamily="34" charset="0"/>
                </a:rPr>
                <a:t>released</a:t>
              </a:r>
              <a:r>
                <a:rPr lang="da-DK" altLang="da-DK" sz="1400" b="1" dirty="0">
                  <a:latin typeface="Calibri" pitchFamily="34" charset="0"/>
                </a:rPr>
                <a:t> I and Br</a:t>
              </a:r>
            </a:p>
          </p:txBody>
        </p:sp>
      </p:grpSp>
      <p:pic>
        <p:nvPicPr>
          <p:cNvPr id="24" name="Picture 6" descr="http://www.pafko.com/history/h_batc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6" y="3778612"/>
            <a:ext cx="2310278" cy="30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556792"/>
            <a:ext cx="3024336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Experiments being conducted by IKC partner DTU - Denmark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659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Organization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Update on all work packages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Project execution performance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Progress on Securing In-Kind Partners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Issues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Concluding remarks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2244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Detailed Installation, Testing, and Commissioning  Plan Ready for Implementation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78112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Added ~ 150 activities and milestones to schedule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</a:t>
            </a:r>
            <a:r>
              <a:rPr lang="en-US" dirty="0" smtClean="0">
                <a:solidFill>
                  <a:schemeClr val="tx1"/>
                </a:solidFill>
              </a:rPr>
              <a:t>ill be incorporated into baseline soon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Includes major component installation in a logical sequence and system and subsystem tests, as well as integrated system tests (cold commissioning)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June 2019 “Beam on Target” milestone maintained, but requires earlier than planned access to Target Building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Still needs to be integrated with others (CF, Accelerator, Instruments, I&amp;C)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Especially concerned about CF interface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Defining early access dates and requirements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J</a:t>
            </a:r>
            <a:r>
              <a:rPr lang="en-US" dirty="0" smtClean="0">
                <a:solidFill>
                  <a:schemeClr val="tx1"/>
                </a:solidFill>
              </a:rPr>
              <a:t>ust beginning to work with CF to integrate and finalize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4182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7264732"/>
              </p:ext>
            </p:extLst>
          </p:nvPr>
        </p:nvGraphicFramePr>
        <p:xfrm>
          <a:off x="323528" y="1484784"/>
          <a:ext cx="842493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726190"/>
              </p:ext>
            </p:extLst>
          </p:nvPr>
        </p:nvGraphicFramePr>
        <p:xfrm>
          <a:off x="467544" y="5445224"/>
          <a:ext cx="8229607" cy="768424"/>
        </p:xfrm>
        <a:graphic>
          <a:graphicData uri="http://schemas.openxmlformats.org/drawingml/2006/table">
            <a:tbl>
              <a:tblPr/>
              <a:tblGrid>
                <a:gridCol w="738081"/>
                <a:gridCol w="535109"/>
                <a:gridCol w="535109"/>
                <a:gridCol w="535109"/>
                <a:gridCol w="535109"/>
                <a:gridCol w="535109"/>
                <a:gridCol w="535109"/>
                <a:gridCol w="535109"/>
                <a:gridCol w="535109"/>
                <a:gridCol w="535109"/>
                <a:gridCol w="535109"/>
                <a:gridCol w="535109"/>
                <a:gridCol w="535109"/>
                <a:gridCol w="535109"/>
                <a:gridCol w="535109"/>
              </a:tblGrid>
              <a:tr h="1863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Value (k€)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Dec-13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Dec-14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Jan-15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Feb-15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Mar-15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Apr-15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May-15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Jun-15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Jul-15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Aug-15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Sep-15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Oct-15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Nov-15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Dec-15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3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Earned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2,976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7,941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8,534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8,953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9,659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10,285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11,103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11,877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12,157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12,753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3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Actuals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2,976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8,567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8,857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9,503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10,449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11,042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11,807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12,537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13,237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13,928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3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Scheduled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2,976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8,518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9,063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9,691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10,532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11,215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11,939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12,927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13,633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14,333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15,848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17,464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19,394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20,855</a:t>
                      </a:r>
                    </a:p>
                  </a:txBody>
                  <a:tcPr marL="9226" marR="9226" marT="92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495677"/>
              </p:ext>
            </p:extLst>
          </p:nvPr>
        </p:nvGraphicFramePr>
        <p:xfrm>
          <a:off x="6660232" y="2780928"/>
          <a:ext cx="1872208" cy="1026160"/>
        </p:xfrm>
        <a:graphic>
          <a:graphicData uri="http://schemas.openxmlformats.org/drawingml/2006/table">
            <a:tbl>
              <a:tblPr/>
              <a:tblGrid>
                <a:gridCol w="864096"/>
                <a:gridCol w="1008112"/>
              </a:tblGrid>
              <a:tr h="238125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 SV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-1.58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M€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 CV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-1.17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M€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 SPI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 CPI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131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139136" cy="1143000"/>
          </a:xfrm>
        </p:spPr>
        <p:txBody>
          <a:bodyPr/>
          <a:lstStyle/>
          <a:p>
            <a:r>
              <a:rPr lang="en-US" dirty="0" smtClean="0"/>
              <a:t>Variances Primarily Caused By Extended Moderator Optimization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20533"/>
              </p:ext>
            </p:extLst>
          </p:nvPr>
        </p:nvGraphicFramePr>
        <p:xfrm>
          <a:off x="1835696" y="4797152"/>
          <a:ext cx="5791200" cy="237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Document" r:id="rId3" imgW="5791200" imgH="2374900" progId="Word.Document.12">
                  <p:embed/>
                </p:oleObj>
              </mc:Choice>
              <mc:Fallback>
                <p:oleObj name="Document" r:id="rId3" imgW="5791200" imgH="2374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5696" y="4797152"/>
                        <a:ext cx="5791200" cy="237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31969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u="sng" dirty="0" smtClean="0">
                <a:solidFill>
                  <a:schemeClr val="tx1"/>
                </a:solidFill>
              </a:rPr>
              <a:t>Schedule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Cumulative SV of -1.58 M€ (SPI = 0.89) is primarily due to: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Delays in finalizing moderator to gain significant enhancement in ESS performance; WP 3 has recovered, but WP4 is still in recovery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Many activities have slipped 2-5 months; focusing on recovering delays on critical activities --- still meet Jun 2019 “Beam on Target” milestone</a:t>
            </a:r>
          </a:p>
          <a:p>
            <a:pPr marL="0" indent="0">
              <a:buNone/>
            </a:pPr>
            <a:r>
              <a:rPr lang="en-US" u="sng" dirty="0" smtClean="0">
                <a:solidFill>
                  <a:schemeClr val="tx1"/>
                </a:solidFill>
              </a:rPr>
              <a:t>Cost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Cumulative Cost Variance of -1.17 M€ (CPI = 0.92) is primarily due to: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Breakage in monolith design work (-0.55 M€) caused by prolonged moderator optimization studies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Using higher cost and additional resources relative to plan in Fluid Systems (-0.31 M€)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Most of CV is unrecoverable; cost savings will be sought through value engineering efforts and expected reductions in He purification system to hold baseline budget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2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021105"/>
              </p:ext>
            </p:extLst>
          </p:nvPr>
        </p:nvGraphicFramePr>
        <p:xfrm>
          <a:off x="111125" y="187325"/>
          <a:ext cx="8924925" cy="648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name="Worksheet" r:id="rId3" imgW="11874500" imgH="8623300" progId="Excel.Sheet.12">
                  <p:embed/>
                </p:oleObj>
              </mc:Choice>
              <mc:Fallback>
                <p:oleObj name="Worksheet" r:id="rId3" imgW="11874500" imgH="8623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125" y="187325"/>
                        <a:ext cx="8924925" cy="6483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5339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24128" y="3429000"/>
            <a:ext cx="3024336" cy="99545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24128" y="2875298"/>
            <a:ext cx="3024336" cy="5167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Target Project IKCs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60" y="2204864"/>
            <a:ext cx="3640936" cy="4302512"/>
          </a:xfrm>
        </p:spPr>
        <p:txBody>
          <a:bodyPr>
            <a:normAutofit fontScale="85000" lnSpcReduction="20000"/>
          </a:bodyPr>
          <a:lstStyle/>
          <a:p>
            <a:pPr marL="284163" indent="-230188"/>
            <a:r>
              <a:rPr lang="en-US" dirty="0" smtClean="0">
                <a:solidFill>
                  <a:srgbClr val="000000"/>
                </a:solidFill>
              </a:rPr>
              <a:t>Target Project has 22 in-kind work elements</a:t>
            </a:r>
          </a:p>
          <a:p>
            <a:pPr marL="635000" lvl="1" indent="-230188"/>
            <a:r>
              <a:rPr lang="en-US" dirty="0" smtClean="0">
                <a:solidFill>
                  <a:srgbClr val="000000"/>
                </a:solidFill>
              </a:rPr>
              <a:t>Partner selected for 13 work elements</a:t>
            </a:r>
          </a:p>
          <a:p>
            <a:pPr marL="635000" lvl="1" indent="-230188"/>
            <a:r>
              <a:rPr lang="en-US" dirty="0" smtClean="0">
                <a:solidFill>
                  <a:srgbClr val="000000"/>
                </a:solidFill>
              </a:rPr>
              <a:t>Soliciting partners for 5 others (negotiating with potential partner for 3 packages)</a:t>
            </a:r>
          </a:p>
          <a:p>
            <a:pPr marL="635000" lvl="1" indent="-230188"/>
            <a:r>
              <a:rPr lang="en-US" dirty="0" smtClean="0">
                <a:solidFill>
                  <a:srgbClr val="000000"/>
                </a:solidFill>
              </a:rPr>
              <a:t>Four IKC packages remain to be released</a:t>
            </a:r>
          </a:p>
          <a:p>
            <a:pPr marL="635000" lvl="1" indent="-230188"/>
            <a:r>
              <a:rPr lang="en-US" dirty="0" smtClean="0">
                <a:solidFill>
                  <a:srgbClr val="000000"/>
                </a:solidFill>
              </a:rPr>
              <a:t>Last Call dates set for all remaining elements</a:t>
            </a:r>
          </a:p>
          <a:p>
            <a:pPr marL="923925" lvl="2" indent="-171450"/>
            <a:r>
              <a:rPr lang="en-US" dirty="0" smtClean="0">
                <a:solidFill>
                  <a:srgbClr val="000000"/>
                </a:solidFill>
              </a:rPr>
              <a:t>“Last Call” - Announcement to stakeholders that we must have partner or we will use cash to self-perform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512645"/>
              </p:ext>
            </p:extLst>
          </p:nvPr>
        </p:nvGraphicFramePr>
        <p:xfrm>
          <a:off x="35496" y="2060575"/>
          <a:ext cx="5365750" cy="417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" name="Worksheet" r:id="rId3" imgW="6527800" imgH="5080000" progId="Excel.Sheet.12">
                  <p:embed/>
                </p:oleObj>
              </mc:Choice>
              <mc:Fallback>
                <p:oleObj name="Worksheet" r:id="rId3" imgW="6527800" imgH="50800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96" y="2060575"/>
                        <a:ext cx="5365750" cy="4176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150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In-Kind Partners Are Onboard and Contributing to Key Areas of Target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488537"/>
              </p:ext>
            </p:extLst>
          </p:nvPr>
        </p:nvGraphicFramePr>
        <p:xfrm>
          <a:off x="539552" y="1484784"/>
          <a:ext cx="8136904" cy="3614665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947988"/>
                <a:gridCol w="947989"/>
                <a:gridCol w="3317961"/>
                <a:gridCol w="1263985"/>
                <a:gridCol w="1658981"/>
              </a:tblGrid>
              <a:tr h="7067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In-Kind ID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WBS #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In-Kind Contribution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Cost Book Value (M€)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Partner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60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 TIK.2.1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 smtClean="0">
                          <a:effectLst/>
                        </a:rPr>
                        <a:t>12.2.2-3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Target Wheel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8.4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ESS Bilbao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360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TIK.2.2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12.2.4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 Helium Cooling System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UJF – Czech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Rep.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360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TIK.3.1-3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12.3.2-4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Moderator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&amp; Reflector Systems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FZJ - Germany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60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 TIK.4.2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12.4.2.2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Proton Beam Instrumentation Plug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0.5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ESS Bilbao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4360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 TIK.4.3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12.4.2.3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Irradiation Module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0.2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CNR - Italy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64360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 TIK.4.4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12.4.3.1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Proton Beam Window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0.9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ESS Bilbao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64360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 TIK.4.5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12.4.3.2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Monolith Vessel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4.6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ESS Bilbao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64360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TIK.4.6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12.4.3.3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Neutron Beam Windows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effectLst/>
                        </a:rPr>
                        <a:t>ESS Bilbao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64360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 TIK.4.9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12.4.5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Tuning Beam Dump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2.5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ESS Bilbao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60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 TIK.6.1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12.6.2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Active Cells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21.5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STFC/</a:t>
                      </a:r>
                      <a:r>
                        <a:rPr lang="en-US" sz="1600" u="none" strike="noStrike" dirty="0" smtClean="0">
                          <a:effectLst/>
                        </a:rPr>
                        <a:t>UKAEA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60"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 TIK.8.1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12.8.5.1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Tungsten Release Factors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0.2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DTU - Denmark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51720" y="5445224"/>
            <a:ext cx="5378395" cy="830997"/>
          </a:xfrm>
          <a:prstGeom prst="rect">
            <a:avLst/>
          </a:prstGeom>
          <a:noFill/>
          <a:ln w="57150" cmpd="thickThin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/>
              <a:t>Six partner institutes 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Value of awarded packages = 68.4 M€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310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in </a:t>
            </a:r>
            <a:r>
              <a:rPr lang="en-US" dirty="0"/>
              <a:t>securing partners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6623196"/>
              </p:ext>
            </p:extLst>
          </p:nvPr>
        </p:nvGraphicFramePr>
        <p:xfrm>
          <a:off x="323528" y="1916832"/>
          <a:ext cx="8442960" cy="3728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591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Project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506915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Issue: Potential for schedule delays due to transitioning from ESS-Lund led Preliminary Design to IKC-partner led Final Design (for many systems)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Mitigation: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Clearly define scope and deliverables in Technical Annexes to IKC Agreement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Establish close collaboration and partnership and use agreed intermediate milestones to drive team focus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ontinuous exchange of design information along with regular meetings and monthly reporting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Issue: Strong interface with Target Building design and construction could delay project completion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Mitigation: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Hired Target Project Installation Coordinator to further develop installation plans and integrate installation with other projects, especially CF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Established </a:t>
            </a: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ask force to ensure that </a:t>
            </a: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esign information/requirements are provided to CF “just in time” for detailed design of building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Developed detailed installation plan and beginning to work with CF team to integrate with detailed construction schedule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Plan to use CF contractor work force to execute some of the work, which simplifies construction management interface and provides opportunity to optimize work force efficiency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96685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4116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Near term efforts focus on: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Transitioning </a:t>
            </a:r>
            <a:r>
              <a:rPr lang="en-US" dirty="0">
                <a:solidFill>
                  <a:srgbClr val="000000"/>
                </a:solidFill>
              </a:rPr>
              <a:t>from Preliminary to Final Design </a:t>
            </a:r>
            <a:endParaRPr lang="en-US" dirty="0" smtClean="0">
              <a:solidFill>
                <a:srgbClr val="000000"/>
              </a:solidFill>
            </a:endParaRPr>
          </a:p>
          <a:p>
            <a:pPr lvl="2"/>
            <a:r>
              <a:rPr lang="en-US" dirty="0">
                <a:solidFill>
                  <a:srgbClr val="000000"/>
                </a:solidFill>
              </a:rPr>
              <a:t>Prototyping of key hardware elements </a:t>
            </a:r>
            <a:r>
              <a:rPr lang="en-US" dirty="0" smtClean="0">
                <a:solidFill>
                  <a:srgbClr val="000000"/>
                </a:solidFill>
              </a:rPr>
              <a:t>is </a:t>
            </a:r>
            <a:r>
              <a:rPr lang="en-US" dirty="0">
                <a:solidFill>
                  <a:srgbClr val="000000"/>
                </a:solidFill>
              </a:rPr>
              <a:t>underway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Finalizing/confirming Target Building requirements in time to avoid delays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Integration </a:t>
            </a:r>
            <a:r>
              <a:rPr lang="en-US" dirty="0">
                <a:solidFill>
                  <a:srgbClr val="000000"/>
                </a:solidFill>
              </a:rPr>
              <a:t>of detailed installation plan with </a:t>
            </a:r>
            <a:r>
              <a:rPr lang="en-US" dirty="0" smtClean="0">
                <a:solidFill>
                  <a:srgbClr val="000000"/>
                </a:solidFill>
              </a:rPr>
              <a:t>CF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Good progress on radiation hazard and accident analyses, identification of safety functions, and definition of safety-credited active controls (TSS)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Still on track for project completion in 2019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Plan </a:t>
            </a:r>
            <a:r>
              <a:rPr lang="en-US" dirty="0">
                <a:solidFill>
                  <a:srgbClr val="000000"/>
                </a:solidFill>
              </a:rPr>
              <a:t>relies </a:t>
            </a:r>
            <a:r>
              <a:rPr lang="en-US" dirty="0" smtClean="0">
                <a:solidFill>
                  <a:srgbClr val="000000"/>
                </a:solidFill>
              </a:rPr>
              <a:t>on success of In-Kind Contribution partners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Partners for </a:t>
            </a:r>
            <a:r>
              <a:rPr lang="en-US" dirty="0" smtClean="0">
                <a:solidFill>
                  <a:srgbClr val="000000"/>
                </a:solidFill>
              </a:rPr>
              <a:t>13 </a:t>
            </a:r>
            <a:r>
              <a:rPr lang="en-US" dirty="0">
                <a:solidFill>
                  <a:srgbClr val="000000"/>
                </a:solidFill>
              </a:rPr>
              <a:t>of 22 work elements </a:t>
            </a:r>
            <a:r>
              <a:rPr lang="en-US" dirty="0" smtClean="0">
                <a:solidFill>
                  <a:srgbClr val="000000"/>
                </a:solidFill>
              </a:rPr>
              <a:t>selected; </a:t>
            </a:r>
            <a:r>
              <a:rPr lang="en-US" dirty="0">
                <a:solidFill>
                  <a:srgbClr val="000000"/>
                </a:solidFill>
              </a:rPr>
              <a:t>Last Call dates for </a:t>
            </a:r>
            <a:r>
              <a:rPr lang="en-US" dirty="0" smtClean="0">
                <a:solidFill>
                  <a:srgbClr val="000000"/>
                </a:solidFill>
              </a:rPr>
              <a:t>remaining nine work elements </a:t>
            </a:r>
            <a:r>
              <a:rPr lang="en-US" dirty="0">
                <a:solidFill>
                  <a:srgbClr val="000000"/>
                </a:solidFill>
              </a:rPr>
              <a:t>identified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Transitioning work to our six partners that are already in place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Lund team focusing on integration of partners’ work with the rest of 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3184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/>
          <p:cNvCxnSpPr>
            <a:stCxn id="8" idx="1"/>
          </p:cNvCxnSpPr>
          <p:nvPr/>
        </p:nvCxnSpPr>
        <p:spPr>
          <a:xfrm flipH="1" flipV="1">
            <a:off x="5220072" y="1916832"/>
            <a:ext cx="504056" cy="16004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25015" y="3517140"/>
            <a:ext cx="0" cy="43204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39752" y="3645024"/>
            <a:ext cx="1368152" cy="88022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07904" y="3789040"/>
            <a:ext cx="0" cy="73621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0" idx="0"/>
          </p:cNvCxnSpPr>
          <p:nvPr/>
        </p:nvCxnSpPr>
        <p:spPr>
          <a:xfrm flipV="1">
            <a:off x="3707905" y="4005064"/>
            <a:ext cx="1296143" cy="520189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9" idx="0"/>
          </p:cNvCxnSpPr>
          <p:nvPr/>
        </p:nvCxnSpPr>
        <p:spPr>
          <a:xfrm flipH="1">
            <a:off x="6300193" y="4365102"/>
            <a:ext cx="72008" cy="36004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020272" y="5301208"/>
            <a:ext cx="216024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7020272" y="5733256"/>
            <a:ext cx="216024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020272" y="5949280"/>
            <a:ext cx="216024" cy="233826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7020272" y="5850087"/>
            <a:ext cx="648072" cy="747464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4"/>
          <p:cNvSpPr/>
          <p:nvPr/>
        </p:nvSpPr>
        <p:spPr>
          <a:xfrm>
            <a:off x="5724128" y="1772816"/>
            <a:ext cx="2564111" cy="32004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26668" tIns="17779" rIns="26668" bIns="17779" numCol="1" spcCol="1270" anchor="ctr" anchorCtr="0">
            <a:noAutofit/>
          </a:bodyPr>
          <a:lstStyle/>
          <a:p>
            <a:pPr marL="53971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900" dirty="0" smtClean="0"/>
              <a:t>12.1 Management and Administration</a:t>
            </a:r>
            <a:endParaRPr lang="en-US" sz="900" dirty="0"/>
          </a:p>
        </p:txBody>
      </p:sp>
      <p:sp>
        <p:nvSpPr>
          <p:cNvPr id="7" name="Rounded Rectangle 4"/>
          <p:cNvSpPr/>
          <p:nvPr/>
        </p:nvSpPr>
        <p:spPr>
          <a:xfrm>
            <a:off x="347269" y="3963301"/>
            <a:ext cx="1368152" cy="32004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26668" tIns="17779" rIns="26668" bIns="17779" numCol="1" spcCol="1270" anchor="ctr" anchorCtr="0">
            <a:noAutofit/>
          </a:bodyPr>
          <a:lstStyle/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900" dirty="0" smtClean="0"/>
              <a:t>12.7 Controls</a:t>
            </a:r>
          </a:p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800" dirty="0" smtClean="0"/>
              <a:t>Linda Coney (WPM)</a:t>
            </a:r>
            <a:endParaRPr lang="en-US" sz="800" dirty="0"/>
          </a:p>
        </p:txBody>
      </p:sp>
      <p:sp>
        <p:nvSpPr>
          <p:cNvPr id="9" name="Rounded Rectangle 4"/>
          <p:cNvSpPr/>
          <p:nvPr/>
        </p:nvSpPr>
        <p:spPr>
          <a:xfrm>
            <a:off x="5508105" y="4725144"/>
            <a:ext cx="1584176" cy="32004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26668" tIns="17779" rIns="26668" bIns="17779" numCol="1" spcCol="1270" anchor="ctr" anchorCtr="0">
            <a:noAutofit/>
          </a:bodyPr>
          <a:lstStyle/>
          <a:p>
            <a:pPr marL="53971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900" dirty="0"/>
              <a:t>12.5 Fluid </a:t>
            </a:r>
            <a:r>
              <a:rPr lang="en-US" sz="900" dirty="0" smtClean="0"/>
              <a:t>Systems</a:t>
            </a:r>
          </a:p>
          <a:p>
            <a:pPr marL="53971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800" dirty="0" err="1" smtClean="0"/>
              <a:t>Håkan</a:t>
            </a:r>
            <a:r>
              <a:rPr lang="en-US" sz="800" dirty="0" smtClean="0"/>
              <a:t> </a:t>
            </a:r>
            <a:r>
              <a:rPr lang="en-US" sz="800" dirty="0" err="1" smtClean="0"/>
              <a:t>Carlsson</a:t>
            </a:r>
            <a:r>
              <a:rPr lang="en-US" sz="800" dirty="0" smtClean="0"/>
              <a:t> (WPM)</a:t>
            </a:r>
            <a:endParaRPr lang="en-US" sz="800" dirty="0"/>
          </a:p>
        </p:txBody>
      </p:sp>
      <p:sp>
        <p:nvSpPr>
          <p:cNvPr id="10" name="Rounded Rectangle 4"/>
          <p:cNvSpPr/>
          <p:nvPr/>
        </p:nvSpPr>
        <p:spPr>
          <a:xfrm>
            <a:off x="2123729" y="4525253"/>
            <a:ext cx="3168352" cy="32004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26668" tIns="17779" rIns="26668" bIns="17779" numCol="1" spcCol="1270" anchor="ctr" anchorCtr="0">
            <a:noAutofit/>
          </a:bodyPr>
          <a:lstStyle/>
          <a:p>
            <a:pPr marL="53971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900" dirty="0"/>
              <a:t>12.8 </a:t>
            </a:r>
            <a:r>
              <a:rPr lang="en-US" sz="900" dirty="0" smtClean="0"/>
              <a:t>Physics</a:t>
            </a:r>
          </a:p>
          <a:p>
            <a:pPr marL="53971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800" dirty="0" smtClean="0"/>
              <a:t>Günter </a:t>
            </a:r>
            <a:r>
              <a:rPr lang="en-US" sz="800" dirty="0" err="1" smtClean="0"/>
              <a:t>Muhrer</a:t>
            </a:r>
            <a:r>
              <a:rPr lang="en-US" sz="800" dirty="0" smtClean="0"/>
              <a:t> (WPM)</a:t>
            </a:r>
            <a:endParaRPr lang="en-US" sz="800" dirty="0"/>
          </a:p>
        </p:txBody>
      </p:sp>
      <p:sp>
        <p:nvSpPr>
          <p:cNvPr id="11" name="Rounded Rectangle 10"/>
          <p:cNvSpPr/>
          <p:nvPr/>
        </p:nvSpPr>
        <p:spPr>
          <a:xfrm>
            <a:off x="5292080" y="6021288"/>
            <a:ext cx="1728192" cy="3165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26668" tIns="17779" rIns="26668" bIns="17779" numCol="1" spcCol="1270" anchor="ctr" anchorCtr="0">
            <a:noAutofit/>
          </a:bodyPr>
          <a:lstStyle/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900" dirty="0" smtClean="0"/>
              <a:t>12.4 Monolith Systems</a:t>
            </a:r>
          </a:p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800" dirty="0" err="1" smtClean="0"/>
              <a:t>Rikard</a:t>
            </a:r>
            <a:r>
              <a:rPr lang="en-US" sz="800" dirty="0" smtClean="0"/>
              <a:t> </a:t>
            </a:r>
            <a:r>
              <a:rPr lang="en-US" sz="800" dirty="0" err="1" smtClean="0"/>
              <a:t>Linander</a:t>
            </a:r>
            <a:r>
              <a:rPr lang="en-US" sz="800" dirty="0" smtClean="0"/>
              <a:t> (WPM)</a:t>
            </a:r>
          </a:p>
        </p:txBody>
      </p:sp>
      <p:sp>
        <p:nvSpPr>
          <p:cNvPr id="17" name="Rounded Rectangle 10"/>
          <p:cNvSpPr/>
          <p:nvPr/>
        </p:nvSpPr>
        <p:spPr>
          <a:xfrm>
            <a:off x="4932041" y="6453336"/>
            <a:ext cx="2088232" cy="3165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26668" tIns="17779" rIns="26668" bIns="17779" numCol="1" spcCol="1270" anchor="ctr" anchorCtr="0">
            <a:noAutofit/>
          </a:bodyPr>
          <a:lstStyle/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900" dirty="0" smtClean="0"/>
              <a:t>12.6 Remote Handling Systems</a:t>
            </a:r>
          </a:p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800" dirty="0" smtClean="0"/>
              <a:t>Magnus </a:t>
            </a:r>
            <a:r>
              <a:rPr lang="en-US" sz="800" dirty="0" err="1" smtClean="0"/>
              <a:t>Göhran</a:t>
            </a:r>
            <a:r>
              <a:rPr lang="en-US" sz="800" dirty="0" smtClean="0"/>
              <a:t> (WPM)</a:t>
            </a:r>
            <a:endParaRPr lang="en-US" sz="800" dirty="0"/>
          </a:p>
        </p:txBody>
      </p:sp>
      <p:sp>
        <p:nvSpPr>
          <p:cNvPr id="18" name="Rounded Rectangle 10"/>
          <p:cNvSpPr/>
          <p:nvPr/>
        </p:nvSpPr>
        <p:spPr>
          <a:xfrm>
            <a:off x="5580113" y="5157192"/>
            <a:ext cx="1440160" cy="3165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26668" tIns="17779" rIns="26668" bIns="17779" numCol="1" spcCol="1270" anchor="ctr" anchorCtr="0">
            <a:noAutofit/>
          </a:bodyPr>
          <a:lstStyle/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900" dirty="0"/>
              <a:t>12.2 Target </a:t>
            </a:r>
            <a:r>
              <a:rPr lang="en-US" sz="900" dirty="0" smtClean="0"/>
              <a:t>System</a:t>
            </a:r>
          </a:p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800" dirty="0" smtClean="0"/>
              <a:t>Ulf </a:t>
            </a:r>
            <a:r>
              <a:rPr lang="en-US" sz="800" dirty="0" err="1" smtClean="0"/>
              <a:t>Odén</a:t>
            </a:r>
            <a:r>
              <a:rPr lang="en-US" sz="800" dirty="0" smtClean="0"/>
              <a:t> (WPM)</a:t>
            </a:r>
          </a:p>
        </p:txBody>
      </p:sp>
      <p:sp>
        <p:nvSpPr>
          <p:cNvPr id="16" name="Rounded Rectangle 10"/>
          <p:cNvSpPr/>
          <p:nvPr/>
        </p:nvSpPr>
        <p:spPr>
          <a:xfrm>
            <a:off x="4644008" y="5589240"/>
            <a:ext cx="2376264" cy="3165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26668" tIns="17779" rIns="26668" bIns="17779" numCol="1" spcCol="1270" anchor="ctr" anchorCtr="0">
            <a:noAutofit/>
          </a:bodyPr>
          <a:lstStyle/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900" dirty="0" smtClean="0"/>
              <a:t>12.3 Moderator &amp; Reflector Systems</a:t>
            </a:r>
          </a:p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800" dirty="0" smtClean="0"/>
              <a:t>Daniel </a:t>
            </a:r>
            <a:r>
              <a:rPr lang="en-US" sz="800" dirty="0" err="1" smtClean="0"/>
              <a:t>Lyngh</a:t>
            </a:r>
            <a:r>
              <a:rPr lang="en-US" sz="800" dirty="0" smtClean="0"/>
              <a:t> (WPM)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Target </a:t>
            </a:r>
            <a:r>
              <a:rPr lang="en-US" dirty="0" smtClean="0"/>
              <a:t>Organization – Core team is in place and org is aligned with project deliverables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44490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  <p:sp>
        <p:nvSpPr>
          <p:cNvPr id="26" name="TextBox 25"/>
          <p:cNvSpPr txBox="1"/>
          <p:nvPr/>
        </p:nvSpPr>
        <p:spPr>
          <a:xfrm>
            <a:off x="971600" y="5661248"/>
            <a:ext cx="1512168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(GL) Group Leader </a:t>
            </a:r>
          </a:p>
          <a:p>
            <a:r>
              <a:rPr lang="en-US" sz="900" dirty="0" smtClean="0"/>
              <a:t>(C) Contractor or Consultant</a:t>
            </a:r>
          </a:p>
          <a:p>
            <a:r>
              <a:rPr lang="en-US" sz="900" dirty="0" smtClean="0"/>
              <a:t>(M) </a:t>
            </a:r>
            <a:r>
              <a:rPr lang="en-US" sz="900" dirty="0" err="1" smtClean="0"/>
              <a:t>Matrixed</a:t>
            </a:r>
            <a:endParaRPr lang="en-US" sz="900" dirty="0" smtClean="0"/>
          </a:p>
          <a:p>
            <a:r>
              <a:rPr lang="en-US" sz="900" dirty="0" smtClean="0"/>
              <a:t>(S) Student</a:t>
            </a:r>
            <a:endParaRPr lang="en-US" sz="9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77924409"/>
              </p:ext>
            </p:extLst>
          </p:nvPr>
        </p:nvGraphicFramePr>
        <p:xfrm>
          <a:off x="-612575" y="276780"/>
          <a:ext cx="10183618" cy="8912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822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6" grpId="0" animBg="1"/>
      <p:bldP spid="16" grpId="1" animBg="1"/>
      <p:bldP spid="1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rcRect t="3890" b="3890"/>
          <a:stretch>
            <a:fillRect/>
          </a:stretch>
        </p:blipFill>
        <p:spPr>
          <a:xfrm>
            <a:off x="4572000" y="4365104"/>
            <a:ext cx="4320480" cy="2375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WP2: Target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269289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Target Wheel, Drive &amp; Shaft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ESS-Bilbao team onboard, integrated with ESS-Lund team, and performing detailed design and prototyping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Review for new Target Wheel concept held earlier this week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Target Helium </a:t>
            </a:r>
            <a:r>
              <a:rPr lang="en-GB" dirty="0">
                <a:solidFill>
                  <a:schemeClr val="tx1"/>
                </a:solidFill>
              </a:rPr>
              <a:t>C</a:t>
            </a:r>
            <a:r>
              <a:rPr lang="en-GB" dirty="0" smtClean="0">
                <a:solidFill>
                  <a:schemeClr val="tx1"/>
                </a:solidFill>
              </a:rPr>
              <a:t>ooling System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Equipment (blower, filters, etc.) configuration set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Nuclear Physics Institute of the Czech Academy of Sciences will be our partner for the Target Helium Cooling System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Hazard analysis complete and accident analyses underway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</a:t>
            </a:fld>
            <a:endParaRPr lang="sv-S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84" y="4365104"/>
            <a:ext cx="3904884" cy="21110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6852" y="6505599"/>
            <a:ext cx="2371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Target Helium Cooling System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020272" y="5877272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Array of W bricks in wheel sector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1043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Target Systems Are Entering Detailed Design and Prototyping Phase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sp>
        <p:nvSpPr>
          <p:cNvPr id="15" name="Textfeld 5"/>
          <p:cNvSpPr txBox="1">
            <a:spLocks noChangeArrowheads="1"/>
          </p:cNvSpPr>
          <p:nvPr/>
        </p:nvSpPr>
        <p:spPr bwMode="auto">
          <a:xfrm>
            <a:off x="3203848" y="5757181"/>
            <a:ext cx="13428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>
                <a:solidFill>
                  <a:schemeClr val="bg1"/>
                </a:solidFill>
              </a:rPr>
              <a:t>Groove for filler </a:t>
            </a:r>
          </a:p>
          <a:p>
            <a:pPr algn="ctr"/>
            <a:r>
              <a:rPr lang="en-US" altLang="en-US" sz="1400" dirty="0">
                <a:solidFill>
                  <a:schemeClr val="bg1"/>
                </a:solidFill>
              </a:rPr>
              <a:t>(AlSi12)</a:t>
            </a:r>
          </a:p>
        </p:txBody>
      </p:sp>
      <p:sp>
        <p:nvSpPr>
          <p:cNvPr id="16" name="Rechteck 8"/>
          <p:cNvSpPr>
            <a:spLocks noChangeArrowheads="1"/>
          </p:cNvSpPr>
          <p:nvPr/>
        </p:nvSpPr>
        <p:spPr bwMode="auto">
          <a:xfrm>
            <a:off x="652762" y="5864734"/>
            <a:ext cx="11109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dirty="0">
                <a:solidFill>
                  <a:schemeClr val="bg1"/>
                </a:solidFill>
              </a:rPr>
              <a:t>Beam power </a:t>
            </a:r>
          </a:p>
          <a:p>
            <a:r>
              <a:rPr lang="en-US" altLang="en-US" sz="1400" dirty="0">
                <a:solidFill>
                  <a:schemeClr val="bg1"/>
                </a:solidFill>
              </a:rPr>
              <a:t>reduction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1520" y="2060848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ESS-Bilbao Analyses and  Prototypes</a:t>
            </a: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11616"/>
          <a:stretch/>
        </p:blipFill>
        <p:spPr>
          <a:xfrm>
            <a:off x="6012160" y="1795907"/>
            <a:ext cx="2619559" cy="1970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87824" y="3789040"/>
            <a:ext cx="557188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Manufacturing prototype for cassette structure that holds W target bricks</a:t>
            </a:r>
            <a:endParaRPr lang="en-US" sz="14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-7512" t="2348" r="7512" b="390"/>
          <a:stretch/>
        </p:blipFill>
        <p:spPr>
          <a:xfrm>
            <a:off x="2555776" y="1844824"/>
            <a:ext cx="2971547" cy="19219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293096"/>
            <a:ext cx="6857380" cy="239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0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WP3: Moderator and Reflector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3"/>
            <a:ext cx="6203032" cy="489654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Pleased </a:t>
            </a:r>
            <a:r>
              <a:rPr lang="en-US" dirty="0">
                <a:solidFill>
                  <a:schemeClr val="tx1"/>
                </a:solidFill>
              </a:rPr>
              <a:t>to report that FZJ is our partner on this </a:t>
            </a:r>
            <a:r>
              <a:rPr lang="en-US" dirty="0" smtClean="0">
                <a:solidFill>
                  <a:schemeClr val="tx1"/>
                </a:solidFill>
              </a:rPr>
              <a:t>system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Design and prototyping work underway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Also, pleased to report that Moderator/Reflector concept is frozen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Preliminary Design Review for entire system held in June 2015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Moderator Reflector Plug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Liquid hydrogen system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He </a:t>
            </a:r>
            <a:r>
              <a:rPr lang="en-US" dirty="0" err="1" smtClean="0">
                <a:solidFill>
                  <a:schemeClr val="tx1"/>
                </a:solidFill>
              </a:rPr>
              <a:t>cryoplant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RFQ for procurement of He </a:t>
            </a:r>
            <a:r>
              <a:rPr lang="en-US" dirty="0" err="1" smtClean="0">
                <a:solidFill>
                  <a:schemeClr val="tx1"/>
                </a:solidFill>
              </a:rPr>
              <a:t>cryoplant</a:t>
            </a:r>
            <a:r>
              <a:rPr lang="en-US" dirty="0" smtClean="0">
                <a:solidFill>
                  <a:schemeClr val="tx1"/>
                </a:solidFill>
              </a:rPr>
              <a:t> released; expect to award contract at end of 2015/early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pic>
        <p:nvPicPr>
          <p:cNvPr id="8" name="Picture 7" descr="C:\Users\j.wolf\Desktop\Twister-Praesentation-Kickoff\Kickoff-Screenshots\Twister-IS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r="18729"/>
          <a:stretch/>
        </p:blipFill>
        <p:spPr bwMode="auto">
          <a:xfrm>
            <a:off x="7092280" y="1484784"/>
            <a:ext cx="1078233" cy="292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15"/>
          <p:cNvSpPr txBox="1"/>
          <p:nvPr/>
        </p:nvSpPr>
        <p:spPr>
          <a:xfrm>
            <a:off x="7227363" y="4365104"/>
            <a:ext cx="801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Twister</a:t>
            </a:r>
            <a:endParaRPr lang="en-US" sz="1600" dirty="0"/>
          </a:p>
        </p:txBody>
      </p:sp>
      <p:pic>
        <p:nvPicPr>
          <p:cNvPr id="16" name="Picture 15" descr="00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r="15131"/>
          <a:stretch/>
        </p:blipFill>
        <p:spPr>
          <a:xfrm>
            <a:off x="6876256" y="4941168"/>
            <a:ext cx="1831879" cy="15121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88224" y="6273224"/>
            <a:ext cx="2448272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Upper Cold (Butterfly) and Thermal Moderators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06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Moderator and Reflector Systems Are Also Entering Detailed Design and Prototyping Phase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33291" y="3992045"/>
            <a:ext cx="2306305" cy="190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7"/>
          <p:cNvSpPr txBox="1"/>
          <p:nvPr/>
        </p:nvSpPr>
        <p:spPr>
          <a:xfrm>
            <a:off x="7236296" y="6070297"/>
            <a:ext cx="18722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/>
              <a:t>connection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moderator</a:t>
            </a:r>
            <a:endParaRPr lang="de-DE" sz="1200" dirty="0"/>
          </a:p>
        </p:txBody>
      </p:sp>
      <p:sp>
        <p:nvSpPr>
          <p:cNvPr id="7" name="Textfeld 8"/>
          <p:cNvSpPr txBox="1"/>
          <p:nvPr/>
        </p:nvSpPr>
        <p:spPr>
          <a:xfrm>
            <a:off x="7258369" y="3501008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/>
              <a:t>connection</a:t>
            </a:r>
            <a:r>
              <a:rPr lang="de-DE" sz="1200" dirty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cryo</a:t>
            </a:r>
            <a:r>
              <a:rPr lang="de-DE" sz="1200" dirty="0"/>
              <a:t> </a:t>
            </a:r>
            <a:r>
              <a:rPr lang="de-DE" sz="1200" dirty="0" err="1"/>
              <a:t>pipes</a:t>
            </a:r>
            <a:r>
              <a:rPr lang="de-DE" sz="1200" dirty="0"/>
              <a:t> </a:t>
            </a:r>
          </a:p>
        </p:txBody>
      </p:sp>
      <p:pic>
        <p:nvPicPr>
          <p:cNvPr id="8" name="Picture 142" descr="vertikalreibschweiß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7" t="9455" r="15780" b="2288"/>
          <a:stretch/>
        </p:blipFill>
        <p:spPr bwMode="auto">
          <a:xfrm>
            <a:off x="5940152" y="3717032"/>
            <a:ext cx="1440160" cy="2397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00192" y="3234462"/>
            <a:ext cx="2432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Friction Welding Prototype</a:t>
            </a:r>
            <a:endParaRPr lang="en-US" sz="1600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4"/>
          <a:srcRect l="-446" t="20054" r="-890" b="17866"/>
          <a:stretch/>
        </p:blipFill>
        <p:spPr>
          <a:xfrm>
            <a:off x="2555776" y="1556792"/>
            <a:ext cx="3096344" cy="24079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5696" y="3933056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Prototype vessel for water</a:t>
            </a:r>
            <a:r>
              <a:rPr lang="en-US" sz="1600" dirty="0"/>
              <a:t> </a:t>
            </a:r>
            <a:r>
              <a:rPr lang="en-US" sz="1600" dirty="0" smtClean="0"/>
              <a:t>pre-moderator</a:t>
            </a:r>
            <a:endParaRPr lang="en-US" sz="1600" dirty="0"/>
          </a:p>
        </p:txBody>
      </p:sp>
      <p:pic>
        <p:nvPicPr>
          <p:cNvPr id="13" name="Inhaltsplatzhalter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2" t="29147" r="17607" b="21719"/>
          <a:stretch>
            <a:fillRect/>
          </a:stretch>
        </p:blipFill>
        <p:spPr bwMode="auto">
          <a:xfrm>
            <a:off x="179512" y="4712606"/>
            <a:ext cx="4679950" cy="2016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Gerade Verbindung mit Pfeil 5"/>
          <p:cNvCxnSpPr/>
          <p:nvPr/>
        </p:nvCxnSpPr>
        <p:spPr>
          <a:xfrm flipH="1" flipV="1">
            <a:off x="2630612" y="5360306"/>
            <a:ext cx="582613" cy="576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feld 5"/>
          <p:cNvSpPr txBox="1">
            <a:spLocks noChangeArrowheads="1"/>
          </p:cNvSpPr>
          <p:nvPr/>
        </p:nvSpPr>
        <p:spPr bwMode="auto">
          <a:xfrm>
            <a:off x="3203848" y="5757181"/>
            <a:ext cx="13428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>
                <a:solidFill>
                  <a:schemeClr val="bg1"/>
                </a:solidFill>
              </a:rPr>
              <a:t>Groove for filler </a:t>
            </a:r>
          </a:p>
          <a:p>
            <a:pPr algn="ctr"/>
            <a:r>
              <a:rPr lang="en-US" altLang="en-US" sz="1400" dirty="0">
                <a:solidFill>
                  <a:schemeClr val="bg1"/>
                </a:solidFill>
              </a:rPr>
              <a:t>(AlSi12)</a:t>
            </a:r>
          </a:p>
        </p:txBody>
      </p:sp>
      <p:sp>
        <p:nvSpPr>
          <p:cNvPr id="16" name="Rechteck 8"/>
          <p:cNvSpPr>
            <a:spLocks noChangeArrowheads="1"/>
          </p:cNvSpPr>
          <p:nvPr/>
        </p:nvSpPr>
        <p:spPr bwMode="auto">
          <a:xfrm>
            <a:off x="652762" y="5864734"/>
            <a:ext cx="11109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dirty="0">
                <a:solidFill>
                  <a:schemeClr val="bg1"/>
                </a:solidFill>
              </a:rPr>
              <a:t>Beam power </a:t>
            </a:r>
          </a:p>
          <a:p>
            <a:r>
              <a:rPr lang="en-US" altLang="en-US" sz="1400" dirty="0">
                <a:solidFill>
                  <a:schemeClr val="bg1"/>
                </a:solidFill>
              </a:rPr>
              <a:t>reduction</a:t>
            </a:r>
          </a:p>
        </p:txBody>
      </p:sp>
      <p:cxnSp>
        <p:nvCxnSpPr>
          <p:cNvPr id="17" name="Gerader Verbinder 8"/>
          <p:cNvCxnSpPr/>
          <p:nvPr/>
        </p:nvCxnSpPr>
        <p:spPr>
          <a:xfrm flipH="1">
            <a:off x="1786062" y="5288869"/>
            <a:ext cx="6604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Gerader Verbinder 9"/>
          <p:cNvCxnSpPr/>
          <p:nvPr/>
        </p:nvCxnSpPr>
        <p:spPr>
          <a:xfrm flipH="1">
            <a:off x="1786062" y="5072969"/>
            <a:ext cx="6604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Gerade Verbindung mit Pfeil 10"/>
          <p:cNvCxnSpPr/>
          <p:nvPr/>
        </p:nvCxnSpPr>
        <p:spPr>
          <a:xfrm flipV="1">
            <a:off x="1598737" y="5288869"/>
            <a:ext cx="631825" cy="633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7544" y="162880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FZJ Prototypes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1547664" y="4437112"/>
            <a:ext cx="2038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E-Beam Welding Tests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2469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WP4: Monolith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784" y="1556792"/>
            <a:ext cx="6120680" cy="288032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In-Kind Partnership Situation: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Secured partner for one more In-Kind Contribution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ESS-Bilbao has Neutron Beam Windows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ESS</a:t>
            </a:r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dirty="0" smtClean="0">
                <a:solidFill>
                  <a:schemeClr val="tx1"/>
                </a:solidFill>
              </a:rPr>
              <a:t>Bilbao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is also our partner for: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Monolith Vessel</a:t>
            </a:r>
            <a:endParaRPr lang="en-US" dirty="0">
              <a:solidFill>
                <a:schemeClr val="tx1"/>
              </a:solidFill>
            </a:endParaRP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Proton </a:t>
            </a:r>
            <a:r>
              <a:rPr lang="en-US" dirty="0">
                <a:solidFill>
                  <a:schemeClr val="tx1"/>
                </a:solidFill>
              </a:rPr>
              <a:t>Beam </a:t>
            </a:r>
            <a:r>
              <a:rPr lang="en-US" dirty="0" smtClean="0">
                <a:solidFill>
                  <a:schemeClr val="tx1"/>
                </a:solidFill>
              </a:rPr>
              <a:t>Window</a:t>
            </a:r>
            <a:endParaRPr lang="en-US" dirty="0">
              <a:solidFill>
                <a:schemeClr val="tx1"/>
              </a:solidFill>
            </a:endParaRPr>
          </a:p>
          <a:p>
            <a:pPr lvl="2"/>
            <a:r>
              <a:rPr lang="en-US" dirty="0">
                <a:solidFill>
                  <a:schemeClr val="tx1"/>
                </a:solidFill>
              </a:rPr>
              <a:t>Tuning Beam </a:t>
            </a:r>
            <a:r>
              <a:rPr lang="en-US" dirty="0" smtClean="0">
                <a:solidFill>
                  <a:schemeClr val="tx1"/>
                </a:solidFill>
              </a:rPr>
              <a:t>Dump</a:t>
            </a:r>
            <a:endParaRPr lang="en-US" dirty="0">
              <a:solidFill>
                <a:schemeClr val="tx1"/>
              </a:solidFill>
            </a:endParaRPr>
          </a:p>
          <a:p>
            <a:pPr lvl="2"/>
            <a:r>
              <a:rPr lang="en-US" dirty="0">
                <a:solidFill>
                  <a:schemeClr val="tx1"/>
                </a:solidFill>
              </a:rPr>
              <a:t>Proton Beam Instrumentation </a:t>
            </a:r>
            <a:r>
              <a:rPr lang="en-US" dirty="0" smtClean="0">
                <a:solidFill>
                  <a:schemeClr val="tx1"/>
                </a:solidFill>
              </a:rPr>
              <a:t>Plug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CNR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Italy is our partner for the Irradiation Module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Seeking partners for Monolith Atmosphere and Shielding</a:t>
            </a:r>
            <a:endParaRPr lang="en-GB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8</a:t>
            </a:fld>
            <a:endParaRPr lang="sv-SE"/>
          </a:p>
        </p:txBody>
      </p:sp>
      <p:pic>
        <p:nvPicPr>
          <p:cNvPr id="8" name="Content Placeholder 2" descr="N-NBAR-1-ISOvy Temporary plat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 r="6853" b="11503"/>
          <a:stretch/>
        </p:blipFill>
        <p:spPr>
          <a:xfrm>
            <a:off x="5834362" y="4581128"/>
            <a:ext cx="2192854" cy="129471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Content Placeholder 4" descr="N-NBAR-1-ISOvy Temporary plates remov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2" t="32952" r="28529" b="11051"/>
          <a:stretch/>
        </p:blipFill>
        <p:spPr>
          <a:xfrm>
            <a:off x="6876256" y="5373216"/>
            <a:ext cx="1987769" cy="13681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4"/>
          <a:srcRect l="29891" t="6222" r="36064" b="8557"/>
          <a:stretch/>
        </p:blipFill>
        <p:spPr>
          <a:xfrm>
            <a:off x="107504" y="1556792"/>
            <a:ext cx="2444271" cy="3384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4725144"/>
            <a:ext cx="53285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/>
              <a:t>Monolith Vessel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Kick-off meeting held at ESS-Bilbao in Sep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Preliminary Design Review next </a:t>
            </a:r>
            <a:r>
              <a:rPr lang="en-GB" dirty="0" smtClean="0"/>
              <a:t>month</a:t>
            </a:r>
            <a:endParaRPr lang="en-GB" dirty="0"/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Change </a:t>
            </a:r>
            <a:r>
              <a:rPr lang="en-GB" dirty="0"/>
              <a:t>Request approved for incorporating features for non-scattering science opportunities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ECHIR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n-</a:t>
            </a:r>
            <a:r>
              <a:rPr lang="en-GB" dirty="0" err="1"/>
              <a:t>nbar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59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Interface with </a:t>
            </a:r>
            <a:r>
              <a:rPr lang="en-US" dirty="0" smtClean="0"/>
              <a:t>Conventional Facilities (CF) </a:t>
            </a:r>
            <a:r>
              <a:rPr lang="en-US" dirty="0"/>
              <a:t>and n</a:t>
            </a:r>
            <a:r>
              <a:rPr lang="en-US" dirty="0" smtClean="0"/>
              <a:t>eutron </a:t>
            </a:r>
            <a:r>
              <a:rPr lang="en-US" dirty="0"/>
              <a:t>scattering instruments being addressed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39341"/>
            <a:ext cx="3456384" cy="4525963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New </a:t>
            </a:r>
            <a:r>
              <a:rPr lang="en-GB" dirty="0">
                <a:solidFill>
                  <a:schemeClr val="tx1"/>
                </a:solidFill>
              </a:rPr>
              <a:t>monolith base design lowers cost and impact on CF schedule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Established agreement with Neutron Science Systems (NSS) on beam </a:t>
            </a:r>
            <a:r>
              <a:rPr lang="en-GB" dirty="0">
                <a:solidFill>
                  <a:schemeClr val="tx1"/>
                </a:solidFill>
              </a:rPr>
              <a:t>extraction </a:t>
            </a:r>
            <a:r>
              <a:rPr lang="en-GB" dirty="0" smtClean="0">
                <a:solidFill>
                  <a:schemeClr val="tx1"/>
                </a:solidFill>
              </a:rPr>
              <a:t>geometry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Details will be presented in t-TAC breakout</a:t>
            </a:r>
            <a:endParaRPr lang="en-GB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pic>
        <p:nvPicPr>
          <p:cNvPr id="5" name="Content Placeholder 4" descr="ASSEMBLY DRAWING - ESS-0040663 - Rev 1 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15456" r="12645" b="7094"/>
          <a:stretch/>
        </p:blipFill>
        <p:spPr>
          <a:xfrm>
            <a:off x="3745372" y="1988840"/>
            <a:ext cx="538562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7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22517</TotalTime>
  <Words>2230</Words>
  <Application>Microsoft Macintosh PowerPoint</Application>
  <PresentationFormat>On-screen Show (4:3)</PresentationFormat>
  <Paragraphs>472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ESS Core Powerpoint</vt:lpstr>
      <vt:lpstr>Document</vt:lpstr>
      <vt:lpstr>Worksheet</vt:lpstr>
      <vt:lpstr>PowerPoint Presentation</vt:lpstr>
      <vt:lpstr>Outline</vt:lpstr>
      <vt:lpstr>Target Organization – Core team is in place and org is aligned with project deliverables</vt:lpstr>
      <vt:lpstr>WP2: Target Systems</vt:lpstr>
      <vt:lpstr>Target Systems Are Entering Detailed Design and Prototyping Phase</vt:lpstr>
      <vt:lpstr>WP3: Moderator and Reflector Systems</vt:lpstr>
      <vt:lpstr>Moderator and Reflector Systems Are Also Entering Detailed Design and Prototyping Phase</vt:lpstr>
      <vt:lpstr>WP4: Monolith Systems</vt:lpstr>
      <vt:lpstr>Interface with Conventional Facilities (CF) and neutron scattering instruments being addressed </vt:lpstr>
      <vt:lpstr>WP5: Fluid Systems</vt:lpstr>
      <vt:lpstr>WP6: Remote Handling Systems</vt:lpstr>
      <vt:lpstr>Concrete Embedments for Active Cells Will Be Installed in Early 2016</vt:lpstr>
      <vt:lpstr>WP7: Controls </vt:lpstr>
      <vt:lpstr>WP8: Target Physics</vt:lpstr>
      <vt:lpstr>Measurements at J-PARC confirmed principle used for ESS moderator optimization</vt:lpstr>
      <vt:lpstr>Ortho-para hydrogen tests at SNS confirm catalyst choice</vt:lpstr>
      <vt:lpstr>ESS Target Materials Handbook Issued</vt:lpstr>
      <vt:lpstr>Target Physics Support for Licensing Process</vt:lpstr>
      <vt:lpstr>W Release Measurements Will Be Used to Support Safety Basis Accident Analyses</vt:lpstr>
      <vt:lpstr>Detailed Installation, Testing, and Commissioning  Plan Ready for Implementation</vt:lpstr>
      <vt:lpstr>EV Performance</vt:lpstr>
      <vt:lpstr>Variances Primarily Caused By Extended Moderator Optimization Studies</vt:lpstr>
      <vt:lpstr>PowerPoint Presentation</vt:lpstr>
      <vt:lpstr>Status of Target Project IKCs</vt:lpstr>
      <vt:lpstr>In-Kind Partners Are Onboard and Contributing to Key Areas of Target Project</vt:lpstr>
      <vt:lpstr>Progress in securing partners</vt:lpstr>
      <vt:lpstr>Target Project Issues</vt:lpstr>
      <vt:lpstr>Concluding Remarks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John Haines</cp:lastModifiedBy>
  <cp:revision>411</cp:revision>
  <cp:lastPrinted>2015-03-26T12:07:38Z</cp:lastPrinted>
  <dcterms:created xsi:type="dcterms:W3CDTF">2013-10-29T16:05:10Z</dcterms:created>
  <dcterms:modified xsi:type="dcterms:W3CDTF">2015-10-12T06:39:21Z</dcterms:modified>
</cp:coreProperties>
</file>