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454" r:id="rId3"/>
    <p:sldId id="453" r:id="rId4"/>
    <p:sldId id="436" r:id="rId5"/>
    <p:sldId id="432" r:id="rId6"/>
    <p:sldId id="435" r:id="rId7"/>
    <p:sldId id="402" r:id="rId8"/>
    <p:sldId id="417" r:id="rId9"/>
    <p:sldId id="427" r:id="rId10"/>
    <p:sldId id="418" r:id="rId11"/>
    <p:sldId id="431" r:id="rId12"/>
    <p:sldId id="430" r:id="rId13"/>
    <p:sldId id="429" r:id="rId14"/>
    <p:sldId id="428" r:id="rId15"/>
    <p:sldId id="425" r:id="rId16"/>
    <p:sldId id="437" r:id="rId17"/>
    <p:sldId id="438" r:id="rId18"/>
    <p:sldId id="439" r:id="rId19"/>
    <p:sldId id="421" r:id="rId20"/>
    <p:sldId id="440" r:id="rId21"/>
    <p:sldId id="359" r:id="rId22"/>
    <p:sldId id="433" r:id="rId23"/>
    <p:sldId id="424" r:id="rId24"/>
    <p:sldId id="441" r:id="rId25"/>
    <p:sldId id="442" r:id="rId26"/>
    <p:sldId id="449" r:id="rId27"/>
    <p:sldId id="444" r:id="rId28"/>
    <p:sldId id="450" r:id="rId29"/>
    <p:sldId id="451" r:id="rId30"/>
    <p:sldId id="446" r:id="rId31"/>
    <p:sldId id="422" r:id="rId32"/>
  </p:sldIdLst>
  <p:sldSz cx="9144000" cy="5715000" type="screen16x10"/>
  <p:notesSz cx="6858000" cy="9144000"/>
  <p:defaultTextStyle>
    <a:defPPr>
      <a:defRPr lang="sv-SE"/>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ED6"/>
    <a:srgbClr val="BC7A24"/>
    <a:srgbClr val="4E155B"/>
    <a:srgbClr val="BD4721"/>
    <a:srgbClr val="415809"/>
    <a:srgbClr val="7E5B1B"/>
    <a:srgbClr val="B72626"/>
    <a:srgbClr val="F3B028"/>
    <a:srgbClr val="8F2285"/>
    <a:srgbClr val="E86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50" autoAdjust="0"/>
    <p:restoredTop sz="94523" autoAdjust="0"/>
  </p:normalViewPr>
  <p:slideViewPr>
    <p:cSldViewPr>
      <p:cViewPr>
        <p:scale>
          <a:sx n="200" d="100"/>
          <a:sy n="200" d="100"/>
        </p:scale>
        <p:origin x="-1200" y="-36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009732172926"/>
          <c:y val="0.176198885818216"/>
          <c:w val="0.606218222365191"/>
          <c:h val="0.804615104229393"/>
        </c:manualLayout>
      </c:layout>
      <c:pieChart>
        <c:varyColors val="1"/>
        <c:ser>
          <c:idx val="0"/>
          <c:order val="0"/>
          <c:tx>
            <c:strRef>
              <c:f>Sheet1!$B$1</c:f>
              <c:strCache>
                <c:ptCount val="1"/>
                <c:pt idx="0">
                  <c:v>Percentage</c:v>
                </c:pt>
              </c:strCache>
            </c:strRef>
          </c:tx>
          <c:spPr>
            <a:ln w="6350" cmpd="sng">
              <a:solidFill>
                <a:srgbClr val="FFFFFF"/>
              </a:solidFill>
            </a:ln>
          </c:spPr>
          <c:dPt>
            <c:idx val="0"/>
            <c:bubble3D val="0"/>
            <c:spPr>
              <a:solidFill>
                <a:srgbClr val="1394CA"/>
              </a:solidFill>
              <a:ln w="6350" cmpd="sng">
                <a:solidFill>
                  <a:srgbClr val="FFFFFF"/>
                </a:solidFill>
              </a:ln>
            </c:spPr>
          </c:dPt>
          <c:dPt>
            <c:idx val="1"/>
            <c:bubble3D val="0"/>
            <c:spPr>
              <a:solidFill>
                <a:srgbClr val="DADA02"/>
              </a:solidFill>
              <a:ln w="6350" cmpd="sng">
                <a:solidFill>
                  <a:srgbClr val="FFFFFF"/>
                </a:solidFill>
              </a:ln>
            </c:spPr>
          </c:dPt>
          <c:dPt>
            <c:idx val="2"/>
            <c:bubble3D val="0"/>
            <c:spPr>
              <a:solidFill>
                <a:srgbClr val="E86F28"/>
              </a:solidFill>
              <a:ln w="6350" cmpd="sng">
                <a:solidFill>
                  <a:srgbClr val="FFFFFF"/>
                </a:solidFill>
              </a:ln>
            </c:spPr>
          </c:dPt>
          <c:dPt>
            <c:idx val="3"/>
            <c:bubble3D val="0"/>
            <c:spPr>
              <a:solidFill>
                <a:srgbClr val="8F2285"/>
              </a:solidFill>
              <a:ln w="6350" cmpd="sng">
                <a:solidFill>
                  <a:srgbClr val="FFFFFF"/>
                </a:solidFill>
              </a:ln>
            </c:spPr>
          </c:dPt>
          <c:dPt>
            <c:idx val="4"/>
            <c:bubble3D val="0"/>
            <c:spPr>
              <a:solidFill>
                <a:srgbClr val="F3B028"/>
              </a:solidFill>
              <a:ln w="6350" cmpd="sng">
                <a:solidFill>
                  <a:srgbClr val="FFFFFF"/>
                </a:solidFill>
              </a:ln>
            </c:spPr>
          </c:dPt>
          <c:dPt>
            <c:idx val="5"/>
            <c:bubble3D val="0"/>
            <c:spPr>
              <a:solidFill>
                <a:srgbClr val="B72626"/>
              </a:solidFill>
              <a:ln w="6350" cmpd="sng">
                <a:solidFill>
                  <a:srgbClr val="FFFFFF"/>
                </a:solidFill>
              </a:ln>
            </c:spPr>
          </c:dPt>
          <c:dPt>
            <c:idx val="6"/>
            <c:bubble3D val="0"/>
            <c:spPr>
              <a:solidFill>
                <a:srgbClr val="7E5B1B"/>
              </a:solidFill>
              <a:ln w="6350" cmpd="sng">
                <a:solidFill>
                  <a:srgbClr val="FFFFFF"/>
                </a:solidFill>
              </a:ln>
            </c:spPr>
          </c:dPt>
          <c:dPt>
            <c:idx val="7"/>
            <c:bubble3D val="0"/>
            <c:spPr>
              <a:solidFill>
                <a:srgbClr val="415809"/>
              </a:solidFill>
              <a:ln w="6350" cmpd="sng">
                <a:solidFill>
                  <a:srgbClr val="FFFFFF"/>
                </a:solidFill>
              </a:ln>
            </c:spPr>
          </c:dPt>
          <c:dPt>
            <c:idx val="8"/>
            <c:bubble3D val="0"/>
            <c:spPr>
              <a:solidFill>
                <a:srgbClr val="BD4721"/>
              </a:solidFill>
              <a:ln w="6350" cmpd="sng">
                <a:solidFill>
                  <a:srgbClr val="FFFFFF"/>
                </a:solidFill>
              </a:ln>
            </c:spPr>
          </c:dPt>
          <c:dPt>
            <c:idx val="9"/>
            <c:bubble3D val="0"/>
            <c:spPr>
              <a:solidFill>
                <a:srgbClr val="4E155B"/>
              </a:solidFill>
              <a:ln w="6350" cmpd="sng">
                <a:solidFill>
                  <a:srgbClr val="FFFFFF"/>
                </a:solidFill>
              </a:ln>
            </c:spPr>
          </c:dPt>
          <c:dPt>
            <c:idx val="11"/>
            <c:bubble3D val="0"/>
            <c:spPr>
              <a:solidFill>
                <a:srgbClr val="BC7A24"/>
              </a:solidFill>
              <a:ln w="6350" cmpd="sng">
                <a:solidFill>
                  <a:srgbClr val="FFFFFF"/>
                </a:solidFill>
              </a:ln>
            </c:spPr>
          </c:dPt>
          <c:dPt>
            <c:idx val="13"/>
            <c:bubble3D val="0"/>
            <c:spPr>
              <a:solidFill>
                <a:schemeClr val="bg1">
                  <a:lumMod val="50000"/>
                </a:schemeClr>
              </a:solidFill>
              <a:ln w="6350" cmpd="sng">
                <a:solidFill>
                  <a:srgbClr val="FFFFFF"/>
                </a:solidFill>
              </a:ln>
            </c:spPr>
          </c:dPt>
          <c:dLbls>
            <c:dLbl>
              <c:idx val="7"/>
              <c:layout>
                <c:manualLayout>
                  <c:x val="-0.0395715835495403"/>
                  <c:y val="0.00453433481920804"/>
                </c:manualLayout>
              </c:layout>
              <c:dLblPos val="bestFit"/>
              <c:showLegendKey val="0"/>
              <c:showVal val="0"/>
              <c:showCatName val="1"/>
              <c:showSerName val="0"/>
              <c:showPercent val="0"/>
              <c:showBubbleSize val="0"/>
            </c:dLbl>
            <c:dLbl>
              <c:idx val="9"/>
              <c:layout>
                <c:manualLayout>
                  <c:x val="-0.00552507678763057"/>
                  <c:y val="-0.00494599290045797"/>
                </c:manualLayout>
              </c:layout>
              <c:dLblPos val="bestFit"/>
              <c:showLegendKey val="0"/>
              <c:showVal val="0"/>
              <c:showCatName val="1"/>
              <c:showSerName val="0"/>
              <c:showPercent val="0"/>
              <c:showBubbleSize val="0"/>
            </c:dLbl>
            <c:dLbl>
              <c:idx val="10"/>
              <c:layout>
                <c:manualLayout>
                  <c:x val="-0.0639983016592927"/>
                  <c:y val="-0.0690160563918589"/>
                </c:manualLayout>
              </c:layout>
              <c:dLblPos val="bestFit"/>
              <c:showLegendKey val="0"/>
              <c:showVal val="0"/>
              <c:showCatName val="1"/>
              <c:showSerName val="0"/>
              <c:showPercent val="0"/>
              <c:showBubbleSize val="0"/>
            </c:dLbl>
            <c:dLbl>
              <c:idx val="12"/>
              <c:layout>
                <c:manualLayout>
                  <c:x val="0.10901377119714"/>
                  <c:y val="-0.077570941130739"/>
                </c:manualLayout>
              </c:layout>
              <c:dLblPos val="bestFit"/>
              <c:showLegendKey val="0"/>
              <c:showVal val="0"/>
              <c:showCatName val="1"/>
              <c:showSerName val="0"/>
              <c:showPercent val="0"/>
              <c:showBubbleSize val="0"/>
            </c:dLbl>
            <c:dLbl>
              <c:idx val="13"/>
              <c:layout>
                <c:manualLayout>
                  <c:x val="0.0932478461989071"/>
                  <c:y val="-0.0110093239063834"/>
                </c:manualLayout>
              </c:layout>
              <c:dLblPos val="bestFit"/>
              <c:showLegendKey val="0"/>
              <c:showVal val="0"/>
              <c:showCatName val="1"/>
              <c:showSerName val="0"/>
              <c:showPercent val="0"/>
              <c:showBubbleSize val="0"/>
            </c:dLbl>
            <c:dLbl>
              <c:idx val="14"/>
              <c:layout>
                <c:manualLayout>
                  <c:x val="0.240135250123724"/>
                  <c:y val="0.0109547286079849"/>
                </c:manualLayout>
              </c:layout>
              <c:dLblPos val="bestFit"/>
              <c:showLegendKey val="0"/>
              <c:showVal val="0"/>
              <c:showCatName val="1"/>
              <c:showSerName val="0"/>
              <c:showPercent val="0"/>
              <c:showBubbleSize val="0"/>
            </c:dLbl>
            <c:txPr>
              <a:bodyPr/>
              <a:lstStyle/>
              <a:p>
                <a:pPr>
                  <a:defRPr sz="1050">
                    <a:latin typeface="Helvetica"/>
                    <a:cs typeface="Helvetica"/>
                  </a:defRPr>
                </a:pPr>
                <a:endParaRPr lang="en-US"/>
              </a:p>
            </c:txPr>
            <c:dLblPos val="bestFit"/>
            <c:showLegendKey val="0"/>
            <c:showVal val="0"/>
            <c:showCatName val="1"/>
            <c:showSerName val="0"/>
            <c:showPercent val="0"/>
            <c:showBubbleSize val="0"/>
            <c:showLeaderLines val="1"/>
          </c:dLbls>
          <c:cat>
            <c:strRef>
              <c:f>Sheet1!$A$2:$A$16</c:f>
              <c:strCache>
                <c:ptCount val="15"/>
                <c:pt idx="0">
                  <c:v>Sweden</c:v>
                </c:pt>
                <c:pt idx="1">
                  <c:v>Denmark</c:v>
                </c:pt>
                <c:pt idx="2">
                  <c:v>Germany</c:v>
                </c:pt>
                <c:pt idx="3">
                  <c:v>United Kingdom</c:v>
                </c:pt>
                <c:pt idx="4">
                  <c:v>France</c:v>
                </c:pt>
                <c:pt idx="5">
                  <c:v>Italy</c:v>
                </c:pt>
                <c:pt idx="6">
                  <c:v>Spain</c:v>
                </c:pt>
                <c:pt idx="7">
                  <c:v>Switzerland</c:v>
                </c:pt>
                <c:pt idx="8">
                  <c:v>Norway</c:v>
                </c:pt>
                <c:pt idx="9">
                  <c:v>Poland</c:v>
                </c:pt>
                <c:pt idx="10">
                  <c:v>Czech Republic</c:v>
                </c:pt>
                <c:pt idx="11">
                  <c:v>Hungary</c:v>
                </c:pt>
                <c:pt idx="12">
                  <c:v>Lithuania</c:v>
                </c:pt>
                <c:pt idx="13">
                  <c:v>Estonia</c:v>
                </c:pt>
                <c:pt idx="14">
                  <c:v>To be determined</c:v>
                </c:pt>
              </c:strCache>
            </c:strRef>
          </c:cat>
          <c:val>
            <c:numRef>
              <c:f>Sheet1!$B$2:$B$16</c:f>
              <c:numCache>
                <c:formatCode>General</c:formatCode>
                <c:ptCount val="15"/>
                <c:pt idx="0">
                  <c:v>35.0</c:v>
                </c:pt>
                <c:pt idx="1">
                  <c:v>12.5</c:v>
                </c:pt>
                <c:pt idx="2">
                  <c:v>11.0</c:v>
                </c:pt>
                <c:pt idx="3">
                  <c:v>10.0</c:v>
                </c:pt>
                <c:pt idx="4">
                  <c:v>8.0</c:v>
                </c:pt>
                <c:pt idx="5">
                  <c:v>6.0</c:v>
                </c:pt>
                <c:pt idx="6">
                  <c:v>5.0</c:v>
                </c:pt>
                <c:pt idx="7">
                  <c:v>3.5</c:v>
                </c:pt>
                <c:pt idx="8">
                  <c:v>2.5</c:v>
                </c:pt>
                <c:pt idx="9">
                  <c:v>2.0</c:v>
                </c:pt>
                <c:pt idx="10">
                  <c:v>2.0</c:v>
                </c:pt>
                <c:pt idx="11">
                  <c:v>0.95</c:v>
                </c:pt>
                <c:pt idx="12">
                  <c:v>0.45</c:v>
                </c:pt>
                <c:pt idx="13">
                  <c:v>0.25</c:v>
                </c:pt>
                <c:pt idx="14">
                  <c:v>0.75</c:v>
                </c:pt>
              </c:numCache>
            </c:numRef>
          </c:val>
        </c:ser>
        <c:dLbls>
          <c:dLblPos val="bestFit"/>
          <c:showLegendKey val="0"/>
          <c:showVal val="0"/>
          <c:showCatName val="1"/>
          <c:showSerName val="0"/>
          <c:showPercent val="0"/>
          <c:showBubbleSize val="0"/>
          <c:showLeaderLines val="1"/>
        </c:dLbls>
        <c:firstSliceAng val="0"/>
      </c:pieChart>
      <c:spPr>
        <a:ln w="6350" cmpd="sng">
          <a:solidFill>
            <a:srgbClr val="FFFFFF"/>
          </a:solidFill>
        </a:ln>
      </c:spPr>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IKC</c:v>
                </c:pt>
              </c:strCache>
            </c:strRef>
          </c:tx>
          <c:spPr>
            <a:solidFill>
              <a:srgbClr val="149ED6"/>
            </a:solidFill>
            <a:ln>
              <a:noFill/>
            </a:ln>
          </c:spPr>
          <c:invertIfNegative val="0"/>
          <c:dLbls>
            <c:txPr>
              <a:bodyPr/>
              <a:lstStyle/>
              <a:p>
                <a:pPr>
                  <a:defRPr sz="1200" b="1">
                    <a:solidFill>
                      <a:srgbClr val="FFFFFF"/>
                    </a:solidFill>
                    <a:latin typeface="Helvetica"/>
                    <a:cs typeface="Helvetica"/>
                  </a:defRPr>
                </a:pPr>
                <a:endParaRPr lang="en-US"/>
              </a:p>
            </c:txPr>
            <c:dLblPos val="ctr"/>
            <c:showLegendKey val="0"/>
            <c:showVal val="1"/>
            <c:showCatName val="0"/>
            <c:showSerName val="0"/>
            <c:showPercent val="0"/>
            <c:showBubbleSize val="0"/>
            <c:showLeaderLines val="0"/>
          </c:dLbls>
          <c:cat>
            <c:strRef>
              <c:f>Sheet1!$A$2:$A$5</c:f>
              <c:strCache>
                <c:ptCount val="4"/>
                <c:pt idx="0">
                  <c:v>Controls</c:v>
                </c:pt>
                <c:pt idx="1">
                  <c:v>Target</c:v>
                </c:pt>
                <c:pt idx="2">
                  <c:v>Instruments (NSS)</c:v>
                </c:pt>
                <c:pt idx="3">
                  <c:v>Accelerator</c:v>
                </c:pt>
              </c:strCache>
            </c:strRef>
          </c:cat>
          <c:val>
            <c:numRef>
              <c:f>Sheet1!$B$2:$B$5</c:f>
              <c:numCache>
                <c:formatCode>[$€-2]\ #\ ##0</c:formatCode>
                <c:ptCount val="4"/>
                <c:pt idx="0" formatCode="[$€-2]\ #\ #,#00">
                  <c:v>36.5</c:v>
                </c:pt>
                <c:pt idx="1">
                  <c:v>101.0</c:v>
                </c:pt>
                <c:pt idx="2">
                  <c:v>228.0</c:v>
                </c:pt>
                <c:pt idx="3">
                  <c:v>382.0</c:v>
                </c:pt>
              </c:numCache>
            </c:numRef>
          </c:val>
        </c:ser>
        <c:ser>
          <c:idx val="1"/>
          <c:order val="1"/>
          <c:tx>
            <c:strRef>
              <c:f>Sheet1!$C$1</c:f>
              <c:strCache>
                <c:ptCount val="1"/>
                <c:pt idx="0">
                  <c:v>Cash</c:v>
                </c:pt>
              </c:strCache>
            </c:strRef>
          </c:tx>
          <c:spPr>
            <a:solidFill>
              <a:schemeClr val="bg1">
                <a:lumMod val="50000"/>
              </a:schemeClr>
            </a:solidFill>
          </c:spPr>
          <c:invertIfNegative val="0"/>
          <c:dLbls>
            <c:txPr>
              <a:bodyPr/>
              <a:lstStyle/>
              <a:p>
                <a:pPr>
                  <a:defRPr sz="1200" b="1">
                    <a:solidFill>
                      <a:schemeClr val="bg1"/>
                    </a:solidFill>
                    <a:latin typeface="Helvetica"/>
                    <a:cs typeface="Helvetica"/>
                  </a:defRPr>
                </a:pPr>
                <a:endParaRPr lang="en-US"/>
              </a:p>
            </c:txPr>
            <c:dLblPos val="ctr"/>
            <c:showLegendKey val="0"/>
            <c:showVal val="1"/>
            <c:showCatName val="0"/>
            <c:showSerName val="0"/>
            <c:showPercent val="0"/>
            <c:showBubbleSize val="0"/>
            <c:showLeaderLines val="0"/>
          </c:dLbls>
          <c:cat>
            <c:strRef>
              <c:f>Sheet1!$A$2:$A$5</c:f>
              <c:strCache>
                <c:ptCount val="4"/>
                <c:pt idx="0">
                  <c:v>Controls</c:v>
                </c:pt>
                <c:pt idx="1">
                  <c:v>Target</c:v>
                </c:pt>
                <c:pt idx="2">
                  <c:v>Instruments (NSS)</c:v>
                </c:pt>
                <c:pt idx="3">
                  <c:v>Accelerator</c:v>
                </c:pt>
              </c:strCache>
            </c:strRef>
          </c:cat>
          <c:val>
            <c:numRef>
              <c:f>Sheet1!$C$2:$C$5</c:f>
              <c:numCache>
                <c:formatCode>[$€-2]\ #\ ##0</c:formatCode>
                <c:ptCount val="4"/>
                <c:pt idx="0" formatCode="[$€-2]\ #\ #,#00">
                  <c:v>36.5</c:v>
                </c:pt>
                <c:pt idx="1">
                  <c:v>54.0</c:v>
                </c:pt>
                <c:pt idx="2">
                  <c:v>122.0</c:v>
                </c:pt>
                <c:pt idx="3">
                  <c:v>128.0</c:v>
                </c:pt>
              </c:numCache>
            </c:numRef>
          </c:val>
        </c:ser>
        <c:dLbls>
          <c:showLegendKey val="0"/>
          <c:showVal val="0"/>
          <c:showCatName val="0"/>
          <c:showSerName val="0"/>
          <c:showPercent val="0"/>
          <c:showBubbleSize val="0"/>
        </c:dLbls>
        <c:gapWidth val="150"/>
        <c:overlap val="100"/>
        <c:axId val="2081612680"/>
        <c:axId val="2126284104"/>
      </c:barChart>
      <c:catAx>
        <c:axId val="2081612680"/>
        <c:scaling>
          <c:orientation val="minMax"/>
        </c:scaling>
        <c:delete val="0"/>
        <c:axPos val="b"/>
        <c:majorTickMark val="out"/>
        <c:minorTickMark val="none"/>
        <c:tickLblPos val="nextTo"/>
        <c:txPr>
          <a:bodyPr/>
          <a:lstStyle/>
          <a:p>
            <a:pPr>
              <a:defRPr sz="1400">
                <a:solidFill>
                  <a:schemeClr val="tx1">
                    <a:lumMod val="95000"/>
                    <a:lumOff val="5000"/>
                  </a:schemeClr>
                </a:solidFill>
                <a:latin typeface="Helvetica"/>
                <a:cs typeface="Helvetica"/>
              </a:defRPr>
            </a:pPr>
            <a:endParaRPr lang="en-US"/>
          </a:p>
        </c:txPr>
        <c:crossAx val="2126284104"/>
        <c:crosses val="autoZero"/>
        <c:auto val="1"/>
        <c:lblAlgn val="ctr"/>
        <c:lblOffset val="100"/>
        <c:noMultiLvlLbl val="0"/>
      </c:catAx>
      <c:valAx>
        <c:axId val="2126284104"/>
        <c:scaling>
          <c:orientation val="minMax"/>
        </c:scaling>
        <c:delete val="0"/>
        <c:axPos val="l"/>
        <c:majorGridlines/>
        <c:numFmt formatCode="[$€-2]\ #\ #,#00" sourceLinked="1"/>
        <c:majorTickMark val="out"/>
        <c:minorTickMark val="none"/>
        <c:tickLblPos val="nextTo"/>
        <c:txPr>
          <a:bodyPr/>
          <a:lstStyle/>
          <a:p>
            <a:pPr>
              <a:defRPr sz="1200">
                <a:solidFill>
                  <a:srgbClr val="0D0D0D"/>
                </a:solidFill>
                <a:latin typeface="Helvetica"/>
                <a:cs typeface="Helvetica"/>
              </a:defRPr>
            </a:pPr>
            <a:endParaRPr lang="en-US"/>
          </a:p>
        </c:txPr>
        <c:crossAx val="2081612680"/>
        <c:crosses val="autoZero"/>
        <c:crossBetween val="between"/>
      </c:valAx>
    </c:plotArea>
    <c:legend>
      <c:legendPos val="r"/>
      <c:layout/>
      <c:overlay val="0"/>
      <c:txPr>
        <a:bodyPr/>
        <a:lstStyle/>
        <a:p>
          <a:pPr>
            <a:defRPr sz="1400" b="1">
              <a:solidFill>
                <a:srgbClr val="0D0D0D"/>
              </a:solidFill>
              <a:latin typeface="Helvetica"/>
              <a:cs typeface="Helvetica"/>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2015-10-12</a:t>
            </a:fld>
            <a:endParaRPr lang="sv-SE"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330" rtl="0" eaLnBrk="1" latinLnBrk="0" hangingPunct="1">
      <a:defRPr sz="1200" kern="1200">
        <a:solidFill>
          <a:schemeClr val="tx1"/>
        </a:solidFill>
        <a:latin typeface="+mn-lt"/>
        <a:ea typeface="+mn-ea"/>
        <a:cs typeface="+mn-cs"/>
      </a:defRPr>
    </a:lvl1pPr>
    <a:lvl2pPr marL="457165" algn="l" defTabSz="914330" rtl="0" eaLnBrk="1" latinLnBrk="0" hangingPunct="1">
      <a:defRPr sz="1200" kern="1200">
        <a:solidFill>
          <a:schemeClr val="tx1"/>
        </a:solidFill>
        <a:latin typeface="+mn-lt"/>
        <a:ea typeface="+mn-ea"/>
        <a:cs typeface="+mn-cs"/>
      </a:defRPr>
    </a:lvl2pPr>
    <a:lvl3pPr marL="914330" algn="l" defTabSz="914330" rtl="0" eaLnBrk="1" latinLnBrk="0" hangingPunct="1">
      <a:defRPr sz="1200" kern="1200">
        <a:solidFill>
          <a:schemeClr val="tx1"/>
        </a:solidFill>
        <a:latin typeface="+mn-lt"/>
        <a:ea typeface="+mn-ea"/>
        <a:cs typeface="+mn-cs"/>
      </a:defRPr>
    </a:lvl3pPr>
    <a:lvl4pPr marL="1371495" algn="l" defTabSz="914330" rtl="0" eaLnBrk="1" latinLnBrk="0" hangingPunct="1">
      <a:defRPr sz="1200" kern="1200">
        <a:solidFill>
          <a:schemeClr val="tx1"/>
        </a:solidFill>
        <a:latin typeface="+mn-lt"/>
        <a:ea typeface="+mn-ea"/>
        <a:cs typeface="+mn-cs"/>
      </a:defRPr>
    </a:lvl4pPr>
    <a:lvl5pPr marL="1828660" algn="l" defTabSz="914330" rtl="0" eaLnBrk="1" latinLnBrk="0" hangingPunct="1">
      <a:defRPr sz="1200" kern="1200">
        <a:solidFill>
          <a:schemeClr val="tx1"/>
        </a:solidFill>
        <a:latin typeface="+mn-lt"/>
        <a:ea typeface="+mn-ea"/>
        <a:cs typeface="+mn-cs"/>
      </a:defRPr>
    </a:lvl5pPr>
    <a:lvl6pPr marL="2285825" algn="l" defTabSz="914330" rtl="0" eaLnBrk="1" latinLnBrk="0" hangingPunct="1">
      <a:defRPr sz="1200" kern="1200">
        <a:solidFill>
          <a:schemeClr val="tx1"/>
        </a:solidFill>
        <a:latin typeface="+mn-lt"/>
        <a:ea typeface="+mn-ea"/>
        <a:cs typeface="+mn-cs"/>
      </a:defRPr>
    </a:lvl6pPr>
    <a:lvl7pPr marL="2742990" algn="l" defTabSz="914330" rtl="0" eaLnBrk="1" latinLnBrk="0" hangingPunct="1">
      <a:defRPr sz="1200" kern="1200">
        <a:solidFill>
          <a:schemeClr val="tx1"/>
        </a:solidFill>
        <a:latin typeface="+mn-lt"/>
        <a:ea typeface="+mn-ea"/>
        <a:cs typeface="+mn-cs"/>
      </a:defRPr>
    </a:lvl7pPr>
    <a:lvl8pPr marL="3200155" algn="l" defTabSz="914330" rtl="0" eaLnBrk="1" latinLnBrk="0" hangingPunct="1">
      <a:defRPr sz="1200" kern="1200">
        <a:solidFill>
          <a:schemeClr val="tx1"/>
        </a:solidFill>
        <a:latin typeface="+mn-lt"/>
        <a:ea typeface="+mn-ea"/>
        <a:cs typeface="+mn-cs"/>
      </a:defRPr>
    </a:lvl8pPr>
    <a:lvl9pPr marL="3657320" algn="l" defTabSz="9143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1" dirty="0" smtClean="0"/>
              <a:t>Founding</a:t>
            </a:r>
            <a:r>
              <a:rPr lang="en-US" b="1" baseline="0" dirty="0" smtClean="0"/>
              <a:t> Members</a:t>
            </a:r>
          </a:p>
          <a:p>
            <a:r>
              <a:rPr lang="en-US" dirty="0" smtClean="0"/>
              <a:t>Czech Republic</a:t>
            </a:r>
          </a:p>
          <a:p>
            <a:r>
              <a:rPr lang="en-US" dirty="0" smtClean="0"/>
              <a:t>Denmark</a:t>
            </a:r>
          </a:p>
          <a:p>
            <a:r>
              <a:rPr lang="en-US" dirty="0" smtClean="0"/>
              <a:t>Germany</a:t>
            </a:r>
          </a:p>
          <a:p>
            <a:r>
              <a:rPr lang="en-US" dirty="0" smtClean="0"/>
              <a:t>Estonia</a:t>
            </a:r>
          </a:p>
          <a:p>
            <a:r>
              <a:rPr lang="en-US" dirty="0" smtClean="0"/>
              <a:t>France</a:t>
            </a:r>
          </a:p>
          <a:p>
            <a:r>
              <a:rPr lang="en-US" dirty="0" smtClean="0"/>
              <a:t>Italy</a:t>
            </a:r>
          </a:p>
          <a:p>
            <a:r>
              <a:rPr lang="en-US" dirty="0" smtClean="0"/>
              <a:t>Hungary</a:t>
            </a:r>
          </a:p>
          <a:p>
            <a:r>
              <a:rPr lang="en-US" dirty="0" smtClean="0"/>
              <a:t>Norway</a:t>
            </a:r>
          </a:p>
          <a:p>
            <a:r>
              <a:rPr lang="en-US" dirty="0" smtClean="0"/>
              <a:t>Poland</a:t>
            </a:r>
          </a:p>
          <a:p>
            <a:r>
              <a:rPr lang="en-US" dirty="0" smtClean="0"/>
              <a:t>Sweden</a:t>
            </a:r>
          </a:p>
          <a:p>
            <a:r>
              <a:rPr lang="en-US" dirty="0" smtClean="0"/>
              <a:t>Switzerland</a:t>
            </a:r>
          </a:p>
          <a:p>
            <a:endParaRPr lang="en-US" dirty="0" smtClean="0"/>
          </a:p>
          <a:p>
            <a:r>
              <a:rPr lang="en-US" b="1" dirty="0" smtClean="0"/>
              <a:t>Founding observers</a:t>
            </a:r>
          </a:p>
          <a:p>
            <a:r>
              <a:rPr lang="en-US" dirty="0" smtClean="0"/>
              <a:t>Belgium</a:t>
            </a:r>
          </a:p>
          <a:p>
            <a:r>
              <a:rPr lang="en-US" dirty="0" smtClean="0"/>
              <a:t>Spain</a:t>
            </a:r>
          </a:p>
          <a:p>
            <a:r>
              <a:rPr lang="en-US" dirty="0" smtClean="0"/>
              <a:t>Netherlands</a:t>
            </a:r>
          </a:p>
          <a:p>
            <a:r>
              <a:rPr lang="en-US" dirty="0" smtClean="0"/>
              <a:t>United</a:t>
            </a:r>
            <a:r>
              <a:rPr lang="en-US" baseline="0" dirty="0" smtClean="0"/>
              <a:t> Kingdom</a:t>
            </a:r>
          </a:p>
          <a:p>
            <a:r>
              <a:rPr lang="en-US" baseline="0" dirty="0" smtClean="0"/>
              <a:t>Ireland</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6964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396810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396810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396810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Target piling, Accelerator, vault E04a, G02 first substation, H01 reinforcement, H05 building, H06 precast walls installation.</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176715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Backfill CTL &amp; </a:t>
            </a:r>
            <a:r>
              <a:rPr lang="en-US" dirty="0" err="1" smtClean="0"/>
              <a:t>stubbs</a:t>
            </a:r>
            <a:r>
              <a:rPr lang="en-US" dirty="0" smtClean="0"/>
              <a:t>, first casting of HEBT bottom slab, G02 drilled foundations, G02 substation no1.</a:t>
            </a:r>
          </a:p>
          <a:p>
            <a:r>
              <a:rPr lang="en-US" dirty="0" smtClean="0"/>
              <a:t>June</a:t>
            </a:r>
            <a:r>
              <a:rPr lang="en-US" baseline="0" dirty="0" smtClean="0"/>
              <a:t> 2015</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120629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Tunnel and target</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216156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Target, G02, Retaining wall, CTL, H06, G01, FEB, HEBT</a:t>
            </a:r>
          </a:p>
          <a:p>
            <a:r>
              <a:rPr lang="en-US" dirty="0" smtClean="0"/>
              <a:t>Aug</a:t>
            </a:r>
            <a:r>
              <a:rPr lang="en-US" baseline="0" dirty="0" smtClean="0"/>
              <a:t> 2015</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316479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Target Tunnel</a:t>
            </a:r>
            <a:r>
              <a:rPr lang="en-US" baseline="0" dirty="0" smtClean="0"/>
              <a:t> Sep 2015</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225898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lvl1pPr>
              <a:defRPr>
                <a:latin typeface="Helvetica"/>
                <a:cs typeface="Helvetica"/>
              </a:defRPr>
            </a:lvl1pPr>
          </a:lstStyle>
          <a:p>
            <a:r>
              <a:rPr lang="en-US" smtClean="0"/>
              <a:t>Click to edit Master title style</a:t>
            </a:r>
            <a:endParaRPr lang="sv-SE"/>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Helvetica"/>
                <a:cs typeface="Helvetica"/>
              </a:defRPr>
            </a:lvl1pPr>
            <a:lvl2pPr marL="457165" indent="0" algn="ctr">
              <a:buNone/>
              <a:defRPr>
                <a:solidFill>
                  <a:schemeClr val="tx1">
                    <a:tint val="75000"/>
                  </a:schemeClr>
                </a:solidFill>
              </a:defRPr>
            </a:lvl2pPr>
            <a:lvl3pPr marL="914330" indent="0" algn="ctr">
              <a:buNone/>
              <a:defRPr>
                <a:solidFill>
                  <a:schemeClr val="tx1">
                    <a:tint val="75000"/>
                  </a:schemeClr>
                </a:solidFill>
              </a:defRPr>
            </a:lvl3pPr>
            <a:lvl4pPr marL="1371495" indent="0" algn="ctr">
              <a:buNone/>
              <a:defRPr>
                <a:solidFill>
                  <a:schemeClr val="tx1">
                    <a:tint val="75000"/>
                  </a:schemeClr>
                </a:solidFill>
              </a:defRPr>
            </a:lvl4pPr>
            <a:lvl5pPr marL="1828660" indent="0" algn="ctr">
              <a:buNone/>
              <a:defRPr>
                <a:solidFill>
                  <a:schemeClr val="tx1">
                    <a:tint val="75000"/>
                  </a:schemeClr>
                </a:solidFill>
              </a:defRPr>
            </a:lvl5pPr>
            <a:lvl6pPr marL="2285825" indent="0" algn="ctr">
              <a:buNone/>
              <a:defRPr>
                <a:solidFill>
                  <a:schemeClr val="tx1">
                    <a:tint val="75000"/>
                  </a:schemeClr>
                </a:solidFill>
              </a:defRPr>
            </a:lvl6pPr>
            <a:lvl7pPr marL="2742990" indent="0" algn="ctr">
              <a:buNone/>
              <a:defRPr>
                <a:solidFill>
                  <a:schemeClr val="tx1">
                    <a:tint val="75000"/>
                  </a:schemeClr>
                </a:solidFill>
              </a:defRPr>
            </a:lvl7pPr>
            <a:lvl8pPr marL="3200155" indent="0" algn="ctr">
              <a:buNone/>
              <a:defRPr>
                <a:solidFill>
                  <a:schemeClr val="tx1">
                    <a:tint val="75000"/>
                  </a:schemeClr>
                </a:solidFill>
              </a:defRPr>
            </a:lvl8pPr>
            <a:lvl9pPr marL="365732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5ED7AC81-318B-4D49-A602-9E30227C87EC}" type="datetime1">
              <a:rPr lang="sv-SE" smtClean="0"/>
              <a:pPr/>
              <a:t>2015-10-12</a:t>
            </a:fld>
            <a:endParaRPr lang="sv-SE" dirty="0"/>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29" y="217209"/>
            <a:ext cx="1440160" cy="738383"/>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lvl1pPr>
              <a:defRPr>
                <a:latin typeface="Helvetica"/>
                <a:cs typeface="Helvetica"/>
              </a:defRPr>
            </a:lvl1pPr>
          </a:lstStyle>
          <a:p>
            <a:r>
              <a:rPr lang="en-US" smtClean="0"/>
              <a:t>Click to edit Master title style</a:t>
            </a:r>
            <a:endParaRPr lang="sv-SE"/>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Helvetica"/>
                <a:cs typeface="Helvetica"/>
              </a:defRPr>
            </a:lvl1pPr>
            <a:lvl2pPr marL="457165" indent="0" algn="ctr">
              <a:buNone/>
              <a:defRPr>
                <a:solidFill>
                  <a:schemeClr val="tx1">
                    <a:tint val="75000"/>
                  </a:schemeClr>
                </a:solidFill>
              </a:defRPr>
            </a:lvl2pPr>
            <a:lvl3pPr marL="914330" indent="0" algn="ctr">
              <a:buNone/>
              <a:defRPr>
                <a:solidFill>
                  <a:schemeClr val="tx1">
                    <a:tint val="75000"/>
                  </a:schemeClr>
                </a:solidFill>
              </a:defRPr>
            </a:lvl3pPr>
            <a:lvl4pPr marL="1371495" indent="0" algn="ctr">
              <a:buNone/>
              <a:defRPr>
                <a:solidFill>
                  <a:schemeClr val="tx1">
                    <a:tint val="75000"/>
                  </a:schemeClr>
                </a:solidFill>
              </a:defRPr>
            </a:lvl4pPr>
            <a:lvl5pPr marL="1828660" indent="0" algn="ctr">
              <a:buNone/>
              <a:defRPr>
                <a:solidFill>
                  <a:schemeClr val="tx1">
                    <a:tint val="75000"/>
                  </a:schemeClr>
                </a:solidFill>
              </a:defRPr>
            </a:lvl5pPr>
            <a:lvl6pPr marL="2285825" indent="0" algn="ctr">
              <a:buNone/>
              <a:defRPr>
                <a:solidFill>
                  <a:schemeClr val="tx1">
                    <a:tint val="75000"/>
                  </a:schemeClr>
                </a:solidFill>
              </a:defRPr>
            </a:lvl6pPr>
            <a:lvl7pPr marL="2742990" indent="0" algn="ctr">
              <a:buNone/>
              <a:defRPr>
                <a:solidFill>
                  <a:schemeClr val="tx1">
                    <a:tint val="75000"/>
                  </a:schemeClr>
                </a:solidFill>
              </a:defRPr>
            </a:lvl7pPr>
            <a:lvl8pPr marL="3200155" indent="0" algn="ctr">
              <a:buNone/>
              <a:defRPr>
                <a:solidFill>
                  <a:schemeClr val="tx1">
                    <a:tint val="75000"/>
                  </a:schemeClr>
                </a:solidFill>
              </a:defRPr>
            </a:lvl8pPr>
            <a:lvl9pPr marL="365732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5ED7AC81-318B-4D49-A602-9E30227C87EC}" type="datetime1">
              <a:rPr lang="sv-SE" smtClean="0"/>
              <a:pPr/>
              <a:t>2015-10-12</a:t>
            </a:fld>
            <a:endParaRPr lang="sv-SE" dirty="0"/>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pic>
        <p:nvPicPr>
          <p:cNvPr id="7"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8292" y="217209"/>
            <a:ext cx="1372239" cy="738383"/>
          </a:xfrm>
          <a:prstGeom prst="rect">
            <a:avLst/>
          </a:prstGeom>
        </p:spPr>
      </p:pic>
    </p:spTree>
    <p:extLst>
      <p:ext uri="{BB962C8B-B14F-4D97-AF65-F5344CB8AC3E}">
        <p14:creationId xmlns:p14="http://schemas.microsoft.com/office/powerpoint/2010/main" val="120786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19529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sv-SE" dirty="0">
              <a:solidFill>
                <a:srgbClr val="0094CA"/>
              </a:solidFill>
              <a:latin typeface="Helvetica"/>
              <a:cs typeface="Helvetica"/>
            </a:endParaRPr>
          </a:p>
        </p:txBody>
      </p:sp>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6EB99CB0-346B-43FA-9EE6-F90C3F3BC0BA}" type="datetime1">
              <a:rPr lang="sv-SE" smtClean="0"/>
              <a:pPr/>
              <a:t>2015-10-12</a:t>
            </a:fld>
            <a:endParaRPr lang="sv-SE" dirty="0"/>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29" y="217209"/>
            <a:ext cx="1440160" cy="738383"/>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19529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sv-SE" dirty="0">
              <a:solidFill>
                <a:srgbClr val="0094CA"/>
              </a:solidFill>
              <a:latin typeface="Helvetica"/>
              <a:cs typeface="Helvetica"/>
            </a:endParaRPr>
          </a:p>
        </p:txBody>
      </p:sp>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Content Placeholder 2"/>
          <p:cNvSpPr>
            <a:spLocks noGrp="1"/>
          </p:cNvSpPr>
          <p:nvPr>
            <p:ph sz="half" idx="1"/>
          </p:nvPr>
        </p:nvSpPr>
        <p:spPr>
          <a:xfrm>
            <a:off x="457200" y="1333501"/>
            <a:ext cx="4038600" cy="3771636"/>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333501"/>
            <a:ext cx="4038600" cy="3771636"/>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latin typeface="Helvetica"/>
                <a:cs typeface="Helvetica"/>
              </a:defRPr>
            </a:lvl1pPr>
          </a:lstStyle>
          <a:p>
            <a:fld id="{42E66B7F-8271-49DA-A25A-F4BB9F476347}" type="datetime1">
              <a:rPr lang="sv-SE" smtClean="0"/>
              <a:pPr/>
              <a:t>2015-10-12</a:t>
            </a:fld>
            <a:endParaRPr lang="sv-SE" dirty="0"/>
          </a:p>
        </p:txBody>
      </p:sp>
      <p:sp>
        <p:nvSpPr>
          <p:cNvPr id="6" name="Footer Placeholder 5"/>
          <p:cNvSpPr>
            <a:spLocks noGrp="1"/>
          </p:cNvSpPr>
          <p:nvPr>
            <p:ph type="ftr" sz="quarter" idx="11"/>
          </p:nvPr>
        </p:nvSpPr>
        <p:spPr/>
        <p:txBody>
          <a:bodyPr/>
          <a:lstStyle>
            <a:lvl1pPr>
              <a:defRPr>
                <a:latin typeface="Helvetica"/>
                <a:cs typeface="Helvetica"/>
              </a:defRPr>
            </a:lvl1pPr>
          </a:lstStyle>
          <a:p>
            <a:endParaRPr lang="sv-SE" dirty="0"/>
          </a:p>
        </p:txBody>
      </p:sp>
      <p:sp>
        <p:nvSpPr>
          <p:cNvPr id="7" name="Slide Number Placeholder 6"/>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pic>
        <p:nvPicPr>
          <p:cNvPr id="10"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29" y="217209"/>
            <a:ext cx="1440160" cy="738383"/>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atin typeface="Helvetica"/>
                <a:cs typeface="Helvetica"/>
              </a:defRPr>
            </a:lvl1pPr>
            <a:lvl2pPr marL="457165" indent="0">
              <a:buNone/>
              <a:defRPr sz="2000" b="1"/>
            </a:lvl2pPr>
            <a:lvl3pPr marL="914330" indent="0">
              <a:buNone/>
              <a:defRPr sz="1800" b="1"/>
            </a:lvl3pPr>
            <a:lvl4pPr marL="1371495" indent="0">
              <a:buNone/>
              <a:defRPr sz="1600" b="1"/>
            </a:lvl4pPr>
            <a:lvl5pPr marL="1828660" indent="0">
              <a:buNone/>
              <a:defRPr sz="1600" b="1"/>
            </a:lvl5pPr>
            <a:lvl6pPr marL="2285825" indent="0">
              <a:buNone/>
              <a:defRPr sz="1600" b="1"/>
            </a:lvl6pPr>
            <a:lvl7pPr marL="2742990" indent="0">
              <a:buNone/>
              <a:defRPr sz="1600" b="1"/>
            </a:lvl7pPr>
            <a:lvl8pPr marL="3200155" indent="0">
              <a:buNone/>
              <a:defRPr sz="1600" b="1"/>
            </a:lvl8pPr>
            <a:lvl9pPr marL="36573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33" y="1279261"/>
            <a:ext cx="4041775" cy="533136"/>
          </a:xfrm>
        </p:spPr>
        <p:txBody>
          <a:bodyPr anchor="b"/>
          <a:lstStyle>
            <a:lvl1pPr marL="0" indent="0">
              <a:buNone/>
              <a:defRPr sz="2400" b="1">
                <a:latin typeface="Helvetica"/>
                <a:cs typeface="Helvetica"/>
              </a:defRPr>
            </a:lvl1pPr>
            <a:lvl2pPr marL="457165" indent="0">
              <a:buNone/>
              <a:defRPr sz="2000" b="1"/>
            </a:lvl2pPr>
            <a:lvl3pPr marL="914330" indent="0">
              <a:buNone/>
              <a:defRPr sz="1800" b="1"/>
            </a:lvl3pPr>
            <a:lvl4pPr marL="1371495" indent="0">
              <a:buNone/>
              <a:defRPr sz="1600" b="1"/>
            </a:lvl4pPr>
            <a:lvl5pPr marL="1828660" indent="0">
              <a:buNone/>
              <a:defRPr sz="1600" b="1"/>
            </a:lvl5pPr>
            <a:lvl6pPr marL="2285825" indent="0">
              <a:buNone/>
              <a:defRPr sz="1600" b="1"/>
            </a:lvl6pPr>
            <a:lvl7pPr marL="2742990" indent="0">
              <a:buNone/>
              <a:defRPr sz="1600" b="1"/>
            </a:lvl7pPr>
            <a:lvl8pPr marL="3200155" indent="0">
              <a:buNone/>
              <a:defRPr sz="1600" b="1"/>
            </a:lvl8pPr>
            <a:lvl9pPr marL="36573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a:defRPr>
                <a:latin typeface="Helvetica"/>
                <a:cs typeface="Helvetica"/>
              </a:defRPr>
            </a:lvl1pPr>
          </a:lstStyle>
          <a:p>
            <a:fld id="{3C7D23FA-05C4-4CC1-B281-2F815585BC1C}" type="datetime1">
              <a:rPr lang="sv-SE" smtClean="0"/>
              <a:pPr/>
              <a:t>2015-10-12</a:t>
            </a:fld>
            <a:endParaRPr lang="sv-SE" dirty="0"/>
          </a:p>
        </p:txBody>
      </p:sp>
      <p:sp>
        <p:nvSpPr>
          <p:cNvPr id="8" name="Footer Placeholder 7"/>
          <p:cNvSpPr>
            <a:spLocks noGrp="1"/>
          </p:cNvSpPr>
          <p:nvPr>
            <p:ph type="ftr" sz="quarter" idx="11"/>
          </p:nvPr>
        </p:nvSpPr>
        <p:spPr/>
        <p:txBody>
          <a:bodyPr/>
          <a:lstStyle>
            <a:lvl1pPr>
              <a:defRPr>
                <a:latin typeface="Helvetica"/>
                <a:cs typeface="Helvetica"/>
              </a:defRPr>
            </a:lvl1pPr>
          </a:lstStyle>
          <a:p>
            <a:endParaRPr lang="sv-SE" dirty="0"/>
          </a:p>
        </p:txBody>
      </p:sp>
      <p:sp>
        <p:nvSpPr>
          <p:cNvPr id="9" name="Slide Number Placeholder 8"/>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pPr/>
              <a:t>‹#›</a:t>
            </a:fld>
            <a:endParaRPr lang="sv-SE" dirty="0"/>
          </a:p>
        </p:txBody>
      </p:sp>
      <p:sp>
        <p:nvSpPr>
          <p:cNvPr id="10" name="Rektangel 6"/>
          <p:cNvSpPr/>
          <p:nvPr userDrawn="1"/>
        </p:nvSpPr>
        <p:spPr>
          <a:xfrm>
            <a:off x="0" y="0"/>
            <a:ext cx="9144000" cy="1195296"/>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sv-SE" dirty="0">
              <a:solidFill>
                <a:srgbClr val="0094CA"/>
              </a:solidFill>
              <a:latin typeface="Helvetica"/>
              <a:cs typeface="Helvetica"/>
            </a:endParaRPr>
          </a:p>
        </p:txBody>
      </p:sp>
      <p:pic>
        <p:nvPicPr>
          <p:cNvPr id="11"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4329" y="217209"/>
            <a:ext cx="1440160" cy="738383"/>
          </a:xfrm>
          <a:prstGeom prst="rect">
            <a:avLst/>
          </a:prstGeom>
        </p:spPr>
      </p:pic>
    </p:spTree>
    <p:extLst>
      <p:ext uri="{BB962C8B-B14F-4D97-AF65-F5344CB8AC3E}">
        <p14:creationId xmlns:p14="http://schemas.microsoft.com/office/powerpoint/2010/main" val="124974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82"/>
            <a:ext cx="5762624" cy="1201209"/>
          </a:xfrm>
        </p:spPr>
        <p:txBody>
          <a:bodyPr/>
          <a:lstStyle/>
          <a:p>
            <a:r>
              <a:rPr lang="sv-SE" smtClean="0"/>
              <a:t>Klicka här för att ändra format</a:t>
            </a:r>
            <a:endParaRPr lang="sv-SE"/>
          </a:p>
        </p:txBody>
      </p:sp>
      <p:cxnSp>
        <p:nvCxnSpPr>
          <p:cNvPr id="3" name="Rak 7"/>
          <p:cNvCxnSpPr/>
          <p:nvPr userDrawn="1"/>
        </p:nvCxnSpPr>
        <p:spPr>
          <a:xfrm>
            <a:off x="-326070" y="1210333"/>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71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9" y="1629837"/>
            <a:ext cx="4766944" cy="3150517"/>
          </a:xfrm>
        </p:spPr>
        <p:txBody>
          <a:bodyPr lIns="0" tIns="0" rIns="0" bIns="0">
            <a:noAutofit/>
          </a:bodyPr>
          <a:lstStyle>
            <a:lvl1pPr marL="351683" marR="0" indent="-303836" algn="l" defTabSz="405114" rtl="0" eaLnBrk="1" fontAlgn="auto" latinLnBrk="0" hangingPunct="1">
              <a:lnSpc>
                <a:spcPct val="100000"/>
              </a:lnSpc>
              <a:spcBef>
                <a:spcPts val="1064"/>
              </a:spcBef>
              <a:spcAft>
                <a:spcPts val="532"/>
              </a:spcAft>
              <a:buClrTx/>
              <a:buSzTx/>
              <a:buFont typeface="Arial"/>
              <a:buChar char="•"/>
              <a:tabLst/>
              <a:defRPr sz="2100" b="0">
                <a:solidFill>
                  <a:srgbClr val="0094CA"/>
                </a:solidFill>
              </a:defRPr>
            </a:lvl1pPr>
            <a:lvl2pPr marL="574176" marR="0" indent="-207342" algn="l" defTabSz="405114" rtl="0" eaLnBrk="1" fontAlgn="auto" latinLnBrk="0" hangingPunct="1">
              <a:lnSpc>
                <a:spcPct val="100000"/>
              </a:lnSpc>
              <a:spcBef>
                <a:spcPts val="177"/>
              </a:spcBef>
              <a:spcAft>
                <a:spcPts val="177"/>
              </a:spcAft>
              <a:buClrTx/>
              <a:buSzPct val="75000"/>
              <a:buFont typeface="Lucida Grande"/>
              <a:buChar char="-"/>
              <a:tabLst/>
              <a:defRPr sz="1600" baseline="0">
                <a:solidFill>
                  <a:srgbClr val="0094CA"/>
                </a:solidFill>
              </a:defRPr>
            </a:lvl2pPr>
            <a:lvl3pPr marL="810228" indent="0" algn="ctr">
              <a:buNone/>
              <a:defRPr>
                <a:solidFill>
                  <a:schemeClr val="tx1">
                    <a:tint val="75000"/>
                  </a:schemeClr>
                </a:solidFill>
              </a:defRPr>
            </a:lvl3pPr>
            <a:lvl4pPr marL="1215342" indent="0" algn="ctr">
              <a:buNone/>
              <a:defRPr>
                <a:solidFill>
                  <a:schemeClr val="tx1">
                    <a:tint val="75000"/>
                  </a:schemeClr>
                </a:solidFill>
              </a:defRPr>
            </a:lvl4pPr>
            <a:lvl5pPr marL="1620455" indent="0" algn="ctr">
              <a:buNone/>
              <a:defRPr>
                <a:solidFill>
                  <a:schemeClr val="tx1">
                    <a:tint val="75000"/>
                  </a:schemeClr>
                </a:solidFill>
              </a:defRPr>
            </a:lvl5pPr>
            <a:lvl6pPr marL="2025570" indent="0" algn="ctr">
              <a:buNone/>
              <a:defRPr>
                <a:solidFill>
                  <a:schemeClr val="tx1">
                    <a:tint val="75000"/>
                  </a:schemeClr>
                </a:solidFill>
              </a:defRPr>
            </a:lvl6pPr>
            <a:lvl7pPr marL="2430683" indent="0" algn="ctr">
              <a:buNone/>
              <a:defRPr>
                <a:solidFill>
                  <a:schemeClr val="tx1">
                    <a:tint val="75000"/>
                  </a:schemeClr>
                </a:solidFill>
              </a:defRPr>
            </a:lvl7pPr>
            <a:lvl8pPr marL="2835797" indent="0" algn="ctr">
              <a:buNone/>
              <a:defRPr>
                <a:solidFill>
                  <a:schemeClr val="tx1">
                    <a:tint val="75000"/>
                  </a:schemeClr>
                </a:solidFill>
              </a:defRPr>
            </a:lvl8pPr>
            <a:lvl9pPr marL="324091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207"/>
            <a:ext cx="5762624" cy="1201209"/>
          </a:xfrm>
        </p:spPr>
        <p:txBody>
          <a:bodyPr/>
          <a:lstStyle>
            <a:lvl1pPr>
              <a:defRPr baseline="0"/>
            </a:lvl1pPr>
          </a:lstStyle>
          <a:p>
            <a:r>
              <a:rPr lang="sv-SE" smtClean="0"/>
              <a:t>White bullet page</a:t>
            </a:r>
            <a:endParaRPr lang="sv-SE"/>
          </a:p>
        </p:txBody>
      </p:sp>
      <p:cxnSp>
        <p:nvCxnSpPr>
          <p:cNvPr id="4" name="Rak 5"/>
          <p:cNvCxnSpPr/>
          <p:nvPr userDrawn="1"/>
        </p:nvCxnSpPr>
        <p:spPr>
          <a:xfrm>
            <a:off x="-326070" y="1210333"/>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5454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7139136" cy="952500"/>
          </a:xfrm>
          <a:prstGeom prst="rect">
            <a:avLst/>
          </a:prstGeom>
        </p:spPr>
        <p:txBody>
          <a:bodyPr vert="horz" lIns="91433" tIns="45716" rIns="91433" bIns="45716"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33" tIns="45716" rIns="91433"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5296964"/>
            <a:ext cx="2133600" cy="304271"/>
          </a:xfrm>
          <a:prstGeom prst="rect">
            <a:avLst/>
          </a:prstGeom>
        </p:spPr>
        <p:txBody>
          <a:bodyPr vert="horz" lIns="91433" tIns="45716" rIns="91433" bIns="45716" rtlCol="0" anchor="ctr"/>
          <a:lstStyle>
            <a:lvl1pPr algn="l">
              <a:defRPr sz="1200">
                <a:solidFill>
                  <a:schemeClr val="tx1">
                    <a:tint val="75000"/>
                  </a:schemeClr>
                </a:solidFill>
              </a:defRPr>
            </a:lvl1pPr>
          </a:lstStyle>
          <a:p>
            <a:fld id="{7103233B-D569-4A6E-878F-CDE152514C47}" type="datetime1">
              <a:rPr lang="sv-SE" smtClean="0"/>
              <a:t>2015-10-12</a:t>
            </a:fld>
            <a:endParaRPr lang="sv-SE" dirty="0"/>
          </a:p>
        </p:txBody>
      </p:sp>
      <p:sp>
        <p:nvSpPr>
          <p:cNvPr id="5" name="Footer Placeholder 4"/>
          <p:cNvSpPr>
            <a:spLocks noGrp="1"/>
          </p:cNvSpPr>
          <p:nvPr>
            <p:ph type="ftr" sz="quarter" idx="3"/>
          </p:nvPr>
        </p:nvSpPr>
        <p:spPr>
          <a:xfrm>
            <a:off x="3124200" y="5296964"/>
            <a:ext cx="2895600" cy="304271"/>
          </a:xfrm>
          <a:prstGeom prst="rect">
            <a:avLst/>
          </a:prstGeom>
        </p:spPr>
        <p:txBody>
          <a:bodyPr vert="horz" lIns="91433" tIns="45716" rIns="91433" bIns="45716"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5296964"/>
            <a:ext cx="2133600" cy="304271"/>
          </a:xfrm>
          <a:prstGeom prst="rect">
            <a:avLst/>
          </a:prstGeom>
        </p:spPr>
        <p:txBody>
          <a:bodyPr vert="horz" lIns="91433" tIns="45716" rIns="91433" bIns="45716"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2" r:id="rId4"/>
    <p:sldLayoutId id="2147483653" r:id="rId5"/>
    <p:sldLayoutId id="2147483655" r:id="rId6"/>
    <p:sldLayoutId id="2147483656" r:id="rId7"/>
  </p:sldLayoutIdLst>
  <p:hf hdr="0" ftr="0" dt="0"/>
  <p:txStyles>
    <p:titleStyle>
      <a:lvl1pPr algn="l" defTabSz="914330" rtl="0" eaLnBrk="1" latinLnBrk="0" hangingPunct="1">
        <a:spcBef>
          <a:spcPct val="0"/>
        </a:spcBef>
        <a:buNone/>
        <a:defRPr sz="3200" kern="1200" baseline="0">
          <a:solidFill>
            <a:schemeClr val="bg1"/>
          </a:solidFill>
          <a:latin typeface="+mj-lt"/>
          <a:ea typeface="+mj-ea"/>
          <a:cs typeface="+mj-cs"/>
        </a:defRPr>
      </a:lvl1pPr>
    </p:titleStyle>
    <p:bodyStyle>
      <a:lvl1pPr marL="342874" indent="-342874" algn="l" defTabSz="91433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93" indent="-285728" algn="l" defTabSz="91433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913" indent="-228583" algn="l" defTabSz="91433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78" indent="-228583" algn="l" defTabSz="91433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243"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08"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3"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38"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3"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GB" sz="2800" b="1" dirty="0"/>
              <a:t>ESS </a:t>
            </a:r>
            <a:r>
              <a:rPr lang="en-GB" sz="2800" b="1" dirty="0" smtClean="0"/>
              <a:t>Update</a:t>
            </a:r>
            <a:endParaRPr lang="en-GB" sz="1600" b="1" dirty="0"/>
          </a:p>
        </p:txBody>
      </p:sp>
      <p:sp>
        <p:nvSpPr>
          <p:cNvPr id="3" name="Subtitle 2"/>
          <p:cNvSpPr>
            <a:spLocks noGrp="1"/>
          </p:cNvSpPr>
          <p:nvPr>
            <p:ph type="subTitle" idx="1"/>
          </p:nvPr>
        </p:nvSpPr>
        <p:spPr>
          <a:xfrm>
            <a:off x="1115616" y="3001516"/>
            <a:ext cx="6984776" cy="1460500"/>
          </a:xfrm>
        </p:spPr>
        <p:txBody>
          <a:bodyPr>
            <a:noAutofit/>
          </a:bodyPr>
          <a:lstStyle/>
          <a:p>
            <a:r>
              <a:rPr lang="en-GB" sz="2000" dirty="0" smtClean="0">
                <a:solidFill>
                  <a:schemeClr val="bg1"/>
                </a:solidFill>
              </a:rPr>
              <a:t>TAC Meeting</a:t>
            </a:r>
          </a:p>
          <a:p>
            <a:r>
              <a:rPr lang="en-GB" sz="1600" dirty="0" smtClean="0">
                <a:solidFill>
                  <a:schemeClr val="bg1"/>
                </a:solidFill>
              </a:rPr>
              <a:t>October 2015</a:t>
            </a:r>
            <a:endParaRPr lang="en-GB" sz="1600" dirty="0">
              <a:solidFill>
                <a:schemeClr val="bg1"/>
              </a:solidFill>
            </a:endParaRPr>
          </a:p>
          <a:p>
            <a:endParaRPr lang="en-GB" sz="1600" dirty="0">
              <a:solidFill>
                <a:schemeClr val="bg1"/>
              </a:solidFill>
            </a:endParaRPr>
          </a:p>
          <a:p>
            <a:r>
              <a:rPr lang="en-GB" sz="1600" b="1" dirty="0">
                <a:solidFill>
                  <a:schemeClr val="bg1"/>
                </a:solidFill>
              </a:rPr>
              <a:t>James </a:t>
            </a:r>
            <a:r>
              <a:rPr lang="en-GB" sz="1600" b="1" dirty="0" err="1">
                <a:solidFill>
                  <a:schemeClr val="bg1"/>
                </a:solidFill>
              </a:rPr>
              <a:t>Yeck</a:t>
            </a:r>
            <a:endParaRPr lang="en-GB" sz="1600" b="1" dirty="0">
              <a:solidFill>
                <a:schemeClr val="bg1"/>
              </a:solidFill>
            </a:endParaRPr>
          </a:p>
          <a:p>
            <a:r>
              <a:rPr lang="en-GB" sz="1600" dirty="0">
                <a:solidFill>
                  <a:schemeClr val="bg1"/>
                </a:solidFill>
              </a:rPr>
              <a:t>Director General</a:t>
            </a:r>
          </a:p>
        </p:txBody>
      </p:sp>
      <p:sp>
        <p:nvSpPr>
          <p:cNvPr id="4" name="Rectangle 3"/>
          <p:cNvSpPr/>
          <p:nvPr/>
        </p:nvSpPr>
        <p:spPr>
          <a:xfrm>
            <a:off x="2267744" y="5089748"/>
            <a:ext cx="4572000" cy="343676"/>
          </a:xfrm>
          <a:prstGeom prst="rect">
            <a:avLst/>
          </a:prstGeom>
        </p:spPr>
        <p:txBody>
          <a:bodyPr lIns="91433" tIns="45716" rIns="91433" bIns="45716">
            <a:spAutoFit/>
          </a:bodyPr>
          <a:lstStyle/>
          <a:p>
            <a:pPr algn="ctr">
              <a:lnSpc>
                <a:spcPct val="120000"/>
              </a:lnSpc>
            </a:pPr>
            <a:r>
              <a:rPr lang="en-GB" sz="1400" dirty="0" err="1" smtClean="0">
                <a:solidFill>
                  <a:srgbClr val="FFFFFF"/>
                </a:solidFill>
                <a:latin typeface="Helvetica"/>
                <a:cs typeface="Helvetica"/>
              </a:rPr>
              <a:t>www.europeanspallationsource.se</a:t>
            </a:r>
            <a:endParaRPr lang="en-GB" sz="1400" dirty="0">
              <a:solidFill>
                <a:srgbClr val="FFFFFF"/>
              </a:solidFill>
              <a:latin typeface="Helvetica"/>
              <a:cs typeface="Helvetica"/>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ssaerial_18august201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0608" y="-238847"/>
            <a:ext cx="10311212" cy="5953847"/>
          </a:xfrm>
          <a:prstGeom prst="rect">
            <a:avLst/>
          </a:prstGeom>
        </p:spPr>
      </p:pic>
      <p:sp>
        <p:nvSpPr>
          <p:cNvPr id="6" name="TextBox 5"/>
          <p:cNvSpPr txBox="1"/>
          <p:nvPr/>
        </p:nvSpPr>
        <p:spPr>
          <a:xfrm>
            <a:off x="7524329" y="4801716"/>
            <a:ext cx="1462245" cy="584767"/>
          </a:xfrm>
          <a:prstGeom prst="rect">
            <a:avLst/>
          </a:prstGeom>
          <a:noFill/>
        </p:spPr>
        <p:txBody>
          <a:bodyPr wrap="none" lIns="91433" tIns="45716" rIns="91433" bIns="45716" rtlCol="0">
            <a:spAutoFit/>
          </a:bodyPr>
          <a:lstStyle/>
          <a:p>
            <a:r>
              <a:rPr lang="en-US" sz="3200" dirty="0">
                <a:solidFill>
                  <a:schemeClr val="bg1"/>
                </a:solidFill>
                <a:latin typeface="Helvetica"/>
                <a:cs typeface="Helvetica"/>
              </a:rPr>
              <a:t>August</a:t>
            </a:r>
          </a:p>
        </p:txBody>
      </p:sp>
      <p:pic>
        <p:nvPicPr>
          <p:cNvPr id="8"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217209"/>
            <a:ext cx="1440160" cy="738383"/>
          </a:xfrm>
          <a:prstGeom prst="rect">
            <a:avLst/>
          </a:prstGeom>
        </p:spPr>
      </p:pic>
      <p:sp>
        <p:nvSpPr>
          <p:cNvPr id="9" name="Title 1"/>
          <p:cNvSpPr>
            <a:spLocks noGrp="1"/>
          </p:cNvSpPr>
          <p:nvPr>
            <p:ph type="title"/>
          </p:nvPr>
        </p:nvSpPr>
        <p:spPr>
          <a:xfrm>
            <a:off x="457200" y="228866"/>
            <a:ext cx="7139136" cy="952500"/>
          </a:xfrm>
        </p:spPr>
        <p:txBody>
          <a:bodyPr/>
          <a:lstStyle/>
          <a:p>
            <a:r>
              <a:rPr lang="en-US" dirty="0" smtClean="0"/>
              <a:t>Progress on civil construction</a:t>
            </a:r>
            <a:endParaRPr lang="en-US" dirty="0"/>
          </a:p>
        </p:txBody>
      </p:sp>
    </p:spTree>
    <p:extLst>
      <p:ext uri="{BB962C8B-B14F-4D97-AF65-F5344CB8AC3E}">
        <p14:creationId xmlns:p14="http://schemas.microsoft.com/office/powerpoint/2010/main" val="237709716"/>
      </p:ext>
    </p:extLst>
  </p:cSld>
  <p:clrMapOvr>
    <a:masterClrMapping/>
  </p:clrMapOvr>
  <p:transition xmlns:p14="http://schemas.microsoft.com/office/powerpoint/2010/main" spd="slow" advClick="0" advTm="3000">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pPr/>
              <a:t>11</a:t>
            </a:fld>
            <a:endParaRPr lang="sv-SE" dirty="0"/>
          </a:p>
        </p:txBody>
      </p:sp>
      <p:pic>
        <p:nvPicPr>
          <p:cNvPr id="5" name="Picture 4" descr="DSCN2348.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604171"/>
            <a:ext cx="9396536" cy="6319171"/>
          </a:xfrm>
          <a:prstGeom prst="rect">
            <a:avLst/>
          </a:prstGeom>
        </p:spPr>
      </p:pic>
      <p:pic>
        <p:nvPicPr>
          <p:cNvPr id="8"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4729709"/>
            <a:ext cx="1440160" cy="738383"/>
          </a:xfrm>
          <a:prstGeom prst="rect">
            <a:avLst/>
          </a:prstGeom>
        </p:spPr>
      </p:pic>
      <p:sp>
        <p:nvSpPr>
          <p:cNvPr id="9" name="Title 1"/>
          <p:cNvSpPr txBox="1">
            <a:spLocks/>
          </p:cNvSpPr>
          <p:nvPr/>
        </p:nvSpPr>
        <p:spPr>
          <a:xfrm>
            <a:off x="539552" y="4729708"/>
            <a:ext cx="7139136" cy="952500"/>
          </a:xfrm>
          <a:prstGeom prst="rect">
            <a:avLst/>
          </a:prstGeom>
        </p:spPr>
        <p:txBody>
          <a:bodyPr vert="horz" lIns="91433" tIns="45716" rIns="91433" bIns="45716"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smtClean="0"/>
              <a:t>Progress on civil construction</a:t>
            </a:r>
            <a:endParaRPr lang="en-US" dirty="0"/>
          </a:p>
        </p:txBody>
      </p:sp>
    </p:spTree>
    <p:extLst>
      <p:ext uri="{BB962C8B-B14F-4D97-AF65-F5344CB8AC3E}">
        <p14:creationId xmlns:p14="http://schemas.microsoft.com/office/powerpoint/2010/main" val="27987529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xmlns:p14="http://schemas.microsoft.com/office/powerpoint/2010/main" spd="med" advTm="2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pPr/>
              <a:t>12</a:t>
            </a:fld>
            <a:endParaRPr lang="sv-SE" dirty="0"/>
          </a:p>
        </p:txBody>
      </p:sp>
      <p:pic>
        <p:nvPicPr>
          <p:cNvPr id="5" name="Picture 4" descr="DSCN2501.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252520" cy="6268583"/>
          </a:xfrm>
          <a:prstGeom prst="rect">
            <a:avLst/>
          </a:prstGeom>
        </p:spPr>
      </p:pic>
      <p:pic>
        <p:nvPicPr>
          <p:cNvPr id="8"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4729709"/>
            <a:ext cx="1440160" cy="738383"/>
          </a:xfrm>
          <a:prstGeom prst="rect">
            <a:avLst/>
          </a:prstGeom>
        </p:spPr>
      </p:pic>
      <p:sp>
        <p:nvSpPr>
          <p:cNvPr id="9" name="Title 1"/>
          <p:cNvSpPr txBox="1">
            <a:spLocks/>
          </p:cNvSpPr>
          <p:nvPr/>
        </p:nvSpPr>
        <p:spPr>
          <a:xfrm>
            <a:off x="539552" y="4729708"/>
            <a:ext cx="7139136" cy="952500"/>
          </a:xfrm>
          <a:prstGeom prst="rect">
            <a:avLst/>
          </a:prstGeom>
        </p:spPr>
        <p:txBody>
          <a:bodyPr vert="horz" lIns="91433" tIns="45716" rIns="91433" bIns="45716"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smtClean="0"/>
              <a:t>Progress on civil construction</a:t>
            </a:r>
            <a:endParaRPr lang="en-US" dirty="0"/>
          </a:p>
        </p:txBody>
      </p:sp>
    </p:spTree>
    <p:extLst>
      <p:ext uri="{BB962C8B-B14F-4D97-AF65-F5344CB8AC3E}">
        <p14:creationId xmlns:p14="http://schemas.microsoft.com/office/powerpoint/2010/main" val="35658392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pPr/>
              <a:t>13</a:t>
            </a:fld>
            <a:endParaRPr lang="sv-SE" dirty="0"/>
          </a:p>
        </p:txBody>
      </p:sp>
      <p:pic>
        <p:nvPicPr>
          <p:cNvPr id="5" name="Picture 4" descr="DSCN2514.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43000"/>
            <a:ext cx="9144000" cy="6858000"/>
          </a:xfrm>
          <a:prstGeom prst="rect">
            <a:avLst/>
          </a:prstGeom>
        </p:spPr>
      </p:pic>
      <p:pic>
        <p:nvPicPr>
          <p:cNvPr id="8"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4729709"/>
            <a:ext cx="1440160" cy="738383"/>
          </a:xfrm>
          <a:prstGeom prst="rect">
            <a:avLst/>
          </a:prstGeom>
        </p:spPr>
      </p:pic>
      <p:sp>
        <p:nvSpPr>
          <p:cNvPr id="9" name="Title 1"/>
          <p:cNvSpPr txBox="1">
            <a:spLocks/>
          </p:cNvSpPr>
          <p:nvPr/>
        </p:nvSpPr>
        <p:spPr>
          <a:xfrm>
            <a:off x="539552" y="4729708"/>
            <a:ext cx="7139136" cy="952500"/>
          </a:xfrm>
          <a:prstGeom prst="rect">
            <a:avLst/>
          </a:prstGeom>
        </p:spPr>
        <p:txBody>
          <a:bodyPr vert="horz" lIns="91433" tIns="45716" rIns="91433" bIns="45716"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smtClean="0"/>
              <a:t>Progress on civil construction</a:t>
            </a:r>
            <a:endParaRPr lang="en-US" dirty="0"/>
          </a:p>
        </p:txBody>
      </p:sp>
    </p:spTree>
    <p:extLst>
      <p:ext uri="{BB962C8B-B14F-4D97-AF65-F5344CB8AC3E}">
        <p14:creationId xmlns:p14="http://schemas.microsoft.com/office/powerpoint/2010/main" val="394578302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xmlns:p14="http://schemas.microsoft.com/office/powerpoint/2010/main" spd="med" advTm="200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pPr/>
              <a:t>14</a:t>
            </a:fld>
            <a:endParaRPr lang="sv-SE" dirty="0"/>
          </a:p>
        </p:txBody>
      </p:sp>
      <p:pic>
        <p:nvPicPr>
          <p:cNvPr id="5" name="Picture 4" descr="DSCN2794.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64441"/>
            <a:ext cx="9252520" cy="5979441"/>
          </a:xfrm>
          <a:prstGeom prst="rect">
            <a:avLst/>
          </a:prstGeom>
        </p:spPr>
      </p:pic>
      <p:pic>
        <p:nvPicPr>
          <p:cNvPr id="6"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4729709"/>
            <a:ext cx="1440160" cy="738383"/>
          </a:xfrm>
          <a:prstGeom prst="rect">
            <a:avLst/>
          </a:prstGeom>
        </p:spPr>
      </p:pic>
      <p:sp>
        <p:nvSpPr>
          <p:cNvPr id="7" name="Title 1"/>
          <p:cNvSpPr txBox="1">
            <a:spLocks/>
          </p:cNvSpPr>
          <p:nvPr/>
        </p:nvSpPr>
        <p:spPr>
          <a:xfrm>
            <a:off x="539552" y="4729708"/>
            <a:ext cx="7139136" cy="952500"/>
          </a:xfrm>
          <a:prstGeom prst="rect">
            <a:avLst/>
          </a:prstGeom>
        </p:spPr>
        <p:txBody>
          <a:bodyPr vert="horz" lIns="91433" tIns="45716" rIns="91433" bIns="45716"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smtClean="0"/>
              <a:t>Progress on civil construction</a:t>
            </a:r>
            <a:endParaRPr lang="en-US" dirty="0"/>
          </a:p>
        </p:txBody>
      </p:sp>
    </p:spTree>
    <p:extLst>
      <p:ext uri="{BB962C8B-B14F-4D97-AF65-F5344CB8AC3E}">
        <p14:creationId xmlns:p14="http://schemas.microsoft.com/office/powerpoint/2010/main" val="371035106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15</a:t>
            </a:fld>
            <a:endParaRPr lang="sv-SE" dirty="0"/>
          </a:p>
        </p:txBody>
      </p:sp>
      <p:sp>
        <p:nvSpPr>
          <p:cNvPr id="5" name="Content Placeholder 4"/>
          <p:cNvSpPr>
            <a:spLocks noGrp="1"/>
          </p:cNvSpPr>
          <p:nvPr>
            <p:ph idx="1"/>
          </p:nvPr>
        </p:nvSpPr>
        <p:spPr/>
        <p:txBody>
          <a:bodyPr/>
          <a:lstStyle/>
          <a:p>
            <a:endParaRPr lang="en-US"/>
          </a:p>
        </p:txBody>
      </p:sp>
      <p:pic>
        <p:nvPicPr>
          <p:cNvPr id="6" name="Picture 5" descr="DSCN3132.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38844"/>
            <a:ext cx="9144000" cy="6858000"/>
          </a:xfrm>
          <a:prstGeom prst="rect">
            <a:avLst/>
          </a:prstGeom>
        </p:spPr>
      </p:pic>
      <p:pic>
        <p:nvPicPr>
          <p:cNvPr id="8"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4729709"/>
            <a:ext cx="1440160" cy="738383"/>
          </a:xfrm>
          <a:prstGeom prst="rect">
            <a:avLst/>
          </a:prstGeom>
        </p:spPr>
      </p:pic>
      <p:sp>
        <p:nvSpPr>
          <p:cNvPr id="9" name="Title 1"/>
          <p:cNvSpPr txBox="1">
            <a:spLocks/>
          </p:cNvSpPr>
          <p:nvPr/>
        </p:nvSpPr>
        <p:spPr>
          <a:xfrm>
            <a:off x="539552" y="4729708"/>
            <a:ext cx="7139136" cy="952500"/>
          </a:xfrm>
          <a:prstGeom prst="rect">
            <a:avLst/>
          </a:prstGeom>
        </p:spPr>
        <p:txBody>
          <a:bodyPr vert="horz" lIns="91433" tIns="45716" rIns="91433" bIns="45716"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smtClean="0"/>
              <a:t>Progress on civil construction</a:t>
            </a:r>
            <a:endParaRPr lang="en-US" dirty="0"/>
          </a:p>
        </p:txBody>
      </p:sp>
    </p:spTree>
    <p:extLst>
      <p:ext uri="{BB962C8B-B14F-4D97-AF65-F5344CB8AC3E}">
        <p14:creationId xmlns:p14="http://schemas.microsoft.com/office/powerpoint/2010/main" val="103848270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 instrument </a:t>
            </a:r>
            <a:r>
              <a:rPr lang="en-US" dirty="0"/>
              <a:t>s</a:t>
            </a:r>
            <a:r>
              <a:rPr lang="en-US" dirty="0" smtClean="0"/>
              <a:t>uite </a:t>
            </a:r>
            <a:r>
              <a:rPr lang="en-US" dirty="0"/>
              <a:t>t</a:t>
            </a:r>
            <a:r>
              <a:rPr lang="en-US" dirty="0" smtClean="0"/>
              <a:t>aking </a:t>
            </a:r>
            <a:r>
              <a:rPr lang="en-US" dirty="0"/>
              <a:t>s</a:t>
            </a:r>
            <a:r>
              <a:rPr lang="en-US" dirty="0" smtClean="0"/>
              <a:t>hape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16</a:t>
            </a:fld>
            <a:endParaRPr lang="sv-SE" dirty="0"/>
          </a:p>
        </p:txBody>
      </p:sp>
      <p:grpSp>
        <p:nvGrpSpPr>
          <p:cNvPr id="73" name="Group 72"/>
          <p:cNvGrpSpPr/>
          <p:nvPr/>
        </p:nvGrpSpPr>
        <p:grpSpPr>
          <a:xfrm>
            <a:off x="467545" y="1273324"/>
            <a:ext cx="7668344" cy="4282152"/>
            <a:chOff x="-3" y="1429092"/>
            <a:chExt cx="9906004" cy="5650275"/>
          </a:xfrm>
        </p:grpSpPr>
        <p:pic>
          <p:nvPicPr>
            <p:cNvPr id="5" name="image60.png" descr="bild 5.png"/>
            <p:cNvPicPr/>
            <p:nvPr/>
          </p:nvPicPr>
          <p:blipFill>
            <a:blip r:embed="rId2">
              <a:extLst/>
            </a:blip>
            <a:srcRect t="6571" b="6569"/>
            <a:stretch>
              <a:fillRect/>
            </a:stretch>
          </p:blipFill>
          <p:spPr>
            <a:xfrm>
              <a:off x="-3" y="1429092"/>
              <a:ext cx="9906004" cy="5650275"/>
            </a:xfrm>
            <a:prstGeom prst="rect">
              <a:avLst/>
            </a:prstGeom>
            <a:ln w="12700">
              <a:miter lim="400000"/>
            </a:ln>
          </p:spPr>
        </p:pic>
        <p:grpSp>
          <p:nvGrpSpPr>
            <p:cNvPr id="8" name="Group 160"/>
            <p:cNvGrpSpPr/>
            <p:nvPr/>
          </p:nvGrpSpPr>
          <p:grpSpPr>
            <a:xfrm>
              <a:off x="2590111" y="6340595"/>
              <a:ext cx="7207422" cy="478507"/>
              <a:chOff x="-1" y="-1"/>
              <a:chExt cx="6653004" cy="478504"/>
            </a:xfrm>
          </p:grpSpPr>
          <p:pic>
            <p:nvPicPr>
              <p:cNvPr id="10" name="www.psi.png"/>
              <p:cNvPicPr/>
              <p:nvPr/>
            </p:nvPicPr>
            <p:blipFill>
              <a:blip r:embed="rId3">
                <a:extLst/>
              </a:blip>
              <a:stretch>
                <a:fillRect/>
              </a:stretch>
            </p:blipFill>
            <p:spPr>
              <a:xfrm>
                <a:off x="5704537" y="72768"/>
                <a:ext cx="948467" cy="340680"/>
              </a:xfrm>
              <a:prstGeom prst="rect">
                <a:avLst/>
              </a:prstGeom>
              <a:ln w="12700" cap="flat">
                <a:noFill/>
                <a:miter lim="400000"/>
              </a:ln>
              <a:effectLst/>
            </p:spPr>
          </p:pic>
          <p:pic>
            <p:nvPicPr>
              <p:cNvPr id="11" name="english.png"/>
              <p:cNvPicPr/>
              <p:nvPr/>
            </p:nvPicPr>
            <p:blipFill>
              <a:blip r:embed="rId4">
                <a:extLst/>
              </a:blip>
              <a:stretch>
                <a:fillRect/>
              </a:stretch>
            </p:blipFill>
            <p:spPr>
              <a:xfrm>
                <a:off x="5286785" y="68976"/>
                <a:ext cx="311364" cy="340681"/>
              </a:xfrm>
              <a:prstGeom prst="rect">
                <a:avLst/>
              </a:prstGeom>
              <a:ln w="12700" cap="flat">
                <a:noFill/>
                <a:miter lim="400000"/>
              </a:ln>
              <a:effectLst/>
            </p:spPr>
          </p:pic>
          <p:pic>
            <p:nvPicPr>
              <p:cNvPr id="12" name="LogoLLB.png"/>
              <p:cNvPicPr/>
              <p:nvPr/>
            </p:nvPicPr>
            <p:blipFill>
              <a:blip r:embed="rId5">
                <a:extLst/>
              </a:blip>
              <a:stretch>
                <a:fillRect/>
              </a:stretch>
            </p:blipFill>
            <p:spPr>
              <a:xfrm>
                <a:off x="3395674" y="72768"/>
                <a:ext cx="572931" cy="350576"/>
              </a:xfrm>
              <a:prstGeom prst="rect">
                <a:avLst/>
              </a:prstGeom>
              <a:ln w="12700" cap="flat">
                <a:noFill/>
                <a:miter lim="400000"/>
              </a:ln>
              <a:effectLst/>
            </p:spPr>
          </p:pic>
          <p:pic>
            <p:nvPicPr>
              <p:cNvPr id="13" name="logo.png"/>
              <p:cNvPicPr/>
              <p:nvPr/>
            </p:nvPicPr>
            <p:blipFill>
              <a:blip r:embed="rId6">
                <a:extLst/>
              </a:blip>
              <a:srcRect l="15976" r="59107" b="22914"/>
              <a:stretch>
                <a:fillRect/>
              </a:stretch>
            </p:blipFill>
            <p:spPr>
              <a:xfrm>
                <a:off x="4319019" y="56703"/>
                <a:ext cx="294672" cy="328223"/>
              </a:xfrm>
              <a:prstGeom prst="rect">
                <a:avLst/>
              </a:prstGeom>
              <a:ln w="12700" cap="flat">
                <a:noFill/>
                <a:miter lim="400000"/>
              </a:ln>
              <a:effectLst/>
            </p:spPr>
          </p:pic>
          <p:pic>
            <p:nvPicPr>
              <p:cNvPr id="14" name="image25.png"/>
              <p:cNvPicPr/>
              <p:nvPr/>
            </p:nvPicPr>
            <p:blipFill>
              <a:blip r:embed="rId7">
                <a:extLst/>
              </a:blip>
              <a:stretch>
                <a:fillRect/>
              </a:stretch>
            </p:blipFill>
            <p:spPr>
              <a:xfrm>
                <a:off x="3946195" y="106759"/>
                <a:ext cx="268292" cy="265116"/>
              </a:xfrm>
              <a:prstGeom prst="rect">
                <a:avLst/>
              </a:prstGeom>
              <a:ln w="12700" cap="flat">
                <a:noFill/>
                <a:miter lim="400000"/>
              </a:ln>
              <a:effectLst/>
            </p:spPr>
          </p:pic>
          <p:pic>
            <p:nvPicPr>
              <p:cNvPr id="15" name="index.html.png"/>
              <p:cNvPicPr/>
              <p:nvPr/>
            </p:nvPicPr>
            <p:blipFill>
              <a:blip r:embed="rId8">
                <a:extLst/>
              </a:blip>
              <a:srcRect l="5978" t="19386" b="19385"/>
              <a:stretch>
                <a:fillRect/>
              </a:stretch>
            </p:blipFill>
            <p:spPr>
              <a:xfrm>
                <a:off x="-2" y="106759"/>
                <a:ext cx="1454730" cy="328392"/>
              </a:xfrm>
              <a:prstGeom prst="rect">
                <a:avLst/>
              </a:prstGeom>
              <a:ln w="12700" cap="flat">
                <a:noFill/>
                <a:miter lim="400000"/>
              </a:ln>
              <a:effectLst/>
            </p:spPr>
          </p:pic>
          <p:pic>
            <p:nvPicPr>
              <p:cNvPr id="16" name="www.ujf.cas.png"/>
              <p:cNvPicPr/>
              <p:nvPr/>
            </p:nvPicPr>
            <p:blipFill>
              <a:blip r:embed="rId9">
                <a:extLst/>
              </a:blip>
              <a:srcRect r="79095"/>
              <a:stretch>
                <a:fillRect/>
              </a:stretch>
            </p:blipFill>
            <p:spPr>
              <a:xfrm>
                <a:off x="2161662" y="-1"/>
                <a:ext cx="294436" cy="478505"/>
              </a:xfrm>
              <a:prstGeom prst="rect">
                <a:avLst/>
              </a:prstGeom>
              <a:ln w="12700" cap="flat">
                <a:noFill/>
                <a:miter lim="400000"/>
              </a:ln>
              <a:effectLst/>
            </p:spPr>
          </p:pic>
          <p:pic>
            <p:nvPicPr>
              <p:cNvPr id="17" name="757.png"/>
              <p:cNvPicPr/>
              <p:nvPr/>
            </p:nvPicPr>
            <p:blipFill>
              <a:blip r:embed="rId10">
                <a:extLst/>
              </a:blip>
              <a:stretch>
                <a:fillRect/>
              </a:stretch>
            </p:blipFill>
            <p:spPr>
              <a:xfrm>
                <a:off x="2593312" y="86270"/>
                <a:ext cx="753666" cy="342268"/>
              </a:xfrm>
              <a:prstGeom prst="rect">
                <a:avLst/>
              </a:prstGeom>
              <a:ln w="12700" cap="flat">
                <a:noFill/>
                <a:miter lim="400000"/>
              </a:ln>
              <a:effectLst/>
            </p:spPr>
          </p:pic>
          <p:pic>
            <p:nvPicPr>
              <p:cNvPr id="18" name="TUM_logo_02.png"/>
              <p:cNvPicPr/>
              <p:nvPr/>
            </p:nvPicPr>
            <p:blipFill>
              <a:blip r:embed="rId11">
                <a:extLst/>
              </a:blip>
              <a:srcRect b="54588"/>
              <a:stretch>
                <a:fillRect/>
              </a:stretch>
            </p:blipFill>
            <p:spPr>
              <a:xfrm>
                <a:off x="4720749" y="86270"/>
                <a:ext cx="458806" cy="268916"/>
              </a:xfrm>
              <a:prstGeom prst="rect">
                <a:avLst/>
              </a:prstGeom>
              <a:ln w="12700" cap="flat">
                <a:noFill/>
                <a:miter lim="400000"/>
              </a:ln>
              <a:effectLst/>
            </p:spPr>
          </p:pic>
          <p:pic>
            <p:nvPicPr>
              <p:cNvPr id="19" name="image13.jpeg"/>
              <p:cNvPicPr/>
              <p:nvPr/>
            </p:nvPicPr>
            <p:blipFill>
              <a:blip r:embed="rId12">
                <a:extLst/>
              </a:blip>
              <a:stretch>
                <a:fillRect/>
              </a:stretch>
            </p:blipFill>
            <p:spPr>
              <a:xfrm>
                <a:off x="1538716" y="101603"/>
                <a:ext cx="538780" cy="292739"/>
              </a:xfrm>
              <a:prstGeom prst="rect">
                <a:avLst/>
              </a:prstGeom>
              <a:ln w="12700" cap="flat">
                <a:noFill/>
                <a:miter lim="400000"/>
              </a:ln>
              <a:effectLst/>
            </p:spPr>
          </p:pic>
        </p:grpSp>
        <p:sp>
          <p:nvSpPr>
            <p:cNvPr id="20" name="Shape 163"/>
            <p:cNvSpPr/>
            <p:nvPr/>
          </p:nvSpPr>
          <p:spPr>
            <a:xfrm>
              <a:off x="4961724" y="4639656"/>
              <a:ext cx="1281189" cy="8401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726" y="17710"/>
                  </a:lnTo>
                  <a:lnTo>
                    <a:pt x="0" y="0"/>
                  </a:lnTo>
                </a:path>
              </a:pathLst>
            </a:custGeom>
            <a:ln w="12700">
              <a:solidFill>
                <a:srgbClr val="4F81BD"/>
              </a:solidFill>
              <a:headEnd type="oval"/>
            </a:ln>
            <a:effectLst>
              <a:outerShdw blurRad="25400" dir="5400000" rotWithShape="0">
                <a:srgbClr val="000000">
                  <a:alpha val="38000"/>
                </a:srgbClr>
              </a:outerShdw>
            </a:effectLst>
          </p:spPr>
          <p:txBody>
            <a:bodyPr lIns="0" tIns="0" rIns="0" bIns="0"/>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nvGrpSpPr>
            <p:cNvPr id="21" name="Group 174"/>
            <p:cNvGrpSpPr/>
            <p:nvPr/>
          </p:nvGrpSpPr>
          <p:grpSpPr>
            <a:xfrm>
              <a:off x="93016" y="1901835"/>
              <a:ext cx="8404994" cy="4465696"/>
              <a:chOff x="-1102" y="0"/>
              <a:chExt cx="7758455" cy="4465693"/>
            </a:xfrm>
          </p:grpSpPr>
          <p:grpSp>
            <p:nvGrpSpPr>
              <p:cNvPr id="22" name="Group 166"/>
              <p:cNvGrpSpPr/>
              <p:nvPr/>
            </p:nvGrpSpPr>
            <p:grpSpPr>
              <a:xfrm>
                <a:off x="76791" y="2679669"/>
                <a:ext cx="3442567" cy="686813"/>
                <a:chOff x="135979" y="-64279"/>
                <a:chExt cx="3442564" cy="686812"/>
              </a:xfrm>
            </p:grpSpPr>
            <p:sp>
              <p:nvSpPr>
                <p:cNvPr id="30" name="Shape 164"/>
                <p:cNvSpPr/>
                <p:nvPr/>
              </p:nvSpPr>
              <p:spPr>
                <a:xfrm>
                  <a:off x="745002" y="338256"/>
                  <a:ext cx="2833541"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411371"/>
                  <a:r>
                    <a:rPr sz="1400" kern="0" dirty="0">
                      <a:solidFill>
                        <a:srgbClr val="000000"/>
                      </a:solidFill>
                      <a:latin typeface="Calibri"/>
                      <a:ea typeface="Calibri"/>
                      <a:cs typeface="Calibri"/>
                      <a:sym typeface="Calibri"/>
                    </a:rPr>
                    <a:t>NMX - </a:t>
                  </a:r>
                  <a:r>
                    <a:rPr sz="1400" kern="0" dirty="0" smtClean="0">
                      <a:solidFill>
                        <a:srgbClr val="000000"/>
                      </a:solidFill>
                      <a:latin typeface="Calibri"/>
                      <a:ea typeface="Calibri"/>
                      <a:cs typeface="Calibri"/>
                      <a:sym typeface="Calibri"/>
                    </a:rPr>
                    <a:t>Macro</a:t>
                  </a:r>
                  <a:r>
                    <a:rPr sz="1400" kern="0" dirty="0">
                      <a:solidFill>
                        <a:srgbClr val="000000"/>
                      </a:solidFill>
                      <a:latin typeface="Calibri"/>
                      <a:ea typeface="Calibri"/>
                      <a:cs typeface="Calibri"/>
                      <a:sym typeface="Calibri"/>
                    </a:rPr>
                    <a:t>-Crystallography</a:t>
                  </a:r>
                </a:p>
              </p:txBody>
            </p:sp>
            <p:sp>
              <p:nvSpPr>
                <p:cNvPr id="31" name="Shape 165"/>
                <p:cNvSpPr/>
                <p:nvPr/>
              </p:nvSpPr>
              <p:spPr>
                <a:xfrm>
                  <a:off x="135979" y="-64279"/>
                  <a:ext cx="461228" cy="597279"/>
                </a:xfrm>
                <a:custGeom>
                  <a:avLst/>
                  <a:gdLst/>
                  <a:ahLst/>
                  <a:cxnLst>
                    <a:cxn ang="0">
                      <a:pos x="wd2" y="hd2"/>
                    </a:cxn>
                    <a:cxn ang="5400000">
                      <a:pos x="wd2" y="hd2"/>
                    </a:cxn>
                    <a:cxn ang="10800000">
                      <a:pos x="wd2" y="hd2"/>
                    </a:cxn>
                    <a:cxn ang="16200000">
                      <a:pos x="wd2" y="hd2"/>
                    </a:cxn>
                  </a:cxnLst>
                  <a:rect l="0" t="0" r="r" b="b"/>
                  <a:pathLst>
                    <a:path w="21600" h="21600" extrusionOk="0">
                      <a:moveTo>
                        <a:pt x="9897" y="0"/>
                      </a:moveTo>
                      <a:lnTo>
                        <a:pt x="0" y="14106"/>
                      </a:lnTo>
                      <a:lnTo>
                        <a:pt x="21600" y="21600"/>
                      </a:lnTo>
                    </a:path>
                  </a:pathLst>
                </a:custGeom>
                <a:noFill/>
                <a:ln w="12700" cap="flat">
                  <a:solidFill>
                    <a:srgbClr val="4F81BD"/>
                  </a:solidFill>
                  <a:prstDash val="solid"/>
                  <a:bevel/>
                  <a:tail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23" name="Group 169"/>
              <p:cNvGrpSpPr/>
              <p:nvPr/>
            </p:nvGrpSpPr>
            <p:grpSpPr>
              <a:xfrm>
                <a:off x="4776379" y="2797077"/>
                <a:ext cx="2980974" cy="624991"/>
                <a:chOff x="0" y="0"/>
                <a:chExt cx="2980972" cy="624989"/>
              </a:xfrm>
            </p:grpSpPr>
            <p:sp>
              <p:nvSpPr>
                <p:cNvPr id="28" name="Shape 167"/>
                <p:cNvSpPr/>
                <p:nvPr/>
              </p:nvSpPr>
              <p:spPr>
                <a:xfrm>
                  <a:off x="1662383" y="340713"/>
                  <a:ext cx="1318589" cy="284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11402">
                    <a:defRPr b="1">
                      <a:solidFill>
                        <a:srgbClr val="9A403E"/>
                      </a:solidFill>
                    </a:defRPr>
                  </a:lvl1pPr>
                </a:lstStyle>
                <a:p>
                  <a:pPr>
                    <a:defRPr b="0">
                      <a:solidFill>
                        <a:srgbClr val="000000"/>
                      </a:solidFill>
                    </a:defRPr>
                  </a:pPr>
                  <a:r>
                    <a:rPr sz="1400" kern="0" dirty="0">
                      <a:latin typeface="Calibri"/>
                      <a:ea typeface="Calibri"/>
                      <a:cs typeface="Calibri"/>
                      <a:sym typeface="Calibri"/>
                    </a:rPr>
                    <a:t>ODIN - Imaging</a:t>
                  </a:r>
                </a:p>
              </p:txBody>
            </p:sp>
            <p:sp>
              <p:nvSpPr>
                <p:cNvPr id="29" name="Shape 168"/>
                <p:cNvSpPr/>
                <p:nvPr/>
              </p:nvSpPr>
              <p:spPr>
                <a:xfrm flipH="1" flipV="1">
                  <a:off x="0" y="0"/>
                  <a:ext cx="1576518" cy="530741"/>
                </a:xfrm>
                <a:prstGeom prst="line">
                  <a:avLst/>
                </a:pr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57165">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sp>
            <p:nvSpPr>
              <p:cNvPr id="24" name="Shape 170"/>
              <p:cNvSpPr/>
              <p:nvPr/>
            </p:nvSpPr>
            <p:spPr>
              <a:xfrm>
                <a:off x="-1102" y="3612863"/>
                <a:ext cx="5409487" cy="852830"/>
              </a:xfrm>
              <a:prstGeom prst="rect">
                <a:avLst/>
              </a:prstGeom>
              <a:solidFill>
                <a:schemeClr val="bg1"/>
              </a:solidFill>
              <a:ln w="12700" cap="flat">
                <a:noFill/>
                <a:miter lim="400000"/>
              </a:ln>
              <a:effectLst>
                <a:glow rad="101600">
                  <a:schemeClr val="accent1">
                    <a:satMod val="175000"/>
                    <a:alpha val="40000"/>
                  </a:schemeClr>
                </a:glow>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411402">
                  <a:defRPr b="1">
                    <a:solidFill>
                      <a:srgbClr val="9A403E"/>
                    </a:solidFill>
                  </a:defRPr>
                </a:lvl1pPr>
              </a:lstStyle>
              <a:p>
                <a:pPr marL="285750" indent="-285750">
                  <a:buFont typeface="Arial"/>
                  <a:buChar char="•"/>
                  <a:defRPr b="0">
                    <a:solidFill>
                      <a:srgbClr val="000000"/>
                    </a:solidFill>
                  </a:defRPr>
                </a:pPr>
                <a:r>
                  <a:rPr sz="1400" kern="0" dirty="0">
                    <a:latin typeface="Calibri"/>
                    <a:ea typeface="Calibri"/>
                    <a:cs typeface="Calibri"/>
                    <a:sym typeface="Calibri"/>
                  </a:rPr>
                  <a:t>2013 Round: Suggested 3 Instruments from 4 </a:t>
                </a:r>
                <a:r>
                  <a:rPr sz="1400" kern="0" dirty="0" smtClean="0">
                    <a:latin typeface="Calibri"/>
                    <a:ea typeface="Calibri"/>
                    <a:cs typeface="Calibri"/>
                    <a:sym typeface="Calibri"/>
                  </a:rPr>
                  <a:t>Proposals</a:t>
                </a:r>
                <a:endParaRPr lang="en-US" sz="1400" kern="0" dirty="0" smtClean="0">
                  <a:latin typeface="Calibri"/>
                  <a:ea typeface="Calibri"/>
                  <a:cs typeface="Calibri"/>
                  <a:sym typeface="Calibri"/>
                </a:endParaRPr>
              </a:p>
              <a:p>
                <a:pPr marL="285750" indent="-285750">
                  <a:buFont typeface="Arial"/>
                  <a:buChar char="•"/>
                  <a:defRPr b="0">
                    <a:solidFill>
                      <a:srgbClr val="000000"/>
                    </a:solidFill>
                  </a:defRPr>
                </a:pPr>
                <a:r>
                  <a:rPr lang="en-US" sz="1400" kern="0" dirty="0">
                    <a:solidFill>
                      <a:sysClr val="windowText" lastClr="000000"/>
                    </a:solidFill>
                    <a:ea typeface="Calibri"/>
                    <a:cs typeface="Calibri"/>
                    <a:sym typeface="Calibri"/>
                  </a:rPr>
                  <a:t>2014 Round: Suggested 9 Instruments from 16 Proposals </a:t>
                </a:r>
              </a:p>
              <a:p>
                <a:pPr marL="285750" indent="-285750">
                  <a:buFont typeface="Arial"/>
                  <a:buChar char="•"/>
                  <a:defRPr b="0">
                    <a:solidFill>
                      <a:srgbClr val="000000"/>
                    </a:solidFill>
                  </a:defRPr>
                </a:pPr>
                <a:r>
                  <a:rPr lang="en-US" sz="1400" kern="0" dirty="0" smtClean="0">
                    <a:ea typeface="Calibri"/>
                    <a:cs typeface="Calibri"/>
                    <a:sym typeface="Calibri"/>
                  </a:rPr>
                  <a:t>2015 </a:t>
                </a:r>
                <a:r>
                  <a:rPr lang="en-US" sz="1400" kern="0" dirty="0">
                    <a:ea typeface="Calibri"/>
                    <a:cs typeface="Calibri"/>
                    <a:sym typeface="Calibri"/>
                  </a:rPr>
                  <a:t>Round: Suggested 4 Instruments from 12 proposals </a:t>
                </a:r>
              </a:p>
            </p:txBody>
          </p:sp>
          <p:grpSp>
            <p:nvGrpSpPr>
              <p:cNvPr id="25" name="Group 173"/>
              <p:cNvGrpSpPr/>
              <p:nvPr/>
            </p:nvGrpSpPr>
            <p:grpSpPr>
              <a:xfrm>
                <a:off x="4688667" y="0"/>
                <a:ext cx="1453849" cy="994635"/>
                <a:chOff x="-1" y="81538"/>
                <a:chExt cx="1453847" cy="994634"/>
              </a:xfrm>
            </p:grpSpPr>
            <p:sp>
              <p:nvSpPr>
                <p:cNvPr id="26" name="Shape 171"/>
                <p:cNvSpPr/>
                <p:nvPr/>
              </p:nvSpPr>
              <p:spPr>
                <a:xfrm>
                  <a:off x="435791" y="81538"/>
                  <a:ext cx="1018055"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ctr" defTabSz="411402">
                    <a:defRPr b="1">
                      <a:solidFill>
                        <a:srgbClr val="924607"/>
                      </a:solidFill>
                    </a:defRPr>
                  </a:lvl1pPr>
                </a:lstStyle>
                <a:p>
                  <a:pPr>
                    <a:defRPr b="0">
                      <a:solidFill>
                        <a:srgbClr val="000000"/>
                      </a:solidFill>
                    </a:defRPr>
                  </a:pPr>
                  <a:r>
                    <a:rPr sz="1400" kern="0">
                      <a:latin typeface="Calibri"/>
                      <a:ea typeface="Calibri"/>
                      <a:cs typeface="Calibri"/>
                      <a:sym typeface="Calibri"/>
                    </a:rPr>
                    <a:t>LOKI - SANS</a:t>
                  </a:r>
                </a:p>
              </p:txBody>
            </p:sp>
            <p:sp>
              <p:nvSpPr>
                <p:cNvPr id="27" name="Shape 172"/>
                <p:cNvSpPr/>
                <p:nvPr/>
              </p:nvSpPr>
              <p:spPr>
                <a:xfrm flipH="1">
                  <a:off x="-1" y="222158"/>
                  <a:ext cx="331482" cy="854014"/>
                </a:xfrm>
                <a:prstGeom prst="line">
                  <a:avLst/>
                </a:pr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57165">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grpSp>
          <p:nvGrpSpPr>
            <p:cNvPr id="32" name="Group 203"/>
            <p:cNvGrpSpPr/>
            <p:nvPr/>
          </p:nvGrpSpPr>
          <p:grpSpPr>
            <a:xfrm>
              <a:off x="87837" y="1524107"/>
              <a:ext cx="9456851" cy="4369885"/>
              <a:chOff x="64990" y="31779"/>
              <a:chExt cx="8729402" cy="4369883"/>
            </a:xfrm>
          </p:grpSpPr>
          <p:grpSp>
            <p:nvGrpSpPr>
              <p:cNvPr id="33" name="Group 177"/>
              <p:cNvGrpSpPr/>
              <p:nvPr/>
            </p:nvGrpSpPr>
            <p:grpSpPr>
              <a:xfrm>
                <a:off x="5842260" y="1403914"/>
                <a:ext cx="2952132" cy="850699"/>
                <a:chOff x="-1" y="58242"/>
                <a:chExt cx="2952131" cy="850697"/>
              </a:xfrm>
            </p:grpSpPr>
            <p:sp>
              <p:nvSpPr>
                <p:cNvPr id="59" name="Shape 175"/>
                <p:cNvSpPr/>
                <p:nvPr/>
              </p:nvSpPr>
              <p:spPr>
                <a:xfrm>
                  <a:off x="1008218" y="58242"/>
                  <a:ext cx="1943912" cy="284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11402"/>
                </a:lstStyle>
                <a:p>
                  <a:r>
                    <a:rPr sz="1400" kern="0">
                      <a:solidFill>
                        <a:sysClr val="windowText" lastClr="000000"/>
                      </a:solidFill>
                      <a:latin typeface="Calibri"/>
                      <a:ea typeface="Calibri"/>
                      <a:cs typeface="Calibri"/>
                      <a:sym typeface="Calibri"/>
                    </a:rPr>
                    <a:t>ESTIA -  Reflectometer</a:t>
                  </a:r>
                </a:p>
              </p:txBody>
            </p:sp>
            <p:sp>
              <p:nvSpPr>
                <p:cNvPr id="60" name="Shape 176"/>
                <p:cNvSpPr/>
                <p:nvPr/>
              </p:nvSpPr>
              <p:spPr>
                <a:xfrm flipH="1">
                  <a:off x="-1" y="227826"/>
                  <a:ext cx="908186" cy="681113"/>
                </a:xfrm>
                <a:prstGeom prst="line">
                  <a:avLst/>
                </a:pr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57165">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34" name="Group 180"/>
              <p:cNvGrpSpPr/>
              <p:nvPr/>
            </p:nvGrpSpPr>
            <p:grpSpPr>
              <a:xfrm>
                <a:off x="230526" y="316821"/>
                <a:ext cx="2250620" cy="1981806"/>
                <a:chOff x="-1" y="48135"/>
                <a:chExt cx="2250619" cy="1981804"/>
              </a:xfrm>
            </p:grpSpPr>
            <p:sp>
              <p:nvSpPr>
                <p:cNvPr id="57" name="Shape 178"/>
                <p:cNvSpPr/>
                <p:nvPr/>
              </p:nvSpPr>
              <p:spPr>
                <a:xfrm>
                  <a:off x="354432" y="48135"/>
                  <a:ext cx="1896186"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11402"/>
                </a:lstStyle>
                <a:p>
                  <a:r>
                    <a:rPr sz="1400" kern="0" dirty="0">
                      <a:solidFill>
                        <a:sysClr val="windowText" lastClr="000000"/>
                      </a:solidFill>
                      <a:latin typeface="Calibri"/>
                      <a:ea typeface="Calibri"/>
                      <a:cs typeface="Calibri"/>
                      <a:sym typeface="Calibri"/>
                    </a:rPr>
                    <a:t>BEER - Diffractometer</a:t>
                  </a:r>
                </a:p>
              </p:txBody>
            </p:sp>
            <p:sp>
              <p:nvSpPr>
                <p:cNvPr id="58" name="Shape 179"/>
                <p:cNvSpPr/>
                <p:nvPr/>
              </p:nvSpPr>
              <p:spPr>
                <a:xfrm>
                  <a:off x="-1" y="207921"/>
                  <a:ext cx="440773" cy="1822018"/>
                </a:xfrm>
                <a:custGeom>
                  <a:avLst/>
                  <a:gdLst/>
                  <a:ahLst/>
                  <a:cxnLst>
                    <a:cxn ang="0">
                      <a:pos x="wd2" y="hd2"/>
                    </a:cxn>
                    <a:cxn ang="5400000">
                      <a:pos x="wd2" y="hd2"/>
                    </a:cxn>
                    <a:cxn ang="10800000">
                      <a:pos x="wd2" y="hd2"/>
                    </a:cxn>
                    <a:cxn ang="16200000">
                      <a:pos x="wd2" y="hd2"/>
                    </a:cxn>
                  </a:cxnLst>
                  <a:rect l="0" t="0" r="r" b="b"/>
                  <a:pathLst>
                    <a:path w="21600" h="21600" extrusionOk="0">
                      <a:moveTo>
                        <a:pt x="11201" y="0"/>
                      </a:moveTo>
                      <a:lnTo>
                        <a:pt x="0" y="0"/>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35" name="Group 183"/>
              <p:cNvGrpSpPr/>
              <p:nvPr/>
            </p:nvGrpSpPr>
            <p:grpSpPr>
              <a:xfrm>
                <a:off x="587873" y="696878"/>
                <a:ext cx="2619028" cy="1360808"/>
                <a:chOff x="-1" y="13196"/>
                <a:chExt cx="2619027" cy="1360806"/>
              </a:xfrm>
            </p:grpSpPr>
            <p:sp>
              <p:nvSpPr>
                <p:cNvPr id="55" name="Shape 181"/>
                <p:cNvSpPr/>
                <p:nvPr/>
              </p:nvSpPr>
              <p:spPr>
                <a:xfrm>
                  <a:off x="340545" y="13196"/>
                  <a:ext cx="2278481"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11402"/>
                </a:lstStyle>
                <a:p>
                  <a:r>
                    <a:rPr sz="1400" kern="0" dirty="0">
                      <a:solidFill>
                        <a:sysClr val="windowText" lastClr="000000"/>
                      </a:solidFill>
                      <a:latin typeface="Calibri"/>
                      <a:ea typeface="Calibri"/>
                      <a:cs typeface="Calibri"/>
                      <a:sym typeface="Calibri"/>
                    </a:rPr>
                    <a:t>HEIMDAL - Diffractometer</a:t>
                  </a:r>
                </a:p>
              </p:txBody>
            </p:sp>
            <p:sp>
              <p:nvSpPr>
                <p:cNvPr id="56" name="Shape 182"/>
                <p:cNvSpPr/>
                <p:nvPr/>
              </p:nvSpPr>
              <p:spPr>
                <a:xfrm>
                  <a:off x="-1" y="189521"/>
                  <a:ext cx="405014" cy="1184481"/>
                </a:xfrm>
                <a:custGeom>
                  <a:avLst/>
                  <a:gdLst/>
                  <a:ahLst/>
                  <a:cxnLst>
                    <a:cxn ang="0">
                      <a:pos x="wd2" y="hd2"/>
                    </a:cxn>
                    <a:cxn ang="5400000">
                      <a:pos x="wd2" y="hd2"/>
                    </a:cxn>
                    <a:cxn ang="10800000">
                      <a:pos x="wd2" y="hd2"/>
                    </a:cxn>
                    <a:cxn ang="16200000">
                      <a:pos x="wd2" y="hd2"/>
                    </a:cxn>
                  </a:cxnLst>
                  <a:rect l="0" t="0" r="r" b="b"/>
                  <a:pathLst>
                    <a:path w="21600" h="21600" extrusionOk="0">
                      <a:moveTo>
                        <a:pt x="12988" y="0"/>
                      </a:moveTo>
                      <a:lnTo>
                        <a:pt x="0" y="0"/>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36" name="Group 186"/>
              <p:cNvGrpSpPr/>
              <p:nvPr/>
            </p:nvGrpSpPr>
            <p:grpSpPr>
              <a:xfrm>
                <a:off x="1050668" y="1098681"/>
                <a:ext cx="2328262" cy="713854"/>
                <a:chOff x="-1" y="0"/>
                <a:chExt cx="2328261" cy="713852"/>
              </a:xfrm>
            </p:grpSpPr>
            <p:sp>
              <p:nvSpPr>
                <p:cNvPr id="53" name="Shape 184"/>
                <p:cNvSpPr/>
                <p:nvPr/>
              </p:nvSpPr>
              <p:spPr>
                <a:xfrm>
                  <a:off x="309741" y="0"/>
                  <a:ext cx="2018519" cy="284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ctr" defTabSz="411402"/>
                </a:lstStyle>
                <a:p>
                  <a:r>
                    <a:rPr sz="1400" kern="0" dirty="0">
                      <a:solidFill>
                        <a:sysClr val="windowText" lastClr="000000"/>
                      </a:solidFill>
                      <a:latin typeface="Calibri"/>
                      <a:ea typeface="Calibri"/>
                      <a:cs typeface="Calibri"/>
                      <a:sym typeface="Calibri"/>
                    </a:rPr>
                    <a:t>C-SPEC -  Spectrometer</a:t>
                  </a:r>
                </a:p>
              </p:txBody>
            </p:sp>
            <p:sp>
              <p:nvSpPr>
                <p:cNvPr id="54" name="Shape 185"/>
                <p:cNvSpPr/>
                <p:nvPr/>
              </p:nvSpPr>
              <p:spPr>
                <a:xfrm>
                  <a:off x="-1" y="193346"/>
                  <a:ext cx="369296" cy="520506"/>
                </a:xfrm>
                <a:custGeom>
                  <a:avLst/>
                  <a:gdLst/>
                  <a:ahLst/>
                  <a:cxnLst>
                    <a:cxn ang="0">
                      <a:pos x="wd2" y="hd2"/>
                    </a:cxn>
                    <a:cxn ang="5400000">
                      <a:pos x="wd2" y="hd2"/>
                    </a:cxn>
                    <a:cxn ang="10800000">
                      <a:pos x="wd2" y="hd2"/>
                    </a:cxn>
                    <a:cxn ang="16200000">
                      <a:pos x="wd2" y="hd2"/>
                    </a:cxn>
                  </a:cxnLst>
                  <a:rect l="0" t="0" r="r" b="b"/>
                  <a:pathLst>
                    <a:path w="21600" h="21600" extrusionOk="0">
                      <a:moveTo>
                        <a:pt x="11070" y="0"/>
                      </a:moveTo>
                      <a:lnTo>
                        <a:pt x="0" y="0"/>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37" name="Group 189"/>
              <p:cNvGrpSpPr/>
              <p:nvPr/>
            </p:nvGrpSpPr>
            <p:grpSpPr>
              <a:xfrm>
                <a:off x="4191419" y="57214"/>
                <a:ext cx="2249776" cy="1503338"/>
                <a:chOff x="0" y="23296"/>
                <a:chExt cx="2249774" cy="1503337"/>
              </a:xfrm>
            </p:grpSpPr>
            <p:sp>
              <p:nvSpPr>
                <p:cNvPr id="51" name="Shape 187"/>
                <p:cNvSpPr/>
                <p:nvPr/>
              </p:nvSpPr>
              <p:spPr>
                <a:xfrm>
                  <a:off x="292422" y="23296"/>
                  <a:ext cx="1957352"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ctr" defTabSz="411402"/>
                </a:lstStyle>
                <a:p>
                  <a:r>
                    <a:rPr sz="1400" kern="0">
                      <a:solidFill>
                        <a:sysClr val="windowText" lastClr="000000"/>
                      </a:solidFill>
                      <a:latin typeface="Calibri"/>
                      <a:ea typeface="Calibri"/>
                      <a:cs typeface="Calibri"/>
                      <a:sym typeface="Calibri"/>
                    </a:rPr>
                    <a:t>FREIA -  Reflectometer</a:t>
                  </a:r>
                </a:p>
              </p:txBody>
            </p:sp>
            <p:sp>
              <p:nvSpPr>
                <p:cNvPr id="52" name="Shape 188"/>
                <p:cNvSpPr/>
                <p:nvPr/>
              </p:nvSpPr>
              <p:spPr>
                <a:xfrm>
                  <a:off x="0" y="197859"/>
                  <a:ext cx="264745" cy="1328774"/>
                </a:xfrm>
                <a:custGeom>
                  <a:avLst/>
                  <a:gdLst/>
                  <a:ahLst/>
                  <a:cxnLst>
                    <a:cxn ang="0">
                      <a:pos x="wd2" y="hd2"/>
                    </a:cxn>
                    <a:cxn ang="5400000">
                      <a:pos x="wd2" y="hd2"/>
                    </a:cxn>
                    <a:cxn ang="10800000">
                      <a:pos x="wd2" y="hd2"/>
                    </a:cxn>
                    <a:cxn ang="16200000">
                      <a:pos x="wd2" y="hd2"/>
                    </a:cxn>
                  </a:cxnLst>
                  <a:rect l="0" t="0" r="r" b="b"/>
                  <a:pathLst>
                    <a:path w="21600" h="21600" extrusionOk="0">
                      <a:moveTo>
                        <a:pt x="15769" y="0"/>
                      </a:moveTo>
                      <a:lnTo>
                        <a:pt x="0" y="115"/>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38" name="Group 192"/>
              <p:cNvGrpSpPr/>
              <p:nvPr/>
            </p:nvGrpSpPr>
            <p:grpSpPr>
              <a:xfrm>
                <a:off x="5586751" y="946342"/>
                <a:ext cx="2740407" cy="1149719"/>
                <a:chOff x="-1" y="58242"/>
                <a:chExt cx="2740405" cy="1149717"/>
              </a:xfrm>
            </p:grpSpPr>
            <p:sp>
              <p:nvSpPr>
                <p:cNvPr id="49" name="Shape 190"/>
                <p:cNvSpPr/>
                <p:nvPr/>
              </p:nvSpPr>
              <p:spPr>
                <a:xfrm>
                  <a:off x="951262" y="58242"/>
                  <a:ext cx="1789142"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ctr" defTabSz="411402"/>
                </a:lstStyle>
                <a:p>
                  <a:r>
                    <a:rPr sz="1400" kern="0">
                      <a:solidFill>
                        <a:sysClr val="windowText" lastClr="000000"/>
                      </a:solidFill>
                      <a:latin typeface="Calibri"/>
                      <a:ea typeface="Calibri"/>
                      <a:cs typeface="Calibri"/>
                      <a:sym typeface="Calibri"/>
                    </a:rPr>
                    <a:t>VOR -  Spectrometer</a:t>
                  </a:r>
                </a:p>
              </p:txBody>
            </p:sp>
            <p:sp>
              <p:nvSpPr>
                <p:cNvPr id="50" name="Shape 191"/>
                <p:cNvSpPr/>
                <p:nvPr/>
              </p:nvSpPr>
              <p:spPr>
                <a:xfrm>
                  <a:off x="-1" y="235254"/>
                  <a:ext cx="845784" cy="9727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212" y="0"/>
                      </a:lnTo>
                      <a:lnTo>
                        <a:pt x="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39" name="Group 195"/>
              <p:cNvGrpSpPr/>
              <p:nvPr/>
            </p:nvGrpSpPr>
            <p:grpSpPr>
              <a:xfrm>
                <a:off x="5646840" y="2576393"/>
                <a:ext cx="2231021" cy="1028528"/>
                <a:chOff x="0" y="-1"/>
                <a:chExt cx="2231019" cy="1028526"/>
              </a:xfrm>
            </p:grpSpPr>
            <p:sp>
              <p:nvSpPr>
                <p:cNvPr id="47" name="Shape 193"/>
                <p:cNvSpPr/>
                <p:nvPr/>
              </p:nvSpPr>
              <p:spPr>
                <a:xfrm>
                  <a:off x="1042364" y="744249"/>
                  <a:ext cx="1188655" cy="284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11402"/>
                </a:lstStyle>
                <a:p>
                  <a:r>
                    <a:rPr sz="1400" kern="0">
                      <a:solidFill>
                        <a:sysClr val="windowText" lastClr="000000"/>
                      </a:solidFill>
                      <a:latin typeface="Calibri"/>
                      <a:ea typeface="Calibri"/>
                      <a:cs typeface="Calibri"/>
                      <a:sym typeface="Calibri"/>
                    </a:rPr>
                    <a:t>SKADI -  SANS</a:t>
                  </a:r>
                </a:p>
              </p:txBody>
            </p:sp>
            <p:sp>
              <p:nvSpPr>
                <p:cNvPr id="48" name="Shape 194"/>
                <p:cNvSpPr/>
                <p:nvPr/>
              </p:nvSpPr>
              <p:spPr>
                <a:xfrm flipH="1" flipV="1">
                  <a:off x="0" y="-1"/>
                  <a:ext cx="987099" cy="883045"/>
                </a:xfrm>
                <a:prstGeom prst="line">
                  <a:avLst/>
                </a:pr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57165">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40" name="Group 198"/>
              <p:cNvGrpSpPr/>
              <p:nvPr/>
            </p:nvGrpSpPr>
            <p:grpSpPr>
              <a:xfrm>
                <a:off x="4540798" y="3371384"/>
                <a:ext cx="3392191" cy="1030278"/>
                <a:chOff x="108778" y="79111"/>
                <a:chExt cx="3392190" cy="1030277"/>
              </a:xfrm>
            </p:grpSpPr>
            <p:sp>
              <p:nvSpPr>
                <p:cNvPr id="45" name="Shape 196"/>
                <p:cNvSpPr/>
                <p:nvPr/>
              </p:nvSpPr>
              <p:spPr>
                <a:xfrm>
                  <a:off x="1390697" y="825111"/>
                  <a:ext cx="2110271"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11402"/>
                </a:lstStyle>
                <a:p>
                  <a:r>
                    <a:rPr sz="1400" kern="0" dirty="0">
                      <a:solidFill>
                        <a:sysClr val="windowText" lastClr="000000"/>
                      </a:solidFill>
                      <a:latin typeface="Calibri"/>
                      <a:ea typeface="Calibri"/>
                      <a:cs typeface="Calibri"/>
                      <a:sym typeface="Calibri"/>
                    </a:rPr>
                    <a:t>DREAM - Diffractometer</a:t>
                  </a:r>
                </a:p>
              </p:txBody>
            </p:sp>
            <p:sp>
              <p:nvSpPr>
                <p:cNvPr id="46" name="Shape 197"/>
                <p:cNvSpPr/>
                <p:nvPr/>
              </p:nvSpPr>
              <p:spPr>
                <a:xfrm>
                  <a:off x="108778" y="79111"/>
                  <a:ext cx="1182636" cy="8401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726" y="17710"/>
                      </a:lnTo>
                      <a:lnTo>
                        <a:pt x="0" y="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41" name="Group 201"/>
              <p:cNvGrpSpPr/>
              <p:nvPr/>
            </p:nvGrpSpPr>
            <p:grpSpPr>
              <a:xfrm>
                <a:off x="64990" y="31779"/>
                <a:ext cx="2155040" cy="2449751"/>
                <a:chOff x="72155" y="101669"/>
                <a:chExt cx="2155038" cy="2449750"/>
              </a:xfrm>
            </p:grpSpPr>
            <p:sp>
              <p:nvSpPr>
                <p:cNvPr id="43" name="Shape 199"/>
                <p:cNvSpPr/>
                <p:nvPr/>
              </p:nvSpPr>
              <p:spPr>
                <a:xfrm>
                  <a:off x="162800" y="101669"/>
                  <a:ext cx="2064393"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ctr" defTabSz="411402"/>
                </a:lstStyle>
                <a:p>
                  <a:r>
                    <a:rPr sz="1400" kern="0" dirty="0">
                      <a:solidFill>
                        <a:sysClr val="windowText" lastClr="000000"/>
                      </a:solidFill>
                      <a:latin typeface="Calibri"/>
                      <a:ea typeface="Calibri"/>
                      <a:cs typeface="Calibri"/>
                      <a:sym typeface="Calibri"/>
                    </a:rPr>
                    <a:t>CAMEA -  Spectrometer</a:t>
                  </a:r>
                </a:p>
              </p:txBody>
            </p:sp>
            <p:sp>
              <p:nvSpPr>
                <p:cNvPr id="44" name="Shape 200"/>
                <p:cNvSpPr/>
                <p:nvPr/>
              </p:nvSpPr>
              <p:spPr>
                <a:xfrm>
                  <a:off x="72155" y="337067"/>
                  <a:ext cx="445965" cy="2214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19" y="9249"/>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grpSp>
          <p:nvGrpSpPr>
            <p:cNvPr id="61" name="Group 215"/>
            <p:cNvGrpSpPr/>
            <p:nvPr/>
          </p:nvGrpSpPr>
          <p:grpSpPr>
            <a:xfrm>
              <a:off x="491093" y="2986437"/>
              <a:ext cx="7921615" cy="2622512"/>
              <a:chOff x="401926" y="0"/>
              <a:chExt cx="7312258" cy="2622510"/>
            </a:xfrm>
          </p:grpSpPr>
          <p:grpSp>
            <p:nvGrpSpPr>
              <p:cNvPr id="63" name="Group 207"/>
              <p:cNvGrpSpPr/>
              <p:nvPr/>
            </p:nvGrpSpPr>
            <p:grpSpPr>
              <a:xfrm>
                <a:off x="1472248" y="0"/>
                <a:ext cx="2086096" cy="438836"/>
                <a:chOff x="-14078" y="74167"/>
                <a:chExt cx="2086095" cy="438835"/>
              </a:xfrm>
            </p:grpSpPr>
            <p:sp>
              <p:nvSpPr>
                <p:cNvPr id="71" name="Shape 205"/>
                <p:cNvSpPr/>
                <p:nvPr/>
              </p:nvSpPr>
              <p:spPr>
                <a:xfrm>
                  <a:off x="160541" y="74167"/>
                  <a:ext cx="1911476" cy="284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ctr" defTabSz="411402">
                    <a:defRPr>
                      <a:solidFill>
                        <a:srgbClr val="006B1F"/>
                      </a:solidFill>
                    </a:defRPr>
                  </a:lvl1pPr>
                </a:lstStyle>
                <a:p>
                  <a:pPr>
                    <a:defRPr>
                      <a:solidFill>
                        <a:srgbClr val="000000"/>
                      </a:solidFill>
                    </a:defRPr>
                  </a:pPr>
                  <a:r>
                    <a:rPr sz="1400" kern="0">
                      <a:latin typeface="Calibri"/>
                      <a:ea typeface="Calibri"/>
                      <a:cs typeface="Calibri"/>
                      <a:sym typeface="Calibri"/>
                    </a:rPr>
                    <a:t>T-REX -  Spectrometer</a:t>
                  </a:r>
                </a:p>
              </p:txBody>
            </p:sp>
            <p:sp>
              <p:nvSpPr>
                <p:cNvPr id="72" name="Shape 206"/>
                <p:cNvSpPr/>
                <p:nvPr/>
              </p:nvSpPr>
              <p:spPr>
                <a:xfrm>
                  <a:off x="-14078" y="193346"/>
                  <a:ext cx="14078" cy="319656"/>
                </a:xfrm>
                <a:custGeom>
                  <a:avLst/>
                  <a:gdLst/>
                  <a:ahLst/>
                  <a:cxnLst>
                    <a:cxn ang="0">
                      <a:pos x="wd2" y="hd2"/>
                    </a:cxn>
                    <a:cxn ang="5400000">
                      <a:pos x="wd2" y="hd2"/>
                    </a:cxn>
                    <a:cxn ang="10800000">
                      <a:pos x="wd2" y="hd2"/>
                    </a:cxn>
                    <a:cxn ang="16200000">
                      <a:pos x="wd2" y="hd2"/>
                    </a:cxn>
                  </a:cxnLst>
                  <a:rect l="0" t="0" r="r" b="b"/>
                  <a:pathLst>
                    <a:path w="21600" h="21600" extrusionOk="0">
                      <a:moveTo>
                        <a:pt x="10530" y="0"/>
                      </a:moveTo>
                      <a:lnTo>
                        <a:pt x="21600" y="0"/>
                      </a:lnTo>
                      <a:lnTo>
                        <a:pt x="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64" name="Group 210"/>
              <p:cNvGrpSpPr/>
              <p:nvPr/>
            </p:nvGrpSpPr>
            <p:grpSpPr>
              <a:xfrm>
                <a:off x="401926" y="1169194"/>
                <a:ext cx="2336366" cy="670226"/>
                <a:chOff x="-1" y="-326615"/>
                <a:chExt cx="2336364" cy="670225"/>
              </a:xfrm>
            </p:grpSpPr>
            <p:sp>
              <p:nvSpPr>
                <p:cNvPr id="69" name="Shape 208"/>
                <p:cNvSpPr/>
                <p:nvPr/>
              </p:nvSpPr>
              <p:spPr>
                <a:xfrm>
                  <a:off x="271970" y="59334"/>
                  <a:ext cx="2064393" cy="284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ctr" defTabSz="411402">
                    <a:defRPr>
                      <a:solidFill>
                        <a:srgbClr val="006B1F"/>
                      </a:solidFill>
                    </a:defRPr>
                  </a:lvl1pPr>
                </a:lstStyle>
                <a:p>
                  <a:pPr>
                    <a:defRPr>
                      <a:solidFill>
                        <a:srgbClr val="000000"/>
                      </a:solidFill>
                    </a:defRPr>
                  </a:pPr>
                  <a:r>
                    <a:rPr sz="1400" kern="0">
                      <a:latin typeface="Calibri"/>
                      <a:ea typeface="Calibri"/>
                      <a:cs typeface="Calibri"/>
                      <a:sym typeface="Calibri"/>
                    </a:rPr>
                    <a:t>MAGIC-  Diffractometer</a:t>
                  </a:r>
                </a:p>
              </p:txBody>
            </p:sp>
            <p:sp>
              <p:nvSpPr>
                <p:cNvPr id="70" name="Shape 209"/>
                <p:cNvSpPr/>
                <p:nvPr/>
              </p:nvSpPr>
              <p:spPr>
                <a:xfrm>
                  <a:off x="-1" y="-326615"/>
                  <a:ext cx="286399" cy="519962"/>
                </a:xfrm>
                <a:custGeom>
                  <a:avLst/>
                  <a:gdLst/>
                  <a:ahLst/>
                  <a:cxnLst>
                    <a:cxn ang="0">
                      <a:pos x="wd2" y="hd2"/>
                    </a:cxn>
                    <a:cxn ang="5400000">
                      <a:pos x="wd2" y="hd2"/>
                    </a:cxn>
                    <a:cxn ang="10800000">
                      <a:pos x="wd2" y="hd2"/>
                    </a:cxn>
                    <a:cxn ang="16200000">
                      <a:pos x="wd2" y="hd2"/>
                    </a:cxn>
                  </a:cxnLst>
                  <a:rect l="0" t="0" r="r" b="b"/>
                  <a:pathLst>
                    <a:path w="21600" h="21600" extrusionOk="0">
                      <a:moveTo>
                        <a:pt x="11070" y="21600"/>
                      </a:moveTo>
                      <a:lnTo>
                        <a:pt x="0" y="21600"/>
                      </a:lnTo>
                      <a:lnTo>
                        <a:pt x="21600" y="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grpSp>
            <p:nvGrpSpPr>
              <p:cNvPr id="65" name="Group 213"/>
              <p:cNvGrpSpPr/>
              <p:nvPr/>
            </p:nvGrpSpPr>
            <p:grpSpPr>
              <a:xfrm>
                <a:off x="401926" y="1360472"/>
                <a:ext cx="2629058" cy="694949"/>
                <a:chOff x="-1" y="-326615"/>
                <a:chExt cx="2629057" cy="694947"/>
              </a:xfrm>
            </p:grpSpPr>
            <p:sp>
              <p:nvSpPr>
                <p:cNvPr id="67" name="Shape 211"/>
                <p:cNvSpPr/>
                <p:nvPr/>
              </p:nvSpPr>
              <p:spPr>
                <a:xfrm>
                  <a:off x="335284" y="84056"/>
                  <a:ext cx="2293772" cy="284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ctr" defTabSz="411402">
                    <a:defRPr>
                      <a:solidFill>
                        <a:srgbClr val="006B1F"/>
                      </a:solidFill>
                    </a:defRPr>
                  </a:lvl1pPr>
                </a:lstStyle>
                <a:p>
                  <a:pPr>
                    <a:defRPr>
                      <a:solidFill>
                        <a:srgbClr val="000000"/>
                      </a:solidFill>
                    </a:defRPr>
                  </a:pPr>
                  <a:r>
                    <a:rPr sz="1400" kern="0">
                      <a:latin typeface="Calibri"/>
                      <a:ea typeface="Calibri"/>
                      <a:cs typeface="Calibri"/>
                      <a:sym typeface="Calibri"/>
                    </a:rPr>
                    <a:t>MIRACLES -  Spectrometer</a:t>
                  </a:r>
                </a:p>
              </p:txBody>
            </p:sp>
            <p:sp>
              <p:nvSpPr>
                <p:cNvPr id="68" name="Shape 212"/>
                <p:cNvSpPr/>
                <p:nvPr/>
              </p:nvSpPr>
              <p:spPr>
                <a:xfrm>
                  <a:off x="-1" y="-326615"/>
                  <a:ext cx="286399" cy="519962"/>
                </a:xfrm>
                <a:custGeom>
                  <a:avLst/>
                  <a:gdLst/>
                  <a:ahLst/>
                  <a:cxnLst>
                    <a:cxn ang="0">
                      <a:pos x="wd2" y="hd2"/>
                    </a:cxn>
                    <a:cxn ang="5400000">
                      <a:pos x="wd2" y="hd2"/>
                    </a:cxn>
                    <a:cxn ang="10800000">
                      <a:pos x="wd2" y="hd2"/>
                    </a:cxn>
                    <a:cxn ang="16200000">
                      <a:pos x="wd2" y="hd2"/>
                    </a:cxn>
                  </a:cxnLst>
                  <a:rect l="0" t="0" r="r" b="b"/>
                  <a:pathLst>
                    <a:path w="21600" h="21600" extrusionOk="0">
                      <a:moveTo>
                        <a:pt x="11070" y="21600"/>
                      </a:moveTo>
                      <a:lnTo>
                        <a:pt x="0" y="21600"/>
                      </a:lnTo>
                      <a:lnTo>
                        <a:pt x="21600" y="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49">
                    <a:defRPr sz="1000">
                      <a:latin typeface="+mj-lt"/>
                      <a:ea typeface="+mj-ea"/>
                      <a:cs typeface="+mj-cs"/>
                      <a:sym typeface="Helvetica"/>
                    </a:defRPr>
                  </a:pPr>
                  <a:endParaRPr sz="800" kern="0">
                    <a:solidFill>
                      <a:sysClr val="windowText" lastClr="000000"/>
                    </a:solidFill>
                    <a:latin typeface="Helvetica"/>
                    <a:ea typeface="Helvetica"/>
                    <a:cs typeface="Helvetica"/>
                    <a:sym typeface="Helvetica"/>
                  </a:endParaRPr>
                </a:p>
              </p:txBody>
            </p:sp>
          </p:grpSp>
          <p:sp>
            <p:nvSpPr>
              <p:cNvPr id="66" name="Shape 214"/>
              <p:cNvSpPr/>
              <p:nvPr/>
            </p:nvSpPr>
            <p:spPr>
              <a:xfrm>
                <a:off x="5787415" y="2338233"/>
                <a:ext cx="1926769" cy="28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11402">
                  <a:defRPr>
                    <a:solidFill>
                      <a:srgbClr val="006B1F"/>
                    </a:solidFill>
                  </a:defRPr>
                </a:lvl1pPr>
              </a:lstStyle>
              <a:p>
                <a:pPr>
                  <a:defRPr>
                    <a:solidFill>
                      <a:srgbClr val="000000"/>
                    </a:solidFill>
                  </a:defRPr>
                </a:pPr>
                <a:r>
                  <a:rPr sz="1400" kern="0" dirty="0">
                    <a:latin typeface="Calibri"/>
                    <a:ea typeface="Calibri"/>
                    <a:cs typeface="Calibri"/>
                    <a:sym typeface="Calibri"/>
                  </a:rPr>
                  <a:t>VESPA - Spectrometer</a:t>
                </a:r>
              </a:p>
            </p:txBody>
          </p:sp>
        </p:grpSp>
      </p:grpSp>
      <p:sp>
        <p:nvSpPr>
          <p:cNvPr id="75" name="TextBox 74"/>
          <p:cNvSpPr txBox="1"/>
          <p:nvPr/>
        </p:nvSpPr>
        <p:spPr>
          <a:xfrm>
            <a:off x="827584" y="5089748"/>
            <a:ext cx="1613943" cy="307777"/>
          </a:xfrm>
          <a:prstGeom prst="rect">
            <a:avLst/>
          </a:prstGeom>
          <a:solidFill>
            <a:srgbClr val="FFFFFF"/>
          </a:solidFill>
          <a:effectLst>
            <a:glow rad="63500">
              <a:schemeClr val="accent1">
                <a:satMod val="175000"/>
                <a:alpha val="40000"/>
              </a:schemeClr>
            </a:glow>
          </a:effectLst>
        </p:spPr>
        <p:txBody>
          <a:bodyPr wrap="none" rtlCol="0">
            <a:spAutoFit/>
          </a:bodyPr>
          <a:lstStyle/>
          <a:p>
            <a:r>
              <a:rPr lang="en-US" sz="1400" dirty="0" smtClean="0"/>
              <a:t>Leading Institutions</a:t>
            </a:r>
            <a:endParaRPr lang="en-US" sz="1400" dirty="0"/>
          </a:p>
        </p:txBody>
      </p:sp>
    </p:spTree>
    <p:extLst>
      <p:ext uri="{BB962C8B-B14F-4D97-AF65-F5344CB8AC3E}">
        <p14:creationId xmlns:p14="http://schemas.microsoft.com/office/powerpoint/2010/main" val="8711129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Priorities</a:t>
            </a:r>
            <a:endParaRPr lang="en-US" dirty="0"/>
          </a:p>
        </p:txBody>
      </p:sp>
      <p:sp>
        <p:nvSpPr>
          <p:cNvPr id="3" name="Content Placeholder 2"/>
          <p:cNvSpPr>
            <a:spLocks noGrp="1"/>
          </p:cNvSpPr>
          <p:nvPr>
            <p:ph idx="1"/>
          </p:nvPr>
        </p:nvSpPr>
        <p:spPr>
          <a:xfrm>
            <a:off x="179512" y="1561356"/>
            <a:ext cx="8424936" cy="3771636"/>
          </a:xfrm>
        </p:spPr>
        <p:txBody>
          <a:bodyPr>
            <a:normAutofit fontScale="77500" lnSpcReduction="20000"/>
          </a:bodyPr>
          <a:lstStyle/>
          <a:p>
            <a:pPr marL="912744" lvl="1" indent="-457165">
              <a:spcAft>
                <a:spcPts val="600"/>
              </a:spcAft>
              <a:buFont typeface="Arial"/>
              <a:buChar char="•"/>
            </a:pPr>
            <a:r>
              <a:rPr lang="en-AU" dirty="0">
                <a:solidFill>
                  <a:srgbClr val="0000FF"/>
                </a:solidFill>
              </a:rPr>
              <a:t>Establish In-kind </a:t>
            </a:r>
            <a:r>
              <a:rPr lang="en-AU" dirty="0" smtClean="0">
                <a:solidFill>
                  <a:srgbClr val="0000FF"/>
                </a:solidFill>
              </a:rPr>
              <a:t>agreements</a:t>
            </a:r>
            <a:endParaRPr lang="en-AU" dirty="0">
              <a:solidFill>
                <a:srgbClr val="0000FF"/>
              </a:solidFill>
            </a:endParaRPr>
          </a:p>
          <a:p>
            <a:pPr marL="912744" lvl="1" indent="-457165">
              <a:spcAft>
                <a:spcPts val="600"/>
              </a:spcAft>
              <a:buFont typeface="Arial"/>
              <a:buChar char="•"/>
            </a:pPr>
            <a:r>
              <a:rPr lang="en-AU" dirty="0">
                <a:solidFill>
                  <a:srgbClr val="000000"/>
                </a:solidFill>
                <a:ea typeface="ＭＳ ゴシック"/>
              </a:rPr>
              <a:t>Complete transition from ESS AB to the ERIC organisation</a:t>
            </a:r>
          </a:p>
          <a:p>
            <a:pPr marL="912744" lvl="1" indent="-457165">
              <a:spcAft>
                <a:spcPts val="600"/>
              </a:spcAft>
              <a:buFont typeface="Arial"/>
              <a:buChar char="•"/>
            </a:pPr>
            <a:r>
              <a:rPr lang="en-AU" dirty="0">
                <a:solidFill>
                  <a:srgbClr val="000000"/>
                </a:solidFill>
                <a:ea typeface="ＭＳ ゴシック"/>
              </a:rPr>
              <a:t>Recruit directors for neutron scattering systems and administration</a:t>
            </a:r>
          </a:p>
          <a:p>
            <a:pPr marL="912744" lvl="1" indent="-457165">
              <a:spcAft>
                <a:spcPts val="600"/>
              </a:spcAft>
              <a:buFont typeface="Arial"/>
              <a:buChar char="•"/>
            </a:pPr>
            <a:r>
              <a:rPr lang="en-AU" dirty="0">
                <a:solidFill>
                  <a:srgbClr val="000000"/>
                </a:solidFill>
                <a:ea typeface="ＭＳ ゴシック"/>
              </a:rPr>
              <a:t>Demonstrate that schedule drives decision-making (project culture)</a:t>
            </a:r>
          </a:p>
          <a:p>
            <a:pPr marL="912744" lvl="1" indent="-457165">
              <a:spcAft>
                <a:spcPts val="600"/>
              </a:spcAft>
              <a:buFont typeface="Arial"/>
              <a:buChar char="•"/>
            </a:pPr>
            <a:r>
              <a:rPr lang="en-AU" dirty="0">
                <a:solidFill>
                  <a:srgbClr val="000000"/>
                </a:solidFill>
                <a:ea typeface="ＭＳ ゴシック"/>
              </a:rPr>
              <a:t>Complete 2</a:t>
            </a:r>
            <a:r>
              <a:rPr lang="en-AU" baseline="30000" dirty="0">
                <a:solidFill>
                  <a:srgbClr val="000000"/>
                </a:solidFill>
                <a:ea typeface="ＭＳ ゴシック"/>
              </a:rPr>
              <a:t>nd</a:t>
            </a:r>
            <a:r>
              <a:rPr lang="en-AU" dirty="0">
                <a:solidFill>
                  <a:srgbClr val="000000"/>
                </a:solidFill>
                <a:ea typeface="ＭＳ ゴシック"/>
              </a:rPr>
              <a:t> Annual Project Review and implement action plans</a:t>
            </a:r>
          </a:p>
          <a:p>
            <a:pPr marL="912744" lvl="1" indent="-457165">
              <a:spcAft>
                <a:spcPts val="600"/>
              </a:spcAft>
              <a:buFont typeface="Arial"/>
              <a:buChar char="•"/>
            </a:pPr>
            <a:r>
              <a:rPr lang="en-AU" dirty="0">
                <a:solidFill>
                  <a:srgbClr val="000000"/>
                </a:solidFill>
                <a:ea typeface="ＭＳ ゴシック"/>
              </a:rPr>
              <a:t>Implement technical coordination and resolve open design issues</a:t>
            </a:r>
          </a:p>
          <a:p>
            <a:pPr marL="912744" lvl="1" indent="-457165">
              <a:spcAft>
                <a:spcPts val="600"/>
              </a:spcAft>
              <a:buFont typeface="Arial"/>
              <a:buChar char="•"/>
            </a:pPr>
            <a:r>
              <a:rPr lang="en-AU" dirty="0">
                <a:solidFill>
                  <a:srgbClr val="000000"/>
                </a:solidFill>
                <a:ea typeface="ＭＳ ゴシック"/>
              </a:rPr>
              <a:t>Secure solution for liquidity needs during peak construction years</a:t>
            </a:r>
          </a:p>
          <a:p>
            <a:pPr marL="912744" lvl="1" indent="-457165">
              <a:spcAft>
                <a:spcPts val="600"/>
              </a:spcAft>
              <a:buFont typeface="Arial"/>
              <a:buChar char="•"/>
            </a:pPr>
            <a:r>
              <a:rPr lang="en-AU" dirty="0" err="1" smtClean="0">
                <a:solidFill>
                  <a:srgbClr val="000000"/>
                </a:solidFill>
                <a:ea typeface="ＭＳ ゴシック"/>
              </a:rPr>
              <a:t>Preapre</a:t>
            </a:r>
            <a:r>
              <a:rPr lang="en-AU" dirty="0" smtClean="0">
                <a:solidFill>
                  <a:srgbClr val="000000"/>
                </a:solidFill>
                <a:ea typeface="ＭＳ ゴシック"/>
              </a:rPr>
              <a:t> </a:t>
            </a:r>
            <a:r>
              <a:rPr lang="en-AU" dirty="0">
                <a:solidFill>
                  <a:srgbClr val="000000"/>
                </a:solidFill>
                <a:ea typeface="ＭＳ ゴシック"/>
              </a:rPr>
              <a:t>application for regulatory license required for installation</a:t>
            </a:r>
          </a:p>
          <a:p>
            <a:pPr marL="912744" lvl="1" indent="-457165">
              <a:spcAft>
                <a:spcPts val="600"/>
              </a:spcAft>
              <a:buFont typeface="Arial"/>
              <a:buChar char="•"/>
            </a:pPr>
            <a:r>
              <a:rPr lang="en-AU" dirty="0">
                <a:solidFill>
                  <a:srgbClr val="000000"/>
                </a:solidFill>
                <a:ea typeface="ＭＳ ゴシック"/>
              </a:rPr>
              <a:t>Ensure appropriate employment conditions for staff and </a:t>
            </a:r>
            <a:r>
              <a:rPr lang="en-AU" dirty="0" err="1" smtClean="0">
                <a:solidFill>
                  <a:srgbClr val="000000"/>
                </a:solidFill>
                <a:ea typeface="ＭＳ ゴシック"/>
              </a:rPr>
              <a:t>secondee</a:t>
            </a:r>
            <a:r>
              <a:rPr lang="en-AU" dirty="0" err="1">
                <a:solidFill>
                  <a:srgbClr val="000000"/>
                </a:solidFill>
                <a:ea typeface="ＭＳ ゴシック"/>
              </a:rPr>
              <a:t>s</a:t>
            </a:r>
            <a:endParaRPr lang="en-AU" dirty="0">
              <a:solidFill>
                <a:srgbClr val="000000"/>
              </a:solidFill>
              <a:ea typeface="ＭＳ ゴシック"/>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pPr/>
              <a:t>17</a:t>
            </a:fld>
            <a:endParaRPr lang="sv-SE" dirty="0"/>
          </a:p>
        </p:txBody>
      </p:sp>
    </p:spTree>
    <p:extLst>
      <p:ext uri="{BB962C8B-B14F-4D97-AF65-F5344CB8AC3E}">
        <p14:creationId xmlns:p14="http://schemas.microsoft.com/office/powerpoint/2010/main" val="14010019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ESS Schedule baseline – external milestones</a:t>
            </a:r>
          </a:p>
        </p:txBody>
      </p:sp>
      <p:sp>
        <p:nvSpPr>
          <p:cNvPr id="4" name="Slide Number Placeholder 3"/>
          <p:cNvSpPr>
            <a:spLocks noGrp="1"/>
          </p:cNvSpPr>
          <p:nvPr>
            <p:ph type="sldNum" sz="quarter" idx="12"/>
          </p:nvPr>
        </p:nvSpPr>
        <p:spPr/>
        <p:txBody>
          <a:bodyPr/>
          <a:lstStyle/>
          <a:p>
            <a:fld id="{551115BC-487E-4422-894C-CB7CD3E79223}" type="slidenum">
              <a:rPr lang="sv-SE" smtClean="0"/>
              <a:pPr/>
              <a:t>18</a:t>
            </a:fld>
            <a:endParaRPr lang="sv-SE"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04" y="1921396"/>
            <a:ext cx="9229096" cy="2880320"/>
          </a:xfrm>
          <a:prstGeom prst="rect">
            <a:avLst/>
          </a:prstGeom>
        </p:spPr>
      </p:pic>
      <p:sp>
        <p:nvSpPr>
          <p:cNvPr id="3" name="TextBox 2"/>
          <p:cNvSpPr txBox="1"/>
          <p:nvPr/>
        </p:nvSpPr>
        <p:spPr>
          <a:xfrm>
            <a:off x="611560" y="3505572"/>
            <a:ext cx="3672408" cy="369332"/>
          </a:xfrm>
          <a:prstGeom prst="rect">
            <a:avLst/>
          </a:prstGeom>
          <a:solidFill>
            <a:schemeClr val="bg1"/>
          </a:solidFill>
        </p:spPr>
        <p:txBody>
          <a:bodyPr wrap="square" rtlCol="0">
            <a:spAutoFit/>
          </a:bodyPr>
          <a:lstStyle/>
          <a:p>
            <a:r>
              <a:rPr lang="en-US" b="1" dirty="0" smtClean="0"/>
              <a:t>Ready for Beam </a:t>
            </a:r>
            <a:r>
              <a:rPr lang="en-US" b="1" smtClean="0"/>
              <a:t>on Target!            </a:t>
            </a:r>
            <a:endParaRPr lang="en-US" b="1" dirty="0"/>
          </a:p>
        </p:txBody>
      </p:sp>
    </p:spTree>
    <p:extLst>
      <p:ext uri="{BB962C8B-B14F-4D97-AF65-F5344CB8AC3E}">
        <p14:creationId xmlns:p14="http://schemas.microsoft.com/office/powerpoint/2010/main" val="252419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construction </a:t>
            </a:r>
            <a:r>
              <a:rPr lang="en-US" dirty="0"/>
              <a:t>c</a:t>
            </a:r>
            <a:r>
              <a:rPr lang="en-US" dirty="0" smtClean="0"/>
              <a:t>ost baseline</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77547559"/>
              </p:ext>
            </p:extLst>
          </p:nvPr>
        </p:nvGraphicFramePr>
        <p:xfrm>
          <a:off x="539553" y="1537354"/>
          <a:ext cx="8136904" cy="3780413"/>
        </p:xfrm>
        <a:graphic>
          <a:graphicData uri="http://schemas.openxmlformats.org/drawingml/2006/table">
            <a:tbl>
              <a:tblPr firstRow="1" bandRow="1">
                <a:tableStyleId>{7DF18680-E054-41AD-8BC1-D1AEF772440D}</a:tableStyleId>
              </a:tblPr>
              <a:tblGrid>
                <a:gridCol w="6702738"/>
                <a:gridCol w="1434166"/>
              </a:tblGrid>
              <a:tr h="346628">
                <a:tc>
                  <a:txBody>
                    <a:bodyPr/>
                    <a:lstStyle/>
                    <a:p>
                      <a:r>
                        <a:rPr lang="en-US" sz="1500" baseline="0" dirty="0" smtClean="0">
                          <a:latin typeface="Arial"/>
                          <a:cs typeface="Arial"/>
                        </a:rPr>
                        <a:t>(Jan 2013 pricing)</a:t>
                      </a:r>
                      <a:endParaRPr lang="en-US" sz="1500" dirty="0">
                        <a:latin typeface="Arial"/>
                        <a:cs typeface="Arial"/>
                      </a:endParaRPr>
                    </a:p>
                  </a:txBody>
                  <a:tcPr marL="84407" marR="84407" marT="38100" marB="38100">
                    <a:solidFill>
                      <a:srgbClr val="0094CA"/>
                    </a:solidFill>
                  </a:tcPr>
                </a:tc>
                <a:tc>
                  <a:txBody>
                    <a:bodyPr/>
                    <a:lstStyle/>
                    <a:p>
                      <a:pPr algn="r"/>
                      <a:r>
                        <a:rPr lang="en-US" sz="1500" dirty="0" smtClean="0">
                          <a:latin typeface="Arial"/>
                          <a:cs typeface="Arial"/>
                        </a:rPr>
                        <a:t>M EUR</a:t>
                      </a:r>
                      <a:endParaRPr lang="en-US" sz="1500" dirty="0">
                        <a:latin typeface="Arial"/>
                        <a:cs typeface="Arial"/>
                      </a:endParaRPr>
                    </a:p>
                  </a:txBody>
                  <a:tcPr marL="84407" marR="84407" marT="38100" marB="38100">
                    <a:solidFill>
                      <a:srgbClr val="0094CA"/>
                    </a:solidFill>
                  </a:tcPr>
                </a:tc>
              </a:tr>
              <a:tr h="346628">
                <a:tc>
                  <a:txBody>
                    <a:bodyPr/>
                    <a:lstStyle/>
                    <a:p>
                      <a:r>
                        <a:rPr lang="en-US" sz="1500" dirty="0" smtClean="0">
                          <a:latin typeface="Arial"/>
                          <a:cs typeface="Arial"/>
                        </a:rPr>
                        <a:t>Conventional Facilities</a:t>
                      </a:r>
                      <a:endParaRPr lang="en-US" sz="1500" dirty="0">
                        <a:latin typeface="Arial"/>
                        <a:cs typeface="Arial"/>
                      </a:endParaRPr>
                    </a:p>
                  </a:txBody>
                  <a:tcPr marL="84407" marR="84407" marT="38100" marB="38100"/>
                </a:tc>
                <a:tc>
                  <a:txBody>
                    <a:bodyPr/>
                    <a:lstStyle/>
                    <a:p>
                      <a:pPr algn="r"/>
                      <a:r>
                        <a:rPr lang="en-US" sz="1500" dirty="0" smtClean="0">
                          <a:latin typeface="Arial"/>
                          <a:cs typeface="Arial"/>
                        </a:rPr>
                        <a:t>531,9</a:t>
                      </a:r>
                      <a:endParaRPr lang="en-US" sz="1500" dirty="0">
                        <a:latin typeface="Arial"/>
                        <a:cs typeface="Arial"/>
                      </a:endParaRPr>
                    </a:p>
                  </a:txBody>
                  <a:tcPr marL="84407" marR="84407" marT="38100" marB="38100"/>
                </a:tc>
              </a:tr>
              <a:tr h="314133">
                <a:tc>
                  <a:txBody>
                    <a:bodyPr/>
                    <a:lstStyle/>
                    <a:p>
                      <a:pPr lvl="1"/>
                      <a:r>
                        <a:rPr lang="en-US" sz="1300" dirty="0" smtClean="0">
                          <a:latin typeface="Arial"/>
                          <a:cs typeface="Arial"/>
                        </a:rPr>
                        <a:t>CF scope</a:t>
                      </a:r>
                      <a:r>
                        <a:rPr lang="en-US" sz="1300" baseline="0" dirty="0" smtClean="0">
                          <a:latin typeface="Arial"/>
                          <a:cs typeface="Arial"/>
                        </a:rPr>
                        <a:t> supported by</a:t>
                      </a:r>
                      <a:r>
                        <a:rPr lang="en-US" sz="1300" dirty="0" smtClean="0">
                          <a:latin typeface="Arial"/>
                          <a:cs typeface="Arial"/>
                        </a:rPr>
                        <a:t> host countries</a:t>
                      </a:r>
                      <a:endParaRPr lang="en-US" sz="1300" dirty="0">
                        <a:latin typeface="Arial"/>
                        <a:cs typeface="Arial"/>
                      </a:endParaRPr>
                    </a:p>
                  </a:txBody>
                  <a:tcPr marL="84407" marR="84407" marT="38100" marB="38100"/>
                </a:tc>
                <a:tc>
                  <a:txBody>
                    <a:bodyPr/>
                    <a:lstStyle/>
                    <a:p>
                      <a:pPr algn="r"/>
                      <a:r>
                        <a:rPr lang="en-US" sz="1300" dirty="0" smtClean="0">
                          <a:latin typeface="Arial"/>
                          <a:cs typeface="Arial"/>
                        </a:rPr>
                        <a:t>-93,0</a:t>
                      </a:r>
                      <a:endParaRPr lang="en-US" sz="1300" dirty="0">
                        <a:latin typeface="Arial"/>
                        <a:cs typeface="Arial"/>
                      </a:endParaRPr>
                    </a:p>
                  </a:txBody>
                  <a:tcPr marL="84407" marR="84407" marT="38100" marB="38100"/>
                </a:tc>
              </a:tr>
              <a:tr h="346628">
                <a:tc>
                  <a:txBody>
                    <a:bodyPr/>
                    <a:lstStyle/>
                    <a:p>
                      <a:r>
                        <a:rPr lang="en-US" sz="1500" dirty="0" smtClean="0">
                          <a:latin typeface="Arial"/>
                          <a:cs typeface="Arial"/>
                        </a:rPr>
                        <a:t>Accelerator Systems</a:t>
                      </a:r>
                      <a:endParaRPr lang="en-US" sz="1500" dirty="0">
                        <a:latin typeface="Arial"/>
                        <a:cs typeface="Arial"/>
                      </a:endParaRPr>
                    </a:p>
                  </a:txBody>
                  <a:tcPr marL="84407" marR="84407" marT="38100" marB="38100"/>
                </a:tc>
                <a:tc>
                  <a:txBody>
                    <a:bodyPr/>
                    <a:lstStyle/>
                    <a:p>
                      <a:pPr algn="r"/>
                      <a:r>
                        <a:rPr lang="en-US" sz="1500" dirty="0" smtClean="0">
                          <a:latin typeface="Arial"/>
                          <a:cs typeface="Arial"/>
                        </a:rPr>
                        <a:t>510,2</a:t>
                      </a:r>
                      <a:endParaRPr lang="en-US" sz="1500" dirty="0">
                        <a:latin typeface="Arial"/>
                        <a:cs typeface="Arial"/>
                      </a:endParaRPr>
                    </a:p>
                  </a:txBody>
                  <a:tcPr marL="84407" marR="84407" marT="38100" marB="38100"/>
                </a:tc>
              </a:tr>
              <a:tr h="346628">
                <a:tc>
                  <a:txBody>
                    <a:bodyPr/>
                    <a:lstStyle/>
                    <a:p>
                      <a:r>
                        <a:rPr lang="en-US" sz="1500" dirty="0" smtClean="0">
                          <a:latin typeface="Arial"/>
                          <a:cs typeface="Arial"/>
                        </a:rPr>
                        <a:t>Target Systems</a:t>
                      </a:r>
                      <a:endParaRPr lang="en-US" sz="1500" dirty="0">
                        <a:latin typeface="Arial"/>
                        <a:cs typeface="Arial"/>
                      </a:endParaRPr>
                    </a:p>
                  </a:txBody>
                  <a:tcPr marL="84407" marR="84407" marT="38100" marB="38100"/>
                </a:tc>
                <a:tc>
                  <a:txBody>
                    <a:bodyPr/>
                    <a:lstStyle/>
                    <a:p>
                      <a:pPr algn="r"/>
                      <a:r>
                        <a:rPr lang="en-US" sz="1500" dirty="0" smtClean="0">
                          <a:latin typeface="Arial"/>
                          <a:cs typeface="Arial"/>
                        </a:rPr>
                        <a:t>155,2</a:t>
                      </a:r>
                      <a:endParaRPr lang="en-US" sz="1500" dirty="0">
                        <a:latin typeface="Arial"/>
                        <a:cs typeface="Arial"/>
                      </a:endParaRPr>
                    </a:p>
                  </a:txBody>
                  <a:tcPr marL="84407" marR="84407" marT="38100" marB="38100"/>
                </a:tc>
              </a:tr>
              <a:tr h="346628">
                <a:tc>
                  <a:txBody>
                    <a:bodyPr/>
                    <a:lstStyle/>
                    <a:p>
                      <a:r>
                        <a:rPr lang="en-US" sz="1500" dirty="0" smtClean="0">
                          <a:latin typeface="Arial"/>
                          <a:cs typeface="Arial"/>
                        </a:rPr>
                        <a:t>Integrated Control System</a:t>
                      </a:r>
                      <a:endParaRPr lang="en-US" sz="1500" dirty="0">
                        <a:latin typeface="Arial"/>
                        <a:cs typeface="Arial"/>
                      </a:endParaRPr>
                    </a:p>
                  </a:txBody>
                  <a:tcPr marL="84407" marR="84407" marT="38100" marB="38100"/>
                </a:tc>
                <a:tc>
                  <a:txBody>
                    <a:bodyPr/>
                    <a:lstStyle/>
                    <a:p>
                      <a:pPr algn="r"/>
                      <a:r>
                        <a:rPr lang="en-US" sz="1500" dirty="0" smtClean="0">
                          <a:latin typeface="Arial"/>
                          <a:cs typeface="Arial"/>
                        </a:rPr>
                        <a:t>73,0</a:t>
                      </a:r>
                      <a:endParaRPr lang="en-US" sz="1500" dirty="0">
                        <a:latin typeface="Arial"/>
                        <a:cs typeface="Arial"/>
                      </a:endParaRPr>
                    </a:p>
                  </a:txBody>
                  <a:tcPr marL="84407" marR="84407" marT="38100" marB="38100"/>
                </a:tc>
              </a:tr>
              <a:tr h="346628">
                <a:tc>
                  <a:txBody>
                    <a:bodyPr/>
                    <a:lstStyle/>
                    <a:p>
                      <a:r>
                        <a:rPr lang="en-US" sz="1500" dirty="0" smtClean="0">
                          <a:latin typeface="Arial"/>
                          <a:cs typeface="Arial"/>
                        </a:rPr>
                        <a:t>Design &amp; Engineering</a:t>
                      </a:r>
                      <a:endParaRPr lang="en-US" sz="1500" dirty="0">
                        <a:latin typeface="Arial"/>
                        <a:cs typeface="Arial"/>
                      </a:endParaRPr>
                    </a:p>
                  </a:txBody>
                  <a:tcPr marL="84407" marR="84407" marT="38100" marB="38100"/>
                </a:tc>
                <a:tc>
                  <a:txBody>
                    <a:bodyPr/>
                    <a:lstStyle/>
                    <a:p>
                      <a:pPr algn="r"/>
                      <a:r>
                        <a:rPr lang="en-US" sz="1500" dirty="0" smtClean="0">
                          <a:latin typeface="Arial"/>
                          <a:cs typeface="Arial"/>
                        </a:rPr>
                        <a:t>33,7</a:t>
                      </a:r>
                      <a:endParaRPr lang="en-US" sz="1500" dirty="0">
                        <a:latin typeface="Arial"/>
                        <a:cs typeface="Arial"/>
                      </a:endParaRPr>
                    </a:p>
                  </a:txBody>
                  <a:tcPr marL="84407" marR="84407" marT="38100" marB="38100"/>
                </a:tc>
              </a:tr>
              <a:tr h="346628">
                <a:tc>
                  <a:txBody>
                    <a:bodyPr/>
                    <a:lstStyle/>
                    <a:p>
                      <a:r>
                        <a:rPr lang="en-US" sz="1500" dirty="0" smtClean="0">
                          <a:latin typeface="Arial"/>
                          <a:cs typeface="Arial"/>
                        </a:rPr>
                        <a:t>Neutron</a:t>
                      </a:r>
                      <a:r>
                        <a:rPr lang="en-US" sz="1500" baseline="0" dirty="0" smtClean="0">
                          <a:latin typeface="Arial"/>
                          <a:cs typeface="Arial"/>
                        </a:rPr>
                        <a:t> Scattering Systems</a:t>
                      </a:r>
                      <a:endParaRPr lang="en-US" sz="1500" dirty="0">
                        <a:latin typeface="Arial"/>
                        <a:cs typeface="Arial"/>
                      </a:endParaRPr>
                    </a:p>
                  </a:txBody>
                  <a:tcPr marL="84407" marR="84407" marT="38100" marB="38100"/>
                </a:tc>
                <a:tc>
                  <a:txBody>
                    <a:bodyPr/>
                    <a:lstStyle/>
                    <a:p>
                      <a:pPr algn="r"/>
                      <a:r>
                        <a:rPr lang="en-US" sz="1500" dirty="0" smtClean="0">
                          <a:latin typeface="Arial"/>
                          <a:cs typeface="Arial"/>
                        </a:rPr>
                        <a:t>350,0</a:t>
                      </a:r>
                      <a:endParaRPr lang="en-US" sz="1500" dirty="0">
                        <a:latin typeface="Arial"/>
                        <a:cs typeface="Arial"/>
                      </a:endParaRPr>
                    </a:p>
                  </a:txBody>
                  <a:tcPr marL="84407" marR="84407" marT="38100" marB="38100"/>
                </a:tc>
              </a:tr>
              <a:tr h="346628">
                <a:tc>
                  <a:txBody>
                    <a:bodyPr/>
                    <a:lstStyle/>
                    <a:p>
                      <a:r>
                        <a:rPr lang="en-US" sz="1500" dirty="0" smtClean="0">
                          <a:latin typeface="Arial"/>
                          <a:cs typeface="Arial"/>
                        </a:rPr>
                        <a:t>Project Support &amp; Administration and Licensing</a:t>
                      </a:r>
                      <a:endParaRPr lang="en-US" sz="1500" dirty="0">
                        <a:latin typeface="Arial"/>
                        <a:cs typeface="Arial"/>
                      </a:endParaRPr>
                    </a:p>
                  </a:txBody>
                  <a:tcPr marL="84407" marR="84407" marT="38100" marB="38100"/>
                </a:tc>
                <a:tc>
                  <a:txBody>
                    <a:bodyPr/>
                    <a:lstStyle/>
                    <a:p>
                      <a:pPr algn="r"/>
                      <a:r>
                        <a:rPr lang="en-US" sz="1500" dirty="0" smtClean="0">
                          <a:latin typeface="Arial"/>
                          <a:cs typeface="Arial"/>
                        </a:rPr>
                        <a:t>123,8</a:t>
                      </a:r>
                      <a:endParaRPr lang="en-US" sz="1500" dirty="0">
                        <a:latin typeface="Arial"/>
                        <a:cs typeface="Arial"/>
                      </a:endParaRPr>
                    </a:p>
                  </a:txBody>
                  <a:tcPr marL="84407" marR="84407" marT="38100" marB="38100"/>
                </a:tc>
              </a:tr>
              <a:tr h="346628">
                <a:tc>
                  <a:txBody>
                    <a:bodyPr/>
                    <a:lstStyle/>
                    <a:p>
                      <a:r>
                        <a:rPr lang="en-US" sz="1500" dirty="0" smtClean="0">
                          <a:latin typeface="Arial"/>
                          <a:cs typeface="Arial"/>
                        </a:rPr>
                        <a:t>Contingency</a:t>
                      </a:r>
                      <a:endParaRPr lang="en-US" sz="1500" dirty="0">
                        <a:latin typeface="Arial"/>
                        <a:cs typeface="Arial"/>
                      </a:endParaRPr>
                    </a:p>
                  </a:txBody>
                  <a:tcPr marL="84407" marR="84407" marT="38100" marB="38100"/>
                </a:tc>
                <a:tc>
                  <a:txBody>
                    <a:bodyPr/>
                    <a:lstStyle/>
                    <a:p>
                      <a:pPr algn="r"/>
                      <a:r>
                        <a:rPr lang="en-US" sz="1500" dirty="0" smtClean="0">
                          <a:latin typeface="Arial"/>
                          <a:cs typeface="Arial"/>
                        </a:rPr>
                        <a:t>158,2</a:t>
                      </a:r>
                      <a:endParaRPr lang="en-US" sz="1500" dirty="0">
                        <a:latin typeface="Arial"/>
                        <a:cs typeface="Arial"/>
                      </a:endParaRPr>
                    </a:p>
                  </a:txBody>
                  <a:tcPr marL="84407" marR="84407" marT="38100" marB="38100"/>
                </a:tc>
              </a:tr>
              <a:tr h="346628">
                <a:tc>
                  <a:txBody>
                    <a:bodyPr/>
                    <a:lstStyle/>
                    <a:p>
                      <a:r>
                        <a:rPr lang="en-US" sz="1500" dirty="0" smtClean="0">
                          <a:latin typeface="Arial"/>
                          <a:cs typeface="Arial"/>
                        </a:rPr>
                        <a:t>Total Construction</a:t>
                      </a:r>
                      <a:r>
                        <a:rPr lang="en-US" sz="1500" baseline="0" dirty="0" smtClean="0">
                          <a:latin typeface="Arial"/>
                          <a:cs typeface="Arial"/>
                        </a:rPr>
                        <a:t> Budget and ESS Cost Book Value</a:t>
                      </a:r>
                      <a:endParaRPr lang="en-US" sz="1500" b="1" dirty="0">
                        <a:latin typeface="Arial"/>
                        <a:cs typeface="Arial"/>
                      </a:endParaRPr>
                    </a:p>
                  </a:txBody>
                  <a:tcPr marL="84407" marR="84407" marT="38100" marB="38100"/>
                </a:tc>
                <a:tc>
                  <a:txBody>
                    <a:bodyPr/>
                    <a:lstStyle/>
                    <a:p>
                      <a:pPr algn="r"/>
                      <a:r>
                        <a:rPr lang="en-US" sz="1500" dirty="0" smtClean="0">
                          <a:latin typeface="Arial"/>
                          <a:cs typeface="Arial"/>
                        </a:rPr>
                        <a:t>1843,0</a:t>
                      </a:r>
                      <a:endParaRPr lang="en-US" sz="1500" b="1" dirty="0">
                        <a:latin typeface="Arial"/>
                        <a:cs typeface="Arial"/>
                      </a:endParaRPr>
                    </a:p>
                  </a:txBody>
                  <a:tcPr marL="84407" marR="84407" marT="38100" marB="38100"/>
                </a:tc>
              </a:tr>
            </a:tbl>
          </a:graphicData>
        </a:graphic>
      </p:graphicFrame>
    </p:spTree>
    <p:extLst>
      <p:ext uri="{BB962C8B-B14F-4D97-AF65-F5344CB8AC3E}">
        <p14:creationId xmlns:p14="http://schemas.microsoft.com/office/powerpoint/2010/main" val="357502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931986246"/>
              </p:ext>
            </p:extLst>
          </p:nvPr>
        </p:nvGraphicFramePr>
        <p:xfrm>
          <a:off x="179512" y="1290302"/>
          <a:ext cx="3312368" cy="4165585"/>
        </p:xfrm>
        <a:graphic>
          <a:graphicData uri="http://schemas.openxmlformats.org/drawingml/2006/table">
            <a:tbl>
              <a:tblPr>
                <a:tableStyleId>{2D5ABB26-0587-4C30-8999-92F81FD0307C}</a:tableStyleId>
              </a:tblPr>
              <a:tblGrid>
                <a:gridCol w="309002"/>
                <a:gridCol w="1863472"/>
                <a:gridCol w="906539"/>
                <a:gridCol w="233355"/>
              </a:tblGrid>
              <a:tr h="170444">
                <a:tc>
                  <a:txBody>
                    <a:bodyPr/>
                    <a:lstStyle/>
                    <a:p>
                      <a:pPr>
                        <a:lnSpc>
                          <a:spcPct val="70000"/>
                        </a:lnSpc>
                      </a:pPr>
                      <a:endParaRPr lang="en-US" sz="500" b="1" kern="900" dirty="0">
                        <a:solidFill>
                          <a:srgbClr val="1394CA"/>
                        </a:solidFill>
                        <a:latin typeface="Helvetica"/>
                        <a:cs typeface="Helvetica"/>
                      </a:endParaRPr>
                    </a:p>
                  </a:txBody>
                  <a:tcPr marL="86138" marR="86138" marT="35891" marB="3589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900" b="1" kern="900" dirty="0" smtClean="0">
                          <a:solidFill>
                            <a:srgbClr val="595959"/>
                          </a:solidFill>
                          <a:latin typeface="Helvetica"/>
                          <a:cs typeface="Helvetica"/>
                        </a:rPr>
                        <a:t>Already committed</a:t>
                      </a:r>
                    </a:p>
                    <a:p>
                      <a:pPr>
                        <a:lnSpc>
                          <a:spcPct val="50000"/>
                        </a:lnSpc>
                      </a:pPr>
                      <a:endParaRPr lang="en-US" sz="900" b="1" kern="900" dirty="0">
                        <a:solidFill>
                          <a:srgbClr val="595959"/>
                        </a:solidFill>
                        <a:latin typeface="Helvetica"/>
                        <a:cs typeface="Helvetica"/>
                      </a:endParaRPr>
                    </a:p>
                  </a:txBody>
                  <a:tcPr marL="86138" marR="86138" marT="35891" marB="3589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500" b="1" kern="900" dirty="0">
                        <a:solidFill>
                          <a:srgbClr val="1394CA"/>
                        </a:solidFill>
                        <a:latin typeface="Helvetica"/>
                        <a:cs typeface="Helvetica"/>
                      </a:endParaRPr>
                    </a:p>
                  </a:txBody>
                  <a:tcPr marL="86138" marR="86138" marT="35891" marB="35891">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500" b="1" kern="900" dirty="0">
                        <a:solidFill>
                          <a:srgbClr val="1394CA"/>
                        </a:solidFill>
                        <a:latin typeface="Helvetica"/>
                        <a:cs typeface="Helvetica"/>
                      </a:endParaRPr>
                    </a:p>
                  </a:txBody>
                  <a:tcPr marL="86138" marR="86138" marT="35891" marB="35891">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Sweden </a:t>
                      </a:r>
                      <a:r>
                        <a:rPr lang="en-US" sz="1000" b="0" kern="900" dirty="0" smtClean="0">
                          <a:solidFill>
                            <a:srgbClr val="1394CA"/>
                          </a:solidFill>
                          <a:latin typeface="Helvetica"/>
                          <a:cs typeface="Helvetica"/>
                        </a:rPr>
                        <a:t>(member)</a:t>
                      </a:r>
                      <a:endParaRPr lang="en-US" sz="1000" b="1" kern="900" dirty="0">
                        <a:solidFill>
                          <a:srgbClr val="1394CA"/>
                        </a:solidFill>
                        <a:latin typeface="Helvetica"/>
                        <a:cs typeface="Helvetica"/>
                      </a:endParaRPr>
                    </a:p>
                  </a:txBody>
                  <a:tcPr marL="86138" marR="86138" marT="35891" marB="3589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35.0 %</a:t>
                      </a:r>
                      <a:endParaRPr lang="en-US" sz="1000" b="1" kern="900" dirty="0">
                        <a:solidFill>
                          <a:srgbClr val="1394CA"/>
                        </a:solidFill>
                        <a:latin typeface="Helvetica"/>
                        <a:cs typeface="Helvetica"/>
                      </a:endParaRPr>
                    </a:p>
                  </a:txBody>
                  <a:tcPr marL="86138" marR="86138" marT="35891" marB="35891">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Denmark </a:t>
                      </a:r>
                      <a:r>
                        <a:rPr lang="en-US" sz="1000" b="0" kern="900" dirty="0" smtClean="0">
                          <a:solidFill>
                            <a:srgbClr val="1394CA"/>
                          </a:solidFill>
                          <a:latin typeface="Helvetica"/>
                          <a:cs typeface="Helvetica"/>
                        </a:rPr>
                        <a:t>(member)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12.5 %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Germany </a:t>
                      </a:r>
                      <a:r>
                        <a:rPr lang="en-US" sz="1000" b="0" kern="900" dirty="0" smtClean="0">
                          <a:solidFill>
                            <a:srgbClr val="1394CA"/>
                          </a:solidFill>
                          <a:latin typeface="Helvetica"/>
                          <a:cs typeface="Helvetica"/>
                        </a:rPr>
                        <a:t>(member)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11.0 %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United Kingdom </a:t>
                      </a:r>
                      <a:r>
                        <a:rPr lang="en-US" sz="1000" b="0" kern="900" dirty="0" smtClean="0">
                          <a:solidFill>
                            <a:srgbClr val="1394CA"/>
                          </a:solidFill>
                          <a:latin typeface="Helvetica"/>
                          <a:cs typeface="Helvetica"/>
                        </a:rPr>
                        <a:t>(observer)</a:t>
                      </a:r>
                      <a:endParaRPr lang="en-US" sz="1000" b="0"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10.0 %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France </a:t>
                      </a:r>
                      <a:r>
                        <a:rPr lang="en-US" sz="1000" b="0" kern="900" dirty="0" smtClean="0">
                          <a:solidFill>
                            <a:srgbClr val="1394CA"/>
                          </a:solidFill>
                          <a:latin typeface="Helvetica"/>
                          <a:cs typeface="Helvetica"/>
                        </a:rPr>
                        <a:t>(member)</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8.0 %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Italy </a:t>
                      </a:r>
                      <a:r>
                        <a:rPr lang="en-US" sz="1000" b="0" kern="900" dirty="0" smtClean="0">
                          <a:solidFill>
                            <a:srgbClr val="1394CA"/>
                          </a:solidFill>
                          <a:latin typeface="Helvetica"/>
                          <a:cs typeface="Helvetica"/>
                        </a:rPr>
                        <a:t>(member)</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6.0 %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Spain </a:t>
                      </a:r>
                      <a:r>
                        <a:rPr lang="en-US" sz="1000" b="0" kern="900" dirty="0" smtClean="0">
                          <a:solidFill>
                            <a:srgbClr val="1394CA"/>
                          </a:solidFill>
                          <a:latin typeface="Helvetica"/>
                          <a:cs typeface="Helvetica"/>
                        </a:rPr>
                        <a:t>(observer) *</a:t>
                      </a:r>
                      <a:endParaRPr lang="en-US" sz="1000" b="0"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5.0 %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Switzerland </a:t>
                      </a:r>
                      <a:r>
                        <a:rPr lang="en-US" sz="1000" b="0" kern="900" dirty="0" smtClean="0">
                          <a:solidFill>
                            <a:srgbClr val="1394CA"/>
                          </a:solidFill>
                          <a:latin typeface="Helvetica"/>
                          <a:cs typeface="Helvetica"/>
                        </a:rPr>
                        <a:t>(member)</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3.5 %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Norway </a:t>
                      </a:r>
                      <a:r>
                        <a:rPr lang="en-US" sz="1000" b="0" kern="900" dirty="0" smtClean="0">
                          <a:solidFill>
                            <a:srgbClr val="1394CA"/>
                          </a:solidFill>
                          <a:latin typeface="Helvetica"/>
                          <a:cs typeface="Helvetica"/>
                        </a:rPr>
                        <a:t>(member)</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2.5 %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Poland </a:t>
                      </a:r>
                      <a:r>
                        <a:rPr lang="en-US" sz="1000" b="0" kern="900" dirty="0" smtClean="0">
                          <a:solidFill>
                            <a:srgbClr val="1394CA"/>
                          </a:solidFill>
                          <a:latin typeface="Helvetica"/>
                          <a:cs typeface="Helvetica"/>
                        </a:rPr>
                        <a:t>(member)</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2.0 %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Czech Republic </a:t>
                      </a:r>
                      <a:r>
                        <a:rPr lang="en-US" sz="1000" b="0" kern="900" dirty="0" smtClean="0">
                          <a:solidFill>
                            <a:srgbClr val="1394CA"/>
                          </a:solidFill>
                          <a:latin typeface="Helvetica"/>
                          <a:cs typeface="Helvetica"/>
                        </a:rPr>
                        <a:t>(member)</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2.0 %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u="none" kern="900" dirty="0" smtClean="0">
                          <a:solidFill>
                            <a:srgbClr val="1394CA"/>
                          </a:solidFill>
                          <a:latin typeface="Helvetica"/>
                          <a:cs typeface="Helvetica"/>
                        </a:rPr>
                        <a:t>Hungary </a:t>
                      </a:r>
                      <a:r>
                        <a:rPr lang="en-US" sz="1000" b="0" kern="900" dirty="0" smtClean="0">
                          <a:solidFill>
                            <a:srgbClr val="1394CA"/>
                          </a:solidFill>
                          <a:latin typeface="Helvetica"/>
                          <a:cs typeface="Helvetica"/>
                        </a:rPr>
                        <a:t>(member)</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0.95 %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a:lnSpc>
                          <a:spcPct val="70000"/>
                        </a:lnSpc>
                      </a:pP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r>
                        <a:rPr lang="en-US" sz="1000" b="1" kern="900" dirty="0" smtClean="0">
                          <a:solidFill>
                            <a:srgbClr val="1394CA"/>
                          </a:solidFill>
                          <a:latin typeface="Helvetica"/>
                          <a:cs typeface="Helvetica"/>
                        </a:rPr>
                        <a:t>Lithuania </a:t>
                      </a:r>
                      <a:r>
                        <a:rPr lang="en-US" sz="1000" b="0" kern="900" dirty="0" smtClean="0">
                          <a:solidFill>
                            <a:srgbClr val="1394CA"/>
                          </a:solidFill>
                          <a:latin typeface="Helvetica"/>
                          <a:cs typeface="Helvetica"/>
                        </a:rPr>
                        <a:t>(future</a:t>
                      </a:r>
                      <a:r>
                        <a:rPr lang="en-US" sz="1000" b="0" kern="900" baseline="0" dirty="0" smtClean="0">
                          <a:solidFill>
                            <a:srgbClr val="1394CA"/>
                          </a:solidFill>
                          <a:latin typeface="Helvetica"/>
                          <a:cs typeface="Helvetica"/>
                        </a:rPr>
                        <a:t> member)</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0.45 %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marL="0" marR="0" indent="0" algn="l" defTabSz="457119" rtl="0" eaLnBrk="1" fontAlgn="auto" latinLnBrk="0" hangingPunct="1">
                        <a:lnSpc>
                          <a:spcPct val="70000"/>
                        </a:lnSpc>
                        <a:spcBef>
                          <a:spcPts val="0"/>
                        </a:spcBef>
                        <a:spcAft>
                          <a:spcPts val="0"/>
                        </a:spcAft>
                        <a:buClrTx/>
                        <a:buSzTx/>
                        <a:buFontTx/>
                        <a:buNone/>
                        <a:tabLst/>
                        <a:defRPr/>
                      </a:pPr>
                      <a:endParaRPr lang="en-US" sz="10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000" b="1" kern="900" dirty="0" smtClean="0">
                          <a:solidFill>
                            <a:srgbClr val="1394CA"/>
                          </a:solidFill>
                          <a:latin typeface="Helvetica"/>
                          <a:cs typeface="Helvetica"/>
                        </a:rPr>
                        <a:t>Estonia </a:t>
                      </a:r>
                      <a:r>
                        <a:rPr lang="en-US" sz="1000" b="0" kern="900" dirty="0" smtClean="0">
                          <a:solidFill>
                            <a:srgbClr val="1394CA"/>
                          </a:solidFill>
                          <a:latin typeface="Helvetica"/>
                          <a:cs typeface="Helvetica"/>
                        </a:rPr>
                        <a:t>(member)</a:t>
                      </a:r>
                      <a:endParaRPr lang="en-US" sz="10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1" kern="900" dirty="0" smtClean="0">
                          <a:solidFill>
                            <a:srgbClr val="1394CA"/>
                          </a:solidFill>
                          <a:latin typeface="Helvetica"/>
                          <a:cs typeface="Helvetica"/>
                        </a:rPr>
                        <a:t>0.25 %</a:t>
                      </a:r>
                      <a:endParaRPr lang="en-US" sz="10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marL="0" marR="0" indent="0" algn="r" defTabSz="457119" rtl="0" eaLnBrk="1" fontAlgn="auto" latinLnBrk="0" hangingPunct="1">
                        <a:lnSpc>
                          <a:spcPct val="70000"/>
                        </a:lnSpc>
                        <a:spcBef>
                          <a:spcPts val="0"/>
                        </a:spcBef>
                        <a:spcAft>
                          <a:spcPts val="0"/>
                        </a:spcAft>
                        <a:buClrTx/>
                        <a:buSzTx/>
                        <a:buFontTx/>
                        <a:buNone/>
                        <a:tabLst/>
                        <a:defRPr/>
                      </a:pP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119" rtl="0" eaLnBrk="1" fontAlgn="auto" latinLnBrk="0" hangingPunct="1">
                        <a:lnSpc>
                          <a:spcPct val="50000"/>
                        </a:lnSpc>
                        <a:spcBef>
                          <a:spcPts val="0"/>
                        </a:spcBef>
                        <a:spcAft>
                          <a:spcPts val="0"/>
                        </a:spcAft>
                        <a:buClrTx/>
                        <a:buSzTx/>
                        <a:buFontTx/>
                        <a:buNone/>
                        <a:tabLst/>
                        <a:defRPr/>
                      </a:pPr>
                      <a:r>
                        <a:rPr lang="en-US" sz="900" b="1" kern="900" dirty="0" smtClean="0">
                          <a:solidFill>
                            <a:srgbClr val="1394CA"/>
                          </a:solidFill>
                          <a:latin typeface="Helvetica"/>
                          <a:cs typeface="Helvetica"/>
                        </a:rPr>
                        <a:t>Total</a:t>
                      </a: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900" b="1" kern="900" dirty="0" smtClean="0">
                          <a:solidFill>
                            <a:srgbClr val="1394CA"/>
                          </a:solidFill>
                          <a:latin typeface="Helvetica"/>
                          <a:cs typeface="Helvetica"/>
                        </a:rPr>
                        <a:t>99.15</a:t>
                      </a:r>
                      <a:r>
                        <a:rPr lang="en-US" sz="900" b="1" kern="900" baseline="0" dirty="0" smtClean="0">
                          <a:solidFill>
                            <a:srgbClr val="1394CA"/>
                          </a:solidFill>
                          <a:latin typeface="Helvetica"/>
                          <a:cs typeface="Helvetica"/>
                        </a:rPr>
                        <a:t> %</a:t>
                      </a: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2304">
                <a:tc>
                  <a:txBody>
                    <a:bodyPr/>
                    <a:lstStyle/>
                    <a:p>
                      <a:pPr marL="0" marR="0" indent="0" algn="r" defTabSz="457119" rtl="0" eaLnBrk="1" fontAlgn="auto" latinLnBrk="0" hangingPunct="1">
                        <a:lnSpc>
                          <a:spcPct val="70000"/>
                        </a:lnSpc>
                        <a:spcBef>
                          <a:spcPts val="0"/>
                        </a:spcBef>
                        <a:spcAft>
                          <a:spcPts val="0"/>
                        </a:spcAft>
                        <a:buClrTx/>
                        <a:buSzTx/>
                        <a:buFontTx/>
                        <a:buNone/>
                        <a:tabLst/>
                        <a:defRPr/>
                      </a:pPr>
                      <a:endParaRPr lang="en-US" sz="5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119" rtl="0" eaLnBrk="1" fontAlgn="auto" latinLnBrk="0" hangingPunct="1">
                        <a:lnSpc>
                          <a:spcPct val="50000"/>
                        </a:lnSpc>
                        <a:spcBef>
                          <a:spcPts val="0"/>
                        </a:spcBef>
                        <a:spcAft>
                          <a:spcPts val="0"/>
                        </a:spcAft>
                        <a:buClrTx/>
                        <a:buSzTx/>
                        <a:buFontTx/>
                        <a:buNone/>
                        <a:tabLst/>
                        <a:defRPr/>
                      </a:pPr>
                      <a:endParaRPr lang="en-US" sz="5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5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5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marL="0" marR="0" indent="0" algn="l" defTabSz="457119" rtl="0" eaLnBrk="1" fontAlgn="auto" latinLnBrk="0" hangingPunct="1">
                        <a:lnSpc>
                          <a:spcPct val="70000"/>
                        </a:lnSpc>
                        <a:spcBef>
                          <a:spcPts val="0"/>
                        </a:spcBef>
                        <a:spcAft>
                          <a:spcPts val="0"/>
                        </a:spcAft>
                        <a:buClrTx/>
                        <a:buSzTx/>
                        <a:buFontTx/>
                        <a:buNone/>
                        <a:tabLst/>
                        <a:defRPr/>
                      </a:pP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000" b="1" kern="900" dirty="0" smtClean="0">
                          <a:solidFill>
                            <a:srgbClr val="1394CA"/>
                          </a:solidFill>
                          <a:latin typeface="Helvetica"/>
                          <a:cs typeface="Helvetica"/>
                        </a:rPr>
                        <a:t>Belgium </a:t>
                      </a:r>
                      <a:r>
                        <a:rPr lang="en-US" sz="1000" b="0" kern="900" dirty="0" smtClean="0">
                          <a:solidFill>
                            <a:srgbClr val="1394CA"/>
                          </a:solidFill>
                          <a:latin typeface="Helvetica"/>
                          <a:cs typeface="Helvetica"/>
                        </a:rPr>
                        <a:t>(observer) </a:t>
                      </a: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0" i="1" kern="900" dirty="0" err="1" smtClean="0">
                          <a:solidFill>
                            <a:srgbClr val="1394CA"/>
                          </a:solidFill>
                          <a:latin typeface="Helvetica"/>
                          <a:cs typeface="Helvetica"/>
                        </a:rPr>
                        <a:t>tbd</a:t>
                      </a:r>
                      <a:endParaRPr lang="en-US" sz="1000" b="0" i="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0" i="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marL="0" marR="0" indent="0" algn="l" defTabSz="457119" rtl="0" eaLnBrk="1" fontAlgn="auto" latinLnBrk="0" hangingPunct="1">
                        <a:lnSpc>
                          <a:spcPct val="70000"/>
                        </a:lnSpc>
                        <a:spcBef>
                          <a:spcPts val="0"/>
                        </a:spcBef>
                        <a:spcAft>
                          <a:spcPts val="0"/>
                        </a:spcAft>
                        <a:buClrTx/>
                        <a:buSzTx/>
                        <a:buFontTx/>
                        <a:buNone/>
                        <a:tabLst/>
                        <a:defRPr/>
                      </a:pP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000" b="1" kern="900" dirty="0" smtClean="0">
                          <a:solidFill>
                            <a:srgbClr val="1394CA"/>
                          </a:solidFill>
                          <a:latin typeface="Helvetica"/>
                          <a:cs typeface="Helvetica"/>
                        </a:rPr>
                        <a:t>Netherlands </a:t>
                      </a:r>
                      <a:r>
                        <a:rPr lang="en-US" sz="1000" b="0" kern="900" dirty="0" smtClean="0">
                          <a:solidFill>
                            <a:srgbClr val="1394CA"/>
                          </a:solidFill>
                          <a:latin typeface="Helvetica"/>
                          <a:cs typeface="Helvetica"/>
                        </a:rPr>
                        <a:t>(observer)</a:t>
                      </a: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0" i="1" kern="900" dirty="0" err="1" smtClean="0">
                          <a:solidFill>
                            <a:srgbClr val="1394CA"/>
                          </a:solidFill>
                          <a:latin typeface="Helvetica"/>
                          <a:cs typeface="Helvetica"/>
                        </a:rPr>
                        <a:t>tbd</a:t>
                      </a:r>
                      <a:endParaRPr lang="en-US" sz="1000" b="0" i="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0" i="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1261">
                <a:tc>
                  <a:txBody>
                    <a:bodyPr/>
                    <a:lstStyle/>
                    <a:p>
                      <a:pPr marL="0" marR="0" indent="0" algn="l" defTabSz="457119" rtl="0" eaLnBrk="1" fontAlgn="auto" latinLnBrk="0" hangingPunct="1">
                        <a:lnSpc>
                          <a:spcPct val="70000"/>
                        </a:lnSpc>
                        <a:spcBef>
                          <a:spcPts val="0"/>
                        </a:spcBef>
                        <a:spcAft>
                          <a:spcPts val="0"/>
                        </a:spcAft>
                        <a:buClrTx/>
                        <a:buSzTx/>
                        <a:buFontTx/>
                        <a:buNone/>
                        <a:tabLst/>
                        <a:defRPr/>
                      </a:pPr>
                      <a:endParaRPr lang="en-US" sz="5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000" b="1" kern="900" dirty="0" smtClean="0">
                          <a:solidFill>
                            <a:srgbClr val="1394CA"/>
                          </a:solidFill>
                          <a:latin typeface="Helvetica"/>
                          <a:cs typeface="Helvetica"/>
                        </a:rPr>
                        <a:t>Greece </a:t>
                      </a:r>
                      <a:r>
                        <a:rPr lang="en-US" sz="1000" b="0" kern="900" dirty="0" smtClean="0">
                          <a:solidFill>
                            <a:srgbClr val="1394CA"/>
                          </a:solidFill>
                          <a:latin typeface="Helvetica"/>
                          <a:cs typeface="Helvetica"/>
                        </a:rPr>
                        <a:t>(future observer) </a:t>
                      </a: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0" i="1" kern="900" dirty="0" err="1" smtClean="0">
                          <a:solidFill>
                            <a:srgbClr val="1394CA"/>
                          </a:solidFill>
                          <a:latin typeface="Helvetica"/>
                          <a:cs typeface="Helvetica"/>
                        </a:rPr>
                        <a:t>tbd</a:t>
                      </a:r>
                      <a:r>
                        <a:rPr lang="en-US" sz="1000" b="0" i="1" kern="900" dirty="0" smtClean="0">
                          <a:solidFill>
                            <a:srgbClr val="1394CA"/>
                          </a:solidFill>
                          <a:latin typeface="Helvetica"/>
                          <a:cs typeface="Helvetica"/>
                        </a:rPr>
                        <a:t> </a:t>
                      </a:r>
                      <a:endParaRPr lang="en-US" sz="1000" b="0" i="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500" b="0" i="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marL="0" marR="0" indent="0" algn="l" defTabSz="457119" rtl="0" eaLnBrk="1" fontAlgn="auto" latinLnBrk="0" hangingPunct="1">
                        <a:lnSpc>
                          <a:spcPct val="70000"/>
                        </a:lnSpc>
                        <a:spcBef>
                          <a:spcPts val="0"/>
                        </a:spcBef>
                        <a:spcAft>
                          <a:spcPts val="0"/>
                        </a:spcAft>
                        <a:buClrTx/>
                        <a:buSzTx/>
                        <a:buFontTx/>
                        <a:buNone/>
                        <a:tabLst/>
                        <a:defRPr/>
                      </a:pP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000" b="1" kern="900" dirty="0" smtClean="0">
                          <a:solidFill>
                            <a:srgbClr val="1394CA"/>
                          </a:solidFill>
                          <a:latin typeface="Helvetica"/>
                          <a:cs typeface="Helvetica"/>
                        </a:rPr>
                        <a:t>Iceland</a:t>
                      </a:r>
                      <a:endParaRPr lang="en-US" sz="1000" b="0"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0" i="1" kern="900" dirty="0" err="1" smtClean="0">
                          <a:solidFill>
                            <a:srgbClr val="1394CA"/>
                          </a:solidFill>
                          <a:latin typeface="Helvetica"/>
                          <a:cs typeface="Helvetica"/>
                        </a:rPr>
                        <a:t>tbd</a:t>
                      </a:r>
                      <a:endParaRPr lang="en-US" sz="1000" b="0" i="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0" i="1" kern="900" dirty="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724">
                <a:tc>
                  <a:txBody>
                    <a:bodyPr/>
                    <a:lstStyle/>
                    <a:p>
                      <a:pPr marL="0" marR="0" indent="0" algn="l" defTabSz="457119" rtl="0" eaLnBrk="1" fontAlgn="auto" latinLnBrk="0" hangingPunct="1">
                        <a:lnSpc>
                          <a:spcPct val="70000"/>
                        </a:lnSpc>
                        <a:spcBef>
                          <a:spcPts val="0"/>
                        </a:spcBef>
                        <a:spcAft>
                          <a:spcPts val="0"/>
                        </a:spcAft>
                        <a:buClrTx/>
                        <a:buSzTx/>
                        <a:buFontTx/>
                        <a:buNone/>
                        <a:tabLst/>
                        <a:defRPr/>
                      </a:pP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000" b="1" kern="900" dirty="0" smtClean="0">
                          <a:solidFill>
                            <a:srgbClr val="1394CA"/>
                          </a:solidFill>
                          <a:latin typeface="Helvetica"/>
                          <a:cs typeface="Helvetica"/>
                        </a:rPr>
                        <a:t>Latvia</a:t>
                      </a:r>
                    </a:p>
                  </a:txBody>
                  <a:tcPr marL="86138" marR="86138" marT="35891" marB="35891">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000" b="0" i="1" kern="900" dirty="0" err="1" smtClean="0">
                          <a:solidFill>
                            <a:srgbClr val="1394CA"/>
                          </a:solidFill>
                          <a:latin typeface="Helvetica"/>
                          <a:cs typeface="Helvetica"/>
                        </a:rPr>
                        <a:t>tbd</a:t>
                      </a:r>
                      <a:endParaRPr lang="en-US" sz="1000" b="0" i="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0" i="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170444">
                <a:tc>
                  <a:txBody>
                    <a:bodyPr/>
                    <a:lstStyle/>
                    <a:p>
                      <a:pPr marL="0" marR="0" indent="0" algn="l" defTabSz="457119" rtl="0" eaLnBrk="1" fontAlgn="auto" latinLnBrk="0" hangingPunct="1">
                        <a:lnSpc>
                          <a:spcPct val="100000"/>
                        </a:lnSpc>
                        <a:spcBef>
                          <a:spcPts val="0"/>
                        </a:spcBef>
                        <a:spcAft>
                          <a:spcPts val="0"/>
                        </a:spcAft>
                        <a:buClrTx/>
                        <a:buSzTx/>
                        <a:buFontTx/>
                        <a:buNone/>
                        <a:tabLst/>
                        <a:defRPr/>
                      </a:pP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457119" rtl="0" eaLnBrk="1" fontAlgn="auto" latinLnBrk="0" hangingPunct="1">
                        <a:lnSpc>
                          <a:spcPct val="100000"/>
                        </a:lnSpc>
                        <a:spcBef>
                          <a:spcPts val="0"/>
                        </a:spcBef>
                        <a:spcAft>
                          <a:spcPts val="0"/>
                        </a:spcAft>
                        <a:buClrTx/>
                        <a:buSzTx/>
                        <a:buFontTx/>
                        <a:buNone/>
                        <a:tabLst/>
                        <a:defRPr/>
                      </a:pPr>
                      <a:r>
                        <a:rPr lang="en-US" sz="900" b="1" kern="900" dirty="0" smtClean="0">
                          <a:solidFill>
                            <a:srgbClr val="1394CA"/>
                          </a:solidFill>
                          <a:latin typeface="Helvetica"/>
                          <a:cs typeface="Helvetica"/>
                        </a:rPr>
                        <a:t>Discussions: Portugal, Turkey, Finland</a:t>
                      </a:r>
                    </a:p>
                    <a:p>
                      <a:pPr marL="0" marR="0" indent="0" algn="l" defTabSz="457119" rtl="0" eaLnBrk="1" fontAlgn="auto" latinLnBrk="0" hangingPunct="1">
                        <a:lnSpc>
                          <a:spcPct val="100000"/>
                        </a:lnSpc>
                        <a:spcBef>
                          <a:spcPts val="0"/>
                        </a:spcBef>
                        <a:spcAft>
                          <a:spcPts val="0"/>
                        </a:spcAft>
                        <a:buClrTx/>
                        <a:buSzTx/>
                        <a:buFontTx/>
                        <a:buNone/>
                        <a:tabLst/>
                        <a:defRPr/>
                      </a:pPr>
                      <a:endParaRPr lang="en-US" sz="900" b="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50000"/>
                        </a:lnSpc>
                      </a:pPr>
                      <a:endParaRPr lang="en-US" sz="900" b="0" i="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900" b="0" i="1" kern="900" dirty="0" smtClean="0">
                        <a:solidFill>
                          <a:srgbClr val="1394CA"/>
                        </a:solidFill>
                        <a:latin typeface="Helvetica"/>
                        <a:cs typeface="Helvetica"/>
                      </a:endParaRPr>
                    </a:p>
                  </a:txBody>
                  <a:tcPr marL="86138" marR="86138" marT="35891" marB="35891">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pPr/>
              <a:t>2</a:t>
            </a:fld>
            <a:endParaRPr lang="sv-SE" dirty="0"/>
          </a:p>
        </p:txBody>
      </p:sp>
      <p:sp>
        <p:nvSpPr>
          <p:cNvPr id="9" name="Title 1"/>
          <p:cNvSpPr txBox="1">
            <a:spLocks/>
          </p:cNvSpPr>
          <p:nvPr/>
        </p:nvSpPr>
        <p:spPr>
          <a:xfrm>
            <a:off x="457200" y="32792"/>
            <a:ext cx="7139136" cy="952500"/>
          </a:xfrm>
          <a:prstGeom prst="rect">
            <a:avLst/>
          </a:prstGeom>
        </p:spPr>
        <p:txBody>
          <a:bodyPr vert="horz" lIns="91433" tIns="45716" rIns="91433" bIns="45716"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dirty="0" smtClean="0">
                <a:solidFill>
                  <a:srgbClr val="1394CA"/>
                </a:solidFill>
              </a:rPr>
              <a:t>Construction investment</a:t>
            </a:r>
            <a:endParaRPr lang="en-US" dirty="0">
              <a:solidFill>
                <a:srgbClr val="1394CA"/>
              </a:solidFill>
            </a:endParaRPr>
          </a:p>
        </p:txBody>
      </p:sp>
      <p:sp>
        <p:nvSpPr>
          <p:cNvPr id="11" name="TextBox 10"/>
          <p:cNvSpPr txBox="1"/>
          <p:nvPr/>
        </p:nvSpPr>
        <p:spPr>
          <a:xfrm>
            <a:off x="1547664" y="5377780"/>
            <a:ext cx="1509872" cy="189551"/>
          </a:xfrm>
          <a:prstGeom prst="rect">
            <a:avLst/>
          </a:prstGeom>
          <a:noFill/>
        </p:spPr>
        <p:txBody>
          <a:bodyPr wrap="none" lIns="81037" tIns="40519" rIns="81037" bIns="40519" rtlCol="0">
            <a:spAutoFit/>
          </a:bodyPr>
          <a:lstStyle/>
          <a:p>
            <a:r>
              <a:rPr lang="en-US" sz="700" i="1" dirty="0">
                <a:latin typeface="Helvetica"/>
                <a:cs typeface="Helvetica"/>
              </a:rPr>
              <a:t>* Includes Pre-construction Costs</a:t>
            </a:r>
          </a:p>
        </p:txBody>
      </p:sp>
      <p:graphicFrame>
        <p:nvGraphicFramePr>
          <p:cNvPr id="8" name="Chart 7"/>
          <p:cNvGraphicFramePr/>
          <p:nvPr>
            <p:extLst>
              <p:ext uri="{D42A27DB-BD31-4B8C-83A1-F6EECF244321}">
                <p14:modId xmlns:p14="http://schemas.microsoft.com/office/powerpoint/2010/main" val="1412709698"/>
              </p:ext>
            </p:extLst>
          </p:nvPr>
        </p:nvGraphicFramePr>
        <p:xfrm>
          <a:off x="2987824" y="985292"/>
          <a:ext cx="6414119" cy="4365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01822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188"/>
            <a:ext cx="7139136" cy="952500"/>
          </a:xfrm>
        </p:spPr>
        <p:txBody>
          <a:bodyPr/>
          <a:lstStyle/>
          <a:p>
            <a:r>
              <a:rPr lang="en-US" dirty="0" smtClean="0"/>
              <a:t>Construction project </a:t>
            </a:r>
            <a:r>
              <a:rPr lang="en-US" dirty="0"/>
              <a:t>s</a:t>
            </a:r>
            <a:r>
              <a:rPr lang="en-US" dirty="0" smtClean="0"/>
              <a:t>tatus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20</a:t>
            </a:fld>
            <a:endParaRPr lang="sv-SE" dirty="0"/>
          </a:p>
        </p:txBody>
      </p:sp>
      <p:sp>
        <p:nvSpPr>
          <p:cNvPr id="9" name="Rectangle 8"/>
          <p:cNvSpPr/>
          <p:nvPr/>
        </p:nvSpPr>
        <p:spPr>
          <a:xfrm>
            <a:off x="6876256" y="1345333"/>
            <a:ext cx="1368152" cy="5040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spcCol="0" rtlCol="0" anchor="ctr"/>
          <a:lstStyle/>
          <a:p>
            <a:pPr algn="ctr"/>
            <a:endParaRPr lang="en-US"/>
          </a:p>
        </p:txBody>
      </p:sp>
      <p:pic>
        <p:nvPicPr>
          <p:cNvPr id="6" name="Picture 5"/>
          <p:cNvPicPr>
            <a:picLocks noChangeAspect="1"/>
          </p:cNvPicPr>
          <p:nvPr/>
        </p:nvPicPr>
        <p:blipFill>
          <a:blip r:embed="rId2"/>
          <a:stretch>
            <a:fillRect/>
          </a:stretch>
        </p:blipFill>
        <p:spPr>
          <a:xfrm>
            <a:off x="0" y="1057300"/>
            <a:ext cx="9144000" cy="4702954"/>
          </a:xfrm>
          <a:prstGeom prst="rect">
            <a:avLst/>
          </a:prstGeom>
        </p:spPr>
      </p:pic>
    </p:spTree>
    <p:extLst>
      <p:ext uri="{BB962C8B-B14F-4D97-AF65-F5344CB8AC3E}">
        <p14:creationId xmlns:p14="http://schemas.microsoft.com/office/powerpoint/2010/main" val="33781675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In-kind Goals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21</a:t>
            </a:fld>
            <a:endParaRPr lang="sv-S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23813023"/>
              </p:ext>
            </p:extLst>
          </p:nvPr>
        </p:nvGraphicFramePr>
        <p:xfrm>
          <a:off x="467544" y="2065412"/>
          <a:ext cx="8229600" cy="326784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461728" y="2220465"/>
            <a:ext cx="774557" cy="276991"/>
          </a:xfrm>
          <a:prstGeom prst="rect">
            <a:avLst/>
          </a:prstGeom>
          <a:noFill/>
        </p:spPr>
        <p:txBody>
          <a:bodyPr wrap="none" lIns="91433" tIns="45716" rIns="91433" bIns="45716" rtlCol="0">
            <a:spAutoFit/>
          </a:bodyPr>
          <a:lstStyle/>
          <a:p>
            <a:r>
              <a:rPr lang="en-US" sz="1200" b="1" dirty="0">
                <a:solidFill>
                  <a:srgbClr val="149ED6"/>
                </a:solidFill>
                <a:latin typeface="Helvetica"/>
                <a:cs typeface="Helvetica"/>
              </a:rPr>
              <a:t>€ 510 M</a:t>
            </a:r>
          </a:p>
        </p:txBody>
      </p:sp>
      <p:sp>
        <p:nvSpPr>
          <p:cNvPr id="10" name="TextBox 9"/>
          <p:cNvSpPr txBox="1"/>
          <p:nvPr/>
        </p:nvSpPr>
        <p:spPr>
          <a:xfrm>
            <a:off x="4842522" y="2796529"/>
            <a:ext cx="774557" cy="276991"/>
          </a:xfrm>
          <a:prstGeom prst="rect">
            <a:avLst/>
          </a:prstGeom>
          <a:noFill/>
        </p:spPr>
        <p:txBody>
          <a:bodyPr wrap="none" lIns="91433" tIns="45716" rIns="91433" bIns="45716" rtlCol="0">
            <a:spAutoFit/>
          </a:bodyPr>
          <a:lstStyle/>
          <a:p>
            <a:r>
              <a:rPr lang="en-US" sz="1200" b="1" dirty="0">
                <a:solidFill>
                  <a:srgbClr val="149ED6"/>
                </a:solidFill>
                <a:latin typeface="Helvetica"/>
                <a:cs typeface="Helvetica"/>
              </a:rPr>
              <a:t>€ 350 M</a:t>
            </a:r>
          </a:p>
        </p:txBody>
      </p:sp>
      <p:sp>
        <p:nvSpPr>
          <p:cNvPr id="11" name="TextBox 10"/>
          <p:cNvSpPr txBox="1"/>
          <p:nvPr/>
        </p:nvSpPr>
        <p:spPr>
          <a:xfrm>
            <a:off x="3203855" y="3782574"/>
            <a:ext cx="774557" cy="276991"/>
          </a:xfrm>
          <a:prstGeom prst="rect">
            <a:avLst/>
          </a:prstGeom>
          <a:noFill/>
        </p:spPr>
        <p:txBody>
          <a:bodyPr wrap="none" lIns="91433" tIns="45716" rIns="91433" bIns="45716" rtlCol="0">
            <a:spAutoFit/>
          </a:bodyPr>
          <a:lstStyle/>
          <a:p>
            <a:r>
              <a:rPr lang="en-US" sz="1200" b="1" dirty="0">
                <a:solidFill>
                  <a:srgbClr val="149ED6"/>
                </a:solidFill>
                <a:latin typeface="Helvetica"/>
                <a:cs typeface="Helvetica"/>
              </a:rPr>
              <a:t>€ 155 M</a:t>
            </a:r>
          </a:p>
        </p:txBody>
      </p:sp>
      <p:sp>
        <p:nvSpPr>
          <p:cNvPr id="12" name="TextBox 11"/>
          <p:cNvSpPr txBox="1"/>
          <p:nvPr/>
        </p:nvSpPr>
        <p:spPr>
          <a:xfrm>
            <a:off x="1619679" y="4214620"/>
            <a:ext cx="684789" cy="276991"/>
          </a:xfrm>
          <a:prstGeom prst="rect">
            <a:avLst/>
          </a:prstGeom>
          <a:noFill/>
        </p:spPr>
        <p:txBody>
          <a:bodyPr wrap="none" lIns="91433" tIns="45716" rIns="91433" bIns="45716" rtlCol="0">
            <a:spAutoFit/>
          </a:bodyPr>
          <a:lstStyle/>
          <a:p>
            <a:r>
              <a:rPr lang="en-US" sz="1200" b="1" dirty="0">
                <a:solidFill>
                  <a:srgbClr val="149ED6"/>
                </a:solidFill>
                <a:latin typeface="Helvetica"/>
                <a:cs typeface="Helvetica"/>
              </a:rPr>
              <a:t>€ 73 M</a:t>
            </a:r>
          </a:p>
        </p:txBody>
      </p:sp>
      <p:sp>
        <p:nvSpPr>
          <p:cNvPr id="13" name="Rectangle 8"/>
          <p:cNvSpPr txBox="1">
            <a:spLocks noChangeArrowheads="1"/>
          </p:cNvSpPr>
          <p:nvPr/>
        </p:nvSpPr>
        <p:spPr>
          <a:xfrm>
            <a:off x="539552" y="1273327"/>
            <a:ext cx="4109490" cy="792087"/>
          </a:xfrm>
          <a:prstGeom prst="rect">
            <a:avLst/>
          </a:prstGeom>
          <a:ln>
            <a:noFill/>
          </a:ln>
        </p:spPr>
        <p:txBody>
          <a:bodyPr vert="horz" lIns="85701" tIns="42850" rIns="85701" bIns="4285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nSpc>
                <a:spcPct val="110000"/>
              </a:lnSpc>
              <a:tabLst>
                <a:tab pos="2152486" algn="l"/>
              </a:tabLst>
            </a:pPr>
            <a:r>
              <a:rPr lang="en-US" sz="1800" b="1" dirty="0">
                <a:solidFill>
                  <a:srgbClr val="149ED6"/>
                </a:solidFill>
                <a:latin typeface="Helvetica"/>
                <a:cs typeface="Helvetica"/>
                <a:sym typeface="Helvetica" charset="0"/>
              </a:rPr>
              <a:t>Construction cost:	</a:t>
            </a:r>
            <a:r>
              <a:rPr lang="en-US" sz="1800" b="1" dirty="0">
                <a:solidFill>
                  <a:srgbClr val="149ED6"/>
                </a:solidFill>
                <a:latin typeface="Helvetica"/>
                <a:ea typeface="ＭＳ Ｐゴシック" charset="0"/>
                <a:cs typeface="Helvetica"/>
                <a:sym typeface="Helvetica" charset="0"/>
              </a:rPr>
              <a:t>€ </a:t>
            </a:r>
            <a:r>
              <a:rPr lang="en-US" sz="1800" b="1" dirty="0" smtClean="0">
                <a:solidFill>
                  <a:srgbClr val="149ED6"/>
                </a:solidFill>
                <a:latin typeface="Helvetica"/>
                <a:cs typeface="Helvetica"/>
                <a:sym typeface="Helvetica" charset="0"/>
              </a:rPr>
              <a:t>1,840 </a:t>
            </a:r>
            <a:r>
              <a:rPr lang="en-US" sz="1800" b="1" dirty="0">
                <a:solidFill>
                  <a:srgbClr val="149ED6"/>
                </a:solidFill>
                <a:latin typeface="Helvetica"/>
                <a:cs typeface="Helvetica"/>
                <a:sym typeface="Helvetica" charset="0"/>
              </a:rPr>
              <a:t>Billion</a:t>
            </a:r>
          </a:p>
          <a:p>
            <a:pPr>
              <a:lnSpc>
                <a:spcPct val="110000"/>
              </a:lnSpc>
              <a:tabLst>
                <a:tab pos="2152486" algn="l"/>
              </a:tabLst>
            </a:pPr>
            <a:r>
              <a:rPr lang="en-US" sz="1800" b="1" dirty="0">
                <a:solidFill>
                  <a:srgbClr val="149ED6"/>
                </a:solidFill>
                <a:latin typeface="Helvetica"/>
                <a:ea typeface="ＭＳ Ｐゴシック" charset="0"/>
                <a:cs typeface="Helvetica"/>
                <a:sym typeface="Helvetica" charset="0"/>
              </a:rPr>
              <a:t>In-kind:	 </a:t>
            </a:r>
            <a:r>
              <a:rPr lang="en-US" sz="1800" b="1" dirty="0" smtClean="0">
                <a:solidFill>
                  <a:srgbClr val="149ED6"/>
                </a:solidFill>
                <a:latin typeface="Helvetica"/>
                <a:ea typeface="ＭＳ Ｐゴシック" charset="0"/>
                <a:cs typeface="Helvetica"/>
                <a:sym typeface="Helvetica" charset="0"/>
              </a:rPr>
              <a:t>  € </a:t>
            </a:r>
            <a:r>
              <a:rPr lang="en-US" sz="1800" b="1" dirty="0" smtClean="0">
                <a:solidFill>
                  <a:srgbClr val="149ED6"/>
                </a:solidFill>
                <a:latin typeface="Helvetica"/>
                <a:cs typeface="Helvetica"/>
                <a:sym typeface="Helvetica" charset="0"/>
              </a:rPr>
              <a:t>747 </a:t>
            </a:r>
            <a:r>
              <a:rPr lang="en-US" sz="1800" b="1" dirty="0">
                <a:solidFill>
                  <a:srgbClr val="149ED6"/>
                </a:solidFill>
                <a:latin typeface="Helvetica"/>
                <a:cs typeface="Helvetica"/>
                <a:sym typeface="Helvetica" charset="0"/>
              </a:rPr>
              <a:t>Million</a:t>
            </a:r>
          </a:p>
        </p:txBody>
      </p:sp>
    </p:spTree>
    <p:extLst>
      <p:ext uri="{BB962C8B-B14F-4D97-AF65-F5344CB8AC3E}">
        <p14:creationId xmlns:p14="http://schemas.microsoft.com/office/powerpoint/2010/main" val="42364583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pPr/>
              <a:t>22</a:t>
            </a:fld>
            <a:endParaRPr lang="sv-SE" dirty="0"/>
          </a:p>
        </p:txBody>
      </p:sp>
      <p:pic>
        <p:nvPicPr>
          <p:cNvPr id="5" name="Picture 4" descr="ESS_sit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820"/>
            <a:ext cx="9144000" cy="5832648"/>
          </a:xfrm>
          <a:prstGeom prst="rect">
            <a:avLst/>
          </a:prstGeom>
        </p:spPr>
      </p:pic>
      <p:pic>
        <p:nvPicPr>
          <p:cNvPr id="57" name="Bildobjekt 7" descr="ESS-vit-logg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9" y="217209"/>
            <a:ext cx="1440160" cy="738383"/>
          </a:xfrm>
          <a:prstGeom prst="rect">
            <a:avLst/>
          </a:prstGeom>
        </p:spPr>
      </p:pic>
      <p:sp>
        <p:nvSpPr>
          <p:cNvPr id="6" name="Title 1"/>
          <p:cNvSpPr>
            <a:spLocks noGrp="1"/>
          </p:cNvSpPr>
          <p:nvPr>
            <p:ph type="title"/>
          </p:nvPr>
        </p:nvSpPr>
        <p:spPr>
          <a:xfrm>
            <a:off x="341851" y="-23986"/>
            <a:ext cx="7309410" cy="1201276"/>
          </a:xfrm>
        </p:spPr>
        <p:txBody>
          <a:bodyPr>
            <a:normAutofit/>
          </a:bodyPr>
          <a:lstStyle/>
          <a:p>
            <a:r>
              <a:rPr lang="en-US" dirty="0" err="1" smtClean="0"/>
              <a:t>BrightnESS</a:t>
            </a:r>
            <a:r>
              <a:rPr lang="en-US" dirty="0" smtClean="0"/>
              <a:t> – critical support for transitioning to the operations phase</a:t>
            </a:r>
            <a:endParaRPr lang="en-US" dirty="0"/>
          </a:p>
        </p:txBody>
      </p:sp>
      <p:grpSp>
        <p:nvGrpSpPr>
          <p:cNvPr id="2" name="Group 1"/>
          <p:cNvGrpSpPr/>
          <p:nvPr/>
        </p:nvGrpSpPr>
        <p:grpSpPr>
          <a:xfrm>
            <a:off x="467544" y="1201316"/>
            <a:ext cx="8136904" cy="4303239"/>
            <a:chOff x="223586" y="1601792"/>
            <a:chExt cx="9472614" cy="5009636"/>
          </a:xfrm>
        </p:grpSpPr>
        <p:cxnSp>
          <p:nvCxnSpPr>
            <p:cNvPr id="7" name="Straight Connector 6"/>
            <p:cNvCxnSpPr/>
            <p:nvPr/>
          </p:nvCxnSpPr>
          <p:spPr bwMode="auto">
            <a:xfrm>
              <a:off x="8533607" y="2371728"/>
              <a:ext cx="0" cy="3698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bwMode="auto">
            <a:xfrm>
              <a:off x="4701912" y="3933828"/>
              <a:ext cx="0" cy="1920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auto">
            <a:xfrm>
              <a:off x="2149740" y="4813303"/>
              <a:ext cx="0" cy="1920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10" name="TextBox 33"/>
            <p:cNvSpPr txBox="1">
              <a:spLocks noChangeArrowheads="1"/>
            </p:cNvSpPr>
            <p:nvPr/>
          </p:nvSpPr>
          <p:spPr bwMode="auto">
            <a:xfrm>
              <a:off x="2738439" y="3159745"/>
              <a:ext cx="1911952" cy="716599"/>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dirty="0">
                  <a:solidFill>
                    <a:srgbClr val="0094CA"/>
                  </a:solidFill>
                  <a:latin typeface="Helvetica"/>
                  <a:cs typeface="Helvetica"/>
                </a:rPr>
                <a:t>2014</a:t>
              </a:r>
            </a:p>
            <a:p>
              <a:r>
                <a:rPr lang="en-US" sz="1100" b="1" dirty="0">
                  <a:solidFill>
                    <a:srgbClr val="000000"/>
                  </a:solidFill>
                  <a:latin typeface="Helvetica"/>
                  <a:cs typeface="Helvetica"/>
                </a:rPr>
                <a:t>Construction work starts on the site</a:t>
              </a:r>
            </a:p>
          </p:txBody>
        </p:sp>
        <p:sp>
          <p:nvSpPr>
            <p:cNvPr id="11" name="TextBox 36"/>
            <p:cNvSpPr txBox="1">
              <a:spLocks noChangeArrowheads="1"/>
            </p:cNvSpPr>
            <p:nvPr/>
          </p:nvSpPr>
          <p:spPr bwMode="auto">
            <a:xfrm>
              <a:off x="812373" y="4044004"/>
              <a:ext cx="1694339" cy="716599"/>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a:solidFill>
                    <a:srgbClr val="0094CA"/>
                  </a:solidFill>
                  <a:latin typeface="Helvetica"/>
                  <a:cs typeface="Helvetica"/>
                </a:rPr>
                <a:t>2009</a:t>
              </a:r>
            </a:p>
            <a:p>
              <a:r>
                <a:rPr lang="en-US" sz="1100" b="1">
                  <a:solidFill>
                    <a:srgbClr val="000000"/>
                  </a:solidFill>
                  <a:latin typeface="Helvetica"/>
                  <a:cs typeface="Helvetica"/>
                </a:rPr>
                <a:t>Decision: ESS will be built in Lund</a:t>
              </a:r>
            </a:p>
          </p:txBody>
        </p:sp>
        <p:grpSp>
          <p:nvGrpSpPr>
            <p:cNvPr id="12" name="Group 84"/>
            <p:cNvGrpSpPr>
              <a:grpSpLocks/>
            </p:cNvGrpSpPr>
            <p:nvPr/>
          </p:nvGrpSpPr>
          <p:grpSpPr bwMode="auto">
            <a:xfrm>
              <a:off x="552207" y="2438440"/>
              <a:ext cx="8905287" cy="3290862"/>
              <a:chOff x="509589" y="2248826"/>
              <a:chExt cx="8219880" cy="3425699"/>
            </a:xfrm>
          </p:grpSpPr>
          <p:grpSp>
            <p:nvGrpSpPr>
              <p:cNvPr id="13" name="Group 72"/>
              <p:cNvGrpSpPr>
                <a:grpSpLocks/>
              </p:cNvGrpSpPr>
              <p:nvPr/>
            </p:nvGrpSpPr>
            <p:grpSpPr bwMode="auto">
              <a:xfrm>
                <a:off x="7576067" y="2569291"/>
                <a:ext cx="608554" cy="270369"/>
                <a:chOff x="1665943" y="4915251"/>
                <a:chExt cx="608554" cy="270369"/>
              </a:xfrm>
            </p:grpSpPr>
            <p:cxnSp>
              <p:nvCxnSpPr>
                <p:cNvPr id="45" name="Straight Connector 44"/>
                <p:cNvCxnSpPr/>
                <p:nvPr/>
              </p:nvCxnSpPr>
              <p:spPr>
                <a:xfrm flipH="1">
                  <a:off x="1664967"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2115796"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1834822" y="4915342"/>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14" name="Straight Arrow Connector 13"/>
              <p:cNvCxnSpPr/>
              <p:nvPr/>
            </p:nvCxnSpPr>
            <p:spPr>
              <a:xfrm flipV="1">
                <a:off x="8167201" y="2248787"/>
                <a:ext cx="561949" cy="461061"/>
              </a:xfrm>
              <a:prstGeom prst="straightConnector1">
                <a:avLst/>
              </a:prstGeom>
              <a:ln w="57150" cmpd="sng">
                <a:solidFill>
                  <a:srgbClr val="0094CA"/>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986157" y="2696628"/>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6" name="Group 60"/>
              <p:cNvGrpSpPr>
                <a:grpSpLocks/>
              </p:cNvGrpSpPr>
              <p:nvPr/>
            </p:nvGrpSpPr>
            <p:grpSpPr bwMode="auto">
              <a:xfrm>
                <a:off x="6394219" y="3039642"/>
                <a:ext cx="608554" cy="270369"/>
                <a:chOff x="1665943" y="4915251"/>
                <a:chExt cx="608554" cy="270369"/>
              </a:xfrm>
            </p:grpSpPr>
            <p:cxnSp>
              <p:nvCxnSpPr>
                <p:cNvPr id="42" name="Straight Connector 41"/>
                <p:cNvCxnSpPr/>
                <p:nvPr/>
              </p:nvCxnSpPr>
              <p:spPr>
                <a:xfrm flipH="1">
                  <a:off x="1665770"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15012"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834037" y="4915966"/>
                  <a:ext cx="271450" cy="269364"/>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17" name="Straight Connector 16"/>
              <p:cNvCxnSpPr/>
              <p:nvPr/>
            </p:nvCxnSpPr>
            <p:spPr>
              <a:xfrm flipH="1">
                <a:off x="5808287" y="3169256"/>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8" name="Group 56"/>
              <p:cNvGrpSpPr>
                <a:grpSpLocks/>
              </p:cNvGrpSpPr>
              <p:nvPr/>
            </p:nvGrpSpPr>
            <p:grpSpPr bwMode="auto">
              <a:xfrm>
                <a:off x="5217882" y="3517943"/>
                <a:ext cx="608554" cy="270369"/>
                <a:chOff x="1665943" y="4915251"/>
                <a:chExt cx="608554" cy="270369"/>
              </a:xfrm>
            </p:grpSpPr>
            <p:cxnSp>
              <p:nvCxnSpPr>
                <p:cNvPr id="39" name="Straight Connector 38"/>
                <p:cNvCxnSpPr/>
                <p:nvPr/>
              </p:nvCxnSpPr>
              <p:spPr>
                <a:xfrm flipH="1">
                  <a:off x="1665825"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115066"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834092" y="4915250"/>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19" name="Straight Connector 18"/>
              <p:cNvCxnSpPr/>
              <p:nvPr/>
            </p:nvCxnSpPr>
            <p:spPr>
              <a:xfrm flipH="1">
                <a:off x="4627242" y="3646840"/>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0" name="Group 52"/>
              <p:cNvGrpSpPr>
                <a:grpSpLocks/>
              </p:cNvGrpSpPr>
              <p:nvPr/>
            </p:nvGrpSpPr>
            <p:grpSpPr bwMode="auto">
              <a:xfrm>
                <a:off x="4037531" y="3996109"/>
                <a:ext cx="608554" cy="270369"/>
                <a:chOff x="1665943" y="4915251"/>
                <a:chExt cx="608554" cy="270369"/>
              </a:xfrm>
            </p:grpSpPr>
            <p:cxnSp>
              <p:nvCxnSpPr>
                <p:cNvPr id="36" name="Straight Connector 35"/>
                <p:cNvCxnSpPr/>
                <p:nvPr/>
              </p:nvCxnSpPr>
              <p:spPr>
                <a:xfrm flipH="1">
                  <a:off x="1665132" y="505017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115961" y="505017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834986" y="4914670"/>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21" name="Straight Connector 20"/>
              <p:cNvCxnSpPr/>
              <p:nvPr/>
            </p:nvCxnSpPr>
            <p:spPr>
              <a:xfrm flipH="1">
                <a:off x="3452547" y="4121121"/>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2" name="Group 44"/>
              <p:cNvGrpSpPr>
                <a:grpSpLocks/>
              </p:cNvGrpSpPr>
              <p:nvPr/>
            </p:nvGrpSpPr>
            <p:grpSpPr bwMode="auto">
              <a:xfrm>
                <a:off x="2858379" y="4465147"/>
                <a:ext cx="608554" cy="270369"/>
                <a:chOff x="1665943" y="4915251"/>
                <a:chExt cx="608554" cy="270369"/>
              </a:xfrm>
            </p:grpSpPr>
            <p:cxnSp>
              <p:nvCxnSpPr>
                <p:cNvPr id="33" name="Straight Connector 32"/>
                <p:cNvCxnSpPr/>
                <p:nvPr/>
              </p:nvCxnSpPr>
              <p:spPr>
                <a:xfrm flipH="1">
                  <a:off x="1666414"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115655"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834681" y="4914954"/>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23" name="Straight Connector 22"/>
              <p:cNvCxnSpPr/>
              <p:nvPr/>
            </p:nvCxnSpPr>
            <p:spPr>
              <a:xfrm flipH="1">
                <a:off x="2274677" y="4592096"/>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4" name="Group 43"/>
              <p:cNvGrpSpPr>
                <a:grpSpLocks/>
              </p:cNvGrpSpPr>
              <p:nvPr/>
            </p:nvGrpSpPr>
            <p:grpSpPr bwMode="auto">
              <a:xfrm>
                <a:off x="1682729" y="4932036"/>
                <a:ext cx="608554" cy="270369"/>
                <a:chOff x="1665943" y="4915251"/>
                <a:chExt cx="608554" cy="270369"/>
              </a:xfrm>
            </p:grpSpPr>
            <p:cxnSp>
              <p:nvCxnSpPr>
                <p:cNvPr id="30" name="Straight Connector 29"/>
                <p:cNvCxnSpPr/>
                <p:nvPr/>
              </p:nvCxnSpPr>
              <p:spPr>
                <a:xfrm flipH="1">
                  <a:off x="1665781"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115023"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834048" y="4915735"/>
                  <a:ext cx="271450" cy="269366"/>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25" name="Straight Connector 24"/>
              <p:cNvCxnSpPr/>
              <p:nvPr/>
            </p:nvCxnSpPr>
            <p:spPr>
              <a:xfrm flipH="1">
                <a:off x="1099982" y="5061419"/>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6" name="Group 64"/>
              <p:cNvGrpSpPr>
                <a:grpSpLocks/>
              </p:cNvGrpSpPr>
              <p:nvPr/>
            </p:nvGrpSpPr>
            <p:grpSpPr bwMode="auto">
              <a:xfrm>
                <a:off x="509589" y="5404156"/>
                <a:ext cx="608554" cy="270369"/>
                <a:chOff x="1665943" y="4915251"/>
                <a:chExt cx="608554" cy="270369"/>
              </a:xfrm>
            </p:grpSpPr>
            <p:cxnSp>
              <p:nvCxnSpPr>
                <p:cNvPr id="27" name="Straight Connector 26"/>
                <p:cNvCxnSpPr/>
                <p:nvPr/>
              </p:nvCxnSpPr>
              <p:spPr>
                <a:xfrm flipH="1">
                  <a:off x="1665814"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15055"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834081" y="4914591"/>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grpSp>
        <p:sp>
          <p:nvSpPr>
            <p:cNvPr id="48" name="TextBox 32"/>
            <p:cNvSpPr txBox="1">
              <a:spLocks noChangeArrowheads="1"/>
            </p:cNvSpPr>
            <p:nvPr/>
          </p:nvSpPr>
          <p:spPr bwMode="auto">
            <a:xfrm>
              <a:off x="7988941" y="1601792"/>
              <a:ext cx="1707259" cy="716599"/>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a:solidFill>
                    <a:srgbClr val="0094CA"/>
                  </a:solidFill>
                  <a:latin typeface="Helvetica"/>
                  <a:cs typeface="Helvetica"/>
                </a:rPr>
                <a:t>2025</a:t>
              </a:r>
            </a:p>
            <a:p>
              <a:r>
                <a:rPr lang="en-US" sz="1100" b="1">
                  <a:solidFill>
                    <a:srgbClr val="000000"/>
                  </a:solidFill>
                  <a:latin typeface="Helvetica"/>
                  <a:cs typeface="Helvetica"/>
                </a:rPr>
                <a:t>ESS construction complete</a:t>
              </a:r>
            </a:p>
          </p:txBody>
        </p:sp>
        <p:cxnSp>
          <p:nvCxnSpPr>
            <p:cNvPr id="49" name="Straight Connector 48"/>
            <p:cNvCxnSpPr/>
            <p:nvPr/>
          </p:nvCxnSpPr>
          <p:spPr bwMode="auto">
            <a:xfrm>
              <a:off x="883973" y="5729291"/>
              <a:ext cx="0" cy="158750"/>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0" name="TextBox 35"/>
            <p:cNvSpPr txBox="1">
              <a:spLocks noChangeArrowheads="1"/>
            </p:cNvSpPr>
            <p:nvPr/>
          </p:nvSpPr>
          <p:spPr bwMode="auto">
            <a:xfrm>
              <a:off x="223586" y="5894829"/>
              <a:ext cx="2258879" cy="716599"/>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a:solidFill>
                    <a:srgbClr val="0094CA"/>
                  </a:solidFill>
                  <a:latin typeface="Helvetica"/>
                  <a:cs typeface="Helvetica"/>
                </a:rPr>
                <a:t>2003</a:t>
              </a:r>
            </a:p>
            <a:p>
              <a:r>
                <a:rPr lang="en-US" sz="1100" b="1">
                  <a:solidFill>
                    <a:srgbClr val="000000"/>
                  </a:solidFill>
                  <a:latin typeface="Helvetica"/>
                  <a:cs typeface="Helvetica"/>
                </a:rPr>
                <a:t>First European design effort of ESS completed</a:t>
              </a:r>
            </a:p>
          </p:txBody>
        </p:sp>
        <p:cxnSp>
          <p:nvCxnSpPr>
            <p:cNvPr id="51" name="Straight Connector 50"/>
            <p:cNvCxnSpPr/>
            <p:nvPr/>
          </p:nvCxnSpPr>
          <p:spPr bwMode="auto">
            <a:xfrm>
              <a:off x="3436144" y="4827616"/>
              <a:ext cx="0" cy="312737"/>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2" name="TextBox 34"/>
            <p:cNvSpPr txBox="1">
              <a:spLocks noChangeArrowheads="1"/>
            </p:cNvSpPr>
            <p:nvPr/>
          </p:nvSpPr>
          <p:spPr bwMode="auto">
            <a:xfrm>
              <a:off x="2801268" y="5143260"/>
              <a:ext cx="2034833" cy="716599"/>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a:solidFill>
                    <a:srgbClr val="0094CA"/>
                  </a:solidFill>
                  <a:latin typeface="Helvetica"/>
                  <a:cs typeface="Helvetica"/>
                </a:rPr>
                <a:t>2012</a:t>
              </a:r>
            </a:p>
            <a:p>
              <a:r>
                <a:rPr lang="en-US" sz="1100" b="1">
                  <a:latin typeface="Helvetica"/>
                  <a:cs typeface="Helvetica"/>
                </a:rPr>
                <a:t>ESS Design Update phase complete</a:t>
              </a:r>
            </a:p>
          </p:txBody>
        </p:sp>
        <p:cxnSp>
          <p:nvCxnSpPr>
            <p:cNvPr id="53" name="Straight Connector 52"/>
            <p:cNvCxnSpPr/>
            <p:nvPr/>
          </p:nvCxnSpPr>
          <p:spPr bwMode="auto">
            <a:xfrm>
              <a:off x="5981435" y="3929066"/>
              <a:ext cx="0" cy="747712"/>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4" name="TextBox 31"/>
            <p:cNvSpPr txBox="1">
              <a:spLocks noChangeArrowheads="1"/>
            </p:cNvSpPr>
            <p:nvPr/>
          </p:nvSpPr>
          <p:spPr bwMode="auto">
            <a:xfrm>
              <a:off x="5876021" y="4677403"/>
              <a:ext cx="1892126" cy="716599"/>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a:solidFill>
                    <a:srgbClr val="0094CA"/>
                  </a:solidFill>
                  <a:latin typeface="Helvetica"/>
                  <a:cs typeface="Helvetica"/>
                </a:rPr>
                <a:t>2019</a:t>
              </a:r>
            </a:p>
            <a:p>
              <a:r>
                <a:rPr lang="en-US" sz="1100" b="1">
                  <a:latin typeface="Helvetica"/>
                  <a:cs typeface="Helvetica"/>
                </a:rPr>
                <a:t>First neutrons on instruments</a:t>
              </a:r>
            </a:p>
          </p:txBody>
        </p:sp>
        <p:cxnSp>
          <p:nvCxnSpPr>
            <p:cNvPr id="55" name="Straight Connector 54"/>
            <p:cNvCxnSpPr/>
            <p:nvPr/>
          </p:nvCxnSpPr>
          <p:spPr bwMode="auto">
            <a:xfrm>
              <a:off x="7260962" y="3463928"/>
              <a:ext cx="0" cy="257175"/>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6" name="TextBox 22"/>
            <p:cNvSpPr txBox="1">
              <a:spLocks noChangeArrowheads="1"/>
            </p:cNvSpPr>
            <p:nvPr/>
          </p:nvSpPr>
          <p:spPr bwMode="auto">
            <a:xfrm>
              <a:off x="6927507" y="3720713"/>
              <a:ext cx="1837271" cy="716599"/>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a:solidFill>
                    <a:srgbClr val="0094CA"/>
                  </a:solidFill>
                  <a:latin typeface="Helvetica"/>
                  <a:cs typeface="Helvetica"/>
                </a:rPr>
                <a:t>2023</a:t>
              </a:r>
            </a:p>
            <a:p>
              <a:r>
                <a:rPr lang="en-US" sz="1100" b="1">
                  <a:solidFill>
                    <a:srgbClr val="000000"/>
                  </a:solidFill>
                  <a:latin typeface="Helvetica"/>
                  <a:cs typeface="Helvetica"/>
                </a:rPr>
                <a:t>ESS starts</a:t>
              </a:r>
            </a:p>
            <a:p>
              <a:r>
                <a:rPr lang="en-US" sz="1100" b="1">
                  <a:solidFill>
                    <a:srgbClr val="000000"/>
                  </a:solidFill>
                  <a:latin typeface="Helvetica"/>
                  <a:cs typeface="Helvetica"/>
                </a:rPr>
                <a:t>user program</a:t>
              </a:r>
            </a:p>
          </p:txBody>
        </p:sp>
      </p:grpSp>
      <p:sp>
        <p:nvSpPr>
          <p:cNvPr id="58" name="Double Bracket 57"/>
          <p:cNvSpPr/>
          <p:nvPr/>
        </p:nvSpPr>
        <p:spPr>
          <a:xfrm>
            <a:off x="4427984" y="1993404"/>
            <a:ext cx="864096" cy="2088232"/>
          </a:xfrm>
          <a:prstGeom prst="bracketPair">
            <a:avLst/>
          </a:prstGeom>
          <a:solidFill>
            <a:srgbClr val="FFFFFF">
              <a:alpha val="44000"/>
            </a:srgbClr>
          </a:solidFill>
          <a:ln>
            <a:solidFill>
              <a:srgbClr val="FFFFFF"/>
            </a:solidFill>
          </a:ln>
        </p:spPr>
        <p:style>
          <a:lnRef idx="2">
            <a:schemeClr val="accent1"/>
          </a:lnRef>
          <a:fillRef idx="0">
            <a:schemeClr val="accent1"/>
          </a:fillRef>
          <a:effectRef idx="1">
            <a:schemeClr val="accent1"/>
          </a:effectRef>
          <a:fontRef idx="minor">
            <a:schemeClr val="tx1"/>
          </a:fontRef>
        </p:style>
        <p:txBody>
          <a:bodyPr lIns="91433" tIns="45716" rIns="91433" bIns="45716" spcCol="0" rtlCol="0" anchor="ctr"/>
          <a:lstStyle/>
          <a:p>
            <a:pPr algn="ctr"/>
            <a:endParaRPr lang="en-US"/>
          </a:p>
        </p:txBody>
      </p:sp>
      <p:sp>
        <p:nvSpPr>
          <p:cNvPr id="59" name="Rectangle 58"/>
          <p:cNvSpPr/>
          <p:nvPr/>
        </p:nvSpPr>
        <p:spPr>
          <a:xfrm rot="16200000">
            <a:off x="3935387" y="2774044"/>
            <a:ext cx="1796446" cy="523212"/>
          </a:xfrm>
          <a:prstGeom prst="rect">
            <a:avLst/>
          </a:prstGeom>
          <a:noFill/>
        </p:spPr>
        <p:txBody>
          <a:bodyPr wrap="none" lIns="91433" tIns="45716" rIns="91433" bIns="45716">
            <a:spAutoFit/>
          </a:bodyPr>
          <a:lstStyle/>
          <a:p>
            <a:pPr algn="ctr"/>
            <a:r>
              <a:rPr lang="en-GB"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BrightnESS</a:t>
            </a:r>
            <a:endPar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234948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BrightnESS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23</a:t>
            </a:fld>
            <a:endParaRPr lang="sv-SE" dirty="0"/>
          </a:p>
        </p:txBody>
      </p:sp>
      <p:grpSp>
        <p:nvGrpSpPr>
          <p:cNvPr id="6" name="Group 3"/>
          <p:cNvGrpSpPr>
            <a:grpSpLocks/>
          </p:cNvGrpSpPr>
          <p:nvPr/>
        </p:nvGrpSpPr>
        <p:grpSpPr bwMode="auto">
          <a:xfrm>
            <a:off x="274205" y="2785424"/>
            <a:ext cx="4304434" cy="1262081"/>
            <a:chOff x="232728" y="2336800"/>
            <a:chExt cx="4297363" cy="4068763"/>
          </a:xfrm>
        </p:grpSpPr>
        <p:sp>
          <p:nvSpPr>
            <p:cNvPr id="7" name="Freeform 7"/>
            <p:cNvSpPr>
              <a:spLocks/>
            </p:cNvSpPr>
            <p:nvPr/>
          </p:nvSpPr>
          <p:spPr bwMode="auto">
            <a:xfrm>
              <a:off x="232728" y="2336800"/>
              <a:ext cx="4297363" cy="4068763"/>
            </a:xfrm>
            <a:custGeom>
              <a:avLst/>
              <a:gdLst>
                <a:gd name="T0" fmla="*/ 0 w 2707"/>
                <a:gd name="T1" fmla="*/ 930275 h 2563"/>
                <a:gd name="T2" fmla="*/ 0 w 2707"/>
                <a:gd name="T3" fmla="*/ 4068763 h 2563"/>
                <a:gd name="T4" fmla="*/ 1312863 w 2707"/>
                <a:gd name="T5" fmla="*/ 4068763 h 2563"/>
                <a:gd name="T6" fmla="*/ 1312863 w 2707"/>
                <a:gd name="T7" fmla="*/ 4068763 h 2563"/>
                <a:gd name="T8" fmla="*/ 2771775 w 2707"/>
                <a:gd name="T9" fmla="*/ 4068763 h 2563"/>
                <a:gd name="T10" fmla="*/ 2771775 w 2707"/>
                <a:gd name="T11" fmla="*/ 1593850 h 2563"/>
                <a:gd name="T12" fmla="*/ 4297363 w 2707"/>
                <a:gd name="T13" fmla="*/ 0 h 2563"/>
                <a:gd name="T14" fmla="*/ 0 w 2707"/>
                <a:gd name="T15" fmla="*/ 930275 h 25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07" h="2563">
                  <a:moveTo>
                    <a:pt x="0" y="586"/>
                  </a:moveTo>
                  <a:lnTo>
                    <a:pt x="0" y="2563"/>
                  </a:lnTo>
                  <a:lnTo>
                    <a:pt x="827" y="2563"/>
                  </a:lnTo>
                  <a:lnTo>
                    <a:pt x="1746" y="2563"/>
                  </a:lnTo>
                  <a:lnTo>
                    <a:pt x="1746" y="1004"/>
                  </a:lnTo>
                  <a:lnTo>
                    <a:pt x="2707" y="0"/>
                  </a:lnTo>
                  <a:lnTo>
                    <a:pt x="0" y="586"/>
                  </a:lnTo>
                  <a:close/>
                </a:path>
              </a:pathLst>
            </a:custGeom>
            <a:solidFill>
              <a:srgbClr val="08A7EE"/>
            </a:solidFill>
            <a:ln w="9525" cap="flat" cmpd="sng">
              <a:solidFill>
                <a:srgbClr val="0195F9"/>
              </a:solidFill>
              <a:prstDash val="solid"/>
              <a:round/>
              <a:headEnd type="none" w="med" len="med"/>
              <a:tailEnd type="none" w="med" len="med"/>
            </a:ln>
            <a:effectLst>
              <a:outerShdw blurRad="38100" dist="25400" dir="5400000" algn="t" rotWithShape="0">
                <a:srgbClr val="000000">
                  <a:alpha val="26666"/>
                </a:srgbClr>
              </a:outerShdw>
            </a:effectLst>
          </p:spPr>
          <p:txBody>
            <a:bodyPr lIns="82124" tIns="41061" rIns="82124" bIns="41061" anchor="ctr"/>
            <a:lstStyle/>
            <a:p>
              <a:endParaRPr lang="en-US" sz="1600"/>
            </a:p>
          </p:txBody>
        </p:sp>
        <p:sp>
          <p:nvSpPr>
            <p:cNvPr id="8" name="Freeform 10"/>
            <p:cNvSpPr>
              <a:spLocks/>
            </p:cNvSpPr>
            <p:nvPr/>
          </p:nvSpPr>
          <p:spPr bwMode="auto">
            <a:xfrm>
              <a:off x="345440" y="2336800"/>
              <a:ext cx="4184650" cy="4068763"/>
            </a:xfrm>
            <a:custGeom>
              <a:avLst/>
              <a:gdLst>
                <a:gd name="T0" fmla="*/ 0 w 2636"/>
                <a:gd name="T1" fmla="*/ 4068763 h 2563"/>
                <a:gd name="T2" fmla="*/ 1200150 w 2636"/>
                <a:gd name="T3" fmla="*/ 4068763 h 2563"/>
                <a:gd name="T4" fmla="*/ 1200150 w 2636"/>
                <a:gd name="T5" fmla="*/ 4068763 h 2563"/>
                <a:gd name="T6" fmla="*/ 2659063 w 2636"/>
                <a:gd name="T7" fmla="*/ 4068763 h 2563"/>
                <a:gd name="T8" fmla="*/ 2659063 w 2636"/>
                <a:gd name="T9" fmla="*/ 1593850 h 2563"/>
                <a:gd name="T10" fmla="*/ 4184650 w 2636"/>
                <a:gd name="T11" fmla="*/ 0 h 2563"/>
                <a:gd name="T12" fmla="*/ 4038600 w 2636"/>
                <a:gd name="T13" fmla="*/ 30163 h 2563"/>
                <a:gd name="T14" fmla="*/ 0 w 2636"/>
                <a:gd name="T15" fmla="*/ 4068763 h 25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6" h="2563">
                  <a:moveTo>
                    <a:pt x="0" y="2563"/>
                  </a:moveTo>
                  <a:lnTo>
                    <a:pt x="756" y="2563"/>
                  </a:lnTo>
                  <a:lnTo>
                    <a:pt x="1675" y="2563"/>
                  </a:lnTo>
                  <a:lnTo>
                    <a:pt x="1675" y="1004"/>
                  </a:lnTo>
                  <a:lnTo>
                    <a:pt x="2636" y="0"/>
                  </a:lnTo>
                  <a:lnTo>
                    <a:pt x="2544" y="19"/>
                  </a:lnTo>
                  <a:lnTo>
                    <a:pt x="0" y="2563"/>
                  </a:ln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grpSp>
      <p:sp>
        <p:nvSpPr>
          <p:cNvPr id="9" name="Freeform 9"/>
          <p:cNvSpPr>
            <a:spLocks/>
          </p:cNvSpPr>
          <p:nvPr/>
        </p:nvSpPr>
        <p:spPr bwMode="auto">
          <a:xfrm>
            <a:off x="3324042" y="2788871"/>
            <a:ext cx="2615735" cy="1258634"/>
          </a:xfrm>
          <a:custGeom>
            <a:avLst/>
            <a:gdLst>
              <a:gd name="T0" fmla="*/ 1309688 w 1645"/>
              <a:gd name="T1" fmla="*/ 0 h 2556"/>
              <a:gd name="T2" fmla="*/ 1301750 w 1645"/>
              <a:gd name="T3" fmla="*/ 0 h 2556"/>
              <a:gd name="T4" fmla="*/ 0 w 1645"/>
              <a:gd name="T5" fmla="*/ 1657350 h 2556"/>
              <a:gd name="T6" fmla="*/ 0 w 1645"/>
              <a:gd name="T7" fmla="*/ 4057650 h 2556"/>
              <a:gd name="T8" fmla="*/ 1298575 w 1645"/>
              <a:gd name="T9" fmla="*/ 4057650 h 2556"/>
              <a:gd name="T10" fmla="*/ 1312863 w 1645"/>
              <a:gd name="T11" fmla="*/ 4057650 h 2556"/>
              <a:gd name="T12" fmla="*/ 2611438 w 1645"/>
              <a:gd name="T13" fmla="*/ 4057650 h 2556"/>
              <a:gd name="T14" fmla="*/ 2611438 w 1645"/>
              <a:gd name="T15" fmla="*/ 1657350 h 2556"/>
              <a:gd name="T16" fmla="*/ 1309688 w 1645"/>
              <a:gd name="T17" fmla="*/ 0 h 2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5" h="2556">
                <a:moveTo>
                  <a:pt x="825" y="0"/>
                </a:moveTo>
                <a:lnTo>
                  <a:pt x="820" y="0"/>
                </a:lnTo>
                <a:lnTo>
                  <a:pt x="0" y="1044"/>
                </a:lnTo>
                <a:lnTo>
                  <a:pt x="0" y="2556"/>
                </a:lnTo>
                <a:lnTo>
                  <a:pt x="818" y="2556"/>
                </a:lnTo>
                <a:lnTo>
                  <a:pt x="827" y="2556"/>
                </a:lnTo>
                <a:lnTo>
                  <a:pt x="1645" y="2556"/>
                </a:lnTo>
                <a:lnTo>
                  <a:pt x="1645" y="1044"/>
                </a:lnTo>
                <a:lnTo>
                  <a:pt x="825" y="0"/>
                </a:lnTo>
                <a:close/>
              </a:path>
            </a:pathLst>
          </a:custGeom>
          <a:solidFill>
            <a:srgbClr val="0560B3"/>
          </a:solidFill>
          <a:ln w="9525" cap="flat" cmpd="sng">
            <a:solidFill>
              <a:srgbClr val="01568F"/>
            </a:solidFill>
            <a:prstDash val="solid"/>
            <a:round/>
            <a:headEnd type="none" w="med" len="med"/>
            <a:tailEnd type="none" w="med" len="med"/>
          </a:ln>
          <a:effectLst>
            <a:outerShdw blurRad="38100" dist="25400" dir="5400000" algn="t" rotWithShape="0">
              <a:srgbClr val="000000">
                <a:alpha val="26999"/>
              </a:srgbClr>
            </a:outerShdw>
          </a:effectLst>
        </p:spPr>
        <p:txBody>
          <a:bodyPr lIns="82117" tIns="41058" rIns="82117" bIns="41058" anchor="ctr"/>
          <a:lstStyle/>
          <a:p>
            <a:endParaRPr lang="en-US" sz="1600"/>
          </a:p>
        </p:txBody>
      </p:sp>
      <p:sp>
        <p:nvSpPr>
          <p:cNvPr id="10" name="Freeform 11"/>
          <p:cNvSpPr>
            <a:spLocks/>
          </p:cNvSpPr>
          <p:nvPr/>
        </p:nvSpPr>
        <p:spPr bwMode="auto">
          <a:xfrm>
            <a:off x="3324042" y="3142431"/>
            <a:ext cx="2615735" cy="905074"/>
          </a:xfrm>
          <a:custGeom>
            <a:avLst/>
            <a:gdLst>
              <a:gd name="T0" fmla="*/ 0 w 1645"/>
              <a:gd name="T1" fmla="*/ 2201863 h 1838"/>
              <a:gd name="T2" fmla="*/ 0 w 1645"/>
              <a:gd name="T3" fmla="*/ 2917825 h 1838"/>
              <a:gd name="T4" fmla="*/ 1298575 w 1645"/>
              <a:gd name="T5" fmla="*/ 2917825 h 1838"/>
              <a:gd name="T6" fmla="*/ 1312863 w 1645"/>
              <a:gd name="T7" fmla="*/ 2917825 h 1838"/>
              <a:gd name="T8" fmla="*/ 2611438 w 1645"/>
              <a:gd name="T9" fmla="*/ 2917825 h 1838"/>
              <a:gd name="T10" fmla="*/ 2611438 w 1645"/>
              <a:gd name="T11" fmla="*/ 517525 h 1838"/>
              <a:gd name="T12" fmla="*/ 2201863 w 1645"/>
              <a:gd name="T13" fmla="*/ 0 h 1838"/>
              <a:gd name="T14" fmla="*/ 0 w 1645"/>
              <a:gd name="T15" fmla="*/ 2201863 h 18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5" h="1838">
                <a:moveTo>
                  <a:pt x="0" y="1387"/>
                </a:moveTo>
                <a:lnTo>
                  <a:pt x="0" y="1838"/>
                </a:lnTo>
                <a:lnTo>
                  <a:pt x="818" y="1838"/>
                </a:lnTo>
                <a:lnTo>
                  <a:pt x="827" y="1838"/>
                </a:lnTo>
                <a:lnTo>
                  <a:pt x="1645" y="1838"/>
                </a:lnTo>
                <a:lnTo>
                  <a:pt x="1645" y="326"/>
                </a:lnTo>
                <a:lnTo>
                  <a:pt x="1387" y="0"/>
                </a:lnTo>
                <a:lnTo>
                  <a:pt x="0" y="1387"/>
                </a:ln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33" tIns="45716" rIns="91433" bIns="45716"/>
          <a:lstStyle/>
          <a:p>
            <a:endParaRPr lang="en-US" sz="1600"/>
          </a:p>
        </p:txBody>
      </p:sp>
      <p:sp>
        <p:nvSpPr>
          <p:cNvPr id="11" name="Freeform 8"/>
          <p:cNvSpPr>
            <a:spLocks/>
          </p:cNvSpPr>
          <p:nvPr/>
        </p:nvSpPr>
        <p:spPr bwMode="auto">
          <a:xfrm>
            <a:off x="4666096" y="2785424"/>
            <a:ext cx="4304434" cy="1262081"/>
          </a:xfrm>
          <a:custGeom>
            <a:avLst/>
            <a:gdLst>
              <a:gd name="T0" fmla="*/ 4297363 w 2707"/>
              <a:gd name="T1" fmla="*/ 930275 h 2563"/>
              <a:gd name="T2" fmla="*/ 4297363 w 2707"/>
              <a:gd name="T3" fmla="*/ 4068763 h 2563"/>
              <a:gd name="T4" fmla="*/ 2984500 w 2707"/>
              <a:gd name="T5" fmla="*/ 4068763 h 2563"/>
              <a:gd name="T6" fmla="*/ 2984500 w 2707"/>
              <a:gd name="T7" fmla="*/ 4068763 h 2563"/>
              <a:gd name="T8" fmla="*/ 1525588 w 2707"/>
              <a:gd name="T9" fmla="*/ 4068763 h 2563"/>
              <a:gd name="T10" fmla="*/ 1525588 w 2707"/>
              <a:gd name="T11" fmla="*/ 1593850 h 2563"/>
              <a:gd name="T12" fmla="*/ 0 w 2707"/>
              <a:gd name="T13" fmla="*/ 0 h 2563"/>
              <a:gd name="T14" fmla="*/ 4297363 w 2707"/>
              <a:gd name="T15" fmla="*/ 930275 h 25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07" h="2563">
                <a:moveTo>
                  <a:pt x="2707" y="586"/>
                </a:moveTo>
                <a:lnTo>
                  <a:pt x="2707" y="2563"/>
                </a:lnTo>
                <a:lnTo>
                  <a:pt x="1880" y="2563"/>
                </a:lnTo>
                <a:lnTo>
                  <a:pt x="961" y="2563"/>
                </a:lnTo>
                <a:lnTo>
                  <a:pt x="961" y="1004"/>
                </a:lnTo>
                <a:lnTo>
                  <a:pt x="0" y="0"/>
                </a:lnTo>
                <a:lnTo>
                  <a:pt x="2707" y="586"/>
                </a:lnTo>
                <a:close/>
              </a:path>
            </a:pathLst>
          </a:custGeom>
          <a:solidFill>
            <a:srgbClr val="093667"/>
          </a:solidFill>
          <a:ln w="9525" cap="flat" cmpd="sng">
            <a:solidFill>
              <a:srgbClr val="013253"/>
            </a:solidFill>
            <a:prstDash val="solid"/>
            <a:round/>
            <a:headEnd type="none" w="med" len="med"/>
            <a:tailEnd type="none" w="med" len="med"/>
          </a:ln>
          <a:effectLst>
            <a:outerShdw blurRad="38100" dist="25400" dir="5400000" algn="t" rotWithShape="0">
              <a:srgbClr val="000000">
                <a:alpha val="26999"/>
              </a:srgbClr>
            </a:outerShdw>
          </a:effectLst>
        </p:spPr>
        <p:txBody>
          <a:bodyPr lIns="82117" tIns="41058" rIns="82117" bIns="41058" anchor="ctr"/>
          <a:lstStyle/>
          <a:p>
            <a:endParaRPr lang="en-US" sz="1600"/>
          </a:p>
        </p:txBody>
      </p:sp>
      <p:sp>
        <p:nvSpPr>
          <p:cNvPr id="12" name="Freeform 12"/>
          <p:cNvSpPr>
            <a:spLocks/>
          </p:cNvSpPr>
          <p:nvPr/>
        </p:nvSpPr>
        <p:spPr bwMode="auto">
          <a:xfrm>
            <a:off x="6194194" y="3016863"/>
            <a:ext cx="2776336" cy="1030642"/>
          </a:xfrm>
          <a:custGeom>
            <a:avLst/>
            <a:gdLst>
              <a:gd name="T0" fmla="*/ 0 w 1746"/>
              <a:gd name="T1" fmla="*/ 1908175 h 2093"/>
              <a:gd name="T2" fmla="*/ 0 w 1746"/>
              <a:gd name="T3" fmla="*/ 3322638 h 2093"/>
              <a:gd name="T4" fmla="*/ 1458913 w 1746"/>
              <a:gd name="T5" fmla="*/ 3322638 h 2093"/>
              <a:gd name="T6" fmla="*/ 1458913 w 1746"/>
              <a:gd name="T7" fmla="*/ 3322638 h 2093"/>
              <a:gd name="T8" fmla="*/ 2771775 w 1746"/>
              <a:gd name="T9" fmla="*/ 3322638 h 2093"/>
              <a:gd name="T10" fmla="*/ 2771775 w 1746"/>
              <a:gd name="T11" fmla="*/ 184150 h 2093"/>
              <a:gd name="T12" fmla="*/ 1912938 w 1746"/>
              <a:gd name="T13" fmla="*/ 0 h 2093"/>
              <a:gd name="T14" fmla="*/ 0 w 1746"/>
              <a:gd name="T15" fmla="*/ 1908175 h 20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6" h="2093">
                <a:moveTo>
                  <a:pt x="0" y="1202"/>
                </a:moveTo>
                <a:lnTo>
                  <a:pt x="0" y="2093"/>
                </a:lnTo>
                <a:lnTo>
                  <a:pt x="919" y="2093"/>
                </a:lnTo>
                <a:lnTo>
                  <a:pt x="1746" y="2093"/>
                </a:lnTo>
                <a:lnTo>
                  <a:pt x="1746" y="116"/>
                </a:lnTo>
                <a:lnTo>
                  <a:pt x="1205" y="0"/>
                </a:lnTo>
                <a:lnTo>
                  <a:pt x="0" y="1202"/>
                </a:lnTo>
                <a:close/>
              </a:path>
            </a:pathLst>
          </a:custGeom>
          <a:gradFill rotWithShape="1">
            <a:gsLst>
              <a:gs pos="0">
                <a:srgbClr val="000C16">
                  <a:alpha val="34901"/>
                </a:srgb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33" tIns="45716" rIns="91433" bIns="45716"/>
          <a:lstStyle/>
          <a:p>
            <a:endParaRPr lang="en-US" sz="1600"/>
          </a:p>
        </p:txBody>
      </p:sp>
      <p:sp>
        <p:nvSpPr>
          <p:cNvPr id="13" name="Rectangle 9"/>
          <p:cNvSpPr>
            <a:spLocks noChangeArrowheads="1"/>
          </p:cNvSpPr>
          <p:nvPr/>
        </p:nvSpPr>
        <p:spPr bwMode="auto">
          <a:xfrm>
            <a:off x="1842057" y="2387546"/>
            <a:ext cx="5581295" cy="567764"/>
          </a:xfrm>
          <a:prstGeom prst="rect">
            <a:avLst/>
          </a:prstGeom>
          <a:solidFill>
            <a:srgbClr val="777777"/>
          </a:solidFill>
          <a:ln w="9525">
            <a:solidFill>
              <a:srgbClr val="606060"/>
            </a:solidFill>
            <a:round/>
            <a:headEnd/>
            <a:tailEnd/>
          </a:ln>
          <a:effectLst>
            <a:outerShdw blurRad="50800" dist="26940" dir="5400000" algn="ctr" rotWithShape="0">
              <a:schemeClr val="tx2">
                <a:alpha val="26999"/>
              </a:schemeClr>
            </a:outerShdw>
          </a:effectLst>
        </p:spPr>
        <p:txBody>
          <a:bodyPr lIns="82117" tIns="41058" rIns="82117" bIns="41058" anchor="ctr"/>
          <a:lstStyle/>
          <a:p>
            <a:pPr algn="ctr" defTabSz="814326">
              <a:lnSpc>
                <a:spcPct val="90000"/>
              </a:lnSpc>
              <a:defRPr/>
            </a:pPr>
            <a:endParaRPr lang="en-US" sz="1600"/>
          </a:p>
        </p:txBody>
      </p:sp>
      <p:sp>
        <p:nvSpPr>
          <p:cNvPr id="14" name="TextBox 13"/>
          <p:cNvSpPr txBox="1">
            <a:spLocks noChangeArrowheads="1"/>
          </p:cNvSpPr>
          <p:nvPr/>
        </p:nvSpPr>
        <p:spPr bwMode="auto">
          <a:xfrm>
            <a:off x="1835696" y="2425453"/>
            <a:ext cx="5598786" cy="492443"/>
          </a:xfrm>
          <a:prstGeom prst="rect">
            <a:avLst/>
          </a:prstGeom>
          <a:noFill/>
          <a:ln>
            <a:noFill/>
          </a:ln>
          <a:effectLst>
            <a:outerShdw blurRad="38100" dist="26940" dir="5400000" algn="t" rotWithShape="0">
              <a:srgbClr val="000000">
                <a:alpha val="2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1600" dirty="0"/>
              <a:t>BrightnESS serves as a risk mitigation tool in the delicate process of becoming fully operational.</a:t>
            </a:r>
          </a:p>
        </p:txBody>
      </p:sp>
      <p:sp>
        <p:nvSpPr>
          <p:cNvPr id="15" name="TextBox 14"/>
          <p:cNvSpPr txBox="1">
            <a:spLocks noChangeArrowheads="1"/>
          </p:cNvSpPr>
          <p:nvPr/>
        </p:nvSpPr>
        <p:spPr bwMode="auto">
          <a:xfrm>
            <a:off x="274205" y="3307875"/>
            <a:ext cx="2752484" cy="553998"/>
          </a:xfrm>
          <a:prstGeom prst="rect">
            <a:avLst/>
          </a:prstGeom>
          <a:noFill/>
          <a:ln>
            <a:noFill/>
          </a:ln>
          <a:effectLst>
            <a:outerShdw blurRad="38100" dist="26940" dir="5400000" algn="t" rotWithShape="0">
              <a:srgbClr val="000000">
                <a:alpha val="2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dirty="0" smtClean="0">
                <a:ea typeface="+mn-ea"/>
                <a:cs typeface="+mn-cs"/>
              </a:rPr>
              <a:t>Support In-kind </a:t>
            </a:r>
          </a:p>
          <a:p>
            <a:pPr>
              <a:lnSpc>
                <a:spcPct val="100000"/>
              </a:lnSpc>
              <a:defRPr/>
            </a:pPr>
            <a:r>
              <a:rPr lang="en-US" dirty="0" smtClean="0">
                <a:ea typeface="+mn-ea"/>
                <a:cs typeface="+mn-cs"/>
              </a:rPr>
              <a:t>contribution</a:t>
            </a:r>
            <a:endParaRPr lang="en-US" dirty="0">
              <a:ea typeface="+mn-ea"/>
              <a:cs typeface="+mn-cs"/>
            </a:endParaRPr>
          </a:p>
        </p:txBody>
      </p:sp>
      <p:sp>
        <p:nvSpPr>
          <p:cNvPr id="16" name="TextBox 15"/>
          <p:cNvSpPr txBox="1">
            <a:spLocks noChangeArrowheads="1"/>
          </p:cNvSpPr>
          <p:nvPr/>
        </p:nvSpPr>
        <p:spPr bwMode="auto">
          <a:xfrm>
            <a:off x="3324042" y="3307875"/>
            <a:ext cx="2615735" cy="553998"/>
          </a:xfrm>
          <a:prstGeom prst="rect">
            <a:avLst/>
          </a:prstGeom>
          <a:noFill/>
          <a:ln>
            <a:noFill/>
          </a:ln>
          <a:effectLst>
            <a:outerShdw blurRad="38100" dist="26940" dir="5400000" algn="t" rotWithShape="0">
              <a:srgbClr val="000000">
                <a:alpha val="2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dirty="0" smtClean="0">
                <a:ea typeface="+mn-ea"/>
                <a:cs typeface="+mn-cs"/>
              </a:rPr>
              <a:t>Enhance technical </a:t>
            </a:r>
          </a:p>
          <a:p>
            <a:pPr>
              <a:lnSpc>
                <a:spcPct val="100000"/>
              </a:lnSpc>
              <a:defRPr/>
            </a:pPr>
            <a:r>
              <a:rPr lang="en-US" dirty="0" smtClean="0">
                <a:ea typeface="+mn-ea"/>
                <a:cs typeface="+mn-cs"/>
              </a:rPr>
              <a:t>performance</a:t>
            </a:r>
            <a:endParaRPr lang="en-US" dirty="0">
              <a:ea typeface="+mn-ea"/>
              <a:cs typeface="+mn-cs"/>
            </a:endParaRPr>
          </a:p>
        </p:txBody>
      </p:sp>
      <p:sp>
        <p:nvSpPr>
          <p:cNvPr id="17" name="TextBox 16"/>
          <p:cNvSpPr txBox="1">
            <a:spLocks noChangeArrowheads="1"/>
          </p:cNvSpPr>
          <p:nvPr/>
        </p:nvSpPr>
        <p:spPr bwMode="auto">
          <a:xfrm>
            <a:off x="6273699" y="3307875"/>
            <a:ext cx="2615736" cy="553998"/>
          </a:xfrm>
          <a:prstGeom prst="rect">
            <a:avLst/>
          </a:prstGeom>
          <a:noFill/>
          <a:ln>
            <a:noFill/>
          </a:ln>
          <a:effectLst>
            <a:outerShdw blurRad="38100" dist="26940" dir="5400000" algn="t" rotWithShape="0">
              <a:srgbClr val="000000">
                <a:alpha val="2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dirty="0" smtClean="0">
                <a:ea typeface="+mn-ea"/>
                <a:cs typeface="+mn-cs"/>
              </a:rPr>
              <a:t>Increase </a:t>
            </a:r>
          </a:p>
          <a:p>
            <a:pPr>
              <a:lnSpc>
                <a:spcPct val="100000"/>
              </a:lnSpc>
              <a:defRPr/>
            </a:pPr>
            <a:r>
              <a:rPr lang="en-US" dirty="0" smtClean="0">
                <a:ea typeface="+mn-ea"/>
                <a:cs typeface="+mn-cs"/>
              </a:rPr>
              <a:t>innovation impact</a:t>
            </a:r>
            <a:endParaRPr lang="en-US" dirty="0">
              <a:ea typeface="+mn-ea"/>
              <a:cs typeface="+mn-cs"/>
            </a:endParaRPr>
          </a:p>
        </p:txBody>
      </p:sp>
    </p:spTree>
    <p:extLst>
      <p:ext uri="{BB962C8B-B14F-4D97-AF65-F5344CB8AC3E}">
        <p14:creationId xmlns:p14="http://schemas.microsoft.com/office/powerpoint/2010/main" val="42295209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003" y="226"/>
            <a:ext cx="6527495" cy="1201276"/>
          </a:xfrm>
        </p:spPr>
        <p:txBody>
          <a:bodyPr>
            <a:normAutofit/>
          </a:bodyPr>
          <a:lstStyle/>
          <a:p>
            <a:r>
              <a:rPr lang="en-US" sz="2800" dirty="0" smtClean="0"/>
              <a:t>2</a:t>
            </a:r>
            <a:r>
              <a:rPr lang="en-US" sz="2800" baseline="30000" dirty="0" smtClean="0"/>
              <a:t>nd</a:t>
            </a:r>
            <a:r>
              <a:rPr lang="en-US" sz="2800" dirty="0" smtClean="0"/>
              <a:t> Annual Project Review - April 2015</a:t>
            </a:r>
            <a:endParaRPr lang="en-US" sz="2800" dirty="0"/>
          </a:p>
        </p:txBody>
      </p:sp>
      <p:sp>
        <p:nvSpPr>
          <p:cNvPr id="4" name="Subtitle 2"/>
          <p:cNvSpPr txBox="1">
            <a:spLocks/>
          </p:cNvSpPr>
          <p:nvPr/>
        </p:nvSpPr>
        <p:spPr>
          <a:xfrm>
            <a:off x="41376" y="1532124"/>
            <a:ext cx="8686800" cy="4183083"/>
          </a:xfrm>
          <a:prstGeom prst="rect">
            <a:avLst/>
          </a:prstGeom>
        </p:spPr>
        <p:txBody>
          <a:bodyPr vert="horz" lIns="0" tIns="0" rIns="0" bIns="0" rtlCol="0">
            <a:noAutofit/>
          </a:bodyPr>
          <a:lst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a:lstStyle>
          <a:p>
            <a:pPr marL="809026" lvl="1" indent="-405216">
              <a:spcAft>
                <a:spcPts val="532"/>
              </a:spcAft>
              <a:buFont typeface="Arial"/>
              <a:buChar char="•"/>
            </a:pPr>
            <a:r>
              <a:rPr lang="en-GB" dirty="0">
                <a:solidFill>
                  <a:srgbClr val="000000"/>
                </a:solidFill>
                <a:latin typeface="Helvetica"/>
                <a:cs typeface="Helvetica"/>
              </a:rPr>
              <a:t>Annual project reviews are comprehensive assessments of cost, schedule, technical, and management aspects of the ESS project.</a:t>
            </a:r>
          </a:p>
          <a:p>
            <a:pPr marL="809026" lvl="1" indent="-405216">
              <a:spcAft>
                <a:spcPts val="532"/>
              </a:spcAft>
              <a:buFont typeface="Arial"/>
              <a:buChar char="•"/>
            </a:pPr>
            <a:r>
              <a:rPr lang="en-GB" dirty="0">
                <a:solidFill>
                  <a:srgbClr val="000000"/>
                </a:solidFill>
                <a:latin typeface="Helvetica"/>
                <a:cs typeface="Helvetica"/>
              </a:rPr>
              <a:t>Charge for 2</a:t>
            </a:r>
            <a:r>
              <a:rPr lang="en-GB" baseline="30000" dirty="0">
                <a:solidFill>
                  <a:srgbClr val="000000"/>
                </a:solidFill>
                <a:latin typeface="Helvetica"/>
                <a:cs typeface="Helvetica"/>
              </a:rPr>
              <a:t>nd</a:t>
            </a:r>
            <a:r>
              <a:rPr lang="en-GB" dirty="0">
                <a:solidFill>
                  <a:srgbClr val="000000"/>
                </a:solidFill>
                <a:latin typeface="Helvetica"/>
                <a:cs typeface="Helvetica"/>
              </a:rPr>
              <a:t> Annual Project Review was developed in consultation with our governance, stakeholders, and subcommittee chairs.</a:t>
            </a:r>
          </a:p>
          <a:p>
            <a:pPr marL="809026" lvl="1" indent="-405216">
              <a:spcAft>
                <a:spcPts val="532"/>
              </a:spcAft>
              <a:buFont typeface="Arial"/>
              <a:buChar char="•"/>
            </a:pPr>
            <a:r>
              <a:rPr lang="en-GB" dirty="0">
                <a:solidFill>
                  <a:srgbClr val="000000"/>
                </a:solidFill>
                <a:latin typeface="Helvetica"/>
                <a:cs typeface="Helvetica"/>
              </a:rPr>
              <a:t>1</a:t>
            </a:r>
            <a:r>
              <a:rPr lang="en-GB" baseline="30000" dirty="0">
                <a:solidFill>
                  <a:srgbClr val="000000"/>
                </a:solidFill>
                <a:latin typeface="Helvetica"/>
                <a:cs typeface="Helvetica"/>
              </a:rPr>
              <a:t>st</a:t>
            </a:r>
            <a:r>
              <a:rPr lang="en-GB" dirty="0">
                <a:solidFill>
                  <a:srgbClr val="000000"/>
                </a:solidFill>
                <a:latin typeface="Helvetica"/>
                <a:cs typeface="Helvetica"/>
              </a:rPr>
              <a:t> review in November 2013 and progress assessment in May 2014 emphasized construction readiness – construction is now underway!</a:t>
            </a:r>
          </a:p>
          <a:p>
            <a:pPr marL="809026" lvl="1" indent="-405216">
              <a:spcAft>
                <a:spcPts val="532"/>
              </a:spcAft>
              <a:buFont typeface="Arial"/>
              <a:buChar char="•"/>
            </a:pPr>
            <a:r>
              <a:rPr lang="en-GB" dirty="0">
                <a:solidFill>
                  <a:srgbClr val="000000"/>
                </a:solidFill>
                <a:latin typeface="Helvetica"/>
                <a:cs typeface="Helvetica"/>
              </a:rPr>
              <a:t>2</a:t>
            </a:r>
            <a:r>
              <a:rPr lang="en-GB" baseline="30000" dirty="0">
                <a:solidFill>
                  <a:srgbClr val="000000"/>
                </a:solidFill>
                <a:latin typeface="Helvetica"/>
                <a:cs typeface="Helvetica"/>
              </a:rPr>
              <a:t>nd</a:t>
            </a:r>
            <a:r>
              <a:rPr lang="en-GB" dirty="0">
                <a:solidFill>
                  <a:srgbClr val="000000"/>
                </a:solidFill>
                <a:latin typeface="Helvetica"/>
                <a:cs typeface="Helvetica"/>
              </a:rPr>
              <a:t> Annual Review assessed progress and plans:</a:t>
            </a:r>
          </a:p>
          <a:p>
            <a:pPr marL="1214172" lvl="2" indent="-405216">
              <a:spcAft>
                <a:spcPts val="532"/>
              </a:spcAft>
              <a:buFont typeface="Courier New"/>
              <a:buChar char="o"/>
            </a:pPr>
            <a:r>
              <a:rPr lang="en-GB" dirty="0">
                <a:solidFill>
                  <a:srgbClr val="000000"/>
                </a:solidFill>
                <a:latin typeface="Helvetica"/>
                <a:cs typeface="Helvetica"/>
              </a:rPr>
              <a:t>Advice on how to improve schedules and to reduce cost and schedule risks and uncertainties; and,</a:t>
            </a:r>
          </a:p>
          <a:p>
            <a:pPr marL="1214172" lvl="2" indent="-405216">
              <a:spcAft>
                <a:spcPts val="532"/>
              </a:spcAft>
              <a:buFont typeface="Courier New"/>
              <a:buChar char="o"/>
            </a:pPr>
            <a:r>
              <a:rPr lang="en-GB" dirty="0">
                <a:solidFill>
                  <a:srgbClr val="000000"/>
                </a:solidFill>
                <a:latin typeface="Helvetica"/>
                <a:cs typeface="Helvetica"/>
              </a:rPr>
              <a:t>Open approach led to accurate and constructive feedback and recommendations.</a:t>
            </a:r>
          </a:p>
          <a:p>
            <a:pPr marL="1214172" lvl="2" indent="-405216">
              <a:spcAft>
                <a:spcPts val="532"/>
              </a:spcAft>
              <a:buFont typeface="Courier New"/>
              <a:buChar char="o"/>
            </a:pPr>
            <a:endParaRPr lang="en-GB" dirty="0">
              <a:solidFill>
                <a:srgbClr val="000000"/>
              </a:solidFill>
              <a:latin typeface="Helvetica"/>
              <a:cs typeface="Helvetica"/>
            </a:endParaRPr>
          </a:p>
        </p:txBody>
      </p:sp>
    </p:spTree>
    <p:extLst>
      <p:ext uri="{BB962C8B-B14F-4D97-AF65-F5344CB8AC3E}">
        <p14:creationId xmlns:p14="http://schemas.microsoft.com/office/powerpoint/2010/main" val="338637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8C62C7-F79B-CD4A-A5DF-5683BBEC4A65}" type="slidenum">
              <a:rPr lang="sv-SE" smtClean="0">
                <a:latin typeface="Calibri"/>
              </a:rPr>
              <a:pPr/>
              <a:t>25</a:t>
            </a:fld>
            <a:endParaRPr lang="sv-SE" dirty="0">
              <a:latin typeface="Calibri"/>
            </a:endParaRPr>
          </a:p>
        </p:txBody>
      </p:sp>
      <p:sp>
        <p:nvSpPr>
          <p:cNvPr id="9" name="Rubrik 7"/>
          <p:cNvSpPr>
            <a:spLocks noGrp="1"/>
          </p:cNvSpPr>
          <p:nvPr>
            <p:ph type="title"/>
          </p:nvPr>
        </p:nvSpPr>
        <p:spPr>
          <a:xfrm>
            <a:off x="593512" y="151"/>
            <a:ext cx="6315288" cy="1201209"/>
          </a:xfrm>
        </p:spPr>
        <p:txBody>
          <a:bodyPr>
            <a:normAutofit/>
          </a:bodyPr>
          <a:lstStyle/>
          <a:p>
            <a:r>
              <a:rPr lang="sv-SE" sz="2800" dirty="0" smtClean="0"/>
              <a:t>2</a:t>
            </a:r>
            <a:r>
              <a:rPr lang="sv-SE" sz="2800" baseline="30000" dirty="0" smtClean="0"/>
              <a:t>nd</a:t>
            </a:r>
            <a:r>
              <a:rPr lang="sv-SE" sz="2800" dirty="0" smtClean="0"/>
              <a:t> </a:t>
            </a:r>
            <a:r>
              <a:rPr lang="sv-SE" sz="2800" dirty="0" err="1" smtClean="0"/>
              <a:t>Annual</a:t>
            </a:r>
            <a:r>
              <a:rPr lang="sv-SE" sz="2800" dirty="0" smtClean="0"/>
              <a:t> Project Review </a:t>
            </a:r>
            <a:r>
              <a:rPr lang="sv-SE" sz="2800" dirty="0" err="1" smtClean="0"/>
              <a:t>Committee</a:t>
            </a:r>
            <a:endParaRPr lang="sv-SE"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512" y="1273324"/>
            <a:ext cx="6408711" cy="4249721"/>
          </a:xfrm>
          <a:prstGeom prst="rect">
            <a:avLst/>
          </a:prstGeom>
        </p:spPr>
      </p:pic>
      <p:pic>
        <p:nvPicPr>
          <p:cNvPr id="5" name="Picture 4" descr="20140605_Review.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88224" y="2497460"/>
            <a:ext cx="2915940" cy="1740157"/>
          </a:xfrm>
          <a:prstGeom prst="rect">
            <a:avLst/>
          </a:prstGeom>
        </p:spPr>
      </p:pic>
    </p:spTree>
    <p:extLst>
      <p:ext uri="{BB962C8B-B14F-4D97-AF65-F5344CB8AC3E}">
        <p14:creationId xmlns:p14="http://schemas.microsoft.com/office/powerpoint/2010/main" val="138128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5212"/>
            <a:ext cx="8229600" cy="529167"/>
          </a:xfrm>
        </p:spPr>
        <p:txBody>
          <a:bodyPr>
            <a:normAutofit fontScale="90000"/>
          </a:bodyPr>
          <a:lstStyle/>
          <a:p>
            <a:r>
              <a:rPr lang="en-US" dirty="0" smtClean="0"/>
              <a:t>2</a:t>
            </a:r>
            <a:r>
              <a:rPr lang="en-US" baseline="30000" dirty="0" smtClean="0"/>
              <a:t>nd</a:t>
            </a:r>
            <a:r>
              <a:rPr lang="en-US" dirty="0" smtClean="0"/>
              <a:t> Annual Review – general </a:t>
            </a:r>
            <a:r>
              <a:rPr lang="en-US" dirty="0"/>
              <a:t>i</a:t>
            </a:r>
            <a:r>
              <a:rPr lang="en-US" dirty="0" smtClean="0"/>
              <a:t>mpression</a:t>
            </a:r>
            <a:endParaRPr lang="en-US" dirty="0"/>
          </a:p>
        </p:txBody>
      </p:sp>
      <p:sp>
        <p:nvSpPr>
          <p:cNvPr id="3" name="Content Placeholder 2"/>
          <p:cNvSpPr>
            <a:spLocks noGrp="1"/>
          </p:cNvSpPr>
          <p:nvPr>
            <p:ph idx="1"/>
          </p:nvPr>
        </p:nvSpPr>
        <p:spPr>
          <a:xfrm>
            <a:off x="467544" y="1561356"/>
            <a:ext cx="8496944" cy="3863928"/>
          </a:xfrm>
        </p:spPr>
        <p:txBody>
          <a:bodyPr>
            <a:noAutofit/>
          </a:bodyPr>
          <a:lstStyle/>
          <a:p>
            <a:r>
              <a:rPr lang="en-US" sz="1800" dirty="0">
                <a:solidFill>
                  <a:srgbClr val="000000"/>
                </a:solidFill>
              </a:rPr>
              <a:t>Very positive, impressive progress since 2014. We have now a real project with a right atmosphere.</a:t>
            </a:r>
          </a:p>
          <a:p>
            <a:r>
              <a:rPr lang="en-US" sz="1800" dirty="0">
                <a:solidFill>
                  <a:srgbClr val="000000"/>
                </a:solidFill>
              </a:rPr>
              <a:t>ESS is now a rolling machine which will reach its target.</a:t>
            </a:r>
          </a:p>
          <a:p>
            <a:r>
              <a:rPr lang="en-US" sz="1800" dirty="0">
                <a:solidFill>
                  <a:srgbClr val="000000"/>
                </a:solidFill>
              </a:rPr>
              <a:t>ESS is defining also for future projects how to deal  with in-kind. A very impressive</a:t>
            </a:r>
            <a:r>
              <a:rPr lang="en-US" sz="1800" b="1" dirty="0">
                <a:solidFill>
                  <a:srgbClr val="000000"/>
                </a:solidFill>
              </a:rPr>
              <a:t> </a:t>
            </a:r>
            <a:r>
              <a:rPr lang="en-US" sz="1800" dirty="0">
                <a:solidFill>
                  <a:srgbClr val="000000"/>
                </a:solidFill>
              </a:rPr>
              <a:t> progress in this area.</a:t>
            </a:r>
          </a:p>
          <a:p>
            <a:r>
              <a:rPr lang="en-US" sz="1800" dirty="0">
                <a:solidFill>
                  <a:srgbClr val="000000"/>
                </a:solidFill>
              </a:rPr>
              <a:t>Schedule is very tight, but not impossible.</a:t>
            </a:r>
          </a:p>
          <a:p>
            <a:r>
              <a:rPr lang="en-US" sz="1800" dirty="0">
                <a:solidFill>
                  <a:srgbClr val="000000"/>
                </a:solidFill>
              </a:rPr>
              <a:t>More than 100 people have joined ESS in the last 12 months.</a:t>
            </a:r>
          </a:p>
          <a:p>
            <a:r>
              <a:rPr lang="en-US" sz="1800" dirty="0">
                <a:solidFill>
                  <a:srgbClr val="000000"/>
                </a:solidFill>
              </a:rPr>
              <a:t>Technical problems are finding solutions</a:t>
            </a:r>
          </a:p>
          <a:p>
            <a:r>
              <a:rPr lang="en-US" sz="1800" dirty="0">
                <a:solidFill>
                  <a:srgbClr val="000000"/>
                </a:solidFill>
              </a:rPr>
              <a:t>We are seeing an increasing in the amount of details to deal with (this is very positive!!).</a:t>
            </a:r>
          </a:p>
          <a:p>
            <a:r>
              <a:rPr lang="en-US" sz="1800" dirty="0">
                <a:solidFill>
                  <a:srgbClr val="000000"/>
                </a:solidFill>
              </a:rPr>
              <a:t>Operation begins to be an integral part of the overall project.</a:t>
            </a:r>
          </a:p>
        </p:txBody>
      </p:sp>
      <p:sp>
        <p:nvSpPr>
          <p:cNvPr id="5" name="TextBox 4"/>
          <p:cNvSpPr txBox="1"/>
          <p:nvPr/>
        </p:nvSpPr>
        <p:spPr>
          <a:xfrm>
            <a:off x="1475656" y="769268"/>
            <a:ext cx="5039703" cy="451167"/>
          </a:xfrm>
          <a:prstGeom prst="rect">
            <a:avLst/>
          </a:prstGeom>
          <a:noFill/>
        </p:spPr>
        <p:txBody>
          <a:bodyPr wrap="none" lIns="81043" tIns="40522" rIns="81043" bIns="40522" rtlCol="0">
            <a:spAutoFit/>
          </a:bodyPr>
          <a:lstStyle/>
          <a:p>
            <a:r>
              <a:rPr lang="en-US" sz="2400" dirty="0" smtClean="0">
                <a:solidFill>
                  <a:schemeClr val="bg1"/>
                </a:solidFill>
                <a:latin typeface="Helvetica"/>
                <a:cs typeface="Helvetica"/>
              </a:rPr>
              <a:t>Slide #</a:t>
            </a:r>
            <a:r>
              <a:rPr lang="en-US" sz="2400" dirty="0">
                <a:solidFill>
                  <a:schemeClr val="bg1"/>
                </a:solidFill>
                <a:latin typeface="Helvetica"/>
                <a:cs typeface="Helvetica"/>
              </a:rPr>
              <a:t>1 from the 152 slide </a:t>
            </a:r>
            <a:r>
              <a:rPr lang="en-US" sz="2400" dirty="0" smtClean="0">
                <a:solidFill>
                  <a:schemeClr val="bg1"/>
                </a:solidFill>
                <a:latin typeface="Helvetica"/>
                <a:cs typeface="Helvetica"/>
              </a:rPr>
              <a:t>closeout </a:t>
            </a:r>
            <a:endParaRPr lang="en-US" sz="2400" dirty="0">
              <a:solidFill>
                <a:schemeClr val="bg1"/>
              </a:solidFill>
              <a:latin typeface="Helvetica"/>
              <a:cs typeface="Helvetica"/>
            </a:endParaRPr>
          </a:p>
        </p:txBody>
      </p:sp>
    </p:spTree>
    <p:extLst>
      <p:ext uri="{BB962C8B-B14F-4D97-AF65-F5344CB8AC3E}">
        <p14:creationId xmlns:p14="http://schemas.microsoft.com/office/powerpoint/2010/main" val="127087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9349"/>
            <a:ext cx="8424936" cy="3816424"/>
          </a:xfrm>
        </p:spPr>
        <p:txBody>
          <a:bodyPr>
            <a:noAutofit/>
          </a:bodyPr>
          <a:lstStyle/>
          <a:p>
            <a:pPr marL="405216" indent="-405216">
              <a:buFont typeface="+mj-lt"/>
              <a:buAutoNum type="arabicParenR"/>
            </a:pPr>
            <a:r>
              <a:rPr lang="en-US" sz="1800" dirty="0">
                <a:solidFill>
                  <a:schemeClr val="tx1"/>
                </a:solidFill>
              </a:rPr>
              <a:t>Schedule : identify milestones with better visibility: </a:t>
            </a:r>
            <a:r>
              <a:rPr lang="en-US" sz="1800" dirty="0" smtClean="0">
                <a:solidFill>
                  <a:schemeClr val="tx1"/>
                </a:solidFill>
              </a:rPr>
              <a:t>i.e. Module</a:t>
            </a:r>
            <a:r>
              <a:rPr lang="en-US" sz="1800" dirty="0">
                <a:solidFill>
                  <a:schemeClr val="tx1"/>
                </a:solidFill>
              </a:rPr>
              <a:t>-0</a:t>
            </a:r>
            <a:r>
              <a:rPr lang="en-US" sz="1800" dirty="0" smtClean="0">
                <a:solidFill>
                  <a:schemeClr val="tx1"/>
                </a:solidFill>
              </a:rPr>
              <a:t>, Production</a:t>
            </a:r>
            <a:r>
              <a:rPr lang="en-US" sz="1800" dirty="0">
                <a:solidFill>
                  <a:schemeClr val="tx1"/>
                </a:solidFill>
              </a:rPr>
              <a:t> Readiness Review, anchor them clearer to the installation,</a:t>
            </a:r>
            <a:r>
              <a:rPr lang="en-US" sz="1800" dirty="0" smtClean="0">
                <a:solidFill>
                  <a:schemeClr val="tx1"/>
                </a:solidFill>
              </a:rPr>
              <a:t>…</a:t>
            </a:r>
          </a:p>
          <a:p>
            <a:pPr marL="405216" indent="-405216">
              <a:buFont typeface="+mj-lt"/>
              <a:buAutoNum type="arabicParenR"/>
            </a:pPr>
            <a:endParaRPr lang="en-US" sz="800" dirty="0">
              <a:solidFill>
                <a:schemeClr val="tx1"/>
              </a:solidFill>
            </a:endParaRPr>
          </a:p>
          <a:p>
            <a:pPr marL="405216" indent="-405216">
              <a:buFont typeface="+mj-lt"/>
              <a:buAutoNum type="arabicParenR"/>
            </a:pPr>
            <a:r>
              <a:rPr lang="en-US" sz="1800" dirty="0">
                <a:solidFill>
                  <a:schemeClr val="tx1"/>
                </a:solidFill>
              </a:rPr>
              <a:t>In due time review the schedule for operation from Dec 2019, with the goal of </a:t>
            </a:r>
            <a:r>
              <a:rPr lang="en-US" sz="1800" dirty="0" err="1">
                <a:solidFill>
                  <a:schemeClr val="tx1"/>
                </a:solidFill>
              </a:rPr>
              <a:t>optimising</a:t>
            </a:r>
            <a:r>
              <a:rPr lang="en-US" sz="1800" dirty="0">
                <a:solidFill>
                  <a:schemeClr val="tx1"/>
                </a:solidFill>
              </a:rPr>
              <a:t> scientific success from the start of user operation in 2023</a:t>
            </a:r>
            <a:r>
              <a:rPr lang="en-US" sz="1800" dirty="0" smtClean="0">
                <a:solidFill>
                  <a:schemeClr val="tx1"/>
                </a:solidFill>
              </a:rPr>
              <a:t>.</a:t>
            </a:r>
          </a:p>
          <a:p>
            <a:pPr marL="405216" indent="-405216">
              <a:buFont typeface="+mj-lt"/>
              <a:buAutoNum type="arabicParenR"/>
            </a:pPr>
            <a:endParaRPr lang="en-US" sz="800" dirty="0">
              <a:solidFill>
                <a:schemeClr val="tx1"/>
              </a:solidFill>
            </a:endParaRPr>
          </a:p>
          <a:p>
            <a:pPr marL="405216" indent="-405216">
              <a:buFont typeface="+mj-lt"/>
              <a:buAutoNum type="arabicParenR"/>
            </a:pPr>
            <a:r>
              <a:rPr lang="en-US" sz="1800" dirty="0">
                <a:solidFill>
                  <a:schemeClr val="tx1"/>
                </a:solidFill>
              </a:rPr>
              <a:t>Increase external engagement to ensure a timely transfer to ERIC. Increase engagement with authorities and unions on contract duration, taxation and social insurance of staff to support ESS’s capability to deliver. Also solve these issues for the presence of in-kind manpower at ESS during installation and commissioning</a:t>
            </a:r>
            <a:r>
              <a:rPr lang="en-US" sz="1800" dirty="0" smtClean="0">
                <a:solidFill>
                  <a:schemeClr val="tx1"/>
                </a:solidFill>
              </a:rPr>
              <a:t>.</a:t>
            </a:r>
          </a:p>
          <a:p>
            <a:pPr marL="405216" indent="-405216">
              <a:buFont typeface="+mj-lt"/>
              <a:buAutoNum type="arabicParenR"/>
            </a:pPr>
            <a:endParaRPr lang="en-US" sz="800" dirty="0">
              <a:solidFill>
                <a:schemeClr val="tx1"/>
              </a:solidFill>
            </a:endParaRPr>
          </a:p>
          <a:p>
            <a:pPr marL="405216" indent="-405216">
              <a:buFont typeface="+mj-lt"/>
              <a:buAutoNum type="arabicParenR"/>
            </a:pPr>
            <a:r>
              <a:rPr lang="en-US" sz="1800" dirty="0">
                <a:solidFill>
                  <a:schemeClr val="tx1"/>
                </a:solidFill>
              </a:rPr>
              <a:t>Further re-</a:t>
            </a:r>
            <a:r>
              <a:rPr lang="en-US" sz="1800" dirty="0" err="1">
                <a:solidFill>
                  <a:schemeClr val="tx1"/>
                </a:solidFill>
              </a:rPr>
              <a:t>inforce</a:t>
            </a:r>
            <a:r>
              <a:rPr lang="en-US" sz="1800" dirty="0">
                <a:solidFill>
                  <a:schemeClr val="tx1"/>
                </a:solidFill>
              </a:rPr>
              <a:t> the central technical oversight, including follow-up of in-kind projects (regular visits, intermediate reviews</a:t>
            </a:r>
            <a:r>
              <a:rPr lang="en-US" sz="1800" dirty="0" smtClean="0">
                <a:solidFill>
                  <a:schemeClr val="tx1"/>
                </a:solidFill>
              </a:rPr>
              <a:t>)</a:t>
            </a:r>
            <a:endParaRPr lang="en-US" sz="1800" dirty="0">
              <a:solidFill>
                <a:schemeClr val="tx1"/>
              </a:solidFill>
            </a:endParaRPr>
          </a:p>
        </p:txBody>
      </p:sp>
      <p:sp>
        <p:nvSpPr>
          <p:cNvPr id="4" name="Title 3"/>
          <p:cNvSpPr>
            <a:spLocks noGrp="1"/>
          </p:cNvSpPr>
          <p:nvPr>
            <p:ph type="title"/>
          </p:nvPr>
        </p:nvSpPr>
        <p:spPr/>
        <p:txBody>
          <a:bodyPr/>
          <a:lstStyle/>
          <a:p>
            <a:r>
              <a:rPr lang="en-US" dirty="0" smtClean="0"/>
              <a:t>Top 10 Actions</a:t>
            </a:r>
            <a:endParaRPr lang="en-US" dirty="0"/>
          </a:p>
        </p:txBody>
      </p:sp>
    </p:spTree>
    <p:extLst>
      <p:ext uri="{BB962C8B-B14F-4D97-AF65-F5344CB8AC3E}">
        <p14:creationId xmlns:p14="http://schemas.microsoft.com/office/powerpoint/2010/main" val="28403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9349"/>
            <a:ext cx="8424936" cy="3816424"/>
          </a:xfrm>
        </p:spPr>
        <p:txBody>
          <a:bodyPr>
            <a:noAutofit/>
          </a:bodyPr>
          <a:lstStyle/>
          <a:p>
            <a:pPr marL="457200" indent="-457200">
              <a:buFont typeface="+mj-lt"/>
              <a:buAutoNum type="arabicParenR" startAt="5"/>
            </a:pPr>
            <a:r>
              <a:rPr lang="en-US" sz="1800" dirty="0" err="1">
                <a:solidFill>
                  <a:srgbClr val="000000"/>
                </a:solidFill>
              </a:rPr>
              <a:t>Prioritisation</a:t>
            </a:r>
            <a:r>
              <a:rPr lang="en-US" sz="1800" dirty="0">
                <a:solidFill>
                  <a:srgbClr val="000000"/>
                </a:solidFill>
              </a:rPr>
              <a:t> of instruments within budget must ensure that the first tranche of instruments (8) is ready to deliver world-class science at the start of user operations (2023</a:t>
            </a:r>
            <a:r>
              <a:rPr lang="en-US" sz="1800" dirty="0" smtClean="0">
                <a:solidFill>
                  <a:srgbClr val="000000"/>
                </a:solidFill>
              </a:rPr>
              <a:t>).</a:t>
            </a:r>
          </a:p>
          <a:p>
            <a:pPr marL="457200" indent="-457200">
              <a:buFont typeface="+mj-lt"/>
              <a:buAutoNum type="arabicParenR" startAt="5"/>
            </a:pPr>
            <a:endParaRPr lang="en-US" sz="800" dirty="0">
              <a:solidFill>
                <a:srgbClr val="000000"/>
              </a:solidFill>
            </a:endParaRPr>
          </a:p>
          <a:p>
            <a:pPr marL="457200" indent="-457200">
              <a:buFont typeface="+mj-lt"/>
              <a:buAutoNum type="arabicParenR" startAt="5"/>
            </a:pPr>
            <a:r>
              <a:rPr lang="en-US" sz="1800" dirty="0">
                <a:solidFill>
                  <a:srgbClr val="000000"/>
                </a:solidFill>
              </a:rPr>
              <a:t>Improve safety culture and define a structure for implementing the culture across the organization. Be more precise on the risks definition, recording and mitigation. Hire the Radiation Control Officer</a:t>
            </a:r>
            <a:r>
              <a:rPr lang="en-US" sz="1800" dirty="0" smtClean="0">
                <a:solidFill>
                  <a:srgbClr val="000000"/>
                </a:solidFill>
              </a:rPr>
              <a:t>.</a:t>
            </a:r>
          </a:p>
          <a:p>
            <a:pPr marL="457200" indent="-457200">
              <a:buFont typeface="+mj-lt"/>
              <a:buAutoNum type="arabicParenR" startAt="5"/>
            </a:pPr>
            <a:endParaRPr lang="en-US" sz="800" dirty="0">
              <a:solidFill>
                <a:srgbClr val="000000"/>
              </a:solidFill>
            </a:endParaRPr>
          </a:p>
          <a:p>
            <a:pPr marL="457200" indent="-457200">
              <a:buFont typeface="+mj-lt"/>
              <a:buAutoNum type="arabicParenR" startAt="5"/>
            </a:pPr>
            <a:r>
              <a:rPr lang="en-US" sz="1800" dirty="0">
                <a:solidFill>
                  <a:srgbClr val="000000"/>
                </a:solidFill>
              </a:rPr>
              <a:t>An improvement in the way CF requirements are </a:t>
            </a:r>
            <a:r>
              <a:rPr lang="en-US" sz="1800" dirty="0" err="1">
                <a:solidFill>
                  <a:srgbClr val="000000"/>
                </a:solidFill>
              </a:rPr>
              <a:t>identifed</a:t>
            </a:r>
            <a:r>
              <a:rPr lang="en-US" sz="1800" dirty="0">
                <a:solidFill>
                  <a:srgbClr val="000000"/>
                </a:solidFill>
              </a:rPr>
              <a:t>, recorded and verified is mandatory. Define beneficial occupancy and readiness of buildings as a clear input to the overall schedule</a:t>
            </a:r>
            <a:r>
              <a:rPr lang="en-US" sz="1800" dirty="0" smtClean="0">
                <a:solidFill>
                  <a:srgbClr val="000000"/>
                </a:solidFill>
              </a:rPr>
              <a:t>.</a:t>
            </a:r>
          </a:p>
          <a:p>
            <a:pPr marL="457200" indent="-457200">
              <a:buFont typeface="+mj-lt"/>
              <a:buAutoNum type="arabicParenR" startAt="5"/>
            </a:pPr>
            <a:endParaRPr lang="en-US" sz="800" dirty="0">
              <a:solidFill>
                <a:srgbClr val="000000"/>
              </a:solidFill>
            </a:endParaRPr>
          </a:p>
          <a:p>
            <a:pPr marL="457200" indent="-457200">
              <a:buFont typeface="+mj-lt"/>
              <a:buAutoNum type="arabicParenR" startAt="5"/>
            </a:pPr>
            <a:r>
              <a:rPr lang="en-US" sz="1800" dirty="0">
                <a:solidFill>
                  <a:srgbClr val="000000"/>
                </a:solidFill>
              </a:rPr>
              <a:t>Clarify budget planning and risk management assumptions used (use of cost escalation, contingency, EAC/BAC, liquidity gap, risk impact </a:t>
            </a:r>
            <a:r>
              <a:rPr lang="en-US" sz="1800" dirty="0" err="1">
                <a:solidFill>
                  <a:srgbClr val="000000"/>
                </a:solidFill>
              </a:rPr>
              <a:t>etc</a:t>
            </a:r>
            <a:r>
              <a:rPr lang="en-US" sz="1800" dirty="0">
                <a:solidFill>
                  <a:srgbClr val="000000"/>
                </a:solidFill>
              </a:rPr>
              <a:t>)</a:t>
            </a:r>
          </a:p>
          <a:p>
            <a:pPr marL="457200" indent="-457200">
              <a:buFont typeface="+mj-lt"/>
              <a:buAutoNum type="arabicParenR" startAt="5"/>
            </a:pPr>
            <a:endParaRPr lang="en-US" sz="1800" dirty="0">
              <a:solidFill>
                <a:srgbClr val="000000"/>
              </a:solidFill>
            </a:endParaRPr>
          </a:p>
        </p:txBody>
      </p:sp>
      <p:sp>
        <p:nvSpPr>
          <p:cNvPr id="4" name="Title 3"/>
          <p:cNvSpPr>
            <a:spLocks noGrp="1"/>
          </p:cNvSpPr>
          <p:nvPr>
            <p:ph type="title"/>
          </p:nvPr>
        </p:nvSpPr>
        <p:spPr/>
        <p:txBody>
          <a:bodyPr/>
          <a:lstStyle/>
          <a:p>
            <a:r>
              <a:rPr lang="en-US" dirty="0" smtClean="0"/>
              <a:t>Top 10 Actions</a:t>
            </a:r>
            <a:endParaRPr lang="en-US" dirty="0"/>
          </a:p>
        </p:txBody>
      </p:sp>
    </p:spTree>
    <p:extLst>
      <p:ext uri="{BB962C8B-B14F-4D97-AF65-F5344CB8AC3E}">
        <p14:creationId xmlns:p14="http://schemas.microsoft.com/office/powerpoint/2010/main" val="100772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7340"/>
            <a:ext cx="8424936" cy="3816424"/>
          </a:xfrm>
        </p:spPr>
        <p:txBody>
          <a:bodyPr>
            <a:noAutofit/>
          </a:bodyPr>
          <a:lstStyle/>
          <a:p>
            <a:pPr marL="0" indent="0">
              <a:buNone/>
            </a:pPr>
            <a:endParaRPr lang="en-US" sz="1800" dirty="0" smtClean="0">
              <a:solidFill>
                <a:srgbClr val="000000"/>
              </a:solidFill>
            </a:endParaRPr>
          </a:p>
          <a:p>
            <a:pPr marL="405216" indent="-405216">
              <a:buFont typeface="+mj-lt"/>
              <a:buAutoNum type="arabicParenR" startAt="9"/>
            </a:pPr>
            <a:r>
              <a:rPr lang="en-US" sz="1800" dirty="0" smtClean="0">
                <a:solidFill>
                  <a:srgbClr val="000000"/>
                </a:solidFill>
              </a:rPr>
              <a:t>Expedite as much as possible the formal design review process across ACCSYS: both the horizontal WP reviews and the vertical integrated system reviews.  In addition, consider adding a safety and QA rep to the design review committee and tracking all actions post-review until completion.  Ultimately, the goal is to get all requirements for IK contributions established and TAs signed before the end of this year.</a:t>
            </a:r>
          </a:p>
          <a:p>
            <a:pPr marL="405216" indent="-405216">
              <a:buFont typeface="+mj-lt"/>
              <a:buAutoNum type="arabicParenR" startAt="9"/>
            </a:pPr>
            <a:endParaRPr lang="en-US" sz="800" dirty="0">
              <a:solidFill>
                <a:srgbClr val="000000"/>
              </a:solidFill>
            </a:endParaRPr>
          </a:p>
          <a:p>
            <a:pPr marL="405216" indent="-405216">
              <a:buFont typeface="+mj-lt"/>
              <a:buAutoNum type="arabicParenR" startAt="9"/>
            </a:pPr>
            <a:r>
              <a:rPr lang="en-US" sz="1800" dirty="0">
                <a:solidFill>
                  <a:srgbClr val="000000"/>
                </a:solidFill>
              </a:rPr>
              <a:t>The ESS/AD should start establishing some technical credibility and developing the technical workforce by getting their hands on relevant hardware systems as soon as possible.  We endorse the so-called "</a:t>
            </a:r>
            <a:r>
              <a:rPr lang="en-US" sz="1800" dirty="0" err="1">
                <a:solidFill>
                  <a:srgbClr val="000000"/>
                </a:solidFill>
              </a:rPr>
              <a:t>Blinky</a:t>
            </a:r>
            <a:r>
              <a:rPr lang="en-US" sz="1800" dirty="0">
                <a:solidFill>
                  <a:srgbClr val="000000"/>
                </a:solidFill>
              </a:rPr>
              <a:t> Light Test", the </a:t>
            </a:r>
            <a:r>
              <a:rPr lang="en-US" sz="1800" dirty="0" err="1">
                <a:solidFill>
                  <a:srgbClr val="000000"/>
                </a:solidFill>
              </a:rPr>
              <a:t>rf</a:t>
            </a:r>
            <a:r>
              <a:rPr lang="en-US" sz="1800" dirty="0">
                <a:solidFill>
                  <a:srgbClr val="000000"/>
                </a:solidFill>
              </a:rPr>
              <a:t> test stand and the opportunity of early integration of the ion source, its control system and the beam diagnostics. Also, the Uppsala test stand should be used as an opportunity to train staff.</a:t>
            </a:r>
          </a:p>
        </p:txBody>
      </p:sp>
      <p:sp>
        <p:nvSpPr>
          <p:cNvPr id="4" name="Title 3"/>
          <p:cNvSpPr>
            <a:spLocks noGrp="1"/>
          </p:cNvSpPr>
          <p:nvPr>
            <p:ph type="title"/>
          </p:nvPr>
        </p:nvSpPr>
        <p:spPr/>
        <p:txBody>
          <a:bodyPr/>
          <a:lstStyle/>
          <a:p>
            <a:r>
              <a:rPr lang="en-US" dirty="0" smtClean="0"/>
              <a:t>Top 10 Actions</a:t>
            </a:r>
            <a:endParaRPr lang="en-US" dirty="0"/>
          </a:p>
        </p:txBody>
      </p:sp>
    </p:spTree>
    <p:extLst>
      <p:ext uri="{BB962C8B-B14F-4D97-AF65-F5344CB8AC3E}">
        <p14:creationId xmlns:p14="http://schemas.microsoft.com/office/powerpoint/2010/main" val="385954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5-09-16 at 11.33.0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 y="1129308"/>
            <a:ext cx="9144000" cy="4133057"/>
          </a:xfrm>
          <a:prstGeom prst="rect">
            <a:avLst/>
          </a:prstGeom>
        </p:spPr>
      </p:pic>
      <p:sp>
        <p:nvSpPr>
          <p:cNvPr id="2" name="Subtitle 1"/>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pPr/>
              <a:t>3</a:t>
            </a:fld>
            <a:endParaRPr lang="sv-SE" dirty="0"/>
          </a:p>
        </p:txBody>
      </p:sp>
      <p:grpSp>
        <p:nvGrpSpPr>
          <p:cNvPr id="12" name="Group 11"/>
          <p:cNvGrpSpPr/>
          <p:nvPr/>
        </p:nvGrpSpPr>
        <p:grpSpPr>
          <a:xfrm>
            <a:off x="4499992" y="2281436"/>
            <a:ext cx="2016224" cy="1872208"/>
            <a:chOff x="4499992" y="2281436"/>
            <a:chExt cx="2016224" cy="1872208"/>
          </a:xfrm>
        </p:grpSpPr>
        <p:sp>
          <p:nvSpPr>
            <p:cNvPr id="8" name="Oval 7"/>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149ED6"/>
                </a:solidFill>
                <a:latin typeface="Helvetica"/>
                <a:cs typeface="Helvetica"/>
              </a:endParaRPr>
            </a:p>
          </p:txBody>
        </p:sp>
        <p:sp>
          <p:nvSpPr>
            <p:cNvPr id="10" name="TextBox 9"/>
            <p:cNvSpPr txBox="1"/>
            <p:nvPr/>
          </p:nvSpPr>
          <p:spPr>
            <a:xfrm>
              <a:off x="4499992" y="2749488"/>
              <a:ext cx="2016224" cy="861774"/>
            </a:xfrm>
            <a:prstGeom prst="rect">
              <a:avLst/>
            </a:prstGeom>
            <a:noFill/>
          </p:spPr>
          <p:txBody>
            <a:bodyPr wrap="square" rtlCol="0">
              <a:spAutoFit/>
            </a:bodyPr>
            <a:lstStyle/>
            <a:p>
              <a:pPr algn="ctr"/>
              <a:r>
                <a:rPr lang="en-US" sz="3200" b="1" dirty="0" smtClean="0">
                  <a:solidFill>
                    <a:srgbClr val="FFFFFF"/>
                  </a:solidFill>
                  <a:latin typeface="Helvetica"/>
                  <a:cs typeface="Helvetica"/>
                </a:rPr>
                <a:t>345 </a:t>
              </a:r>
              <a:endParaRPr lang="en-US" sz="3200" b="1" dirty="0">
                <a:solidFill>
                  <a:srgbClr val="FFFFFF"/>
                </a:solidFill>
                <a:latin typeface="Helvetica"/>
                <a:cs typeface="Helvetica"/>
              </a:endParaRPr>
            </a:p>
            <a:p>
              <a:pPr algn="ctr"/>
              <a:r>
                <a:rPr lang="en-US" dirty="0" smtClean="0">
                  <a:solidFill>
                    <a:srgbClr val="FFFFFF"/>
                  </a:solidFill>
                  <a:latin typeface="Helvetica"/>
                  <a:cs typeface="Helvetica"/>
                </a:rPr>
                <a:t>Employees</a:t>
              </a:r>
              <a:endParaRPr lang="en-US" dirty="0">
                <a:solidFill>
                  <a:srgbClr val="FFFFFF"/>
                </a:solidFill>
                <a:latin typeface="Helvetica"/>
                <a:cs typeface="Helvetica"/>
              </a:endParaRPr>
            </a:p>
          </p:txBody>
        </p:sp>
      </p:grpSp>
      <p:grpSp>
        <p:nvGrpSpPr>
          <p:cNvPr id="13" name="Group 12"/>
          <p:cNvGrpSpPr/>
          <p:nvPr/>
        </p:nvGrpSpPr>
        <p:grpSpPr>
          <a:xfrm>
            <a:off x="6732240" y="2281436"/>
            <a:ext cx="2016224" cy="1872208"/>
            <a:chOff x="6732240" y="2281436"/>
            <a:chExt cx="2016224" cy="1872208"/>
          </a:xfrm>
        </p:grpSpPr>
        <p:sp>
          <p:nvSpPr>
            <p:cNvPr id="9" name="Oval 8"/>
            <p:cNvSpPr/>
            <p:nvPr/>
          </p:nvSpPr>
          <p:spPr>
            <a:xfrm>
              <a:off x="6804248"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149ED6"/>
                </a:solidFill>
                <a:latin typeface="Helvetica"/>
                <a:cs typeface="Helvetica"/>
              </a:endParaRPr>
            </a:p>
          </p:txBody>
        </p:sp>
        <p:sp>
          <p:nvSpPr>
            <p:cNvPr id="11" name="TextBox 10"/>
            <p:cNvSpPr txBox="1"/>
            <p:nvPr/>
          </p:nvSpPr>
          <p:spPr>
            <a:xfrm>
              <a:off x="6732240" y="2762843"/>
              <a:ext cx="2016224" cy="1138773"/>
            </a:xfrm>
            <a:prstGeom prst="rect">
              <a:avLst/>
            </a:prstGeom>
            <a:noFill/>
          </p:spPr>
          <p:txBody>
            <a:bodyPr wrap="square" rtlCol="0">
              <a:spAutoFit/>
            </a:bodyPr>
            <a:lstStyle/>
            <a:p>
              <a:pPr algn="ctr"/>
              <a:r>
                <a:rPr lang="en-US" sz="3200" b="1" dirty="0" smtClean="0">
                  <a:solidFill>
                    <a:srgbClr val="FFFFFF"/>
                  </a:solidFill>
                  <a:latin typeface="Helvetica"/>
                  <a:cs typeface="Helvetica"/>
                </a:rPr>
                <a:t>45 </a:t>
              </a:r>
              <a:endParaRPr lang="en-US" sz="3200" b="1" dirty="0">
                <a:solidFill>
                  <a:srgbClr val="FFFFFF"/>
                </a:solidFill>
                <a:latin typeface="Helvetica"/>
                <a:cs typeface="Helvetica"/>
              </a:endParaRPr>
            </a:p>
            <a:p>
              <a:pPr algn="ctr"/>
              <a:r>
                <a:rPr lang="en-US" dirty="0" smtClean="0">
                  <a:solidFill>
                    <a:srgbClr val="FFFFFF"/>
                  </a:solidFill>
                  <a:latin typeface="Helvetica"/>
                  <a:cs typeface="Helvetica"/>
                </a:rPr>
                <a:t>Nationalities</a:t>
              </a:r>
              <a:endParaRPr lang="en-US" dirty="0">
                <a:solidFill>
                  <a:srgbClr val="FFFFFF"/>
                </a:solidFill>
                <a:latin typeface="Helvetica"/>
                <a:cs typeface="Helvetica"/>
              </a:endParaRPr>
            </a:p>
            <a:p>
              <a:pPr algn="ctr"/>
              <a:endParaRPr lang="en-US" dirty="0" smtClean="0">
                <a:solidFill>
                  <a:schemeClr val="bg1"/>
                </a:solidFill>
                <a:latin typeface="Helvetica"/>
                <a:cs typeface="Helvetica"/>
              </a:endParaRPr>
            </a:p>
          </p:txBody>
        </p:sp>
      </p:grpSp>
      <p:sp>
        <p:nvSpPr>
          <p:cNvPr id="14" name="Title 1"/>
          <p:cNvSpPr txBox="1">
            <a:spLocks/>
          </p:cNvSpPr>
          <p:nvPr/>
        </p:nvSpPr>
        <p:spPr>
          <a:xfrm>
            <a:off x="539750" y="75143"/>
            <a:ext cx="7139136" cy="952500"/>
          </a:xfrm>
          <a:prstGeom prst="rect">
            <a:avLst/>
          </a:prstGeom>
        </p:spPr>
        <p:txBody>
          <a:bodyPr vert="horz" lIns="91433" tIns="45716" rIns="91433" bIns="45716"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dirty="0" err="1" smtClean="0">
                <a:solidFill>
                  <a:srgbClr val="1394CA"/>
                </a:solidFill>
              </a:rPr>
              <a:t>Organisation</a:t>
            </a:r>
            <a:endParaRPr lang="en-US" dirty="0">
              <a:solidFill>
                <a:srgbClr val="1394CA"/>
              </a:solidFill>
            </a:endParaRPr>
          </a:p>
        </p:txBody>
      </p:sp>
      <p:grpSp>
        <p:nvGrpSpPr>
          <p:cNvPr id="17" name="Group 16"/>
          <p:cNvGrpSpPr/>
          <p:nvPr/>
        </p:nvGrpSpPr>
        <p:grpSpPr>
          <a:xfrm>
            <a:off x="683568" y="1921396"/>
            <a:ext cx="2736304" cy="2664296"/>
            <a:chOff x="4499992" y="2281436"/>
            <a:chExt cx="2016224" cy="1872208"/>
          </a:xfrm>
        </p:grpSpPr>
        <p:sp>
          <p:nvSpPr>
            <p:cNvPr id="18" name="Oval 17"/>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149ED6"/>
                </a:solidFill>
                <a:latin typeface="Helvetica"/>
                <a:cs typeface="Helvetica"/>
              </a:endParaRPr>
            </a:p>
          </p:txBody>
        </p:sp>
        <p:sp>
          <p:nvSpPr>
            <p:cNvPr id="19" name="TextBox 18"/>
            <p:cNvSpPr txBox="1"/>
            <p:nvPr/>
          </p:nvSpPr>
          <p:spPr>
            <a:xfrm>
              <a:off x="4499992" y="2749488"/>
              <a:ext cx="2016224" cy="605571"/>
            </a:xfrm>
            <a:prstGeom prst="rect">
              <a:avLst/>
            </a:prstGeom>
            <a:noFill/>
          </p:spPr>
          <p:txBody>
            <a:bodyPr wrap="square" rtlCol="0">
              <a:spAutoFit/>
            </a:bodyPr>
            <a:lstStyle/>
            <a:p>
              <a:pPr algn="ctr"/>
              <a:r>
                <a:rPr lang="en-US" sz="3200" b="1" dirty="0" smtClean="0">
                  <a:solidFill>
                    <a:srgbClr val="FFFFFF"/>
                  </a:solidFill>
                  <a:latin typeface="Helvetica"/>
                  <a:cs typeface="Helvetica"/>
                </a:rPr>
                <a:t>~ 100</a:t>
              </a:r>
            </a:p>
            <a:p>
              <a:pPr algn="ctr"/>
              <a:r>
                <a:rPr lang="en-US" dirty="0" smtClean="0">
                  <a:solidFill>
                    <a:srgbClr val="FFFFFF"/>
                  </a:solidFill>
                  <a:latin typeface="Helvetica"/>
                  <a:cs typeface="Helvetica"/>
                </a:rPr>
                <a:t>Partner Institutes</a:t>
              </a:r>
              <a:endParaRPr lang="en-US" dirty="0">
                <a:solidFill>
                  <a:srgbClr val="FFFFFF"/>
                </a:solidFill>
                <a:latin typeface="Helvetica"/>
                <a:cs typeface="Helvetica"/>
              </a:endParaRPr>
            </a:p>
          </p:txBody>
        </p:sp>
      </p:grpSp>
    </p:spTree>
    <p:extLst>
      <p:ext uri="{BB962C8B-B14F-4D97-AF65-F5344CB8AC3E}">
        <p14:creationId xmlns:p14="http://schemas.microsoft.com/office/powerpoint/2010/main" val="1321815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590682" y="310"/>
            <a:ext cx="6267325" cy="1201276"/>
          </a:xfrm>
        </p:spPr>
        <p:txBody>
          <a:bodyPr/>
          <a:lstStyle/>
          <a:p>
            <a:r>
              <a:rPr lang="sv-SE" dirty="0" err="1" smtClean="0"/>
              <a:t>Summary</a:t>
            </a:r>
            <a:endParaRPr lang="sv-SE" dirty="0"/>
          </a:p>
        </p:txBody>
      </p:sp>
      <p:sp>
        <p:nvSpPr>
          <p:cNvPr id="4" name="Subtitle 2"/>
          <p:cNvSpPr txBox="1">
            <a:spLocks/>
          </p:cNvSpPr>
          <p:nvPr/>
        </p:nvSpPr>
        <p:spPr>
          <a:xfrm>
            <a:off x="41376" y="1418373"/>
            <a:ext cx="8686800" cy="4183083"/>
          </a:xfrm>
          <a:prstGeom prst="rect">
            <a:avLst/>
          </a:prstGeom>
        </p:spPr>
        <p:txBody>
          <a:bodyPr vert="horz" lIns="0" tIns="0" rIns="0" bIns="0" rtlCol="0">
            <a:noAutofit/>
          </a:bodyPr>
          <a:lst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a:lstStyle>
          <a:p>
            <a:pPr marL="809026" lvl="1" indent="-405216">
              <a:spcAft>
                <a:spcPts val="532"/>
              </a:spcAft>
              <a:buFont typeface="Arial"/>
              <a:buChar char="•"/>
            </a:pPr>
            <a:r>
              <a:rPr lang="en-GB" sz="2100" dirty="0">
                <a:solidFill>
                  <a:srgbClr val="000000"/>
                </a:solidFill>
                <a:latin typeface="Helvetica"/>
                <a:cs typeface="Helvetica"/>
              </a:rPr>
              <a:t>Excellent progress launching the ESS construction project</a:t>
            </a:r>
          </a:p>
          <a:p>
            <a:pPr marL="809026" lvl="1" indent="-405216">
              <a:spcAft>
                <a:spcPts val="532"/>
              </a:spcAft>
              <a:buFont typeface="Arial"/>
              <a:buChar char="•"/>
            </a:pPr>
            <a:r>
              <a:rPr lang="en-GB" sz="2100" dirty="0">
                <a:solidFill>
                  <a:srgbClr val="000000"/>
                </a:solidFill>
                <a:latin typeface="Helvetica"/>
                <a:cs typeface="Helvetica"/>
              </a:rPr>
              <a:t>Major emphasis on defining in-kind deliverables from our member countries, developed </a:t>
            </a:r>
            <a:r>
              <a:rPr lang="en-GB" sz="2100" dirty="0" smtClean="0">
                <a:solidFill>
                  <a:srgbClr val="000000"/>
                </a:solidFill>
                <a:latin typeface="Helvetica"/>
                <a:cs typeface="Helvetica"/>
              </a:rPr>
              <a:t>and executed </a:t>
            </a:r>
            <a:r>
              <a:rPr lang="en-GB" sz="2100" dirty="0">
                <a:solidFill>
                  <a:srgbClr val="000000"/>
                </a:solidFill>
                <a:latin typeface="Helvetica"/>
                <a:cs typeface="Helvetica"/>
              </a:rPr>
              <a:t>in a collaborative framework</a:t>
            </a:r>
          </a:p>
          <a:p>
            <a:pPr marL="809026" lvl="1" indent="-405216">
              <a:spcAft>
                <a:spcPts val="532"/>
              </a:spcAft>
              <a:buFont typeface="Arial"/>
              <a:buChar char="•"/>
            </a:pPr>
            <a:r>
              <a:rPr lang="en-GB" sz="2100" dirty="0">
                <a:solidFill>
                  <a:srgbClr val="000000"/>
                </a:solidFill>
                <a:latin typeface="Helvetica"/>
                <a:cs typeface="Helvetica"/>
              </a:rPr>
              <a:t>Anchoring commitments by current member countries and engaging new members</a:t>
            </a:r>
          </a:p>
          <a:p>
            <a:pPr marL="809026" lvl="1" indent="-405216">
              <a:spcAft>
                <a:spcPts val="532"/>
              </a:spcAft>
              <a:buFont typeface="Arial"/>
              <a:buChar char="•"/>
            </a:pPr>
            <a:r>
              <a:rPr lang="en-GB" sz="2100" dirty="0">
                <a:solidFill>
                  <a:srgbClr val="000000"/>
                </a:solidFill>
                <a:latin typeface="Helvetica"/>
                <a:cs typeface="Helvetica"/>
              </a:rPr>
              <a:t>Emphasis on schedule </a:t>
            </a:r>
            <a:r>
              <a:rPr lang="en-GB" sz="2100" dirty="0" smtClean="0">
                <a:solidFill>
                  <a:srgbClr val="000000"/>
                </a:solidFill>
                <a:latin typeface="Helvetica"/>
                <a:cs typeface="Helvetica"/>
              </a:rPr>
              <a:t>performance</a:t>
            </a:r>
            <a:endParaRPr lang="en-GB" sz="700" dirty="0">
              <a:solidFill>
                <a:srgbClr val="000000"/>
              </a:solidFill>
              <a:latin typeface="Helvetica"/>
              <a:cs typeface="Helvetica"/>
            </a:endParaRPr>
          </a:p>
          <a:p>
            <a:pPr marL="809026" lvl="1" indent="-405216">
              <a:spcAft>
                <a:spcPts val="532"/>
              </a:spcAft>
              <a:buFont typeface="Arial"/>
              <a:buChar char="•"/>
            </a:pPr>
            <a:r>
              <a:rPr lang="en-GB" sz="2100" dirty="0" smtClean="0">
                <a:solidFill>
                  <a:srgbClr val="000000"/>
                </a:solidFill>
                <a:latin typeface="Helvetica"/>
                <a:cs typeface="Helvetica"/>
              </a:rPr>
              <a:t>Self assessment of progress since Annual Review on Nov</a:t>
            </a:r>
            <a:r>
              <a:rPr lang="en-GB" sz="2100" dirty="0">
                <a:solidFill>
                  <a:srgbClr val="000000"/>
                </a:solidFill>
                <a:latin typeface="Helvetica"/>
                <a:cs typeface="Helvetica"/>
              </a:rPr>
              <a:t> </a:t>
            </a:r>
            <a:r>
              <a:rPr lang="en-GB" sz="2100" dirty="0" smtClean="0">
                <a:solidFill>
                  <a:srgbClr val="000000"/>
                </a:solidFill>
                <a:latin typeface="Helvetica"/>
                <a:cs typeface="Helvetica"/>
              </a:rPr>
              <a:t>25</a:t>
            </a:r>
            <a:r>
              <a:rPr lang="en-GB" sz="2100" baseline="30000" dirty="0" smtClean="0">
                <a:solidFill>
                  <a:srgbClr val="000000"/>
                </a:solidFill>
                <a:latin typeface="Helvetica"/>
                <a:cs typeface="Helvetica"/>
              </a:rPr>
              <a:t>th</a:t>
            </a:r>
            <a:endParaRPr lang="en-GB" sz="2100" dirty="0" smtClean="0">
              <a:solidFill>
                <a:srgbClr val="000000"/>
              </a:solidFill>
              <a:latin typeface="Helvetica"/>
              <a:cs typeface="Helvetica"/>
            </a:endParaRPr>
          </a:p>
          <a:p>
            <a:pPr marL="809026" lvl="1" indent="-405216">
              <a:spcAft>
                <a:spcPts val="532"/>
              </a:spcAft>
              <a:buFont typeface="Arial"/>
              <a:buChar char="•"/>
            </a:pPr>
            <a:r>
              <a:rPr lang="en-GB" sz="2100" dirty="0" smtClean="0">
                <a:solidFill>
                  <a:srgbClr val="000000"/>
                </a:solidFill>
                <a:latin typeface="Helvetica"/>
                <a:cs typeface="Helvetica"/>
              </a:rPr>
              <a:t>Governance </a:t>
            </a:r>
            <a:r>
              <a:rPr lang="en-GB" sz="2100" dirty="0">
                <a:solidFill>
                  <a:srgbClr val="000000"/>
                </a:solidFill>
                <a:latin typeface="Helvetica"/>
                <a:cs typeface="Helvetica"/>
              </a:rPr>
              <a:t>transitioning into EU treaty organization (ERIC) which uses the established </a:t>
            </a:r>
            <a:r>
              <a:rPr lang="en-GB" sz="2100" dirty="0" smtClean="0">
                <a:solidFill>
                  <a:srgbClr val="000000"/>
                </a:solidFill>
                <a:latin typeface="Helvetica"/>
                <a:cs typeface="Helvetica"/>
              </a:rPr>
              <a:t>governance and advisory committees</a:t>
            </a:r>
            <a:endParaRPr lang="en-GB" sz="2100" dirty="0">
              <a:solidFill>
                <a:srgbClr val="000000"/>
              </a:solidFill>
              <a:latin typeface="Helvetica"/>
              <a:cs typeface="Helvetica"/>
            </a:endParaRPr>
          </a:p>
          <a:p>
            <a:pPr marL="809026" lvl="1" indent="-405216">
              <a:spcAft>
                <a:spcPts val="532"/>
              </a:spcAft>
              <a:buFont typeface="Arial"/>
              <a:buChar char="•"/>
            </a:pPr>
            <a:r>
              <a:rPr lang="en-GB" sz="2100" dirty="0" smtClean="0">
                <a:solidFill>
                  <a:srgbClr val="000000"/>
                </a:solidFill>
                <a:latin typeface="Helvetica"/>
                <a:cs typeface="Helvetica"/>
              </a:rPr>
              <a:t>Using </a:t>
            </a:r>
            <a:r>
              <a:rPr lang="en-GB" sz="2100" dirty="0">
                <a:solidFill>
                  <a:srgbClr val="000000"/>
                </a:solidFill>
                <a:latin typeface="Helvetica"/>
                <a:cs typeface="Helvetica"/>
              </a:rPr>
              <a:t>the </a:t>
            </a:r>
            <a:r>
              <a:rPr lang="en-GB" sz="2100" dirty="0" smtClean="0">
                <a:solidFill>
                  <a:srgbClr val="000000"/>
                </a:solidFill>
                <a:latin typeface="Helvetica"/>
                <a:cs typeface="Helvetica"/>
              </a:rPr>
              <a:t>commitment to the schedule </a:t>
            </a:r>
            <a:r>
              <a:rPr lang="en-GB" sz="2100" dirty="0">
                <a:solidFill>
                  <a:srgbClr val="000000"/>
                </a:solidFill>
                <a:latin typeface="Helvetica"/>
                <a:cs typeface="Helvetica"/>
              </a:rPr>
              <a:t>to drive decision making</a:t>
            </a:r>
          </a:p>
          <a:p>
            <a:pPr marL="809026" lvl="1" indent="-405216">
              <a:spcAft>
                <a:spcPts val="532"/>
              </a:spcAft>
              <a:buFont typeface="Arial"/>
              <a:buChar char="•"/>
            </a:pPr>
            <a:endParaRPr lang="en-GB" sz="2100" dirty="0">
              <a:solidFill>
                <a:srgbClr val="000000"/>
              </a:solidFill>
              <a:latin typeface="Helvetica"/>
              <a:cs typeface="Helvetica"/>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latin typeface="Calibri"/>
              </a:rPr>
              <a:pPr/>
              <a:t>30</a:t>
            </a:fld>
            <a:endParaRPr lang="sv-SE" dirty="0">
              <a:latin typeface="Calibri"/>
            </a:endParaRPr>
          </a:p>
        </p:txBody>
      </p:sp>
    </p:spTree>
    <p:extLst>
      <p:ext uri="{BB962C8B-B14F-4D97-AF65-F5344CB8AC3E}">
        <p14:creationId xmlns:p14="http://schemas.microsoft.com/office/powerpoint/2010/main" val="160936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end_sm.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5715005"/>
          </a:xfrm>
          <a:prstGeom prst="rect">
            <a:avLst/>
          </a:prstGeom>
        </p:spPr>
      </p:pic>
      <p:sp>
        <p:nvSpPr>
          <p:cNvPr id="8" name="Rubrik 7"/>
          <p:cNvSpPr>
            <a:spLocks noGrp="1"/>
          </p:cNvSpPr>
          <p:nvPr>
            <p:ph type="title"/>
          </p:nvPr>
        </p:nvSpPr>
        <p:spPr>
          <a:xfrm>
            <a:off x="0" y="1297326"/>
            <a:ext cx="9144000" cy="3300367"/>
          </a:xfrm>
        </p:spPr>
        <p:txBody>
          <a:bodyPr/>
          <a:lstStyle/>
          <a:p>
            <a:pPr algn="ctr"/>
            <a:r>
              <a:rPr lang="sv-SE" dirty="0" smtClean="0">
                <a:latin typeface="Helvetica"/>
                <a:cs typeface="Helvetica"/>
              </a:rPr>
              <a:t>Thank you!</a:t>
            </a:r>
            <a:endParaRPr lang="sv-SE" dirty="0">
              <a:latin typeface="Helvetica"/>
              <a:cs typeface="Helvetica"/>
            </a:endParaRPr>
          </a:p>
        </p:txBody>
      </p:sp>
      <p:pic>
        <p:nvPicPr>
          <p:cNvPr id="6" name="Bildobjekt 7" descr="ESS-vit-logg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1" y="4801717"/>
            <a:ext cx="1440160" cy="738383"/>
          </a:xfrm>
          <a:prstGeom prst="rect">
            <a:avLst/>
          </a:prstGeom>
        </p:spPr>
      </p:pic>
    </p:spTree>
    <p:extLst>
      <p:ext uri="{BB962C8B-B14F-4D97-AF65-F5344CB8AC3E}">
        <p14:creationId xmlns:p14="http://schemas.microsoft.com/office/powerpoint/2010/main" val="175646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ESS AB transitioned into European Research Infrastructure Consortium (ERIC)</a:t>
            </a:r>
          </a:p>
        </p:txBody>
      </p:sp>
      <p:sp>
        <p:nvSpPr>
          <p:cNvPr id="3" name="Content Placeholder 2"/>
          <p:cNvSpPr>
            <a:spLocks noGrp="1"/>
          </p:cNvSpPr>
          <p:nvPr>
            <p:ph idx="1"/>
          </p:nvPr>
        </p:nvSpPr>
        <p:spPr>
          <a:xfrm>
            <a:off x="467544" y="1489348"/>
            <a:ext cx="2952328" cy="3600400"/>
          </a:xfrm>
        </p:spPr>
        <p:txBody>
          <a:bodyPr>
            <a:normAutofit/>
          </a:bodyPr>
          <a:lstStyle/>
          <a:p>
            <a:pPr marL="0" indent="0" defTabSz="456999">
              <a:buNone/>
            </a:pPr>
            <a:r>
              <a:rPr lang="en-US" sz="1600" b="1" dirty="0">
                <a:solidFill>
                  <a:srgbClr val="1394CA"/>
                </a:solidFill>
              </a:rPr>
              <a:t>19 August 2015</a:t>
            </a:r>
          </a:p>
          <a:p>
            <a:pPr marL="0" indent="0" defTabSz="456999">
              <a:buNone/>
            </a:pPr>
            <a:r>
              <a:rPr lang="en-US" sz="1600" dirty="0">
                <a:solidFill>
                  <a:schemeClr val="tx1"/>
                </a:solidFill>
              </a:rPr>
              <a:t>The European Commission formally adopted its decision to establish the European Spallation Source (ESS) as a European Research Infrastructure Consortium, or ERIC.</a:t>
            </a:r>
          </a:p>
          <a:p>
            <a:pPr marL="0" indent="0" defTabSz="456999">
              <a:buNone/>
            </a:pPr>
            <a:endParaRPr lang="en-US" sz="1600" dirty="0">
              <a:solidFill>
                <a:srgbClr val="1394CA"/>
              </a:solidFill>
            </a:endParaRPr>
          </a:p>
          <a:p>
            <a:pPr marL="0" indent="0" defTabSz="456999">
              <a:buNone/>
            </a:pPr>
            <a:r>
              <a:rPr lang="en-US" sz="1600" b="1" dirty="0">
                <a:solidFill>
                  <a:srgbClr val="1394CA"/>
                </a:solidFill>
              </a:rPr>
              <a:t>28 August 2015</a:t>
            </a:r>
          </a:p>
          <a:p>
            <a:pPr marL="0" indent="0" defTabSz="456999">
              <a:buNone/>
            </a:pPr>
            <a:r>
              <a:rPr lang="en-US" sz="1600" dirty="0">
                <a:solidFill>
                  <a:schemeClr val="tx1"/>
                </a:solidFill>
              </a:rPr>
              <a:t>Decision entered into force</a:t>
            </a:r>
          </a:p>
        </p:txBody>
      </p:sp>
      <p:sp>
        <p:nvSpPr>
          <p:cNvPr id="4" name="Slide Number Placeholder 3"/>
          <p:cNvSpPr>
            <a:spLocks noGrp="1"/>
          </p:cNvSpPr>
          <p:nvPr>
            <p:ph type="sldNum" sz="quarter" idx="12"/>
          </p:nvPr>
        </p:nvSpPr>
        <p:spPr/>
        <p:txBody>
          <a:bodyPr/>
          <a:lstStyle/>
          <a:p>
            <a:fld id="{551115BC-487E-4422-894C-CB7CD3E79223}" type="slidenum">
              <a:rPr lang="sv-SE" smtClean="0"/>
              <a:pPr/>
              <a:t>4</a:t>
            </a:fld>
            <a:endParaRPr lang="sv-SE" dirty="0"/>
          </a:p>
        </p:txBody>
      </p:sp>
      <p:grpSp>
        <p:nvGrpSpPr>
          <p:cNvPr id="8" name="Group 7"/>
          <p:cNvGrpSpPr/>
          <p:nvPr/>
        </p:nvGrpSpPr>
        <p:grpSpPr>
          <a:xfrm>
            <a:off x="3851920" y="1633365"/>
            <a:ext cx="4968552" cy="2893100"/>
            <a:chOff x="3851920" y="1633364"/>
            <a:chExt cx="4968552" cy="2893100"/>
          </a:xfrm>
          <a:solidFill>
            <a:schemeClr val="bg1">
              <a:lumMod val="65000"/>
            </a:schemeClr>
          </a:solidFill>
        </p:grpSpPr>
        <p:sp>
          <p:nvSpPr>
            <p:cNvPr id="6" name="Rectangle 5"/>
            <p:cNvSpPr/>
            <p:nvPr/>
          </p:nvSpPr>
          <p:spPr>
            <a:xfrm>
              <a:off x="3851920" y="1633364"/>
              <a:ext cx="2304256" cy="2893100"/>
            </a:xfrm>
            <a:prstGeom prst="rect">
              <a:avLst/>
            </a:prstGeom>
            <a:solidFill>
              <a:srgbClr val="1394CA"/>
            </a:solidFill>
          </p:spPr>
          <p:txBody>
            <a:bodyPr wrap="square">
              <a:spAutoFit/>
            </a:bodyPr>
            <a:lstStyle/>
            <a:p>
              <a:r>
                <a:rPr lang="en-US" sz="1400" b="1" dirty="0">
                  <a:solidFill>
                    <a:schemeClr val="bg1"/>
                  </a:solidFill>
                  <a:latin typeface="Helvetica"/>
                  <a:cs typeface="Helvetica"/>
                </a:rPr>
                <a:t>ERIC Founding Members	</a:t>
              </a:r>
            </a:p>
            <a:p>
              <a:r>
                <a:rPr lang="en-US" sz="1400" dirty="0">
                  <a:solidFill>
                    <a:schemeClr val="bg1"/>
                  </a:solidFill>
                  <a:latin typeface="Helvetica"/>
                  <a:cs typeface="Helvetica"/>
                </a:rPr>
                <a:t>Czech Republic</a:t>
              </a:r>
            </a:p>
            <a:p>
              <a:r>
                <a:rPr lang="en-US" sz="1400" dirty="0">
                  <a:solidFill>
                    <a:schemeClr val="bg1"/>
                  </a:solidFill>
                  <a:latin typeface="Helvetica"/>
                  <a:cs typeface="Helvetica"/>
                </a:rPr>
                <a:t>Denmark</a:t>
              </a:r>
            </a:p>
            <a:p>
              <a:r>
                <a:rPr lang="en-US" sz="1400" dirty="0">
                  <a:solidFill>
                    <a:schemeClr val="bg1"/>
                  </a:solidFill>
                  <a:latin typeface="Helvetica"/>
                  <a:cs typeface="Helvetica"/>
                </a:rPr>
                <a:t>Germany</a:t>
              </a:r>
            </a:p>
            <a:p>
              <a:r>
                <a:rPr lang="en-US" sz="1400" dirty="0">
                  <a:solidFill>
                    <a:schemeClr val="bg1"/>
                  </a:solidFill>
                  <a:latin typeface="Helvetica"/>
                  <a:cs typeface="Helvetica"/>
                </a:rPr>
                <a:t>Estonia</a:t>
              </a:r>
            </a:p>
            <a:p>
              <a:r>
                <a:rPr lang="en-US" sz="1400" dirty="0">
                  <a:solidFill>
                    <a:schemeClr val="bg1"/>
                  </a:solidFill>
                  <a:latin typeface="Helvetica"/>
                  <a:cs typeface="Helvetica"/>
                </a:rPr>
                <a:t>France</a:t>
              </a:r>
            </a:p>
            <a:p>
              <a:r>
                <a:rPr lang="en-US" sz="1400" dirty="0">
                  <a:solidFill>
                    <a:schemeClr val="bg1"/>
                  </a:solidFill>
                  <a:latin typeface="Helvetica"/>
                  <a:cs typeface="Helvetica"/>
                </a:rPr>
                <a:t>Italy</a:t>
              </a:r>
            </a:p>
            <a:p>
              <a:r>
                <a:rPr lang="en-US" sz="1400" dirty="0">
                  <a:solidFill>
                    <a:schemeClr val="bg1"/>
                  </a:solidFill>
                  <a:latin typeface="Helvetica"/>
                  <a:cs typeface="Helvetica"/>
                </a:rPr>
                <a:t>Hungary</a:t>
              </a:r>
            </a:p>
            <a:p>
              <a:r>
                <a:rPr lang="en-US" sz="1400" dirty="0">
                  <a:solidFill>
                    <a:schemeClr val="bg1"/>
                  </a:solidFill>
                  <a:latin typeface="Helvetica"/>
                  <a:cs typeface="Helvetica"/>
                </a:rPr>
                <a:t>Norway</a:t>
              </a:r>
            </a:p>
            <a:p>
              <a:r>
                <a:rPr lang="en-US" sz="1400" dirty="0">
                  <a:solidFill>
                    <a:schemeClr val="bg1"/>
                  </a:solidFill>
                  <a:latin typeface="Helvetica"/>
                  <a:cs typeface="Helvetica"/>
                </a:rPr>
                <a:t>Poland</a:t>
              </a:r>
            </a:p>
            <a:p>
              <a:r>
                <a:rPr lang="en-US" sz="1400" dirty="0">
                  <a:solidFill>
                    <a:schemeClr val="bg1"/>
                  </a:solidFill>
                  <a:latin typeface="Helvetica"/>
                  <a:cs typeface="Helvetica"/>
                </a:rPr>
                <a:t>Sweden</a:t>
              </a:r>
            </a:p>
            <a:p>
              <a:r>
                <a:rPr lang="en-US" sz="1400" dirty="0">
                  <a:solidFill>
                    <a:schemeClr val="bg1"/>
                  </a:solidFill>
                  <a:latin typeface="Helvetica"/>
                  <a:cs typeface="Helvetica"/>
                </a:rPr>
                <a:t>Switzerland</a:t>
              </a:r>
            </a:p>
          </p:txBody>
        </p:sp>
        <p:sp>
          <p:nvSpPr>
            <p:cNvPr id="7" name="Rectangle 6"/>
            <p:cNvSpPr/>
            <p:nvPr/>
          </p:nvSpPr>
          <p:spPr>
            <a:xfrm>
              <a:off x="6228184" y="1633364"/>
              <a:ext cx="2592288" cy="2893100"/>
            </a:xfrm>
            <a:prstGeom prst="rect">
              <a:avLst/>
            </a:prstGeom>
            <a:solidFill>
              <a:srgbClr val="1394CA"/>
            </a:solidFill>
          </p:spPr>
          <p:txBody>
            <a:bodyPr wrap="square">
              <a:spAutoFit/>
            </a:bodyPr>
            <a:lstStyle/>
            <a:p>
              <a:r>
                <a:rPr lang="en-US" sz="1400" b="1" dirty="0">
                  <a:solidFill>
                    <a:schemeClr val="bg1"/>
                  </a:solidFill>
                  <a:latin typeface="Helvetica"/>
                  <a:cs typeface="Helvetica"/>
                </a:rPr>
                <a:t>ERIC Founding Observers</a:t>
              </a:r>
            </a:p>
            <a:p>
              <a:endParaRPr lang="en-US" sz="1400" dirty="0">
                <a:solidFill>
                  <a:schemeClr val="bg1"/>
                </a:solidFill>
                <a:latin typeface="Helvetica"/>
                <a:cs typeface="Helvetica"/>
              </a:endParaRPr>
            </a:p>
            <a:p>
              <a:r>
                <a:rPr lang="en-US" sz="1400" dirty="0">
                  <a:solidFill>
                    <a:schemeClr val="bg1"/>
                  </a:solidFill>
                  <a:latin typeface="Helvetica"/>
                  <a:cs typeface="Helvetica"/>
                </a:rPr>
                <a:t>Belgium	</a:t>
              </a:r>
            </a:p>
            <a:p>
              <a:r>
                <a:rPr lang="en-US" sz="1400" dirty="0">
                  <a:solidFill>
                    <a:schemeClr val="bg1"/>
                  </a:solidFill>
                  <a:latin typeface="Helvetica"/>
                  <a:cs typeface="Helvetica"/>
                </a:rPr>
                <a:t>Spain</a:t>
              </a:r>
            </a:p>
            <a:p>
              <a:r>
                <a:rPr lang="en-US" sz="1400" dirty="0">
                  <a:solidFill>
                    <a:schemeClr val="bg1"/>
                  </a:solidFill>
                  <a:latin typeface="Helvetica"/>
                  <a:cs typeface="Helvetica"/>
                </a:rPr>
                <a:t>Netherlands</a:t>
              </a:r>
            </a:p>
            <a:p>
              <a:r>
                <a:rPr lang="en-US" sz="1400" dirty="0">
                  <a:solidFill>
                    <a:schemeClr val="bg1"/>
                  </a:solidFill>
                  <a:latin typeface="Helvetica"/>
                  <a:cs typeface="Helvetica"/>
                </a:rPr>
                <a:t>United Kingdom</a:t>
              </a:r>
            </a:p>
            <a:p>
              <a:endParaRPr lang="en-US" sz="1400" dirty="0">
                <a:solidFill>
                  <a:schemeClr val="bg1"/>
                </a:solidFill>
                <a:latin typeface="Helvetica"/>
                <a:cs typeface="Helvetica"/>
              </a:endParaRPr>
            </a:p>
            <a:p>
              <a:r>
                <a:rPr lang="en-US" sz="1400" b="1" dirty="0">
                  <a:solidFill>
                    <a:schemeClr val="bg1"/>
                  </a:solidFill>
                  <a:latin typeface="Helvetica"/>
                  <a:cs typeface="Helvetica"/>
                </a:rPr>
                <a:t>ERIC Potential Members</a:t>
              </a:r>
            </a:p>
            <a:p>
              <a:endParaRPr lang="en-US" sz="1400" b="1" dirty="0">
                <a:solidFill>
                  <a:schemeClr val="bg1"/>
                </a:solidFill>
                <a:latin typeface="Helvetica"/>
                <a:cs typeface="Helvetica"/>
              </a:endParaRPr>
            </a:p>
            <a:p>
              <a:r>
                <a:rPr lang="en-US" sz="1400" dirty="0">
                  <a:solidFill>
                    <a:schemeClr val="bg1"/>
                  </a:solidFill>
                  <a:latin typeface="Helvetica"/>
                  <a:cs typeface="Helvetica"/>
                </a:rPr>
                <a:t>Greece</a:t>
              </a:r>
            </a:p>
            <a:p>
              <a:r>
                <a:rPr lang="en-US" sz="1400" dirty="0">
                  <a:solidFill>
                    <a:schemeClr val="bg1"/>
                  </a:solidFill>
                  <a:latin typeface="Helvetica"/>
                  <a:cs typeface="Helvetica"/>
                </a:rPr>
                <a:t>Turkey</a:t>
              </a:r>
            </a:p>
            <a:p>
              <a:r>
                <a:rPr lang="en-US" sz="1400" dirty="0">
                  <a:solidFill>
                    <a:schemeClr val="bg1"/>
                  </a:solidFill>
                  <a:latin typeface="Helvetica"/>
                  <a:cs typeface="Helvetica"/>
                </a:rPr>
                <a:t>Portugal</a:t>
              </a:r>
            </a:p>
            <a:p>
              <a:r>
                <a:rPr lang="en-US" sz="1400" dirty="0">
                  <a:solidFill>
                    <a:schemeClr val="bg1"/>
                  </a:solidFill>
                  <a:latin typeface="Helvetica"/>
                  <a:cs typeface="Helvetica"/>
                </a:rPr>
                <a:t>Finland</a:t>
              </a:r>
            </a:p>
          </p:txBody>
        </p:sp>
      </p:grpSp>
    </p:spTree>
    <p:extLst>
      <p:ext uri="{BB962C8B-B14F-4D97-AF65-F5344CB8AC3E}">
        <p14:creationId xmlns:p14="http://schemas.microsoft.com/office/powerpoint/2010/main" val="20929045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1196"/>
            <a:ext cx="7704856" cy="952500"/>
          </a:xfrm>
        </p:spPr>
        <p:txBody>
          <a:bodyPr>
            <a:normAutofit/>
          </a:bodyPr>
          <a:lstStyle/>
          <a:p>
            <a:r>
              <a:rPr lang="en-US" sz="2800" dirty="0"/>
              <a:t>ESS </a:t>
            </a:r>
            <a:r>
              <a:rPr lang="en-US" sz="2800" dirty="0" smtClean="0"/>
              <a:t>transitioned into a European </a:t>
            </a:r>
            <a:r>
              <a:rPr lang="en-US" sz="2800" dirty="0"/>
              <a:t>Research Infrastructure Consortium (ERIC</a:t>
            </a:r>
            <a:r>
              <a:rPr lang="en-US" sz="2800" dirty="0"/>
              <a:t>) on 1 October </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5</a:t>
            </a:fld>
            <a:endParaRPr lang="sv-SE" dirty="0"/>
          </a:p>
        </p:txBody>
      </p:sp>
      <p:sp>
        <p:nvSpPr>
          <p:cNvPr id="5" name="Rectangle 4"/>
          <p:cNvSpPr/>
          <p:nvPr/>
        </p:nvSpPr>
        <p:spPr>
          <a:xfrm>
            <a:off x="683568" y="1633364"/>
            <a:ext cx="2808312" cy="3312368"/>
          </a:xfrm>
          <a:prstGeom prst="rect">
            <a:avLst/>
          </a:prstGeom>
          <a:solidFill>
            <a:srgbClr val="1394CA"/>
          </a:solidFill>
        </p:spPr>
        <p:style>
          <a:lnRef idx="1">
            <a:schemeClr val="accent1"/>
          </a:lnRef>
          <a:fillRef idx="3">
            <a:schemeClr val="accent1"/>
          </a:fillRef>
          <a:effectRef idx="2">
            <a:schemeClr val="accent1"/>
          </a:effectRef>
          <a:fontRef idx="minor">
            <a:schemeClr val="lt1"/>
          </a:fontRef>
        </p:style>
        <p:txBody>
          <a:bodyPr lIns="91433" tIns="45716" rIns="91433" bIns="45716" spcCol="0" rtlCol="0" anchor="ctr"/>
          <a:lstStyle/>
          <a:p>
            <a:pPr algn="ctr"/>
            <a:r>
              <a:rPr lang="en-US" sz="2000" b="1" dirty="0">
                <a:latin typeface="Helvetica"/>
                <a:cs typeface="Helvetica"/>
              </a:rPr>
              <a:t>ESS AB</a:t>
            </a:r>
          </a:p>
          <a:p>
            <a:pPr algn="ctr"/>
            <a:endParaRPr lang="en-US" sz="2000" b="1" dirty="0">
              <a:latin typeface="Helvetica"/>
              <a:cs typeface="Helvetica"/>
            </a:endParaRPr>
          </a:p>
          <a:p>
            <a:pPr algn="ctr"/>
            <a:endParaRPr lang="en-US" sz="2000" b="1" dirty="0">
              <a:latin typeface="Helvetica"/>
              <a:cs typeface="Helvetica"/>
            </a:endParaRPr>
          </a:p>
          <a:p>
            <a:pPr algn="ctr"/>
            <a:endParaRPr lang="en-US" sz="2000" b="1" dirty="0">
              <a:latin typeface="Helvetica"/>
              <a:cs typeface="Helvetica"/>
            </a:endParaRPr>
          </a:p>
          <a:p>
            <a:pPr marL="285728" indent="-285728" algn="ctr">
              <a:buFontTx/>
              <a:buChar char="-"/>
            </a:pPr>
            <a:r>
              <a:rPr lang="en-US" sz="1600" dirty="0">
                <a:latin typeface="Helvetica"/>
                <a:cs typeface="Helvetica"/>
              </a:rPr>
              <a:t>Swedish limited liability corporation</a:t>
            </a:r>
          </a:p>
          <a:p>
            <a:pPr algn="ctr"/>
            <a:endParaRPr lang="en-US" sz="1600" dirty="0">
              <a:latin typeface="Helvetica"/>
              <a:cs typeface="Helvetica"/>
            </a:endParaRPr>
          </a:p>
          <a:p>
            <a:pPr marL="285728" indent="-285728" algn="ctr">
              <a:buFontTx/>
              <a:buChar char="-"/>
            </a:pPr>
            <a:r>
              <a:rPr lang="en-US" sz="1600" dirty="0">
                <a:latin typeface="Helvetica"/>
                <a:cs typeface="Helvetica"/>
              </a:rPr>
              <a:t>owned by the Swedish and Danish governments</a:t>
            </a:r>
          </a:p>
          <a:p>
            <a:pPr marL="285728" indent="-285728" algn="ctr">
              <a:buFontTx/>
              <a:buChar char="-"/>
            </a:pPr>
            <a:endParaRPr lang="en-US" sz="1600" dirty="0">
              <a:latin typeface="Helvetica"/>
              <a:cs typeface="Helvetica"/>
            </a:endParaRPr>
          </a:p>
          <a:p>
            <a:pPr marL="285728" indent="-285728" algn="ctr">
              <a:buFontTx/>
              <a:buChar char="-"/>
            </a:pPr>
            <a:endParaRPr lang="en-US" sz="1600" dirty="0">
              <a:latin typeface="Helvetica"/>
              <a:cs typeface="Helvetica"/>
            </a:endParaRPr>
          </a:p>
          <a:p>
            <a:pPr algn="ctr"/>
            <a:endParaRPr lang="en-US" sz="1600" dirty="0">
              <a:latin typeface="Helvetica"/>
              <a:cs typeface="Helvetica"/>
            </a:endParaRPr>
          </a:p>
        </p:txBody>
      </p:sp>
      <p:sp>
        <p:nvSpPr>
          <p:cNvPr id="6" name="Rectangle 5"/>
          <p:cNvSpPr/>
          <p:nvPr/>
        </p:nvSpPr>
        <p:spPr>
          <a:xfrm>
            <a:off x="5580113" y="1633364"/>
            <a:ext cx="2952328" cy="3312368"/>
          </a:xfrm>
          <a:prstGeom prst="rect">
            <a:avLst/>
          </a:prstGeom>
          <a:solidFill>
            <a:srgbClr val="1394CA"/>
          </a:solidFill>
        </p:spPr>
        <p:style>
          <a:lnRef idx="1">
            <a:schemeClr val="accent1"/>
          </a:lnRef>
          <a:fillRef idx="3">
            <a:schemeClr val="accent1"/>
          </a:fillRef>
          <a:effectRef idx="2">
            <a:schemeClr val="accent1"/>
          </a:effectRef>
          <a:fontRef idx="minor">
            <a:schemeClr val="lt1"/>
          </a:fontRef>
        </p:style>
        <p:txBody>
          <a:bodyPr lIns="91433" tIns="45716" rIns="91433" bIns="45716" spcCol="0" rtlCol="0" anchor="ctr"/>
          <a:lstStyle/>
          <a:p>
            <a:pPr algn="ctr"/>
            <a:r>
              <a:rPr lang="en-US" sz="2000" b="1" dirty="0">
                <a:latin typeface="Helvetica"/>
                <a:cs typeface="Helvetica"/>
              </a:rPr>
              <a:t>ESS ERIC</a:t>
            </a:r>
          </a:p>
          <a:p>
            <a:pPr algn="ctr"/>
            <a:endParaRPr lang="en-US" b="1" dirty="0" smtClean="0">
              <a:latin typeface="Helvetica"/>
              <a:cs typeface="Helvetica"/>
            </a:endParaRPr>
          </a:p>
          <a:p>
            <a:pPr marL="285728" indent="-285728" algn="ctr">
              <a:buFontTx/>
              <a:buChar char="-"/>
            </a:pPr>
            <a:r>
              <a:rPr lang="en-US" sz="1600" dirty="0">
                <a:latin typeface="Helvetica"/>
                <a:cs typeface="Helvetica"/>
              </a:rPr>
              <a:t>European Research Infrastructure Consortium</a:t>
            </a:r>
          </a:p>
          <a:p>
            <a:pPr marL="285728" indent="-285728" algn="ctr">
              <a:buFontTx/>
              <a:buChar char="-"/>
            </a:pPr>
            <a:endParaRPr lang="en-US" sz="1600" dirty="0">
              <a:latin typeface="Helvetica"/>
              <a:cs typeface="Helvetica"/>
            </a:endParaRPr>
          </a:p>
          <a:p>
            <a:pPr marL="285728" indent="-285728" algn="ctr">
              <a:buFontTx/>
              <a:buChar char="-"/>
            </a:pPr>
            <a:r>
              <a:rPr lang="en-US" sz="1600" dirty="0">
                <a:latin typeface="Helvetica"/>
                <a:cs typeface="Helvetica"/>
              </a:rPr>
              <a:t>Sole governing body: the European Spallation Source ERIC Council, comprised of representatives from the Member and Observer Countries</a:t>
            </a:r>
          </a:p>
          <a:p>
            <a:pPr marL="285728" indent="-285728" algn="ctr">
              <a:buFontTx/>
              <a:buChar char="-"/>
            </a:pPr>
            <a:endParaRPr lang="en-US" dirty="0"/>
          </a:p>
        </p:txBody>
      </p:sp>
      <p:sp>
        <p:nvSpPr>
          <p:cNvPr id="8" name="Rectangle 7"/>
          <p:cNvSpPr/>
          <p:nvPr/>
        </p:nvSpPr>
        <p:spPr>
          <a:xfrm>
            <a:off x="3707904" y="2785493"/>
            <a:ext cx="1611562" cy="954099"/>
          </a:xfrm>
          <a:prstGeom prst="rect">
            <a:avLst/>
          </a:prstGeom>
        </p:spPr>
        <p:txBody>
          <a:bodyPr wrap="none" lIns="91433" tIns="45716" rIns="91433" bIns="45716">
            <a:spAutoFit/>
          </a:bodyPr>
          <a:lstStyle/>
          <a:p>
            <a:r>
              <a:rPr lang="en-US" sz="1400" dirty="0">
                <a:latin typeface="Helvetica"/>
                <a:cs typeface="Helvetica"/>
              </a:rPr>
              <a:t>transfer of assets, </a:t>
            </a:r>
          </a:p>
          <a:p>
            <a:r>
              <a:rPr lang="en-US" sz="1400" dirty="0">
                <a:latin typeface="Helvetica"/>
                <a:cs typeface="Helvetica"/>
              </a:rPr>
              <a:t>obligations and </a:t>
            </a:r>
          </a:p>
          <a:p>
            <a:r>
              <a:rPr lang="en-US" sz="1400" dirty="0">
                <a:latin typeface="Helvetica"/>
                <a:cs typeface="Helvetica"/>
              </a:rPr>
              <a:t>personnel </a:t>
            </a:r>
          </a:p>
          <a:p>
            <a:r>
              <a:rPr lang="en-US" sz="1400" dirty="0" smtClean="0">
                <a:latin typeface="Helvetica"/>
                <a:cs typeface="Helvetica"/>
              </a:rPr>
              <a:t>on</a:t>
            </a:r>
            <a:r>
              <a:rPr lang="en-US" sz="1400" dirty="0" smtClean="0">
                <a:latin typeface="Helvetica"/>
                <a:cs typeface="Helvetica"/>
              </a:rPr>
              <a:t> </a:t>
            </a:r>
            <a:r>
              <a:rPr lang="en-US" sz="1400" dirty="0">
                <a:latin typeface="Helvetica"/>
                <a:cs typeface="Helvetica"/>
              </a:rPr>
              <a:t>Oct 1, 2015</a:t>
            </a:r>
          </a:p>
        </p:txBody>
      </p:sp>
      <p:sp>
        <p:nvSpPr>
          <p:cNvPr id="9" name="Right Arrow 8"/>
          <p:cNvSpPr/>
          <p:nvPr/>
        </p:nvSpPr>
        <p:spPr>
          <a:xfrm>
            <a:off x="3851921" y="2137420"/>
            <a:ext cx="1224136" cy="606348"/>
          </a:xfrm>
          <a:prstGeom prst="rightArrow">
            <a:avLst/>
          </a:prstGeom>
        </p:spPr>
        <p:style>
          <a:lnRef idx="1">
            <a:schemeClr val="accent1"/>
          </a:lnRef>
          <a:fillRef idx="3">
            <a:schemeClr val="accent1"/>
          </a:fillRef>
          <a:effectRef idx="2">
            <a:schemeClr val="accent1"/>
          </a:effectRef>
          <a:fontRef idx="minor">
            <a:schemeClr val="lt1"/>
          </a:fontRef>
        </p:style>
        <p:txBody>
          <a:bodyPr lIns="91433" tIns="45716" rIns="91433" bIns="45716" spcCol="0" rtlCol="0" anchor="ctr"/>
          <a:lstStyle/>
          <a:p>
            <a:pPr algn="ctr"/>
            <a:endParaRPr lang="en-US"/>
          </a:p>
        </p:txBody>
      </p:sp>
      <p:sp>
        <p:nvSpPr>
          <p:cNvPr id="10" name="Right Arrow 9"/>
          <p:cNvSpPr/>
          <p:nvPr/>
        </p:nvSpPr>
        <p:spPr>
          <a:xfrm>
            <a:off x="3851921" y="3835328"/>
            <a:ext cx="1224136" cy="606348"/>
          </a:xfrm>
          <a:prstGeom prst="rightArrow">
            <a:avLst/>
          </a:prstGeom>
        </p:spPr>
        <p:style>
          <a:lnRef idx="1">
            <a:schemeClr val="accent1"/>
          </a:lnRef>
          <a:fillRef idx="3">
            <a:schemeClr val="accent1"/>
          </a:fillRef>
          <a:effectRef idx="2">
            <a:schemeClr val="accent1"/>
          </a:effectRef>
          <a:fontRef idx="minor">
            <a:schemeClr val="lt1"/>
          </a:fontRef>
        </p:style>
        <p:txBody>
          <a:bodyPr lIns="91433" tIns="45716" rIns="91433" bIns="45716" spcCol="0" rtlCol="0" anchor="ctr"/>
          <a:lstStyle/>
          <a:p>
            <a:pPr algn="ctr"/>
            <a:endParaRPr lang="en-US"/>
          </a:p>
        </p:txBody>
      </p:sp>
    </p:spTree>
    <p:extLst>
      <p:ext uri="{BB962C8B-B14F-4D97-AF65-F5344CB8AC3E}">
        <p14:creationId xmlns:p14="http://schemas.microsoft.com/office/powerpoint/2010/main" val="970257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ESS AB transitioned into European Research Infrastructure Consortium (ERIC)</a:t>
            </a:r>
          </a:p>
        </p:txBody>
      </p:sp>
      <p:sp>
        <p:nvSpPr>
          <p:cNvPr id="4" name="Slide Number Placeholder 3"/>
          <p:cNvSpPr>
            <a:spLocks noGrp="1"/>
          </p:cNvSpPr>
          <p:nvPr>
            <p:ph type="sldNum" sz="quarter" idx="12"/>
          </p:nvPr>
        </p:nvSpPr>
        <p:spPr/>
        <p:txBody>
          <a:bodyPr/>
          <a:lstStyle/>
          <a:p>
            <a:fld id="{551115BC-487E-4422-894C-CB7CD3E79223}" type="slidenum">
              <a:rPr lang="sv-SE" smtClean="0"/>
              <a:pPr/>
              <a:t>6</a:t>
            </a:fld>
            <a:endParaRPr lang="sv-SE" dirty="0"/>
          </a:p>
        </p:txBody>
      </p:sp>
      <p:grpSp>
        <p:nvGrpSpPr>
          <p:cNvPr id="11" name="Group 10"/>
          <p:cNvGrpSpPr/>
          <p:nvPr/>
        </p:nvGrpSpPr>
        <p:grpSpPr>
          <a:xfrm>
            <a:off x="323529" y="1705373"/>
            <a:ext cx="8568952" cy="3518396"/>
            <a:chOff x="-43602" y="1441450"/>
            <a:chExt cx="9949602" cy="4085287"/>
          </a:xfrm>
        </p:grpSpPr>
        <p:pic>
          <p:nvPicPr>
            <p:cNvPr id="5" name="Picture 4" descr="Screen Shot 2015-04-01 at 17.18.3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1441450"/>
              <a:ext cx="9906000" cy="4085034"/>
            </a:xfrm>
            <a:prstGeom prst="rect">
              <a:avLst/>
            </a:prstGeom>
          </p:spPr>
        </p:pic>
        <p:sp>
          <p:nvSpPr>
            <p:cNvPr id="6" name="Rectangle 5"/>
            <p:cNvSpPr/>
            <p:nvPr/>
          </p:nvSpPr>
          <p:spPr>
            <a:xfrm>
              <a:off x="5181" y="4326720"/>
              <a:ext cx="7343987" cy="1200017"/>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lIns="91424" tIns="45712" rIns="91424" bIns="45712" rtlCol="0" anchor="ctr"/>
            <a:lstStyle/>
            <a:p>
              <a:pPr algn="ctr" defTabSz="457004"/>
              <a:endParaRPr lang="en-US" sz="1600">
                <a:solidFill>
                  <a:prstClr val="black"/>
                </a:solidFill>
                <a:latin typeface="Calibri"/>
              </a:endParaRPr>
            </a:p>
          </p:txBody>
        </p:sp>
        <p:sp>
          <p:nvSpPr>
            <p:cNvPr id="8" name="TextBox 7"/>
            <p:cNvSpPr txBox="1"/>
            <p:nvPr/>
          </p:nvSpPr>
          <p:spPr>
            <a:xfrm>
              <a:off x="2396073" y="1510518"/>
              <a:ext cx="5088466" cy="1250763"/>
            </a:xfrm>
            <a:prstGeom prst="rect">
              <a:avLst/>
            </a:prstGeom>
            <a:solidFill>
              <a:srgbClr val="FFFFFF"/>
            </a:solidFill>
            <a:ln>
              <a:solidFill>
                <a:schemeClr val="tx2"/>
              </a:solidFill>
            </a:ln>
          </p:spPr>
          <p:txBody>
            <a:bodyPr wrap="square" lIns="91424" tIns="45712" rIns="91424" bIns="45712" rtlCol="0">
              <a:spAutoFit/>
            </a:bodyPr>
            <a:lstStyle/>
            <a:p>
              <a:pPr algn="ctr" defTabSz="457004"/>
              <a:r>
                <a:rPr lang="en-US" sz="2400" dirty="0">
                  <a:solidFill>
                    <a:srgbClr val="1394CA"/>
                  </a:solidFill>
                  <a:latin typeface="Helvetica"/>
                  <a:cs typeface="Helvetica"/>
                </a:rPr>
                <a:t>European Spallation Source</a:t>
              </a:r>
            </a:p>
            <a:p>
              <a:pPr algn="ctr" defTabSz="457004"/>
              <a:r>
                <a:rPr lang="en-US" sz="2400" dirty="0">
                  <a:solidFill>
                    <a:srgbClr val="1394CA"/>
                  </a:solidFill>
                  <a:latin typeface="Helvetica"/>
                  <a:cs typeface="Helvetica"/>
                </a:rPr>
                <a:t>ERIC Council</a:t>
              </a:r>
            </a:p>
            <a:p>
              <a:pPr algn="ctr" defTabSz="457004"/>
              <a:endParaRPr lang="en-US" sz="1600" dirty="0">
                <a:solidFill>
                  <a:srgbClr val="1394CA"/>
                </a:solidFill>
                <a:latin typeface="Helvetica"/>
                <a:cs typeface="Helvetica"/>
              </a:endParaRPr>
            </a:p>
          </p:txBody>
        </p:sp>
        <p:sp>
          <p:nvSpPr>
            <p:cNvPr id="9" name="Rectangle 8"/>
            <p:cNvSpPr/>
            <p:nvPr/>
          </p:nvSpPr>
          <p:spPr>
            <a:xfrm>
              <a:off x="5179" y="3356611"/>
              <a:ext cx="388621" cy="322580"/>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a:lstStyle/>
            <a:p>
              <a:endParaRPr lang="en-US" sz="1600">
                <a:solidFill>
                  <a:prstClr val="black"/>
                </a:solidFill>
                <a:latin typeface="Calibri"/>
              </a:endParaRPr>
            </a:p>
          </p:txBody>
        </p:sp>
        <p:sp>
          <p:nvSpPr>
            <p:cNvPr id="10" name="Rectangle 9"/>
            <p:cNvSpPr/>
            <p:nvPr/>
          </p:nvSpPr>
          <p:spPr>
            <a:xfrm>
              <a:off x="-43602" y="2918436"/>
              <a:ext cx="2548312" cy="140451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solidFill>
                  <a:prstClr val="black"/>
                </a:solidFill>
                <a:latin typeface="Calibri"/>
              </a:endParaRPr>
            </a:p>
          </p:txBody>
        </p:sp>
      </p:grpSp>
    </p:spTree>
    <p:extLst>
      <p:ext uri="{BB962C8B-B14F-4D97-AF65-F5344CB8AC3E}">
        <p14:creationId xmlns:p14="http://schemas.microsoft.com/office/powerpoint/2010/main" val="25933611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51" y="-23986"/>
            <a:ext cx="7309410" cy="1201276"/>
          </a:xfrm>
        </p:spPr>
        <p:txBody>
          <a:bodyPr/>
          <a:lstStyle/>
          <a:p>
            <a:r>
              <a:rPr lang="en-US" dirty="0" smtClean="0"/>
              <a:t>ERIC Plate Ceremony</a:t>
            </a:r>
            <a:endParaRPr lang="en-US" dirty="0"/>
          </a:p>
        </p:txBody>
      </p:sp>
      <p:sp>
        <p:nvSpPr>
          <p:cNvPr id="5" name="TextBox 4"/>
          <p:cNvSpPr txBox="1"/>
          <p:nvPr/>
        </p:nvSpPr>
        <p:spPr>
          <a:xfrm>
            <a:off x="4716016" y="1466663"/>
            <a:ext cx="3960440" cy="4021370"/>
          </a:xfrm>
          <a:prstGeom prst="rect">
            <a:avLst/>
          </a:prstGeom>
          <a:noFill/>
        </p:spPr>
        <p:txBody>
          <a:bodyPr wrap="square" lIns="81037" tIns="40519" rIns="81037" bIns="40519" rtlCol="0">
            <a:spAutoFit/>
          </a:bodyPr>
          <a:lstStyle/>
          <a:p>
            <a:r>
              <a:rPr lang="en-US" sz="1600" b="1" dirty="0">
                <a:solidFill>
                  <a:prstClr val="black"/>
                </a:solidFill>
                <a:latin typeface="Helvetica"/>
                <a:cs typeface="Helvetica"/>
              </a:rPr>
              <a:t>Handing over of the ERIC Plate</a:t>
            </a:r>
          </a:p>
          <a:p>
            <a:pPr marL="253241" indent="-253241">
              <a:buFont typeface="Arial"/>
              <a:buChar char="•"/>
            </a:pPr>
            <a:r>
              <a:rPr lang="en-US" sz="1600" dirty="0">
                <a:solidFill>
                  <a:prstClr val="black"/>
                </a:solidFill>
                <a:latin typeface="Helvetica"/>
                <a:cs typeface="Helvetica"/>
              </a:rPr>
              <a:t>8 September 2015 (60 guests) onsite </a:t>
            </a:r>
          </a:p>
          <a:p>
            <a:pPr marL="253241" lvl="1" indent="-253241">
              <a:buFont typeface="Arial"/>
              <a:buChar char="•"/>
            </a:pPr>
            <a:r>
              <a:rPr lang="en-US" sz="1600" dirty="0">
                <a:solidFill>
                  <a:prstClr val="black"/>
                </a:solidFill>
                <a:latin typeface="Helvetica"/>
                <a:cs typeface="Helvetica"/>
              </a:rPr>
              <a:t>Marks the transition from ESS AB to The European Spallation Source ERIC</a:t>
            </a:r>
          </a:p>
          <a:p>
            <a:pPr marL="253241" indent="-253241">
              <a:buFont typeface="Arial"/>
              <a:buChar char="•"/>
            </a:pPr>
            <a:r>
              <a:rPr lang="en-US" sz="1600" dirty="0">
                <a:solidFill>
                  <a:prstClr val="black"/>
                </a:solidFill>
                <a:latin typeface="Helvetica"/>
                <a:cs typeface="Helvetica"/>
              </a:rPr>
              <a:t>Speakers: </a:t>
            </a:r>
          </a:p>
          <a:p>
            <a:pPr marL="658355" lvl="1" indent="-253241">
              <a:buFont typeface="Arial"/>
              <a:buChar char="•"/>
            </a:pPr>
            <a:r>
              <a:rPr lang="en-US" sz="1600" dirty="0">
                <a:solidFill>
                  <a:prstClr val="black"/>
                </a:solidFill>
                <a:latin typeface="Helvetica"/>
                <a:cs typeface="Helvetica"/>
              </a:rPr>
              <a:t>Robert-Jan Smits, Director-General for Research and Innovation, European Commission </a:t>
            </a:r>
          </a:p>
          <a:p>
            <a:pPr marL="658355" lvl="1" indent="-253241">
              <a:buFont typeface="Arial"/>
              <a:buChar char="•"/>
            </a:pPr>
            <a:r>
              <a:rPr lang="en-US" sz="1600" dirty="0">
                <a:solidFill>
                  <a:prstClr val="black"/>
                </a:solidFill>
                <a:latin typeface="Helvetica"/>
                <a:cs typeface="Helvetica"/>
              </a:rPr>
              <a:t>Helene </a:t>
            </a:r>
            <a:r>
              <a:rPr lang="en-US" sz="1600" dirty="0" err="1">
                <a:solidFill>
                  <a:prstClr val="black"/>
                </a:solidFill>
                <a:latin typeface="Helvetica"/>
                <a:cs typeface="Helvetica"/>
              </a:rPr>
              <a:t>Hellmark</a:t>
            </a:r>
            <a:r>
              <a:rPr lang="en-US" sz="1600" dirty="0">
                <a:solidFill>
                  <a:prstClr val="black"/>
                </a:solidFill>
                <a:latin typeface="Helvetica"/>
                <a:cs typeface="Helvetica"/>
              </a:rPr>
              <a:t> </a:t>
            </a:r>
            <a:r>
              <a:rPr lang="en-US" sz="1600" dirty="0" err="1">
                <a:solidFill>
                  <a:prstClr val="black"/>
                </a:solidFill>
                <a:latin typeface="Helvetica"/>
                <a:cs typeface="Helvetica"/>
              </a:rPr>
              <a:t>Knutsson</a:t>
            </a:r>
            <a:r>
              <a:rPr lang="en-US" sz="1600" dirty="0">
                <a:solidFill>
                  <a:prstClr val="black"/>
                </a:solidFill>
                <a:latin typeface="Helvetica"/>
                <a:cs typeface="Helvetica"/>
              </a:rPr>
              <a:t>, Swedish Minister for Higher Education and Research</a:t>
            </a:r>
          </a:p>
          <a:p>
            <a:pPr marL="658355" lvl="1" indent="-253241">
              <a:buFont typeface="Arial"/>
              <a:buChar char="•"/>
            </a:pPr>
            <a:r>
              <a:rPr lang="en-US" sz="1600" dirty="0">
                <a:solidFill>
                  <a:prstClr val="black"/>
                </a:solidFill>
                <a:latin typeface="Helvetica"/>
                <a:cs typeface="Helvetica"/>
              </a:rPr>
              <a:t>Dr. </a:t>
            </a:r>
            <a:r>
              <a:rPr lang="en-US" sz="1600" dirty="0" err="1">
                <a:solidFill>
                  <a:prstClr val="black"/>
                </a:solidFill>
                <a:latin typeface="Helvetica"/>
                <a:cs typeface="Helvetica"/>
              </a:rPr>
              <a:t>Esben</a:t>
            </a:r>
            <a:r>
              <a:rPr lang="en-US" sz="1600" dirty="0">
                <a:solidFill>
                  <a:prstClr val="black"/>
                </a:solidFill>
                <a:latin typeface="Helvetica"/>
                <a:cs typeface="Helvetica"/>
              </a:rPr>
              <a:t> </a:t>
            </a:r>
            <a:r>
              <a:rPr lang="en-US" sz="1600" dirty="0" err="1">
                <a:solidFill>
                  <a:prstClr val="black"/>
                </a:solidFill>
                <a:latin typeface="Helvetica"/>
                <a:cs typeface="Helvetica"/>
              </a:rPr>
              <a:t>Lunde</a:t>
            </a:r>
            <a:r>
              <a:rPr lang="en-US" sz="1600" dirty="0">
                <a:solidFill>
                  <a:prstClr val="black"/>
                </a:solidFill>
                <a:latin typeface="Helvetica"/>
                <a:cs typeface="Helvetica"/>
              </a:rPr>
              <a:t> Larsen, Danish Minister for Higher Education and Science</a:t>
            </a:r>
          </a:p>
          <a:p>
            <a:pPr marL="253241" indent="-253241">
              <a:buFont typeface="Arial"/>
              <a:buChar char="•"/>
            </a:pPr>
            <a:endParaRPr lang="en-US" sz="1600" dirty="0">
              <a:solidFill>
                <a:prstClr val="black"/>
              </a:solidFill>
              <a:latin typeface="Helvetica"/>
              <a:cs typeface="Helvetica"/>
            </a:endParaRPr>
          </a:p>
          <a:p>
            <a:endParaRPr lang="en-US" sz="1600" dirty="0">
              <a:solidFill>
                <a:prstClr val="black"/>
              </a:solidFill>
              <a:latin typeface="Helvetica"/>
              <a:cs typeface="Helvetica"/>
            </a:endParaRPr>
          </a:p>
        </p:txBody>
      </p:sp>
      <p:grpSp>
        <p:nvGrpSpPr>
          <p:cNvPr id="4" name="Group 3"/>
          <p:cNvGrpSpPr/>
          <p:nvPr/>
        </p:nvGrpSpPr>
        <p:grpSpPr>
          <a:xfrm>
            <a:off x="179517" y="1921396"/>
            <a:ext cx="4415157" cy="3096344"/>
            <a:chOff x="467544" y="1705372"/>
            <a:chExt cx="5544616" cy="3888432"/>
          </a:xfrm>
        </p:grpSpPr>
        <p:pic>
          <p:nvPicPr>
            <p:cNvPr id="3" name="Picture 2" descr="JEK_365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1777380"/>
              <a:ext cx="5144066" cy="3433564"/>
            </a:xfrm>
            <a:prstGeom prst="rect">
              <a:avLst/>
            </a:prstGeom>
            <a:noFill/>
            <a:ln>
              <a:noFill/>
            </a:ln>
          </p:spPr>
        </p:pic>
        <p:pic>
          <p:nvPicPr>
            <p:cNvPr id="6" name="Picture 2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705372"/>
              <a:ext cx="554461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42233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ssaerial_05june201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688" y="-238844"/>
            <a:ext cx="9396536" cy="6120680"/>
          </a:xfrm>
          <a:prstGeom prst="rect">
            <a:avLst/>
          </a:prstGeom>
        </p:spPr>
      </p:pic>
      <p:sp>
        <p:nvSpPr>
          <p:cNvPr id="7" name="TextBox 6"/>
          <p:cNvSpPr txBox="1"/>
          <p:nvPr/>
        </p:nvSpPr>
        <p:spPr>
          <a:xfrm>
            <a:off x="7820006" y="4801716"/>
            <a:ext cx="1074519" cy="584767"/>
          </a:xfrm>
          <a:prstGeom prst="rect">
            <a:avLst/>
          </a:prstGeom>
          <a:noFill/>
        </p:spPr>
        <p:txBody>
          <a:bodyPr wrap="none" lIns="91433" tIns="45716" rIns="91433" bIns="45716" rtlCol="0">
            <a:spAutoFit/>
          </a:bodyPr>
          <a:lstStyle/>
          <a:p>
            <a:r>
              <a:rPr lang="en-US" sz="3200" dirty="0">
                <a:solidFill>
                  <a:schemeClr val="bg1"/>
                </a:solidFill>
                <a:latin typeface="Helvetica"/>
                <a:cs typeface="Helvetica"/>
              </a:rPr>
              <a:t>June</a:t>
            </a:r>
          </a:p>
        </p:txBody>
      </p:sp>
      <p:pic>
        <p:nvPicPr>
          <p:cNvPr id="8"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217209"/>
            <a:ext cx="1440160" cy="738383"/>
          </a:xfrm>
          <a:prstGeom prst="rect">
            <a:avLst/>
          </a:prstGeom>
        </p:spPr>
      </p:pic>
      <p:sp>
        <p:nvSpPr>
          <p:cNvPr id="9" name="Title 1"/>
          <p:cNvSpPr>
            <a:spLocks noGrp="1"/>
          </p:cNvSpPr>
          <p:nvPr>
            <p:ph type="title"/>
          </p:nvPr>
        </p:nvSpPr>
        <p:spPr>
          <a:xfrm>
            <a:off x="457200" y="228866"/>
            <a:ext cx="7139136" cy="952500"/>
          </a:xfrm>
        </p:spPr>
        <p:txBody>
          <a:bodyPr/>
          <a:lstStyle/>
          <a:p>
            <a:r>
              <a:rPr lang="en-US" dirty="0"/>
              <a:t>Progress on civil construction</a:t>
            </a:r>
          </a:p>
        </p:txBody>
      </p:sp>
    </p:spTree>
    <p:extLst>
      <p:ext uri="{BB962C8B-B14F-4D97-AF65-F5344CB8AC3E}">
        <p14:creationId xmlns:p14="http://schemas.microsoft.com/office/powerpoint/2010/main" val="2468136032"/>
      </p:ext>
    </p:extLst>
  </p:cSld>
  <p:clrMapOvr>
    <a:masterClrMapping/>
  </p:clrMapOvr>
  <p:transition xmlns:p14="http://schemas.microsoft.com/office/powerpoint/2010/main" spd="slow" advTm="3000">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310852"/>
            <a:ext cx="9396536" cy="6025852"/>
          </a:xfrm>
          <a:prstGeom prst="rect">
            <a:avLst/>
          </a:prstGeom>
        </p:spPr>
      </p:pic>
      <p:sp>
        <p:nvSpPr>
          <p:cNvPr id="7" name="TextBox 6"/>
          <p:cNvSpPr txBox="1"/>
          <p:nvPr/>
        </p:nvSpPr>
        <p:spPr>
          <a:xfrm>
            <a:off x="7820005" y="4801716"/>
            <a:ext cx="928445" cy="584767"/>
          </a:xfrm>
          <a:prstGeom prst="rect">
            <a:avLst/>
          </a:prstGeom>
          <a:noFill/>
        </p:spPr>
        <p:txBody>
          <a:bodyPr wrap="none" lIns="91433" tIns="45716" rIns="91433" bIns="45716" rtlCol="0">
            <a:spAutoFit/>
          </a:bodyPr>
          <a:lstStyle/>
          <a:p>
            <a:r>
              <a:rPr lang="en-US" sz="3200" dirty="0">
                <a:solidFill>
                  <a:schemeClr val="bg1"/>
                </a:solidFill>
                <a:latin typeface="Helvetica"/>
                <a:cs typeface="Helvetica"/>
              </a:rPr>
              <a:t>July</a:t>
            </a:r>
          </a:p>
        </p:txBody>
      </p:sp>
      <p:pic>
        <p:nvPicPr>
          <p:cNvPr id="8"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217209"/>
            <a:ext cx="1440160" cy="738383"/>
          </a:xfrm>
          <a:prstGeom prst="rect">
            <a:avLst/>
          </a:prstGeom>
        </p:spPr>
      </p:pic>
      <p:sp>
        <p:nvSpPr>
          <p:cNvPr id="9" name="Title 1"/>
          <p:cNvSpPr>
            <a:spLocks noGrp="1"/>
          </p:cNvSpPr>
          <p:nvPr>
            <p:ph type="title"/>
          </p:nvPr>
        </p:nvSpPr>
        <p:spPr>
          <a:xfrm>
            <a:off x="457200" y="228866"/>
            <a:ext cx="7139136" cy="952500"/>
          </a:xfrm>
        </p:spPr>
        <p:txBody>
          <a:bodyPr/>
          <a:lstStyle/>
          <a:p>
            <a:r>
              <a:rPr lang="en-US" dirty="0"/>
              <a:t>Progress on civil construction</a:t>
            </a:r>
          </a:p>
        </p:txBody>
      </p:sp>
    </p:spTree>
    <p:extLst>
      <p:ext uri="{BB962C8B-B14F-4D97-AF65-F5344CB8AC3E}">
        <p14:creationId xmlns:p14="http://schemas.microsoft.com/office/powerpoint/2010/main" val="988562971"/>
      </p:ext>
    </p:extLst>
  </p:cSld>
  <p:clrMapOvr>
    <a:masterClrMapping/>
  </p:clrMapOvr>
  <p:transition xmlns:p14="http://schemas.microsoft.com/office/powerpoint/2010/main" spd="slow" advTm="3000">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 Core Powerpoint.pptx</Template>
  <TotalTime>31515</TotalTime>
  <Words>1283</Words>
  <Application>Microsoft Macintosh PowerPoint</Application>
  <PresentationFormat>On-screen Show (16:10)</PresentationFormat>
  <Paragraphs>326</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ESS Core Powerpoint</vt:lpstr>
      <vt:lpstr>ESS Update</vt:lpstr>
      <vt:lpstr>PowerPoint Presentation</vt:lpstr>
      <vt:lpstr>PowerPoint Presentation</vt:lpstr>
      <vt:lpstr>ESS AB transitioned into European Research Infrastructure Consortium (ERIC)</vt:lpstr>
      <vt:lpstr>ESS transitioned into a European Research Infrastructure Consortium (ERIC) on 1 October </vt:lpstr>
      <vt:lpstr>ESS AB transitioned into European Research Infrastructure Consortium (ERIC)</vt:lpstr>
      <vt:lpstr>ERIC Plate Ceremony</vt:lpstr>
      <vt:lpstr>Progress on civil construction</vt:lpstr>
      <vt:lpstr>Progress on civil construction</vt:lpstr>
      <vt:lpstr>Progress on civil construction</vt:lpstr>
      <vt:lpstr>PowerPoint Presentation</vt:lpstr>
      <vt:lpstr>PowerPoint Presentation</vt:lpstr>
      <vt:lpstr>PowerPoint Presentation</vt:lpstr>
      <vt:lpstr>PowerPoint Presentation</vt:lpstr>
      <vt:lpstr>PowerPoint Presentation</vt:lpstr>
      <vt:lpstr>16 – instrument suite taking shape</vt:lpstr>
      <vt:lpstr>2015 Priorities</vt:lpstr>
      <vt:lpstr>ESS Schedule baseline – external milestones</vt:lpstr>
      <vt:lpstr>ESS construction cost baseline</vt:lpstr>
      <vt:lpstr>Construction project status</vt:lpstr>
      <vt:lpstr>ESS In-kind Goals</vt:lpstr>
      <vt:lpstr>BrightnESS – critical support for transitioning to the operations phase</vt:lpstr>
      <vt:lpstr>BrightnESS</vt:lpstr>
      <vt:lpstr>2nd Annual Project Review - April 2015</vt:lpstr>
      <vt:lpstr>2nd Annual Project Review Committee</vt:lpstr>
      <vt:lpstr>2nd Annual Review – general impression</vt:lpstr>
      <vt:lpstr>Top 10 Actions</vt:lpstr>
      <vt:lpstr>Top 10 Actions</vt:lpstr>
      <vt:lpstr>Top 10 Actions</vt:lpstr>
      <vt:lpstr>Summary</vt:lpstr>
      <vt:lpstr>Thank you!</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ESS User</cp:lastModifiedBy>
  <cp:revision>291</cp:revision>
  <cp:lastPrinted>2015-09-17T14:21:58Z</cp:lastPrinted>
  <dcterms:created xsi:type="dcterms:W3CDTF">2013-10-29T16:05:10Z</dcterms:created>
  <dcterms:modified xsi:type="dcterms:W3CDTF">2015-10-13T08:44:47Z</dcterms:modified>
</cp:coreProperties>
</file>