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286" r:id="rId3"/>
    <p:sldId id="653" r:id="rId4"/>
    <p:sldId id="654" r:id="rId5"/>
    <p:sldId id="596" r:id="rId6"/>
    <p:sldId id="644" r:id="rId7"/>
    <p:sldId id="645" r:id="rId8"/>
    <p:sldId id="646" r:id="rId9"/>
    <p:sldId id="601" r:id="rId10"/>
    <p:sldId id="650" r:id="rId11"/>
    <p:sldId id="651" r:id="rId12"/>
    <p:sldId id="652" r:id="rId13"/>
  </p:sldIdLst>
  <p:sldSz cx="9144000" cy="6858000" type="screen4x3"/>
  <p:notesSz cx="9144000" cy="6858000"/>
  <p:defaultTextStyle>
    <a:defPPr>
      <a:defRPr lang="sv-SE"/>
    </a:defPPr>
    <a:lvl1pPr marL="0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4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84C0"/>
    <a:srgbClr val="002939"/>
    <a:srgbClr val="004761"/>
    <a:srgbClr val="00E100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4" autoAdjust="0"/>
    <p:restoredTop sz="99502" autoAdjust="0"/>
  </p:normalViewPr>
  <p:slideViewPr>
    <p:cSldViewPr snapToGrid="0" snapToObjects="1">
      <p:cViewPr varScale="1">
        <p:scale>
          <a:sx n="106" d="100"/>
          <a:sy n="106" d="100"/>
        </p:scale>
        <p:origin x="-568" y="-104"/>
      </p:cViewPr>
      <p:guideLst>
        <p:guide orient="horz" pos="3806"/>
        <p:guide orient="horz" pos="229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4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0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t>13/10/15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t>13/10/15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t>13/10/15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t>13/10/15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t>13/10/15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t>13/10/15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21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0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0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0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7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t>13/10/15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t>13/10/15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t>13/10/15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3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t>13/10/15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t>13/10/15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4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/>
              <a:pPr/>
              <a:t>13/10/15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3" y="378762"/>
            <a:ext cx="1359827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0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13/10/15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1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4571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699" algn="l" defTabSz="4571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59" algn="l" defTabSz="4571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59" algn="l" defTabSz="4571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6" indent="-228559" algn="l" defTabSz="4571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60" y="408941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0" y="1901239"/>
            <a:ext cx="9144000" cy="144653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lvl="0" algn="ctr"/>
            <a:r>
              <a:rPr lang="en-GB" sz="4400" b="1" dirty="0" smtClean="0">
                <a:solidFill>
                  <a:srgbClr val="FFFFFF"/>
                </a:solidFill>
              </a:rPr>
              <a:t>Introduction and Charge</a:t>
            </a:r>
          </a:p>
          <a:p>
            <a:pPr lvl="0" algn="ctr"/>
            <a:r>
              <a:rPr lang="en-GB" sz="4400" b="1" dirty="0">
                <a:solidFill>
                  <a:srgbClr val="FFFFFF"/>
                </a:solidFill>
              </a:rPr>
              <a:t>f</a:t>
            </a:r>
            <a:r>
              <a:rPr lang="en-GB" sz="4400" b="1" dirty="0" smtClean="0">
                <a:solidFill>
                  <a:srgbClr val="FFFFFF"/>
                </a:solidFill>
              </a:rPr>
              <a:t>or the 12</a:t>
            </a:r>
            <a:r>
              <a:rPr lang="en-GB" sz="4400" b="1" baseline="30000" dirty="0" smtClean="0">
                <a:solidFill>
                  <a:srgbClr val="FFFFFF"/>
                </a:solidFill>
              </a:rPr>
              <a:t>th</a:t>
            </a:r>
            <a:r>
              <a:rPr lang="en-GB" sz="4400" b="1" dirty="0" smtClean="0">
                <a:solidFill>
                  <a:srgbClr val="FFFFFF"/>
                </a:solidFill>
              </a:rPr>
              <a:t> TAC meeting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0" y="4885901"/>
            <a:ext cx="9144000" cy="738648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Roland Garoby</a:t>
            </a:r>
          </a:p>
          <a:p>
            <a:pPr algn="ctr"/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8" name="textruta 6"/>
          <p:cNvSpPr txBox="1"/>
          <p:nvPr/>
        </p:nvSpPr>
        <p:spPr>
          <a:xfrm>
            <a:off x="107950" y="3751840"/>
            <a:ext cx="9144000" cy="58475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lvl="0" algn="ctr"/>
            <a:r>
              <a:rPr lang="en-GB" sz="3200" b="1" dirty="0" smtClean="0">
                <a:solidFill>
                  <a:srgbClr val="FFFFFF"/>
                </a:solidFill>
              </a:rPr>
              <a:t>14-16 October 2015, Lund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3918" y="6219618"/>
            <a:ext cx="4673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https://</a:t>
            </a:r>
            <a:r>
              <a:rPr lang="en-US" sz="2000" u="sng" dirty="0" err="1"/>
              <a:t>indico.esss.lu.se</a:t>
            </a:r>
            <a:r>
              <a:rPr lang="en-US" sz="2000" u="sng" dirty="0"/>
              <a:t>/</a:t>
            </a:r>
            <a:r>
              <a:rPr lang="en-US" sz="2000" u="sng" dirty="0" err="1"/>
              <a:t>indico</a:t>
            </a:r>
            <a:r>
              <a:rPr lang="en-US" sz="2000" u="sng" dirty="0"/>
              <a:t>/event/315</a:t>
            </a:r>
            <a:r>
              <a:rPr lang="en-US" sz="2000" u="sng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4194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28" b="-5228"/>
          <a:stretch/>
        </p:blipFill>
        <p:spPr>
          <a:xfrm>
            <a:off x="433467" y="1557866"/>
            <a:ext cx="4739640" cy="5476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</p:spPr>
        <p:txBody>
          <a:bodyPr/>
          <a:lstStyle/>
          <a:p>
            <a:r>
              <a:rPr lang="en-US" dirty="0" smtClean="0"/>
              <a:t>Agenda TAC#12: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000" dirty="0" smtClean="0"/>
              <a:t>Friday 16 Oct. 2015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240829" y="2005219"/>
            <a:ext cx="2515778" cy="1044074"/>
          </a:xfrm>
          <a:prstGeom prst="wedgeRoundRectCallout">
            <a:avLst>
              <a:gd name="adj1" fmla="val -100004"/>
              <a:gd name="adj2" fmla="val 1780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3.5 hours TAC session: additional Q&amp;As and presentations are possible</a:t>
            </a:r>
            <a:endParaRPr lang="en-US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240829" y="5140652"/>
            <a:ext cx="2515777" cy="723094"/>
          </a:xfrm>
          <a:prstGeom prst="wedgeRoundRectCallout">
            <a:avLst>
              <a:gd name="adj1" fmla="val -100574"/>
              <a:gd name="adj2" fmla="val 109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Optional private close out to the ESS management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090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g bird Final new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539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075" y="1852235"/>
            <a:ext cx="860016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being here.</a:t>
            </a:r>
          </a:p>
          <a:p>
            <a:pPr algn="ctr"/>
            <a:endParaRPr lang="en-US" sz="6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need your advices! 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9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rogress since TAC#11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84" y="1555564"/>
            <a:ext cx="8501383" cy="5031275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Since April 2015: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The 2</a:t>
            </a:r>
            <a:r>
              <a:rPr lang="en-GB" sz="1800" baseline="30000" dirty="0" smtClean="0">
                <a:solidFill>
                  <a:srgbClr val="000000"/>
                </a:solidFill>
              </a:rPr>
              <a:t>nd</a:t>
            </a:r>
            <a:r>
              <a:rPr lang="en-GB" sz="1800" dirty="0" smtClean="0">
                <a:solidFill>
                  <a:srgbClr val="000000"/>
                </a:solidFill>
              </a:rPr>
              <a:t> Annual Review scrutinized organization, status and plans of ESS and provided recommendations.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ESS changed statute and became the “European Spallation Source ERIC”.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Construction on site has significantly progressed and design has been refined.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Configuration </a:t>
            </a:r>
            <a:r>
              <a:rPr lang="en-GB" sz="1800" dirty="0">
                <a:solidFill>
                  <a:srgbClr val="000000"/>
                </a:solidFill>
              </a:rPr>
              <a:t>Control </a:t>
            </a:r>
            <a:r>
              <a:rPr lang="en-GB" sz="1800" dirty="0" smtClean="0">
                <a:solidFill>
                  <a:srgbClr val="000000"/>
                </a:solidFill>
              </a:rPr>
              <a:t>(mode of operation of CCB), Technical Management and Technical Coordination (ETB and Technical Coordinators) have </a:t>
            </a:r>
            <a:r>
              <a:rPr lang="en-GB" sz="1800" dirty="0">
                <a:solidFill>
                  <a:srgbClr val="000000"/>
                </a:solidFill>
              </a:rPr>
              <a:t>been </a:t>
            </a:r>
            <a:r>
              <a:rPr lang="en-GB" sz="1800" dirty="0" smtClean="0">
                <a:solidFill>
                  <a:srgbClr val="000000"/>
                </a:solidFill>
              </a:rPr>
              <a:t>improved.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1800" dirty="0" smtClean="0">
                <a:solidFill>
                  <a:srgbClr val="000000"/>
                </a:solidFill>
              </a:rPr>
              <a:t>Major changes have been made to the Accelerator and ICS divisions.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Main in-kind agreements have been prepared in view of signatures in 2015 and additional in-kind contributions have been negotiated.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Design and prototyping has advanced at the in-kind partners and in Lund.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Work has started for the “Installation Permit” to be submitted in Spring 2016 (2</a:t>
            </a:r>
            <a:r>
              <a:rPr lang="en-US" sz="1800" baseline="30000" dirty="0" smtClean="0">
                <a:solidFill>
                  <a:srgbClr val="000000"/>
                </a:solidFill>
              </a:rPr>
              <a:t>nd</a:t>
            </a:r>
            <a:r>
              <a:rPr lang="en-US" sz="1800" dirty="0" smtClean="0">
                <a:solidFill>
                  <a:srgbClr val="000000"/>
                </a:solidFill>
              </a:rPr>
              <a:t> step of licensing).</a:t>
            </a:r>
          </a:p>
          <a:p>
            <a:pPr marL="342900" indent="-342900"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1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Progress in </a:t>
            </a:r>
            <a:r>
              <a:rPr lang="sv-SE" dirty="0" err="1" smtClean="0"/>
              <a:t>Earned</a:t>
            </a:r>
            <a:r>
              <a:rPr lang="sv-SE" dirty="0" smtClean="0"/>
              <a:t> </a:t>
            </a:r>
            <a:r>
              <a:rPr lang="sv-SE" dirty="0" err="1" smtClean="0"/>
              <a:t>Value</a:t>
            </a:r>
            <a:r>
              <a:rPr lang="sv-SE" dirty="0" smtClean="0"/>
              <a:t>…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3</a:t>
            </a:fld>
            <a:endParaRPr lang="sv-S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909"/>
            <a:ext cx="9144000" cy="3555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0948" y="1456472"/>
            <a:ext cx="3607039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 smtClean="0"/>
              <a:t>Scheduled</a:t>
            </a:r>
            <a:r>
              <a:rPr lang="sv-SE" dirty="0" smtClean="0"/>
              <a:t>:  </a:t>
            </a:r>
            <a:r>
              <a:rPr lang="sv-SE" dirty="0" smtClean="0"/>
              <a:t>297.9 </a:t>
            </a:r>
            <a:r>
              <a:rPr lang="sv-SE" dirty="0" smtClean="0"/>
              <a:t>MEURO</a:t>
            </a:r>
          </a:p>
          <a:p>
            <a:pPr>
              <a:lnSpc>
                <a:spcPct val="150000"/>
              </a:lnSpc>
            </a:pPr>
            <a:r>
              <a:rPr lang="sv-SE" b="1" dirty="0" smtClean="0"/>
              <a:t>Earned</a:t>
            </a:r>
            <a:r>
              <a:rPr lang="sv-SE" dirty="0" smtClean="0"/>
              <a:t>:        </a:t>
            </a:r>
            <a:r>
              <a:rPr lang="sv-SE" dirty="0" smtClean="0"/>
              <a:t>281.1 </a:t>
            </a:r>
            <a:r>
              <a:rPr lang="sv-SE" dirty="0" smtClean="0"/>
              <a:t>MEURO</a:t>
            </a:r>
          </a:p>
          <a:p>
            <a:pPr>
              <a:lnSpc>
                <a:spcPct val="150000"/>
              </a:lnSpc>
            </a:pPr>
            <a:r>
              <a:rPr lang="sv-SE" b="1" dirty="0" smtClean="0"/>
              <a:t>Actuals</a:t>
            </a:r>
            <a:r>
              <a:rPr lang="sv-SE" dirty="0" smtClean="0"/>
              <a:t>:       </a:t>
            </a:r>
            <a:r>
              <a:rPr lang="sv-SE" dirty="0" smtClean="0"/>
              <a:t>274.7 </a:t>
            </a:r>
            <a:r>
              <a:rPr lang="sv-SE" dirty="0" smtClean="0"/>
              <a:t>MEURO</a:t>
            </a:r>
          </a:p>
          <a:p>
            <a:pPr>
              <a:lnSpc>
                <a:spcPct val="150000"/>
              </a:lnSpc>
            </a:pPr>
            <a:r>
              <a:rPr lang="sv-SE" i="1" dirty="0" smtClean="0"/>
              <a:t>Completed of total project* : </a:t>
            </a:r>
            <a:r>
              <a:rPr lang="sv-SE" i="1" dirty="0" smtClean="0"/>
              <a:t>15.2 </a:t>
            </a:r>
            <a:r>
              <a:rPr lang="sv-SE" b="1" i="1" dirty="0" smtClean="0"/>
              <a:t>%</a:t>
            </a:r>
            <a:endParaRPr lang="sv-SE" b="1" i="1" dirty="0"/>
          </a:p>
        </p:txBody>
      </p:sp>
    </p:spTree>
    <p:extLst>
      <p:ext uri="{BB962C8B-B14F-4D97-AF65-F5344CB8AC3E}">
        <p14:creationId xmlns:p14="http://schemas.microsoft.com/office/powerpoint/2010/main" val="387959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 smtClean="0">
                <a:solidFill>
                  <a:srgbClr val="FFFFFF"/>
                </a:solidFill>
                <a:cs typeface="Arial" charset="0"/>
              </a:rPr>
              <a:t>Questions to the TAC for its 12</a:t>
            </a:r>
            <a:r>
              <a:rPr lang="en-US" baseline="30000" dirty="0" smtClean="0">
                <a:solidFill>
                  <a:srgbClr val="FFFFFF"/>
                </a:solidFill>
                <a:cs typeface="Arial" charset="0"/>
              </a:rPr>
              <a:t>th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meeting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4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43763" y="1469037"/>
            <a:ext cx="88534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Accelerator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i="1" dirty="0"/>
              <a:t>a1) Does the TAC find the proposed ESS beam instrumentation suite from ion source up to </a:t>
            </a:r>
            <a:r>
              <a:rPr lang="en-US" i="1" dirty="0" smtClean="0"/>
              <a:t>	the </a:t>
            </a:r>
            <a:r>
              <a:rPr lang="en-US" i="1" dirty="0"/>
              <a:t>target imaging system adequate for commissioning and operation of ESS</a:t>
            </a:r>
            <a:r>
              <a:rPr lang="en-US" i="1" dirty="0" smtClean="0"/>
              <a:t>?</a:t>
            </a:r>
          </a:p>
          <a:p>
            <a:endParaRPr lang="en-US" sz="800" i="1" dirty="0"/>
          </a:p>
          <a:p>
            <a:r>
              <a:rPr lang="en-US" i="1" dirty="0"/>
              <a:t>a2) Does the TAC have recommendations regarding the outlined implementation of this </a:t>
            </a:r>
            <a:r>
              <a:rPr lang="en-US" i="1" dirty="0" smtClean="0"/>
              <a:t>	beam </a:t>
            </a:r>
            <a:r>
              <a:rPr lang="en-US" i="1" dirty="0"/>
              <a:t>instrumentation</a:t>
            </a:r>
            <a:r>
              <a:rPr lang="en-US" i="1" dirty="0" smtClean="0"/>
              <a:t>?</a:t>
            </a:r>
          </a:p>
          <a:p>
            <a:endParaRPr lang="en-US" sz="800" i="1" dirty="0"/>
          </a:p>
          <a:p>
            <a:r>
              <a:rPr lang="en-US" i="1" dirty="0"/>
              <a:t>a3) The on-going test program for a reduced scale modulator prototype, the integration test, </a:t>
            </a:r>
            <a:r>
              <a:rPr lang="en-US" i="1" dirty="0" smtClean="0"/>
              <a:t>	the </a:t>
            </a:r>
            <a:r>
              <a:rPr lang="en-US" i="1" dirty="0"/>
              <a:t>future elliptical </a:t>
            </a:r>
            <a:r>
              <a:rPr lang="en-US" i="1" dirty="0" err="1"/>
              <a:t>cryomodule</a:t>
            </a:r>
            <a:r>
              <a:rPr lang="en-US" i="1" dirty="0"/>
              <a:t> test stand at site and the FREIA facility which are now </a:t>
            </a:r>
            <a:r>
              <a:rPr lang="en-US" i="1" dirty="0" smtClean="0"/>
              <a:t>	launched </a:t>
            </a:r>
            <a:r>
              <a:rPr lang="en-US" i="1" dirty="0"/>
              <a:t>will address the long standing recommendation from TAC is to for AD to “get </a:t>
            </a:r>
            <a:r>
              <a:rPr lang="en-US" i="1" dirty="0" smtClean="0"/>
              <a:t>	the </a:t>
            </a:r>
            <a:r>
              <a:rPr lang="en-US" i="1" dirty="0"/>
              <a:t>hands dirty”:</a:t>
            </a:r>
          </a:p>
          <a:p>
            <a:pPr marL="742869" lvl="1" indent="-285750">
              <a:buFont typeface="Arial"/>
              <a:buChar char="•"/>
            </a:pPr>
            <a:r>
              <a:rPr lang="en-US" sz="1400" i="1" dirty="0" smtClean="0"/>
              <a:t>Does </a:t>
            </a:r>
            <a:r>
              <a:rPr lang="en-US" sz="1400" i="1" dirty="0"/>
              <a:t>this plan properly address ESS needs? Can it be further improved?</a:t>
            </a:r>
          </a:p>
          <a:p>
            <a:pPr marL="742869" lvl="1" indent="-285750">
              <a:buFont typeface="Arial"/>
              <a:buChar char="•"/>
            </a:pPr>
            <a:r>
              <a:rPr lang="en-US" sz="1400" i="1" dirty="0" smtClean="0"/>
              <a:t>Are </a:t>
            </a:r>
            <a:r>
              <a:rPr lang="en-US" sz="1400" i="1" dirty="0"/>
              <a:t>there additional issues to consider for ensuring success with the planned </a:t>
            </a:r>
            <a:r>
              <a:rPr lang="en-US" sz="1400" i="1" dirty="0" smtClean="0"/>
              <a:t>test activities</a:t>
            </a:r>
            <a:r>
              <a:rPr lang="en-US" sz="1400" i="1" dirty="0"/>
              <a:t>?</a:t>
            </a:r>
          </a:p>
          <a:p>
            <a:pPr marL="742869" lvl="1" indent="-285750">
              <a:buFont typeface="Arial"/>
              <a:buChar char="•"/>
            </a:pPr>
            <a:r>
              <a:rPr lang="en-US" sz="1400" i="1" dirty="0" smtClean="0"/>
              <a:t>The </a:t>
            </a:r>
            <a:r>
              <a:rPr lang="en-US" sz="1400" i="1" dirty="0"/>
              <a:t>plans for site acceptance test of equipment except for cryomodules have NOT </a:t>
            </a:r>
            <a:r>
              <a:rPr lang="en-US" sz="1400" i="1" dirty="0" smtClean="0"/>
              <a:t>been </a:t>
            </a:r>
            <a:r>
              <a:rPr lang="en-US" sz="1400" i="1" dirty="0"/>
              <a:t>presented here as </a:t>
            </a:r>
            <a:r>
              <a:rPr lang="en-US" sz="1400" i="1" dirty="0" smtClean="0"/>
              <a:t>this </a:t>
            </a:r>
            <a:r>
              <a:rPr lang="en-US" sz="1400" i="1" dirty="0"/>
              <a:t>is "work in progress". Does the TAC have specific </a:t>
            </a:r>
            <a:r>
              <a:rPr lang="en-US" sz="1400" i="1" dirty="0" smtClean="0"/>
              <a:t>recommendations </a:t>
            </a:r>
            <a:r>
              <a:rPr lang="en-US" sz="1400" i="1" dirty="0"/>
              <a:t>regarding this work</a:t>
            </a:r>
            <a:r>
              <a:rPr lang="en-US" sz="1400" i="1" dirty="0" smtClean="0"/>
              <a:t>?</a:t>
            </a:r>
          </a:p>
          <a:p>
            <a:pPr marL="742869" lvl="1" indent="-285750">
              <a:buFont typeface="Arial"/>
              <a:buChar char="•"/>
            </a:pPr>
            <a:endParaRPr lang="en-US" sz="800" i="1" dirty="0"/>
          </a:p>
          <a:p>
            <a:r>
              <a:rPr lang="en-US" i="1" dirty="0"/>
              <a:t>a4) All Vacuum work for ESS is centralized and under the responsibility of the Vacuum group </a:t>
            </a:r>
            <a:r>
              <a:rPr lang="en-US" i="1" dirty="0" smtClean="0"/>
              <a:t>	in </a:t>
            </a:r>
            <a:r>
              <a:rPr lang="en-US" i="1" dirty="0"/>
              <a:t>the Accelerator division:</a:t>
            </a:r>
          </a:p>
          <a:p>
            <a:pPr marL="742869" lvl="1" indent="-285750">
              <a:buFont typeface="Arial"/>
              <a:buChar char="•"/>
            </a:pPr>
            <a:r>
              <a:rPr lang="en-US" sz="1400" i="1" dirty="0" smtClean="0"/>
              <a:t>Does </a:t>
            </a:r>
            <a:r>
              <a:rPr lang="en-US" sz="1400" i="1" dirty="0"/>
              <a:t>the TAC support the high level plans for vacuum work at ESS?</a:t>
            </a:r>
          </a:p>
          <a:p>
            <a:pPr marL="742869" lvl="1" indent="-285750">
              <a:buFont typeface="Arial"/>
              <a:buChar char="•"/>
            </a:pPr>
            <a:r>
              <a:rPr lang="en-US" sz="1400" i="1" dirty="0" smtClean="0"/>
              <a:t>TAC </a:t>
            </a:r>
            <a:r>
              <a:rPr lang="en-US" sz="1400" i="1" dirty="0"/>
              <a:t>views and recommendations on the in-kind contributions for vacuum work at </a:t>
            </a:r>
            <a:r>
              <a:rPr lang="en-US" sz="1400" i="1" dirty="0" smtClean="0"/>
              <a:t>ESS </a:t>
            </a:r>
            <a:r>
              <a:rPr lang="en-US" sz="1400" i="1" dirty="0"/>
              <a:t>are welcome.</a:t>
            </a:r>
          </a:p>
        </p:txBody>
      </p:sp>
    </p:spTree>
    <p:extLst>
      <p:ext uri="{BB962C8B-B14F-4D97-AF65-F5344CB8AC3E}">
        <p14:creationId xmlns:p14="http://schemas.microsoft.com/office/powerpoint/2010/main" val="399560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5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07823" y="1563233"/>
            <a:ext cx="8877437" cy="4770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Target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i="1" dirty="0"/>
              <a:t>t1) Are the design approaches for the Target Wheel, Moderator and Reflector Systems, and </a:t>
            </a:r>
            <a:r>
              <a:rPr lang="en-US" i="1" dirty="0" smtClean="0"/>
              <a:t>	Remote </a:t>
            </a:r>
            <a:r>
              <a:rPr lang="en-US" i="1" dirty="0"/>
              <a:t>Handling Systems sensible and likely to meet system requirements, and do they </a:t>
            </a:r>
            <a:r>
              <a:rPr lang="en-US" i="1" dirty="0" smtClean="0"/>
              <a:t>	represent </a:t>
            </a:r>
            <a:r>
              <a:rPr lang="en-US" i="1" dirty="0"/>
              <a:t>a reasonable balance between performance and other parameters, e.g. </a:t>
            </a:r>
            <a:r>
              <a:rPr lang="en-US" i="1" dirty="0" smtClean="0"/>
              <a:t>	manufacturability</a:t>
            </a:r>
            <a:r>
              <a:rPr lang="en-US" i="1" dirty="0"/>
              <a:t>, operability, maintainability, cost, and schedule</a:t>
            </a:r>
            <a:r>
              <a:rPr lang="en-US" i="1" dirty="0" smtClean="0"/>
              <a:t>?</a:t>
            </a:r>
          </a:p>
          <a:p>
            <a:endParaRPr lang="en-US" sz="800" i="1" dirty="0"/>
          </a:p>
          <a:p>
            <a:r>
              <a:rPr lang="en-US" i="1" dirty="0"/>
              <a:t>t2) Are the initial accident analyses cases presented at the meeting being properly evaluated </a:t>
            </a:r>
            <a:r>
              <a:rPr lang="en-US" i="1" dirty="0" smtClean="0"/>
              <a:t>	and </a:t>
            </a:r>
            <a:r>
              <a:rPr lang="en-US" i="1" dirty="0"/>
              <a:t>are reasonable and appropriate safety mitigation measures being properly </a:t>
            </a:r>
            <a:r>
              <a:rPr lang="en-US" i="1" dirty="0" smtClean="0"/>
              <a:t>	identified?</a:t>
            </a:r>
          </a:p>
          <a:p>
            <a:endParaRPr lang="en-US" sz="800" i="1" dirty="0"/>
          </a:p>
          <a:p>
            <a:r>
              <a:rPr lang="en-US" i="1" dirty="0"/>
              <a:t>t3) Is the design approach for the safety-credited active control system (TSS) likely to lead to </a:t>
            </a:r>
            <a:r>
              <a:rPr lang="en-US" i="1" dirty="0" smtClean="0"/>
              <a:t>	a </a:t>
            </a:r>
            <a:r>
              <a:rPr lang="en-US" i="1" dirty="0"/>
              <a:t>highly reliable system for protecting workers and the public during the postulated </a:t>
            </a:r>
            <a:r>
              <a:rPr lang="en-US" i="1" dirty="0" smtClean="0"/>
              <a:t>	reference </a:t>
            </a:r>
            <a:r>
              <a:rPr lang="en-US" i="1" dirty="0"/>
              <a:t>events (stopped wheel and loss of cooling)</a:t>
            </a:r>
            <a:r>
              <a:rPr lang="en-US" i="1" dirty="0" smtClean="0"/>
              <a:t>?</a:t>
            </a:r>
          </a:p>
          <a:p>
            <a:endParaRPr lang="en-US" sz="800" i="1" dirty="0"/>
          </a:p>
          <a:p>
            <a:r>
              <a:rPr lang="en-US" i="1" dirty="0"/>
              <a:t>t4) Is the interface between Target and Instruments related to neutron beam extraction well </a:t>
            </a:r>
            <a:r>
              <a:rPr lang="en-US" i="1" dirty="0" smtClean="0"/>
              <a:t>	defined </a:t>
            </a:r>
            <a:r>
              <a:rPr lang="en-US" i="1" dirty="0"/>
              <a:t>and does the proposed design solution represent a reasonable balance between </a:t>
            </a:r>
            <a:r>
              <a:rPr lang="en-US" i="1" dirty="0" smtClean="0"/>
              <a:t>	performance</a:t>
            </a:r>
            <a:r>
              <a:rPr lang="en-US" i="1" dirty="0"/>
              <a:t>, maintainability, cost, and schedule?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 smtClean="0">
                <a:solidFill>
                  <a:srgbClr val="FFFFFF"/>
                </a:solidFill>
                <a:cs typeface="Arial" charset="0"/>
              </a:rPr>
              <a:t>Questions to the TAC for its 12</a:t>
            </a:r>
            <a:r>
              <a:rPr lang="en-US" baseline="30000" dirty="0" smtClean="0">
                <a:solidFill>
                  <a:srgbClr val="FFFFFF"/>
                </a:solidFill>
                <a:cs typeface="Arial" charset="0"/>
              </a:rPr>
              <a:t>th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meeting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2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6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83862" y="1829821"/>
            <a:ext cx="8949320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ICS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i="1" dirty="0"/>
              <a:t>c1) Is the strategy for standardization of hard- and software appropriate (standard digital </a:t>
            </a:r>
            <a:r>
              <a:rPr lang="en-US" i="1" dirty="0" smtClean="0"/>
              <a:t>	platform</a:t>
            </a:r>
            <a:r>
              <a:rPr lang="en-US" i="1" dirty="0"/>
              <a:t>, PLC, Epics…)</a:t>
            </a:r>
            <a:r>
              <a:rPr lang="en-US" i="1" dirty="0" smtClean="0"/>
              <a:t>?</a:t>
            </a:r>
          </a:p>
          <a:p>
            <a:endParaRPr lang="en-US" sz="800" i="1" dirty="0"/>
          </a:p>
          <a:p>
            <a:r>
              <a:rPr lang="en-US" i="1" dirty="0"/>
              <a:t>c2) Is the strategy for outsourcing sensible and reasonably balanced? How could in-kind </a:t>
            </a:r>
            <a:r>
              <a:rPr lang="en-US" i="1" dirty="0" smtClean="0"/>
              <a:t>	contributions </a:t>
            </a:r>
            <a:r>
              <a:rPr lang="en-US" i="1" dirty="0"/>
              <a:t>be increased</a:t>
            </a:r>
            <a:r>
              <a:rPr lang="en-US" i="1" dirty="0" smtClean="0"/>
              <a:t>?</a:t>
            </a:r>
          </a:p>
          <a:p>
            <a:endParaRPr lang="en-US" sz="800" i="1" dirty="0"/>
          </a:p>
          <a:p>
            <a:r>
              <a:rPr lang="en-US" i="1" dirty="0"/>
              <a:t>c3) Is the scope of the infrastructure work package appropriate and precise enough? Are the </a:t>
            </a:r>
            <a:r>
              <a:rPr lang="en-US" i="1" dirty="0" smtClean="0"/>
              <a:t>	proposed </a:t>
            </a:r>
            <a:r>
              <a:rPr lang="en-US" i="1" dirty="0"/>
              <a:t>technologies appropriate (blown fiber, single mode, modular cabling etc.)</a:t>
            </a:r>
            <a:r>
              <a:rPr lang="en-US" i="1" dirty="0" smtClean="0"/>
              <a:t>?</a:t>
            </a:r>
          </a:p>
          <a:p>
            <a:endParaRPr lang="en-US" sz="800" i="1" dirty="0"/>
          </a:p>
          <a:p>
            <a:r>
              <a:rPr lang="en-US" i="1" dirty="0"/>
              <a:t>c4) Is the current concept of temporary control room feasible/useful/problematic</a:t>
            </a:r>
            <a:r>
              <a:rPr lang="en-US" i="1" dirty="0" smtClean="0"/>
              <a:t>?</a:t>
            </a:r>
          </a:p>
          <a:p>
            <a:endParaRPr lang="en-US" sz="800" i="1" dirty="0"/>
          </a:p>
          <a:p>
            <a:r>
              <a:rPr lang="en-US" i="1" dirty="0"/>
              <a:t>c5) </a:t>
            </a:r>
            <a:r>
              <a:rPr lang="en-GB" i="1" dirty="0"/>
              <a:t>Is the proposed usage of beam instrumentation sufficient to cover machine protection </a:t>
            </a:r>
            <a:r>
              <a:rPr lang="en-GB" i="1" dirty="0" smtClean="0"/>
              <a:t>	needs</a:t>
            </a:r>
            <a:r>
              <a:rPr lang="en-GB" i="1" dirty="0"/>
              <a:t>?</a:t>
            </a: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 smtClean="0">
                <a:solidFill>
                  <a:srgbClr val="FFFFFF"/>
                </a:solidFill>
                <a:cs typeface="Arial" charset="0"/>
              </a:rPr>
              <a:t>Questions to the TAC for its 12</a:t>
            </a:r>
            <a:r>
              <a:rPr lang="en-US" baseline="30000" dirty="0" smtClean="0">
                <a:solidFill>
                  <a:srgbClr val="FFFFFF"/>
                </a:solidFill>
                <a:cs typeface="Arial" charset="0"/>
              </a:rPr>
              <a:t>th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meeting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6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7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82302" y="1629313"/>
            <a:ext cx="85560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General questions</a:t>
            </a:r>
            <a:endParaRPr lang="en-US" dirty="0"/>
          </a:p>
          <a:p>
            <a:r>
              <a:rPr lang="en-US" dirty="0"/>
              <a:t> </a:t>
            </a:r>
          </a:p>
          <a:p>
            <a:pPr marL="342900" indent="-342900">
              <a:buFont typeface="Wingdings" charset="2"/>
              <a:buChar char="ü"/>
            </a:pPr>
            <a:r>
              <a:rPr lang="en-US" i="1" dirty="0"/>
              <a:t>Have the recommendations and concerns of the previous TAC meeting </a:t>
            </a:r>
            <a:r>
              <a:rPr lang="en-US" i="1" dirty="0" smtClean="0"/>
              <a:t>been properly addressed?</a:t>
            </a:r>
            <a:r>
              <a:rPr lang="en-US" dirty="0" smtClean="0"/>
              <a:t> </a:t>
            </a:r>
          </a:p>
          <a:p>
            <a:pPr marL="171450" indent="-171450">
              <a:buFont typeface="Wingdings" charset="2"/>
              <a:buChar char="ü"/>
            </a:pPr>
            <a:endParaRPr lang="en-US" sz="800" dirty="0" smtClean="0"/>
          </a:p>
          <a:p>
            <a:pPr marL="342900" indent="-342900">
              <a:buFont typeface="Wingdings" charset="2"/>
              <a:buChar char="ü"/>
            </a:pPr>
            <a:r>
              <a:rPr lang="en-US" i="1" dirty="0"/>
              <a:t>The TAC#12 meeting is spread over 3 days instead of 2, in an attempt to give to the Committee more time to discuss. Should it be continued?</a:t>
            </a:r>
          </a:p>
          <a:p>
            <a:endParaRPr lang="en-US" sz="800" dirty="0"/>
          </a:p>
          <a:p>
            <a:pPr marL="342900" indent="-342900">
              <a:buFont typeface="Wingdings" charset="2"/>
              <a:buChar char="ü"/>
            </a:pPr>
            <a:r>
              <a:rPr lang="en-US" i="1" dirty="0" smtClean="0"/>
              <a:t>Additional suggestions</a:t>
            </a:r>
            <a:r>
              <a:rPr lang="en-US" i="1" dirty="0"/>
              <a:t>/comments and </a:t>
            </a:r>
            <a:r>
              <a:rPr lang="en-US" i="1" dirty="0" smtClean="0"/>
              <a:t>recommendations?</a:t>
            </a: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893" y="274588"/>
            <a:ext cx="8228707" cy="900162"/>
          </a:xfrm>
        </p:spPr>
        <p:txBody>
          <a:bodyPr lIns="64286" tIns="32143" rIns="64286" bIns="32143"/>
          <a:lstStyle/>
          <a:p>
            <a:r>
              <a:rPr lang="en-US" dirty="0" smtClean="0">
                <a:solidFill>
                  <a:srgbClr val="FFFFFF"/>
                </a:solidFill>
                <a:cs typeface="Arial" charset="0"/>
              </a:rPr>
              <a:t>Additional considerations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302" y="4305734"/>
            <a:ext cx="88508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FF"/>
                </a:solidFill>
              </a:rPr>
              <a:t>Planning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>
                <a:solidFill>
                  <a:srgbClr val="0000FF"/>
                </a:solidFill>
              </a:rPr>
              <a:t>preliminary version of the Committee report is expected </a:t>
            </a:r>
            <a:r>
              <a:rPr lang="en-US" dirty="0" smtClean="0">
                <a:solidFill>
                  <a:srgbClr val="0000FF"/>
                </a:solidFill>
              </a:rPr>
              <a:t>on Friday </a:t>
            </a:r>
            <a:r>
              <a:rPr lang="en-US" dirty="0">
                <a:solidFill>
                  <a:srgbClr val="0000FF"/>
                </a:solidFill>
              </a:rPr>
              <a:t>16, </a:t>
            </a:r>
            <a:r>
              <a:rPr lang="en-US" dirty="0" smtClean="0">
                <a:solidFill>
                  <a:srgbClr val="0000FF"/>
                </a:solidFill>
              </a:rPr>
              <a:t>October.</a:t>
            </a:r>
          </a:p>
          <a:p>
            <a:pPr marL="285750" indent="-285750">
              <a:buFont typeface="Arial"/>
              <a:buChar char="•"/>
            </a:pPr>
            <a:endParaRPr lang="en-US" sz="800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The final report is expected two weeks later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800" dirty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The Chairman will orally present the TAC#12 report to the Council on October 21-</a:t>
            </a:r>
            <a:r>
              <a:rPr lang="en-US" smtClean="0">
                <a:solidFill>
                  <a:srgbClr val="0000FF"/>
                </a:solidFill>
              </a:rPr>
              <a:t>22.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1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</p:spPr>
        <p:txBody>
          <a:bodyPr/>
          <a:lstStyle/>
          <a:p>
            <a:r>
              <a:rPr lang="en-US" dirty="0" smtClean="0"/>
              <a:t>Agenda TAC#12: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000" dirty="0" smtClean="0"/>
              <a:t>Wednesday 14 Oct. 2015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374" b="-5374"/>
          <a:stretch/>
        </p:blipFill>
        <p:spPr>
          <a:xfrm>
            <a:off x="578913" y="1529080"/>
            <a:ext cx="4688840" cy="532892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137525" y="2072059"/>
            <a:ext cx="2242323" cy="977234"/>
          </a:xfrm>
          <a:prstGeom prst="wedgeRoundRectCallout">
            <a:avLst>
              <a:gd name="adj1" fmla="val -99810"/>
              <a:gd name="adj2" fmla="val 273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Site visit replaced by extensive report from K. Hedin</a:t>
            </a:r>
            <a:endParaRPr lang="en-US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137524" y="5244440"/>
            <a:ext cx="2242323" cy="619306"/>
          </a:xfrm>
          <a:prstGeom prst="wedgeRoundRectCallout">
            <a:avLst>
              <a:gd name="adj1" fmla="val -100234"/>
              <a:gd name="adj2" fmla="val 116622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Dinner in Lund</a:t>
            </a:r>
          </a:p>
          <a:p>
            <a:pPr algn="ctr"/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Hypoteket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543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710" b="-13710"/>
          <a:stretch/>
        </p:blipFill>
        <p:spPr>
          <a:xfrm>
            <a:off x="128466" y="1479600"/>
            <a:ext cx="4775200" cy="57556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8913" y="3"/>
            <a:ext cx="6067427" cy="1441531"/>
          </a:xfrm>
        </p:spPr>
        <p:txBody>
          <a:bodyPr/>
          <a:lstStyle/>
          <a:p>
            <a:r>
              <a:rPr lang="en-US" dirty="0" smtClean="0"/>
              <a:t>Agenda TAC#12: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000" dirty="0" smtClean="0"/>
              <a:t>Thursday 15 Oct. 2015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392748" y="1725706"/>
            <a:ext cx="2369936" cy="947921"/>
          </a:xfrm>
          <a:prstGeom prst="wedgeRoundRectCallout">
            <a:avLst>
              <a:gd name="adj1" fmla="val -105848"/>
              <a:gd name="adj2" fmla="val 1705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 Combination of common and separate sessions</a:t>
            </a:r>
            <a:endParaRPr lang="en-US" sz="1600" dirty="0"/>
          </a:p>
        </p:txBody>
      </p:sp>
      <p:sp>
        <p:nvSpPr>
          <p:cNvPr id="8" name="Right Brace 7"/>
          <p:cNvSpPr/>
          <p:nvPr/>
        </p:nvSpPr>
        <p:spPr>
          <a:xfrm>
            <a:off x="4630489" y="1494815"/>
            <a:ext cx="443603" cy="461200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6392748" y="3667119"/>
            <a:ext cx="2278784" cy="455732"/>
          </a:xfrm>
          <a:prstGeom prst="wedgeRoundRectCallout">
            <a:avLst>
              <a:gd name="adj1" fmla="val -129485"/>
              <a:gd name="adj2" fmla="val 797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 Dedicated ICS session</a:t>
            </a:r>
            <a:endParaRPr lang="en-US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392748" y="5347250"/>
            <a:ext cx="2278784" cy="978304"/>
          </a:xfrm>
          <a:prstGeom prst="wedgeRoundRectCallout">
            <a:avLst>
              <a:gd name="adj1" fmla="val -218606"/>
              <a:gd name="adj2" fmla="val 82919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19:00 - Dinner in Lund</a:t>
            </a:r>
          </a:p>
          <a:p>
            <a:pPr algn="ctr"/>
            <a:r>
              <a:rPr lang="en-US" sz="1600" dirty="0"/>
              <a:t> (</a:t>
            </a:r>
            <a:r>
              <a:rPr lang="en-US" sz="1600" dirty="0" err="1"/>
              <a:t>Klostergatans</a:t>
            </a:r>
            <a:r>
              <a:rPr lang="en-US" sz="1600" dirty="0"/>
              <a:t> vin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 smtClean="0"/>
              <a:t>delikatess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392748" y="4381099"/>
            <a:ext cx="2369935" cy="510419"/>
          </a:xfrm>
          <a:prstGeom prst="wedgeRoundRectCallout">
            <a:avLst>
              <a:gd name="adj1" fmla="val -211550"/>
              <a:gd name="adj2" fmla="val 317967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4.5 hours TAC session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753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57466</TotalTime>
  <Words>375</Words>
  <Application>Microsoft Macintosh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Office-tema</vt:lpstr>
      <vt:lpstr>Anpassad formgivning</vt:lpstr>
      <vt:lpstr>PowerPoint Presentation</vt:lpstr>
      <vt:lpstr>Progress since TAC#11</vt:lpstr>
      <vt:lpstr>Progress in Earned Value…</vt:lpstr>
      <vt:lpstr>Questions to the TAC for its 12th meeting</vt:lpstr>
      <vt:lpstr>Questions to the TAC for its 12th meeting</vt:lpstr>
      <vt:lpstr>Questions to the TAC for its 12th meeting</vt:lpstr>
      <vt:lpstr>Additional considerations</vt:lpstr>
      <vt:lpstr>Agenda TAC#12:  Wednesday 14 Oct. 2015</vt:lpstr>
      <vt:lpstr>Agenda TAC#12:  Thursday 15 Oct. 2015</vt:lpstr>
      <vt:lpstr>Agenda TAC#12:  Friday 16 Oct. 2015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Ola Grahm</dc:creator>
  <cp:keywords/>
  <dc:description/>
  <cp:lastModifiedBy>Roland Garoby</cp:lastModifiedBy>
  <cp:revision>822</cp:revision>
  <cp:lastPrinted>2014-06-05T11:45:15Z</cp:lastPrinted>
  <dcterms:created xsi:type="dcterms:W3CDTF">2013-09-21T18:00:17Z</dcterms:created>
  <dcterms:modified xsi:type="dcterms:W3CDTF">2015-10-13T08:02:51Z</dcterms:modified>
  <cp:category/>
</cp:coreProperties>
</file>