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1"/>
  </p:notesMasterIdLst>
  <p:sldIdLst>
    <p:sldId id="256" r:id="rId2"/>
    <p:sldId id="289" r:id="rId3"/>
    <p:sldId id="288" r:id="rId4"/>
    <p:sldId id="291" r:id="rId5"/>
    <p:sldId id="292" r:id="rId6"/>
    <p:sldId id="259" r:id="rId7"/>
    <p:sldId id="294" r:id="rId8"/>
    <p:sldId id="296" r:id="rId9"/>
    <p:sldId id="301" r:id="rId10"/>
    <p:sldId id="280" r:id="rId11"/>
    <p:sldId id="277" r:id="rId12"/>
    <p:sldId id="281" r:id="rId13"/>
    <p:sldId id="275" r:id="rId14"/>
    <p:sldId id="270" r:id="rId15"/>
    <p:sldId id="271" r:id="rId16"/>
    <p:sldId id="282" r:id="rId17"/>
    <p:sldId id="285" r:id="rId18"/>
    <p:sldId id="283" r:id="rId19"/>
    <p:sldId id="302" r:id="rId20"/>
    <p:sldId id="273" r:id="rId21"/>
    <p:sldId id="297" r:id="rId22"/>
    <p:sldId id="300" r:id="rId23"/>
    <p:sldId id="257" r:id="rId24"/>
    <p:sldId id="274" r:id="rId25"/>
    <p:sldId id="284" r:id="rId26"/>
    <p:sldId id="278" r:id="rId27"/>
    <p:sldId id="303" r:id="rId28"/>
    <p:sldId id="279" r:id="rId29"/>
    <p:sldId id="299" r:id="rId30"/>
  </p:sldIdLst>
  <p:sldSz cx="9144000" cy="6858000" type="screen4x3"/>
  <p:notesSz cx="6794500" cy="99314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4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64" autoAdjust="0"/>
    <p:restoredTop sz="94656" autoAdjust="0"/>
  </p:normalViewPr>
  <p:slideViewPr>
    <p:cSldViewPr>
      <p:cViewPr>
        <p:scale>
          <a:sx n="200" d="100"/>
          <a:sy n="200" d="100"/>
        </p:scale>
        <p:origin x="1024" y="172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sv-SE" dirty="0"/>
          </a:p>
        </p:txBody>
      </p:sp>
      <p:sp>
        <p:nvSpPr>
          <p:cNvPr id="3" name="Date Placeholder 2"/>
          <p:cNvSpPr>
            <a:spLocks noGrp="1"/>
          </p:cNvSpPr>
          <p:nvPr>
            <p:ph type="dt" idx="1"/>
          </p:nvPr>
        </p:nvSpPr>
        <p:spPr>
          <a:xfrm>
            <a:off x="3848645" y="0"/>
            <a:ext cx="2944283" cy="496570"/>
          </a:xfrm>
          <a:prstGeom prst="rect">
            <a:avLst/>
          </a:prstGeom>
        </p:spPr>
        <p:txBody>
          <a:bodyPr vert="horz" lIns="91440" tIns="45720" rIns="91440" bIns="45720" rtlCol="0"/>
          <a:lstStyle>
            <a:lvl1pPr algn="r">
              <a:defRPr sz="1200"/>
            </a:lvl1pPr>
          </a:lstStyle>
          <a:p>
            <a:fld id="{E09F57FC-B3FF-4DF2-9417-962901C07B3B}" type="datetimeFigureOut">
              <a:rPr lang="sv-SE" smtClean="0"/>
              <a:t>08/10/15</a:t>
            </a:fld>
            <a:endParaRPr lang="sv-SE" dirty="0"/>
          </a:p>
        </p:txBody>
      </p:sp>
      <p:sp>
        <p:nvSpPr>
          <p:cNvPr id="4" name="Slide Image Placeholder 3"/>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1440" tIns="45720" rIns="91440" bIns="45720" rtlCol="0" anchor="ctr"/>
          <a:lstStyle/>
          <a:p>
            <a:endParaRPr lang="sv-SE" dirty="0"/>
          </a:p>
        </p:txBody>
      </p:sp>
      <p:sp>
        <p:nvSpPr>
          <p:cNvPr id="5" name="Notes Placeholder 4"/>
          <p:cNvSpPr>
            <a:spLocks noGrp="1"/>
          </p:cNvSpPr>
          <p:nvPr>
            <p:ph type="body" sz="quarter" idx="3"/>
          </p:nvPr>
        </p:nvSpPr>
        <p:spPr>
          <a:xfrm>
            <a:off x="679450" y="4717415"/>
            <a:ext cx="5435600" cy="446913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6" name="Footer Placeholder 5"/>
          <p:cNvSpPr>
            <a:spLocks noGrp="1"/>
          </p:cNvSpPr>
          <p:nvPr>
            <p:ph type="ftr" sz="quarter" idx="4"/>
          </p:nvPr>
        </p:nvSpPr>
        <p:spPr>
          <a:xfrm>
            <a:off x="0" y="9433106"/>
            <a:ext cx="2944283" cy="496570"/>
          </a:xfrm>
          <a:prstGeom prst="rect">
            <a:avLst/>
          </a:prstGeom>
        </p:spPr>
        <p:txBody>
          <a:bodyPr vert="horz" lIns="91440" tIns="45720" rIns="91440" bIns="45720" rtlCol="0" anchor="b"/>
          <a:lstStyle>
            <a:lvl1pPr algn="l">
              <a:defRPr sz="1200"/>
            </a:lvl1pPr>
          </a:lstStyle>
          <a:p>
            <a:endParaRPr lang="sv-SE" dirty="0"/>
          </a:p>
        </p:txBody>
      </p:sp>
      <p:sp>
        <p:nvSpPr>
          <p:cNvPr id="7" name="Slide Number Placeholder 6"/>
          <p:cNvSpPr>
            <a:spLocks noGrp="1"/>
          </p:cNvSpPr>
          <p:nvPr>
            <p:ph type="sldNum" sz="quarter" idx="5"/>
          </p:nvPr>
        </p:nvSpPr>
        <p:spPr>
          <a:xfrm>
            <a:off x="3848645" y="9433106"/>
            <a:ext cx="2944283" cy="496570"/>
          </a:xfrm>
          <a:prstGeom prst="rect">
            <a:avLst/>
          </a:prstGeom>
        </p:spPr>
        <p:txBody>
          <a:bodyPr vert="horz" lIns="91440" tIns="45720" rIns="91440" bIns="45720" rtlCol="0" anchor="b"/>
          <a:lstStyle>
            <a:lvl1pPr algn="r">
              <a:defRPr sz="1200"/>
            </a:lvl1pPr>
          </a:lstStyle>
          <a:p>
            <a:fld id="{161A53A7-64CD-4D0E-AAE8-1AC9C79D7085}" type="slidenum">
              <a:rPr lang="sv-SE" smtClean="0"/>
              <a:t>‹#›</a:t>
            </a:fld>
            <a:endParaRPr lang="sv-SE" dirty="0"/>
          </a:p>
        </p:txBody>
      </p:sp>
    </p:spTree>
    <p:extLst>
      <p:ext uri="{BB962C8B-B14F-4D97-AF65-F5344CB8AC3E}">
        <p14:creationId xmlns:p14="http://schemas.microsoft.com/office/powerpoint/2010/main" val="1284655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Quote from TDR “Technical design Report”</a:t>
            </a:r>
          </a:p>
          <a:p>
            <a:r>
              <a:rPr lang="en-US" sz="1200" kern="1200" dirty="0" smtClean="0">
                <a:solidFill>
                  <a:schemeClr val="tx1"/>
                </a:solidFill>
                <a:effectLst/>
                <a:latin typeface="+mn-lt"/>
                <a:ea typeface="+mn-ea"/>
                <a:cs typeface="+mn-cs"/>
              </a:rPr>
              <a:t>The term “conventional facilities” refers to </a:t>
            </a:r>
          </a:p>
          <a:p>
            <a:r>
              <a:rPr lang="en-US" sz="1200" kern="1200" dirty="0" smtClean="0">
                <a:solidFill>
                  <a:schemeClr val="tx1"/>
                </a:solidFill>
                <a:effectLst/>
                <a:latin typeface="+mn-lt"/>
                <a:ea typeface="+mn-ea"/>
                <a:cs typeface="+mn-cs"/>
              </a:rPr>
              <a:t>The spaces required to house the ESS research equipment, machines and instruments and to accommodate the human beings who will either make use of the facility directly, or who will support its operation and maintenance, be they ESS staff, guest researchers or visitors. CF is also responsible for the mechanical and electrical services necessary for the proper functioning of the facility. </a:t>
            </a:r>
          </a:p>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2</a:t>
            </a:fld>
            <a:endParaRPr lang="sv-SE"/>
          </a:p>
        </p:txBody>
      </p:sp>
    </p:spTree>
    <p:extLst>
      <p:ext uri="{BB962C8B-B14F-4D97-AF65-F5344CB8AC3E}">
        <p14:creationId xmlns:p14="http://schemas.microsoft.com/office/powerpoint/2010/main" val="4061954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161A53A7-64CD-4D0E-AAE8-1AC9C79D7085}" type="slidenum">
              <a:rPr lang="sv-SE" smtClean="0"/>
              <a:t>4</a:t>
            </a:fld>
            <a:endParaRPr lang="sv-SE"/>
          </a:p>
        </p:txBody>
      </p:sp>
    </p:spTree>
    <p:extLst>
      <p:ext uri="{BB962C8B-B14F-4D97-AF65-F5344CB8AC3E}">
        <p14:creationId xmlns:p14="http://schemas.microsoft.com/office/powerpoint/2010/main" val="4271257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US" dirty="0"/>
          </a:p>
        </p:txBody>
      </p:sp>
      <p:sp>
        <p:nvSpPr>
          <p:cNvPr id="4" name="Platshållare för bildnummer 3"/>
          <p:cNvSpPr>
            <a:spLocks noGrp="1"/>
          </p:cNvSpPr>
          <p:nvPr>
            <p:ph type="sldNum" sz="quarter" idx="10"/>
          </p:nvPr>
        </p:nvSpPr>
        <p:spPr/>
        <p:txBody>
          <a:bodyPr/>
          <a:lstStyle/>
          <a:p>
            <a:fld id="{7BD5601C-870F-4E5B-8BCC-7B1B8A07EAF5}" type="slidenum">
              <a:rPr lang="en-US" smtClean="0"/>
              <a:t>5</a:t>
            </a:fld>
            <a:endParaRPr lang="en-US"/>
          </a:p>
        </p:txBody>
      </p:sp>
    </p:spTree>
    <p:extLst>
      <p:ext uri="{BB962C8B-B14F-4D97-AF65-F5344CB8AC3E}">
        <p14:creationId xmlns:p14="http://schemas.microsoft.com/office/powerpoint/2010/main" val="483506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sv-SE"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Click to edit Master subtitle style</a:t>
            </a:r>
            <a:endParaRPr lang="sv-SE"/>
          </a:p>
        </p:txBody>
      </p:sp>
      <p:sp>
        <p:nvSpPr>
          <p:cNvPr id="4" name="Date Placeholder 3"/>
          <p:cNvSpPr>
            <a:spLocks noGrp="1"/>
          </p:cNvSpPr>
          <p:nvPr>
            <p:ph type="dt" sz="half" idx="10"/>
          </p:nvPr>
        </p:nvSpPr>
        <p:spPr/>
        <p:txBody>
          <a:bodyPr/>
          <a:lstStyle/>
          <a:p>
            <a:fld id="{5ED7AC81-318B-4D49-A602-9E30227C87EC}" type="datetime1">
              <a:rPr lang="sv-SE" smtClean="0"/>
              <a:t>08/10/15</a:t>
            </a:fld>
            <a:endParaRPr lang="sv-SE" dirty="0"/>
          </a:p>
        </p:txBody>
      </p:sp>
      <p:sp>
        <p:nvSpPr>
          <p:cNvPr id="5" name="Footer Placeholder 4"/>
          <p:cNvSpPr>
            <a:spLocks noGrp="1"/>
          </p:cNvSpPr>
          <p:nvPr>
            <p:ph type="ftr" sz="quarter" idx="11"/>
          </p:nvPr>
        </p:nvSpPr>
        <p:spPr/>
        <p:txBody>
          <a:bodyPr/>
          <a:lstStyle/>
          <a:p>
            <a:endParaRPr lang="sv-SE" dirty="0"/>
          </a:p>
        </p:txBody>
      </p:sp>
      <p:sp>
        <p:nvSpPr>
          <p:cNvPr id="6" name="Slide Number Placeholder 5"/>
          <p:cNvSpPr>
            <a:spLocks noGrp="1"/>
          </p:cNvSpPr>
          <p:nvPr>
            <p:ph type="sldNum" sz="quarter" idx="12"/>
          </p:nvPr>
        </p:nvSpPr>
        <p:spPr/>
        <p:txBody>
          <a:bodyPr/>
          <a:lstStyle/>
          <a:p>
            <a:fld id="{551115BC-487E-4422-894C-CB7CD3E79223}" type="slidenum">
              <a:rPr lang="sv-SE" smtClean="0"/>
              <a:t>‹#›</a:t>
            </a:fld>
            <a:endParaRPr lang="sv-SE" dirty="0"/>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8304" y="260648"/>
            <a:ext cx="1656184" cy="886059"/>
          </a:xfrm>
          <a:prstGeom prst="rect">
            <a:avLst/>
          </a:prstGeom>
        </p:spPr>
      </p:pic>
    </p:spTree>
    <p:extLst>
      <p:ext uri="{BB962C8B-B14F-4D97-AF65-F5344CB8AC3E}">
        <p14:creationId xmlns:p14="http://schemas.microsoft.com/office/powerpoint/2010/main" val="2439884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solidFill>
                <a:srgbClr val="0094CA"/>
              </a:solidFill>
            </a:endParaRPr>
          </a:p>
        </p:txBody>
      </p:sp>
      <p:sp>
        <p:nvSpPr>
          <p:cNvPr id="2" name="Title 1"/>
          <p:cNvSpPr>
            <a:spLocks noGrp="1"/>
          </p:cNvSpPr>
          <p:nvPr>
            <p:ph type="title"/>
          </p:nvPr>
        </p:nvSpPr>
        <p:spPr/>
        <p:txBody>
          <a:bodyPr/>
          <a:lstStyle/>
          <a:p>
            <a:r>
              <a:rPr lang="sv-SE" smtClean="0"/>
              <a:t>Click to edit Master title style</a:t>
            </a:r>
            <a:endParaRPr lang="sv-SE"/>
          </a:p>
        </p:txBody>
      </p:sp>
      <p:sp>
        <p:nvSpPr>
          <p:cNvPr id="3" name="Content Placeholder 2"/>
          <p:cNvSpPr>
            <a:spLocks noGrp="1"/>
          </p:cNvSpPr>
          <p:nvPr>
            <p:ph idx="1"/>
          </p:nvPr>
        </p:nvSpPr>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4" name="Date Placeholder 3"/>
          <p:cNvSpPr>
            <a:spLocks noGrp="1"/>
          </p:cNvSpPr>
          <p:nvPr>
            <p:ph type="dt" sz="half" idx="10"/>
          </p:nvPr>
        </p:nvSpPr>
        <p:spPr/>
        <p:txBody>
          <a:bodyPr/>
          <a:lstStyle/>
          <a:p>
            <a:fld id="{6EB99CB0-346B-43FA-9EE6-F90C3F3BC0BA}" type="datetime1">
              <a:rPr lang="sv-SE" smtClean="0"/>
              <a:t>08/10/15</a:t>
            </a:fld>
            <a:endParaRPr lang="sv-SE" dirty="0"/>
          </a:p>
        </p:txBody>
      </p:sp>
      <p:sp>
        <p:nvSpPr>
          <p:cNvPr id="5" name="Footer Placeholder 4"/>
          <p:cNvSpPr>
            <a:spLocks noGrp="1"/>
          </p:cNvSpPr>
          <p:nvPr>
            <p:ph type="ftr" sz="quarter" idx="11"/>
          </p:nvPr>
        </p:nvSpPr>
        <p:spPr/>
        <p:txBody>
          <a:bodyPr/>
          <a:lstStyle/>
          <a:p>
            <a:endParaRPr lang="sv-SE" dirty="0"/>
          </a:p>
        </p:txBody>
      </p:sp>
      <p:sp>
        <p:nvSpPr>
          <p:cNvPr id="6" name="Slide Number Placeholder 5"/>
          <p:cNvSpPr>
            <a:spLocks noGrp="1"/>
          </p:cNvSpPr>
          <p:nvPr>
            <p:ph type="sldNum" sz="quarter" idx="12"/>
          </p:nvPr>
        </p:nvSpPr>
        <p:spPr/>
        <p:txBody>
          <a:bodyPr/>
          <a:lstStyle/>
          <a:p>
            <a:fld id="{551115BC-487E-4422-894C-CB7CD3E79223}" type="slidenum">
              <a:rPr lang="sv-SE" smtClean="0"/>
              <a:t>‹#›</a:t>
            </a:fld>
            <a:endParaRPr lang="sv-SE" dirty="0"/>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1351099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solidFill>
                <a:srgbClr val="0094CA"/>
              </a:solidFill>
            </a:endParaRPr>
          </a:p>
        </p:txBody>
      </p:sp>
      <p:sp>
        <p:nvSpPr>
          <p:cNvPr id="2" name="Title 1"/>
          <p:cNvSpPr>
            <a:spLocks noGrp="1"/>
          </p:cNvSpPr>
          <p:nvPr>
            <p:ph type="title"/>
          </p:nvPr>
        </p:nvSpPr>
        <p:spPr/>
        <p:txBody>
          <a:bodyPr/>
          <a:lstStyle/>
          <a:p>
            <a:r>
              <a:rPr lang="sv-SE" smtClean="0"/>
              <a:t>Click to edit Master title style</a:t>
            </a:r>
            <a:endParaRPr lang="sv-S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p:txBody>
      </p:sp>
      <p:sp>
        <p:nvSpPr>
          <p:cNvPr id="5" name="Date Placeholder 4"/>
          <p:cNvSpPr>
            <a:spLocks noGrp="1"/>
          </p:cNvSpPr>
          <p:nvPr>
            <p:ph type="dt" sz="half" idx="10"/>
          </p:nvPr>
        </p:nvSpPr>
        <p:spPr/>
        <p:txBody>
          <a:bodyPr/>
          <a:lstStyle/>
          <a:p>
            <a:fld id="{42E66B7F-8271-49DA-A25A-F4BB9F476347}" type="datetime1">
              <a:rPr lang="sv-SE" smtClean="0"/>
              <a:t>08/10/15</a:t>
            </a:fld>
            <a:endParaRPr lang="sv-SE" dirty="0"/>
          </a:p>
        </p:txBody>
      </p:sp>
      <p:sp>
        <p:nvSpPr>
          <p:cNvPr id="6" name="Footer Placeholder 5"/>
          <p:cNvSpPr>
            <a:spLocks noGrp="1"/>
          </p:cNvSpPr>
          <p:nvPr>
            <p:ph type="ftr" sz="quarter" idx="11"/>
          </p:nvPr>
        </p:nvSpPr>
        <p:spPr/>
        <p:txBody>
          <a:bodyPr/>
          <a:lstStyle/>
          <a:p>
            <a:endParaRPr lang="sv-SE" dirty="0"/>
          </a:p>
        </p:txBody>
      </p:sp>
      <p:sp>
        <p:nvSpPr>
          <p:cNvPr id="7" name="Slide Number Placeholder 6"/>
          <p:cNvSpPr>
            <a:spLocks noGrp="1"/>
          </p:cNvSpPr>
          <p:nvPr>
            <p:ph type="sldNum" sz="quarter" idx="12"/>
          </p:nvPr>
        </p:nvSpPr>
        <p:spPr/>
        <p:txBody>
          <a:bodyPr/>
          <a:lstStyle/>
          <a:p>
            <a:fld id="{551115BC-487E-4422-894C-CB7CD3E79223}" type="slidenum">
              <a:rPr lang="sv-SE" smtClean="0"/>
              <a:t>‹#›</a:t>
            </a:fld>
            <a:endParaRPr lang="sv-SE" dirty="0"/>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04662" y="260648"/>
            <a:ext cx="1359826" cy="727507"/>
          </a:xfrm>
          <a:prstGeom prst="rect">
            <a:avLst/>
          </a:prstGeom>
        </p:spPr>
      </p:pic>
    </p:spTree>
    <p:extLst>
      <p:ext uri="{BB962C8B-B14F-4D97-AF65-F5344CB8AC3E}">
        <p14:creationId xmlns:p14="http://schemas.microsoft.com/office/powerpoint/2010/main" val="136283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v-SE" smtClean="0"/>
              <a:t>Click to edit Master title style</a:t>
            </a:r>
            <a:endParaRPr lang="sv-S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7" name="Date Placeholder 6"/>
          <p:cNvSpPr>
            <a:spLocks noGrp="1"/>
          </p:cNvSpPr>
          <p:nvPr>
            <p:ph type="dt" sz="half" idx="10"/>
          </p:nvPr>
        </p:nvSpPr>
        <p:spPr/>
        <p:txBody>
          <a:bodyPr/>
          <a:lstStyle/>
          <a:p>
            <a:fld id="{3C7D23FA-05C4-4CC1-B281-2F815585BC1C}" type="datetime1">
              <a:rPr lang="sv-SE" smtClean="0"/>
              <a:t>08/10/15</a:t>
            </a:fld>
            <a:endParaRPr lang="sv-SE" dirty="0"/>
          </a:p>
        </p:txBody>
      </p:sp>
      <p:sp>
        <p:nvSpPr>
          <p:cNvPr id="8" name="Footer Placeholder 7"/>
          <p:cNvSpPr>
            <a:spLocks noGrp="1"/>
          </p:cNvSpPr>
          <p:nvPr>
            <p:ph type="ftr" sz="quarter" idx="11"/>
          </p:nvPr>
        </p:nvSpPr>
        <p:spPr/>
        <p:txBody>
          <a:bodyPr/>
          <a:lstStyle/>
          <a:p>
            <a:endParaRPr lang="sv-SE" dirty="0"/>
          </a:p>
        </p:txBody>
      </p:sp>
      <p:sp>
        <p:nvSpPr>
          <p:cNvPr id="9" name="Slide Number Placeholder 8"/>
          <p:cNvSpPr>
            <a:spLocks noGrp="1"/>
          </p:cNvSpPr>
          <p:nvPr>
            <p:ph type="sldNum" sz="quarter" idx="12"/>
          </p:nvPr>
        </p:nvSpPr>
        <p:spPr/>
        <p:txBody>
          <a:bodyPr/>
          <a:lstStyle/>
          <a:p>
            <a:fld id="{551115BC-487E-4422-894C-CB7CD3E79223}" type="slidenum">
              <a:rPr lang="sv-SE" smtClean="0"/>
              <a:t>‹#›</a:t>
            </a:fld>
            <a:endParaRPr lang="sv-SE" dirty="0"/>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solidFill>
                <a:srgbClr val="0094CA"/>
              </a:solidFill>
            </a:endParaRPr>
          </a:p>
        </p:txBody>
      </p:sp>
    </p:spTree>
    <p:extLst>
      <p:ext uri="{BB962C8B-B14F-4D97-AF65-F5344CB8AC3E}">
        <p14:creationId xmlns:p14="http://schemas.microsoft.com/office/powerpoint/2010/main" val="12497403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39136" cy="1143000"/>
          </a:xfrm>
          <a:prstGeom prst="rect">
            <a:avLst/>
          </a:prstGeom>
        </p:spPr>
        <p:txBody>
          <a:bodyPr vert="horz" lIns="91440" tIns="45720" rIns="91440" bIns="45720" rtlCol="0" anchor="ctr">
            <a:normAutofit/>
          </a:bodyPr>
          <a:lstStyle/>
          <a:p>
            <a:r>
              <a:rPr lang="sv-SE" smtClean="0"/>
              <a:t>Click to edit Master title style</a:t>
            </a:r>
            <a:endParaRPr lang="sv-SE"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03233B-D569-4A6E-878F-CDE152514C47}" type="datetime1">
              <a:rPr lang="sv-SE" smtClean="0"/>
              <a:t>08/10/15</a:t>
            </a:fld>
            <a:endParaRPr lang="sv-SE"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1115BC-487E-4422-894C-CB7CD3E79223}" type="slidenum">
              <a:rPr lang="sv-SE" smtClean="0"/>
              <a:t>‹#›</a:t>
            </a:fld>
            <a:endParaRPr lang="sv-SE" dirty="0"/>
          </a:p>
        </p:txBody>
      </p:sp>
    </p:spTree>
    <p:extLst>
      <p:ext uri="{BB962C8B-B14F-4D97-AF65-F5344CB8AC3E}">
        <p14:creationId xmlns:p14="http://schemas.microsoft.com/office/powerpoint/2010/main" val="38064080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Lst>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5"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30.jpeg"/><Relationship Id="rId6" Type="http://schemas.openxmlformats.org/officeDocument/2006/relationships/image" Target="../media/image31.jpeg"/><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jpeg"/><Relationship Id="rId6" Type="http://schemas.openxmlformats.org/officeDocument/2006/relationships/image" Target="../media/image36.jpeg"/><Relationship Id="rId7" Type="http://schemas.openxmlformats.org/officeDocument/2006/relationships/image" Target="../media/image37.jpeg"/><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5" Type="http://schemas.openxmlformats.org/officeDocument/2006/relationships/image" Target="../media/image41.jpeg"/><Relationship Id="rId6" Type="http://schemas.openxmlformats.org/officeDocument/2006/relationships/image" Target="../media/image42.jpeg"/><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5" Type="http://schemas.openxmlformats.org/officeDocument/2006/relationships/image" Target="../media/image46.jpeg"/><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5" Type="http://schemas.openxmlformats.org/officeDocument/2006/relationships/image" Target="../media/image50.jpeg"/><Relationship Id="rId6" Type="http://schemas.openxmlformats.org/officeDocument/2006/relationships/image" Target="../media/image51.jpeg"/><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18.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5" Type="http://schemas.openxmlformats.org/officeDocument/2006/relationships/image" Target="../media/image55.jpeg"/><Relationship Id="rId6" Type="http://schemas.openxmlformats.org/officeDocument/2006/relationships/image" Target="../media/image56.jpeg"/><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19.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5" Type="http://schemas.openxmlformats.org/officeDocument/2006/relationships/image" Target="../media/image60.jpeg"/><Relationship Id="rId6" Type="http://schemas.openxmlformats.org/officeDocument/2006/relationships/image" Target="../media/image61.jpeg"/><Relationship Id="rId1" Type="http://schemas.openxmlformats.org/officeDocument/2006/relationships/slideLayout" Target="../slideLayouts/slideLayout2.xml"/><Relationship Id="rId2" Type="http://schemas.openxmlformats.org/officeDocument/2006/relationships/image" Target="../media/image5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64.jpeg"/><Relationship Id="rId5" Type="http://schemas.openxmlformats.org/officeDocument/2006/relationships/image" Target="../media/image65.jpeg"/><Relationship Id="rId1" Type="http://schemas.openxmlformats.org/officeDocument/2006/relationships/slideLayout" Target="../slideLayouts/slideLayout2.xml"/><Relationship Id="rId2" Type="http://schemas.openxmlformats.org/officeDocument/2006/relationships/image" Target="../media/image62.jpeg"/></Relationships>
</file>

<file path=ppt/slides/_rels/slide21.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jpeg"/></Relationships>
</file>

<file path=ppt/slides/_rels/slide23.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jpeg"/><Relationship Id="rId5" Type="http://schemas.openxmlformats.org/officeDocument/2006/relationships/image" Target="../media/image73.jpeg"/><Relationship Id="rId6" Type="http://schemas.openxmlformats.org/officeDocument/2006/relationships/image" Target="../media/image74.jpeg"/><Relationship Id="rId1" Type="http://schemas.openxmlformats.org/officeDocument/2006/relationships/slideLayout" Target="../slideLayouts/slideLayout2.xml"/><Relationship Id="rId2" Type="http://schemas.openxmlformats.org/officeDocument/2006/relationships/image" Target="../media/image70.jpeg"/></Relationships>
</file>

<file path=ppt/slides/_rels/slide24.xml.rels><?xml version="1.0" encoding="UTF-8" standalone="yes"?>
<Relationships xmlns="http://schemas.openxmlformats.org/package/2006/relationships"><Relationship Id="rId3" Type="http://schemas.openxmlformats.org/officeDocument/2006/relationships/image" Target="../media/image76.jpeg"/><Relationship Id="rId4" Type="http://schemas.openxmlformats.org/officeDocument/2006/relationships/image" Target="../media/image77.jpeg"/><Relationship Id="rId5" Type="http://schemas.openxmlformats.org/officeDocument/2006/relationships/image" Target="../media/image78.jpeg"/><Relationship Id="rId6" Type="http://schemas.openxmlformats.org/officeDocument/2006/relationships/image" Target="../media/image79.jpeg"/><Relationship Id="rId7" Type="http://schemas.openxmlformats.org/officeDocument/2006/relationships/image" Target="../media/image80.jpeg"/><Relationship Id="rId8" Type="http://schemas.openxmlformats.org/officeDocument/2006/relationships/image" Target="../media/image81.jpeg"/><Relationship Id="rId9" Type="http://schemas.openxmlformats.org/officeDocument/2006/relationships/image" Target="../media/image82.jpeg"/><Relationship Id="rId10" Type="http://schemas.openxmlformats.org/officeDocument/2006/relationships/image" Target="../media/image83.jpeg"/><Relationship Id="rId11" Type="http://schemas.openxmlformats.org/officeDocument/2006/relationships/image" Target="../media/image84.jpeg"/><Relationship Id="rId1" Type="http://schemas.openxmlformats.org/officeDocument/2006/relationships/slideLayout" Target="../slideLayouts/slideLayout2.xml"/><Relationship Id="rId2" Type="http://schemas.openxmlformats.org/officeDocument/2006/relationships/image" Target="../media/image75.jpeg"/></Relationships>
</file>

<file path=ppt/slides/_rels/slide25.xml.rels><?xml version="1.0" encoding="UTF-8" standalone="yes"?>
<Relationships xmlns="http://schemas.openxmlformats.org/package/2006/relationships"><Relationship Id="rId3" Type="http://schemas.openxmlformats.org/officeDocument/2006/relationships/image" Target="../media/image86.jpeg"/><Relationship Id="rId4" Type="http://schemas.openxmlformats.org/officeDocument/2006/relationships/image" Target="../media/image87.jpeg"/><Relationship Id="rId5" Type="http://schemas.openxmlformats.org/officeDocument/2006/relationships/image" Target="../media/image88.jpeg"/><Relationship Id="rId1" Type="http://schemas.openxmlformats.org/officeDocument/2006/relationships/slideLayout" Target="../slideLayouts/slideLayout2.xml"/><Relationship Id="rId2" Type="http://schemas.openxmlformats.org/officeDocument/2006/relationships/image" Target="../media/image85.jpeg"/></Relationships>
</file>

<file path=ppt/slides/_rels/slide26.xml.rels><?xml version="1.0" encoding="UTF-8" standalone="yes"?>
<Relationships xmlns="http://schemas.openxmlformats.org/package/2006/relationships"><Relationship Id="rId3" Type="http://schemas.openxmlformats.org/officeDocument/2006/relationships/image" Target="../media/image90.jpeg"/><Relationship Id="rId4" Type="http://schemas.openxmlformats.org/officeDocument/2006/relationships/image" Target="../media/image91.jpeg"/><Relationship Id="rId5" Type="http://schemas.openxmlformats.org/officeDocument/2006/relationships/image" Target="../media/image92.jpeg"/><Relationship Id="rId1" Type="http://schemas.openxmlformats.org/officeDocument/2006/relationships/slideLayout" Target="../slideLayouts/slideLayout2.xml"/><Relationship Id="rId2" Type="http://schemas.openxmlformats.org/officeDocument/2006/relationships/image" Target="../media/image89.jpeg"/></Relationships>
</file>

<file path=ppt/slides/_rels/slide27.xml.rels><?xml version="1.0" encoding="UTF-8" standalone="yes"?>
<Relationships xmlns="http://schemas.openxmlformats.org/package/2006/relationships"><Relationship Id="rId3" Type="http://schemas.openxmlformats.org/officeDocument/2006/relationships/image" Target="../media/image94.jpeg"/><Relationship Id="rId4" Type="http://schemas.openxmlformats.org/officeDocument/2006/relationships/image" Target="../media/image95.jpeg"/><Relationship Id="rId1" Type="http://schemas.openxmlformats.org/officeDocument/2006/relationships/slideLayout" Target="../slideLayouts/slideLayout2.xml"/><Relationship Id="rId2" Type="http://schemas.openxmlformats.org/officeDocument/2006/relationships/image" Target="../media/image9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image" Target="../media/image9.jpeg"/><Relationship Id="rId7" Type="http://schemas.openxmlformats.org/officeDocument/2006/relationships/image" Target="../media/image10.jpeg"/><Relationship Id="rId8" Type="http://schemas.openxmlformats.org/officeDocument/2006/relationships/image" Target="../media/image11.jpeg"/><Relationship Id="rId9"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GB" sz="4000" noProof="0" dirty="0" smtClean="0"/>
              <a:t>ESS Construction Project</a:t>
            </a:r>
            <a:endParaRPr lang="en-GB" sz="4000" noProof="0" dirty="0"/>
          </a:p>
        </p:txBody>
      </p:sp>
      <p:sp>
        <p:nvSpPr>
          <p:cNvPr id="3" name="Subtitle 2"/>
          <p:cNvSpPr>
            <a:spLocks noGrp="1"/>
          </p:cNvSpPr>
          <p:nvPr>
            <p:ph type="subTitle" idx="1"/>
          </p:nvPr>
        </p:nvSpPr>
        <p:spPr/>
        <p:txBody>
          <a:bodyPr>
            <a:noAutofit/>
          </a:bodyPr>
          <a:lstStyle/>
          <a:p>
            <a:r>
              <a:rPr lang="en-GB" sz="2000" noProof="0" dirty="0" smtClean="0">
                <a:solidFill>
                  <a:schemeClr val="bg1"/>
                </a:solidFill>
              </a:rPr>
              <a:t>Kent Hedin</a:t>
            </a:r>
          </a:p>
          <a:p>
            <a:r>
              <a:rPr lang="en-GB" sz="2000" noProof="0" dirty="0" smtClean="0">
                <a:solidFill>
                  <a:schemeClr val="bg1"/>
                </a:solidFill>
              </a:rPr>
              <a:t>Head of Conventional Facilities</a:t>
            </a:r>
            <a:endParaRPr lang="en-GB" sz="2000" noProof="0" dirty="0">
              <a:solidFill>
                <a:schemeClr val="bg1"/>
              </a:solidFill>
            </a:endParaRPr>
          </a:p>
        </p:txBody>
      </p:sp>
      <p:sp>
        <p:nvSpPr>
          <p:cNvPr id="4" name="Rectangle 3"/>
          <p:cNvSpPr/>
          <p:nvPr/>
        </p:nvSpPr>
        <p:spPr>
          <a:xfrm>
            <a:off x="2286000" y="5949280"/>
            <a:ext cx="4572000" cy="603242"/>
          </a:xfrm>
          <a:prstGeom prst="rect">
            <a:avLst/>
          </a:prstGeom>
        </p:spPr>
        <p:txBody>
          <a:bodyPr>
            <a:spAutoFit/>
          </a:bodyPr>
          <a:lstStyle/>
          <a:p>
            <a:pPr algn="ctr">
              <a:lnSpc>
                <a:spcPct val="120000"/>
              </a:lnSpc>
            </a:pPr>
            <a:r>
              <a:rPr lang="en-GB" sz="1600" dirty="0" err="1" smtClean="0">
                <a:solidFill>
                  <a:srgbClr val="FFFFFF"/>
                </a:solidFill>
              </a:rPr>
              <a:t>www.europeanspallationsource.se</a:t>
            </a:r>
            <a:endParaRPr lang="en-GB" sz="1600" dirty="0" smtClean="0">
              <a:solidFill>
                <a:srgbClr val="FFFFFF"/>
              </a:solidFill>
            </a:endParaRPr>
          </a:p>
          <a:p>
            <a:pPr algn="ctr"/>
            <a:fld id="{656E358F-28A8-D04A-99E6-206C49444CD4}" type="datetime3">
              <a:rPr lang="sv-SE" sz="1400" smtClean="0">
                <a:solidFill>
                  <a:srgbClr val="FFFFFF"/>
                </a:solidFill>
              </a:rPr>
              <a:t>8 October 2015</a:t>
            </a:fld>
            <a:endParaRPr lang="en-GB" sz="1400" dirty="0" smtClean="0">
              <a:solidFill>
                <a:srgbClr val="FFFFFF"/>
              </a:solidFill>
            </a:endParaRPr>
          </a:p>
        </p:txBody>
      </p:sp>
    </p:spTree>
    <p:extLst>
      <p:ext uri="{BB962C8B-B14F-4D97-AF65-F5344CB8AC3E}">
        <p14:creationId xmlns:p14="http://schemas.microsoft.com/office/powerpoint/2010/main" val="13946133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Recent tunnel </a:t>
            </a:r>
            <a:r>
              <a:rPr lang="en-US" dirty="0" err="1" smtClean="0"/>
              <a:t>pics</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10</a:t>
            </a:fld>
            <a:endParaRPr lang="sv-SE" dirty="0"/>
          </a:p>
        </p:txBody>
      </p:sp>
      <p:pic>
        <p:nvPicPr>
          <p:cNvPr id="7" name="Content Placeholder 6" descr="DSCN2803.JPG"/>
          <p:cNvPicPr>
            <a:picLocks noGrp="1" noChangeAspect="1"/>
          </p:cNvPicPr>
          <p:nvPr>
            <p:ph idx="1"/>
          </p:nvPr>
        </p:nvPicPr>
        <p:blipFill>
          <a:blip r:embed="rId2" cstate="print">
            <a:extLst>
              <a:ext uri="{28A0092B-C50C-407E-A947-70E740481C1C}">
                <a14:useLocalDpi xmlns:a14="http://schemas.microsoft.com/office/drawing/2010/main" val="0"/>
              </a:ext>
            </a:extLst>
          </a:blip>
          <a:srcRect l="4135" r="4135"/>
          <a:stretch>
            <a:fillRect/>
          </a:stretch>
        </p:blipFill>
        <p:spPr>
          <a:xfrm>
            <a:off x="179512" y="1556792"/>
            <a:ext cx="4582139" cy="2520000"/>
          </a:xfrm>
        </p:spPr>
      </p:pic>
      <p:sp>
        <p:nvSpPr>
          <p:cNvPr id="8" name="TextBox 7"/>
          <p:cNvSpPr txBox="1"/>
          <p:nvPr/>
        </p:nvSpPr>
        <p:spPr>
          <a:xfrm>
            <a:off x="179512" y="1484784"/>
            <a:ext cx="2232248" cy="646331"/>
          </a:xfrm>
          <a:prstGeom prst="rect">
            <a:avLst/>
          </a:prstGeom>
          <a:noFill/>
        </p:spPr>
        <p:txBody>
          <a:bodyPr wrap="square" rtlCol="0">
            <a:spAutoFit/>
          </a:bodyPr>
          <a:lstStyle/>
          <a:p>
            <a:r>
              <a:rPr lang="en-US" b="1" dirty="0" smtClean="0"/>
              <a:t>Top slab reinforcement </a:t>
            </a:r>
          </a:p>
        </p:txBody>
      </p:sp>
      <p:pic>
        <p:nvPicPr>
          <p:cNvPr id="9" name="Picture 8" descr="DSCN280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4008" y="4221088"/>
            <a:ext cx="4421365" cy="2520000"/>
          </a:xfrm>
          <a:prstGeom prst="rect">
            <a:avLst/>
          </a:prstGeom>
        </p:spPr>
      </p:pic>
      <p:pic>
        <p:nvPicPr>
          <p:cNvPr id="10" name="Picture 9" descr="DSCN2834.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0032" y="1556792"/>
            <a:ext cx="4176000" cy="2535742"/>
          </a:xfrm>
          <a:prstGeom prst="rect">
            <a:avLst/>
          </a:prstGeom>
        </p:spPr>
      </p:pic>
      <p:sp>
        <p:nvSpPr>
          <p:cNvPr id="12" name="TextBox 11"/>
          <p:cNvSpPr txBox="1"/>
          <p:nvPr/>
        </p:nvSpPr>
        <p:spPr>
          <a:xfrm>
            <a:off x="6300192" y="1484784"/>
            <a:ext cx="2232248" cy="369332"/>
          </a:xfrm>
          <a:prstGeom prst="rect">
            <a:avLst/>
          </a:prstGeom>
          <a:noFill/>
        </p:spPr>
        <p:txBody>
          <a:bodyPr wrap="square" rtlCol="0">
            <a:spAutoFit/>
          </a:bodyPr>
          <a:lstStyle/>
          <a:p>
            <a:r>
              <a:rPr lang="en-US" b="1" dirty="0" smtClean="0"/>
              <a:t>Formwork for walls</a:t>
            </a:r>
          </a:p>
        </p:txBody>
      </p:sp>
      <p:pic>
        <p:nvPicPr>
          <p:cNvPr id="13" name="Picture 12" descr="DSCN2835.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600" y="4221088"/>
            <a:ext cx="3563999" cy="2539875"/>
          </a:xfrm>
          <a:prstGeom prst="rect">
            <a:avLst/>
          </a:prstGeom>
        </p:spPr>
      </p:pic>
      <p:sp>
        <p:nvSpPr>
          <p:cNvPr id="11" name="TextBox 10"/>
          <p:cNvSpPr txBox="1"/>
          <p:nvPr/>
        </p:nvSpPr>
        <p:spPr>
          <a:xfrm>
            <a:off x="-36512" y="6093296"/>
            <a:ext cx="2160240" cy="646331"/>
          </a:xfrm>
          <a:prstGeom prst="rect">
            <a:avLst/>
          </a:prstGeom>
          <a:noFill/>
        </p:spPr>
        <p:txBody>
          <a:bodyPr wrap="square" rtlCol="0">
            <a:spAutoFit/>
          </a:bodyPr>
          <a:lstStyle/>
          <a:p>
            <a:r>
              <a:rPr lang="en-US" b="1" dirty="0"/>
              <a:t>19 </a:t>
            </a:r>
            <a:r>
              <a:rPr lang="en-US" b="1" dirty="0" smtClean="0"/>
              <a:t>August </a:t>
            </a:r>
            <a:r>
              <a:rPr lang="en-US" b="1" dirty="0" smtClean="0">
                <a:solidFill>
                  <a:schemeClr val="bg1"/>
                </a:solidFill>
              </a:rPr>
              <a:t>2015</a:t>
            </a:r>
            <a:endParaRPr lang="en-US" b="1" dirty="0">
              <a:solidFill>
                <a:schemeClr val="bg1"/>
              </a:solidFill>
            </a:endParaRPr>
          </a:p>
          <a:p>
            <a:endParaRPr lang="en-US" dirty="0"/>
          </a:p>
        </p:txBody>
      </p:sp>
    </p:spTree>
    <p:extLst>
      <p:ext uri="{BB962C8B-B14F-4D97-AF65-F5344CB8AC3E}">
        <p14:creationId xmlns:p14="http://schemas.microsoft.com/office/powerpoint/2010/main" val="36032469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Stubs</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11</a:t>
            </a:fld>
            <a:endParaRPr lang="sv-SE" dirty="0"/>
          </a:p>
        </p:txBody>
      </p:sp>
      <p:sp>
        <p:nvSpPr>
          <p:cNvPr id="6" name="TextBox 5"/>
          <p:cNvSpPr txBox="1"/>
          <p:nvPr/>
        </p:nvSpPr>
        <p:spPr>
          <a:xfrm>
            <a:off x="7452320" y="1844824"/>
            <a:ext cx="1440160" cy="369332"/>
          </a:xfrm>
          <a:prstGeom prst="rect">
            <a:avLst/>
          </a:prstGeom>
          <a:noFill/>
        </p:spPr>
        <p:txBody>
          <a:bodyPr wrap="square" rtlCol="0">
            <a:spAutoFit/>
          </a:bodyPr>
          <a:lstStyle/>
          <a:p>
            <a:r>
              <a:rPr lang="en-US" b="1" dirty="0" smtClean="0"/>
              <a:t>4 June 2015</a:t>
            </a:r>
          </a:p>
        </p:txBody>
      </p:sp>
      <p:pic>
        <p:nvPicPr>
          <p:cNvPr id="7" name="Picture 6" descr="DSCN220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1484784"/>
            <a:ext cx="2160000" cy="3059701"/>
          </a:xfrm>
          <a:prstGeom prst="rect">
            <a:avLst/>
          </a:prstGeom>
        </p:spPr>
      </p:pic>
      <p:sp>
        <p:nvSpPr>
          <p:cNvPr id="8" name="TextBox 7"/>
          <p:cNvSpPr txBox="1"/>
          <p:nvPr/>
        </p:nvSpPr>
        <p:spPr>
          <a:xfrm>
            <a:off x="107504" y="1484784"/>
            <a:ext cx="1872208" cy="369332"/>
          </a:xfrm>
          <a:prstGeom prst="rect">
            <a:avLst/>
          </a:prstGeom>
          <a:noFill/>
        </p:spPr>
        <p:txBody>
          <a:bodyPr wrap="square" rtlCol="0">
            <a:spAutoFit/>
          </a:bodyPr>
          <a:lstStyle/>
          <a:p>
            <a:r>
              <a:rPr lang="en-US" b="1" dirty="0" smtClean="0">
                <a:solidFill>
                  <a:srgbClr val="FFFFFF"/>
                </a:solidFill>
              </a:rPr>
              <a:t>28 May 2015</a:t>
            </a:r>
          </a:p>
        </p:txBody>
      </p:sp>
      <p:pic>
        <p:nvPicPr>
          <p:cNvPr id="3" name="Picture 2" descr="DSCN335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4581128"/>
            <a:ext cx="4320000" cy="1930235"/>
          </a:xfrm>
          <a:prstGeom prst="rect">
            <a:avLst/>
          </a:prstGeom>
        </p:spPr>
      </p:pic>
      <p:sp>
        <p:nvSpPr>
          <p:cNvPr id="9" name="TextBox 8"/>
          <p:cNvSpPr txBox="1"/>
          <p:nvPr/>
        </p:nvSpPr>
        <p:spPr>
          <a:xfrm>
            <a:off x="107504" y="6453336"/>
            <a:ext cx="2232248" cy="369332"/>
          </a:xfrm>
          <a:prstGeom prst="rect">
            <a:avLst/>
          </a:prstGeom>
          <a:noFill/>
        </p:spPr>
        <p:txBody>
          <a:bodyPr wrap="square" rtlCol="0">
            <a:spAutoFit/>
          </a:bodyPr>
          <a:lstStyle/>
          <a:p>
            <a:r>
              <a:rPr lang="en-US" b="1" dirty="0" smtClean="0"/>
              <a:t>23 September 2015</a:t>
            </a:r>
          </a:p>
        </p:txBody>
      </p:sp>
      <p:pic>
        <p:nvPicPr>
          <p:cNvPr id="10" name="Picture 9" descr="DSCN2857.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9952" y="3789040"/>
            <a:ext cx="4859854" cy="2880000"/>
          </a:xfrm>
          <a:prstGeom prst="rect">
            <a:avLst/>
          </a:prstGeom>
        </p:spPr>
      </p:pic>
      <p:sp>
        <p:nvSpPr>
          <p:cNvPr id="11" name="TextBox 10"/>
          <p:cNvSpPr txBox="1"/>
          <p:nvPr/>
        </p:nvSpPr>
        <p:spPr>
          <a:xfrm>
            <a:off x="4139952" y="4437112"/>
            <a:ext cx="1800200" cy="369332"/>
          </a:xfrm>
          <a:prstGeom prst="rect">
            <a:avLst/>
          </a:prstGeom>
          <a:noFill/>
        </p:spPr>
        <p:txBody>
          <a:bodyPr wrap="square" rtlCol="0">
            <a:spAutoFit/>
          </a:bodyPr>
          <a:lstStyle/>
          <a:p>
            <a:r>
              <a:rPr lang="en-US" b="1" dirty="0" smtClean="0"/>
              <a:t>19 August 2015</a:t>
            </a:r>
          </a:p>
        </p:txBody>
      </p:sp>
      <p:pic>
        <p:nvPicPr>
          <p:cNvPr id="5" name="Content Placeholder 4" descr="DSCN2343.JPG"/>
          <p:cNvPicPr>
            <a:picLocks noGrp="1" noChangeAspect="1"/>
          </p:cNvPicPr>
          <p:nvPr>
            <p:ph idx="1"/>
          </p:nvPr>
        </p:nvPicPr>
        <p:blipFill>
          <a:blip r:embed="rId5" cstate="print">
            <a:extLst>
              <a:ext uri="{28A0092B-C50C-407E-A947-70E740481C1C}">
                <a14:useLocalDpi xmlns:a14="http://schemas.microsoft.com/office/drawing/2010/main" val="0"/>
              </a:ext>
            </a:extLst>
          </a:blip>
          <a:srcRect t="18721" b="18721"/>
          <a:stretch>
            <a:fillRect/>
          </a:stretch>
        </p:blipFill>
        <p:spPr>
          <a:xfrm>
            <a:off x="2483768" y="1484784"/>
            <a:ext cx="4608000" cy="2534223"/>
          </a:xfrm>
        </p:spPr>
      </p:pic>
    </p:spTree>
    <p:extLst>
      <p:ext uri="{BB962C8B-B14F-4D97-AF65-F5344CB8AC3E}">
        <p14:creationId xmlns:p14="http://schemas.microsoft.com/office/powerpoint/2010/main" val="4095353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SCN285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4509120"/>
            <a:ext cx="4320000" cy="1771123"/>
          </a:xfrm>
          <a:prstGeom prst="rect">
            <a:avLst/>
          </a:prstGeom>
        </p:spPr>
      </p:pic>
      <p:sp>
        <p:nvSpPr>
          <p:cNvPr id="2" name="Title 1"/>
          <p:cNvSpPr>
            <a:spLocks noGrp="1"/>
          </p:cNvSpPr>
          <p:nvPr>
            <p:ph type="title"/>
          </p:nvPr>
        </p:nvSpPr>
        <p:spPr/>
        <p:txBody>
          <a:bodyPr/>
          <a:lstStyle/>
          <a:p>
            <a:r>
              <a:rPr lang="en-US" dirty="0" smtClean="0"/>
              <a:t>Retaining wall</a:t>
            </a:r>
            <a:endParaRPr lang="en-US" dirty="0"/>
          </a:p>
        </p:txBody>
      </p:sp>
      <p:pic>
        <p:nvPicPr>
          <p:cNvPr id="5" name="Content Placeholder 4" descr="DSCN3336.JPG"/>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66" r="768"/>
          <a:stretch/>
        </p:blipFill>
        <p:spPr>
          <a:xfrm>
            <a:off x="107504" y="1484784"/>
            <a:ext cx="3636302" cy="2889874"/>
          </a:xfrm>
        </p:spPr>
      </p:pic>
      <p:sp>
        <p:nvSpPr>
          <p:cNvPr id="4" name="Slide Number Placeholder 3"/>
          <p:cNvSpPr>
            <a:spLocks noGrp="1"/>
          </p:cNvSpPr>
          <p:nvPr>
            <p:ph type="sldNum" sz="quarter" idx="12"/>
          </p:nvPr>
        </p:nvSpPr>
        <p:spPr/>
        <p:txBody>
          <a:bodyPr/>
          <a:lstStyle/>
          <a:p>
            <a:fld id="{551115BC-487E-4422-894C-CB7CD3E79223}" type="slidenum">
              <a:rPr lang="sv-SE" smtClean="0"/>
              <a:t>12</a:t>
            </a:fld>
            <a:endParaRPr lang="sv-SE" dirty="0"/>
          </a:p>
        </p:txBody>
      </p:sp>
      <p:sp>
        <p:nvSpPr>
          <p:cNvPr id="6" name="TextBox 5"/>
          <p:cNvSpPr txBox="1"/>
          <p:nvPr/>
        </p:nvSpPr>
        <p:spPr>
          <a:xfrm>
            <a:off x="107504" y="1484784"/>
            <a:ext cx="2088232" cy="646331"/>
          </a:xfrm>
          <a:prstGeom prst="rect">
            <a:avLst/>
          </a:prstGeom>
          <a:noFill/>
        </p:spPr>
        <p:txBody>
          <a:bodyPr wrap="square" rtlCol="0">
            <a:spAutoFit/>
          </a:bodyPr>
          <a:lstStyle/>
          <a:p>
            <a:r>
              <a:rPr lang="en-US" b="1" dirty="0" smtClean="0"/>
              <a:t>Gable wall </a:t>
            </a:r>
          </a:p>
          <a:p>
            <a:r>
              <a:rPr lang="en-US" b="1" dirty="0" smtClean="0"/>
              <a:t>23 September 2015</a:t>
            </a:r>
          </a:p>
        </p:txBody>
      </p:sp>
      <p:pic>
        <p:nvPicPr>
          <p:cNvPr id="9" name="Picture 8" descr="DSCN3341.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79912" y="1484784"/>
            <a:ext cx="5040000" cy="2044539"/>
          </a:xfrm>
          <a:prstGeom prst="rect">
            <a:avLst/>
          </a:prstGeom>
        </p:spPr>
      </p:pic>
      <p:sp>
        <p:nvSpPr>
          <p:cNvPr id="11" name="TextBox 10"/>
          <p:cNvSpPr txBox="1"/>
          <p:nvPr/>
        </p:nvSpPr>
        <p:spPr>
          <a:xfrm>
            <a:off x="107504" y="6309320"/>
            <a:ext cx="4248472" cy="369332"/>
          </a:xfrm>
          <a:prstGeom prst="rect">
            <a:avLst/>
          </a:prstGeom>
          <a:noFill/>
        </p:spPr>
        <p:txBody>
          <a:bodyPr wrap="square" rtlCol="0">
            <a:spAutoFit/>
          </a:bodyPr>
          <a:lstStyle/>
          <a:p>
            <a:r>
              <a:rPr lang="en-US" b="1" dirty="0" smtClean="0"/>
              <a:t>Formwork 19 August 2015</a:t>
            </a:r>
          </a:p>
        </p:txBody>
      </p:sp>
      <p:pic>
        <p:nvPicPr>
          <p:cNvPr id="12" name="Picture 11" descr="DSCN3255.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3789040"/>
            <a:ext cx="4320000" cy="1379372"/>
          </a:xfrm>
          <a:prstGeom prst="rect">
            <a:avLst/>
          </a:prstGeom>
        </p:spPr>
      </p:pic>
      <p:sp>
        <p:nvSpPr>
          <p:cNvPr id="13" name="TextBox 12"/>
          <p:cNvSpPr txBox="1"/>
          <p:nvPr/>
        </p:nvSpPr>
        <p:spPr>
          <a:xfrm>
            <a:off x="4572000" y="5229200"/>
            <a:ext cx="2376264" cy="369332"/>
          </a:xfrm>
          <a:prstGeom prst="rect">
            <a:avLst/>
          </a:prstGeom>
          <a:noFill/>
        </p:spPr>
        <p:txBody>
          <a:bodyPr wrap="square" rtlCol="0">
            <a:spAutoFit/>
          </a:bodyPr>
          <a:lstStyle/>
          <a:p>
            <a:r>
              <a:rPr lang="en-US" b="1" dirty="0" smtClean="0"/>
              <a:t>18 September 2015</a:t>
            </a:r>
          </a:p>
        </p:txBody>
      </p:sp>
    </p:spTree>
    <p:extLst>
      <p:ext uri="{BB962C8B-B14F-4D97-AF65-F5344CB8AC3E}">
        <p14:creationId xmlns:p14="http://schemas.microsoft.com/office/powerpoint/2010/main" val="12947699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Tunnel vision</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13</a:t>
            </a:fld>
            <a:endParaRPr lang="sv-SE" dirty="0"/>
          </a:p>
        </p:txBody>
      </p:sp>
      <p:pic>
        <p:nvPicPr>
          <p:cNvPr id="6" name="Picture 5" descr="DSCN2208.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44931" y="1484784"/>
            <a:ext cx="3276000" cy="2540151"/>
          </a:xfrm>
          <a:prstGeom prst="rect">
            <a:avLst/>
          </a:prstGeom>
        </p:spPr>
      </p:pic>
      <p:pic>
        <p:nvPicPr>
          <p:cNvPr id="7" name="Picture 6" descr="DSCN2239.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6" y="4077072"/>
            <a:ext cx="3600000" cy="2721831"/>
          </a:xfrm>
          <a:prstGeom prst="rect">
            <a:avLst/>
          </a:prstGeom>
        </p:spPr>
      </p:pic>
      <p:pic>
        <p:nvPicPr>
          <p:cNvPr id="8" name="Picture 7" descr="DSCN2254.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42560" y="4149080"/>
            <a:ext cx="3600000" cy="2560739"/>
          </a:xfrm>
          <a:prstGeom prst="rect">
            <a:avLst/>
          </a:prstGeom>
        </p:spPr>
      </p:pic>
      <p:pic>
        <p:nvPicPr>
          <p:cNvPr id="9" name="Content Placeholder 4" descr="P1000024.JPG"/>
          <p:cNvPicPr>
            <a:picLocks noChangeAspect="1"/>
          </p:cNvPicPr>
          <p:nvPr/>
        </p:nvPicPr>
        <p:blipFill>
          <a:blip r:embed="rId5" cstate="print">
            <a:extLst>
              <a:ext uri="{28A0092B-C50C-407E-A947-70E740481C1C}">
                <a14:useLocalDpi xmlns:a14="http://schemas.microsoft.com/office/drawing/2010/main" val="0"/>
              </a:ext>
            </a:extLst>
          </a:blip>
          <a:srcRect t="10547" b="10547"/>
          <a:stretch>
            <a:fillRect/>
          </a:stretch>
        </p:blipFill>
        <p:spPr>
          <a:xfrm>
            <a:off x="35496" y="1484784"/>
            <a:ext cx="3600000" cy="1979861"/>
          </a:xfrm>
          <a:prstGeom prst="rect">
            <a:avLst/>
          </a:prstGeom>
        </p:spPr>
      </p:pic>
      <p:pic>
        <p:nvPicPr>
          <p:cNvPr id="10" name="Picture 9" descr="DSCN3360.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03848" y="2708920"/>
            <a:ext cx="2775358" cy="2520000"/>
          </a:xfrm>
          <a:prstGeom prst="rect">
            <a:avLst/>
          </a:prstGeom>
        </p:spPr>
      </p:pic>
    </p:spTree>
    <p:extLst>
      <p:ext uri="{BB962C8B-B14F-4D97-AF65-F5344CB8AC3E}">
        <p14:creationId xmlns:p14="http://schemas.microsoft.com/office/powerpoint/2010/main" val="12560326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CTL</a:t>
            </a:r>
            <a:endParaRPr lang="en-US" dirty="0"/>
          </a:p>
        </p:txBody>
      </p:sp>
      <p:pic>
        <p:nvPicPr>
          <p:cNvPr id="5" name="Content Placeholder 4" descr="CTL Blinding done 2014-11-21.JPG"/>
          <p:cNvPicPr>
            <a:picLocks noGrp="1" noChangeAspect="1"/>
          </p:cNvPicPr>
          <p:nvPr>
            <p:ph idx="1"/>
          </p:nvPr>
        </p:nvPicPr>
        <p:blipFill>
          <a:blip r:embed="rId2" cstate="print">
            <a:extLst>
              <a:ext uri="{28A0092B-C50C-407E-A947-70E740481C1C}">
                <a14:useLocalDpi xmlns:a14="http://schemas.microsoft.com/office/drawing/2010/main" val="0"/>
              </a:ext>
            </a:extLst>
          </a:blip>
          <a:srcRect t="8513" b="8513"/>
          <a:stretch>
            <a:fillRect/>
          </a:stretch>
        </p:blipFill>
        <p:spPr>
          <a:xfrm>
            <a:off x="35496" y="1556793"/>
            <a:ext cx="3240000" cy="1781875"/>
          </a:xfrm>
        </p:spPr>
      </p:pic>
      <p:sp>
        <p:nvSpPr>
          <p:cNvPr id="6" name="TextBox 5"/>
          <p:cNvSpPr txBox="1"/>
          <p:nvPr/>
        </p:nvSpPr>
        <p:spPr>
          <a:xfrm>
            <a:off x="45840" y="1504092"/>
            <a:ext cx="3816424" cy="369332"/>
          </a:xfrm>
          <a:prstGeom prst="rect">
            <a:avLst/>
          </a:prstGeom>
          <a:noFill/>
        </p:spPr>
        <p:txBody>
          <a:bodyPr wrap="square" rtlCol="0">
            <a:spAutoFit/>
          </a:bodyPr>
          <a:lstStyle/>
          <a:p>
            <a:r>
              <a:rPr lang="en-US" b="1" dirty="0" smtClean="0"/>
              <a:t>Blinding – 21 November 2014</a:t>
            </a:r>
          </a:p>
        </p:txBody>
      </p:sp>
      <p:pic>
        <p:nvPicPr>
          <p:cNvPr id="7" name="Picture 6" descr="CTL bottom slab casting 20141219.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9872" y="1556792"/>
            <a:ext cx="2628000" cy="2179458"/>
          </a:xfrm>
          <a:prstGeom prst="rect">
            <a:avLst/>
          </a:prstGeom>
        </p:spPr>
      </p:pic>
      <p:pic>
        <p:nvPicPr>
          <p:cNvPr id="9" name="Picture 8" descr="12 mar CTL.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8504" y="1484784"/>
            <a:ext cx="2880000" cy="2182555"/>
          </a:xfrm>
          <a:prstGeom prst="rect">
            <a:avLst/>
          </a:prstGeom>
        </p:spPr>
      </p:pic>
      <p:sp>
        <p:nvSpPr>
          <p:cNvPr id="10" name="TextBox 9"/>
          <p:cNvSpPr txBox="1"/>
          <p:nvPr/>
        </p:nvSpPr>
        <p:spPr>
          <a:xfrm>
            <a:off x="6516216" y="3645024"/>
            <a:ext cx="2448272" cy="369332"/>
          </a:xfrm>
          <a:prstGeom prst="rect">
            <a:avLst/>
          </a:prstGeom>
          <a:noFill/>
        </p:spPr>
        <p:txBody>
          <a:bodyPr wrap="square" rtlCol="0">
            <a:spAutoFit/>
          </a:bodyPr>
          <a:lstStyle/>
          <a:p>
            <a:r>
              <a:rPr lang="en-US" b="1" dirty="0" smtClean="0"/>
              <a:t>12 March 2015</a:t>
            </a:r>
          </a:p>
        </p:txBody>
      </p:sp>
      <p:pic>
        <p:nvPicPr>
          <p:cNvPr id="11" name="Picture 10" descr="CTL wall casting 20150519.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791" y="3429000"/>
            <a:ext cx="3203999" cy="2172729"/>
          </a:xfrm>
          <a:prstGeom prst="rect">
            <a:avLst/>
          </a:prstGeom>
        </p:spPr>
      </p:pic>
      <p:sp>
        <p:nvSpPr>
          <p:cNvPr id="12" name="TextBox 11"/>
          <p:cNvSpPr txBox="1"/>
          <p:nvPr/>
        </p:nvSpPr>
        <p:spPr>
          <a:xfrm>
            <a:off x="96799" y="3429000"/>
            <a:ext cx="1872208" cy="369332"/>
          </a:xfrm>
          <a:prstGeom prst="rect">
            <a:avLst/>
          </a:prstGeom>
          <a:noFill/>
        </p:spPr>
        <p:txBody>
          <a:bodyPr wrap="square" rtlCol="0">
            <a:spAutoFit/>
          </a:bodyPr>
          <a:lstStyle/>
          <a:p>
            <a:r>
              <a:rPr lang="en-US" b="1" dirty="0" smtClean="0"/>
              <a:t>19 May 2015</a:t>
            </a:r>
          </a:p>
        </p:txBody>
      </p:sp>
      <p:pic>
        <p:nvPicPr>
          <p:cNvPr id="14" name="Picture 13" descr="DSCN2844.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75856" y="3789040"/>
            <a:ext cx="2916000" cy="2166859"/>
          </a:xfrm>
          <a:prstGeom prst="rect">
            <a:avLst/>
          </a:prstGeom>
        </p:spPr>
      </p:pic>
      <p:sp>
        <p:nvSpPr>
          <p:cNvPr id="15" name="TextBox 14"/>
          <p:cNvSpPr txBox="1"/>
          <p:nvPr/>
        </p:nvSpPr>
        <p:spPr>
          <a:xfrm>
            <a:off x="3275856" y="5949280"/>
            <a:ext cx="2232248" cy="646331"/>
          </a:xfrm>
          <a:prstGeom prst="rect">
            <a:avLst/>
          </a:prstGeom>
          <a:noFill/>
        </p:spPr>
        <p:txBody>
          <a:bodyPr wrap="square" rtlCol="0">
            <a:spAutoFit/>
          </a:bodyPr>
          <a:lstStyle/>
          <a:p>
            <a:r>
              <a:rPr lang="en-US" b="1" dirty="0" smtClean="0"/>
              <a:t>Inside CTL – </a:t>
            </a:r>
          </a:p>
          <a:p>
            <a:r>
              <a:rPr lang="en-US" b="1" dirty="0" smtClean="0"/>
              <a:t>19 August 2015</a:t>
            </a:r>
          </a:p>
        </p:txBody>
      </p:sp>
      <p:pic>
        <p:nvPicPr>
          <p:cNvPr id="16" name="Picture 15" descr="20150803_091323.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37664" y="4365104"/>
            <a:ext cx="3240000" cy="1674238"/>
          </a:xfrm>
          <a:prstGeom prst="rect">
            <a:avLst/>
          </a:prstGeom>
        </p:spPr>
      </p:pic>
      <p:sp>
        <p:nvSpPr>
          <p:cNvPr id="8" name="TextBox 7"/>
          <p:cNvSpPr txBox="1"/>
          <p:nvPr/>
        </p:nvSpPr>
        <p:spPr>
          <a:xfrm>
            <a:off x="4644008" y="1412776"/>
            <a:ext cx="2088232" cy="646331"/>
          </a:xfrm>
          <a:prstGeom prst="rect">
            <a:avLst/>
          </a:prstGeom>
          <a:noFill/>
        </p:spPr>
        <p:txBody>
          <a:bodyPr wrap="square" rtlCol="0">
            <a:spAutoFit/>
          </a:bodyPr>
          <a:lstStyle/>
          <a:p>
            <a:r>
              <a:rPr lang="en-US" b="1" dirty="0" smtClean="0"/>
              <a:t>Bottom slab – </a:t>
            </a:r>
          </a:p>
          <a:p>
            <a:r>
              <a:rPr lang="en-US" b="1" dirty="0" smtClean="0"/>
              <a:t>19 </a:t>
            </a:r>
            <a:r>
              <a:rPr lang="en-US" b="1" dirty="0"/>
              <a:t>D</a:t>
            </a:r>
            <a:r>
              <a:rPr lang="en-US" b="1" dirty="0" smtClean="0"/>
              <a:t>ecember 2014</a:t>
            </a:r>
          </a:p>
        </p:txBody>
      </p:sp>
      <p:sp>
        <p:nvSpPr>
          <p:cNvPr id="17" name="TextBox 16"/>
          <p:cNvSpPr txBox="1"/>
          <p:nvPr/>
        </p:nvSpPr>
        <p:spPr>
          <a:xfrm>
            <a:off x="6012160" y="6021288"/>
            <a:ext cx="2232248" cy="646331"/>
          </a:xfrm>
          <a:prstGeom prst="rect">
            <a:avLst/>
          </a:prstGeom>
          <a:noFill/>
        </p:spPr>
        <p:txBody>
          <a:bodyPr wrap="square" rtlCol="0">
            <a:spAutoFit/>
          </a:bodyPr>
          <a:lstStyle/>
          <a:p>
            <a:r>
              <a:rPr lang="en-US" b="1" dirty="0" smtClean="0"/>
              <a:t>Refill CTL – </a:t>
            </a:r>
          </a:p>
          <a:p>
            <a:r>
              <a:rPr lang="en-US" b="1" dirty="0" smtClean="0"/>
              <a:t>4 August 2015</a:t>
            </a:r>
          </a:p>
        </p:txBody>
      </p:sp>
    </p:spTree>
    <p:extLst>
      <p:ext uri="{BB962C8B-B14F-4D97-AF65-F5344CB8AC3E}">
        <p14:creationId xmlns:p14="http://schemas.microsoft.com/office/powerpoint/2010/main" val="2451324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HEBT</a:t>
            </a:r>
            <a:endParaRPr lang="en-US" dirty="0"/>
          </a:p>
        </p:txBody>
      </p:sp>
      <p:pic>
        <p:nvPicPr>
          <p:cNvPr id="5" name="Content Placeholder 4" descr="6 nov HEBT bulk excavation.JPG"/>
          <p:cNvPicPr>
            <a:picLocks noGrp="1" noChangeAspect="1"/>
          </p:cNvPicPr>
          <p:nvPr>
            <p:ph idx="1"/>
          </p:nvPr>
        </p:nvPicPr>
        <p:blipFill>
          <a:blip r:embed="rId2" cstate="print">
            <a:extLst>
              <a:ext uri="{28A0092B-C50C-407E-A947-70E740481C1C}">
                <a14:useLocalDpi xmlns:a14="http://schemas.microsoft.com/office/drawing/2010/main" val="0"/>
              </a:ext>
            </a:extLst>
          </a:blip>
          <a:srcRect t="3539" b="3539"/>
          <a:stretch>
            <a:fillRect/>
          </a:stretch>
        </p:blipFill>
        <p:spPr>
          <a:xfrm>
            <a:off x="35496" y="1484784"/>
            <a:ext cx="3927548" cy="2160000"/>
          </a:xfrm>
        </p:spPr>
      </p:pic>
      <p:sp>
        <p:nvSpPr>
          <p:cNvPr id="4" name="Slide Number Placeholder 3"/>
          <p:cNvSpPr>
            <a:spLocks noGrp="1"/>
          </p:cNvSpPr>
          <p:nvPr>
            <p:ph type="sldNum" sz="quarter" idx="12"/>
          </p:nvPr>
        </p:nvSpPr>
        <p:spPr/>
        <p:txBody>
          <a:bodyPr/>
          <a:lstStyle/>
          <a:p>
            <a:fld id="{551115BC-487E-4422-894C-CB7CD3E79223}" type="slidenum">
              <a:rPr lang="sv-SE" smtClean="0"/>
              <a:pPr/>
              <a:t>15</a:t>
            </a:fld>
            <a:endParaRPr lang="sv-SE"/>
          </a:p>
        </p:txBody>
      </p:sp>
      <p:sp>
        <p:nvSpPr>
          <p:cNvPr id="6" name="TextBox 5"/>
          <p:cNvSpPr txBox="1"/>
          <p:nvPr/>
        </p:nvSpPr>
        <p:spPr>
          <a:xfrm>
            <a:off x="179512" y="1412776"/>
            <a:ext cx="2016224" cy="369332"/>
          </a:xfrm>
          <a:prstGeom prst="rect">
            <a:avLst/>
          </a:prstGeom>
          <a:noFill/>
        </p:spPr>
        <p:txBody>
          <a:bodyPr wrap="square" rtlCol="0">
            <a:spAutoFit/>
          </a:bodyPr>
          <a:lstStyle/>
          <a:p>
            <a:r>
              <a:rPr lang="en-US" b="1" dirty="0" smtClean="0"/>
              <a:t>6 November 2014</a:t>
            </a:r>
          </a:p>
        </p:txBody>
      </p:sp>
      <p:pic>
        <p:nvPicPr>
          <p:cNvPr id="7" name="Picture 6" descr="HEBT Excavation seen from inside tunnel 2015041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3928" y="1481762"/>
            <a:ext cx="2412000" cy="2163262"/>
          </a:xfrm>
          <a:prstGeom prst="rect">
            <a:avLst/>
          </a:prstGeom>
        </p:spPr>
      </p:pic>
      <p:sp>
        <p:nvSpPr>
          <p:cNvPr id="8" name="TextBox 7"/>
          <p:cNvSpPr txBox="1"/>
          <p:nvPr/>
        </p:nvSpPr>
        <p:spPr>
          <a:xfrm>
            <a:off x="4067944" y="3284984"/>
            <a:ext cx="2160240" cy="369332"/>
          </a:xfrm>
          <a:prstGeom prst="rect">
            <a:avLst/>
          </a:prstGeom>
          <a:noFill/>
        </p:spPr>
        <p:txBody>
          <a:bodyPr wrap="square" rtlCol="0">
            <a:spAutoFit/>
          </a:bodyPr>
          <a:lstStyle/>
          <a:p>
            <a:r>
              <a:rPr lang="en-US" b="1" dirty="0" smtClean="0">
                <a:solidFill>
                  <a:srgbClr val="FFFFFF"/>
                </a:solidFill>
              </a:rPr>
              <a:t>15 April 2015</a:t>
            </a:r>
          </a:p>
        </p:txBody>
      </p:sp>
      <p:pic>
        <p:nvPicPr>
          <p:cNvPr id="12" name="Picture 11" descr="DSCN3344.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1920" y="3861048"/>
            <a:ext cx="4248000" cy="2524130"/>
          </a:xfrm>
          <a:prstGeom prst="rect">
            <a:avLst/>
          </a:prstGeom>
        </p:spPr>
      </p:pic>
      <p:pic>
        <p:nvPicPr>
          <p:cNvPr id="14" name="Picture 13" descr="DSCN3349.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861048"/>
            <a:ext cx="3636000" cy="2537728"/>
          </a:xfrm>
          <a:prstGeom prst="rect">
            <a:avLst/>
          </a:prstGeom>
        </p:spPr>
      </p:pic>
      <p:sp>
        <p:nvSpPr>
          <p:cNvPr id="13" name="TextBox 12"/>
          <p:cNvSpPr txBox="1"/>
          <p:nvPr/>
        </p:nvSpPr>
        <p:spPr>
          <a:xfrm>
            <a:off x="107504" y="3789040"/>
            <a:ext cx="2232248" cy="369332"/>
          </a:xfrm>
          <a:prstGeom prst="rect">
            <a:avLst/>
          </a:prstGeom>
          <a:noFill/>
        </p:spPr>
        <p:txBody>
          <a:bodyPr wrap="square" rtlCol="0">
            <a:spAutoFit/>
          </a:bodyPr>
          <a:lstStyle/>
          <a:p>
            <a:r>
              <a:rPr lang="en-US" b="1" dirty="0" smtClean="0"/>
              <a:t>23 September 2015</a:t>
            </a:r>
          </a:p>
        </p:txBody>
      </p:sp>
      <p:sp>
        <p:nvSpPr>
          <p:cNvPr id="15" name="TextBox 14"/>
          <p:cNvSpPr txBox="1"/>
          <p:nvPr/>
        </p:nvSpPr>
        <p:spPr>
          <a:xfrm>
            <a:off x="3851920" y="3789040"/>
            <a:ext cx="2232248" cy="369332"/>
          </a:xfrm>
          <a:prstGeom prst="rect">
            <a:avLst/>
          </a:prstGeom>
          <a:noFill/>
        </p:spPr>
        <p:txBody>
          <a:bodyPr wrap="square" rtlCol="0">
            <a:spAutoFit/>
          </a:bodyPr>
          <a:lstStyle/>
          <a:p>
            <a:r>
              <a:rPr lang="en-US" b="1" dirty="0" smtClean="0"/>
              <a:t>23 September 2015</a:t>
            </a:r>
          </a:p>
        </p:txBody>
      </p:sp>
      <p:pic>
        <p:nvPicPr>
          <p:cNvPr id="3" name="Picture 2" descr="sid16 HEBT+emerg 2015-10-08.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44208" y="1484784"/>
            <a:ext cx="2160000" cy="2213598"/>
          </a:xfrm>
          <a:prstGeom prst="rect">
            <a:avLst/>
          </a:prstGeom>
        </p:spPr>
      </p:pic>
      <p:sp>
        <p:nvSpPr>
          <p:cNvPr id="16" name="TextBox 15"/>
          <p:cNvSpPr txBox="1"/>
          <p:nvPr/>
        </p:nvSpPr>
        <p:spPr>
          <a:xfrm>
            <a:off x="6983760" y="1412776"/>
            <a:ext cx="1764704" cy="369332"/>
          </a:xfrm>
          <a:prstGeom prst="rect">
            <a:avLst/>
          </a:prstGeom>
          <a:noFill/>
        </p:spPr>
        <p:txBody>
          <a:bodyPr wrap="square" rtlCol="0">
            <a:spAutoFit/>
          </a:bodyPr>
          <a:lstStyle/>
          <a:p>
            <a:r>
              <a:rPr lang="en-US" b="1" dirty="0" smtClean="0"/>
              <a:t>8 October 2015</a:t>
            </a:r>
          </a:p>
        </p:txBody>
      </p:sp>
    </p:spTree>
    <p:extLst>
      <p:ext uri="{BB962C8B-B14F-4D97-AF65-F5344CB8AC3E}">
        <p14:creationId xmlns:p14="http://schemas.microsoft.com/office/powerpoint/2010/main" val="24732041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20150803_090737.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1556792"/>
            <a:ext cx="3852000" cy="2166750"/>
          </a:xfrm>
          <a:prstGeom prst="rect">
            <a:avLst/>
          </a:prstGeom>
        </p:spPr>
      </p:pic>
      <p:sp>
        <p:nvSpPr>
          <p:cNvPr id="2" name="Title 1"/>
          <p:cNvSpPr>
            <a:spLocks noGrp="1"/>
          </p:cNvSpPr>
          <p:nvPr>
            <p:ph type="title"/>
          </p:nvPr>
        </p:nvSpPr>
        <p:spPr/>
        <p:txBody>
          <a:bodyPr/>
          <a:lstStyle/>
          <a:p>
            <a:r>
              <a:rPr lang="en-US" dirty="0" smtClean="0"/>
              <a:t>Front End Building</a:t>
            </a:r>
            <a:endParaRPr lang="en-US" dirty="0"/>
          </a:p>
        </p:txBody>
      </p:sp>
      <p:sp>
        <p:nvSpPr>
          <p:cNvPr id="4" name="Slide Number Placeholder 3"/>
          <p:cNvSpPr>
            <a:spLocks noGrp="1"/>
          </p:cNvSpPr>
          <p:nvPr>
            <p:ph type="sldNum" sz="quarter" idx="12"/>
          </p:nvPr>
        </p:nvSpPr>
        <p:spPr>
          <a:xfrm>
            <a:off x="6732240" y="6309320"/>
            <a:ext cx="2133600" cy="365125"/>
          </a:xfrm>
        </p:spPr>
        <p:txBody>
          <a:bodyPr/>
          <a:lstStyle/>
          <a:p>
            <a:fld id="{551115BC-487E-4422-894C-CB7CD3E79223}" type="slidenum">
              <a:rPr lang="sv-SE" smtClean="0"/>
              <a:t>16</a:t>
            </a:fld>
            <a:endParaRPr lang="sv-SE" dirty="0"/>
          </a:p>
        </p:txBody>
      </p:sp>
      <p:pic>
        <p:nvPicPr>
          <p:cNvPr id="7" name="Picture 6" descr="FEB.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9952" y="1556792"/>
            <a:ext cx="3600000" cy="2424137"/>
          </a:xfrm>
          <a:prstGeom prst="rect">
            <a:avLst/>
          </a:prstGeom>
        </p:spPr>
      </p:pic>
      <p:pic>
        <p:nvPicPr>
          <p:cNvPr id="9" name="Picture 8" descr="DSCN3120.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4149080"/>
            <a:ext cx="2878686" cy="2520000"/>
          </a:xfrm>
          <a:prstGeom prst="rect">
            <a:avLst/>
          </a:prstGeom>
        </p:spPr>
      </p:pic>
      <p:sp>
        <p:nvSpPr>
          <p:cNvPr id="6" name="TextBox 5"/>
          <p:cNvSpPr txBox="1"/>
          <p:nvPr/>
        </p:nvSpPr>
        <p:spPr>
          <a:xfrm>
            <a:off x="4139952" y="1484784"/>
            <a:ext cx="2232248" cy="369332"/>
          </a:xfrm>
          <a:prstGeom prst="rect">
            <a:avLst/>
          </a:prstGeom>
          <a:noFill/>
        </p:spPr>
        <p:txBody>
          <a:bodyPr wrap="square" rtlCol="0">
            <a:spAutoFit/>
          </a:bodyPr>
          <a:lstStyle/>
          <a:p>
            <a:r>
              <a:rPr lang="en-US" b="1" dirty="0" smtClean="0"/>
              <a:t>19 August 2015</a:t>
            </a:r>
          </a:p>
        </p:txBody>
      </p:sp>
      <p:sp>
        <p:nvSpPr>
          <p:cNvPr id="10" name="TextBox 9"/>
          <p:cNvSpPr txBox="1"/>
          <p:nvPr/>
        </p:nvSpPr>
        <p:spPr>
          <a:xfrm>
            <a:off x="1043608" y="4221088"/>
            <a:ext cx="2160240" cy="369332"/>
          </a:xfrm>
          <a:prstGeom prst="rect">
            <a:avLst/>
          </a:prstGeom>
          <a:noFill/>
        </p:spPr>
        <p:txBody>
          <a:bodyPr wrap="square" rtlCol="0">
            <a:spAutoFit/>
          </a:bodyPr>
          <a:lstStyle/>
          <a:p>
            <a:r>
              <a:rPr lang="en-US" b="1" dirty="0" smtClean="0"/>
              <a:t>3 September 2015</a:t>
            </a:r>
          </a:p>
        </p:txBody>
      </p:sp>
      <p:sp>
        <p:nvSpPr>
          <p:cNvPr id="12" name="TextBox 11"/>
          <p:cNvSpPr txBox="1"/>
          <p:nvPr/>
        </p:nvSpPr>
        <p:spPr>
          <a:xfrm>
            <a:off x="107504" y="3645024"/>
            <a:ext cx="2160240" cy="369332"/>
          </a:xfrm>
          <a:prstGeom prst="rect">
            <a:avLst/>
          </a:prstGeom>
          <a:noFill/>
        </p:spPr>
        <p:txBody>
          <a:bodyPr wrap="square" rtlCol="0">
            <a:spAutoFit/>
          </a:bodyPr>
          <a:lstStyle/>
          <a:p>
            <a:r>
              <a:rPr lang="en-US" b="1" dirty="0" smtClean="0"/>
              <a:t>3 August 2015</a:t>
            </a:r>
          </a:p>
        </p:txBody>
      </p:sp>
      <p:pic>
        <p:nvPicPr>
          <p:cNvPr id="3" name="Picture 2" descr="sid17 FEB 2015-10-08.jpg"/>
          <p:cNvPicPr>
            <a:picLocks noChangeAspect="1"/>
          </p:cNvPicPr>
          <p:nvPr/>
        </p:nvPicPr>
        <p:blipFill rotWithShape="1">
          <a:blip r:embed="rId5" cstate="print">
            <a:extLst>
              <a:ext uri="{28A0092B-C50C-407E-A947-70E740481C1C}">
                <a14:useLocalDpi xmlns:a14="http://schemas.microsoft.com/office/drawing/2010/main" val="0"/>
              </a:ext>
            </a:extLst>
          </a:blip>
          <a:srcRect t="19299"/>
          <a:stretch/>
        </p:blipFill>
        <p:spPr>
          <a:xfrm>
            <a:off x="3347864" y="4077072"/>
            <a:ext cx="2880000" cy="2611680"/>
          </a:xfrm>
          <a:prstGeom prst="rect">
            <a:avLst/>
          </a:prstGeom>
        </p:spPr>
      </p:pic>
      <p:sp>
        <p:nvSpPr>
          <p:cNvPr id="13" name="TextBox 12"/>
          <p:cNvSpPr txBox="1"/>
          <p:nvPr/>
        </p:nvSpPr>
        <p:spPr>
          <a:xfrm>
            <a:off x="6228184" y="6165304"/>
            <a:ext cx="1764704" cy="369332"/>
          </a:xfrm>
          <a:prstGeom prst="rect">
            <a:avLst/>
          </a:prstGeom>
          <a:noFill/>
        </p:spPr>
        <p:txBody>
          <a:bodyPr wrap="square" rtlCol="0">
            <a:spAutoFit/>
          </a:bodyPr>
          <a:lstStyle/>
          <a:p>
            <a:r>
              <a:rPr lang="en-US" b="1" dirty="0" smtClean="0"/>
              <a:t>8 October 2015</a:t>
            </a:r>
          </a:p>
        </p:txBody>
      </p:sp>
    </p:spTree>
    <p:extLst>
      <p:ext uri="{BB962C8B-B14F-4D97-AF65-F5344CB8AC3E}">
        <p14:creationId xmlns:p14="http://schemas.microsoft.com/office/powerpoint/2010/main" val="37714285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Dog Leg</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17</a:t>
            </a:fld>
            <a:endParaRPr lang="sv-SE" dirty="0"/>
          </a:p>
        </p:txBody>
      </p:sp>
      <p:pic>
        <p:nvPicPr>
          <p:cNvPr id="7" name="Picture 6" descr="DSCN322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52120" y="1556792"/>
            <a:ext cx="3381614" cy="2160000"/>
          </a:xfrm>
          <a:prstGeom prst="rect">
            <a:avLst/>
          </a:prstGeom>
        </p:spPr>
      </p:pic>
      <p:pic>
        <p:nvPicPr>
          <p:cNvPr id="5" name="Picture 4" descr="DSCN321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3933056"/>
            <a:ext cx="3740551" cy="2160000"/>
          </a:xfrm>
          <a:prstGeom prst="rect">
            <a:avLst/>
          </a:prstGeom>
        </p:spPr>
      </p:pic>
      <p:sp>
        <p:nvSpPr>
          <p:cNvPr id="8" name="TextBox 7"/>
          <p:cNvSpPr txBox="1"/>
          <p:nvPr/>
        </p:nvSpPr>
        <p:spPr>
          <a:xfrm>
            <a:off x="4211960" y="1556792"/>
            <a:ext cx="2232248" cy="369332"/>
          </a:xfrm>
          <a:prstGeom prst="rect">
            <a:avLst/>
          </a:prstGeom>
          <a:noFill/>
        </p:spPr>
        <p:txBody>
          <a:bodyPr wrap="square" rtlCol="0">
            <a:spAutoFit/>
          </a:bodyPr>
          <a:lstStyle/>
          <a:p>
            <a:r>
              <a:rPr lang="en-US" b="1" dirty="0" smtClean="0"/>
              <a:t>18 September 2015</a:t>
            </a:r>
          </a:p>
        </p:txBody>
      </p:sp>
      <p:pic>
        <p:nvPicPr>
          <p:cNvPr id="10" name="Picture 9" descr="Dog Leg.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1556792"/>
            <a:ext cx="3960000" cy="2167087"/>
          </a:xfrm>
          <a:prstGeom prst="rect">
            <a:avLst/>
          </a:prstGeom>
        </p:spPr>
      </p:pic>
      <p:sp>
        <p:nvSpPr>
          <p:cNvPr id="6" name="TextBox 5"/>
          <p:cNvSpPr txBox="1"/>
          <p:nvPr/>
        </p:nvSpPr>
        <p:spPr>
          <a:xfrm>
            <a:off x="107504" y="3861048"/>
            <a:ext cx="2376264" cy="369332"/>
          </a:xfrm>
          <a:prstGeom prst="rect">
            <a:avLst/>
          </a:prstGeom>
          <a:noFill/>
        </p:spPr>
        <p:txBody>
          <a:bodyPr wrap="square" rtlCol="0">
            <a:spAutoFit/>
          </a:bodyPr>
          <a:lstStyle/>
          <a:p>
            <a:r>
              <a:rPr lang="en-US" b="1" dirty="0" smtClean="0"/>
              <a:t>8 September 2015</a:t>
            </a:r>
          </a:p>
        </p:txBody>
      </p:sp>
      <p:sp>
        <p:nvSpPr>
          <p:cNvPr id="11" name="TextBox 10"/>
          <p:cNvSpPr txBox="1"/>
          <p:nvPr/>
        </p:nvSpPr>
        <p:spPr>
          <a:xfrm>
            <a:off x="107504" y="1484784"/>
            <a:ext cx="2376264" cy="369332"/>
          </a:xfrm>
          <a:prstGeom prst="rect">
            <a:avLst/>
          </a:prstGeom>
          <a:noFill/>
        </p:spPr>
        <p:txBody>
          <a:bodyPr wrap="square" rtlCol="0">
            <a:spAutoFit/>
          </a:bodyPr>
          <a:lstStyle/>
          <a:p>
            <a:r>
              <a:rPr lang="en-US" b="1" dirty="0" smtClean="0"/>
              <a:t>28 August 2015</a:t>
            </a:r>
          </a:p>
        </p:txBody>
      </p:sp>
      <p:pic>
        <p:nvPicPr>
          <p:cNvPr id="12" name="Picture 11" descr="sid18 Dog Leg 2015-10-08.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23928" y="3902458"/>
            <a:ext cx="2700000" cy="2910918"/>
          </a:xfrm>
          <a:prstGeom prst="rect">
            <a:avLst/>
          </a:prstGeom>
        </p:spPr>
      </p:pic>
      <p:pic>
        <p:nvPicPr>
          <p:cNvPr id="9" name="Picture 8" descr="DSCN3233.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63888" y="2204864"/>
            <a:ext cx="2520000" cy="1666319"/>
          </a:xfrm>
          <a:prstGeom prst="rect">
            <a:avLst/>
          </a:prstGeom>
        </p:spPr>
      </p:pic>
      <p:sp>
        <p:nvSpPr>
          <p:cNvPr id="13" name="TextBox 12"/>
          <p:cNvSpPr txBox="1"/>
          <p:nvPr/>
        </p:nvSpPr>
        <p:spPr>
          <a:xfrm>
            <a:off x="6588224" y="6021288"/>
            <a:ext cx="1764704" cy="369332"/>
          </a:xfrm>
          <a:prstGeom prst="rect">
            <a:avLst/>
          </a:prstGeom>
          <a:noFill/>
        </p:spPr>
        <p:txBody>
          <a:bodyPr wrap="square" rtlCol="0">
            <a:spAutoFit/>
          </a:bodyPr>
          <a:lstStyle/>
          <a:p>
            <a:r>
              <a:rPr lang="en-US" b="1" dirty="0" smtClean="0"/>
              <a:t>8 October 2015</a:t>
            </a:r>
          </a:p>
        </p:txBody>
      </p:sp>
    </p:spTree>
    <p:extLst>
      <p:ext uri="{BB962C8B-B14F-4D97-AF65-F5344CB8AC3E}">
        <p14:creationId xmlns:p14="http://schemas.microsoft.com/office/powerpoint/2010/main" val="42530143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Gallery</a:t>
            </a:r>
            <a:endParaRPr lang="en-US" dirty="0"/>
          </a:p>
        </p:txBody>
      </p:sp>
      <p:pic>
        <p:nvPicPr>
          <p:cNvPr id="5" name="Content Placeholder 4" descr="DSCN2893.JPG"/>
          <p:cNvPicPr>
            <a:picLocks noGrp="1" noChangeAspect="1"/>
          </p:cNvPicPr>
          <p:nvPr>
            <p:ph idx="1"/>
          </p:nvPr>
        </p:nvPicPr>
        <p:blipFill>
          <a:blip r:embed="rId2" cstate="print">
            <a:extLst>
              <a:ext uri="{28A0092B-C50C-407E-A947-70E740481C1C}">
                <a14:useLocalDpi xmlns:a14="http://schemas.microsoft.com/office/drawing/2010/main" val="0"/>
              </a:ext>
            </a:extLst>
          </a:blip>
          <a:srcRect l="21817" r="21817"/>
          <a:stretch>
            <a:fillRect/>
          </a:stretch>
        </p:blipFill>
        <p:spPr>
          <a:xfrm>
            <a:off x="5148064" y="1484784"/>
            <a:ext cx="3927546" cy="2160000"/>
          </a:xfrm>
        </p:spPr>
      </p:pic>
      <p:sp>
        <p:nvSpPr>
          <p:cNvPr id="4" name="Slide Number Placeholder 3"/>
          <p:cNvSpPr>
            <a:spLocks noGrp="1"/>
          </p:cNvSpPr>
          <p:nvPr>
            <p:ph type="sldNum" sz="quarter" idx="12"/>
          </p:nvPr>
        </p:nvSpPr>
        <p:spPr/>
        <p:txBody>
          <a:bodyPr/>
          <a:lstStyle/>
          <a:p>
            <a:fld id="{551115BC-487E-4422-894C-CB7CD3E79223}" type="slidenum">
              <a:rPr lang="sv-SE" smtClean="0"/>
              <a:t>18</a:t>
            </a:fld>
            <a:endParaRPr lang="sv-SE" dirty="0"/>
          </a:p>
        </p:txBody>
      </p:sp>
      <p:sp>
        <p:nvSpPr>
          <p:cNvPr id="6" name="TextBox 5"/>
          <p:cNvSpPr txBox="1"/>
          <p:nvPr/>
        </p:nvSpPr>
        <p:spPr>
          <a:xfrm>
            <a:off x="5148064" y="1412776"/>
            <a:ext cx="2448272" cy="646331"/>
          </a:xfrm>
          <a:prstGeom prst="rect">
            <a:avLst/>
          </a:prstGeom>
          <a:noFill/>
        </p:spPr>
        <p:txBody>
          <a:bodyPr wrap="square" rtlCol="0">
            <a:spAutoFit/>
          </a:bodyPr>
          <a:lstStyle/>
          <a:p>
            <a:r>
              <a:rPr lang="en-US" b="1" dirty="0" smtClean="0"/>
              <a:t>Substation 1</a:t>
            </a:r>
          </a:p>
          <a:p>
            <a:r>
              <a:rPr lang="en-US" b="1" dirty="0" smtClean="0"/>
              <a:t>19 August 2015</a:t>
            </a:r>
          </a:p>
        </p:txBody>
      </p:sp>
      <p:sp>
        <p:nvSpPr>
          <p:cNvPr id="8" name="TextBox 7"/>
          <p:cNvSpPr txBox="1"/>
          <p:nvPr/>
        </p:nvSpPr>
        <p:spPr>
          <a:xfrm>
            <a:off x="3059832" y="2996952"/>
            <a:ext cx="2088232" cy="648072"/>
          </a:xfrm>
          <a:prstGeom prst="rect">
            <a:avLst/>
          </a:prstGeom>
          <a:noFill/>
        </p:spPr>
        <p:txBody>
          <a:bodyPr wrap="square" rtlCol="0">
            <a:spAutoFit/>
          </a:bodyPr>
          <a:lstStyle/>
          <a:p>
            <a:r>
              <a:rPr lang="en-US" b="1" dirty="0" smtClean="0"/>
              <a:t>Drilled foundations</a:t>
            </a:r>
          </a:p>
          <a:p>
            <a:r>
              <a:rPr lang="en-US" b="1" dirty="0" smtClean="0"/>
              <a:t>7 July 2015</a:t>
            </a:r>
          </a:p>
        </p:txBody>
      </p:sp>
      <p:pic>
        <p:nvPicPr>
          <p:cNvPr id="10" name="Picture 9" descr="DSCN268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1484784"/>
            <a:ext cx="3023999" cy="2174896"/>
          </a:xfrm>
          <a:prstGeom prst="rect">
            <a:avLst/>
          </a:prstGeom>
        </p:spPr>
      </p:pic>
      <p:pic>
        <p:nvPicPr>
          <p:cNvPr id="3" name="Picture 2" descr="sid19 Gallery 2015-10-08.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3861048"/>
            <a:ext cx="2916000" cy="2169657"/>
          </a:xfrm>
          <a:prstGeom prst="rect">
            <a:avLst/>
          </a:prstGeom>
        </p:spPr>
      </p:pic>
      <p:pic>
        <p:nvPicPr>
          <p:cNvPr id="7" name="Picture 6" descr="sid19 Gallery1 2015-10-08.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59832" y="3861048"/>
            <a:ext cx="2592000" cy="2168339"/>
          </a:xfrm>
          <a:prstGeom prst="rect">
            <a:avLst/>
          </a:prstGeom>
        </p:spPr>
      </p:pic>
      <p:pic>
        <p:nvPicPr>
          <p:cNvPr id="11" name="Picture 10" descr="sid19 Gallery2 2015-10-08.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24128" y="3861048"/>
            <a:ext cx="3312000" cy="2165912"/>
          </a:xfrm>
          <a:prstGeom prst="rect">
            <a:avLst/>
          </a:prstGeom>
        </p:spPr>
      </p:pic>
      <p:sp>
        <p:nvSpPr>
          <p:cNvPr id="12" name="TextBox 11"/>
          <p:cNvSpPr txBox="1"/>
          <p:nvPr/>
        </p:nvSpPr>
        <p:spPr>
          <a:xfrm>
            <a:off x="107504" y="6093296"/>
            <a:ext cx="4032448" cy="369332"/>
          </a:xfrm>
          <a:prstGeom prst="rect">
            <a:avLst/>
          </a:prstGeom>
          <a:noFill/>
        </p:spPr>
        <p:txBody>
          <a:bodyPr wrap="square" rtlCol="0">
            <a:spAutoFit/>
          </a:bodyPr>
          <a:lstStyle/>
          <a:p>
            <a:r>
              <a:rPr lang="en-US" b="1" dirty="0" smtClean="0"/>
              <a:t>Gallery steel structure 8 October 2015</a:t>
            </a:r>
          </a:p>
        </p:txBody>
      </p:sp>
    </p:spTree>
    <p:extLst>
      <p:ext uri="{BB962C8B-B14F-4D97-AF65-F5344CB8AC3E}">
        <p14:creationId xmlns:p14="http://schemas.microsoft.com/office/powerpoint/2010/main" val="33255210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G04 </a:t>
            </a:r>
            <a:r>
              <a:rPr lang="en-US" dirty="0" err="1" smtClean="0"/>
              <a:t>cryo</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19</a:t>
            </a:fld>
            <a:endParaRPr lang="sv-SE" dirty="0"/>
          </a:p>
        </p:txBody>
      </p:sp>
      <p:pic>
        <p:nvPicPr>
          <p:cNvPr id="5" name="Picture 4" descr="DSCN3249.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96" y="1484784"/>
            <a:ext cx="4216048" cy="2160000"/>
          </a:xfrm>
          <a:prstGeom prst="rect">
            <a:avLst/>
          </a:prstGeom>
        </p:spPr>
      </p:pic>
      <p:pic>
        <p:nvPicPr>
          <p:cNvPr id="6" name="Picture 5" descr="DSCN325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1800" y="1196752"/>
            <a:ext cx="2448000" cy="2181520"/>
          </a:xfrm>
          <a:prstGeom prst="rect">
            <a:avLst/>
          </a:prstGeom>
        </p:spPr>
      </p:pic>
      <p:pic>
        <p:nvPicPr>
          <p:cNvPr id="8" name="Picture 7" descr="DSCN2777.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6096" y="1484784"/>
            <a:ext cx="2808000" cy="2163274"/>
          </a:xfrm>
          <a:prstGeom prst="rect">
            <a:avLst/>
          </a:prstGeom>
        </p:spPr>
      </p:pic>
      <p:pic>
        <p:nvPicPr>
          <p:cNvPr id="3" name="Picture 2" descr="sid20 G04 Cryo 2015-10-08.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1760" y="3789040"/>
            <a:ext cx="2844000" cy="2887285"/>
          </a:xfrm>
          <a:prstGeom prst="rect">
            <a:avLst/>
          </a:prstGeom>
        </p:spPr>
      </p:pic>
      <p:sp>
        <p:nvSpPr>
          <p:cNvPr id="7" name="TextBox 6"/>
          <p:cNvSpPr txBox="1"/>
          <p:nvPr/>
        </p:nvSpPr>
        <p:spPr>
          <a:xfrm>
            <a:off x="2843808" y="3284984"/>
            <a:ext cx="2376264" cy="369332"/>
          </a:xfrm>
          <a:prstGeom prst="rect">
            <a:avLst/>
          </a:prstGeom>
          <a:noFill/>
        </p:spPr>
        <p:txBody>
          <a:bodyPr wrap="square" rtlCol="0">
            <a:spAutoFit/>
          </a:bodyPr>
          <a:lstStyle/>
          <a:p>
            <a:r>
              <a:rPr lang="en-US" b="1" dirty="0" smtClean="0"/>
              <a:t>18 September 2015</a:t>
            </a:r>
          </a:p>
        </p:txBody>
      </p:sp>
      <p:pic>
        <p:nvPicPr>
          <p:cNvPr id="9" name="Picture 8" descr="sid20 G04 Cryo1 2015-10-08.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789040"/>
            <a:ext cx="2160000" cy="2880000"/>
          </a:xfrm>
          <a:prstGeom prst="rect">
            <a:avLst/>
          </a:prstGeom>
        </p:spPr>
      </p:pic>
      <p:sp>
        <p:nvSpPr>
          <p:cNvPr id="10" name="TextBox 9"/>
          <p:cNvSpPr txBox="1"/>
          <p:nvPr/>
        </p:nvSpPr>
        <p:spPr>
          <a:xfrm>
            <a:off x="5220072" y="6237312"/>
            <a:ext cx="1764704" cy="369332"/>
          </a:xfrm>
          <a:prstGeom prst="rect">
            <a:avLst/>
          </a:prstGeom>
          <a:noFill/>
        </p:spPr>
        <p:txBody>
          <a:bodyPr wrap="square" rtlCol="0">
            <a:spAutoFit/>
          </a:bodyPr>
          <a:lstStyle/>
          <a:p>
            <a:r>
              <a:rPr lang="en-US" b="1" dirty="0" smtClean="0"/>
              <a:t>8 October 2015</a:t>
            </a:r>
          </a:p>
        </p:txBody>
      </p:sp>
    </p:spTree>
    <p:extLst>
      <p:ext uri="{BB962C8B-B14F-4D97-AF65-F5344CB8AC3E}">
        <p14:creationId xmlns:p14="http://schemas.microsoft.com/office/powerpoint/2010/main" val="30881437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CF</a:t>
            </a:r>
            <a:r>
              <a:rPr lang="en-US" dirty="0" smtClean="0"/>
              <a:t> Scope</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2</a:t>
            </a:fld>
            <a:endParaRPr lang="sv-SE"/>
          </a:p>
        </p:txBody>
      </p:sp>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68560" y="1412775"/>
            <a:ext cx="9696400" cy="5454225"/>
          </a:xfrm>
        </p:spPr>
      </p:pic>
      <p:sp>
        <p:nvSpPr>
          <p:cNvPr id="5" name="TextBox 4"/>
          <p:cNvSpPr txBox="1"/>
          <p:nvPr/>
        </p:nvSpPr>
        <p:spPr>
          <a:xfrm>
            <a:off x="251520" y="1628800"/>
            <a:ext cx="3456384" cy="1415772"/>
          </a:xfrm>
          <a:prstGeom prst="rect">
            <a:avLst/>
          </a:prstGeom>
          <a:solidFill>
            <a:schemeClr val="bg1">
              <a:alpha val="63000"/>
            </a:schemeClr>
          </a:solidFill>
        </p:spPr>
        <p:txBody>
          <a:bodyPr wrap="square" rtlCol="0">
            <a:spAutoFit/>
          </a:bodyPr>
          <a:lstStyle/>
          <a:p>
            <a:r>
              <a:rPr lang="en-US" sz="1400" u="sng" dirty="0" smtClean="0"/>
              <a:t>CF in numbers</a:t>
            </a:r>
          </a:p>
          <a:p>
            <a:r>
              <a:rPr lang="en-US" sz="1200" dirty="0" smtClean="0"/>
              <a:t>72 hectares</a:t>
            </a:r>
          </a:p>
          <a:p>
            <a:r>
              <a:rPr lang="en-US" sz="1200" dirty="0" smtClean="0"/>
              <a:t>26 buildings, approx. 100 000 m</a:t>
            </a:r>
            <a:r>
              <a:rPr lang="en-US" sz="1200" baseline="30000" dirty="0" smtClean="0"/>
              <a:t>2</a:t>
            </a:r>
          </a:p>
          <a:p>
            <a:r>
              <a:rPr lang="en-US" sz="1200" dirty="0" smtClean="0"/>
              <a:t>50 000 m</a:t>
            </a:r>
            <a:r>
              <a:rPr lang="en-US" sz="1200" baseline="30000" dirty="0" smtClean="0"/>
              <a:t>3</a:t>
            </a:r>
            <a:r>
              <a:rPr lang="en-US" sz="1200" dirty="0" smtClean="0"/>
              <a:t> concrete</a:t>
            </a:r>
          </a:p>
          <a:p>
            <a:r>
              <a:rPr lang="en-US" sz="1200" dirty="0" smtClean="0"/>
              <a:t>6 000 tons reinforcement</a:t>
            </a:r>
          </a:p>
          <a:p>
            <a:r>
              <a:rPr lang="en-US" sz="1200" dirty="0" smtClean="0"/>
              <a:t>40 km pipes</a:t>
            </a:r>
          </a:p>
          <a:p>
            <a:r>
              <a:rPr lang="en-US" sz="1200" dirty="0" smtClean="0"/>
              <a:t>Campus Area with Office &amp; Labs – 17 560 m</a:t>
            </a:r>
            <a:r>
              <a:rPr lang="en-US" sz="1200" baseline="30000" dirty="0" smtClean="0"/>
              <a:t>2</a:t>
            </a:r>
            <a:endParaRPr lang="en-US" sz="1200" baseline="30000" dirty="0"/>
          </a:p>
        </p:txBody>
      </p:sp>
    </p:spTree>
    <p:extLst>
      <p:ext uri="{BB962C8B-B14F-4D97-AF65-F5344CB8AC3E}">
        <p14:creationId xmlns:p14="http://schemas.microsoft.com/office/powerpoint/2010/main" val="387714820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Target</a:t>
            </a:r>
            <a:endParaRPr lang="en-US" dirty="0"/>
          </a:p>
        </p:txBody>
      </p:sp>
      <p:pic>
        <p:nvPicPr>
          <p:cNvPr id="5" name="Content Placeholder 4" descr="26 feb target area.JPG"/>
          <p:cNvPicPr>
            <a:picLocks noGrp="1" noChangeAspect="1"/>
          </p:cNvPicPr>
          <p:nvPr>
            <p:ph idx="1"/>
          </p:nvPr>
        </p:nvPicPr>
        <p:blipFill>
          <a:blip r:embed="rId2" cstate="print">
            <a:extLst>
              <a:ext uri="{28A0092B-C50C-407E-A947-70E740481C1C}">
                <a14:useLocalDpi xmlns:a14="http://schemas.microsoft.com/office/drawing/2010/main" val="0"/>
              </a:ext>
            </a:extLst>
          </a:blip>
          <a:srcRect t="7768" b="7768"/>
          <a:stretch>
            <a:fillRect/>
          </a:stretch>
        </p:blipFill>
        <p:spPr>
          <a:xfrm>
            <a:off x="179512" y="1556792"/>
            <a:ext cx="3927548" cy="2160000"/>
          </a:xfrm>
        </p:spPr>
      </p:pic>
      <p:sp>
        <p:nvSpPr>
          <p:cNvPr id="4" name="Slide Number Placeholder 3"/>
          <p:cNvSpPr>
            <a:spLocks noGrp="1"/>
          </p:cNvSpPr>
          <p:nvPr>
            <p:ph type="sldNum" sz="quarter" idx="12"/>
          </p:nvPr>
        </p:nvSpPr>
        <p:spPr/>
        <p:txBody>
          <a:bodyPr/>
          <a:lstStyle/>
          <a:p>
            <a:fld id="{551115BC-487E-4422-894C-CB7CD3E79223}" type="slidenum">
              <a:rPr lang="sv-SE" smtClean="0"/>
              <a:pPr/>
              <a:t>20</a:t>
            </a:fld>
            <a:endParaRPr lang="sv-SE"/>
          </a:p>
        </p:txBody>
      </p:sp>
      <p:sp>
        <p:nvSpPr>
          <p:cNvPr id="6" name="TextBox 5"/>
          <p:cNvSpPr txBox="1"/>
          <p:nvPr/>
        </p:nvSpPr>
        <p:spPr>
          <a:xfrm>
            <a:off x="179512" y="3717032"/>
            <a:ext cx="2448272" cy="369332"/>
          </a:xfrm>
          <a:prstGeom prst="rect">
            <a:avLst/>
          </a:prstGeom>
          <a:noFill/>
        </p:spPr>
        <p:txBody>
          <a:bodyPr wrap="square" rtlCol="0">
            <a:spAutoFit/>
          </a:bodyPr>
          <a:lstStyle/>
          <a:p>
            <a:r>
              <a:rPr lang="en-US" b="1" dirty="0" smtClean="0"/>
              <a:t>26 February 2015</a:t>
            </a:r>
          </a:p>
        </p:txBody>
      </p:sp>
      <p:pic>
        <p:nvPicPr>
          <p:cNvPr id="7" name="Picture 6" descr="12 mar target area.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7984" y="1556792"/>
            <a:ext cx="3996000" cy="2177508"/>
          </a:xfrm>
          <a:prstGeom prst="rect">
            <a:avLst/>
          </a:prstGeom>
        </p:spPr>
      </p:pic>
      <p:sp>
        <p:nvSpPr>
          <p:cNvPr id="8" name="TextBox 7"/>
          <p:cNvSpPr txBox="1"/>
          <p:nvPr/>
        </p:nvSpPr>
        <p:spPr>
          <a:xfrm>
            <a:off x="4427984" y="1556792"/>
            <a:ext cx="2448272" cy="369332"/>
          </a:xfrm>
          <a:prstGeom prst="rect">
            <a:avLst/>
          </a:prstGeom>
          <a:noFill/>
        </p:spPr>
        <p:txBody>
          <a:bodyPr wrap="square" rtlCol="0">
            <a:spAutoFit/>
          </a:bodyPr>
          <a:lstStyle/>
          <a:p>
            <a:r>
              <a:rPr lang="en-US" b="1" dirty="0" smtClean="0"/>
              <a:t>12 March 2015</a:t>
            </a:r>
          </a:p>
        </p:txBody>
      </p:sp>
      <p:pic>
        <p:nvPicPr>
          <p:cNvPr id="9" name="Picture 8" descr="25 mars target spont.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4005064"/>
            <a:ext cx="2196000" cy="2547849"/>
          </a:xfrm>
          <a:prstGeom prst="rect">
            <a:avLst/>
          </a:prstGeom>
        </p:spPr>
      </p:pic>
      <p:sp>
        <p:nvSpPr>
          <p:cNvPr id="10" name="TextBox 9"/>
          <p:cNvSpPr txBox="1"/>
          <p:nvPr/>
        </p:nvSpPr>
        <p:spPr>
          <a:xfrm>
            <a:off x="2339752" y="5877272"/>
            <a:ext cx="1872208" cy="646331"/>
          </a:xfrm>
          <a:prstGeom prst="rect">
            <a:avLst/>
          </a:prstGeom>
          <a:noFill/>
        </p:spPr>
        <p:txBody>
          <a:bodyPr wrap="square" rtlCol="0">
            <a:spAutoFit/>
          </a:bodyPr>
          <a:lstStyle/>
          <a:p>
            <a:r>
              <a:rPr lang="en-US" b="1" dirty="0"/>
              <a:t>Sheet </a:t>
            </a:r>
            <a:r>
              <a:rPr lang="en-US" b="1" dirty="0" smtClean="0"/>
              <a:t>piling – </a:t>
            </a:r>
          </a:p>
          <a:p>
            <a:r>
              <a:rPr lang="en-US" b="1" dirty="0" smtClean="0"/>
              <a:t>25 March 2015</a:t>
            </a:r>
          </a:p>
        </p:txBody>
      </p:sp>
      <p:pic>
        <p:nvPicPr>
          <p:cNvPr id="11" name="Picture 10" descr="Sheet Piling target Area 20150422.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7984" y="4005064"/>
            <a:ext cx="4248000" cy="2522685"/>
          </a:xfrm>
          <a:prstGeom prst="rect">
            <a:avLst/>
          </a:prstGeom>
        </p:spPr>
      </p:pic>
      <p:sp>
        <p:nvSpPr>
          <p:cNvPr id="12" name="TextBox 11"/>
          <p:cNvSpPr txBox="1"/>
          <p:nvPr/>
        </p:nvSpPr>
        <p:spPr>
          <a:xfrm>
            <a:off x="6228184" y="4005064"/>
            <a:ext cx="2448272" cy="369332"/>
          </a:xfrm>
          <a:prstGeom prst="rect">
            <a:avLst/>
          </a:prstGeom>
          <a:noFill/>
        </p:spPr>
        <p:txBody>
          <a:bodyPr wrap="square" rtlCol="0">
            <a:spAutoFit/>
          </a:bodyPr>
          <a:lstStyle/>
          <a:p>
            <a:pPr algn="r"/>
            <a:r>
              <a:rPr lang="en-US" b="1" dirty="0" smtClean="0"/>
              <a:t>22 April 2015</a:t>
            </a:r>
          </a:p>
        </p:txBody>
      </p:sp>
    </p:spTree>
    <p:extLst>
      <p:ext uri="{BB962C8B-B14F-4D97-AF65-F5344CB8AC3E}">
        <p14:creationId xmlns:p14="http://schemas.microsoft.com/office/powerpoint/2010/main" val="325566906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descr="bild 5.pn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20839" r="20966" b="17361"/>
          <a:stretch/>
        </p:blipFill>
        <p:spPr>
          <a:xfrm>
            <a:off x="5292080" y="1340768"/>
            <a:ext cx="3698783" cy="2057602"/>
          </a:xfrm>
        </p:spPr>
      </p:pic>
      <p:pic>
        <p:nvPicPr>
          <p:cNvPr id="6" name="Picture 5" descr="DSCN3209.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8064" y="3636344"/>
            <a:ext cx="3852000" cy="2889000"/>
          </a:xfrm>
          <a:prstGeom prst="rect">
            <a:avLst/>
          </a:prstGeom>
        </p:spPr>
      </p:pic>
      <p:sp>
        <p:nvSpPr>
          <p:cNvPr id="2" name="Title 1"/>
          <p:cNvSpPr>
            <a:spLocks noGrp="1"/>
          </p:cNvSpPr>
          <p:nvPr>
            <p:ph type="title"/>
          </p:nvPr>
        </p:nvSpPr>
        <p:spPr/>
        <p:txBody>
          <a:bodyPr/>
          <a:lstStyle/>
          <a:p>
            <a:r>
              <a:rPr lang="en-US" dirty="0" smtClean="0"/>
              <a:t>Target</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21</a:t>
            </a:fld>
            <a:endParaRPr lang="sv-SE"/>
          </a:p>
        </p:txBody>
      </p:sp>
      <p:pic>
        <p:nvPicPr>
          <p:cNvPr id="5" name="Picture 4" descr="Screen Shot 2015-09-09 at 21.52.3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56" y="1268760"/>
            <a:ext cx="5040000" cy="3377930"/>
          </a:xfrm>
          <a:prstGeom prst="rect">
            <a:avLst/>
          </a:prstGeom>
        </p:spPr>
      </p:pic>
      <p:sp>
        <p:nvSpPr>
          <p:cNvPr id="7" name="TextBox 6"/>
          <p:cNvSpPr txBox="1"/>
          <p:nvPr/>
        </p:nvSpPr>
        <p:spPr>
          <a:xfrm>
            <a:off x="107504" y="4797152"/>
            <a:ext cx="2088232" cy="1384986"/>
          </a:xfrm>
          <a:prstGeom prst="rect">
            <a:avLst/>
          </a:prstGeom>
        </p:spPr>
        <p:style>
          <a:lnRef idx="2">
            <a:schemeClr val="dk1"/>
          </a:lnRef>
          <a:fillRef idx="1">
            <a:schemeClr val="lt1"/>
          </a:fillRef>
          <a:effectRef idx="0">
            <a:schemeClr val="dk1"/>
          </a:effectRef>
          <a:fontRef idx="minor">
            <a:schemeClr val="dk1"/>
          </a:fontRef>
        </p:style>
        <p:txBody>
          <a:bodyPr wrap="square" lIns="91431" tIns="45716" rIns="91431" bIns="45716">
            <a:spAutoFit/>
          </a:bodyPr>
          <a:lstStyle/>
          <a:p>
            <a:pPr>
              <a:defRPr/>
            </a:pPr>
            <a:r>
              <a:rPr lang="en-GB" sz="1400" b="1" dirty="0" smtClean="0"/>
              <a:t>D01/D02/D03</a:t>
            </a:r>
          </a:p>
          <a:p>
            <a:pPr marL="285750" indent="-285750">
              <a:buFont typeface="Arial"/>
              <a:buChar char="•"/>
              <a:defRPr/>
            </a:pPr>
            <a:r>
              <a:rPr lang="en-GB" sz="1400" dirty="0" smtClean="0"/>
              <a:t>Sheet Piles</a:t>
            </a:r>
          </a:p>
          <a:p>
            <a:pPr marL="285750" indent="-285750">
              <a:buFont typeface="Arial"/>
              <a:buChar char="•"/>
              <a:defRPr/>
            </a:pPr>
            <a:r>
              <a:rPr lang="en-GB" sz="1400" dirty="0" smtClean="0"/>
              <a:t>Steel core Piles</a:t>
            </a:r>
          </a:p>
          <a:p>
            <a:pPr marL="285750" indent="-285750">
              <a:buFont typeface="Arial"/>
              <a:buChar char="•"/>
              <a:defRPr/>
            </a:pPr>
            <a:r>
              <a:rPr lang="en-GB" sz="1400" dirty="0" smtClean="0"/>
              <a:t>Concrete Piles</a:t>
            </a:r>
          </a:p>
          <a:p>
            <a:pPr marL="285750" indent="-285750">
              <a:buFont typeface="Arial"/>
              <a:buChar char="•"/>
              <a:defRPr/>
            </a:pPr>
            <a:r>
              <a:rPr lang="en-GB" sz="1400" dirty="0" smtClean="0"/>
              <a:t>Large diameter bored Piles (Monolith)</a:t>
            </a:r>
          </a:p>
        </p:txBody>
      </p:sp>
      <p:sp>
        <p:nvSpPr>
          <p:cNvPr id="9" name="TextBox 8"/>
          <p:cNvSpPr txBox="1"/>
          <p:nvPr/>
        </p:nvSpPr>
        <p:spPr>
          <a:xfrm>
            <a:off x="2483768" y="4797152"/>
            <a:ext cx="2088232" cy="1015655"/>
          </a:xfrm>
          <a:prstGeom prst="rect">
            <a:avLst/>
          </a:prstGeom>
        </p:spPr>
        <p:style>
          <a:lnRef idx="2">
            <a:schemeClr val="dk1"/>
          </a:lnRef>
          <a:fillRef idx="1">
            <a:schemeClr val="lt1"/>
          </a:fillRef>
          <a:effectRef idx="0">
            <a:schemeClr val="dk1"/>
          </a:effectRef>
          <a:fontRef idx="minor">
            <a:schemeClr val="dk1"/>
          </a:fontRef>
        </p:style>
        <p:txBody>
          <a:bodyPr wrap="square" lIns="91431" tIns="45716" rIns="91431" bIns="45716">
            <a:spAutoFit/>
          </a:bodyPr>
          <a:lstStyle/>
          <a:p>
            <a:r>
              <a:rPr lang="en-GB" b="1" baseline="30000" dirty="0" smtClean="0"/>
              <a:t>Progress, Target, 1st of September 2015</a:t>
            </a:r>
          </a:p>
          <a:p>
            <a:pPr marL="285750" indent="-285750">
              <a:buFont typeface="Arial"/>
              <a:buChar char="•"/>
            </a:pPr>
            <a:r>
              <a:rPr lang="en-GB" b="1" baseline="30000" dirty="0" smtClean="0"/>
              <a:t>1101 /3958 concrete piles (28%),</a:t>
            </a:r>
          </a:p>
          <a:p>
            <a:pPr marL="285750" indent="-285750">
              <a:buFont typeface="Arial"/>
              <a:buChar char="•"/>
            </a:pPr>
            <a:r>
              <a:rPr lang="en-GB" b="1" baseline="30000" dirty="0" smtClean="0"/>
              <a:t> 84 /364 steel core piles</a:t>
            </a:r>
            <a:endParaRPr lang="en-GB" b="1" baseline="30000" dirty="0"/>
          </a:p>
        </p:txBody>
      </p:sp>
    </p:spTree>
    <p:extLst>
      <p:ext uri="{BB962C8B-B14F-4D97-AF65-F5344CB8AC3E}">
        <p14:creationId xmlns:p14="http://schemas.microsoft.com/office/powerpoint/2010/main" val="27239693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Monolith area</a:t>
            </a:r>
            <a:endParaRPr lang="sv-SE"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29283" y="1600200"/>
            <a:ext cx="6285433" cy="4525963"/>
          </a:xfrm>
        </p:spPr>
      </p:pic>
      <p:sp>
        <p:nvSpPr>
          <p:cNvPr id="4" name="Slide Number Placeholder 3"/>
          <p:cNvSpPr>
            <a:spLocks noGrp="1"/>
          </p:cNvSpPr>
          <p:nvPr>
            <p:ph type="sldNum" sz="quarter" idx="12"/>
          </p:nvPr>
        </p:nvSpPr>
        <p:spPr/>
        <p:txBody>
          <a:bodyPr/>
          <a:lstStyle/>
          <a:p>
            <a:fld id="{551115BC-487E-4422-894C-CB7CD3E79223}" type="slidenum">
              <a:rPr lang="sv-SE" smtClean="0"/>
              <a:t>22</a:t>
            </a:fld>
            <a:endParaRPr lang="sv-SE" dirty="0"/>
          </a:p>
        </p:txBody>
      </p:sp>
    </p:spTree>
    <p:extLst>
      <p:ext uri="{BB962C8B-B14F-4D97-AF65-F5344CB8AC3E}">
        <p14:creationId xmlns:p14="http://schemas.microsoft.com/office/powerpoint/2010/main" val="18618293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Target - piling</a:t>
            </a:r>
            <a:endParaRPr lang="en-GB" noProof="0" dirty="0"/>
          </a:p>
        </p:txBody>
      </p:sp>
      <p:sp>
        <p:nvSpPr>
          <p:cNvPr id="4" name="Slide Number Placeholder 3"/>
          <p:cNvSpPr>
            <a:spLocks noGrp="1"/>
          </p:cNvSpPr>
          <p:nvPr>
            <p:ph type="sldNum" sz="quarter" idx="12"/>
          </p:nvPr>
        </p:nvSpPr>
        <p:spPr/>
        <p:txBody>
          <a:bodyPr/>
          <a:lstStyle/>
          <a:p>
            <a:fld id="{551115BC-487E-4422-894C-CB7CD3E79223}" type="slidenum">
              <a:rPr lang="en-GB" smtClean="0"/>
              <a:t>23</a:t>
            </a:fld>
            <a:endParaRPr lang="en-GB"/>
          </a:p>
        </p:txBody>
      </p:sp>
      <p:pic>
        <p:nvPicPr>
          <p:cNvPr id="11" name="Picture 10" descr="DSCN2345.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5" y="1484784"/>
            <a:ext cx="3875061" cy="2520000"/>
          </a:xfrm>
          <a:prstGeom prst="rect">
            <a:avLst/>
          </a:prstGeom>
        </p:spPr>
      </p:pic>
      <p:sp>
        <p:nvSpPr>
          <p:cNvPr id="10" name="TextBox 9"/>
          <p:cNvSpPr txBox="1"/>
          <p:nvPr/>
        </p:nvSpPr>
        <p:spPr>
          <a:xfrm>
            <a:off x="2195736" y="1484784"/>
            <a:ext cx="1872208" cy="369332"/>
          </a:xfrm>
          <a:prstGeom prst="rect">
            <a:avLst/>
          </a:prstGeom>
          <a:noFill/>
        </p:spPr>
        <p:txBody>
          <a:bodyPr wrap="square" rtlCol="0">
            <a:spAutoFit/>
          </a:bodyPr>
          <a:lstStyle/>
          <a:p>
            <a:r>
              <a:rPr lang="en-US" b="1" dirty="0" smtClean="0"/>
              <a:t>4 June 2015</a:t>
            </a:r>
          </a:p>
        </p:txBody>
      </p:sp>
      <p:pic>
        <p:nvPicPr>
          <p:cNvPr id="3" name="Picture 2" descr="DSCN289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9952" y="1484784"/>
            <a:ext cx="4968000" cy="2532946"/>
          </a:xfrm>
          <a:prstGeom prst="rect">
            <a:avLst/>
          </a:prstGeom>
        </p:spPr>
      </p:pic>
      <p:sp>
        <p:nvSpPr>
          <p:cNvPr id="14" name="TextBox 13"/>
          <p:cNvSpPr txBox="1"/>
          <p:nvPr/>
        </p:nvSpPr>
        <p:spPr>
          <a:xfrm>
            <a:off x="4139952" y="1484784"/>
            <a:ext cx="1872208" cy="369332"/>
          </a:xfrm>
          <a:prstGeom prst="rect">
            <a:avLst/>
          </a:prstGeom>
          <a:noFill/>
        </p:spPr>
        <p:txBody>
          <a:bodyPr wrap="square" rtlCol="0">
            <a:spAutoFit/>
          </a:bodyPr>
          <a:lstStyle/>
          <a:p>
            <a:r>
              <a:rPr lang="en-US" b="1" dirty="0" smtClean="0"/>
              <a:t>19 August 2015</a:t>
            </a:r>
          </a:p>
        </p:txBody>
      </p:sp>
      <p:pic>
        <p:nvPicPr>
          <p:cNvPr id="5" name="Picture 4" descr="20150803_084101.jpg"/>
          <p:cNvPicPr>
            <a:picLocks noChangeAspect="1"/>
          </p:cNvPicPr>
          <p:nvPr/>
        </p:nvPicPr>
        <p:blipFill rotWithShape="1">
          <a:blip r:embed="rId4" cstate="print">
            <a:extLst>
              <a:ext uri="{28A0092B-C50C-407E-A947-70E740481C1C}">
                <a14:useLocalDpi xmlns:a14="http://schemas.microsoft.com/office/drawing/2010/main" val="0"/>
              </a:ext>
            </a:extLst>
          </a:blip>
          <a:srcRect t="32000"/>
          <a:stretch/>
        </p:blipFill>
        <p:spPr>
          <a:xfrm>
            <a:off x="2699792" y="5363586"/>
            <a:ext cx="2664000" cy="1474450"/>
          </a:xfrm>
          <a:prstGeom prst="rect">
            <a:avLst/>
          </a:prstGeom>
        </p:spPr>
      </p:pic>
      <p:pic>
        <p:nvPicPr>
          <p:cNvPr id="6" name="Picture 5" descr="P1000162.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6096" y="4110476"/>
            <a:ext cx="3600000" cy="2270852"/>
          </a:xfrm>
          <a:prstGeom prst="rect">
            <a:avLst/>
          </a:prstGeom>
        </p:spPr>
      </p:pic>
      <p:pic>
        <p:nvPicPr>
          <p:cNvPr id="9" name="Picture 8" descr="DSCN2330.JPG"/>
          <p:cNvPicPr>
            <a:picLocks noChangeAspect="1"/>
          </p:cNvPicPr>
          <p:nvPr/>
        </p:nvPicPr>
        <p:blipFill rotWithShape="1">
          <a:blip r:embed="rId6" cstate="print">
            <a:extLst>
              <a:ext uri="{28A0092B-C50C-407E-A947-70E740481C1C}">
                <a14:useLocalDpi xmlns:a14="http://schemas.microsoft.com/office/drawing/2010/main" val="0"/>
              </a:ext>
            </a:extLst>
          </a:blip>
          <a:srcRect l="14051"/>
          <a:stretch/>
        </p:blipFill>
        <p:spPr>
          <a:xfrm>
            <a:off x="107504" y="4077072"/>
            <a:ext cx="3094176" cy="1787640"/>
          </a:xfrm>
          <a:prstGeom prst="rect">
            <a:avLst/>
          </a:prstGeom>
        </p:spPr>
      </p:pic>
      <p:sp>
        <p:nvSpPr>
          <p:cNvPr id="12" name="TextBox 11"/>
          <p:cNvSpPr txBox="1"/>
          <p:nvPr/>
        </p:nvSpPr>
        <p:spPr>
          <a:xfrm>
            <a:off x="5940152" y="4221088"/>
            <a:ext cx="2160240" cy="369332"/>
          </a:xfrm>
          <a:prstGeom prst="rect">
            <a:avLst/>
          </a:prstGeom>
          <a:noFill/>
        </p:spPr>
        <p:txBody>
          <a:bodyPr wrap="square" rtlCol="0">
            <a:spAutoFit/>
          </a:bodyPr>
          <a:lstStyle/>
          <a:p>
            <a:r>
              <a:rPr lang="en-US" b="1" dirty="0" smtClean="0"/>
              <a:t>30 September 2015</a:t>
            </a:r>
          </a:p>
        </p:txBody>
      </p:sp>
    </p:spTree>
    <p:extLst>
      <p:ext uri="{BB962C8B-B14F-4D97-AF65-F5344CB8AC3E}">
        <p14:creationId xmlns:p14="http://schemas.microsoft.com/office/powerpoint/2010/main" val="14890285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sid25 H05 2 2015-10-08.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0192" y="3429000"/>
            <a:ext cx="2376000" cy="1811444"/>
          </a:xfrm>
          <a:prstGeom prst="rect">
            <a:avLst/>
          </a:prstGeom>
        </p:spPr>
      </p:pic>
      <p:pic>
        <p:nvPicPr>
          <p:cNvPr id="21" name="Picture 20" descr="sid25 H05 42015-10-08.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2160" y="4941168"/>
            <a:ext cx="1332000" cy="1817078"/>
          </a:xfrm>
          <a:prstGeom prst="rect">
            <a:avLst/>
          </a:prstGeom>
        </p:spPr>
      </p:pic>
      <p:pic>
        <p:nvPicPr>
          <p:cNvPr id="6" name="Picture 5" descr="sid25 H05 1 2015-10-08.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3888" y="3284984"/>
            <a:ext cx="2592000" cy="1803370"/>
          </a:xfrm>
          <a:prstGeom prst="rect">
            <a:avLst/>
          </a:prstGeom>
        </p:spPr>
      </p:pic>
      <p:sp>
        <p:nvSpPr>
          <p:cNvPr id="2" name="Title 1"/>
          <p:cNvSpPr>
            <a:spLocks noGrp="1"/>
          </p:cNvSpPr>
          <p:nvPr>
            <p:ph type="title"/>
          </p:nvPr>
        </p:nvSpPr>
        <p:spPr/>
        <p:txBody>
          <a:bodyPr/>
          <a:lstStyle/>
          <a:p>
            <a:r>
              <a:rPr lang="en-US" dirty="0" smtClean="0"/>
              <a:t>H05 aux</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pPr/>
              <a:t>24</a:t>
            </a:fld>
            <a:endParaRPr lang="sv-SE"/>
          </a:p>
        </p:txBody>
      </p:sp>
      <p:pic>
        <p:nvPicPr>
          <p:cNvPr id="7" name="Content Placeholder 6" descr="H05 (2).JPG"/>
          <p:cNvPicPr>
            <a:picLocks noGrp="1" noChangeAspect="1"/>
          </p:cNvPicPr>
          <p:nvPr>
            <p:ph idx="1"/>
          </p:nvPr>
        </p:nvPicPr>
        <p:blipFill>
          <a:blip r:embed="rId5" cstate="print">
            <a:extLst>
              <a:ext uri="{28A0092B-C50C-407E-A947-70E740481C1C}">
                <a14:useLocalDpi xmlns:a14="http://schemas.microsoft.com/office/drawing/2010/main" val="0"/>
              </a:ext>
            </a:extLst>
          </a:blip>
          <a:srcRect t="13336" b="13336"/>
          <a:stretch>
            <a:fillRect/>
          </a:stretch>
        </p:blipFill>
        <p:spPr>
          <a:xfrm>
            <a:off x="107504" y="3429000"/>
            <a:ext cx="3272957" cy="1800000"/>
          </a:xfrm>
        </p:spPr>
      </p:pic>
      <p:sp>
        <p:nvSpPr>
          <p:cNvPr id="8" name="TextBox 7"/>
          <p:cNvSpPr txBox="1"/>
          <p:nvPr/>
        </p:nvSpPr>
        <p:spPr>
          <a:xfrm>
            <a:off x="107504" y="3356992"/>
            <a:ext cx="1872208" cy="369332"/>
          </a:xfrm>
          <a:prstGeom prst="rect">
            <a:avLst/>
          </a:prstGeom>
          <a:noFill/>
        </p:spPr>
        <p:txBody>
          <a:bodyPr wrap="square" rtlCol="0">
            <a:spAutoFit/>
          </a:bodyPr>
          <a:lstStyle/>
          <a:p>
            <a:r>
              <a:rPr lang="en-US" b="1" dirty="0" smtClean="0">
                <a:solidFill>
                  <a:srgbClr val="FFFFFF"/>
                </a:solidFill>
              </a:rPr>
              <a:t>4 June 2015</a:t>
            </a:r>
          </a:p>
        </p:txBody>
      </p:sp>
      <p:pic>
        <p:nvPicPr>
          <p:cNvPr id="9" name="Picture 8" descr="26 feb H05.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1556792"/>
            <a:ext cx="3096000" cy="1804413"/>
          </a:xfrm>
          <a:prstGeom prst="rect">
            <a:avLst/>
          </a:prstGeom>
        </p:spPr>
      </p:pic>
      <p:sp>
        <p:nvSpPr>
          <p:cNvPr id="10" name="TextBox 9"/>
          <p:cNvSpPr txBox="1"/>
          <p:nvPr/>
        </p:nvSpPr>
        <p:spPr>
          <a:xfrm>
            <a:off x="1331640" y="1484784"/>
            <a:ext cx="1872208" cy="369332"/>
          </a:xfrm>
          <a:prstGeom prst="rect">
            <a:avLst/>
          </a:prstGeom>
          <a:noFill/>
        </p:spPr>
        <p:txBody>
          <a:bodyPr wrap="square" rtlCol="0">
            <a:spAutoFit/>
          </a:bodyPr>
          <a:lstStyle/>
          <a:p>
            <a:r>
              <a:rPr lang="en-US" b="1" dirty="0" smtClean="0"/>
              <a:t>26 February 2015</a:t>
            </a:r>
          </a:p>
        </p:txBody>
      </p:sp>
      <p:pic>
        <p:nvPicPr>
          <p:cNvPr id="13" name="Picture 12" descr="25 mars H05.JPG"/>
          <p:cNvPicPr>
            <a:picLocks noChangeAspect="1"/>
          </p:cNvPicPr>
          <p:nvPr/>
        </p:nvPicPr>
        <p:blipFill rotWithShape="1">
          <a:blip r:embed="rId7" cstate="print">
            <a:extLst>
              <a:ext uri="{28A0092B-C50C-407E-A947-70E740481C1C}">
                <a14:useLocalDpi xmlns:a14="http://schemas.microsoft.com/office/drawing/2010/main" val="0"/>
              </a:ext>
            </a:extLst>
          </a:blip>
          <a:srcRect t="9901" b="6391"/>
          <a:stretch/>
        </p:blipFill>
        <p:spPr>
          <a:xfrm>
            <a:off x="3275856" y="1554614"/>
            <a:ext cx="2770105" cy="1808088"/>
          </a:xfrm>
          <a:prstGeom prst="rect">
            <a:avLst/>
          </a:prstGeom>
        </p:spPr>
      </p:pic>
      <p:sp>
        <p:nvSpPr>
          <p:cNvPr id="14" name="TextBox 13"/>
          <p:cNvSpPr txBox="1"/>
          <p:nvPr/>
        </p:nvSpPr>
        <p:spPr>
          <a:xfrm>
            <a:off x="4427984" y="1484784"/>
            <a:ext cx="1872208" cy="369332"/>
          </a:xfrm>
          <a:prstGeom prst="rect">
            <a:avLst/>
          </a:prstGeom>
          <a:noFill/>
        </p:spPr>
        <p:txBody>
          <a:bodyPr wrap="square" rtlCol="0">
            <a:spAutoFit/>
          </a:bodyPr>
          <a:lstStyle/>
          <a:p>
            <a:r>
              <a:rPr lang="en-US" b="1" dirty="0" smtClean="0"/>
              <a:t>25 March 2015</a:t>
            </a:r>
          </a:p>
        </p:txBody>
      </p:sp>
      <p:pic>
        <p:nvPicPr>
          <p:cNvPr id="15" name="Picture 14" descr=" 21 maj väggmontage walls H05.jpe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56176" y="1556792"/>
            <a:ext cx="1368000" cy="1824000"/>
          </a:xfrm>
          <a:prstGeom prst="rect">
            <a:avLst/>
          </a:prstGeom>
        </p:spPr>
      </p:pic>
      <p:sp>
        <p:nvSpPr>
          <p:cNvPr id="16" name="TextBox 15"/>
          <p:cNvSpPr txBox="1"/>
          <p:nvPr/>
        </p:nvSpPr>
        <p:spPr>
          <a:xfrm>
            <a:off x="7452320" y="1556792"/>
            <a:ext cx="1584176" cy="369332"/>
          </a:xfrm>
          <a:prstGeom prst="rect">
            <a:avLst/>
          </a:prstGeom>
          <a:noFill/>
        </p:spPr>
        <p:txBody>
          <a:bodyPr wrap="square" rtlCol="0">
            <a:spAutoFit/>
          </a:bodyPr>
          <a:lstStyle/>
          <a:p>
            <a:r>
              <a:rPr lang="en-US" b="1" dirty="0" smtClean="0"/>
              <a:t>21 May 2015</a:t>
            </a:r>
          </a:p>
        </p:txBody>
      </p:sp>
      <p:pic>
        <p:nvPicPr>
          <p:cNvPr id="3" name="Picture 2" descr="H05.jpe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4941168"/>
            <a:ext cx="2412000" cy="1809000"/>
          </a:xfrm>
          <a:prstGeom prst="rect">
            <a:avLst/>
          </a:prstGeom>
        </p:spPr>
      </p:pic>
      <p:sp>
        <p:nvSpPr>
          <p:cNvPr id="19" name="TextBox 18"/>
          <p:cNvSpPr txBox="1"/>
          <p:nvPr/>
        </p:nvSpPr>
        <p:spPr>
          <a:xfrm>
            <a:off x="107504" y="4869160"/>
            <a:ext cx="1872208" cy="369332"/>
          </a:xfrm>
          <a:prstGeom prst="rect">
            <a:avLst/>
          </a:prstGeom>
          <a:noFill/>
        </p:spPr>
        <p:txBody>
          <a:bodyPr wrap="square" rtlCol="0">
            <a:spAutoFit/>
          </a:bodyPr>
          <a:lstStyle/>
          <a:p>
            <a:r>
              <a:rPr lang="en-US" b="1" dirty="0" smtClean="0">
                <a:solidFill>
                  <a:schemeClr val="bg1"/>
                </a:solidFill>
              </a:rPr>
              <a:t>20 August 2015</a:t>
            </a:r>
          </a:p>
        </p:txBody>
      </p:sp>
      <p:pic>
        <p:nvPicPr>
          <p:cNvPr id="18" name="Picture 17" descr="sid25 H05 3 2015-10-08.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27784" y="4941168"/>
            <a:ext cx="1368000" cy="1824000"/>
          </a:xfrm>
          <a:prstGeom prst="rect">
            <a:avLst/>
          </a:prstGeom>
        </p:spPr>
      </p:pic>
      <p:pic>
        <p:nvPicPr>
          <p:cNvPr id="20" name="Picture 19" descr="sid25 H05 2015-10-08.jp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24328" y="4941168"/>
            <a:ext cx="1332000" cy="1813021"/>
          </a:xfrm>
          <a:prstGeom prst="rect">
            <a:avLst/>
          </a:prstGeom>
        </p:spPr>
      </p:pic>
      <p:sp>
        <p:nvSpPr>
          <p:cNvPr id="22" name="TextBox 21"/>
          <p:cNvSpPr txBox="1"/>
          <p:nvPr/>
        </p:nvSpPr>
        <p:spPr>
          <a:xfrm>
            <a:off x="4139952" y="5301208"/>
            <a:ext cx="1764704" cy="369332"/>
          </a:xfrm>
          <a:prstGeom prst="rect">
            <a:avLst/>
          </a:prstGeom>
          <a:noFill/>
        </p:spPr>
        <p:txBody>
          <a:bodyPr wrap="square" rtlCol="0">
            <a:spAutoFit/>
          </a:bodyPr>
          <a:lstStyle/>
          <a:p>
            <a:r>
              <a:rPr lang="en-US" b="1" dirty="0" smtClean="0"/>
              <a:t>8 October 2015</a:t>
            </a:r>
          </a:p>
        </p:txBody>
      </p:sp>
    </p:spTree>
    <p:extLst>
      <p:ext uri="{BB962C8B-B14F-4D97-AF65-F5344CB8AC3E}">
        <p14:creationId xmlns:p14="http://schemas.microsoft.com/office/powerpoint/2010/main" val="396226093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H06 aux</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25</a:t>
            </a:fld>
            <a:endParaRPr lang="sv-SE" dirty="0"/>
          </a:p>
        </p:txBody>
      </p:sp>
      <p:pic>
        <p:nvPicPr>
          <p:cNvPr id="7" name="Picture 6" descr="DSCN3239.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79912" y="1124744"/>
            <a:ext cx="4723156" cy="2880000"/>
          </a:xfrm>
          <a:prstGeom prst="rect">
            <a:avLst/>
          </a:prstGeom>
        </p:spPr>
      </p:pic>
      <p:sp>
        <p:nvSpPr>
          <p:cNvPr id="8" name="TextBox 7"/>
          <p:cNvSpPr txBox="1"/>
          <p:nvPr/>
        </p:nvSpPr>
        <p:spPr>
          <a:xfrm>
            <a:off x="3851920" y="1340768"/>
            <a:ext cx="2376264" cy="369332"/>
          </a:xfrm>
          <a:prstGeom prst="rect">
            <a:avLst/>
          </a:prstGeom>
          <a:noFill/>
        </p:spPr>
        <p:txBody>
          <a:bodyPr wrap="square" rtlCol="0">
            <a:spAutoFit/>
          </a:bodyPr>
          <a:lstStyle/>
          <a:p>
            <a:r>
              <a:rPr lang="en-US" b="1" dirty="0" smtClean="0"/>
              <a:t>18 September 2015</a:t>
            </a:r>
          </a:p>
        </p:txBody>
      </p:sp>
      <p:pic>
        <p:nvPicPr>
          <p:cNvPr id="5" name="Content Placeholder 4" descr="DSCN2905.JPG"/>
          <p:cNvPicPr>
            <a:picLocks noGrp="1" noChangeAspect="1"/>
          </p:cNvPicPr>
          <p:nvPr>
            <p:ph idx="1"/>
          </p:nvPr>
        </p:nvPicPr>
        <p:blipFill>
          <a:blip r:embed="rId3" cstate="print">
            <a:extLst>
              <a:ext uri="{28A0092B-C50C-407E-A947-70E740481C1C}">
                <a14:useLocalDpi xmlns:a14="http://schemas.microsoft.com/office/drawing/2010/main" val="0"/>
              </a:ext>
            </a:extLst>
          </a:blip>
          <a:srcRect l="7139" r="7139"/>
          <a:stretch>
            <a:fillRect/>
          </a:stretch>
        </p:blipFill>
        <p:spPr>
          <a:xfrm>
            <a:off x="107504" y="4077072"/>
            <a:ext cx="4582139" cy="2520000"/>
          </a:xfrm>
        </p:spPr>
      </p:pic>
      <p:sp>
        <p:nvSpPr>
          <p:cNvPr id="6" name="TextBox 5"/>
          <p:cNvSpPr txBox="1"/>
          <p:nvPr/>
        </p:nvSpPr>
        <p:spPr>
          <a:xfrm>
            <a:off x="179512" y="4077072"/>
            <a:ext cx="1872208" cy="369332"/>
          </a:xfrm>
          <a:prstGeom prst="rect">
            <a:avLst/>
          </a:prstGeom>
          <a:noFill/>
        </p:spPr>
        <p:txBody>
          <a:bodyPr wrap="square" rtlCol="0">
            <a:spAutoFit/>
          </a:bodyPr>
          <a:lstStyle/>
          <a:p>
            <a:r>
              <a:rPr lang="en-US" b="1" dirty="0" smtClean="0"/>
              <a:t>19 August 2015</a:t>
            </a:r>
          </a:p>
        </p:txBody>
      </p:sp>
      <p:pic>
        <p:nvPicPr>
          <p:cNvPr id="11" name="Picture 10" descr="DSCN2657.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1124744"/>
            <a:ext cx="3441692" cy="2880000"/>
          </a:xfrm>
          <a:prstGeom prst="rect">
            <a:avLst/>
          </a:prstGeom>
        </p:spPr>
      </p:pic>
      <p:pic>
        <p:nvPicPr>
          <p:cNvPr id="3" name="Picture 2" descr="sid26 H06 2015-10-08.jpg"/>
          <p:cNvPicPr>
            <a:picLocks noChangeAspect="1"/>
          </p:cNvPicPr>
          <p:nvPr/>
        </p:nvPicPr>
        <p:blipFill rotWithShape="1">
          <a:blip r:embed="rId5" cstate="print">
            <a:extLst>
              <a:ext uri="{28A0092B-C50C-407E-A947-70E740481C1C}">
                <a14:useLocalDpi xmlns:a14="http://schemas.microsoft.com/office/drawing/2010/main" val="0"/>
              </a:ext>
            </a:extLst>
          </a:blip>
          <a:srcRect b="7268"/>
          <a:stretch/>
        </p:blipFill>
        <p:spPr>
          <a:xfrm>
            <a:off x="4788024" y="4077072"/>
            <a:ext cx="3023999" cy="2691629"/>
          </a:xfrm>
          <a:prstGeom prst="rect">
            <a:avLst/>
          </a:prstGeom>
        </p:spPr>
      </p:pic>
      <p:sp>
        <p:nvSpPr>
          <p:cNvPr id="10" name="TextBox 9"/>
          <p:cNvSpPr txBox="1"/>
          <p:nvPr/>
        </p:nvSpPr>
        <p:spPr>
          <a:xfrm>
            <a:off x="179512" y="1412776"/>
            <a:ext cx="2448272" cy="369332"/>
          </a:xfrm>
          <a:prstGeom prst="rect">
            <a:avLst/>
          </a:prstGeom>
          <a:noFill/>
        </p:spPr>
        <p:txBody>
          <a:bodyPr wrap="square" rtlCol="0">
            <a:spAutoFit/>
          </a:bodyPr>
          <a:lstStyle/>
          <a:p>
            <a:r>
              <a:rPr lang="en-US" b="1" dirty="0" smtClean="0"/>
              <a:t>7 July 2015</a:t>
            </a:r>
          </a:p>
        </p:txBody>
      </p:sp>
      <p:sp>
        <p:nvSpPr>
          <p:cNvPr id="12" name="TextBox 11"/>
          <p:cNvSpPr txBox="1"/>
          <p:nvPr/>
        </p:nvSpPr>
        <p:spPr>
          <a:xfrm>
            <a:off x="7812360" y="4581128"/>
            <a:ext cx="1764704" cy="923330"/>
          </a:xfrm>
          <a:prstGeom prst="rect">
            <a:avLst/>
          </a:prstGeom>
          <a:noFill/>
        </p:spPr>
        <p:txBody>
          <a:bodyPr wrap="square" rtlCol="0">
            <a:spAutoFit/>
          </a:bodyPr>
          <a:lstStyle/>
          <a:p>
            <a:r>
              <a:rPr lang="en-US" b="1" dirty="0" smtClean="0"/>
              <a:t>Roof top </a:t>
            </a:r>
          </a:p>
          <a:p>
            <a:r>
              <a:rPr lang="en-US" b="1" dirty="0" smtClean="0"/>
              <a:t>8 October </a:t>
            </a:r>
          </a:p>
          <a:p>
            <a:r>
              <a:rPr lang="en-US" b="1" dirty="0" smtClean="0"/>
              <a:t>2015</a:t>
            </a:r>
          </a:p>
        </p:txBody>
      </p:sp>
    </p:spTree>
    <p:extLst>
      <p:ext uri="{BB962C8B-B14F-4D97-AF65-F5344CB8AC3E}">
        <p14:creationId xmlns:p14="http://schemas.microsoft.com/office/powerpoint/2010/main" val="16992026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320000" cy="1143000"/>
          </a:xfrm>
        </p:spPr>
        <p:txBody>
          <a:bodyPr/>
          <a:lstStyle/>
          <a:p>
            <a:r>
              <a:rPr lang="en-US" dirty="0" smtClean="0"/>
              <a:t>H01 - CUB</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26</a:t>
            </a:fld>
            <a:endParaRPr lang="sv-SE" dirty="0"/>
          </a:p>
        </p:txBody>
      </p:sp>
      <p:pic>
        <p:nvPicPr>
          <p:cNvPr id="5" name="Content Placeholder 5" descr="2015-06-12 08.05.27.jpg"/>
          <p:cNvPicPr>
            <a:picLocks noGrp="1" noChangeAspect="1"/>
          </p:cNvPicPr>
          <p:nvPr/>
        </p:nvPicPr>
        <p:blipFill>
          <a:blip r:embed="rId2" cstate="print">
            <a:extLst>
              <a:ext uri="{28A0092B-C50C-407E-A947-70E740481C1C}">
                <a14:useLocalDpi xmlns:a14="http://schemas.microsoft.com/office/drawing/2010/main" val="0"/>
              </a:ext>
            </a:extLst>
          </a:blip>
          <a:srcRect t="13336" b="13336"/>
          <a:stretch>
            <a:fillRect/>
          </a:stretch>
        </p:blipFill>
        <p:spPr>
          <a:xfrm>
            <a:off x="35496" y="1628800"/>
            <a:ext cx="4320000" cy="2375834"/>
          </a:xfrm>
          <a:prstGeom prst="rect">
            <a:avLst/>
          </a:prstGeom>
        </p:spPr>
      </p:pic>
      <p:pic>
        <p:nvPicPr>
          <p:cNvPr id="6" name="Content Placeholder 7" descr="2015-06-12 08.04.37.jpg"/>
          <p:cNvPicPr>
            <a:picLocks noGrp="1" noChangeAspect="1"/>
          </p:cNvPicPr>
          <p:nvPr/>
        </p:nvPicPr>
        <p:blipFill>
          <a:blip r:embed="rId3" cstate="print">
            <a:extLst>
              <a:ext uri="{28A0092B-C50C-407E-A947-70E740481C1C}">
                <a14:useLocalDpi xmlns:a14="http://schemas.microsoft.com/office/drawing/2010/main" val="0"/>
              </a:ext>
            </a:extLst>
          </a:blip>
          <a:srcRect t="13336" b="13336"/>
          <a:stretch>
            <a:fillRect/>
          </a:stretch>
        </p:blipFill>
        <p:spPr>
          <a:xfrm>
            <a:off x="4644008" y="4221088"/>
            <a:ext cx="4320000" cy="2375834"/>
          </a:xfrm>
          <a:prstGeom prst="rect">
            <a:avLst/>
          </a:prstGeom>
        </p:spPr>
      </p:pic>
      <p:sp>
        <p:nvSpPr>
          <p:cNvPr id="9" name="TextBox 8"/>
          <p:cNvSpPr txBox="1"/>
          <p:nvPr/>
        </p:nvSpPr>
        <p:spPr>
          <a:xfrm>
            <a:off x="35496" y="1628800"/>
            <a:ext cx="1872208" cy="369332"/>
          </a:xfrm>
          <a:prstGeom prst="rect">
            <a:avLst/>
          </a:prstGeom>
          <a:noFill/>
        </p:spPr>
        <p:txBody>
          <a:bodyPr wrap="square" rtlCol="0">
            <a:spAutoFit/>
          </a:bodyPr>
          <a:lstStyle/>
          <a:p>
            <a:r>
              <a:rPr lang="en-US" b="1" dirty="0" smtClean="0"/>
              <a:t>12 June 2015</a:t>
            </a:r>
          </a:p>
        </p:txBody>
      </p:sp>
      <p:pic>
        <p:nvPicPr>
          <p:cNvPr id="11" name="Picture 10" descr="DSCN2914.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4077072"/>
            <a:ext cx="4435364" cy="2520000"/>
          </a:xfrm>
          <a:prstGeom prst="rect">
            <a:avLst/>
          </a:prstGeom>
        </p:spPr>
      </p:pic>
      <p:sp>
        <p:nvSpPr>
          <p:cNvPr id="12" name="TextBox 11"/>
          <p:cNvSpPr txBox="1"/>
          <p:nvPr/>
        </p:nvSpPr>
        <p:spPr>
          <a:xfrm>
            <a:off x="107504" y="4077072"/>
            <a:ext cx="1872208" cy="369332"/>
          </a:xfrm>
          <a:prstGeom prst="rect">
            <a:avLst/>
          </a:prstGeom>
          <a:noFill/>
        </p:spPr>
        <p:txBody>
          <a:bodyPr wrap="square" rtlCol="0">
            <a:spAutoFit/>
          </a:bodyPr>
          <a:lstStyle/>
          <a:p>
            <a:r>
              <a:rPr lang="en-US" b="1" dirty="0" smtClean="0"/>
              <a:t>19 August 2015</a:t>
            </a:r>
          </a:p>
        </p:txBody>
      </p:sp>
      <p:pic>
        <p:nvPicPr>
          <p:cNvPr id="7" name="Picture 6" descr="sid27 H01 2015-10-08.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7984" y="1628800"/>
            <a:ext cx="4680176" cy="2376000"/>
          </a:xfrm>
          <a:prstGeom prst="rect">
            <a:avLst/>
          </a:prstGeom>
        </p:spPr>
      </p:pic>
      <p:sp>
        <p:nvSpPr>
          <p:cNvPr id="13" name="TextBox 12"/>
          <p:cNvSpPr txBox="1"/>
          <p:nvPr/>
        </p:nvSpPr>
        <p:spPr>
          <a:xfrm>
            <a:off x="7379296" y="1412776"/>
            <a:ext cx="1764704" cy="369332"/>
          </a:xfrm>
          <a:prstGeom prst="rect">
            <a:avLst/>
          </a:prstGeom>
          <a:noFill/>
        </p:spPr>
        <p:txBody>
          <a:bodyPr wrap="square" rtlCol="0">
            <a:spAutoFit/>
          </a:bodyPr>
          <a:lstStyle/>
          <a:p>
            <a:r>
              <a:rPr lang="en-US" b="1" dirty="0" smtClean="0"/>
              <a:t>8 October 2015</a:t>
            </a:r>
          </a:p>
        </p:txBody>
      </p:sp>
    </p:spTree>
    <p:extLst>
      <p:ext uri="{BB962C8B-B14F-4D97-AF65-F5344CB8AC3E}">
        <p14:creationId xmlns:p14="http://schemas.microsoft.com/office/powerpoint/2010/main" val="20961736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Campus Area</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27</a:t>
            </a:fld>
            <a:endParaRPr lang="sv-SE" dirty="0"/>
          </a:p>
        </p:txBody>
      </p:sp>
      <p:pic>
        <p:nvPicPr>
          <p:cNvPr id="5" name="Picture 4" descr="sidX Campus 2015-10-08.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556792"/>
            <a:ext cx="3060428" cy="3600000"/>
          </a:xfrm>
          <a:prstGeom prst="rect">
            <a:avLst/>
          </a:prstGeom>
        </p:spPr>
      </p:pic>
      <p:pic>
        <p:nvPicPr>
          <p:cNvPr id="6" name="Picture 5" descr="sidX Campus12015-09-2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7864" y="1556792"/>
            <a:ext cx="2700000" cy="3600000"/>
          </a:xfrm>
          <a:prstGeom prst="rect">
            <a:avLst/>
          </a:prstGeom>
        </p:spPr>
      </p:pic>
      <p:pic>
        <p:nvPicPr>
          <p:cNvPr id="7" name="Picture 6" descr="sidX Campus22015-09-25.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8184" y="1556792"/>
            <a:ext cx="2700000" cy="3600000"/>
          </a:xfrm>
          <a:prstGeom prst="rect">
            <a:avLst/>
          </a:prstGeom>
        </p:spPr>
      </p:pic>
      <p:sp>
        <p:nvSpPr>
          <p:cNvPr id="8" name="TextBox 7"/>
          <p:cNvSpPr txBox="1"/>
          <p:nvPr/>
        </p:nvSpPr>
        <p:spPr>
          <a:xfrm>
            <a:off x="179512" y="5229200"/>
            <a:ext cx="3960440" cy="646331"/>
          </a:xfrm>
          <a:prstGeom prst="rect">
            <a:avLst/>
          </a:prstGeom>
          <a:noFill/>
        </p:spPr>
        <p:txBody>
          <a:bodyPr wrap="square" rtlCol="0">
            <a:spAutoFit/>
          </a:bodyPr>
          <a:lstStyle/>
          <a:p>
            <a:r>
              <a:rPr lang="en-US" b="1" dirty="0" smtClean="0"/>
              <a:t>Circular Road Sheet Piling </a:t>
            </a:r>
          </a:p>
          <a:p>
            <a:r>
              <a:rPr lang="en-US" b="1" dirty="0" smtClean="0"/>
              <a:t>8 October 2015</a:t>
            </a:r>
          </a:p>
        </p:txBody>
      </p:sp>
    </p:spTree>
    <p:extLst>
      <p:ext uri="{BB962C8B-B14F-4D97-AF65-F5344CB8AC3E}">
        <p14:creationId xmlns:p14="http://schemas.microsoft.com/office/powerpoint/2010/main" val="23117752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64" y="-7558"/>
            <a:ext cx="7390656" cy="916278"/>
          </a:xfrm>
        </p:spPr>
        <p:txBody>
          <a:bodyPr/>
          <a:lstStyle/>
          <a:p>
            <a:r>
              <a:rPr lang="en-US" dirty="0" smtClean="0"/>
              <a:t>Aerial View</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28</a:t>
            </a:fld>
            <a:endParaRPr lang="sv-SE" dirty="0"/>
          </a:p>
        </p:txBody>
      </p:sp>
      <p:pic>
        <p:nvPicPr>
          <p:cNvPr id="3" name="Picture 2" descr="2015-09-30_ESS_ortophoto.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760355"/>
            <a:ext cx="9144000" cy="6125029"/>
          </a:xfrm>
          <a:prstGeom prst="rect">
            <a:avLst/>
          </a:prstGeom>
        </p:spPr>
      </p:pic>
    </p:spTree>
    <p:extLst>
      <p:ext uri="{BB962C8B-B14F-4D97-AF65-F5344CB8AC3E}">
        <p14:creationId xmlns:p14="http://schemas.microsoft.com/office/powerpoint/2010/main" val="6746092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Skanska ESS Construction</a:t>
            </a:r>
            <a:br>
              <a:rPr lang="en-US" sz="2400" dirty="0" smtClean="0"/>
            </a:br>
            <a:r>
              <a:rPr lang="en-US" sz="2400" dirty="0" smtClean="0"/>
              <a:t>- Building the future together</a:t>
            </a:r>
            <a:endParaRPr lang="en-US" sz="2400" dirty="0"/>
          </a:p>
        </p:txBody>
      </p:sp>
      <p:sp>
        <p:nvSpPr>
          <p:cNvPr id="4" name="Slide Number Placeholder 3"/>
          <p:cNvSpPr>
            <a:spLocks noGrp="1"/>
          </p:cNvSpPr>
          <p:nvPr>
            <p:ph type="sldNum" sz="quarter" idx="12"/>
          </p:nvPr>
        </p:nvSpPr>
        <p:spPr/>
        <p:txBody>
          <a:bodyPr/>
          <a:lstStyle/>
          <a:p>
            <a:fld id="{551115BC-487E-4422-894C-CB7CD3E79223}" type="slidenum">
              <a:rPr lang="sv-SE" smtClean="0"/>
              <a:t>29</a:t>
            </a:fld>
            <a:endParaRPr lang="sv-SE"/>
          </a:p>
        </p:txBody>
      </p:sp>
      <p:pic>
        <p:nvPicPr>
          <p:cNvPr id="7" name="Content Placeholder 6" descr="Screen Shot 2014-10-29 at 21.36.31.png"/>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50549799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76672"/>
            <a:ext cx="7139136" cy="922114"/>
          </a:xfrm>
        </p:spPr>
        <p:txBody>
          <a:bodyPr lIns="85699" tIns="42850" rIns="85699" bIns="42850">
            <a:normAutofit fontScale="90000"/>
          </a:bodyPr>
          <a:lstStyle/>
          <a:p>
            <a:r>
              <a:rPr lang="en-GB" sz="3400" dirty="0" smtClean="0"/>
              <a:t>CF </a:t>
            </a:r>
            <a:r>
              <a:rPr lang="en-US" sz="3400" dirty="0" smtClean="0"/>
              <a:t>Overview</a:t>
            </a:r>
            <a:r>
              <a:rPr lang="en-US" sz="3400" dirty="0"/>
              <a:t/>
            </a:r>
            <a:br>
              <a:rPr lang="en-US" sz="3400" dirty="0"/>
            </a:br>
            <a:endParaRPr lang="en-US" sz="3600" dirty="0"/>
          </a:p>
        </p:txBody>
      </p:sp>
      <p:sp>
        <p:nvSpPr>
          <p:cNvPr id="3" name="Content Placeholder 2"/>
          <p:cNvSpPr>
            <a:spLocks noGrp="1"/>
          </p:cNvSpPr>
          <p:nvPr>
            <p:ph idx="1"/>
          </p:nvPr>
        </p:nvSpPr>
        <p:spPr/>
        <p:txBody>
          <a:bodyPr lIns="85699" tIns="42850" rIns="85699" bIns="42850">
            <a:noAutofit/>
          </a:bodyPr>
          <a:lstStyle/>
          <a:p>
            <a:pPr marL="342890" lvl="0" indent="-285750"/>
            <a:r>
              <a:rPr lang="en-GB" sz="2000" dirty="0" smtClean="0">
                <a:solidFill>
                  <a:prstClr val="black"/>
                </a:solidFill>
              </a:rPr>
              <a:t>Necessary permits obtained in 2014</a:t>
            </a:r>
          </a:p>
          <a:p>
            <a:pPr marL="342890" lvl="0" indent="-285750"/>
            <a:r>
              <a:rPr lang="en-GB" sz="2000" dirty="0" smtClean="0">
                <a:solidFill>
                  <a:schemeClr val="tx1"/>
                </a:solidFill>
              </a:rPr>
              <a:t>Contract for construction signed with SKANSKA Feb 2014</a:t>
            </a:r>
          </a:p>
          <a:p>
            <a:pPr marL="342890" indent="-285750"/>
            <a:r>
              <a:rPr lang="en-GB" sz="2000" dirty="0">
                <a:solidFill>
                  <a:prstClr val="black"/>
                </a:solidFill>
              </a:rPr>
              <a:t>Milestone for Ground Break achieved and site works have proceeded according to plan during </a:t>
            </a:r>
            <a:r>
              <a:rPr lang="en-GB" sz="2000" dirty="0" smtClean="0">
                <a:solidFill>
                  <a:prstClr val="black"/>
                </a:solidFill>
              </a:rPr>
              <a:t>2014-2015</a:t>
            </a:r>
            <a:endParaRPr lang="en-GB" sz="2000" dirty="0">
              <a:solidFill>
                <a:prstClr val="black"/>
              </a:solidFill>
            </a:endParaRPr>
          </a:p>
          <a:p>
            <a:pPr marL="342890" indent="-285750"/>
            <a:r>
              <a:rPr lang="en-GB" sz="2000" dirty="0">
                <a:solidFill>
                  <a:prstClr val="black"/>
                </a:solidFill>
              </a:rPr>
              <a:t>Construction works of Accelerator tunnel started ahead of </a:t>
            </a:r>
            <a:r>
              <a:rPr lang="en-GB" sz="2000" dirty="0" smtClean="0">
                <a:solidFill>
                  <a:prstClr val="black"/>
                </a:solidFill>
              </a:rPr>
              <a:t>schedule </a:t>
            </a:r>
          </a:p>
          <a:p>
            <a:pPr marL="342890" indent="-285750"/>
            <a:r>
              <a:rPr lang="en-GB" sz="2000" dirty="0" smtClean="0">
                <a:solidFill>
                  <a:prstClr val="black"/>
                </a:solidFill>
              </a:rPr>
              <a:t>Construction </a:t>
            </a:r>
            <a:r>
              <a:rPr lang="en-GB" sz="2000" dirty="0">
                <a:solidFill>
                  <a:prstClr val="black"/>
                </a:solidFill>
              </a:rPr>
              <a:t>of Substations and Target building has commenced during 2015</a:t>
            </a:r>
          </a:p>
          <a:p>
            <a:pPr marL="342890" indent="-285750"/>
            <a:r>
              <a:rPr lang="en-GB" sz="2000" dirty="0">
                <a:solidFill>
                  <a:prstClr val="black"/>
                </a:solidFill>
              </a:rPr>
              <a:t>Most critical work this year; piling of Target &amp; Experimental </a:t>
            </a:r>
            <a:r>
              <a:rPr lang="en-GB" sz="2000" dirty="0" smtClean="0">
                <a:solidFill>
                  <a:prstClr val="black"/>
                </a:solidFill>
              </a:rPr>
              <a:t>Halls</a:t>
            </a:r>
          </a:p>
          <a:p>
            <a:pPr marL="342890" lvl="0" indent="-285750"/>
            <a:r>
              <a:rPr lang="en-GB" sz="2000" dirty="0" smtClean="0">
                <a:solidFill>
                  <a:prstClr val="black"/>
                </a:solidFill>
              </a:rPr>
              <a:t>Campus Area in preliminary design. Contract will be procured beginning 2016</a:t>
            </a:r>
          </a:p>
          <a:p>
            <a:pPr marL="342890" lvl="0" indent="-285750"/>
            <a:r>
              <a:rPr lang="en-GB" sz="2000" dirty="0" smtClean="0">
                <a:solidFill>
                  <a:prstClr val="black"/>
                </a:solidFill>
              </a:rPr>
              <a:t>Budget wise still in ramp up. 2016 the most work intense year to come. </a:t>
            </a:r>
          </a:p>
          <a:p>
            <a:pPr marL="342890" lvl="0" indent="-285750"/>
            <a:r>
              <a:rPr lang="en-GB" sz="2000" dirty="0" smtClean="0">
                <a:solidFill>
                  <a:prstClr val="black"/>
                </a:solidFill>
              </a:rPr>
              <a:t>Staff level steady and sufficient</a:t>
            </a:r>
          </a:p>
          <a:p>
            <a:pPr marL="57140" lvl="0" indent="0">
              <a:buNone/>
            </a:pPr>
            <a:endParaRPr lang="en-GB" sz="2000" dirty="0" smtClean="0">
              <a:solidFill>
                <a:prstClr val="black"/>
              </a:solidFill>
            </a:endParaRPr>
          </a:p>
        </p:txBody>
      </p:sp>
      <p:sp>
        <p:nvSpPr>
          <p:cNvPr id="4" name="Slide Number Placeholder 3"/>
          <p:cNvSpPr>
            <a:spLocks noGrp="1"/>
          </p:cNvSpPr>
          <p:nvPr>
            <p:ph type="sldNum" sz="quarter" idx="12"/>
          </p:nvPr>
        </p:nvSpPr>
        <p:spPr/>
        <p:txBody>
          <a:bodyPr/>
          <a:lstStyle/>
          <a:p>
            <a:fld id="{038C62C7-F79B-CD4A-A5DF-5683BBEC4A65}" type="slidenum">
              <a:rPr lang="sv-SE" smtClean="0"/>
              <a:t>3</a:t>
            </a:fld>
            <a:endParaRPr lang="sv-SE"/>
          </a:p>
        </p:txBody>
      </p:sp>
    </p:spTree>
    <p:extLst>
      <p:ext uri="{BB962C8B-B14F-4D97-AF65-F5344CB8AC3E}">
        <p14:creationId xmlns:p14="http://schemas.microsoft.com/office/powerpoint/2010/main" val="327134963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CF </a:t>
            </a:r>
            <a:r>
              <a:rPr lang="en-US" dirty="0" smtClean="0"/>
              <a:t>Organization</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4</a:t>
            </a:fld>
            <a:endParaRPr lang="sv-SE"/>
          </a:p>
        </p:txBody>
      </p:sp>
      <p:pic>
        <p:nvPicPr>
          <p:cNvPr id="5" name="Picture 4" descr="Proj org CF june 2015.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1196752"/>
            <a:ext cx="8172000" cy="5777350"/>
          </a:xfrm>
          <a:prstGeom prst="rect">
            <a:avLst/>
          </a:prstGeom>
        </p:spPr>
      </p:pic>
    </p:spTree>
    <p:extLst>
      <p:ext uri="{BB962C8B-B14F-4D97-AF65-F5344CB8AC3E}">
        <p14:creationId xmlns:p14="http://schemas.microsoft.com/office/powerpoint/2010/main" val="327910449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10289" y="1490597"/>
          <a:ext cx="9172750" cy="4463250"/>
        </p:xfrm>
        <a:graphic>
          <a:graphicData uri="http://schemas.openxmlformats.org/drawingml/2006/table">
            <a:tbl>
              <a:tblPr firstRow="1" bandRow="1">
                <a:tableStyleId>{5C22544A-7EE6-4342-B048-85BDC9FD1C3A}</a:tableStyleId>
              </a:tblPr>
              <a:tblGrid>
                <a:gridCol w="424990"/>
                <a:gridCol w="208280"/>
                <a:gridCol w="208280"/>
                <a:gridCol w="208280"/>
                <a:gridCol w="208280"/>
                <a:gridCol w="208280"/>
                <a:gridCol w="208280"/>
                <a:gridCol w="208280"/>
                <a:gridCol w="208280"/>
                <a:gridCol w="208280"/>
                <a:gridCol w="208280"/>
                <a:gridCol w="208280"/>
                <a:gridCol w="208280"/>
                <a:gridCol w="208280"/>
                <a:gridCol w="208280"/>
                <a:gridCol w="208280"/>
                <a:gridCol w="208280"/>
                <a:gridCol w="208280"/>
                <a:gridCol w="208280"/>
                <a:gridCol w="208280"/>
                <a:gridCol w="208280"/>
                <a:gridCol w="208280"/>
                <a:gridCol w="208280"/>
                <a:gridCol w="208280"/>
                <a:gridCol w="208280"/>
                <a:gridCol w="208280"/>
                <a:gridCol w="208280"/>
                <a:gridCol w="208280"/>
                <a:gridCol w="208280"/>
                <a:gridCol w="208280"/>
                <a:gridCol w="208280"/>
                <a:gridCol w="208280"/>
                <a:gridCol w="208280"/>
                <a:gridCol w="208280"/>
                <a:gridCol w="208280"/>
                <a:gridCol w="208280"/>
                <a:gridCol w="208280"/>
                <a:gridCol w="208280"/>
                <a:gridCol w="208280"/>
                <a:gridCol w="208280"/>
                <a:gridCol w="208280"/>
                <a:gridCol w="208280"/>
                <a:gridCol w="208280"/>
              </a:tblGrid>
              <a:tr h="327956">
                <a:tc>
                  <a:txBody>
                    <a:bodyPr/>
                    <a:lstStyle/>
                    <a:p>
                      <a:r>
                        <a:rPr lang="en-US" sz="1200" dirty="0" smtClean="0"/>
                        <a:t>W</a:t>
                      </a:r>
                      <a:endParaRPr lang="en-US" sz="1200" dirty="0"/>
                    </a:p>
                  </a:txBody>
                  <a:tcPr/>
                </a:tc>
                <a:tc gridSpan="2">
                  <a:txBody>
                    <a:bodyPr/>
                    <a:lstStyle/>
                    <a:p>
                      <a:r>
                        <a:rPr lang="en-US" sz="1200" dirty="0" smtClean="0"/>
                        <a:t>36</a:t>
                      </a:r>
                      <a:endParaRPr lang="en-US" sz="1200" dirty="0"/>
                    </a:p>
                  </a:txBody>
                  <a:tcPr/>
                </a:tc>
                <a:tc hMerge="1">
                  <a:txBody>
                    <a:bodyPr/>
                    <a:lstStyle/>
                    <a:p>
                      <a:endParaRPr lang="en-US" sz="1000" dirty="0"/>
                    </a:p>
                  </a:txBody>
                  <a:tcPr/>
                </a:tc>
                <a:tc gridSpan="2">
                  <a:txBody>
                    <a:bodyPr/>
                    <a:lstStyle/>
                    <a:p>
                      <a:r>
                        <a:rPr lang="en-US" sz="1200" dirty="0" smtClean="0"/>
                        <a:t>38</a:t>
                      </a:r>
                      <a:endParaRPr lang="en-US" sz="1200" dirty="0"/>
                    </a:p>
                    <a:p>
                      <a:endParaRPr lang="en-US" sz="1200" dirty="0"/>
                    </a:p>
                  </a:txBody>
                  <a:tcPr/>
                </a:tc>
                <a:tc hMerge="1">
                  <a:txBody>
                    <a:bodyPr/>
                    <a:lstStyle/>
                    <a:p>
                      <a:endParaRPr lang="en-US" sz="1000" dirty="0"/>
                    </a:p>
                  </a:txBody>
                  <a:tcPr/>
                </a:tc>
                <a:tc gridSpan="2">
                  <a:txBody>
                    <a:bodyPr/>
                    <a:lstStyle/>
                    <a:p>
                      <a:r>
                        <a:rPr lang="en-US" sz="1200" dirty="0" smtClean="0"/>
                        <a:t>40</a:t>
                      </a:r>
                      <a:endParaRPr lang="en-US" sz="1200" dirty="0"/>
                    </a:p>
                  </a:txBody>
                  <a:tcPr/>
                </a:tc>
                <a:tc hMerge="1">
                  <a:txBody>
                    <a:bodyPr/>
                    <a:lstStyle/>
                    <a:p>
                      <a:endParaRPr lang="en-US" sz="1000" dirty="0"/>
                    </a:p>
                  </a:txBody>
                  <a:tcPr/>
                </a:tc>
                <a:tc gridSpan="2">
                  <a:txBody>
                    <a:bodyPr/>
                    <a:lstStyle/>
                    <a:p>
                      <a:r>
                        <a:rPr lang="en-US" sz="1200" dirty="0" smtClean="0"/>
                        <a:t>42</a:t>
                      </a:r>
                      <a:endParaRPr lang="en-US" sz="1200" dirty="0"/>
                    </a:p>
                  </a:txBody>
                  <a:tcPr/>
                </a:tc>
                <a:tc hMerge="1">
                  <a:txBody>
                    <a:bodyPr/>
                    <a:lstStyle/>
                    <a:p>
                      <a:endParaRPr lang="en-US" sz="1000" dirty="0"/>
                    </a:p>
                  </a:txBody>
                  <a:tcPr/>
                </a:tc>
                <a:tc gridSpan="2">
                  <a:txBody>
                    <a:bodyPr/>
                    <a:lstStyle/>
                    <a:p>
                      <a:r>
                        <a:rPr lang="en-US" sz="1200" dirty="0" smtClean="0"/>
                        <a:t>44</a:t>
                      </a:r>
                      <a:endParaRPr lang="en-US" sz="1200" dirty="0"/>
                    </a:p>
                  </a:txBody>
                  <a:tcPr/>
                </a:tc>
                <a:tc hMerge="1">
                  <a:txBody>
                    <a:bodyPr/>
                    <a:lstStyle/>
                    <a:p>
                      <a:endParaRPr lang="en-US" sz="1000" dirty="0"/>
                    </a:p>
                  </a:txBody>
                  <a:tcPr/>
                </a:tc>
                <a:tc gridSpan="2">
                  <a:txBody>
                    <a:bodyPr/>
                    <a:lstStyle/>
                    <a:p>
                      <a:r>
                        <a:rPr lang="en-US" sz="1200" dirty="0" smtClean="0"/>
                        <a:t>46</a:t>
                      </a:r>
                      <a:endParaRPr lang="en-US" sz="1200" dirty="0"/>
                    </a:p>
                  </a:txBody>
                  <a:tcPr/>
                </a:tc>
                <a:tc hMerge="1">
                  <a:txBody>
                    <a:bodyPr/>
                    <a:lstStyle/>
                    <a:p>
                      <a:endParaRPr lang="en-US" sz="1000" dirty="0"/>
                    </a:p>
                  </a:txBody>
                  <a:tcPr/>
                </a:tc>
                <a:tc gridSpan="2">
                  <a:txBody>
                    <a:bodyPr/>
                    <a:lstStyle/>
                    <a:p>
                      <a:r>
                        <a:rPr lang="en-US" sz="1200" dirty="0" smtClean="0"/>
                        <a:t>48</a:t>
                      </a:r>
                      <a:endParaRPr lang="en-US" sz="1200" dirty="0"/>
                    </a:p>
                  </a:txBody>
                  <a:tcPr/>
                </a:tc>
                <a:tc hMerge="1">
                  <a:txBody>
                    <a:bodyPr/>
                    <a:lstStyle/>
                    <a:p>
                      <a:endParaRPr lang="en-US" sz="1000" dirty="0"/>
                    </a:p>
                  </a:txBody>
                  <a:tcPr/>
                </a:tc>
                <a:tc gridSpan="2">
                  <a:txBody>
                    <a:bodyPr/>
                    <a:lstStyle/>
                    <a:p>
                      <a:r>
                        <a:rPr lang="en-US" sz="1200" smtClean="0"/>
                        <a:t>50</a:t>
                      </a:r>
                      <a:endParaRPr lang="en-US" sz="1200" dirty="0"/>
                    </a:p>
                  </a:txBody>
                  <a:tcPr/>
                </a:tc>
                <a:tc hMerge="1">
                  <a:txBody>
                    <a:bodyPr/>
                    <a:lstStyle/>
                    <a:p>
                      <a:endParaRPr lang="en-US" sz="1000" dirty="0"/>
                    </a:p>
                  </a:txBody>
                  <a:tcPr/>
                </a:tc>
                <a:tc gridSpan="2">
                  <a:txBody>
                    <a:bodyPr/>
                    <a:lstStyle/>
                    <a:p>
                      <a:r>
                        <a:rPr lang="en-US" sz="1200" dirty="0" smtClean="0"/>
                        <a:t>52</a:t>
                      </a:r>
                      <a:endParaRPr lang="en-US" sz="1200" dirty="0"/>
                    </a:p>
                  </a:txBody>
                  <a:tcPr/>
                </a:tc>
                <a:tc hMerge="1">
                  <a:txBody>
                    <a:bodyPr/>
                    <a:lstStyle/>
                    <a:p>
                      <a:endParaRPr lang="en-US" sz="1000" dirty="0"/>
                    </a:p>
                  </a:txBody>
                  <a:tcPr/>
                </a:tc>
                <a:tc gridSpan="2">
                  <a:txBody>
                    <a:bodyPr/>
                    <a:lstStyle/>
                    <a:p>
                      <a:r>
                        <a:rPr lang="en-US" sz="1200" dirty="0" smtClean="0"/>
                        <a:t>1</a:t>
                      </a:r>
                      <a:endParaRPr lang="en-US" sz="1200" dirty="0"/>
                    </a:p>
                  </a:txBody>
                  <a:tcPr/>
                </a:tc>
                <a:tc hMerge="1">
                  <a:txBody>
                    <a:bodyPr/>
                    <a:lstStyle/>
                    <a:p>
                      <a:endParaRPr lang="en-US" sz="1000" dirty="0"/>
                    </a:p>
                  </a:txBody>
                  <a:tcPr/>
                </a:tc>
                <a:tc gridSpan="2">
                  <a:txBody>
                    <a:bodyPr/>
                    <a:lstStyle/>
                    <a:p>
                      <a:r>
                        <a:rPr lang="en-US" sz="1200" dirty="0" smtClean="0"/>
                        <a:t>3</a:t>
                      </a:r>
                      <a:endParaRPr lang="en-US" sz="1200" dirty="0"/>
                    </a:p>
                  </a:txBody>
                  <a:tcPr/>
                </a:tc>
                <a:tc hMerge="1">
                  <a:txBody>
                    <a:bodyPr/>
                    <a:lstStyle/>
                    <a:p>
                      <a:endParaRPr lang="en-US" sz="1000" dirty="0"/>
                    </a:p>
                  </a:txBody>
                  <a:tcPr/>
                </a:tc>
                <a:tc gridSpan="2">
                  <a:txBody>
                    <a:bodyPr/>
                    <a:lstStyle/>
                    <a:p>
                      <a:r>
                        <a:rPr lang="en-US" sz="1200" dirty="0" smtClean="0"/>
                        <a:t>5</a:t>
                      </a:r>
                      <a:endParaRPr lang="en-US" sz="1200" dirty="0"/>
                    </a:p>
                  </a:txBody>
                  <a:tcPr/>
                </a:tc>
                <a:tc hMerge="1">
                  <a:txBody>
                    <a:bodyPr/>
                    <a:lstStyle/>
                    <a:p>
                      <a:endParaRPr lang="en-US" sz="1000" dirty="0"/>
                    </a:p>
                  </a:txBody>
                  <a:tcPr/>
                </a:tc>
                <a:tc gridSpan="2">
                  <a:txBody>
                    <a:bodyPr/>
                    <a:lstStyle/>
                    <a:p>
                      <a:r>
                        <a:rPr lang="en-US" sz="1200" dirty="0" smtClean="0"/>
                        <a:t>7</a:t>
                      </a:r>
                      <a:endParaRPr lang="en-US" sz="1200" dirty="0"/>
                    </a:p>
                  </a:txBody>
                  <a:tcPr/>
                </a:tc>
                <a:tc hMerge="1">
                  <a:txBody>
                    <a:bodyPr/>
                    <a:lstStyle/>
                    <a:p>
                      <a:endParaRPr lang="en-US" sz="1000" dirty="0"/>
                    </a:p>
                  </a:txBody>
                  <a:tcPr/>
                </a:tc>
                <a:tc gridSpan="2">
                  <a:txBody>
                    <a:bodyPr/>
                    <a:lstStyle/>
                    <a:p>
                      <a:r>
                        <a:rPr lang="en-US" sz="1200" dirty="0" smtClean="0"/>
                        <a:t>9</a:t>
                      </a:r>
                      <a:endParaRPr lang="en-US" sz="1200" dirty="0"/>
                    </a:p>
                  </a:txBody>
                  <a:tcPr/>
                </a:tc>
                <a:tc hMerge="1">
                  <a:txBody>
                    <a:bodyPr/>
                    <a:lstStyle/>
                    <a:p>
                      <a:endParaRPr lang="en-US" sz="1000" dirty="0"/>
                    </a:p>
                  </a:txBody>
                  <a:tcPr/>
                </a:tc>
                <a:tc gridSpan="2">
                  <a:txBody>
                    <a:bodyPr/>
                    <a:lstStyle/>
                    <a:p>
                      <a:r>
                        <a:rPr lang="en-US" sz="1200" dirty="0" smtClean="0"/>
                        <a:t>11</a:t>
                      </a:r>
                      <a:endParaRPr lang="en-US" sz="1200" dirty="0"/>
                    </a:p>
                  </a:txBody>
                  <a:tcPr/>
                </a:tc>
                <a:tc hMerge="1">
                  <a:txBody>
                    <a:bodyPr/>
                    <a:lstStyle/>
                    <a:p>
                      <a:endParaRPr lang="en-US" sz="1000" dirty="0"/>
                    </a:p>
                  </a:txBody>
                  <a:tcPr/>
                </a:tc>
                <a:tc gridSpan="2">
                  <a:txBody>
                    <a:bodyPr/>
                    <a:lstStyle/>
                    <a:p>
                      <a:r>
                        <a:rPr lang="en-US" sz="1200" dirty="0" smtClean="0"/>
                        <a:t>13</a:t>
                      </a:r>
                      <a:endParaRPr lang="en-US" sz="1200" dirty="0"/>
                    </a:p>
                  </a:txBody>
                  <a:tcPr/>
                </a:tc>
                <a:tc hMerge="1">
                  <a:txBody>
                    <a:bodyPr/>
                    <a:lstStyle/>
                    <a:p>
                      <a:endParaRPr lang="en-US" sz="1000" dirty="0"/>
                    </a:p>
                  </a:txBody>
                  <a:tcPr/>
                </a:tc>
                <a:tc gridSpan="2">
                  <a:txBody>
                    <a:bodyPr/>
                    <a:lstStyle/>
                    <a:p>
                      <a:r>
                        <a:rPr lang="en-US" sz="1200" dirty="0" smtClean="0"/>
                        <a:t>15</a:t>
                      </a:r>
                    </a:p>
                  </a:txBody>
                  <a:tcPr/>
                </a:tc>
                <a:tc hMerge="1">
                  <a:txBody>
                    <a:bodyPr/>
                    <a:lstStyle/>
                    <a:p>
                      <a:endParaRPr lang="en-US" sz="1000" dirty="0" smtClean="0"/>
                    </a:p>
                  </a:txBody>
                  <a:tcPr/>
                </a:tc>
                <a:tc gridSpan="2">
                  <a:txBody>
                    <a:bodyPr/>
                    <a:lstStyle/>
                    <a:p>
                      <a:r>
                        <a:rPr lang="en-US" sz="1200" dirty="0" smtClean="0"/>
                        <a:t>17</a:t>
                      </a:r>
                    </a:p>
                  </a:txBody>
                  <a:tcPr/>
                </a:tc>
                <a:tc hMerge="1">
                  <a:txBody>
                    <a:bodyPr/>
                    <a:lstStyle/>
                    <a:p>
                      <a:endParaRPr lang="en-US" sz="1000" dirty="0" smtClean="0"/>
                    </a:p>
                  </a:txBody>
                  <a:tcPr/>
                </a:tc>
                <a:tc gridSpan="2">
                  <a:txBody>
                    <a:bodyPr/>
                    <a:lstStyle/>
                    <a:p>
                      <a:r>
                        <a:rPr lang="en-US" sz="1200" dirty="0" smtClean="0"/>
                        <a:t>19</a:t>
                      </a:r>
                    </a:p>
                  </a:txBody>
                  <a:tcPr/>
                </a:tc>
                <a:tc hMerge="1">
                  <a:txBody>
                    <a:bodyPr/>
                    <a:lstStyle/>
                    <a:p>
                      <a:endParaRPr lang="en-US" sz="1000" dirty="0" smtClean="0"/>
                    </a:p>
                  </a:txBody>
                  <a:tcPr/>
                </a:tc>
                <a:tc gridSpan="2">
                  <a:txBody>
                    <a:bodyPr/>
                    <a:lstStyle/>
                    <a:p>
                      <a:r>
                        <a:rPr lang="en-US" sz="1200" dirty="0" smtClean="0"/>
                        <a:t>21</a:t>
                      </a:r>
                    </a:p>
                  </a:txBody>
                  <a:tcPr/>
                </a:tc>
                <a:tc hMerge="1">
                  <a:txBody>
                    <a:bodyPr/>
                    <a:lstStyle/>
                    <a:p>
                      <a:endParaRPr lang="en-US" sz="1000" dirty="0" smtClean="0"/>
                    </a:p>
                  </a:txBody>
                  <a:tcPr/>
                </a:tc>
                <a:tc gridSpan="2">
                  <a:txBody>
                    <a:bodyPr/>
                    <a:lstStyle/>
                    <a:p>
                      <a:r>
                        <a:rPr lang="en-US" sz="1200" dirty="0" smtClean="0"/>
                        <a:t>23</a:t>
                      </a:r>
                    </a:p>
                  </a:txBody>
                  <a:tcPr/>
                </a:tc>
                <a:tc hMerge="1">
                  <a:txBody>
                    <a:bodyPr/>
                    <a:lstStyle/>
                    <a:p>
                      <a:endParaRPr lang="en-US" sz="1000" dirty="0" smtClean="0"/>
                    </a:p>
                  </a:txBody>
                  <a:tcPr/>
                </a:tc>
              </a:tr>
              <a:tr h="787400">
                <a:tc>
                  <a:txBody>
                    <a:bodyPr/>
                    <a:lstStyle/>
                    <a:p>
                      <a:endParaRPr lang="en-US" sz="19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dirty="0"/>
                    </a:p>
                  </a:txBody>
                  <a:tcPr/>
                </a:tc>
                <a:tc>
                  <a:txBody>
                    <a:bodyPr/>
                    <a:lstStyle/>
                    <a:p>
                      <a:endParaRPr lang="en-US" sz="1100" dirty="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dirty="0"/>
                    </a:p>
                  </a:txBody>
                  <a:tcPr/>
                </a:tc>
                <a:tc>
                  <a:txBody>
                    <a:bodyPr/>
                    <a:lstStyle/>
                    <a:p>
                      <a:endParaRPr lang="en-US" sz="110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a:p>
                  </a:txBody>
                  <a:tcPr/>
                </a:tc>
                <a:tc>
                  <a:txBody>
                    <a:bodyPr/>
                    <a:lstStyle/>
                    <a:p>
                      <a:endParaRPr lang="en-US" sz="1100"/>
                    </a:p>
                  </a:txBody>
                  <a:tcPr/>
                </a:tc>
                <a:tc>
                  <a:txBody>
                    <a:bodyPr/>
                    <a:lstStyle/>
                    <a:p>
                      <a:endParaRPr lang="en-US" sz="1100" dirty="0"/>
                    </a:p>
                  </a:txBody>
                  <a:tcPr/>
                </a:tc>
                <a:tc>
                  <a:txBody>
                    <a:bodyPr/>
                    <a:lstStyle/>
                    <a:p>
                      <a:endParaRPr lang="en-US" sz="1100" dirty="0"/>
                    </a:p>
                  </a:txBody>
                  <a:tcPr/>
                </a:tc>
                <a:tc>
                  <a:txBody>
                    <a:bodyPr/>
                    <a:lstStyle/>
                    <a:p>
                      <a:endParaRPr lang="en-US" sz="1100"/>
                    </a:p>
                  </a:txBody>
                  <a:tcPr/>
                </a:tc>
                <a:tc>
                  <a:txBody>
                    <a:bodyPr/>
                    <a:lstStyle/>
                    <a:p>
                      <a:endParaRPr lang="en-US" sz="1100" dirty="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dirty="0"/>
                    </a:p>
                  </a:txBody>
                  <a:tcPr/>
                </a:tc>
              </a:tr>
              <a:tr h="787400">
                <a:tc>
                  <a:txBody>
                    <a:bodyPr/>
                    <a:lstStyle/>
                    <a:p>
                      <a:endParaRPr lang="en-US" sz="1900" dirty="0"/>
                    </a:p>
                  </a:txBody>
                  <a:tcPr/>
                </a:tc>
                <a:tc>
                  <a:txBody>
                    <a:bodyPr/>
                    <a:lstStyle/>
                    <a:p>
                      <a:endParaRPr lang="en-US" sz="1100"/>
                    </a:p>
                  </a:txBody>
                  <a:tcPr/>
                </a:tc>
                <a:tc>
                  <a:txBody>
                    <a:bodyPr/>
                    <a:lstStyle/>
                    <a:p>
                      <a:endParaRPr lang="en-US" sz="1100"/>
                    </a:p>
                  </a:txBody>
                  <a:tcPr/>
                </a:tc>
                <a:tc>
                  <a:txBody>
                    <a:bodyPr/>
                    <a:lstStyle/>
                    <a:p>
                      <a:endParaRPr lang="en-US" sz="1100" dirty="0"/>
                    </a:p>
                  </a:txBody>
                  <a:tcPr/>
                </a:tc>
                <a:tc>
                  <a:txBody>
                    <a:bodyPr/>
                    <a:lstStyle/>
                    <a:p>
                      <a:endParaRPr lang="en-US" sz="1100"/>
                    </a:p>
                  </a:txBody>
                  <a:tcPr/>
                </a:tc>
                <a:tc>
                  <a:txBody>
                    <a:bodyPr/>
                    <a:lstStyle/>
                    <a:p>
                      <a:endParaRPr lang="en-US" sz="1100"/>
                    </a:p>
                  </a:txBody>
                  <a:tcPr/>
                </a:tc>
                <a:tc>
                  <a:txBody>
                    <a:bodyPr/>
                    <a:lstStyle/>
                    <a:p>
                      <a:endParaRPr lang="en-US" sz="1100" dirty="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dirty="0"/>
                    </a:p>
                  </a:txBody>
                  <a:tcPr/>
                </a:tc>
                <a:tc>
                  <a:txBody>
                    <a:bodyPr/>
                    <a:lstStyle/>
                    <a:p>
                      <a:endParaRPr lang="en-US" sz="1100" dirty="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r>
              <a:tr h="787400">
                <a:tc>
                  <a:txBody>
                    <a:bodyPr/>
                    <a:lstStyle/>
                    <a:p>
                      <a:endParaRPr lang="en-US" sz="1900" dirty="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a:p>
                  </a:txBody>
                  <a:tcPr/>
                </a:tc>
                <a:tc>
                  <a:txBody>
                    <a:bodyPr/>
                    <a:lstStyle/>
                    <a:p>
                      <a:endParaRPr lang="en-US" sz="1100" dirty="0"/>
                    </a:p>
                  </a:txBody>
                  <a:tcPr/>
                </a:tc>
                <a:tc>
                  <a:txBody>
                    <a:bodyPr/>
                    <a:lstStyle/>
                    <a:p>
                      <a:endParaRPr lang="en-US" sz="1100" dirty="0"/>
                    </a:p>
                  </a:txBody>
                  <a:tcPr/>
                </a:tc>
                <a:tc>
                  <a:txBody>
                    <a:bodyPr/>
                    <a:lstStyle/>
                    <a:p>
                      <a:endParaRPr lang="en-US" sz="1100"/>
                    </a:p>
                  </a:txBody>
                  <a:tcPr/>
                </a:tc>
                <a:tc>
                  <a:txBody>
                    <a:bodyPr/>
                    <a:lstStyle/>
                    <a:p>
                      <a:endParaRPr lang="en-US" sz="1100" dirty="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dirty="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a:p>
                  </a:txBody>
                  <a:tcPr/>
                </a:tc>
              </a:tr>
              <a:tr h="787400">
                <a:tc>
                  <a:txBody>
                    <a:bodyPr/>
                    <a:lstStyle/>
                    <a:p>
                      <a:endParaRPr lang="en-US" sz="19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a:p>
                  </a:txBody>
                  <a:tcPr/>
                </a:tc>
                <a:tc>
                  <a:txBody>
                    <a:bodyPr/>
                    <a:lstStyle/>
                    <a:p>
                      <a:endParaRPr lang="en-US" sz="1100"/>
                    </a:p>
                  </a:txBody>
                  <a:tcPr/>
                </a:tc>
                <a:tc>
                  <a:txBody>
                    <a:bodyPr/>
                    <a:lstStyle/>
                    <a:p>
                      <a:endParaRPr lang="en-US" sz="1100" dirty="0"/>
                    </a:p>
                  </a:txBody>
                  <a:tcPr/>
                </a:tc>
                <a:tc>
                  <a:txBody>
                    <a:bodyPr/>
                    <a:lstStyle/>
                    <a:p>
                      <a:endParaRPr lang="en-US" sz="1100"/>
                    </a:p>
                  </a:txBody>
                  <a:tcPr/>
                </a:tc>
                <a:tc>
                  <a:txBody>
                    <a:bodyPr/>
                    <a:lstStyle/>
                    <a:p>
                      <a:endParaRPr lang="en-US" sz="1100"/>
                    </a:p>
                  </a:txBody>
                  <a:tcPr/>
                </a:tc>
                <a:tc>
                  <a:txBody>
                    <a:bodyPr/>
                    <a:lstStyle/>
                    <a:p>
                      <a:endParaRPr lang="en-US" sz="1100" dirty="0"/>
                    </a:p>
                  </a:txBody>
                  <a:tcPr/>
                </a:tc>
                <a:tc>
                  <a:txBody>
                    <a:bodyPr/>
                    <a:lstStyle/>
                    <a:p>
                      <a:endParaRPr lang="en-US" sz="1100"/>
                    </a:p>
                  </a:txBody>
                  <a:tcPr/>
                </a:tc>
                <a:tc>
                  <a:txBody>
                    <a:bodyPr/>
                    <a:lstStyle/>
                    <a:p>
                      <a:endParaRPr lang="en-US" sz="110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r>
              <a:tr h="856450">
                <a:tc>
                  <a:txBody>
                    <a:bodyPr/>
                    <a:lstStyle/>
                    <a:p>
                      <a:endParaRPr lang="en-US" sz="19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r>
            </a:tbl>
          </a:graphicData>
        </a:graphic>
      </p:graphicFrame>
      <p:sp>
        <p:nvSpPr>
          <p:cNvPr id="2" name="Rounded Rectangle 1"/>
          <p:cNvSpPr/>
          <p:nvPr/>
        </p:nvSpPr>
        <p:spPr>
          <a:xfrm>
            <a:off x="677191" y="2146106"/>
            <a:ext cx="714198" cy="360000"/>
          </a:xfrm>
          <a:prstGeom prst="roundRect">
            <a:avLst/>
          </a:prstGeom>
          <a:ln>
            <a:solidFill>
              <a:schemeClr val="accent3">
                <a:lumMod val="50000"/>
              </a:schemeClr>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1</a:t>
            </a:r>
            <a:endParaRPr lang="en-US" dirty="0"/>
          </a:p>
        </p:txBody>
      </p:sp>
      <p:sp>
        <p:nvSpPr>
          <p:cNvPr id="5" name="Rounded Rectangle 4"/>
          <p:cNvSpPr/>
          <p:nvPr/>
        </p:nvSpPr>
        <p:spPr>
          <a:xfrm>
            <a:off x="1925724" y="2156130"/>
            <a:ext cx="1329612" cy="360000"/>
          </a:xfrm>
          <a:prstGeom prst="roundRect">
            <a:avLst/>
          </a:prstGeom>
          <a:solidFill>
            <a:schemeClr val="accent3">
              <a:lumMod val="75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3</a:t>
            </a:r>
            <a:endParaRPr lang="en-US" dirty="0"/>
          </a:p>
        </p:txBody>
      </p:sp>
      <p:sp>
        <p:nvSpPr>
          <p:cNvPr id="6" name="Rounded Rectangle 5"/>
          <p:cNvSpPr/>
          <p:nvPr/>
        </p:nvSpPr>
        <p:spPr>
          <a:xfrm>
            <a:off x="1391389" y="2156130"/>
            <a:ext cx="534334" cy="360000"/>
          </a:xfrm>
          <a:prstGeom prst="roundRect">
            <a:avLst/>
          </a:prstGeom>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t>2</a:t>
            </a:r>
            <a:endParaRPr lang="en-US" dirty="0"/>
          </a:p>
        </p:txBody>
      </p:sp>
      <p:sp>
        <p:nvSpPr>
          <p:cNvPr id="7" name="Rounded Rectangle 6"/>
          <p:cNvSpPr/>
          <p:nvPr/>
        </p:nvSpPr>
        <p:spPr>
          <a:xfrm>
            <a:off x="3215928" y="2153628"/>
            <a:ext cx="1280681" cy="360000"/>
          </a:xfrm>
          <a:prstGeom prst="roundRect">
            <a:avLst/>
          </a:prstGeom>
          <a:solidFill>
            <a:schemeClr val="accent3">
              <a:lumMod val="5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4</a:t>
            </a:r>
            <a:endParaRPr lang="en-US" dirty="0"/>
          </a:p>
        </p:txBody>
      </p:sp>
      <p:sp>
        <p:nvSpPr>
          <p:cNvPr id="13" name="Rounded Rectangle 12"/>
          <p:cNvSpPr/>
          <p:nvPr/>
        </p:nvSpPr>
        <p:spPr>
          <a:xfrm>
            <a:off x="975641" y="2943841"/>
            <a:ext cx="596900" cy="360000"/>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solidFill>
                  <a:schemeClr val="bg1"/>
                </a:solidFill>
              </a:rPr>
              <a:t>1</a:t>
            </a:r>
            <a:endParaRPr lang="en-US" dirty="0">
              <a:solidFill>
                <a:schemeClr val="bg1"/>
              </a:solidFill>
            </a:endParaRPr>
          </a:p>
        </p:txBody>
      </p:sp>
      <p:sp>
        <p:nvSpPr>
          <p:cNvPr id="14" name="Rounded Rectangle 13"/>
          <p:cNvSpPr/>
          <p:nvPr/>
        </p:nvSpPr>
        <p:spPr>
          <a:xfrm>
            <a:off x="2124839" y="2943841"/>
            <a:ext cx="1440000" cy="360000"/>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3</a:t>
            </a:r>
            <a:endParaRPr lang="en-US" dirty="0"/>
          </a:p>
        </p:txBody>
      </p:sp>
      <p:sp>
        <p:nvSpPr>
          <p:cNvPr id="15" name="Rounded Rectangle 14"/>
          <p:cNvSpPr/>
          <p:nvPr/>
        </p:nvSpPr>
        <p:spPr>
          <a:xfrm>
            <a:off x="1576623" y="2943841"/>
            <a:ext cx="548216" cy="360000"/>
          </a:xfrm>
          <a:prstGeom prst="roundRect">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2</a:t>
            </a:r>
            <a:endParaRPr lang="en-US" dirty="0"/>
          </a:p>
        </p:txBody>
      </p:sp>
      <p:sp>
        <p:nvSpPr>
          <p:cNvPr id="16" name="Rounded Rectangle 15"/>
          <p:cNvSpPr/>
          <p:nvPr/>
        </p:nvSpPr>
        <p:spPr>
          <a:xfrm>
            <a:off x="3564839" y="2943841"/>
            <a:ext cx="1260000" cy="360000"/>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4</a:t>
            </a:r>
            <a:endParaRPr lang="en-US" dirty="0"/>
          </a:p>
        </p:txBody>
      </p:sp>
      <p:sp>
        <p:nvSpPr>
          <p:cNvPr id="17" name="Rounded Rectangle 16"/>
          <p:cNvSpPr/>
          <p:nvPr/>
        </p:nvSpPr>
        <p:spPr>
          <a:xfrm>
            <a:off x="1290282" y="3724669"/>
            <a:ext cx="670984" cy="360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solidFill>
                  <a:srgbClr val="FFFFFF"/>
                </a:solidFill>
              </a:rPr>
              <a:t>1</a:t>
            </a:r>
            <a:endParaRPr lang="en-US" dirty="0">
              <a:solidFill>
                <a:srgbClr val="FFFFFF"/>
              </a:solidFill>
            </a:endParaRPr>
          </a:p>
        </p:txBody>
      </p:sp>
      <p:sp>
        <p:nvSpPr>
          <p:cNvPr id="18" name="Rounded Rectangle 17"/>
          <p:cNvSpPr/>
          <p:nvPr/>
        </p:nvSpPr>
        <p:spPr>
          <a:xfrm>
            <a:off x="2438105" y="3735911"/>
            <a:ext cx="1514546" cy="36000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3</a:t>
            </a:r>
            <a:endParaRPr lang="en-US" dirty="0"/>
          </a:p>
        </p:txBody>
      </p:sp>
      <p:sp>
        <p:nvSpPr>
          <p:cNvPr id="19" name="Rounded Rectangle 18"/>
          <p:cNvSpPr/>
          <p:nvPr/>
        </p:nvSpPr>
        <p:spPr>
          <a:xfrm>
            <a:off x="1961266" y="3724669"/>
            <a:ext cx="469900" cy="360000"/>
          </a:xfrm>
          <a:prstGeom prst="round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2</a:t>
            </a:r>
            <a:endParaRPr lang="en-US" dirty="0"/>
          </a:p>
        </p:txBody>
      </p:sp>
      <p:sp>
        <p:nvSpPr>
          <p:cNvPr id="20" name="Rounded Rectangle 19"/>
          <p:cNvSpPr/>
          <p:nvPr/>
        </p:nvSpPr>
        <p:spPr>
          <a:xfrm>
            <a:off x="3952651" y="3735911"/>
            <a:ext cx="1166335" cy="360000"/>
          </a:xfrm>
          <a:prstGeom prst="roundRect">
            <a:avLst/>
          </a:prstGeom>
          <a:solidFill>
            <a:schemeClr val="accent2">
              <a:lumMod val="75000"/>
            </a:schemeClr>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4	</a:t>
            </a:r>
            <a:endParaRPr lang="en-US" dirty="0"/>
          </a:p>
        </p:txBody>
      </p:sp>
      <p:sp>
        <p:nvSpPr>
          <p:cNvPr id="22" name="Rounded Rectangle 21"/>
          <p:cNvSpPr/>
          <p:nvPr/>
        </p:nvSpPr>
        <p:spPr>
          <a:xfrm>
            <a:off x="1841205" y="4506908"/>
            <a:ext cx="596900" cy="360000"/>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solidFill>
                  <a:srgbClr val="FFFFFF"/>
                </a:solidFill>
              </a:rPr>
              <a:t>1</a:t>
            </a:r>
            <a:endParaRPr lang="en-US" dirty="0">
              <a:solidFill>
                <a:srgbClr val="FFFFFF"/>
              </a:solidFill>
            </a:endParaRPr>
          </a:p>
        </p:txBody>
      </p:sp>
      <p:sp>
        <p:nvSpPr>
          <p:cNvPr id="23" name="Rounded Rectangle 22"/>
          <p:cNvSpPr/>
          <p:nvPr/>
        </p:nvSpPr>
        <p:spPr>
          <a:xfrm>
            <a:off x="2952926" y="4531675"/>
            <a:ext cx="1440000" cy="360000"/>
          </a:xfrm>
          <a:prstGeom prst="round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3</a:t>
            </a:r>
            <a:endParaRPr lang="en-US" dirty="0"/>
          </a:p>
        </p:txBody>
      </p:sp>
      <p:sp>
        <p:nvSpPr>
          <p:cNvPr id="24" name="Rounded Rectangle 23"/>
          <p:cNvSpPr/>
          <p:nvPr/>
        </p:nvSpPr>
        <p:spPr>
          <a:xfrm>
            <a:off x="2449464" y="4506908"/>
            <a:ext cx="469900" cy="360000"/>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2</a:t>
            </a:r>
            <a:endParaRPr lang="en-US" dirty="0"/>
          </a:p>
        </p:txBody>
      </p:sp>
      <p:sp>
        <p:nvSpPr>
          <p:cNvPr id="25" name="Rounded Rectangle 24"/>
          <p:cNvSpPr/>
          <p:nvPr/>
        </p:nvSpPr>
        <p:spPr>
          <a:xfrm>
            <a:off x="4392925" y="4506908"/>
            <a:ext cx="1170788" cy="360000"/>
          </a:xfrm>
          <a:prstGeom prst="roundRect">
            <a:avLst/>
          </a:prstGeom>
          <a:solidFill>
            <a:srgbClr val="FF660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4</a:t>
            </a:r>
            <a:endParaRPr lang="en-US" dirty="0"/>
          </a:p>
        </p:txBody>
      </p:sp>
      <p:graphicFrame>
        <p:nvGraphicFramePr>
          <p:cNvPr id="26" name="Table 25"/>
          <p:cNvGraphicFramePr>
            <a:graphicFrameLocks noGrp="1"/>
          </p:cNvGraphicFramePr>
          <p:nvPr>
            <p:extLst/>
          </p:nvPr>
        </p:nvGraphicFramePr>
        <p:xfrm>
          <a:off x="31862" y="891209"/>
          <a:ext cx="9143992" cy="499180"/>
        </p:xfrm>
        <a:graphic>
          <a:graphicData uri="http://schemas.openxmlformats.org/drawingml/2006/table">
            <a:tbl>
              <a:tblPr firstRow="1" bandRow="1">
                <a:tableStyleId>{5C22544A-7EE6-4342-B048-85BDC9FD1C3A}</a:tableStyleId>
              </a:tblPr>
              <a:tblGrid>
                <a:gridCol w="735787"/>
                <a:gridCol w="634136"/>
                <a:gridCol w="901700"/>
                <a:gridCol w="908050"/>
                <a:gridCol w="976687"/>
                <a:gridCol w="831272"/>
                <a:gridCol w="884441"/>
                <a:gridCol w="908050"/>
                <a:gridCol w="920750"/>
                <a:gridCol w="857250"/>
                <a:gridCol w="585869"/>
              </a:tblGrid>
              <a:tr h="499180">
                <a:tc>
                  <a:txBody>
                    <a:bodyPr/>
                    <a:lstStyle/>
                    <a:p>
                      <a:r>
                        <a:rPr lang="en-US" sz="1200" dirty="0" smtClean="0"/>
                        <a:t>MONTH</a:t>
                      </a:r>
                      <a:endParaRPr lang="en-US" sz="1200" dirty="0"/>
                    </a:p>
                  </a:txBody>
                  <a:tcPr/>
                </a:tc>
                <a:tc>
                  <a:txBody>
                    <a:bodyPr/>
                    <a:lstStyle/>
                    <a:p>
                      <a:r>
                        <a:rPr lang="en-US" sz="1900" dirty="0" smtClean="0"/>
                        <a:t>SEP</a:t>
                      </a:r>
                      <a:endParaRPr lang="en-US" sz="1900" dirty="0"/>
                    </a:p>
                  </a:txBody>
                  <a:tcPr/>
                </a:tc>
                <a:tc>
                  <a:txBody>
                    <a:bodyPr/>
                    <a:lstStyle/>
                    <a:p>
                      <a:r>
                        <a:rPr lang="en-US" sz="1900" dirty="0" smtClean="0"/>
                        <a:t>OCT</a:t>
                      </a:r>
                      <a:endParaRPr lang="en-US" sz="1900" dirty="0"/>
                    </a:p>
                  </a:txBody>
                  <a:tcPr/>
                </a:tc>
                <a:tc>
                  <a:txBody>
                    <a:bodyPr/>
                    <a:lstStyle/>
                    <a:p>
                      <a:r>
                        <a:rPr lang="en-US" sz="1900" dirty="0" smtClean="0"/>
                        <a:t>NOV</a:t>
                      </a:r>
                      <a:endParaRPr lang="en-US" sz="1900" dirty="0"/>
                    </a:p>
                  </a:txBody>
                  <a:tcPr/>
                </a:tc>
                <a:tc>
                  <a:txBody>
                    <a:bodyPr/>
                    <a:lstStyle/>
                    <a:p>
                      <a:r>
                        <a:rPr lang="en-US" sz="1900" dirty="0" smtClean="0"/>
                        <a:t>DEC</a:t>
                      </a:r>
                      <a:endParaRPr lang="en-US" sz="1900" dirty="0"/>
                    </a:p>
                  </a:txBody>
                  <a:tcPr/>
                </a:tc>
                <a:tc>
                  <a:txBody>
                    <a:bodyPr/>
                    <a:lstStyle/>
                    <a:p>
                      <a:r>
                        <a:rPr lang="en-US" sz="1900" dirty="0" smtClean="0"/>
                        <a:t>JAN</a:t>
                      </a:r>
                      <a:endParaRPr lang="en-US" sz="1900" dirty="0"/>
                    </a:p>
                  </a:txBody>
                  <a:tcPr/>
                </a:tc>
                <a:tc>
                  <a:txBody>
                    <a:bodyPr/>
                    <a:lstStyle/>
                    <a:p>
                      <a:r>
                        <a:rPr lang="en-US" sz="1900" dirty="0" smtClean="0"/>
                        <a:t>FEB</a:t>
                      </a:r>
                      <a:endParaRPr lang="en-US" sz="1900" dirty="0"/>
                    </a:p>
                  </a:txBody>
                  <a:tcPr/>
                </a:tc>
                <a:tc>
                  <a:txBody>
                    <a:bodyPr/>
                    <a:lstStyle/>
                    <a:p>
                      <a:r>
                        <a:rPr lang="en-US" sz="1900" dirty="0" smtClean="0"/>
                        <a:t>MAR</a:t>
                      </a:r>
                      <a:endParaRPr lang="en-US" sz="1900" dirty="0"/>
                    </a:p>
                  </a:txBody>
                  <a:tcPr/>
                </a:tc>
                <a:tc>
                  <a:txBody>
                    <a:bodyPr/>
                    <a:lstStyle/>
                    <a:p>
                      <a:r>
                        <a:rPr lang="en-US" sz="1900" dirty="0" smtClean="0"/>
                        <a:t>APR</a:t>
                      </a:r>
                      <a:endParaRPr lang="en-US" sz="1900" dirty="0"/>
                    </a:p>
                  </a:txBody>
                  <a:tcPr/>
                </a:tc>
                <a:tc>
                  <a:txBody>
                    <a:bodyPr/>
                    <a:lstStyle/>
                    <a:p>
                      <a:r>
                        <a:rPr lang="en-US" sz="1900" dirty="0" smtClean="0"/>
                        <a:t>MAY</a:t>
                      </a:r>
                      <a:endParaRPr lang="en-US" sz="1900" dirty="0"/>
                    </a:p>
                  </a:txBody>
                  <a:tcPr/>
                </a:tc>
                <a:tc>
                  <a:txBody>
                    <a:bodyPr/>
                    <a:lstStyle/>
                    <a:p>
                      <a:r>
                        <a:rPr lang="en-US" sz="1900" dirty="0" smtClean="0"/>
                        <a:t>JUN</a:t>
                      </a:r>
                      <a:endParaRPr lang="en-US" sz="1900" dirty="0"/>
                    </a:p>
                  </a:txBody>
                  <a:tcPr/>
                </a:tc>
              </a:tr>
            </a:tbl>
          </a:graphicData>
        </a:graphic>
      </p:graphicFrame>
      <p:sp>
        <p:nvSpPr>
          <p:cNvPr id="32" name="TextBox 31"/>
          <p:cNvSpPr txBox="1"/>
          <p:nvPr/>
        </p:nvSpPr>
        <p:spPr>
          <a:xfrm>
            <a:off x="-20133" y="2072018"/>
            <a:ext cx="1054102" cy="523220"/>
          </a:xfrm>
          <a:prstGeom prst="rect">
            <a:avLst/>
          </a:prstGeom>
          <a:noFill/>
        </p:spPr>
        <p:txBody>
          <a:bodyPr wrap="square" rtlCol="0">
            <a:spAutoFit/>
          </a:bodyPr>
          <a:lstStyle/>
          <a:p>
            <a:r>
              <a:rPr lang="en-US" sz="1000" b="1" dirty="0" smtClean="0"/>
              <a:t>G01, G02,</a:t>
            </a:r>
          </a:p>
          <a:p>
            <a:r>
              <a:rPr lang="en-US" sz="1000" b="1" dirty="0" smtClean="0"/>
              <a:t> G04</a:t>
            </a:r>
          </a:p>
          <a:p>
            <a:r>
              <a:rPr lang="en-US" sz="800" b="1" dirty="0" smtClean="0"/>
              <a:t>Accelerator</a:t>
            </a:r>
            <a:endParaRPr lang="en-US" sz="800" b="1" dirty="0"/>
          </a:p>
        </p:txBody>
      </p:sp>
      <p:sp>
        <p:nvSpPr>
          <p:cNvPr id="33" name="TextBox 32"/>
          <p:cNvSpPr txBox="1"/>
          <p:nvPr/>
        </p:nvSpPr>
        <p:spPr>
          <a:xfrm>
            <a:off x="446445" y="2958703"/>
            <a:ext cx="664634" cy="369332"/>
          </a:xfrm>
          <a:prstGeom prst="rect">
            <a:avLst/>
          </a:prstGeom>
          <a:noFill/>
        </p:spPr>
        <p:txBody>
          <a:bodyPr wrap="square" rtlCol="0">
            <a:spAutoFit/>
          </a:bodyPr>
          <a:lstStyle/>
          <a:p>
            <a:r>
              <a:rPr lang="en-US" sz="1000" b="1" dirty="0" smtClean="0"/>
              <a:t>D02</a:t>
            </a:r>
          </a:p>
          <a:p>
            <a:r>
              <a:rPr lang="en-US" sz="800" b="1" dirty="0"/>
              <a:t>Target</a:t>
            </a:r>
          </a:p>
        </p:txBody>
      </p:sp>
      <p:sp>
        <p:nvSpPr>
          <p:cNvPr id="34" name="TextBox 33"/>
          <p:cNvSpPr txBox="1"/>
          <p:nvPr/>
        </p:nvSpPr>
        <p:spPr>
          <a:xfrm>
            <a:off x="138324" y="3618943"/>
            <a:ext cx="1280877" cy="677108"/>
          </a:xfrm>
          <a:prstGeom prst="rect">
            <a:avLst/>
          </a:prstGeom>
          <a:noFill/>
        </p:spPr>
        <p:txBody>
          <a:bodyPr wrap="square" rtlCol="0">
            <a:spAutoFit/>
          </a:bodyPr>
          <a:lstStyle/>
          <a:p>
            <a:r>
              <a:rPr lang="en-US" sz="1000" b="1" dirty="0" smtClean="0"/>
              <a:t>F03, </a:t>
            </a:r>
            <a:r>
              <a:rPr lang="en-US" sz="800" b="1" dirty="0"/>
              <a:t>Shipping</a:t>
            </a:r>
          </a:p>
          <a:p>
            <a:r>
              <a:rPr lang="en-US" sz="1000" b="1" dirty="0" smtClean="0"/>
              <a:t>E01</a:t>
            </a:r>
            <a:r>
              <a:rPr lang="en-US" sz="1000" b="1" dirty="0"/>
              <a:t>, E03, E04, E05</a:t>
            </a:r>
          </a:p>
          <a:p>
            <a:r>
              <a:rPr lang="en-US" sz="800" b="1" dirty="0"/>
              <a:t>Exp. Halls</a:t>
            </a:r>
          </a:p>
          <a:p>
            <a:endParaRPr lang="en-US" sz="1000" b="1" dirty="0" smtClean="0"/>
          </a:p>
        </p:txBody>
      </p:sp>
      <p:sp>
        <p:nvSpPr>
          <p:cNvPr id="35" name="TextBox 34"/>
          <p:cNvSpPr txBox="1"/>
          <p:nvPr/>
        </p:nvSpPr>
        <p:spPr>
          <a:xfrm>
            <a:off x="700469" y="4425298"/>
            <a:ext cx="1225255" cy="523220"/>
          </a:xfrm>
          <a:prstGeom prst="rect">
            <a:avLst/>
          </a:prstGeom>
          <a:noFill/>
        </p:spPr>
        <p:txBody>
          <a:bodyPr wrap="square" rtlCol="0">
            <a:spAutoFit/>
          </a:bodyPr>
          <a:lstStyle/>
          <a:p>
            <a:r>
              <a:rPr lang="en-US" sz="1000" b="1" dirty="0" smtClean="0"/>
              <a:t>D04, 05, 06, 07</a:t>
            </a:r>
          </a:p>
          <a:p>
            <a:r>
              <a:rPr lang="en-US" sz="800" b="1" dirty="0" smtClean="0"/>
              <a:t>TARGET BUILDINGS</a:t>
            </a:r>
          </a:p>
          <a:p>
            <a:r>
              <a:rPr lang="sv-SE" sz="1000" b="1" dirty="0" smtClean="0"/>
              <a:t>H09</a:t>
            </a:r>
            <a:r>
              <a:rPr lang="sv-SE" sz="800" b="1" dirty="0" smtClean="0"/>
              <a:t> SPRINKLER</a:t>
            </a:r>
            <a:endParaRPr lang="en-US" sz="800" b="1" dirty="0"/>
          </a:p>
        </p:txBody>
      </p:sp>
      <p:graphicFrame>
        <p:nvGraphicFramePr>
          <p:cNvPr id="37" name="Table 36"/>
          <p:cNvGraphicFramePr>
            <a:graphicFrameLocks noGrp="1"/>
          </p:cNvGraphicFramePr>
          <p:nvPr>
            <p:extLst/>
          </p:nvPr>
        </p:nvGraphicFramePr>
        <p:xfrm>
          <a:off x="355164" y="5924810"/>
          <a:ext cx="8593664" cy="944879"/>
        </p:xfrm>
        <a:graphic>
          <a:graphicData uri="http://schemas.openxmlformats.org/drawingml/2006/table">
            <a:tbl>
              <a:tblPr firstRow="1" bandRow="1">
                <a:tableStyleId>{5C22544A-7EE6-4342-B048-85BDC9FD1C3A}</a:tableStyleId>
              </a:tblPr>
              <a:tblGrid>
                <a:gridCol w="1716614"/>
                <a:gridCol w="1631950"/>
                <a:gridCol w="2870200"/>
                <a:gridCol w="2374900"/>
              </a:tblGrid>
              <a:tr h="76807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1.   BUILDINGS INVENTORY</a:t>
                      </a:r>
                    </a:p>
                    <a:p>
                      <a:endParaRPr lang="en-US" sz="1400" dirty="0"/>
                    </a:p>
                  </a:txBody>
                  <a:tcPr>
                    <a:solidFill>
                      <a:schemeClr val="tx2">
                        <a:lumMod val="40000"/>
                        <a:lumOff val="6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2.    RADIATION CALCULATIONS/</a:t>
                      </a:r>
                    </a:p>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ASSESSMENTS</a:t>
                      </a:r>
                    </a:p>
                    <a:p>
                      <a:endParaRPr lang="en-US" sz="1400" dirty="0"/>
                    </a:p>
                  </a:txBody>
                  <a:tcPr>
                    <a:solidFill>
                      <a:schemeClr val="accent1">
                        <a:lumMod val="60000"/>
                        <a:lumOff val="4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3.     HAZARD</a:t>
                      </a:r>
                      <a:r>
                        <a:rPr lang="en-US" sz="1400" b="1" baseline="0" dirty="0" smtClean="0"/>
                        <a:t> ANALYSIS, </a:t>
                      </a:r>
                      <a:r>
                        <a:rPr lang="en-US" sz="1400" b="1" dirty="0" smtClean="0"/>
                        <a:t>FINALIZE REQUIREMENT DOCS</a:t>
                      </a:r>
                    </a:p>
                    <a:p>
                      <a:endParaRPr lang="en-US" sz="1400" dirty="0"/>
                    </a:p>
                  </a:txBody>
                  <a:tcPr>
                    <a:solidFill>
                      <a:schemeClr val="tx2">
                        <a:lumMod val="60000"/>
                        <a:lumOff val="4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4.     APPROVAL</a:t>
                      </a:r>
                      <a:r>
                        <a:rPr lang="en-US" sz="1400" b="1" baseline="0" dirty="0" smtClean="0"/>
                        <a:t> OF REQUIREMENT DOCS</a:t>
                      </a:r>
                    </a:p>
                    <a:p>
                      <a:endParaRPr lang="en-US" sz="1400" dirty="0"/>
                    </a:p>
                  </a:txBody>
                  <a:tcPr>
                    <a:solidFill>
                      <a:schemeClr val="accent1">
                        <a:lumMod val="75000"/>
                      </a:schemeClr>
                    </a:solidFill>
                  </a:tcPr>
                </a:tc>
              </a:tr>
            </a:tbl>
          </a:graphicData>
        </a:graphic>
      </p:graphicFrame>
      <p:cxnSp>
        <p:nvCxnSpPr>
          <p:cNvPr id="39" name="Straight Connector 38"/>
          <p:cNvCxnSpPr/>
          <p:nvPr/>
        </p:nvCxnSpPr>
        <p:spPr>
          <a:xfrm>
            <a:off x="1305689" y="1578279"/>
            <a:ext cx="14816" cy="4253840"/>
          </a:xfrm>
          <a:prstGeom prst="line">
            <a:avLst/>
          </a:prstGeom>
          <a:ln>
            <a:prstDash val="dash"/>
          </a:ln>
        </p:spPr>
        <p:style>
          <a:lnRef idx="2">
            <a:schemeClr val="accent2"/>
          </a:lnRef>
          <a:fillRef idx="0">
            <a:schemeClr val="accent2"/>
          </a:fillRef>
          <a:effectRef idx="1">
            <a:schemeClr val="accent2"/>
          </a:effectRef>
          <a:fontRef idx="minor">
            <a:schemeClr val="tx1"/>
          </a:fontRef>
        </p:style>
      </p:cxnSp>
      <p:sp>
        <p:nvSpPr>
          <p:cNvPr id="40" name="5-Point Star 39"/>
          <p:cNvSpPr/>
          <p:nvPr/>
        </p:nvSpPr>
        <p:spPr>
          <a:xfrm>
            <a:off x="1179689" y="2171538"/>
            <a:ext cx="252000" cy="252000"/>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7" name="Table 26"/>
          <p:cNvGraphicFramePr>
            <a:graphicFrameLocks noGrp="1"/>
          </p:cNvGraphicFramePr>
          <p:nvPr>
            <p:extLst/>
          </p:nvPr>
        </p:nvGraphicFramePr>
        <p:xfrm>
          <a:off x="856964" y="541107"/>
          <a:ext cx="8326075" cy="274320"/>
        </p:xfrm>
        <a:graphic>
          <a:graphicData uri="http://schemas.openxmlformats.org/drawingml/2006/table">
            <a:tbl>
              <a:tblPr firstRow="1" bandRow="1">
                <a:tableStyleId>{69CF1AB2-1976-4502-BF36-3FF5EA218861}</a:tableStyleId>
              </a:tblPr>
              <a:tblGrid>
                <a:gridCol w="3327135"/>
                <a:gridCol w="4998940"/>
              </a:tblGrid>
              <a:tr h="219711">
                <a:tc>
                  <a:txBody>
                    <a:bodyPr/>
                    <a:lstStyle/>
                    <a:p>
                      <a:r>
                        <a:rPr lang="en-US" sz="1200" dirty="0" smtClean="0"/>
                        <a:t>2015</a:t>
                      </a:r>
                      <a:endParaRPr lang="en-US" sz="1200" dirty="0"/>
                    </a:p>
                  </a:txBody>
                  <a:tcPr/>
                </a:tc>
                <a:tc>
                  <a:txBody>
                    <a:bodyPr/>
                    <a:lstStyle/>
                    <a:p>
                      <a:r>
                        <a:rPr lang="en-US" sz="1200" dirty="0" smtClean="0"/>
                        <a:t>2016</a:t>
                      </a:r>
                      <a:endParaRPr lang="en-US" sz="1200" dirty="0"/>
                    </a:p>
                  </a:txBody>
                  <a:tcPr/>
                </a:tc>
              </a:tr>
            </a:tbl>
          </a:graphicData>
        </a:graphic>
      </p:graphicFrame>
      <p:sp>
        <p:nvSpPr>
          <p:cNvPr id="28" name="Rounded Rectangle 27"/>
          <p:cNvSpPr/>
          <p:nvPr/>
        </p:nvSpPr>
        <p:spPr>
          <a:xfrm>
            <a:off x="2393369" y="5306400"/>
            <a:ext cx="537919" cy="360000"/>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solidFill>
                  <a:srgbClr val="FFFFFF"/>
                </a:solidFill>
              </a:rPr>
              <a:t>1</a:t>
            </a:r>
            <a:endParaRPr lang="en-US" dirty="0">
              <a:solidFill>
                <a:srgbClr val="FFFFFF"/>
              </a:solidFill>
            </a:endParaRPr>
          </a:p>
        </p:txBody>
      </p:sp>
      <p:sp>
        <p:nvSpPr>
          <p:cNvPr id="29" name="Rounded Rectangle 28"/>
          <p:cNvSpPr/>
          <p:nvPr/>
        </p:nvSpPr>
        <p:spPr>
          <a:xfrm>
            <a:off x="2928299" y="5311608"/>
            <a:ext cx="504160" cy="360000"/>
          </a:xfrm>
          <a:prstGeom prst="roundRec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2</a:t>
            </a:r>
            <a:endParaRPr lang="en-US" dirty="0"/>
          </a:p>
        </p:txBody>
      </p:sp>
      <p:sp>
        <p:nvSpPr>
          <p:cNvPr id="30" name="Rounded Rectangle 29"/>
          <p:cNvSpPr/>
          <p:nvPr/>
        </p:nvSpPr>
        <p:spPr>
          <a:xfrm>
            <a:off x="3453765" y="5311608"/>
            <a:ext cx="1580863" cy="360000"/>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3</a:t>
            </a:r>
            <a:endParaRPr lang="en-US" dirty="0"/>
          </a:p>
        </p:txBody>
      </p:sp>
      <p:sp>
        <p:nvSpPr>
          <p:cNvPr id="31" name="Rounded Rectangle 30"/>
          <p:cNvSpPr/>
          <p:nvPr/>
        </p:nvSpPr>
        <p:spPr>
          <a:xfrm>
            <a:off x="5040730" y="5316244"/>
            <a:ext cx="934186" cy="360000"/>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4</a:t>
            </a:r>
            <a:endParaRPr lang="en-US" dirty="0"/>
          </a:p>
        </p:txBody>
      </p:sp>
      <p:sp>
        <p:nvSpPr>
          <p:cNvPr id="36" name="TextBox 35"/>
          <p:cNvSpPr txBox="1"/>
          <p:nvPr/>
        </p:nvSpPr>
        <p:spPr>
          <a:xfrm>
            <a:off x="778762" y="5224790"/>
            <a:ext cx="1225255" cy="523220"/>
          </a:xfrm>
          <a:prstGeom prst="rect">
            <a:avLst/>
          </a:prstGeom>
          <a:noFill/>
        </p:spPr>
        <p:txBody>
          <a:bodyPr wrap="square" rtlCol="0">
            <a:spAutoFit/>
          </a:bodyPr>
          <a:lstStyle/>
          <a:p>
            <a:r>
              <a:rPr lang="en-US" sz="1000" b="1" dirty="0" smtClean="0"/>
              <a:t>D01, 03, 08, E02</a:t>
            </a:r>
          </a:p>
          <a:p>
            <a:r>
              <a:rPr lang="en-US" sz="800" b="1" dirty="0" smtClean="0"/>
              <a:t>TARGET BUILDINGS</a:t>
            </a:r>
          </a:p>
          <a:p>
            <a:r>
              <a:rPr lang="sv-SE" sz="1000" b="1" dirty="0" smtClean="0"/>
              <a:t>H10 </a:t>
            </a:r>
            <a:r>
              <a:rPr lang="sv-SE" sz="800" b="1" dirty="0" smtClean="0"/>
              <a:t>Waste </a:t>
            </a:r>
            <a:r>
              <a:rPr lang="sv-SE" sz="800" b="1" dirty="0" err="1" smtClean="0"/>
              <a:t>building</a:t>
            </a:r>
            <a:endParaRPr lang="en-US" sz="1000" b="1" dirty="0"/>
          </a:p>
        </p:txBody>
      </p:sp>
      <p:sp>
        <p:nvSpPr>
          <p:cNvPr id="9" name="TextBox 8"/>
          <p:cNvSpPr txBox="1"/>
          <p:nvPr/>
        </p:nvSpPr>
        <p:spPr>
          <a:xfrm>
            <a:off x="856964" y="101084"/>
            <a:ext cx="4867438" cy="369332"/>
          </a:xfrm>
          <a:prstGeom prst="rect">
            <a:avLst/>
          </a:prstGeom>
          <a:noFill/>
        </p:spPr>
        <p:txBody>
          <a:bodyPr wrap="none" rtlCol="0">
            <a:spAutoFit/>
          </a:bodyPr>
          <a:lstStyle/>
          <a:p>
            <a:r>
              <a:rPr lang="en-US" dirty="0" smtClean="0"/>
              <a:t>CF BASELINE PROGRAMME </a:t>
            </a:r>
            <a:r>
              <a:rPr lang="en-US" sz="1200" dirty="0" smtClean="0"/>
              <a:t>(INCL. ESS RAD SAFETY ANALYSIS)</a:t>
            </a:r>
            <a:endParaRPr lang="en-US" sz="1200" dirty="0"/>
          </a:p>
        </p:txBody>
      </p:sp>
      <p:sp>
        <p:nvSpPr>
          <p:cNvPr id="38" name="5-Point Star 37"/>
          <p:cNvSpPr/>
          <p:nvPr/>
        </p:nvSpPr>
        <p:spPr>
          <a:xfrm>
            <a:off x="2410328" y="2170689"/>
            <a:ext cx="252000" cy="252000"/>
          </a:xfrm>
          <a:prstGeom prst="star5">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5-Point Star 40"/>
          <p:cNvSpPr/>
          <p:nvPr/>
        </p:nvSpPr>
        <p:spPr>
          <a:xfrm>
            <a:off x="2684414" y="2983530"/>
            <a:ext cx="252000" cy="252000"/>
          </a:xfrm>
          <a:prstGeom prst="star5">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5-Point Star 41"/>
          <p:cNvSpPr/>
          <p:nvPr/>
        </p:nvSpPr>
        <p:spPr>
          <a:xfrm>
            <a:off x="3169331" y="3702772"/>
            <a:ext cx="252000" cy="252000"/>
          </a:xfrm>
          <a:prstGeom prst="star5">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5-Point Star 42"/>
          <p:cNvSpPr/>
          <p:nvPr/>
        </p:nvSpPr>
        <p:spPr>
          <a:xfrm>
            <a:off x="3490380" y="4545923"/>
            <a:ext cx="252000" cy="252000"/>
          </a:xfrm>
          <a:prstGeom prst="star5">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5-Point Star 43"/>
          <p:cNvSpPr/>
          <p:nvPr/>
        </p:nvSpPr>
        <p:spPr>
          <a:xfrm>
            <a:off x="4355283" y="5306400"/>
            <a:ext cx="252000" cy="252000"/>
          </a:xfrm>
          <a:prstGeom prst="star5">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5-Point Star 44"/>
          <p:cNvSpPr/>
          <p:nvPr/>
        </p:nvSpPr>
        <p:spPr>
          <a:xfrm>
            <a:off x="4860272" y="6576441"/>
            <a:ext cx="252000" cy="252000"/>
          </a:xfrm>
          <a:prstGeom prst="star5">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055913" y="6517775"/>
            <a:ext cx="2859578" cy="369332"/>
          </a:xfrm>
          <a:prstGeom prst="rect">
            <a:avLst/>
          </a:prstGeom>
          <a:noFill/>
        </p:spPr>
        <p:txBody>
          <a:bodyPr wrap="square" rtlCol="0">
            <a:spAutoFit/>
          </a:bodyPr>
          <a:lstStyle/>
          <a:p>
            <a:r>
              <a:rPr lang="en-US" dirty="0" smtClean="0"/>
              <a:t>SSM Requirements Fixed</a:t>
            </a:r>
            <a:endParaRPr lang="en-US" dirty="0"/>
          </a:p>
        </p:txBody>
      </p:sp>
    </p:spTree>
    <p:extLst>
      <p:ext uri="{BB962C8B-B14F-4D97-AF65-F5344CB8AC3E}">
        <p14:creationId xmlns:p14="http://schemas.microsoft.com/office/powerpoint/2010/main" val="178640161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Once upon a time…</a:t>
            </a:r>
            <a:br>
              <a:rPr lang="en-US" dirty="0" smtClean="0"/>
            </a:br>
            <a:r>
              <a:rPr lang="en-US" dirty="0" smtClean="0"/>
              <a:t>there was a big green field.</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pPr/>
              <a:t>6</a:t>
            </a:fld>
            <a:endParaRPr lang="sv-SE"/>
          </a:p>
        </p:txBody>
      </p:sp>
      <p:pic>
        <p:nvPicPr>
          <p:cNvPr id="9" name="Picture 8" descr="ESS Site 2014050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1475487"/>
            <a:ext cx="6336000" cy="5049857"/>
          </a:xfrm>
          <a:prstGeom prst="rect">
            <a:avLst/>
          </a:prstGeom>
        </p:spPr>
      </p:pic>
      <p:sp>
        <p:nvSpPr>
          <p:cNvPr id="6" name="TextBox 5"/>
          <p:cNvSpPr txBox="1"/>
          <p:nvPr/>
        </p:nvSpPr>
        <p:spPr>
          <a:xfrm>
            <a:off x="4788024" y="1484784"/>
            <a:ext cx="2592288" cy="461665"/>
          </a:xfrm>
          <a:prstGeom prst="rect">
            <a:avLst/>
          </a:prstGeom>
          <a:noFill/>
        </p:spPr>
        <p:txBody>
          <a:bodyPr wrap="square" rtlCol="0">
            <a:spAutoFit/>
          </a:bodyPr>
          <a:lstStyle/>
          <a:p>
            <a:pPr algn="r"/>
            <a:r>
              <a:rPr lang="en-US" sz="2400" b="1" dirty="0" smtClean="0"/>
              <a:t>8 May 2014</a:t>
            </a:r>
            <a:endParaRPr lang="en-US" sz="2400" b="1" dirty="0"/>
          </a:p>
        </p:txBody>
      </p:sp>
    </p:spTree>
    <p:extLst>
      <p:ext uri="{BB962C8B-B14F-4D97-AF65-F5344CB8AC3E}">
        <p14:creationId xmlns:p14="http://schemas.microsoft.com/office/powerpoint/2010/main" val="21766275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1197942"/>
            <a:ext cx="9205913"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p:cNvSpPr>
            <a:spLocks noChangeArrowheads="1"/>
          </p:cNvSpPr>
          <p:nvPr/>
        </p:nvSpPr>
        <p:spPr bwMode="auto">
          <a:xfrm rot="-1003732">
            <a:off x="731838" y="2795588"/>
            <a:ext cx="152400" cy="360362"/>
          </a:xfrm>
          <a:prstGeom prst="roundRect">
            <a:avLst>
              <a:gd name="adj" fmla="val 16667"/>
            </a:avLst>
          </a:prstGeom>
          <a:gradFill rotWithShape="1">
            <a:gsLst>
              <a:gs pos="0">
                <a:srgbClr val="9B2D2A">
                  <a:alpha val="40999"/>
                </a:srgbClr>
              </a:gs>
              <a:gs pos="80000">
                <a:srgbClr val="CB3D3A">
                  <a:alpha val="40999"/>
                </a:srgbClr>
              </a:gs>
              <a:gs pos="100000">
                <a:srgbClr val="CE3B37">
                  <a:alpha val="40999"/>
                </a:srgbClr>
              </a:gs>
            </a:gsLst>
            <a:lin ang="16200000"/>
          </a:gradFill>
          <a:ln w="9525">
            <a:solidFill>
              <a:srgbClr val="BE4B48"/>
            </a:solidFill>
            <a:round/>
            <a:headEnd/>
            <a:tailEnd/>
          </a:ln>
          <a:effectLst>
            <a:outerShdw blurRad="40000" dist="23000" dir="5400000" rotWithShape="0">
              <a:srgbClr val="000000">
                <a:alpha val="34998"/>
              </a:srgbClr>
            </a:outerShdw>
          </a:effectLst>
        </p:spPr>
        <p:txBody>
          <a:bodyPr anchor="ctr"/>
          <a:lstStyle/>
          <a:p>
            <a:pPr algn="ctr" fontAlgn="auto">
              <a:spcBef>
                <a:spcPts val="0"/>
              </a:spcBef>
              <a:spcAft>
                <a:spcPts val="0"/>
              </a:spcAft>
              <a:defRPr/>
            </a:pPr>
            <a:endParaRPr lang="en-GB">
              <a:solidFill>
                <a:schemeClr val="lt1"/>
              </a:solidFill>
              <a:latin typeface="+mn-lt"/>
              <a:ea typeface="+mn-ea"/>
              <a:cs typeface="+mn-cs"/>
            </a:endParaRPr>
          </a:p>
        </p:txBody>
      </p:sp>
      <p:sp>
        <p:nvSpPr>
          <p:cNvPr id="50179" name="TextBox 3"/>
          <p:cNvSpPr txBox="1">
            <a:spLocks noChangeArrowheads="1"/>
          </p:cNvSpPr>
          <p:nvPr/>
        </p:nvSpPr>
        <p:spPr bwMode="auto">
          <a:xfrm>
            <a:off x="900113" y="2708275"/>
            <a:ext cx="7921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GB" sz="1800">
                <a:solidFill>
                  <a:schemeClr val="bg1"/>
                </a:solidFill>
              </a:rPr>
              <a:t>H05</a:t>
            </a:r>
          </a:p>
        </p:txBody>
      </p:sp>
      <p:sp>
        <p:nvSpPr>
          <p:cNvPr id="7" name="Rounded Rectangle 6"/>
          <p:cNvSpPr>
            <a:spLocks noChangeArrowheads="1"/>
          </p:cNvSpPr>
          <p:nvPr/>
        </p:nvSpPr>
        <p:spPr bwMode="auto">
          <a:xfrm rot="1329961">
            <a:off x="3998913" y="2379663"/>
            <a:ext cx="247650" cy="447675"/>
          </a:xfrm>
          <a:prstGeom prst="roundRect">
            <a:avLst>
              <a:gd name="adj" fmla="val 16667"/>
            </a:avLst>
          </a:prstGeom>
          <a:gradFill rotWithShape="1">
            <a:gsLst>
              <a:gs pos="0">
                <a:srgbClr val="9B2D2A">
                  <a:alpha val="40999"/>
                </a:srgbClr>
              </a:gs>
              <a:gs pos="80000">
                <a:srgbClr val="CB3D3A">
                  <a:alpha val="40999"/>
                </a:srgbClr>
              </a:gs>
              <a:gs pos="100000">
                <a:srgbClr val="CE3B37">
                  <a:alpha val="40999"/>
                </a:srgbClr>
              </a:gs>
            </a:gsLst>
            <a:lin ang="16200000"/>
          </a:gradFill>
          <a:ln w="9525">
            <a:solidFill>
              <a:srgbClr val="BE4B48"/>
            </a:solidFill>
            <a:round/>
            <a:headEnd/>
            <a:tailEnd/>
          </a:ln>
          <a:effectLst>
            <a:outerShdw blurRad="40000" dist="23000" dir="5400000" rotWithShape="0">
              <a:srgbClr val="000000">
                <a:alpha val="34998"/>
              </a:srgbClr>
            </a:outerShdw>
          </a:effectLst>
        </p:spPr>
        <p:txBody>
          <a:bodyPr anchor="ctr"/>
          <a:lstStyle/>
          <a:p>
            <a:pPr algn="ctr" fontAlgn="auto">
              <a:spcBef>
                <a:spcPts val="0"/>
              </a:spcBef>
              <a:spcAft>
                <a:spcPts val="0"/>
              </a:spcAft>
              <a:defRPr/>
            </a:pPr>
            <a:endParaRPr lang="en-GB">
              <a:solidFill>
                <a:schemeClr val="lt1"/>
              </a:solidFill>
              <a:latin typeface="+mn-lt"/>
              <a:ea typeface="+mn-ea"/>
              <a:cs typeface="+mn-cs"/>
            </a:endParaRPr>
          </a:p>
        </p:txBody>
      </p:sp>
      <p:sp>
        <p:nvSpPr>
          <p:cNvPr id="50181" name="TextBox 7"/>
          <p:cNvSpPr txBox="1">
            <a:spLocks noChangeArrowheads="1"/>
          </p:cNvSpPr>
          <p:nvPr/>
        </p:nvSpPr>
        <p:spPr bwMode="auto">
          <a:xfrm>
            <a:off x="3635375" y="2133600"/>
            <a:ext cx="7921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GB" sz="1800">
                <a:solidFill>
                  <a:schemeClr val="bg1"/>
                </a:solidFill>
              </a:rPr>
              <a:t>H06</a:t>
            </a:r>
          </a:p>
        </p:txBody>
      </p:sp>
      <p:sp>
        <p:nvSpPr>
          <p:cNvPr id="9" name="Rounded Rectangle 8"/>
          <p:cNvSpPr>
            <a:spLocks noChangeArrowheads="1"/>
          </p:cNvSpPr>
          <p:nvPr/>
        </p:nvSpPr>
        <p:spPr bwMode="auto">
          <a:xfrm rot="5173590">
            <a:off x="6314282" y="1886744"/>
            <a:ext cx="46037" cy="4257675"/>
          </a:xfrm>
          <a:prstGeom prst="roundRect">
            <a:avLst>
              <a:gd name="adj" fmla="val 16667"/>
            </a:avLst>
          </a:prstGeom>
          <a:gradFill rotWithShape="1">
            <a:gsLst>
              <a:gs pos="0">
                <a:srgbClr val="9B2D2A">
                  <a:alpha val="40999"/>
                </a:srgbClr>
              </a:gs>
              <a:gs pos="80000">
                <a:srgbClr val="CB3D3A">
                  <a:alpha val="40999"/>
                </a:srgbClr>
              </a:gs>
              <a:gs pos="100000">
                <a:srgbClr val="CE3B37">
                  <a:alpha val="40999"/>
                </a:srgbClr>
              </a:gs>
            </a:gsLst>
            <a:lin ang="16200000"/>
          </a:gradFill>
          <a:ln w="9525">
            <a:solidFill>
              <a:srgbClr val="BE4B48"/>
            </a:solidFill>
            <a:round/>
            <a:headEnd/>
            <a:tailEnd/>
          </a:ln>
          <a:effectLst>
            <a:outerShdw blurRad="40000" dist="23000" dir="5400000" rotWithShape="0">
              <a:srgbClr val="000000">
                <a:alpha val="34998"/>
              </a:srgbClr>
            </a:outerShdw>
          </a:effectLst>
        </p:spPr>
        <p:txBody>
          <a:bodyPr anchor="ctr"/>
          <a:lstStyle/>
          <a:p>
            <a:pPr algn="ctr" fontAlgn="auto">
              <a:spcBef>
                <a:spcPts val="0"/>
              </a:spcBef>
              <a:spcAft>
                <a:spcPts val="0"/>
              </a:spcAft>
              <a:defRPr/>
            </a:pPr>
            <a:endParaRPr lang="en-GB">
              <a:solidFill>
                <a:schemeClr val="lt1"/>
              </a:solidFill>
              <a:latin typeface="+mn-lt"/>
              <a:ea typeface="+mn-ea"/>
              <a:cs typeface="+mn-cs"/>
            </a:endParaRPr>
          </a:p>
        </p:txBody>
      </p:sp>
      <p:sp>
        <p:nvSpPr>
          <p:cNvPr id="11" name="Rounded Rectangle 10"/>
          <p:cNvSpPr>
            <a:spLocks noChangeArrowheads="1"/>
          </p:cNvSpPr>
          <p:nvPr/>
        </p:nvSpPr>
        <p:spPr bwMode="auto">
          <a:xfrm rot="5173590">
            <a:off x="6280943" y="2113757"/>
            <a:ext cx="182563" cy="4318000"/>
          </a:xfrm>
          <a:prstGeom prst="roundRect">
            <a:avLst>
              <a:gd name="adj" fmla="val 16667"/>
            </a:avLst>
          </a:prstGeom>
          <a:gradFill rotWithShape="1">
            <a:gsLst>
              <a:gs pos="0">
                <a:srgbClr val="9B2D2A">
                  <a:alpha val="40999"/>
                </a:srgbClr>
              </a:gs>
              <a:gs pos="80000">
                <a:srgbClr val="CB3D3A">
                  <a:alpha val="40999"/>
                </a:srgbClr>
              </a:gs>
              <a:gs pos="100000">
                <a:srgbClr val="CE3B37">
                  <a:alpha val="40999"/>
                </a:srgbClr>
              </a:gs>
            </a:gsLst>
            <a:lin ang="16200000"/>
          </a:gradFill>
          <a:ln w="9525">
            <a:solidFill>
              <a:srgbClr val="BE4B48"/>
            </a:solidFill>
            <a:round/>
            <a:headEnd/>
            <a:tailEnd/>
          </a:ln>
          <a:effectLst>
            <a:outerShdw blurRad="40000" dist="23000" dir="5400000" rotWithShape="0">
              <a:srgbClr val="000000">
                <a:alpha val="34998"/>
              </a:srgbClr>
            </a:outerShdw>
          </a:effectLst>
        </p:spPr>
        <p:txBody>
          <a:bodyPr anchor="ctr"/>
          <a:lstStyle/>
          <a:p>
            <a:pPr algn="ctr" fontAlgn="auto">
              <a:spcBef>
                <a:spcPts val="0"/>
              </a:spcBef>
              <a:spcAft>
                <a:spcPts val="0"/>
              </a:spcAft>
              <a:defRPr/>
            </a:pPr>
            <a:endParaRPr lang="en-GB">
              <a:solidFill>
                <a:schemeClr val="lt1"/>
              </a:solidFill>
              <a:latin typeface="+mn-lt"/>
              <a:ea typeface="+mn-ea"/>
              <a:cs typeface="+mn-cs"/>
            </a:endParaRPr>
          </a:p>
        </p:txBody>
      </p:sp>
      <p:sp>
        <p:nvSpPr>
          <p:cNvPr id="50184" name="TextBox 11"/>
          <p:cNvSpPr txBox="1">
            <a:spLocks noChangeArrowheads="1"/>
          </p:cNvSpPr>
          <p:nvPr/>
        </p:nvSpPr>
        <p:spPr bwMode="auto">
          <a:xfrm rot="-162644">
            <a:off x="5651500" y="4240213"/>
            <a:ext cx="7921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GB" sz="1800">
                <a:solidFill>
                  <a:schemeClr val="bg1"/>
                </a:solidFill>
              </a:rPr>
              <a:t>G01</a:t>
            </a:r>
          </a:p>
        </p:txBody>
      </p:sp>
      <p:sp>
        <p:nvSpPr>
          <p:cNvPr id="5" name="Oval 4"/>
          <p:cNvSpPr>
            <a:spLocks noChangeArrowheads="1"/>
          </p:cNvSpPr>
          <p:nvPr/>
        </p:nvSpPr>
        <p:spPr bwMode="auto">
          <a:xfrm>
            <a:off x="2268538" y="3573463"/>
            <a:ext cx="1727200" cy="1439862"/>
          </a:xfrm>
          <a:prstGeom prst="ellipse">
            <a:avLst/>
          </a:prstGeom>
          <a:gradFill rotWithShape="1">
            <a:gsLst>
              <a:gs pos="0">
                <a:srgbClr val="9B2D2A">
                  <a:alpha val="37999"/>
                </a:srgbClr>
              </a:gs>
              <a:gs pos="80000">
                <a:srgbClr val="CB3D3A">
                  <a:alpha val="37999"/>
                </a:srgbClr>
              </a:gs>
              <a:gs pos="100000">
                <a:srgbClr val="CE3B37">
                  <a:alpha val="37999"/>
                </a:srgbClr>
              </a:gs>
            </a:gsLst>
            <a:lin ang="16200000"/>
          </a:gradFill>
          <a:ln w="9525">
            <a:solidFill>
              <a:srgbClr val="BE4B48"/>
            </a:solidFill>
            <a:round/>
            <a:headEnd/>
            <a:tailEnd/>
          </a:ln>
          <a:effectLst>
            <a:outerShdw blurRad="40000" dist="23000" dir="5400000" rotWithShape="0">
              <a:srgbClr val="000000">
                <a:alpha val="34998"/>
              </a:srgbClr>
            </a:outerShdw>
          </a:effectLst>
        </p:spPr>
        <p:txBody>
          <a:bodyPr anchor="ctr"/>
          <a:lstStyle/>
          <a:p>
            <a:pPr algn="ctr" fontAlgn="auto">
              <a:spcBef>
                <a:spcPts val="0"/>
              </a:spcBef>
              <a:spcAft>
                <a:spcPts val="0"/>
              </a:spcAft>
              <a:defRPr/>
            </a:pPr>
            <a:endParaRPr lang="en-GB">
              <a:solidFill>
                <a:schemeClr val="lt1"/>
              </a:solidFill>
              <a:latin typeface="+mn-lt"/>
              <a:ea typeface="+mn-ea"/>
              <a:cs typeface="+mn-cs"/>
            </a:endParaRPr>
          </a:p>
        </p:txBody>
      </p:sp>
      <p:sp>
        <p:nvSpPr>
          <p:cNvPr id="50186" name="TextBox 13"/>
          <p:cNvSpPr txBox="1">
            <a:spLocks noChangeArrowheads="1"/>
          </p:cNvSpPr>
          <p:nvPr/>
        </p:nvSpPr>
        <p:spPr bwMode="auto">
          <a:xfrm>
            <a:off x="2771775" y="4076700"/>
            <a:ext cx="7921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GB" sz="1800">
                <a:solidFill>
                  <a:schemeClr val="bg1"/>
                </a:solidFill>
              </a:rPr>
              <a:t>D02</a:t>
            </a:r>
          </a:p>
        </p:txBody>
      </p:sp>
      <p:sp>
        <p:nvSpPr>
          <p:cNvPr id="13" name="Rectangle 12"/>
          <p:cNvSpPr>
            <a:spLocks noChangeArrowheads="1"/>
          </p:cNvSpPr>
          <p:nvPr/>
        </p:nvSpPr>
        <p:spPr bwMode="auto">
          <a:xfrm rot="-3096783">
            <a:off x="4348162" y="5337176"/>
            <a:ext cx="352425" cy="44450"/>
          </a:xfrm>
          <a:prstGeom prst="rect">
            <a:avLst/>
          </a:prstGeom>
          <a:solidFill>
            <a:schemeClr val="bg1"/>
          </a:solidFill>
          <a:ln w="9525">
            <a:solidFill>
              <a:srgbClr val="4A7EBB"/>
            </a:solidFill>
            <a:miter lim="800000"/>
            <a:headEnd/>
            <a:tailEnd/>
          </a:ln>
          <a:effectLst>
            <a:outerShdw blurRad="40000" dist="23000" dir="5400000" rotWithShape="0">
              <a:srgbClr val="000000">
                <a:alpha val="34998"/>
              </a:srgbClr>
            </a:outerShdw>
          </a:effectLst>
        </p:spPr>
        <p:txBody>
          <a:bodyPr anchor="ctr"/>
          <a:lstStyle/>
          <a:p>
            <a:pPr algn="ctr" fontAlgn="auto">
              <a:spcBef>
                <a:spcPts val="0"/>
              </a:spcBef>
              <a:spcAft>
                <a:spcPts val="0"/>
              </a:spcAft>
              <a:defRPr/>
            </a:pPr>
            <a:endParaRPr lang="en-GB">
              <a:solidFill>
                <a:schemeClr val="lt1"/>
              </a:solidFill>
              <a:latin typeface="+mn-lt"/>
              <a:ea typeface="+mn-ea"/>
              <a:cs typeface="+mn-cs"/>
            </a:endParaRPr>
          </a:p>
        </p:txBody>
      </p:sp>
      <p:sp>
        <p:nvSpPr>
          <p:cNvPr id="50188" name="TextBox 15"/>
          <p:cNvSpPr txBox="1">
            <a:spLocks noChangeArrowheads="1"/>
          </p:cNvSpPr>
          <p:nvPr/>
        </p:nvSpPr>
        <p:spPr bwMode="auto">
          <a:xfrm rot="-3051143">
            <a:off x="3662362" y="4989513"/>
            <a:ext cx="1577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GB" sz="1800">
                <a:solidFill>
                  <a:schemeClr val="bg1"/>
                </a:solidFill>
              </a:rPr>
              <a:t>Site Offices</a:t>
            </a:r>
          </a:p>
        </p:txBody>
      </p:sp>
      <p:sp>
        <p:nvSpPr>
          <p:cNvPr id="24" name="Rounded Rectangle 23"/>
          <p:cNvSpPr>
            <a:spLocks noChangeArrowheads="1"/>
          </p:cNvSpPr>
          <p:nvPr/>
        </p:nvSpPr>
        <p:spPr bwMode="auto">
          <a:xfrm rot="1329961">
            <a:off x="4210050" y="2919413"/>
            <a:ext cx="722313" cy="447675"/>
          </a:xfrm>
          <a:prstGeom prst="roundRect">
            <a:avLst>
              <a:gd name="adj" fmla="val 16667"/>
            </a:avLst>
          </a:prstGeom>
          <a:gradFill rotWithShape="1">
            <a:gsLst>
              <a:gs pos="0">
                <a:srgbClr val="9B2D2A">
                  <a:alpha val="40999"/>
                </a:srgbClr>
              </a:gs>
              <a:gs pos="80000">
                <a:srgbClr val="CB3D3A">
                  <a:alpha val="40999"/>
                </a:srgbClr>
              </a:gs>
              <a:gs pos="100000">
                <a:srgbClr val="CE3B37">
                  <a:alpha val="40999"/>
                </a:srgbClr>
              </a:gs>
            </a:gsLst>
            <a:lin ang="16200000"/>
          </a:gradFill>
          <a:ln w="9525">
            <a:solidFill>
              <a:srgbClr val="BE4B48"/>
            </a:solidFill>
            <a:round/>
            <a:headEnd/>
            <a:tailEnd/>
          </a:ln>
          <a:effectLst>
            <a:outerShdw blurRad="40000" dist="23000" dir="5400000" rotWithShape="0">
              <a:srgbClr val="000000">
                <a:alpha val="34998"/>
              </a:srgbClr>
            </a:outerShdw>
          </a:effectLst>
        </p:spPr>
        <p:txBody>
          <a:bodyPr anchor="ctr"/>
          <a:lstStyle/>
          <a:p>
            <a:pPr algn="ctr" fontAlgn="auto">
              <a:spcBef>
                <a:spcPts val="0"/>
              </a:spcBef>
              <a:spcAft>
                <a:spcPts val="0"/>
              </a:spcAft>
              <a:defRPr/>
            </a:pPr>
            <a:endParaRPr lang="en-GB">
              <a:solidFill>
                <a:schemeClr val="lt1"/>
              </a:solidFill>
              <a:latin typeface="+mn-lt"/>
              <a:ea typeface="+mn-ea"/>
              <a:cs typeface="+mn-cs"/>
            </a:endParaRPr>
          </a:p>
        </p:txBody>
      </p:sp>
      <p:sp>
        <p:nvSpPr>
          <p:cNvPr id="50190" name="TextBox 24"/>
          <p:cNvSpPr txBox="1">
            <a:spLocks noChangeArrowheads="1"/>
          </p:cNvSpPr>
          <p:nvPr/>
        </p:nvSpPr>
        <p:spPr bwMode="auto">
          <a:xfrm>
            <a:off x="4284663" y="2997200"/>
            <a:ext cx="7921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GB" sz="1800">
                <a:solidFill>
                  <a:schemeClr val="bg1"/>
                </a:solidFill>
              </a:rPr>
              <a:t>H01</a:t>
            </a:r>
          </a:p>
        </p:txBody>
      </p:sp>
      <p:sp>
        <p:nvSpPr>
          <p:cNvPr id="50191" name="TextBox 11"/>
          <p:cNvSpPr txBox="1">
            <a:spLocks noChangeArrowheads="1"/>
          </p:cNvSpPr>
          <p:nvPr/>
        </p:nvSpPr>
        <p:spPr bwMode="auto">
          <a:xfrm rot="-162644">
            <a:off x="5011738" y="3303588"/>
            <a:ext cx="7921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GB" sz="1800">
                <a:solidFill>
                  <a:schemeClr val="bg1"/>
                </a:solidFill>
              </a:rPr>
              <a:t>G04</a:t>
            </a:r>
          </a:p>
        </p:txBody>
      </p:sp>
      <p:sp>
        <p:nvSpPr>
          <p:cNvPr id="50192" name="TextBox 11"/>
          <p:cNvSpPr txBox="1">
            <a:spLocks noChangeArrowheads="1"/>
          </p:cNvSpPr>
          <p:nvPr/>
        </p:nvSpPr>
        <p:spPr bwMode="auto">
          <a:xfrm rot="-162644">
            <a:off x="4652963" y="3906838"/>
            <a:ext cx="7921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GB" sz="1800">
                <a:solidFill>
                  <a:schemeClr val="bg1"/>
                </a:solidFill>
              </a:rPr>
              <a:t>G02</a:t>
            </a:r>
          </a:p>
        </p:txBody>
      </p:sp>
      <p:pic>
        <p:nvPicPr>
          <p:cNvPr id="50193" name="Picture 2" descr="20150803_08500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5963" y="2781300"/>
            <a:ext cx="2160587"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4" name="Picture 3" descr="20150803_085519.jpg"/>
          <p:cNvPicPr>
            <a:picLocks noChangeAspect="1"/>
          </p:cNvPicPr>
          <p:nvPr/>
        </p:nvPicPr>
        <p:blipFill>
          <a:blip r:embed="rId4">
            <a:extLst>
              <a:ext uri="{28A0092B-C50C-407E-A947-70E740481C1C}">
                <a14:useLocalDpi xmlns:a14="http://schemas.microsoft.com/office/drawing/2010/main" val="0"/>
              </a:ext>
            </a:extLst>
          </a:blip>
          <a:srcRect t="15710" b="12112"/>
          <a:stretch>
            <a:fillRect/>
          </a:stretch>
        </p:blipFill>
        <p:spPr bwMode="auto">
          <a:xfrm>
            <a:off x="5076825" y="4652963"/>
            <a:ext cx="21590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5" name="Picture 5" descr="20150803_090737.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64363" y="5516563"/>
            <a:ext cx="2160587"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6" name="Picture 7" descr="20150803_091323.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11863" y="1220788"/>
            <a:ext cx="2879725" cy="148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7" name="Picture 9" descr="20150803_092233.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7950" y="4868863"/>
            <a:ext cx="287972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8" name="Picture 11" descr="DSCN2642.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6513" y="1125538"/>
            <a:ext cx="2519363" cy="159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9" name="Picture 14" descr="DSCN2674.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132138" y="333375"/>
            <a:ext cx="2519362" cy="185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200" name="Rubrik 1"/>
          <p:cNvSpPr>
            <a:spLocks noGrp="1"/>
          </p:cNvSpPr>
          <p:nvPr>
            <p:ph type="title"/>
          </p:nvPr>
        </p:nvSpPr>
        <p:spPr/>
        <p:txBody>
          <a:bodyPr/>
          <a:lstStyle/>
          <a:p>
            <a:pPr eaLnBrk="1" hangingPunct="1"/>
            <a:r>
              <a:rPr lang="sv-SE">
                <a:latin typeface="Calibri" charset="0"/>
              </a:rPr>
              <a:t>Ongoing works</a:t>
            </a:r>
          </a:p>
        </p:txBody>
      </p:sp>
    </p:spTree>
    <p:extLst>
      <p:ext uri="{BB962C8B-B14F-4D97-AF65-F5344CB8AC3E}">
        <p14:creationId xmlns:p14="http://schemas.microsoft.com/office/powerpoint/2010/main" val="354213558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Accelerator</a:t>
            </a:r>
            <a:br>
              <a:rPr lang="en-US" dirty="0" smtClean="0"/>
            </a:br>
            <a:r>
              <a:rPr lang="en-US" sz="1800" dirty="0" smtClean="0"/>
              <a:t>Progress 2015-10-09</a:t>
            </a:r>
            <a:endParaRPr lang="en-US" sz="1800" dirty="0"/>
          </a:p>
        </p:txBody>
      </p:sp>
      <p:sp>
        <p:nvSpPr>
          <p:cNvPr id="4" name="Slide Number Placeholder 3"/>
          <p:cNvSpPr>
            <a:spLocks noGrp="1"/>
          </p:cNvSpPr>
          <p:nvPr>
            <p:ph type="sldNum" sz="quarter" idx="12"/>
          </p:nvPr>
        </p:nvSpPr>
        <p:spPr/>
        <p:txBody>
          <a:bodyPr/>
          <a:lstStyle/>
          <a:p>
            <a:fld id="{551115BC-487E-4422-894C-CB7CD3E79223}" type="slidenum">
              <a:rPr lang="sv-SE" smtClean="0"/>
              <a:t>8</a:t>
            </a:fld>
            <a:endParaRPr lang="sv-SE"/>
          </a:p>
        </p:txBody>
      </p:sp>
      <p:pic>
        <p:nvPicPr>
          <p:cNvPr id="5" name="Picture 4" descr="tunnel oct1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84784"/>
            <a:ext cx="9144000" cy="2102771"/>
          </a:xfrm>
          <a:prstGeom prst="rect">
            <a:avLst/>
          </a:prstGeom>
        </p:spPr>
      </p:pic>
      <p:sp>
        <p:nvSpPr>
          <p:cNvPr id="7" name="TextBox 6"/>
          <p:cNvSpPr txBox="1"/>
          <p:nvPr/>
        </p:nvSpPr>
        <p:spPr>
          <a:xfrm>
            <a:off x="395536" y="4149080"/>
            <a:ext cx="4870250" cy="1815874"/>
          </a:xfrm>
          <a:prstGeom prst="rect">
            <a:avLst/>
          </a:prstGeom>
        </p:spPr>
        <p:style>
          <a:lnRef idx="2">
            <a:schemeClr val="dk1"/>
          </a:lnRef>
          <a:fillRef idx="1">
            <a:schemeClr val="lt1"/>
          </a:fillRef>
          <a:effectRef idx="0">
            <a:schemeClr val="dk1"/>
          </a:effectRef>
          <a:fontRef idx="minor">
            <a:schemeClr val="dk1"/>
          </a:fontRef>
        </p:style>
        <p:txBody>
          <a:bodyPr wrap="square" lIns="91431" tIns="45716" rIns="91431" bIns="45716">
            <a:spAutoFit/>
          </a:bodyPr>
          <a:lstStyle/>
          <a:p>
            <a:pPr>
              <a:defRPr/>
            </a:pPr>
            <a:r>
              <a:rPr lang="sv-SE" sz="1400" b="1" dirty="0" smtClean="0"/>
              <a:t>G01</a:t>
            </a:r>
          </a:p>
          <a:p>
            <a:pPr>
              <a:defRPr/>
            </a:pPr>
            <a:r>
              <a:rPr lang="sv-SE" sz="1400" dirty="0" err="1" smtClean="0"/>
              <a:t>Blinding</a:t>
            </a:r>
            <a:r>
              <a:rPr lang="sv-SE" sz="1400" dirty="0"/>
              <a:t>		</a:t>
            </a:r>
            <a:r>
              <a:rPr lang="sv-SE" sz="1400" dirty="0" smtClean="0"/>
              <a:t>537 m (100%)</a:t>
            </a:r>
            <a:endParaRPr lang="sv-SE" sz="1400" dirty="0"/>
          </a:p>
          <a:p>
            <a:pPr>
              <a:defRPr/>
            </a:pPr>
            <a:r>
              <a:rPr lang="sv-SE" sz="1400" dirty="0" err="1" smtClean="0"/>
              <a:t>Base</a:t>
            </a:r>
            <a:r>
              <a:rPr lang="sv-SE" sz="1400" dirty="0" smtClean="0"/>
              <a:t> </a:t>
            </a:r>
            <a:r>
              <a:rPr lang="sv-SE" sz="1400" dirty="0" err="1" smtClean="0"/>
              <a:t>slab</a:t>
            </a:r>
            <a:r>
              <a:rPr lang="sv-SE" sz="1400" dirty="0"/>
              <a:t>	</a:t>
            </a:r>
            <a:r>
              <a:rPr lang="sv-SE" sz="1400" dirty="0" smtClean="0"/>
              <a:t>	537 m (100%)</a:t>
            </a:r>
            <a:endParaRPr lang="sv-SE" sz="1400" dirty="0"/>
          </a:p>
          <a:p>
            <a:pPr>
              <a:defRPr/>
            </a:pPr>
            <a:r>
              <a:rPr lang="sv-SE" sz="1400" dirty="0"/>
              <a:t>Walls		</a:t>
            </a:r>
            <a:r>
              <a:rPr lang="sv-SE" sz="1400" dirty="0" smtClean="0"/>
              <a:t>316,5 m (59%)</a:t>
            </a:r>
            <a:endParaRPr lang="sv-SE" sz="1400" dirty="0"/>
          </a:p>
          <a:p>
            <a:pPr>
              <a:defRPr/>
            </a:pPr>
            <a:r>
              <a:rPr lang="sv-SE" sz="1400" dirty="0" err="1"/>
              <a:t>Vaults</a:t>
            </a:r>
            <a:r>
              <a:rPr lang="sv-SE" sz="1400" dirty="0"/>
              <a:t>/</a:t>
            </a:r>
            <a:r>
              <a:rPr lang="sv-SE" sz="1400" dirty="0" err="1"/>
              <a:t>top</a:t>
            </a:r>
            <a:r>
              <a:rPr lang="sv-SE" sz="1400" dirty="0"/>
              <a:t> </a:t>
            </a:r>
            <a:r>
              <a:rPr lang="sv-SE" sz="1400" dirty="0" err="1"/>
              <a:t>slab</a:t>
            </a:r>
            <a:r>
              <a:rPr lang="sv-SE" sz="1400" dirty="0"/>
              <a:t>	</a:t>
            </a:r>
            <a:r>
              <a:rPr lang="sv-SE" sz="1400" dirty="0" smtClean="0"/>
              <a:t>271 m (50%)</a:t>
            </a:r>
            <a:r>
              <a:rPr lang="sv-SE" sz="1400" dirty="0"/>
              <a:t>	</a:t>
            </a:r>
          </a:p>
          <a:p>
            <a:pPr>
              <a:defRPr/>
            </a:pPr>
            <a:r>
              <a:rPr lang="sv-SE" sz="1400" dirty="0"/>
              <a:t>CTL tunnel	</a:t>
            </a:r>
            <a:r>
              <a:rPr lang="sv-SE" sz="1400" dirty="0" smtClean="0"/>
              <a:t>	</a:t>
            </a:r>
            <a:r>
              <a:rPr lang="sv-SE" sz="1400" dirty="0" err="1" smtClean="0"/>
              <a:t>Completed</a:t>
            </a:r>
            <a:r>
              <a:rPr lang="sv-SE" sz="1400" dirty="0" smtClean="0"/>
              <a:t> – </a:t>
            </a:r>
            <a:r>
              <a:rPr lang="sv-SE" sz="1400" dirty="0" err="1" smtClean="0"/>
              <a:t>inc</a:t>
            </a:r>
            <a:r>
              <a:rPr lang="sv-SE" sz="1400" dirty="0" smtClean="0"/>
              <a:t>. </a:t>
            </a:r>
            <a:r>
              <a:rPr lang="sv-SE" sz="1400" dirty="0" err="1" smtClean="0"/>
              <a:t>Fill</a:t>
            </a:r>
            <a:r>
              <a:rPr lang="sv-SE" sz="1400" dirty="0" smtClean="0"/>
              <a:t> </a:t>
            </a:r>
          </a:p>
          <a:p>
            <a:pPr>
              <a:defRPr/>
            </a:pPr>
            <a:r>
              <a:rPr lang="sv-SE" sz="1400" dirty="0" smtClean="0"/>
              <a:t>HEBT</a:t>
            </a:r>
            <a:r>
              <a:rPr lang="sv-SE" sz="1400" dirty="0"/>
              <a:t>		</a:t>
            </a:r>
            <a:r>
              <a:rPr lang="sv-SE" sz="1400" dirty="0" err="1" smtClean="0"/>
              <a:t>Base</a:t>
            </a:r>
            <a:r>
              <a:rPr lang="sv-SE" sz="1400" dirty="0" smtClean="0"/>
              <a:t> </a:t>
            </a:r>
            <a:r>
              <a:rPr lang="sv-SE" sz="1400" dirty="0" err="1" smtClean="0"/>
              <a:t>slabs</a:t>
            </a:r>
            <a:r>
              <a:rPr lang="sv-SE" sz="1400" dirty="0" smtClean="0"/>
              <a:t> </a:t>
            </a:r>
            <a:r>
              <a:rPr lang="sv-SE" sz="1400" dirty="0" err="1" smtClean="0"/>
              <a:t>completed</a:t>
            </a:r>
            <a:r>
              <a:rPr lang="sv-SE" sz="1400" dirty="0"/>
              <a:t>,</a:t>
            </a:r>
            <a:r>
              <a:rPr lang="sv-SE" sz="1400" dirty="0" smtClean="0"/>
              <a:t> </a:t>
            </a:r>
            <a:r>
              <a:rPr lang="sv-SE" sz="1400" dirty="0" err="1" smtClean="0"/>
              <a:t>walls</a:t>
            </a:r>
            <a:r>
              <a:rPr lang="sv-SE" sz="1400" dirty="0" smtClean="0"/>
              <a:t> in progress</a:t>
            </a:r>
            <a:endParaRPr lang="sv-SE" sz="1400" dirty="0"/>
          </a:p>
          <a:p>
            <a:pPr>
              <a:defRPr/>
            </a:pPr>
            <a:r>
              <a:rPr lang="sv-SE" sz="1400" dirty="0"/>
              <a:t>FEB		</a:t>
            </a:r>
            <a:r>
              <a:rPr lang="sv-SE" sz="1400" dirty="0" err="1" smtClean="0"/>
              <a:t>Base</a:t>
            </a:r>
            <a:r>
              <a:rPr lang="sv-SE" sz="1400" dirty="0" smtClean="0"/>
              <a:t> </a:t>
            </a:r>
            <a:r>
              <a:rPr lang="sv-SE" sz="1400" dirty="0" err="1" smtClean="0"/>
              <a:t>slabs</a:t>
            </a:r>
            <a:r>
              <a:rPr lang="sv-SE" sz="1400" dirty="0" smtClean="0"/>
              <a:t> </a:t>
            </a:r>
            <a:r>
              <a:rPr lang="sv-SE" sz="1400" dirty="0" err="1" smtClean="0"/>
              <a:t>completed</a:t>
            </a:r>
            <a:r>
              <a:rPr lang="sv-SE" sz="1400" dirty="0" smtClean="0"/>
              <a:t>, </a:t>
            </a:r>
            <a:r>
              <a:rPr lang="sv-SE" sz="1400" dirty="0" err="1" smtClean="0"/>
              <a:t>walls</a:t>
            </a:r>
            <a:r>
              <a:rPr lang="sv-SE" sz="1400" dirty="0" smtClean="0"/>
              <a:t> in progress </a:t>
            </a:r>
          </a:p>
        </p:txBody>
      </p:sp>
    </p:spTree>
    <p:extLst>
      <p:ext uri="{BB962C8B-B14F-4D97-AF65-F5344CB8AC3E}">
        <p14:creationId xmlns:p14="http://schemas.microsoft.com/office/powerpoint/2010/main" val="1360885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Intersection G01 – G02</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9</a:t>
            </a:fld>
            <a:endParaRPr lang="sv-SE" dirty="0"/>
          </a:p>
        </p:txBody>
      </p:sp>
      <p:pic>
        <p:nvPicPr>
          <p:cNvPr id="5" name="Picture 4" descr="Intersection G01 G02.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14500"/>
            <a:ext cx="9144000" cy="3414607"/>
          </a:xfrm>
          <a:prstGeom prst="rect">
            <a:avLst/>
          </a:prstGeom>
        </p:spPr>
      </p:pic>
      <p:cxnSp>
        <p:nvCxnSpPr>
          <p:cNvPr id="7" name="Straight Arrow Connector 6"/>
          <p:cNvCxnSpPr/>
          <p:nvPr/>
        </p:nvCxnSpPr>
        <p:spPr>
          <a:xfrm>
            <a:off x="2267744" y="4077072"/>
            <a:ext cx="1008112"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2123728" y="4149080"/>
            <a:ext cx="0" cy="79208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475656" y="4365104"/>
            <a:ext cx="720080" cy="369332"/>
          </a:xfrm>
          <a:prstGeom prst="rect">
            <a:avLst/>
          </a:prstGeom>
          <a:noFill/>
        </p:spPr>
        <p:txBody>
          <a:bodyPr wrap="square" rtlCol="0">
            <a:spAutoFit/>
          </a:bodyPr>
          <a:lstStyle/>
          <a:p>
            <a:r>
              <a:rPr lang="en-US" dirty="0" smtClean="0">
                <a:solidFill>
                  <a:schemeClr val="accent1"/>
                </a:solidFill>
              </a:rPr>
              <a:t>3,5 m</a:t>
            </a:r>
            <a:endParaRPr lang="en-US" dirty="0">
              <a:solidFill>
                <a:schemeClr val="accent1"/>
              </a:solidFill>
            </a:endParaRPr>
          </a:p>
        </p:txBody>
      </p:sp>
      <p:sp>
        <p:nvSpPr>
          <p:cNvPr id="16" name="TextBox 15"/>
          <p:cNvSpPr txBox="1"/>
          <p:nvPr/>
        </p:nvSpPr>
        <p:spPr>
          <a:xfrm>
            <a:off x="2339752" y="3717032"/>
            <a:ext cx="720080" cy="369332"/>
          </a:xfrm>
          <a:prstGeom prst="rect">
            <a:avLst/>
          </a:prstGeom>
          <a:noFill/>
        </p:spPr>
        <p:txBody>
          <a:bodyPr wrap="square" rtlCol="0">
            <a:spAutoFit/>
          </a:bodyPr>
          <a:lstStyle/>
          <a:p>
            <a:r>
              <a:rPr lang="en-US" dirty="0" smtClean="0">
                <a:solidFill>
                  <a:schemeClr val="accent1"/>
                </a:solidFill>
              </a:rPr>
              <a:t>6 m</a:t>
            </a:r>
            <a:endParaRPr lang="en-US" dirty="0">
              <a:solidFill>
                <a:schemeClr val="accent1"/>
              </a:solidFill>
            </a:endParaRPr>
          </a:p>
        </p:txBody>
      </p:sp>
      <p:cxnSp>
        <p:nvCxnSpPr>
          <p:cNvPr id="10" name="Straight Arrow Connector 9"/>
          <p:cNvCxnSpPr/>
          <p:nvPr/>
        </p:nvCxnSpPr>
        <p:spPr>
          <a:xfrm>
            <a:off x="4572000" y="3933056"/>
            <a:ext cx="2376264"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5580112" y="3140968"/>
            <a:ext cx="0" cy="108012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508104" y="3429000"/>
            <a:ext cx="720080" cy="369332"/>
          </a:xfrm>
          <a:prstGeom prst="rect">
            <a:avLst/>
          </a:prstGeom>
          <a:noFill/>
        </p:spPr>
        <p:txBody>
          <a:bodyPr wrap="square" rtlCol="0">
            <a:spAutoFit/>
          </a:bodyPr>
          <a:lstStyle/>
          <a:p>
            <a:r>
              <a:rPr lang="en-US" dirty="0" smtClean="0">
                <a:solidFill>
                  <a:schemeClr val="accent1"/>
                </a:solidFill>
              </a:rPr>
              <a:t>5,5 m</a:t>
            </a:r>
            <a:endParaRPr lang="en-US" dirty="0">
              <a:solidFill>
                <a:schemeClr val="accent1"/>
              </a:solidFill>
            </a:endParaRPr>
          </a:p>
        </p:txBody>
      </p:sp>
      <p:sp>
        <p:nvSpPr>
          <p:cNvPr id="17" name="TextBox 16"/>
          <p:cNvSpPr txBox="1"/>
          <p:nvPr/>
        </p:nvSpPr>
        <p:spPr>
          <a:xfrm>
            <a:off x="5724128" y="3861048"/>
            <a:ext cx="864096" cy="369332"/>
          </a:xfrm>
          <a:prstGeom prst="rect">
            <a:avLst/>
          </a:prstGeom>
          <a:noFill/>
        </p:spPr>
        <p:txBody>
          <a:bodyPr wrap="square" rtlCol="0">
            <a:spAutoFit/>
          </a:bodyPr>
          <a:lstStyle/>
          <a:p>
            <a:r>
              <a:rPr lang="en-US" dirty="0" smtClean="0">
                <a:solidFill>
                  <a:schemeClr val="accent1"/>
                </a:solidFill>
              </a:rPr>
              <a:t>15,5 m</a:t>
            </a:r>
            <a:endParaRPr lang="en-US" dirty="0">
              <a:solidFill>
                <a:schemeClr val="accent1"/>
              </a:solidFill>
            </a:endParaRPr>
          </a:p>
        </p:txBody>
      </p:sp>
      <p:sp>
        <p:nvSpPr>
          <p:cNvPr id="18" name="TextBox 17"/>
          <p:cNvSpPr txBox="1"/>
          <p:nvPr/>
        </p:nvSpPr>
        <p:spPr>
          <a:xfrm>
            <a:off x="7812360" y="3851756"/>
            <a:ext cx="720080" cy="369332"/>
          </a:xfrm>
          <a:prstGeom prst="rect">
            <a:avLst/>
          </a:prstGeom>
          <a:noFill/>
        </p:spPr>
        <p:txBody>
          <a:bodyPr wrap="square" rtlCol="0">
            <a:spAutoFit/>
          </a:bodyPr>
          <a:lstStyle/>
          <a:p>
            <a:r>
              <a:rPr lang="en-US" dirty="0" smtClean="0">
                <a:solidFill>
                  <a:schemeClr val="accent1"/>
                </a:solidFill>
              </a:rPr>
              <a:t>10 m</a:t>
            </a:r>
            <a:endParaRPr lang="en-US" dirty="0">
              <a:solidFill>
                <a:schemeClr val="accent1"/>
              </a:solidFill>
            </a:endParaRPr>
          </a:p>
        </p:txBody>
      </p:sp>
      <p:sp>
        <p:nvSpPr>
          <p:cNvPr id="19" name="TextBox 18"/>
          <p:cNvSpPr txBox="1"/>
          <p:nvPr/>
        </p:nvSpPr>
        <p:spPr>
          <a:xfrm>
            <a:off x="7740352" y="2996952"/>
            <a:ext cx="864096" cy="369332"/>
          </a:xfrm>
          <a:prstGeom prst="rect">
            <a:avLst/>
          </a:prstGeom>
          <a:noFill/>
        </p:spPr>
        <p:txBody>
          <a:bodyPr wrap="square" rtlCol="0">
            <a:spAutoFit/>
          </a:bodyPr>
          <a:lstStyle/>
          <a:p>
            <a:r>
              <a:rPr lang="en-US" dirty="0" smtClean="0">
                <a:solidFill>
                  <a:schemeClr val="accent1"/>
                </a:solidFill>
              </a:rPr>
              <a:t>4-11 m</a:t>
            </a:r>
            <a:endParaRPr lang="en-US" dirty="0">
              <a:solidFill>
                <a:schemeClr val="accent1"/>
              </a:solidFill>
            </a:endParaRPr>
          </a:p>
        </p:txBody>
      </p:sp>
      <p:cxnSp>
        <p:nvCxnSpPr>
          <p:cNvPr id="20" name="Straight Arrow Connector 19"/>
          <p:cNvCxnSpPr/>
          <p:nvPr/>
        </p:nvCxnSpPr>
        <p:spPr>
          <a:xfrm>
            <a:off x="7020272" y="3933056"/>
            <a:ext cx="1944216"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7740352" y="2348880"/>
            <a:ext cx="0" cy="187220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34295492"/>
      </p:ext>
    </p:extLst>
  </p:cSld>
  <p:clrMapOvr>
    <a:masterClrMapping/>
  </p:clrMapOvr>
</p:sld>
</file>

<file path=ppt/theme/theme1.xml><?xml version="1.0" encoding="utf-8"?>
<a:theme xmlns:a="http://schemas.openxmlformats.org/drawingml/2006/main" name="ESS Core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ESS Core Powerpoint.pptx</Template>
  <TotalTime>405</TotalTime>
  <Words>712</Words>
  <Application>Microsoft Macintosh PowerPoint</Application>
  <PresentationFormat>On-screen Show (4:3)</PresentationFormat>
  <Paragraphs>251</Paragraphs>
  <Slides>29</Slides>
  <Notes>3</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ESS Core Powerpoint</vt:lpstr>
      <vt:lpstr>ESS Construction Project</vt:lpstr>
      <vt:lpstr>CF Scope</vt:lpstr>
      <vt:lpstr>CF Overview </vt:lpstr>
      <vt:lpstr>CF Organization</vt:lpstr>
      <vt:lpstr>PowerPoint Presentation</vt:lpstr>
      <vt:lpstr>Once upon a time… there was a big green field.</vt:lpstr>
      <vt:lpstr>Ongoing works</vt:lpstr>
      <vt:lpstr>Accelerator Progress 2015-10-09</vt:lpstr>
      <vt:lpstr>Intersection G01 – G02</vt:lpstr>
      <vt:lpstr>Recent tunnel pics</vt:lpstr>
      <vt:lpstr>Stubs</vt:lpstr>
      <vt:lpstr>Retaining wall</vt:lpstr>
      <vt:lpstr>Tunnel vision</vt:lpstr>
      <vt:lpstr>CTL</vt:lpstr>
      <vt:lpstr>HEBT</vt:lpstr>
      <vt:lpstr>Front End Building</vt:lpstr>
      <vt:lpstr>Dog Leg</vt:lpstr>
      <vt:lpstr>Gallery</vt:lpstr>
      <vt:lpstr>G04 cryo</vt:lpstr>
      <vt:lpstr>Target</vt:lpstr>
      <vt:lpstr>Target</vt:lpstr>
      <vt:lpstr>Monolith area</vt:lpstr>
      <vt:lpstr>Target - piling</vt:lpstr>
      <vt:lpstr>H05 aux</vt:lpstr>
      <vt:lpstr>H06 aux</vt:lpstr>
      <vt:lpstr>H01 - CUB</vt:lpstr>
      <vt:lpstr>Campus Area</vt:lpstr>
      <vt:lpstr>Aerial View</vt:lpstr>
      <vt:lpstr>Skanska ESS Construction - Building the future together</vt:lpstr>
    </vt:vector>
  </TitlesOfParts>
  <Company>ESS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Heléne Björkman</dc:creator>
  <cp:lastModifiedBy>ESS User</cp:lastModifiedBy>
  <cp:revision>45</cp:revision>
  <cp:lastPrinted>2015-10-07T09:12:14Z</cp:lastPrinted>
  <dcterms:created xsi:type="dcterms:W3CDTF">2013-10-29T16:05:10Z</dcterms:created>
  <dcterms:modified xsi:type="dcterms:W3CDTF">2015-10-08T13:12:17Z</dcterms:modified>
</cp:coreProperties>
</file>