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64" r:id="rId5"/>
    <p:sldId id="261" r:id="rId6"/>
    <p:sldId id="262" r:id="rId7"/>
    <p:sldId id="272" r:id="rId8"/>
    <p:sldId id="273" r:id="rId9"/>
    <p:sldId id="268" r:id="rId10"/>
    <p:sldId id="265" r:id="rId11"/>
    <p:sldId id="279" r:id="rId12"/>
    <p:sldId id="274" r:id="rId13"/>
    <p:sldId id="275" r:id="rId14"/>
    <p:sldId id="276" r:id="rId15"/>
    <p:sldId id="277" r:id="rId16"/>
    <p:sldId id="278" r:id="rId17"/>
    <p:sldId id="280" r:id="rId18"/>
    <p:sldId id="281" r:id="rId19"/>
    <p:sldId id="271" r:id="rId20"/>
    <p:sldId id="259" r:id="rId21"/>
    <p:sldId id="260"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2" autoAdjust="0"/>
    <p:restoredTop sz="97083" autoAdjust="0"/>
  </p:normalViewPr>
  <p:slideViewPr>
    <p:cSldViewPr>
      <p:cViewPr varScale="1">
        <p:scale>
          <a:sx n="107" d="100"/>
          <a:sy n="107" d="100"/>
        </p:scale>
        <p:origin x="-11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14/10/15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14/10/15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14/10/15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14/10/15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14/10/15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14/10/15</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ss-ics.atlassian.net/wiki/display/PBITF/PBI+Taskforce+Ho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Report from Task Force on Beam Instrumentation</a:t>
            </a:r>
            <a:endParaRPr lang="en-GB" sz="4000" noProof="0" dirty="0"/>
          </a:p>
        </p:txBody>
      </p:sp>
      <p:sp>
        <p:nvSpPr>
          <p:cNvPr id="3" name="Subtitle 2"/>
          <p:cNvSpPr>
            <a:spLocks noGrp="1"/>
          </p:cNvSpPr>
          <p:nvPr>
            <p:ph type="subTitle" idx="1"/>
          </p:nvPr>
        </p:nvSpPr>
        <p:spPr/>
        <p:txBody>
          <a:bodyPr>
            <a:noAutofit/>
          </a:bodyPr>
          <a:lstStyle/>
          <a:p>
            <a:r>
              <a:rPr lang="en-GB" sz="2000" noProof="0" dirty="0" smtClean="0">
                <a:solidFill>
                  <a:schemeClr val="bg1"/>
                </a:solidFill>
              </a:rPr>
              <a:t>Stephen Molloy</a:t>
            </a:r>
            <a:endParaRPr lang="en-GB" sz="2000" noProof="0" dirty="0">
              <a:solidFill>
                <a:schemeClr val="bg1"/>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DTL: Commissioning Proposal</a:t>
            </a:r>
            <a:endParaRPr lang="en-US" dirty="0"/>
          </a:p>
        </p:txBody>
      </p:sp>
      <p:sp>
        <p:nvSpPr>
          <p:cNvPr id="3" name="Content Placeholder 2"/>
          <p:cNvSpPr>
            <a:spLocks noGrp="1"/>
          </p:cNvSpPr>
          <p:nvPr>
            <p:ph idx="1"/>
          </p:nvPr>
        </p:nvSpPr>
        <p:spPr>
          <a:xfrm>
            <a:off x="457200" y="1600201"/>
            <a:ext cx="8229600" cy="964703"/>
          </a:xfrm>
        </p:spPr>
        <p:txBody>
          <a:bodyPr>
            <a:normAutofit lnSpcReduction="10000"/>
          </a:bodyPr>
          <a:lstStyle/>
          <a:p>
            <a:r>
              <a:rPr lang="en-US" dirty="0" smtClean="0"/>
              <a:t>Temporary Diagnostics Line for DTL commissioning</a:t>
            </a:r>
          </a:p>
          <a:p>
            <a:r>
              <a:rPr lang="en-US" dirty="0" smtClean="0"/>
              <a:t>One possible configuration shown here</a:t>
            </a: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051720" y="2492896"/>
            <a:ext cx="4680520" cy="1992131"/>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39552" y="4581128"/>
            <a:ext cx="6582505" cy="2162170"/>
          </a:xfrm>
          <a:prstGeom prst="rect">
            <a:avLst/>
          </a:prstGeom>
        </p:spPr>
      </p:pic>
      <p:sp>
        <p:nvSpPr>
          <p:cNvPr id="10" name="Rectangle 9"/>
          <p:cNvSpPr/>
          <p:nvPr/>
        </p:nvSpPr>
        <p:spPr>
          <a:xfrm>
            <a:off x="6732240" y="5373216"/>
            <a:ext cx="2304256"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Note that this proposal is consistent with the proposed installation sequence</a:t>
            </a:r>
            <a:endParaRPr lang="en-US" sz="1400" dirty="0"/>
          </a:p>
        </p:txBody>
      </p:sp>
    </p:spTree>
    <p:extLst>
      <p:ext uri="{BB962C8B-B14F-4D97-AF65-F5344CB8AC3E}">
        <p14:creationId xmlns:p14="http://schemas.microsoft.com/office/powerpoint/2010/main" val="37503250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linac + HEBT + Dogleg</a:t>
            </a:r>
            <a:endParaRPr lang="en-US" dirty="0"/>
          </a:p>
        </p:txBody>
      </p:sp>
      <p:sp>
        <p:nvSpPr>
          <p:cNvPr id="3" name="Content Placeholder 2"/>
          <p:cNvSpPr>
            <a:spLocks noGrp="1"/>
          </p:cNvSpPr>
          <p:nvPr>
            <p:ph idx="1"/>
          </p:nvPr>
        </p:nvSpPr>
        <p:spPr/>
        <p:txBody>
          <a:bodyPr/>
          <a:lstStyle/>
          <a:p>
            <a:r>
              <a:rPr lang="en-US" dirty="0" smtClean="0"/>
              <a:t>These sections are broadly similar</a:t>
            </a:r>
          </a:p>
          <a:p>
            <a:pPr lvl="1"/>
            <a:r>
              <a:rPr lang="en-US" dirty="0" smtClean="0"/>
              <a:t>Doublet lattice separated by acceleration (or drift) slots</a:t>
            </a:r>
            <a:endParaRPr lang="en-US" dirty="0"/>
          </a:p>
          <a:p>
            <a:r>
              <a:rPr lang="en-US" dirty="0" smtClean="0"/>
              <a:t>Overarching decisions</a:t>
            </a:r>
          </a:p>
          <a:p>
            <a:pPr lvl="1"/>
            <a:r>
              <a:rPr lang="en-US" dirty="0" smtClean="0"/>
              <a:t>Wire-scanners installed as triplets, not </a:t>
            </a:r>
            <a:r>
              <a:rPr lang="en-US" dirty="0" err="1" smtClean="0"/>
              <a:t>singlets</a:t>
            </a:r>
            <a:endParaRPr lang="en-US" dirty="0" smtClean="0"/>
          </a:p>
          <a:p>
            <a:pPr lvl="2"/>
            <a:r>
              <a:rPr lang="en-US" dirty="0" smtClean="0"/>
              <a:t>Reduces the aging of individual scanners</a:t>
            </a:r>
          </a:p>
          <a:p>
            <a:pPr lvl="1"/>
            <a:r>
              <a:rPr lang="en-US" dirty="0" smtClean="0"/>
              <a:t>One BPM per LWU</a:t>
            </a:r>
          </a:p>
          <a:p>
            <a:pPr lvl="1"/>
            <a:r>
              <a:rPr lang="en-US" dirty="0" smtClean="0"/>
              <a:t>Non-invasive profile monitors</a:t>
            </a:r>
          </a:p>
          <a:p>
            <a:pPr lvl="3"/>
            <a:r>
              <a:rPr lang="en-US" dirty="0" smtClean="0"/>
              <a:t>i.e., residual gas </a:t>
            </a:r>
            <a:r>
              <a:rPr lang="en-US" dirty="0" err="1" smtClean="0"/>
              <a:t>ionisation</a:t>
            </a:r>
            <a:r>
              <a:rPr lang="en-US" dirty="0" smtClean="0"/>
              <a:t> or beam induced fluorescence</a:t>
            </a:r>
          </a:p>
          <a:p>
            <a:pPr lvl="2"/>
            <a:r>
              <a:rPr lang="en-US" dirty="0" smtClean="0"/>
              <a:t>Not critical for commissioning, and so re-</a:t>
            </a:r>
            <a:r>
              <a:rPr lang="en-US" dirty="0" err="1" smtClean="0"/>
              <a:t>prioritised</a:t>
            </a:r>
            <a:r>
              <a:rPr lang="en-US" dirty="0" smtClean="0"/>
              <a:t> to a subsequent phase</a:t>
            </a:r>
          </a:p>
          <a:p>
            <a:pPr lvl="3"/>
            <a:r>
              <a:rPr lang="en-US" dirty="0" smtClean="0"/>
              <a:t>Operations/power-ramp up</a:t>
            </a:r>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Tree>
    <p:extLst>
      <p:ext uri="{BB962C8B-B14F-4D97-AF65-F5344CB8AC3E}">
        <p14:creationId xmlns:p14="http://schemas.microsoft.com/office/powerpoint/2010/main" val="21083894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Spoke Proposal</a:t>
            </a:r>
            <a:endParaRPr lang="en-US" dirty="0"/>
          </a:p>
        </p:txBody>
      </p:sp>
      <p:pic>
        <p:nvPicPr>
          <p:cNvPr id="5" name="Content Placeholder 4" descr="Spk.pdf"/>
          <p:cNvPicPr>
            <a:picLocks noGrp="1" noChangeAspect="1"/>
          </p:cNvPicPr>
          <p:nvPr>
            <p:ph idx="1"/>
          </p:nvPr>
        </p:nvPicPr>
        <p:blipFill>
          <a:blip r:embed="rId2">
            <a:extLst>
              <a:ext uri="{28A0092B-C50C-407E-A947-70E740481C1C}">
                <a14:useLocalDpi xmlns:a14="http://schemas.microsoft.com/office/drawing/2010/main" val="0"/>
              </a:ext>
            </a:extLst>
          </a:blip>
          <a:srcRect t="-1382" b="-1382"/>
          <a:stretch>
            <a:fillRect/>
          </a:stretch>
        </p:blipFill>
        <p:spPr/>
      </p:pic>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8" name="Line Callout 1 7"/>
          <p:cNvSpPr/>
          <p:nvPr/>
        </p:nvSpPr>
        <p:spPr>
          <a:xfrm>
            <a:off x="6588224" y="6021288"/>
            <a:ext cx="1224136" cy="576064"/>
          </a:xfrm>
          <a:prstGeom prst="borderCallout1">
            <a:avLst>
              <a:gd name="adj1" fmla="val -19593"/>
              <a:gd name="adj2" fmla="val 41286"/>
              <a:gd name="adj3" fmla="val -193178"/>
              <a:gd name="adj4" fmla="val -174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Single BPM in each LWU</a:t>
            </a:r>
            <a:endParaRPr lang="en-US" sz="1400" dirty="0"/>
          </a:p>
        </p:txBody>
      </p:sp>
      <p:sp>
        <p:nvSpPr>
          <p:cNvPr id="9" name="Line Callout 1 8"/>
          <p:cNvSpPr/>
          <p:nvPr/>
        </p:nvSpPr>
        <p:spPr>
          <a:xfrm>
            <a:off x="5724128" y="980728"/>
            <a:ext cx="1296144" cy="504056"/>
          </a:xfrm>
          <a:prstGeom prst="borderCallout1">
            <a:avLst>
              <a:gd name="adj1" fmla="val 96044"/>
              <a:gd name="adj2" fmla="val -8444"/>
              <a:gd name="adj3" fmla="val 230114"/>
              <a:gd name="adj4" fmla="val -10955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NPB co-located with WS</a:t>
            </a:r>
            <a:endParaRPr lang="en-US" sz="1400" dirty="0"/>
          </a:p>
        </p:txBody>
      </p:sp>
      <p:sp>
        <p:nvSpPr>
          <p:cNvPr id="10" name="Line Callout 1 9"/>
          <p:cNvSpPr/>
          <p:nvPr/>
        </p:nvSpPr>
        <p:spPr>
          <a:xfrm>
            <a:off x="3563888" y="692696"/>
            <a:ext cx="1800200" cy="648072"/>
          </a:xfrm>
          <a:prstGeom prst="borderCallout1">
            <a:avLst>
              <a:gd name="adj1" fmla="val 111734"/>
              <a:gd name="adj2" fmla="val 26983"/>
              <a:gd name="adj3" fmla="val 213208"/>
              <a:gd name="adj4" fmla="val 30857"/>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Three WS to measure DTL output transverse phase-space</a:t>
            </a:r>
            <a:endParaRPr lang="en-US" sz="1400" dirty="0"/>
          </a:p>
        </p:txBody>
      </p:sp>
      <p:cxnSp>
        <p:nvCxnSpPr>
          <p:cNvPr id="12" name="Straight Arrow Connector 11"/>
          <p:cNvCxnSpPr/>
          <p:nvPr/>
        </p:nvCxnSpPr>
        <p:spPr>
          <a:xfrm>
            <a:off x="3923928" y="1412776"/>
            <a:ext cx="0" cy="1512168"/>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547664" y="1412776"/>
            <a:ext cx="2232248" cy="1584176"/>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6" name="Line Callout 1 15"/>
          <p:cNvSpPr/>
          <p:nvPr/>
        </p:nvSpPr>
        <p:spPr>
          <a:xfrm>
            <a:off x="107504" y="6021288"/>
            <a:ext cx="2232248" cy="720080"/>
          </a:xfrm>
          <a:prstGeom prst="borderCallout1">
            <a:avLst>
              <a:gd name="adj1" fmla="val -15332"/>
              <a:gd name="adj2" fmla="val 1524"/>
              <a:gd name="adj3" fmla="val -490097"/>
              <a:gd name="adj4" fmla="val 65152"/>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 acting as a low-power beam stop. For commissioning DTL Tank#5</a:t>
            </a:r>
            <a:endParaRPr lang="en-US" sz="1400" dirty="0"/>
          </a:p>
        </p:txBody>
      </p:sp>
      <p:sp>
        <p:nvSpPr>
          <p:cNvPr id="18" name="Line Callout 1 17"/>
          <p:cNvSpPr/>
          <p:nvPr/>
        </p:nvSpPr>
        <p:spPr>
          <a:xfrm>
            <a:off x="4067944" y="6021288"/>
            <a:ext cx="2016224" cy="648072"/>
          </a:xfrm>
          <a:prstGeom prst="borderCallout1">
            <a:avLst>
              <a:gd name="adj1" fmla="val -10598"/>
              <a:gd name="adj2" fmla="val 55892"/>
              <a:gd name="adj3" fmla="val -414048"/>
              <a:gd name="adj4" fmla="val 10835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 </a:t>
            </a:r>
            <a:r>
              <a:rPr lang="en-US" sz="1400" dirty="0"/>
              <a:t>acting as a low-power beam </a:t>
            </a:r>
            <a:r>
              <a:rPr lang="en-US" sz="1400" dirty="0" smtClean="0"/>
              <a:t>stop for machine start-up</a:t>
            </a:r>
            <a:endParaRPr lang="en-US" sz="1400" dirty="0"/>
          </a:p>
        </p:txBody>
      </p:sp>
    </p:spTree>
    <p:extLst>
      <p:ext uri="{BB962C8B-B14F-4D97-AF65-F5344CB8AC3E}">
        <p14:creationId xmlns:p14="http://schemas.microsoft.com/office/powerpoint/2010/main" val="41961118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Medium-Beta Proposal</a:t>
            </a:r>
            <a:endParaRPr lang="en-US" dirty="0"/>
          </a:p>
        </p:txBody>
      </p:sp>
      <p:pic>
        <p:nvPicPr>
          <p:cNvPr id="5" name="Content Placeholder 4" descr="MB.pdf"/>
          <p:cNvPicPr>
            <a:picLocks noGrp="1" noChangeAspect="1"/>
          </p:cNvPicPr>
          <p:nvPr>
            <p:ph idx="1"/>
          </p:nvPr>
        </p:nvPicPr>
        <p:blipFill>
          <a:blip r:embed="rId2">
            <a:extLst>
              <a:ext uri="{28A0092B-C50C-407E-A947-70E740481C1C}">
                <a14:useLocalDpi xmlns:a14="http://schemas.microsoft.com/office/drawing/2010/main" val="0"/>
              </a:ext>
            </a:extLst>
          </a:blip>
          <a:srcRect t="-52900" b="-52900"/>
          <a:stretch>
            <a:fillRect/>
          </a:stretch>
        </p:blipFill>
        <p:spPr/>
      </p:pic>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6" name="Line Callout 1 5"/>
          <p:cNvSpPr/>
          <p:nvPr/>
        </p:nvSpPr>
        <p:spPr>
          <a:xfrm>
            <a:off x="3275856" y="1700808"/>
            <a:ext cx="2952328" cy="648072"/>
          </a:xfrm>
          <a:prstGeom prst="borderCallout1">
            <a:avLst>
              <a:gd name="adj1" fmla="val 111734"/>
              <a:gd name="adj2" fmla="val 25562"/>
              <a:gd name="adj3" fmla="val 216995"/>
              <a:gd name="adj4" fmla="val 23841"/>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Three WS to measure transverse phase-space after the frequency jump (352 MHz acceleration </a:t>
            </a:r>
            <a:r>
              <a:rPr lang="en-US" sz="1400" dirty="0" smtClean="0">
                <a:sym typeface="Wingdings"/>
              </a:rPr>
              <a:t> 704 MHz)</a:t>
            </a:r>
            <a:endParaRPr lang="en-US" sz="1400" dirty="0"/>
          </a:p>
        </p:txBody>
      </p:sp>
      <p:cxnSp>
        <p:nvCxnSpPr>
          <p:cNvPr id="7" name="Straight Arrow Connector 6"/>
          <p:cNvCxnSpPr/>
          <p:nvPr/>
        </p:nvCxnSpPr>
        <p:spPr>
          <a:xfrm>
            <a:off x="3635896" y="2420888"/>
            <a:ext cx="216024" cy="144016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331640" y="2420888"/>
            <a:ext cx="2088232" cy="144016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3" name="Line Callout 1 12"/>
          <p:cNvSpPr/>
          <p:nvPr/>
        </p:nvSpPr>
        <p:spPr>
          <a:xfrm>
            <a:off x="4067944" y="6021288"/>
            <a:ext cx="1512168" cy="504056"/>
          </a:xfrm>
          <a:prstGeom prst="borderCallout1">
            <a:avLst>
              <a:gd name="adj1" fmla="val -10598"/>
              <a:gd name="adj2" fmla="val 55892"/>
              <a:gd name="adj3" fmla="val -382592"/>
              <a:gd name="adj4" fmla="val 15851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 for machine start-up</a:t>
            </a:r>
            <a:endParaRPr lang="en-US" sz="1400" dirty="0"/>
          </a:p>
        </p:txBody>
      </p:sp>
    </p:spTree>
    <p:extLst>
      <p:ext uri="{BB962C8B-B14F-4D97-AF65-F5344CB8AC3E}">
        <p14:creationId xmlns:p14="http://schemas.microsoft.com/office/powerpoint/2010/main" val="22125644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High-Beta Proposal</a:t>
            </a:r>
            <a:endParaRPr lang="en-US" dirty="0"/>
          </a:p>
        </p:txBody>
      </p:sp>
      <p:pic>
        <p:nvPicPr>
          <p:cNvPr id="5" name="Content Placeholder 4" descr="HB.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23" r="-1723"/>
          <a:stretch/>
        </p:blipFill>
        <p:spPr>
          <a:xfrm>
            <a:off x="116572" y="1423446"/>
            <a:ext cx="8939232" cy="5434554"/>
          </a:xfrm>
        </p:spPr>
      </p:pic>
      <p:sp>
        <p:nvSpPr>
          <p:cNvPr id="6" name="Line Callout 1 5"/>
          <p:cNvSpPr/>
          <p:nvPr/>
        </p:nvSpPr>
        <p:spPr>
          <a:xfrm>
            <a:off x="5580112" y="476672"/>
            <a:ext cx="2664296" cy="864096"/>
          </a:xfrm>
          <a:prstGeom prst="borderCallout1">
            <a:avLst>
              <a:gd name="adj1" fmla="val 72119"/>
              <a:gd name="adj2" fmla="val -3806"/>
              <a:gd name="adj3" fmla="val 154374"/>
              <a:gd name="adj4" fmla="val -5617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A placeholder for a transverse measurement in case the performance of the Medium-Beta linac requires it.</a:t>
            </a:r>
          </a:p>
        </p:txBody>
      </p:sp>
    </p:spTree>
    <p:extLst>
      <p:ext uri="{BB962C8B-B14F-4D97-AF65-F5344CB8AC3E}">
        <p14:creationId xmlns:p14="http://schemas.microsoft.com/office/powerpoint/2010/main" val="35882853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HEBT &amp; Dogleg Proposal</a:t>
            </a:r>
            <a:endParaRPr lang="en-US" dirty="0"/>
          </a:p>
        </p:txBody>
      </p:sp>
      <p:pic>
        <p:nvPicPr>
          <p:cNvPr id="5" name="Content Placeholder 4" descr="UHB.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690" b="-5291"/>
          <a:stretch/>
        </p:blipFill>
        <p:spPr>
          <a:xfrm>
            <a:off x="457200" y="1411174"/>
            <a:ext cx="8229600" cy="3196617"/>
          </a:xfrm>
        </p:spPr>
      </p:pic>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6" name="Picture 5" descr="DgL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3136"/>
            <a:ext cx="9144000" cy="2168049"/>
          </a:xfrm>
          <a:prstGeom prst="rect">
            <a:avLst/>
          </a:prstGeom>
        </p:spPr>
      </p:pic>
      <p:sp>
        <p:nvSpPr>
          <p:cNvPr id="7" name="Line Callout 1 6"/>
          <p:cNvSpPr/>
          <p:nvPr/>
        </p:nvSpPr>
        <p:spPr>
          <a:xfrm>
            <a:off x="7092280" y="4077072"/>
            <a:ext cx="1872208" cy="936104"/>
          </a:xfrm>
          <a:prstGeom prst="borderCallout1">
            <a:avLst>
              <a:gd name="adj1" fmla="val 30293"/>
              <a:gd name="adj2" fmla="val -6623"/>
              <a:gd name="adj3" fmla="val 4909"/>
              <a:gd name="adj4" fmla="val -123791"/>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WS triplet near the end of the HEBT. Slow phase advance leads to a large separation</a:t>
            </a:r>
          </a:p>
        </p:txBody>
      </p:sp>
      <p:cxnSp>
        <p:nvCxnSpPr>
          <p:cNvPr id="8" name="Straight Arrow Connector 7"/>
          <p:cNvCxnSpPr/>
          <p:nvPr/>
        </p:nvCxnSpPr>
        <p:spPr>
          <a:xfrm flipH="1" flipV="1">
            <a:off x="1043608" y="3356992"/>
            <a:ext cx="5976664" cy="72008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6804248" y="3429000"/>
            <a:ext cx="432048" cy="576064"/>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3894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A2T Proposal</a:t>
            </a:r>
            <a:endParaRPr lang="en-US" dirty="0"/>
          </a:p>
        </p:txBody>
      </p:sp>
      <p:pic>
        <p:nvPicPr>
          <p:cNvPr id="5" name="Content Placeholder 4" descr="A2T(3).pdf"/>
          <p:cNvPicPr>
            <a:picLocks noGrp="1" noChangeAspect="1"/>
          </p:cNvPicPr>
          <p:nvPr>
            <p:ph idx="1"/>
          </p:nvPr>
        </p:nvPicPr>
        <p:blipFill rotWithShape="1">
          <a:blip r:embed="rId2">
            <a:extLst>
              <a:ext uri="{28A0092B-C50C-407E-A947-70E740481C1C}">
                <a14:useLocalDpi xmlns:a14="http://schemas.microsoft.com/office/drawing/2010/main" val="0"/>
              </a:ext>
            </a:extLst>
          </a:blip>
          <a:srcRect t="-39049" r="17421" b="-54603"/>
          <a:stretch/>
        </p:blipFill>
        <p:spPr>
          <a:xfrm>
            <a:off x="106729" y="1600200"/>
            <a:ext cx="8954556" cy="4482757"/>
          </a:xfrm>
        </p:spPr>
      </p:pic>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6" name="Rectangle 5"/>
          <p:cNvSpPr/>
          <p:nvPr/>
        </p:nvSpPr>
        <p:spPr>
          <a:xfrm>
            <a:off x="7308304" y="3861048"/>
            <a:ext cx="1728192" cy="1008112"/>
          </a:xfrm>
          <a:prstGeom prst="rect">
            <a:avLst/>
          </a:prstGeom>
          <a:solidFill>
            <a:schemeClr val="bg1"/>
          </a:solidFill>
          <a:ln w="50800">
            <a:solidFill>
              <a:schemeClr val="bg1"/>
            </a:solidFill>
            <a:tailEnd type="triangle"/>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smtClean="0"/>
          </a:p>
        </p:txBody>
      </p:sp>
      <p:sp>
        <p:nvSpPr>
          <p:cNvPr id="7" name="Rounded Rectangle 6"/>
          <p:cNvSpPr/>
          <p:nvPr/>
        </p:nvSpPr>
        <p:spPr>
          <a:xfrm>
            <a:off x="7524328" y="3573016"/>
            <a:ext cx="1224136" cy="360040"/>
          </a:xfrm>
          <a:prstGeom prst="roundRect">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Raster system</a:t>
            </a:r>
          </a:p>
        </p:txBody>
      </p:sp>
      <p:sp>
        <p:nvSpPr>
          <p:cNvPr id="8" name="Rounded Rectangle 7"/>
          <p:cNvSpPr/>
          <p:nvPr/>
        </p:nvSpPr>
        <p:spPr>
          <a:xfrm>
            <a:off x="1043608" y="4653136"/>
            <a:ext cx="1224136" cy="360040"/>
          </a:xfrm>
          <a:prstGeom prst="roundRect">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Raster system</a:t>
            </a:r>
          </a:p>
        </p:txBody>
      </p:sp>
      <p:sp>
        <p:nvSpPr>
          <p:cNvPr id="9" name="Line Callout 1 8"/>
          <p:cNvSpPr/>
          <p:nvPr/>
        </p:nvSpPr>
        <p:spPr>
          <a:xfrm>
            <a:off x="107504" y="5805264"/>
            <a:ext cx="3528392" cy="936104"/>
          </a:xfrm>
          <a:prstGeom prst="borderCallout1">
            <a:avLst>
              <a:gd name="adj1" fmla="val -14296"/>
              <a:gd name="adj2" fmla="val 26787"/>
              <a:gd name="adj3" fmla="val -123058"/>
              <a:gd name="adj4" fmla="val 12042"/>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Action point of raster system. 180deg out of phase (both planes) from the cross-over point in the Neutron Shield Wall.  WS will therefore measure the same beam as at the cross-over.</a:t>
            </a:r>
          </a:p>
        </p:txBody>
      </p:sp>
      <p:sp>
        <p:nvSpPr>
          <p:cNvPr id="10" name="Line Callout 1 9"/>
          <p:cNvSpPr/>
          <p:nvPr/>
        </p:nvSpPr>
        <p:spPr>
          <a:xfrm>
            <a:off x="4499992" y="5589240"/>
            <a:ext cx="3528392" cy="1080120"/>
          </a:xfrm>
          <a:prstGeom prst="borderCallout1">
            <a:avLst>
              <a:gd name="adj1" fmla="val -14296"/>
              <a:gd name="adj2" fmla="val 26787"/>
              <a:gd name="adj3" fmla="val -86931"/>
              <a:gd name="adj4" fmla="val 54673"/>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Cross-over point in the Neutron Shield Wall. Position measured here should not be affected by deflections close to the raster action point. This BPM will therefore allow verification of the lattice values.</a:t>
            </a:r>
          </a:p>
        </p:txBody>
      </p:sp>
      <p:sp>
        <p:nvSpPr>
          <p:cNvPr id="11" name="Line Callout 1 10"/>
          <p:cNvSpPr/>
          <p:nvPr/>
        </p:nvSpPr>
        <p:spPr>
          <a:xfrm>
            <a:off x="4716016" y="476672"/>
            <a:ext cx="3600400" cy="1224136"/>
          </a:xfrm>
          <a:prstGeom prst="borderCallout1">
            <a:avLst>
              <a:gd name="adj1" fmla="val 110046"/>
              <a:gd name="adj2" fmla="val 26192"/>
              <a:gd name="adj3" fmla="val 299497"/>
              <a:gd name="adj4" fmla="val -18838"/>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Post-raster BPMs verify correct triggering of the raster magnets. Measured amplitude of beam position and B-dot loops in the raster magnets can be correlated with the beam spot on the luminescent coatings in the Target.</a:t>
            </a:r>
          </a:p>
        </p:txBody>
      </p:sp>
      <p:cxnSp>
        <p:nvCxnSpPr>
          <p:cNvPr id="13" name="Straight Arrow Connector 12"/>
          <p:cNvCxnSpPr/>
          <p:nvPr/>
        </p:nvCxnSpPr>
        <p:spPr>
          <a:xfrm flipH="1">
            <a:off x="5148064" y="1844824"/>
            <a:ext cx="1080120" cy="2304256"/>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4" name="Line Callout 1 13"/>
          <p:cNvSpPr/>
          <p:nvPr/>
        </p:nvSpPr>
        <p:spPr>
          <a:xfrm>
            <a:off x="827584" y="1556792"/>
            <a:ext cx="3448000" cy="999728"/>
          </a:xfrm>
          <a:prstGeom prst="borderCallout1">
            <a:avLst>
              <a:gd name="adj1" fmla="val 113650"/>
              <a:gd name="adj2" fmla="val 83137"/>
              <a:gd name="adj3" fmla="val 249943"/>
              <a:gd name="adj4" fmla="val 6657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smtClean="0"/>
              <a:t>Steerers</a:t>
            </a:r>
            <a:r>
              <a:rPr lang="en-US" sz="1400" dirty="0" smtClean="0"/>
              <a:t> located symmetrically around the raster action point to allow for verification of the downstream optics and probing of </a:t>
            </a:r>
          </a:p>
        </p:txBody>
      </p:sp>
      <p:cxnSp>
        <p:nvCxnSpPr>
          <p:cNvPr id="15" name="Straight Arrow Connector 14"/>
          <p:cNvCxnSpPr/>
          <p:nvPr/>
        </p:nvCxnSpPr>
        <p:spPr>
          <a:xfrm>
            <a:off x="4427984" y="2132856"/>
            <a:ext cx="1728192" cy="792088"/>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6130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Instrumentation</a:t>
            </a:r>
            <a:endParaRPr lang="en-US" dirty="0"/>
          </a:p>
        </p:txBody>
      </p:sp>
      <p:sp>
        <p:nvSpPr>
          <p:cNvPr id="3" name="Content Placeholder 2"/>
          <p:cNvSpPr>
            <a:spLocks noGrp="1"/>
          </p:cNvSpPr>
          <p:nvPr>
            <p:ph idx="1"/>
          </p:nvPr>
        </p:nvSpPr>
        <p:spPr/>
        <p:txBody>
          <a:bodyPr/>
          <a:lstStyle/>
          <a:p>
            <a:r>
              <a:rPr lang="en-US" dirty="0" smtClean="0"/>
              <a:t>Instrumentation to be installed in the Target Monolith was also discussed</a:t>
            </a:r>
          </a:p>
          <a:p>
            <a:pPr lvl="1"/>
            <a:r>
              <a:rPr lang="en-US" dirty="0" smtClean="0"/>
              <a:t>This was presented earlier today</a:t>
            </a:r>
          </a:p>
          <a:p>
            <a:r>
              <a:rPr lang="en-US" dirty="0" smtClean="0"/>
              <a:t>Conclusions</a:t>
            </a:r>
          </a:p>
          <a:p>
            <a:pPr lvl="1"/>
            <a:r>
              <a:rPr lang="en-US" dirty="0"/>
              <a:t>Luminescent coatings applied to the PBW and BEW</a:t>
            </a:r>
          </a:p>
          <a:p>
            <a:pPr lvl="1"/>
            <a:r>
              <a:rPr lang="en-US" dirty="0"/>
              <a:t>Halo monitors on the PBW and PBI Plug</a:t>
            </a:r>
          </a:p>
          <a:p>
            <a:pPr lvl="1"/>
            <a:r>
              <a:rPr lang="en-US" dirty="0"/>
              <a:t>Consider backup options</a:t>
            </a:r>
          </a:p>
          <a:p>
            <a:pPr lvl="2"/>
            <a:r>
              <a:rPr lang="en-US" dirty="0"/>
              <a:t>Specifically the use of a wire-grid system in the PBI </a:t>
            </a:r>
            <a:r>
              <a:rPr lang="en-US" dirty="0" smtClean="0"/>
              <a:t>Plug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Tree>
    <p:extLst>
      <p:ext uri="{BB962C8B-B14F-4D97-AF65-F5344CB8AC3E}">
        <p14:creationId xmlns:p14="http://schemas.microsoft.com/office/powerpoint/2010/main" val="38685577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925144"/>
          </a:xfrm>
        </p:spPr>
        <p:txBody>
          <a:bodyPr>
            <a:normAutofit/>
          </a:bodyPr>
          <a:lstStyle/>
          <a:p>
            <a:r>
              <a:rPr lang="en-US" smtClean="0"/>
              <a:t>Multiple </a:t>
            </a:r>
            <a:r>
              <a:rPr lang="en-US" dirty="0" smtClean="0"/>
              <a:t>recommendations made throughout the linac and target</a:t>
            </a:r>
          </a:p>
          <a:p>
            <a:r>
              <a:rPr lang="en-US" dirty="0" smtClean="0"/>
              <a:t>The difference from the previous baseline is significant but not drastic</a:t>
            </a:r>
          </a:p>
          <a:p>
            <a:r>
              <a:rPr lang="en-US" dirty="0" smtClean="0"/>
              <a:t>Achievements:</a:t>
            </a:r>
          </a:p>
          <a:p>
            <a:pPr lvl="1"/>
            <a:r>
              <a:rPr lang="en-US" dirty="0" smtClean="0"/>
              <a:t>A better integration with Target Systems</a:t>
            </a:r>
          </a:p>
          <a:p>
            <a:pPr lvl="1"/>
            <a:r>
              <a:rPr lang="en-US" dirty="0" smtClean="0"/>
              <a:t>Closer ties between Beam Physics and Beam Instrumentation</a:t>
            </a:r>
          </a:p>
          <a:p>
            <a:pPr lvl="1"/>
            <a:r>
              <a:rPr lang="en-US" dirty="0" smtClean="0"/>
              <a:t>Defined a core suite of systems to take ESS through commissioning to operations</a:t>
            </a: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Tree>
    <p:extLst>
      <p:ext uri="{BB962C8B-B14F-4D97-AF65-F5344CB8AC3E}">
        <p14:creationId xmlns:p14="http://schemas.microsoft.com/office/powerpoint/2010/main" val="215900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Spare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Tree>
    <p:extLst>
      <p:ext uri="{BB962C8B-B14F-4D97-AF65-F5344CB8AC3E}">
        <p14:creationId xmlns:p14="http://schemas.microsoft.com/office/powerpoint/2010/main" val="25470717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Contents</a:t>
            </a:r>
            <a:endParaRPr lang="en-GB" noProof="0" dirty="0"/>
          </a:p>
        </p:txBody>
      </p:sp>
      <p:sp>
        <p:nvSpPr>
          <p:cNvPr id="3" name="Content Placeholder 2"/>
          <p:cNvSpPr>
            <a:spLocks noGrp="1"/>
          </p:cNvSpPr>
          <p:nvPr>
            <p:ph idx="1"/>
          </p:nvPr>
        </p:nvSpPr>
        <p:spPr/>
        <p:txBody>
          <a:bodyPr/>
          <a:lstStyle/>
          <a:p>
            <a:r>
              <a:rPr lang="en-GB" dirty="0" smtClean="0"/>
              <a:t>Mandate of the taskforce</a:t>
            </a:r>
          </a:p>
          <a:p>
            <a:pPr lvl="1"/>
            <a:r>
              <a:rPr lang="en-GB" dirty="0" smtClean="0"/>
              <a:t>Authorities</a:t>
            </a:r>
          </a:p>
          <a:p>
            <a:pPr lvl="1"/>
            <a:r>
              <a:rPr lang="en-GB" dirty="0" smtClean="0"/>
              <a:t>Deliverables</a:t>
            </a:r>
          </a:p>
          <a:p>
            <a:r>
              <a:rPr lang="en-GB" dirty="0" smtClean="0"/>
              <a:t>Assumptions</a:t>
            </a:r>
          </a:p>
          <a:p>
            <a:r>
              <a:rPr lang="en-GB" dirty="0" smtClean="0"/>
              <a:t>Tasks</a:t>
            </a:r>
          </a:p>
          <a:p>
            <a:r>
              <a:rPr lang="en-GB" dirty="0" smtClean="0"/>
              <a:t>Status</a:t>
            </a:r>
          </a:p>
          <a:p>
            <a:r>
              <a:rPr lang="en-GB" dirty="0" smtClean="0"/>
              <a:t>Preliminary conclusions</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Working assumptions (initial)</a:t>
            </a:r>
            <a:endParaRPr lang="en-US" dirty="0"/>
          </a:p>
        </p:txBody>
      </p:sp>
      <p:sp>
        <p:nvSpPr>
          <p:cNvPr id="9" name="Content Placeholder 8"/>
          <p:cNvSpPr>
            <a:spLocks noGrp="1"/>
          </p:cNvSpPr>
          <p:nvPr>
            <p:ph idx="1"/>
          </p:nvPr>
        </p:nvSpPr>
        <p:spPr/>
        <p:txBody>
          <a:bodyPr>
            <a:normAutofit fontScale="70000" lnSpcReduction="20000"/>
          </a:bodyPr>
          <a:lstStyle/>
          <a:p>
            <a:r>
              <a:rPr lang="en-US" dirty="0" smtClean="0"/>
              <a:t>The </a:t>
            </a:r>
            <a:r>
              <a:rPr lang="en-US" dirty="0"/>
              <a:t>region of interest extends from the interface between the ion source and LEBT to the interface between accelerator and target.</a:t>
            </a:r>
          </a:p>
          <a:p>
            <a:pPr lvl="1"/>
            <a:r>
              <a:rPr lang="en-US" dirty="0"/>
              <a:t>The tuning dump interface is also included in the ACC:TGT definition.</a:t>
            </a:r>
          </a:p>
          <a:p>
            <a:pPr lvl="1"/>
            <a:r>
              <a:rPr lang="en-US" dirty="0"/>
              <a:t>The mechanical and beam interfaces between the accelerator and target are coincident at the upstream face of the neutron shield wall.</a:t>
            </a:r>
          </a:p>
          <a:p>
            <a:pPr lvl="2"/>
            <a:r>
              <a:rPr lang="en-US" dirty="0"/>
              <a:t>Note that this implies that target PBI is not part of ACCSYS scope.</a:t>
            </a:r>
          </a:p>
          <a:p>
            <a:r>
              <a:rPr lang="en-US" dirty="0"/>
              <a:t>The purpose of commissioning is to achieve the L3 requirements.</a:t>
            </a:r>
          </a:p>
          <a:p>
            <a:r>
              <a:rPr lang="en-US" dirty="0"/>
              <a:t>The purpose of PBI is:</a:t>
            </a:r>
          </a:p>
          <a:p>
            <a:pPr lvl="1"/>
            <a:r>
              <a:rPr lang="en-US" dirty="0"/>
              <a:t>Measurement of the beam to allow the set-up of component parameters to design values.</a:t>
            </a:r>
          </a:p>
          <a:p>
            <a:pPr lvl="2"/>
            <a:r>
              <a:rPr lang="en-US" dirty="0"/>
              <a:t>For example, cavity phase scans making use of beam phase monitors.</a:t>
            </a:r>
          </a:p>
          <a:p>
            <a:pPr lvl="1"/>
            <a:r>
              <a:rPr lang="en-US" dirty="0"/>
              <a:t>Debugging of off-normal beam conditions.</a:t>
            </a:r>
          </a:p>
          <a:p>
            <a:pPr lvl="2"/>
            <a:r>
              <a:rPr lang="en-US" dirty="0"/>
              <a:t>Specifically those conditions not otherwise communicated to the control system</a:t>
            </a:r>
          </a:p>
          <a:p>
            <a:pPr lvl="1"/>
            <a:r>
              <a:rPr lang="en-US" dirty="0"/>
              <a:t>Demonstrate achievement of the L3 requirements, including interface requirements, and the ACC:TGT interface requirements.</a:t>
            </a:r>
          </a:p>
          <a:p>
            <a:pPr lvl="2"/>
            <a:r>
              <a:rPr lang="en-US" dirty="0"/>
              <a:t>Only those requirements related to the beam</a:t>
            </a:r>
          </a:p>
          <a:p>
            <a:pPr lvl="2"/>
            <a:r>
              <a:rPr lang="en-US" dirty="0"/>
              <a:t>Including subsequent monitoring of those parameters</a:t>
            </a:r>
          </a:p>
          <a:p>
            <a:pPr lvl="1"/>
            <a:r>
              <a:rPr lang="en-US" dirty="0"/>
              <a:t>Machine </a:t>
            </a:r>
            <a:r>
              <a:rPr lang="en-US" dirty="0" err="1"/>
              <a:t>optimisation</a:t>
            </a:r>
            <a:r>
              <a:rPr lang="en-US" dirty="0"/>
              <a:t> and development</a:t>
            </a:r>
            <a:r>
              <a:rPr lang="en-US" dirty="0" smtClean="0"/>
              <a:t>.</a:t>
            </a:r>
            <a:endParaRPr lang="en-US" dirty="0"/>
          </a:p>
        </p:txBody>
      </p:sp>
      <p:sp>
        <p:nvSpPr>
          <p:cNvPr id="7" name="Slide Number Placeholder 6"/>
          <p:cNvSpPr>
            <a:spLocks noGrp="1"/>
          </p:cNvSpPr>
          <p:nvPr>
            <p:ph type="sldNum" sz="quarter" idx="12"/>
          </p:nvPr>
        </p:nvSpPr>
        <p:spPr/>
        <p:txBody>
          <a:bodyPr/>
          <a:lstStyle/>
          <a:p>
            <a:fld id="{551115BC-487E-4422-894C-CB7CD3E79223}" type="slidenum">
              <a:rPr lang="sv-SE" smtClean="0"/>
              <a:t>20</a:t>
            </a:fld>
            <a:endParaRPr lang="sv-SE" dirty="0"/>
          </a:p>
        </p:txBody>
      </p:sp>
    </p:spTree>
    <p:extLst>
      <p:ext uri="{BB962C8B-B14F-4D97-AF65-F5344CB8AC3E}">
        <p14:creationId xmlns:p14="http://schemas.microsoft.com/office/powerpoint/2010/main" val="297961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ACC:TGT interface negotiations</a:t>
            </a:r>
            <a:endParaRPr lang="en-US" dirty="0"/>
          </a:p>
        </p:txBody>
      </p:sp>
      <p:sp>
        <p:nvSpPr>
          <p:cNvPr id="3" name="Content Placeholder 2"/>
          <p:cNvSpPr>
            <a:spLocks noGrp="1"/>
          </p:cNvSpPr>
          <p:nvPr>
            <p:ph idx="1"/>
          </p:nvPr>
        </p:nvSpPr>
        <p:spPr/>
        <p:txBody>
          <a:bodyPr/>
          <a:lstStyle/>
          <a:p>
            <a:r>
              <a:rPr lang="en-US" dirty="0" smtClean="0"/>
              <a:t>Target Division didn’t agree to the proposed change in the ACC:TGT interface definition</a:t>
            </a:r>
          </a:p>
          <a:p>
            <a:r>
              <a:rPr lang="en-US" dirty="0" smtClean="0"/>
              <a:t>They’re happy to have TGT beam diagnostics taken into the scope of this taskforce</a:t>
            </a:r>
          </a:p>
          <a:p>
            <a:r>
              <a:rPr lang="en-US" dirty="0" smtClean="0"/>
              <a:t>Thus:</a:t>
            </a:r>
          </a:p>
          <a:p>
            <a:pPr lvl="1"/>
            <a:r>
              <a:rPr lang="en-US" dirty="0" smtClean="0"/>
              <a:t>Proton beam diagnostics within the TGT monolith are now part of this taskforce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Tree>
    <p:extLst>
      <p:ext uri="{BB962C8B-B14F-4D97-AF65-F5344CB8AC3E}">
        <p14:creationId xmlns:p14="http://schemas.microsoft.com/office/powerpoint/2010/main" val="11520144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a:t>
            </a:r>
            <a:endParaRPr lang="en-US" dirty="0"/>
          </a:p>
        </p:txBody>
      </p:sp>
      <p:sp>
        <p:nvSpPr>
          <p:cNvPr id="9" name="Text Placeholder 8"/>
          <p:cNvSpPr>
            <a:spLocks noGrp="1"/>
          </p:cNvSpPr>
          <p:nvPr>
            <p:ph type="body" sz="quarter" idx="3"/>
          </p:nvPr>
        </p:nvSpPr>
        <p:spPr>
          <a:xfrm>
            <a:off x="467543" y="1535113"/>
            <a:ext cx="8219257" cy="639762"/>
          </a:xfrm>
        </p:spPr>
        <p:txBody>
          <a:bodyPr/>
          <a:lstStyle/>
          <a:p>
            <a:r>
              <a:rPr lang="en-US" dirty="0" smtClean="0"/>
              <a:t>Deliverables</a:t>
            </a:r>
            <a:endParaRPr lang="en-US" dirty="0"/>
          </a:p>
        </p:txBody>
      </p:sp>
      <p:sp>
        <p:nvSpPr>
          <p:cNvPr id="10" name="Content Placeholder 9"/>
          <p:cNvSpPr>
            <a:spLocks noGrp="1"/>
          </p:cNvSpPr>
          <p:nvPr>
            <p:ph sz="quarter" idx="4"/>
          </p:nvPr>
        </p:nvSpPr>
        <p:spPr>
          <a:xfrm>
            <a:off x="467543" y="2174875"/>
            <a:ext cx="8219257" cy="3951288"/>
          </a:xfrm>
        </p:spPr>
        <p:txBody>
          <a:bodyPr>
            <a:normAutofit lnSpcReduction="10000"/>
          </a:bodyPr>
          <a:lstStyle/>
          <a:p>
            <a:pPr marL="0" indent="0">
              <a:buNone/>
            </a:pPr>
            <a:r>
              <a:rPr lang="en-US" dirty="0"/>
              <a:t>A written report with:</a:t>
            </a:r>
          </a:p>
          <a:p>
            <a:r>
              <a:rPr lang="en-US" dirty="0"/>
              <a:t>A definition of the ACC:TGT interface.  This will allow the task force to concentrate on accelerator diagnostics, and leave aside those that are purely for TGT purposes.</a:t>
            </a:r>
          </a:p>
          <a:p>
            <a:r>
              <a:rPr lang="en-US" dirty="0" smtClean="0"/>
              <a:t>The </a:t>
            </a:r>
            <a:r>
              <a:rPr lang="en-US" dirty="0"/>
              <a:t>beam parameters that AD need to measure, and the lattice locations in which AD need to measure them.</a:t>
            </a:r>
          </a:p>
          <a:p>
            <a:r>
              <a:rPr lang="en-US" dirty="0"/>
              <a:t>The baseline technology for the core PBI devices (that includes e.g. the BCMs, BLMs, BPMs).</a:t>
            </a:r>
          </a:p>
          <a:p>
            <a:r>
              <a:rPr lang="en-US" dirty="0"/>
              <a:t>The priority in time for the additional PBI proposed in the existing plan from the BD group for PBI at </a:t>
            </a:r>
            <a:r>
              <a:rPr lang="en-US" dirty="0" smtClean="0"/>
              <a:t>ESS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17520093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8" name="Content Placeholder 7"/>
          <p:cNvSpPr>
            <a:spLocks noGrp="1"/>
          </p:cNvSpPr>
          <p:nvPr>
            <p:ph idx="1"/>
          </p:nvPr>
        </p:nvSpPr>
        <p:spPr>
          <a:xfrm>
            <a:off x="457200" y="1600200"/>
            <a:ext cx="8229600" cy="4925144"/>
          </a:xfrm>
        </p:spPr>
        <p:txBody>
          <a:bodyPr>
            <a:normAutofit fontScale="85000" lnSpcReduction="20000"/>
          </a:bodyPr>
          <a:lstStyle/>
          <a:p>
            <a:r>
              <a:rPr lang="en-US" dirty="0" smtClean="0"/>
              <a:t>Online documentation:</a:t>
            </a:r>
          </a:p>
          <a:p>
            <a:pPr lvl="1"/>
            <a:r>
              <a:rPr lang="en-US" dirty="0">
                <a:hlinkClick r:id="rId2"/>
              </a:rPr>
              <a:t>https://</a:t>
            </a:r>
            <a:r>
              <a:rPr lang="en-US" dirty="0" err="1">
                <a:hlinkClick r:id="rId2"/>
              </a:rPr>
              <a:t>ess-ics.atlassian.net</a:t>
            </a:r>
            <a:r>
              <a:rPr lang="en-US" dirty="0">
                <a:hlinkClick r:id="rId2"/>
              </a:rPr>
              <a:t>/wiki/display/PBITF/</a:t>
            </a:r>
            <a:r>
              <a:rPr lang="en-US" dirty="0" err="1">
                <a:hlinkClick r:id="rId2"/>
              </a:rPr>
              <a:t>PBI+Taskforce+</a:t>
            </a:r>
            <a:r>
              <a:rPr lang="en-US" dirty="0" err="1" smtClean="0">
                <a:hlinkClick r:id="rId2"/>
              </a:rPr>
              <a:t>Home</a:t>
            </a:r>
            <a:endParaRPr lang="en-US" dirty="0"/>
          </a:p>
          <a:p>
            <a:r>
              <a:rPr lang="en-US" dirty="0" smtClean="0"/>
              <a:t>Roles:</a:t>
            </a:r>
          </a:p>
          <a:p>
            <a:pPr lvl="1"/>
            <a:r>
              <a:rPr lang="en-US" dirty="0" smtClean="0"/>
              <a:t>Stephen Molloy, Chair, Secretary</a:t>
            </a:r>
          </a:p>
          <a:p>
            <a:pPr lvl="1"/>
            <a:r>
              <a:rPr lang="en-US" dirty="0" smtClean="0"/>
              <a:t>Andreas </a:t>
            </a:r>
            <a:r>
              <a:rPr lang="en-US" dirty="0" err="1" smtClean="0"/>
              <a:t>Jansson</a:t>
            </a:r>
            <a:r>
              <a:rPr lang="en-US" dirty="0" smtClean="0"/>
              <a:t>, Group Leader for Beam Instrumentation</a:t>
            </a:r>
          </a:p>
          <a:p>
            <a:pPr lvl="1"/>
            <a:r>
              <a:rPr lang="en-US" dirty="0" err="1" smtClean="0"/>
              <a:t>Mamad</a:t>
            </a:r>
            <a:r>
              <a:rPr lang="en-US" dirty="0" smtClean="0"/>
              <a:t> </a:t>
            </a:r>
            <a:r>
              <a:rPr lang="en-US" dirty="0" err="1" smtClean="0"/>
              <a:t>Eshraqi</a:t>
            </a:r>
            <a:r>
              <a:rPr lang="en-US" dirty="0" smtClean="0"/>
              <a:t>, WP Leader for Beam Physics</a:t>
            </a:r>
          </a:p>
          <a:p>
            <a:pPr lvl="1"/>
            <a:r>
              <a:rPr lang="en-US" dirty="0" smtClean="0"/>
              <a:t>Others called in as necessary</a:t>
            </a:r>
          </a:p>
          <a:p>
            <a:pPr lvl="2"/>
            <a:r>
              <a:rPr lang="en-US" dirty="0" smtClean="0"/>
              <a:t>Many thanks to the Beam Instrumentation, Beam Physics, &amp; Aarhus University teams for their enthusiastic cooperation with this process</a:t>
            </a:r>
          </a:p>
          <a:p>
            <a:r>
              <a:rPr lang="en-US" dirty="0" smtClean="0"/>
              <a:t>Meetings:</a:t>
            </a:r>
          </a:p>
          <a:p>
            <a:pPr lvl="1"/>
            <a:r>
              <a:rPr lang="en-US" dirty="0" smtClean="0"/>
              <a:t>Ad-hoc and based on linac sections</a:t>
            </a:r>
          </a:p>
          <a:p>
            <a:pPr lvl="1"/>
            <a:r>
              <a:rPr lang="en-US" dirty="0" smtClean="0"/>
              <a:t>Typically proceed as follows</a:t>
            </a:r>
          </a:p>
          <a:p>
            <a:pPr lvl="2"/>
            <a:r>
              <a:rPr lang="en-US" dirty="0" smtClean="0"/>
              <a:t>Meeting #1: Discuss the various needs of the section, decide on tasks</a:t>
            </a:r>
          </a:p>
          <a:p>
            <a:pPr lvl="2"/>
            <a:r>
              <a:rPr lang="en-US" dirty="0" smtClean="0"/>
              <a:t>Meeting #2: Present </a:t>
            </a:r>
            <a:r>
              <a:rPr lang="en-US" dirty="0" err="1" smtClean="0"/>
              <a:t>strawman</a:t>
            </a:r>
            <a:r>
              <a:rPr lang="en-US" dirty="0" smtClean="0"/>
              <a:t> proposal, &amp; review</a:t>
            </a:r>
          </a:p>
          <a:p>
            <a:pPr lvl="2"/>
            <a:r>
              <a:rPr lang="en-US" dirty="0" smtClean="0"/>
              <a:t>Meeting #3: Determine pseudo-final proposal</a:t>
            </a:r>
          </a:p>
          <a:p>
            <a:pPr lvl="2"/>
            <a:r>
              <a:rPr lang="en-US" dirty="0" smtClean="0"/>
              <a:t>Meeting #4: Address remaining issues</a:t>
            </a:r>
          </a:p>
        </p:txBody>
      </p:sp>
      <p:sp>
        <p:nvSpPr>
          <p:cNvPr id="7" name="Slide Number Placeholder 6"/>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11944288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chemeClr val="tx1">
                    <a:lumMod val="50000"/>
                    <a:lumOff val="50000"/>
                  </a:schemeClr>
                </a:solidFill>
              </a:rPr>
              <a:t>The region of interest extends from the interface between the ion source and LEBT all the way to the Target, including the Tuning Beam Dump.</a:t>
            </a:r>
          </a:p>
          <a:p>
            <a:r>
              <a:rPr lang="en-US" dirty="0"/>
              <a:t>The purpose of commissioning is to achieve the L3 requirements</a:t>
            </a:r>
            <a:r>
              <a:rPr lang="en-US" dirty="0" smtClean="0"/>
              <a:t>.</a:t>
            </a:r>
          </a:p>
          <a:p>
            <a:pPr lvl="1"/>
            <a:r>
              <a:rPr lang="en-US" dirty="0" smtClean="0"/>
              <a:t>This must take into account the staged construction of the linac</a:t>
            </a:r>
          </a:p>
          <a:p>
            <a:pPr lvl="2"/>
            <a:r>
              <a:rPr lang="en-US" dirty="0" smtClean="0"/>
              <a:t>E.g., devices only required for &gt;1 MW operation have less time-pressure than others</a:t>
            </a:r>
            <a:endParaRPr lang="en-US" dirty="0"/>
          </a:p>
          <a:p>
            <a:r>
              <a:rPr lang="en-US" dirty="0"/>
              <a:t>The purpose of PBI is:</a:t>
            </a:r>
          </a:p>
          <a:p>
            <a:pPr lvl="1"/>
            <a:r>
              <a:rPr lang="en-US" dirty="0" smtClean="0"/>
              <a:t>Beam measurements required for set-up </a:t>
            </a:r>
            <a:r>
              <a:rPr lang="en-US" dirty="0"/>
              <a:t>of component </a:t>
            </a:r>
            <a:r>
              <a:rPr lang="en-US" dirty="0" smtClean="0"/>
              <a:t>to </a:t>
            </a:r>
            <a:r>
              <a:rPr lang="en-US" dirty="0"/>
              <a:t>design values.</a:t>
            </a:r>
          </a:p>
          <a:p>
            <a:pPr lvl="2"/>
            <a:r>
              <a:rPr lang="en-US" dirty="0"/>
              <a:t>For example, cavity phase scans making use of beam phase monitors.</a:t>
            </a:r>
          </a:p>
          <a:p>
            <a:pPr lvl="1"/>
            <a:r>
              <a:rPr lang="en-US" dirty="0"/>
              <a:t>Debugging of off-normal beam conditions.</a:t>
            </a:r>
          </a:p>
          <a:p>
            <a:pPr lvl="2"/>
            <a:r>
              <a:rPr lang="en-US" dirty="0"/>
              <a:t>Specifically those conditions not otherwise communicated to the control system</a:t>
            </a:r>
          </a:p>
          <a:p>
            <a:pPr lvl="1"/>
            <a:r>
              <a:rPr lang="en-US" dirty="0"/>
              <a:t>Demonstrate achievement of the L3 requirements, including interface requirements, and the ACC:TGT interface requirements.</a:t>
            </a:r>
          </a:p>
          <a:p>
            <a:pPr lvl="2"/>
            <a:r>
              <a:rPr lang="en-US" dirty="0"/>
              <a:t>Only those requirements related to the beam</a:t>
            </a:r>
          </a:p>
          <a:p>
            <a:pPr lvl="2"/>
            <a:r>
              <a:rPr lang="en-US" dirty="0"/>
              <a:t>Including subsequent monitoring of those parameters</a:t>
            </a:r>
          </a:p>
          <a:p>
            <a:pPr lvl="1"/>
            <a:r>
              <a:rPr lang="en-US" dirty="0"/>
              <a:t>Machine </a:t>
            </a:r>
            <a:r>
              <a:rPr lang="en-US" dirty="0" err="1"/>
              <a:t>optimisation</a:t>
            </a:r>
            <a:r>
              <a:rPr lang="en-US" dirty="0"/>
              <a:t> and development</a:t>
            </a:r>
            <a:r>
              <a:rPr lang="en-US" dirty="0" smtClean="0"/>
              <a: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Tree>
    <p:extLst>
      <p:ext uri="{BB962C8B-B14F-4D97-AF65-F5344CB8AC3E}">
        <p14:creationId xmlns:p14="http://schemas.microsoft.com/office/powerpoint/2010/main" val="34108516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7139136" cy="1143000"/>
          </a:xfrm>
        </p:spPr>
        <p:txBody>
          <a:bodyPr/>
          <a:lstStyle/>
          <a:p>
            <a:r>
              <a:rPr lang="en-US" dirty="0" smtClean="0"/>
              <a:t>Tasks</a:t>
            </a:r>
            <a:endParaRPr lang="en-US" dirty="0"/>
          </a:p>
        </p:txBody>
      </p:sp>
      <p:sp>
        <p:nvSpPr>
          <p:cNvPr id="5" name="Text Placeholder 4"/>
          <p:cNvSpPr>
            <a:spLocks noGrp="1"/>
          </p:cNvSpPr>
          <p:nvPr>
            <p:ph type="body" idx="1"/>
          </p:nvPr>
        </p:nvSpPr>
        <p:spPr>
          <a:xfrm>
            <a:off x="457200" y="1535113"/>
            <a:ext cx="8507288" cy="453727"/>
          </a:xfrm>
        </p:spPr>
        <p:txBody>
          <a:bodyPr>
            <a:normAutofit lnSpcReduction="10000"/>
          </a:bodyPr>
          <a:lstStyle/>
          <a:p>
            <a:r>
              <a:rPr lang="en-US" dirty="0" smtClean="0"/>
              <a:t>Task #1: Nominal operations</a:t>
            </a:r>
            <a:endParaRPr lang="en-US" dirty="0"/>
          </a:p>
        </p:txBody>
      </p:sp>
      <p:sp>
        <p:nvSpPr>
          <p:cNvPr id="3" name="Content Placeholder 2"/>
          <p:cNvSpPr>
            <a:spLocks noGrp="1"/>
          </p:cNvSpPr>
          <p:nvPr>
            <p:ph sz="half" idx="2"/>
          </p:nvPr>
        </p:nvSpPr>
        <p:spPr>
          <a:xfrm>
            <a:off x="457200" y="1988841"/>
            <a:ext cx="8507288" cy="936103"/>
          </a:xfrm>
        </p:spPr>
        <p:txBody>
          <a:bodyPr>
            <a:normAutofit fontScale="62500" lnSpcReduction="20000"/>
          </a:bodyPr>
          <a:lstStyle/>
          <a:p>
            <a:r>
              <a:rPr lang="en-US" dirty="0"/>
              <a:t>Assume that ACCSYS L3 requirements have been achieved, and that the machine is operating as designed.</a:t>
            </a:r>
          </a:p>
          <a:p>
            <a:r>
              <a:rPr lang="en-US" dirty="0"/>
              <a:t>What PBI is needed to maintain nominal operations?</a:t>
            </a:r>
          </a:p>
          <a:p>
            <a:pPr lvl="1"/>
            <a:r>
              <a:rPr lang="en-US" dirty="0"/>
              <a:t>This should include debugging of off-normal beam conditions.</a:t>
            </a:r>
          </a:p>
          <a:p>
            <a:endParaRPr lang="en-US"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8" name="Content Placeholder 2"/>
          <p:cNvSpPr txBox="1">
            <a:spLocks/>
          </p:cNvSpPr>
          <p:nvPr/>
        </p:nvSpPr>
        <p:spPr>
          <a:xfrm>
            <a:off x="251520" y="836712"/>
            <a:ext cx="8640960" cy="57606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baseline="0">
                <a:solidFill>
                  <a:schemeClr val="bg1">
                    <a:lumMod val="50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baseline="0">
                <a:solidFill>
                  <a:schemeClr val="bg1">
                    <a:lumMod val="50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baseline="0">
                <a:solidFill>
                  <a:schemeClr val="bg1">
                    <a:lumMod val="50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baseline="0">
                <a:solidFill>
                  <a:schemeClr val="bg1">
                    <a:lumMod val="50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solidFill>
                  <a:schemeClr val="bg1"/>
                </a:solidFill>
              </a:rPr>
              <a:t>Split the work amongst four tasks based on the assumptions</a:t>
            </a:r>
          </a:p>
        </p:txBody>
      </p:sp>
      <p:sp>
        <p:nvSpPr>
          <p:cNvPr id="9" name="Text Placeholder 4"/>
          <p:cNvSpPr>
            <a:spLocks noGrp="1"/>
          </p:cNvSpPr>
          <p:nvPr>
            <p:ph type="body" idx="1"/>
          </p:nvPr>
        </p:nvSpPr>
        <p:spPr>
          <a:xfrm>
            <a:off x="467544" y="2831257"/>
            <a:ext cx="8507288" cy="453727"/>
          </a:xfrm>
        </p:spPr>
        <p:txBody>
          <a:bodyPr>
            <a:normAutofit lnSpcReduction="10000"/>
          </a:bodyPr>
          <a:lstStyle/>
          <a:p>
            <a:r>
              <a:rPr lang="en-US" dirty="0" smtClean="0"/>
              <a:t>Task #2: Demonstration of successful commissioning/restart</a:t>
            </a:r>
            <a:endParaRPr lang="en-US" dirty="0"/>
          </a:p>
        </p:txBody>
      </p:sp>
      <p:sp>
        <p:nvSpPr>
          <p:cNvPr id="10" name="Content Placeholder 2"/>
          <p:cNvSpPr>
            <a:spLocks noGrp="1"/>
          </p:cNvSpPr>
          <p:nvPr>
            <p:ph sz="half" idx="2"/>
          </p:nvPr>
        </p:nvSpPr>
        <p:spPr>
          <a:xfrm>
            <a:off x="467544" y="3234656"/>
            <a:ext cx="8676456" cy="914424"/>
          </a:xfrm>
        </p:spPr>
        <p:txBody>
          <a:bodyPr>
            <a:normAutofit/>
          </a:bodyPr>
          <a:lstStyle/>
          <a:p>
            <a:r>
              <a:rPr lang="en-US" sz="1500" dirty="0"/>
              <a:t>Assume the existence of the PBI suite detailed in the response to task #1.</a:t>
            </a:r>
          </a:p>
          <a:p>
            <a:r>
              <a:rPr lang="en-US" sz="1500" dirty="0"/>
              <a:t>What additional PBI is needed to demonstrate the successful achievement of the L3 beam requirements?</a:t>
            </a:r>
          </a:p>
        </p:txBody>
      </p:sp>
      <p:sp>
        <p:nvSpPr>
          <p:cNvPr id="11" name="Text Placeholder 4"/>
          <p:cNvSpPr>
            <a:spLocks noGrp="1"/>
          </p:cNvSpPr>
          <p:nvPr>
            <p:ph type="body" idx="1"/>
          </p:nvPr>
        </p:nvSpPr>
        <p:spPr>
          <a:xfrm>
            <a:off x="467544" y="3861048"/>
            <a:ext cx="8507288" cy="453727"/>
          </a:xfrm>
        </p:spPr>
        <p:txBody>
          <a:bodyPr>
            <a:normAutofit lnSpcReduction="10000"/>
          </a:bodyPr>
          <a:lstStyle/>
          <a:p>
            <a:r>
              <a:rPr lang="en-US" dirty="0" smtClean="0"/>
              <a:t>Task #3: Commissioning/restart</a:t>
            </a:r>
            <a:endParaRPr lang="en-US" dirty="0"/>
          </a:p>
        </p:txBody>
      </p:sp>
      <p:sp>
        <p:nvSpPr>
          <p:cNvPr id="12" name="Content Placeholder 2"/>
          <p:cNvSpPr>
            <a:spLocks noGrp="1"/>
          </p:cNvSpPr>
          <p:nvPr>
            <p:ph sz="half" idx="2"/>
          </p:nvPr>
        </p:nvSpPr>
        <p:spPr>
          <a:xfrm>
            <a:off x="467544" y="4293096"/>
            <a:ext cx="8640960" cy="1080120"/>
          </a:xfrm>
        </p:spPr>
        <p:txBody>
          <a:bodyPr>
            <a:normAutofit fontScale="62500" lnSpcReduction="20000"/>
          </a:bodyPr>
          <a:lstStyle/>
          <a:p>
            <a:r>
              <a:rPr lang="en-US" dirty="0"/>
              <a:t>Assume the existence of the PBI detailed in the responses to tasks #1 &amp; #2.</a:t>
            </a:r>
          </a:p>
          <a:p>
            <a:r>
              <a:rPr lang="en-US" dirty="0"/>
              <a:t>Assume that all accelerator systems and components have achieved (or can achieve) their requirements.</a:t>
            </a:r>
          </a:p>
          <a:p>
            <a:r>
              <a:rPr lang="en-US" dirty="0"/>
              <a:t>What additional PBI is needed to allow set-up of component parameters to their design values?</a:t>
            </a:r>
          </a:p>
          <a:p>
            <a:r>
              <a:rPr lang="en-US" dirty="0"/>
              <a:t>Of these, which are needed only during commissioning, and which need to be permanently installed?</a:t>
            </a:r>
          </a:p>
        </p:txBody>
      </p:sp>
      <p:sp>
        <p:nvSpPr>
          <p:cNvPr id="13" name="Text Placeholder 4"/>
          <p:cNvSpPr>
            <a:spLocks noGrp="1"/>
          </p:cNvSpPr>
          <p:nvPr>
            <p:ph type="body" idx="1"/>
          </p:nvPr>
        </p:nvSpPr>
        <p:spPr>
          <a:xfrm>
            <a:off x="467544" y="5373216"/>
            <a:ext cx="8507288" cy="453727"/>
          </a:xfrm>
        </p:spPr>
        <p:txBody>
          <a:bodyPr>
            <a:normAutofit lnSpcReduction="10000"/>
          </a:bodyPr>
          <a:lstStyle/>
          <a:p>
            <a:r>
              <a:rPr lang="en-US" dirty="0" smtClean="0"/>
              <a:t>Task #4: </a:t>
            </a:r>
            <a:r>
              <a:rPr lang="en-US" dirty="0" err="1" smtClean="0"/>
              <a:t>Optimisation</a:t>
            </a:r>
            <a:r>
              <a:rPr lang="en-US" dirty="0" smtClean="0"/>
              <a:t> &amp; development</a:t>
            </a:r>
            <a:endParaRPr lang="en-US" dirty="0"/>
          </a:p>
        </p:txBody>
      </p:sp>
      <p:sp>
        <p:nvSpPr>
          <p:cNvPr id="14" name="Content Placeholder 2"/>
          <p:cNvSpPr>
            <a:spLocks noGrp="1"/>
          </p:cNvSpPr>
          <p:nvPr>
            <p:ph sz="half" idx="2"/>
          </p:nvPr>
        </p:nvSpPr>
        <p:spPr>
          <a:xfrm>
            <a:off x="467544" y="5805264"/>
            <a:ext cx="8507288" cy="936103"/>
          </a:xfrm>
        </p:spPr>
        <p:txBody>
          <a:bodyPr>
            <a:normAutofit/>
          </a:bodyPr>
          <a:lstStyle/>
          <a:p>
            <a:r>
              <a:rPr lang="en-US" sz="1500" dirty="0"/>
              <a:t>Assume the existence of the PBI detailed in the responses to the previous three tasks.</a:t>
            </a:r>
          </a:p>
          <a:p>
            <a:r>
              <a:rPr lang="en-US" sz="1500" dirty="0"/>
              <a:t>What additional PBI is needed for machine </a:t>
            </a:r>
            <a:r>
              <a:rPr lang="en-US" sz="1500" dirty="0" err="1"/>
              <a:t>optimisation</a:t>
            </a:r>
            <a:r>
              <a:rPr lang="en-US" sz="1500" dirty="0"/>
              <a:t> and development?</a:t>
            </a:r>
          </a:p>
        </p:txBody>
      </p:sp>
    </p:spTree>
    <p:extLst>
      <p:ext uri="{BB962C8B-B14F-4D97-AF65-F5344CB8AC3E}">
        <p14:creationId xmlns:p14="http://schemas.microsoft.com/office/powerpoint/2010/main" val="957823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4" grpId="0"/>
      <p:bldP spid="9" grpId="0" build="p"/>
      <p:bldP spid="10" grpId="0" build="p"/>
      <p:bldP spid="11" grpId="0" build="p"/>
      <p:bldP spid="12" grpId="0" build="p"/>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LEBT(1).pdf"/>
          <p:cNvPicPr>
            <a:picLocks noGrp="1" noChangeAspect="1"/>
          </p:cNvPicPr>
          <p:nvPr>
            <p:ph idx="1"/>
          </p:nvPr>
        </p:nvPicPr>
        <p:blipFill>
          <a:blip r:embed="rId2">
            <a:extLst>
              <a:ext uri="{28A0092B-C50C-407E-A947-70E740481C1C}">
                <a14:useLocalDpi xmlns:a14="http://schemas.microsoft.com/office/drawing/2010/main" val="0"/>
              </a:ext>
            </a:extLst>
          </a:blip>
          <a:srcRect t="-41439" b="-41439"/>
          <a:stretch>
            <a:fillRect/>
          </a:stretch>
        </p:blipFill>
        <p:spPr/>
      </p:pic>
      <p:sp>
        <p:nvSpPr>
          <p:cNvPr id="8" name="Title 7"/>
          <p:cNvSpPr>
            <a:spLocks noGrp="1"/>
          </p:cNvSpPr>
          <p:nvPr>
            <p:ph type="title"/>
          </p:nvPr>
        </p:nvSpPr>
        <p:spPr/>
        <p:txBody>
          <a:bodyPr/>
          <a:lstStyle/>
          <a:p>
            <a:r>
              <a:rPr lang="en-US" dirty="0" smtClean="0"/>
              <a:t>LEBT Proposal</a:t>
            </a:r>
            <a:endParaRPr lang="en-US" dirty="0"/>
          </a:p>
        </p:txBody>
      </p:sp>
      <p:sp>
        <p:nvSpPr>
          <p:cNvPr id="7" name="Slide Number Placeholder 6"/>
          <p:cNvSpPr>
            <a:spLocks noGrp="1"/>
          </p:cNvSpPr>
          <p:nvPr>
            <p:ph type="sldNum" sz="quarter" idx="12"/>
          </p:nvPr>
        </p:nvSpPr>
        <p:spPr/>
        <p:txBody>
          <a:bodyPr/>
          <a:lstStyle/>
          <a:p>
            <a:fld id="{551115BC-487E-4422-894C-CB7CD3E79223}" type="slidenum">
              <a:rPr lang="sv-SE" smtClean="0"/>
              <a:t>7</a:t>
            </a:fld>
            <a:endParaRPr lang="sv-SE" dirty="0"/>
          </a:p>
        </p:txBody>
      </p:sp>
      <p:sp>
        <p:nvSpPr>
          <p:cNvPr id="12" name="Line Callout 1 11"/>
          <p:cNvSpPr/>
          <p:nvPr/>
        </p:nvSpPr>
        <p:spPr>
          <a:xfrm>
            <a:off x="2987824" y="1124744"/>
            <a:ext cx="2880320" cy="936104"/>
          </a:xfrm>
          <a:prstGeom prst="borderCallout1">
            <a:avLst>
              <a:gd name="adj1" fmla="val 109855"/>
              <a:gd name="adj2" fmla="val 31926"/>
              <a:gd name="adj3" fmla="val 284736"/>
              <a:gd name="adj4" fmla="val 81783"/>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Doppler Measurement for species fraction. For commissioning, possibly relocated to test-stand during operations. Not yet decided.</a:t>
            </a:r>
          </a:p>
        </p:txBody>
      </p:sp>
      <p:sp>
        <p:nvSpPr>
          <p:cNvPr id="13" name="Line Callout 1 12"/>
          <p:cNvSpPr/>
          <p:nvPr/>
        </p:nvSpPr>
        <p:spPr>
          <a:xfrm>
            <a:off x="4932040" y="5733256"/>
            <a:ext cx="2600672" cy="728464"/>
          </a:xfrm>
          <a:prstGeom prst="borderCallout1">
            <a:avLst>
              <a:gd name="adj1" fmla="val -8903"/>
              <a:gd name="adj2" fmla="val 36880"/>
              <a:gd name="adj3" fmla="val -97824"/>
              <a:gd name="adj4" fmla="val -1854"/>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Transverse x &amp; y position &amp; profile.  Gated to suppress signal from chopped beam.</a:t>
            </a:r>
          </a:p>
        </p:txBody>
      </p:sp>
      <p:cxnSp>
        <p:nvCxnSpPr>
          <p:cNvPr id="15" name="Straight Arrow Connector 14"/>
          <p:cNvCxnSpPr/>
          <p:nvPr/>
        </p:nvCxnSpPr>
        <p:spPr>
          <a:xfrm flipV="1">
            <a:off x="6012160" y="5085184"/>
            <a:ext cx="576064" cy="576064"/>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7" name="Line Callout 1 16"/>
          <p:cNvSpPr/>
          <p:nvPr/>
        </p:nvSpPr>
        <p:spPr>
          <a:xfrm>
            <a:off x="2699792" y="5661248"/>
            <a:ext cx="1368152" cy="360040"/>
          </a:xfrm>
          <a:prstGeom prst="borderCallout1">
            <a:avLst>
              <a:gd name="adj1" fmla="val -22074"/>
              <a:gd name="adj2" fmla="val 43239"/>
              <a:gd name="adj3" fmla="val -174581"/>
              <a:gd name="adj4" fmla="val 64987"/>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Allison Scanner</a:t>
            </a:r>
          </a:p>
        </p:txBody>
      </p:sp>
    </p:spTree>
    <p:extLst>
      <p:ext uri="{BB962C8B-B14F-4D97-AF65-F5344CB8AC3E}">
        <p14:creationId xmlns:p14="http://schemas.microsoft.com/office/powerpoint/2010/main" val="40674698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MEBT Proposal</a:t>
            </a:r>
            <a:endParaRPr lang="en-US" dirty="0"/>
          </a:p>
        </p:txBody>
      </p:sp>
      <p:pic>
        <p:nvPicPr>
          <p:cNvPr id="5" name="Content Placeholder 4" descr="MEBT.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1332" b="-41332"/>
          <a:stretch/>
        </p:blipFill>
        <p:spPr>
          <a:xfrm>
            <a:off x="42947" y="1600200"/>
            <a:ext cx="9018991" cy="4525963"/>
          </a:xfrm>
        </p:spPr>
      </p:pic>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6" name="Line Callout 1 5"/>
          <p:cNvSpPr/>
          <p:nvPr/>
        </p:nvSpPr>
        <p:spPr>
          <a:xfrm>
            <a:off x="5868144" y="1268760"/>
            <a:ext cx="3096344" cy="728464"/>
          </a:xfrm>
          <a:prstGeom prst="borderCallout1">
            <a:avLst>
              <a:gd name="adj1" fmla="val 113628"/>
              <a:gd name="adj2" fmla="val 25233"/>
              <a:gd name="adj3" fmla="val 258985"/>
              <a:gd name="adj4" fmla="val 1413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DC remainder from RFQ takes ~3 quads to be cleaned out, so an additional measurement here is necessary</a:t>
            </a:r>
          </a:p>
        </p:txBody>
      </p:sp>
      <p:sp>
        <p:nvSpPr>
          <p:cNvPr id="7" name="Line Callout 1 6"/>
          <p:cNvSpPr/>
          <p:nvPr/>
        </p:nvSpPr>
        <p:spPr>
          <a:xfrm>
            <a:off x="251520" y="5949280"/>
            <a:ext cx="2664296" cy="512440"/>
          </a:xfrm>
          <a:prstGeom prst="borderCallout1">
            <a:avLst>
              <a:gd name="adj1" fmla="val -20503"/>
              <a:gd name="adj2" fmla="val 30850"/>
              <a:gd name="adj3" fmla="val -187704"/>
              <a:gd name="adj4" fmla="val 270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“Slit &amp; grid” 4-D transverse phase space measurement</a:t>
            </a:r>
          </a:p>
        </p:txBody>
      </p:sp>
      <p:cxnSp>
        <p:nvCxnSpPr>
          <p:cNvPr id="8" name="Straight Arrow Connector 7"/>
          <p:cNvCxnSpPr/>
          <p:nvPr/>
        </p:nvCxnSpPr>
        <p:spPr>
          <a:xfrm flipV="1">
            <a:off x="1331640" y="5013176"/>
            <a:ext cx="504056" cy="864096"/>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2" name="Line Callout 1 11"/>
          <p:cNvSpPr/>
          <p:nvPr/>
        </p:nvSpPr>
        <p:spPr>
          <a:xfrm>
            <a:off x="4067944" y="1988840"/>
            <a:ext cx="1584176" cy="368424"/>
          </a:xfrm>
          <a:prstGeom prst="borderCallout1">
            <a:avLst>
              <a:gd name="adj1" fmla="val 113628"/>
              <a:gd name="adj2" fmla="val 25233"/>
              <a:gd name="adj3" fmla="val 351677"/>
              <a:gd name="adj4" fmla="val 9423"/>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Chopper &amp; Dump</a:t>
            </a:r>
          </a:p>
        </p:txBody>
      </p:sp>
      <p:cxnSp>
        <p:nvCxnSpPr>
          <p:cNvPr id="13" name="Straight Arrow Connector 12"/>
          <p:cNvCxnSpPr/>
          <p:nvPr/>
        </p:nvCxnSpPr>
        <p:spPr>
          <a:xfrm>
            <a:off x="5076056" y="2420888"/>
            <a:ext cx="720080" cy="72008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6" name="Line Callout 1 15"/>
          <p:cNvSpPr/>
          <p:nvPr/>
        </p:nvSpPr>
        <p:spPr>
          <a:xfrm>
            <a:off x="6732240" y="4869160"/>
            <a:ext cx="2304256" cy="728464"/>
          </a:xfrm>
          <a:prstGeom prst="borderCallout1">
            <a:avLst>
              <a:gd name="adj1" fmla="val -16755"/>
              <a:gd name="adj2" fmla="val 39128"/>
              <a:gd name="adj3" fmla="val -142420"/>
              <a:gd name="adj4" fmla="val -7167"/>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Fast current monitor (~1 GHz BW) to measure chopping efficiency</a:t>
            </a:r>
          </a:p>
        </p:txBody>
      </p:sp>
      <p:sp>
        <p:nvSpPr>
          <p:cNvPr id="17" name="Rounded Rectangle 16"/>
          <p:cNvSpPr/>
          <p:nvPr/>
        </p:nvSpPr>
        <p:spPr>
          <a:xfrm>
            <a:off x="539552" y="1556792"/>
            <a:ext cx="2160240" cy="936104"/>
          </a:xfrm>
          <a:prstGeom prst="roundRect">
            <a:avLst>
              <a:gd name="adj" fmla="val 10966"/>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 WS’s, 2 NPM’s, &amp; a BSM give a very complete suite of measurements of the 6-D phase-space</a:t>
            </a:r>
          </a:p>
        </p:txBody>
      </p:sp>
    </p:spTree>
    <p:extLst>
      <p:ext uri="{BB962C8B-B14F-4D97-AF65-F5344CB8AC3E}">
        <p14:creationId xmlns:p14="http://schemas.microsoft.com/office/powerpoint/2010/main" val="39553396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DTL Proposal</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5" name="Content Placeholder 4" descr="DTL.pdf"/>
          <p:cNvPicPr>
            <a:picLocks noGrp="1" noChangeAspect="1"/>
          </p:cNvPicPr>
          <p:nvPr>
            <p:ph idx="1"/>
          </p:nvPr>
        </p:nvPicPr>
        <p:blipFill rotWithShape="1">
          <a:blip r:embed="rId2">
            <a:extLst>
              <a:ext uri="{28A0092B-C50C-407E-A947-70E740481C1C}">
                <a14:useLocalDpi xmlns:a14="http://schemas.microsoft.com/office/drawing/2010/main" val="0"/>
              </a:ext>
            </a:extLst>
          </a:blip>
          <a:srcRect t="-33574" b="-33574"/>
          <a:stretch/>
        </p:blipFill>
        <p:spPr>
          <a:xfrm>
            <a:off x="60475" y="1600200"/>
            <a:ext cx="9025885" cy="4525963"/>
          </a:xfrm>
        </p:spPr>
      </p:pic>
      <p:sp>
        <p:nvSpPr>
          <p:cNvPr id="6" name="Line Callout 1 5"/>
          <p:cNvSpPr/>
          <p:nvPr/>
        </p:nvSpPr>
        <p:spPr>
          <a:xfrm>
            <a:off x="3347864" y="1124744"/>
            <a:ext cx="4176464" cy="1152128"/>
          </a:xfrm>
          <a:prstGeom prst="borderCallout1">
            <a:avLst>
              <a:gd name="adj1" fmla="val 108750"/>
              <a:gd name="adj2" fmla="val 43035"/>
              <a:gd name="adj3" fmla="val 283606"/>
              <a:gd name="adj4" fmla="val 16400"/>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Faraday Cups for beam commissioning/startup.  Note that the transmission of tank #1 depends strongly on RF phase/amplitude, which can therefore be coarsely tuned based on the BCM.  Transmission is very good for remaining tanks, even if powered off.</a:t>
            </a:r>
            <a:endParaRPr lang="en-US" sz="1400" dirty="0"/>
          </a:p>
        </p:txBody>
      </p:sp>
      <p:cxnSp>
        <p:nvCxnSpPr>
          <p:cNvPr id="7" name="Straight Arrow Connector 6"/>
          <p:cNvCxnSpPr/>
          <p:nvPr/>
        </p:nvCxnSpPr>
        <p:spPr>
          <a:xfrm>
            <a:off x="5436096" y="2348880"/>
            <a:ext cx="216024" cy="720080"/>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1331640" y="5733256"/>
            <a:ext cx="3312368" cy="936104"/>
          </a:xfrm>
          <a:prstGeom prst="roundRect">
            <a:avLst>
              <a:gd name="adj" fmla="val 3038"/>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No WS’s.  Incoming mismatches are not visible after tank #1, so must be corrected in the MEBT. DTL quads are PMQ’s, so no transverse optics to correct.</a:t>
            </a:r>
          </a:p>
        </p:txBody>
      </p:sp>
      <p:sp>
        <p:nvSpPr>
          <p:cNvPr id="15" name="Rounded Rectangle 14"/>
          <p:cNvSpPr/>
          <p:nvPr/>
        </p:nvSpPr>
        <p:spPr>
          <a:xfrm>
            <a:off x="395536" y="1412776"/>
            <a:ext cx="2736304" cy="864096"/>
          </a:xfrm>
          <a:prstGeom prst="roundRect">
            <a:avLst>
              <a:gd name="adj" fmla="val 6369"/>
            </a:avLst>
          </a:prstGeom>
          <a:solidFill>
            <a:schemeClr val="accent2"/>
          </a:solidFill>
          <a:ln w="50800">
            <a:solidFill>
              <a:schemeClr val="accent2"/>
            </a:solidFill>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Unequal number of </a:t>
            </a:r>
            <a:r>
              <a:rPr lang="en-US" sz="1400" dirty="0"/>
              <a:t>BPM’s in </a:t>
            </a:r>
            <a:r>
              <a:rPr lang="en-US" sz="1400" dirty="0" smtClean="0"/>
              <a:t>each tank to </a:t>
            </a:r>
            <a:r>
              <a:rPr lang="en-US" sz="1400" dirty="0"/>
              <a:t>assist with trajectory correction</a:t>
            </a:r>
            <a:r>
              <a:rPr lang="en-US" sz="1400" dirty="0" smtClean="0"/>
              <a:t>.  Proposed distribution is 6,4,3,2,2</a:t>
            </a:r>
            <a:endParaRPr lang="en-US" sz="1400" dirty="0"/>
          </a:p>
        </p:txBody>
      </p:sp>
    </p:spTree>
    <p:extLst>
      <p:ext uri="{BB962C8B-B14F-4D97-AF65-F5344CB8AC3E}">
        <p14:creationId xmlns:p14="http://schemas.microsoft.com/office/powerpoint/2010/main" val="22106209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50800">
          <a:solidFill>
            <a:schemeClr val="accent2"/>
          </a:solidFill>
          <a:tailEnd type="triangle"/>
        </a:ln>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lnDef>
      <a:spPr>
        <a:ln w="50800">
          <a:solidFill>
            <a:schemeClr val="accent2"/>
          </a:solidFill>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4995</TotalTime>
  <Words>1459</Words>
  <Application>Microsoft Macintosh PowerPoint</Application>
  <PresentationFormat>On-screen Show (4:3)</PresentationFormat>
  <Paragraphs>168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ESS Core Powerpoint</vt:lpstr>
      <vt:lpstr>Report from Task Force on Beam Instrumentation</vt:lpstr>
      <vt:lpstr>Contents</vt:lpstr>
      <vt:lpstr>Mandate</vt:lpstr>
      <vt:lpstr>Structure</vt:lpstr>
      <vt:lpstr>Assumptions</vt:lpstr>
      <vt:lpstr>Tasks</vt:lpstr>
      <vt:lpstr>LEBT Proposal</vt:lpstr>
      <vt:lpstr>MEBT Proposal</vt:lpstr>
      <vt:lpstr>DTL Proposal</vt:lpstr>
      <vt:lpstr>DTL: Commissioning Proposal</vt:lpstr>
      <vt:lpstr>Cold linac + HEBT + Dogleg</vt:lpstr>
      <vt:lpstr>Spoke Proposal</vt:lpstr>
      <vt:lpstr>Medium-Beta Proposal</vt:lpstr>
      <vt:lpstr>High-Beta Proposal</vt:lpstr>
      <vt:lpstr>HEBT &amp; Dogleg Proposal</vt:lpstr>
      <vt:lpstr>A2T Proposal</vt:lpstr>
      <vt:lpstr>Target Instrumentation</vt:lpstr>
      <vt:lpstr>Summary</vt:lpstr>
      <vt:lpstr>Spare slides…</vt:lpstr>
      <vt:lpstr>Working assumptions (initial)</vt:lpstr>
      <vt:lpstr>ACC:TGT interface negotiations</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Helen Fröderberg</cp:lastModifiedBy>
  <cp:revision>139</cp:revision>
  <cp:lastPrinted>2015-10-05T10:29:28Z</cp:lastPrinted>
  <dcterms:created xsi:type="dcterms:W3CDTF">2013-10-29T16:05:10Z</dcterms:created>
  <dcterms:modified xsi:type="dcterms:W3CDTF">2015-10-14T11:38:30Z</dcterms:modified>
</cp:coreProperties>
</file>