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  <p:sldMasterId id="2147483684" r:id="rId6"/>
  </p:sldMasterIdLst>
  <p:notesMasterIdLst>
    <p:notesMasterId r:id="rId42"/>
  </p:notesMasterIdLst>
  <p:sldIdLst>
    <p:sldId id="522" r:id="rId7"/>
    <p:sldId id="443" r:id="rId8"/>
    <p:sldId id="447" r:id="rId9"/>
    <p:sldId id="453" r:id="rId10"/>
    <p:sldId id="465" r:id="rId11"/>
    <p:sldId id="451" r:id="rId12"/>
    <p:sldId id="452" r:id="rId13"/>
    <p:sldId id="463" r:id="rId14"/>
    <p:sldId id="418" r:id="rId15"/>
    <p:sldId id="489" r:id="rId16"/>
    <p:sldId id="464" r:id="rId17"/>
    <p:sldId id="476" r:id="rId18"/>
    <p:sldId id="459" r:id="rId19"/>
    <p:sldId id="524" r:id="rId20"/>
    <p:sldId id="488" r:id="rId21"/>
    <p:sldId id="460" r:id="rId22"/>
    <p:sldId id="455" r:id="rId23"/>
    <p:sldId id="456" r:id="rId24"/>
    <p:sldId id="472" r:id="rId25"/>
    <p:sldId id="501" r:id="rId26"/>
    <p:sldId id="502" r:id="rId27"/>
    <p:sldId id="521" r:id="rId28"/>
    <p:sldId id="503" r:id="rId29"/>
    <p:sldId id="469" r:id="rId30"/>
    <p:sldId id="454" r:id="rId31"/>
    <p:sldId id="478" r:id="rId32"/>
    <p:sldId id="494" r:id="rId33"/>
    <p:sldId id="513" r:id="rId34"/>
    <p:sldId id="514" r:id="rId35"/>
    <p:sldId id="498" r:id="rId36"/>
    <p:sldId id="423" r:id="rId37"/>
    <p:sldId id="436" r:id="rId38"/>
    <p:sldId id="487" r:id="rId39"/>
    <p:sldId id="518" r:id="rId40"/>
    <p:sldId id="511" r:id="rId41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/>
        <a:cs typeface="ヒラギノ角ゴ Pro W3"/>
      </a:defRPr>
    </a:lvl9pPr>
  </p:defaultTextStyle>
  <p:extLst>
    <p:ext uri="{521415D9-36F7-43E2-AB2F-B90AF26B5E84}">
      <p14:sectionLst xmlns:p14="http://schemas.microsoft.com/office/powerpoint/2010/main">
        <p14:section name="Default Section" id="{DC67554E-1C37-4895-BAD4-C7FC62E439CB}">
          <p14:sldIdLst>
            <p14:sldId id="522"/>
            <p14:sldId id="443"/>
            <p14:sldId id="447"/>
            <p14:sldId id="453"/>
            <p14:sldId id="465"/>
            <p14:sldId id="451"/>
            <p14:sldId id="452"/>
            <p14:sldId id="463"/>
            <p14:sldId id="418"/>
            <p14:sldId id="489"/>
            <p14:sldId id="464"/>
            <p14:sldId id="476"/>
            <p14:sldId id="459"/>
            <p14:sldId id="524"/>
            <p14:sldId id="488"/>
            <p14:sldId id="460"/>
            <p14:sldId id="455"/>
            <p14:sldId id="456"/>
            <p14:sldId id="472"/>
            <p14:sldId id="501"/>
            <p14:sldId id="502"/>
            <p14:sldId id="521"/>
            <p14:sldId id="503"/>
            <p14:sldId id="469"/>
            <p14:sldId id="454"/>
            <p14:sldId id="478"/>
            <p14:sldId id="494"/>
            <p14:sldId id="513"/>
            <p14:sldId id="514"/>
            <p14:sldId id="498"/>
            <p14:sldId id="423"/>
            <p14:sldId id="436"/>
            <p14:sldId id="487"/>
            <p14:sldId id="518"/>
            <p14:sldId id="511"/>
          </p14:sldIdLst>
        </p14:section>
        <p14:section name="Extra Slides" id="{0F38F896-020C-4E30-B6FB-35FFA1856BFE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006600"/>
    <a:srgbClr val="E1E1FF"/>
    <a:srgbClr val="D0E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73632" autoAdjust="0"/>
  </p:normalViewPr>
  <p:slideViewPr>
    <p:cSldViewPr>
      <p:cViewPr varScale="1">
        <p:scale>
          <a:sx n="89" d="100"/>
          <a:sy n="89" d="100"/>
        </p:scale>
        <p:origin x="-24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5C93D303-7AAE-4BED-9F5E-9C5FACDB07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75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179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553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27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Well defined UHV specs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477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Similar to</a:t>
            </a:r>
            <a:r>
              <a:rPr lang="en-GB" baseline="0" dirty="0" smtClean="0"/>
              <a:t> previous work at </a:t>
            </a:r>
            <a:r>
              <a:rPr lang="en-GB" baseline="0" dirty="0" err="1" smtClean="0"/>
              <a:t>stfc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803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Engineering technology centre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46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Large Volume Assembly area with overhead crane, </a:t>
            </a:r>
            <a:r>
              <a:rPr lang="en-GB" dirty="0" err="1" smtClean="0"/>
              <a:t>softwall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cleanroooms</a:t>
            </a:r>
            <a:r>
              <a:rPr lang="en-GB" baseline="0" dirty="0" smtClean="0"/>
              <a:t>, ISO 4 Cleanrooms, large vacuum laboratory,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146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60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Very similar to those required for 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430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1F66D7-9A12-4307-87BB-3D7039204199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And Also 4 CLARA </a:t>
            </a:r>
            <a:r>
              <a:rPr lang="en-GB" dirty="0" smtClean="0"/>
              <a:t>modules,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PSUs, Vacuum equipment, No Diagnostics, No RF., </a:t>
            </a:r>
          </a:p>
          <a:p>
            <a:endParaRPr lang="en-GB" dirty="0" smtClean="0"/>
          </a:p>
          <a:p>
            <a:r>
              <a:rPr lang="en-GB" dirty="0" smtClean="0"/>
              <a:t>Racks include </a:t>
            </a:r>
            <a:r>
              <a:rPr lang="en-GB" baseline="0" dirty="0" smtClean="0"/>
              <a:t>-  PSUs, control, instrumentation, with EPICs, </a:t>
            </a:r>
          </a:p>
          <a:p>
            <a:endParaRPr lang="en-GB" baseline="0" dirty="0" smtClean="0"/>
          </a:p>
          <a:p>
            <a:r>
              <a:rPr lang="en-GB" baseline="0" dirty="0" smtClean="0"/>
              <a:t>Everything can be operated without overall control system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03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9974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rj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1604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5874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Prototype 2</a:t>
            </a:r>
            <a:r>
              <a:rPr lang="en-GB" baseline="0" dirty="0" smtClean="0"/>
              <a:t> - </a:t>
            </a:r>
            <a:r>
              <a:rPr lang="en-GB" dirty="0" smtClean="0"/>
              <a:t>FDR 14/7/16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4550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Vac processing</a:t>
            </a:r>
            <a:r>
              <a:rPr lang="en-GB" baseline="0" dirty="0" smtClean="0"/>
              <a:t> – UHV cleaning, particle control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58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145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54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740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249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Particle test facility</a:t>
            </a:r>
            <a:r>
              <a:rPr lang="en-GB" baseline="0" dirty="0" smtClean="0"/>
              <a:t> to </a:t>
            </a:r>
            <a:r>
              <a:rPr lang="en-GB" dirty="0"/>
              <a:t>ESS will be a ‘particle free’ accelerator and this.</a:t>
            </a:r>
            <a:endParaRPr lang="en-GB" u="none" dirty="0" smtClean="0"/>
          </a:p>
          <a:p>
            <a:pPr defTabSz="914306">
              <a:defRPr/>
            </a:pPr>
            <a:endParaRPr lang="en-GB" dirty="0" smtClean="0"/>
          </a:p>
          <a:p>
            <a:pPr defTabSz="914306">
              <a:defRPr/>
            </a:pPr>
            <a:r>
              <a:rPr lang="en-GB" dirty="0" smtClean="0"/>
              <a:t>Outgassing system to </a:t>
            </a:r>
            <a:r>
              <a:rPr lang="en-GB" u="none" dirty="0" smtClean="0"/>
              <a:t>p</a:t>
            </a:r>
            <a:r>
              <a:rPr lang="en-GB" dirty="0"/>
              <a:t>rovide in vacuum material </a:t>
            </a:r>
            <a:r>
              <a:rPr lang="en-GB" dirty="0" smtClean="0"/>
              <a:t>characterisation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204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Over the next four years we have</a:t>
            </a:r>
            <a:r>
              <a:rPr lang="en-GB" baseline="0" dirty="0" smtClean="0"/>
              <a:t> been asked to delivery 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61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Upto</a:t>
            </a:r>
            <a:r>
              <a:rPr lang="en-GB" dirty="0" smtClean="0"/>
              <a:t> </a:t>
            </a:r>
            <a:r>
              <a:rPr lang="en-GB" dirty="0" err="1" smtClean="0"/>
              <a:t>hebt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3D303-7AAE-4BED-9F5E-9C5FACDB079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2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B7296-224B-4AD4-B288-213BD63C63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252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978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6868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0690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0"/>
            <a:ext cx="9144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27FFC-CC68-427F-AE54-FF160C5F6A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650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78500-F223-4501-9B01-C227D7E65A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338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1470025"/>
          </a:xfrm>
        </p:spPr>
        <p:txBody>
          <a:bodyPr/>
          <a:lstStyle>
            <a:lvl1pPr algn="ctr"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06896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34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27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86047"/>
            <a:ext cx="7848872" cy="1362075"/>
          </a:xfrm>
        </p:spPr>
        <p:txBody>
          <a:bodyPr anchor="t"/>
          <a:lstStyle>
            <a:lvl1pPr algn="l">
              <a:defRPr sz="4400" b="1" cap="none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269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20341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94397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28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24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929063"/>
            <a:ext cx="7772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884D2C-6221-4959-A8E1-ACAD22F180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19" descr="STFC_t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32" r:id="rId1"/>
    <p:sldLayoutId id="2147484533" r:id="rId2"/>
    <p:sldLayoutId id="2147484534" r:id="rId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5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730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051" name="Picture 19" descr="SCI_PPT_templ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71628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B1826652-9597-45ED-B522-5F8B70D6A8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5" r:id="rId1"/>
    <p:sldLayoutId id="2147484536" r:id="rId2"/>
    <p:sldLayoutId id="2147484537" r:id="rId3"/>
    <p:sldLayoutId id="2147484538" r:id="rId4"/>
    <p:sldLayoutId id="2147484539" r:id="rId5"/>
    <p:sldLayoutId id="2147484540" r:id="rId6"/>
    <p:sldLayoutId id="2147484541" r:id="rId7"/>
    <p:sldLayoutId id="2147484542" r:id="rId8"/>
    <p:sldLayoutId id="2147484543" r:id="rId9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8C93"/>
          </a:solidFill>
          <a:latin typeface="Arial" pitchFamily="34" charset="0"/>
          <a:ea typeface="+mj-ea"/>
          <a:cs typeface="Arial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3C8C9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0" y="2708920"/>
            <a:ext cx="9144000" cy="14700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3C8C93"/>
                </a:solidFill>
                <a:latin typeface="Calibri" pitchFamily="34" charset="0"/>
              </a:rPr>
              <a:t>Update on Work Package 12</a:t>
            </a:r>
            <a:br>
              <a:rPr lang="en-US" altLang="en-US" dirty="0" smtClean="0">
                <a:solidFill>
                  <a:srgbClr val="3C8C93"/>
                </a:solidFill>
                <a:latin typeface="Calibri" pitchFamily="34" charset="0"/>
              </a:rPr>
            </a:br>
            <a:r>
              <a:rPr lang="en-US" altLang="en-US" sz="2000" dirty="0" smtClean="0">
                <a:solidFill>
                  <a:srgbClr val="3C8C93"/>
                </a:solidFill>
                <a:latin typeface="Calibri" pitchFamily="34" charset="0"/>
              </a:rPr>
              <a:t>Beam Transport Modules (LWUs) - UK-A-6</a:t>
            </a:r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0" y="4221088"/>
            <a:ext cx="9144000" cy="332656"/>
          </a:xfrm>
        </p:spPr>
        <p:txBody>
          <a:bodyPr/>
          <a:lstStyle/>
          <a:p>
            <a:pPr eaLnBrk="1" hangingPunct="1"/>
            <a:r>
              <a:rPr lang="en-US" altLang="en-US" sz="1800" b="1" dirty="0" err="1" smtClean="0">
                <a:latin typeface="Calibri" pitchFamily="34" charset="0"/>
              </a:rPr>
              <a:t>Dr</a:t>
            </a:r>
            <a:r>
              <a:rPr lang="en-US" altLang="en-US" sz="1800" b="1" dirty="0" smtClean="0">
                <a:latin typeface="Calibri" pitchFamily="34" charset="0"/>
              </a:rPr>
              <a:t> Paul Aden</a:t>
            </a:r>
            <a:r>
              <a:rPr lang="en-US" altLang="en-US" sz="1800" b="1" dirty="0">
                <a:latin typeface="Calibri" pitchFamily="34" charset="0"/>
              </a:rPr>
              <a:t> </a:t>
            </a:r>
            <a:r>
              <a:rPr lang="en-US" altLang="en-US" sz="1800" b="1" dirty="0" smtClean="0">
                <a:latin typeface="Calibri" pitchFamily="34" charset="0"/>
              </a:rPr>
              <a:t>STFC </a:t>
            </a:r>
            <a:r>
              <a:rPr lang="en-US" altLang="en-US" sz="1800" b="1" dirty="0" err="1" smtClean="0">
                <a:latin typeface="Calibri" pitchFamily="34" charset="0"/>
              </a:rPr>
              <a:t>Daresbury</a:t>
            </a:r>
            <a:r>
              <a:rPr lang="en-US" altLang="en-US" sz="1800" b="1" dirty="0" smtClean="0">
                <a:latin typeface="Calibri" pitchFamily="34" charset="0"/>
              </a:rPr>
              <a:t> Laboratory</a:t>
            </a:r>
          </a:p>
          <a:p>
            <a:pPr eaLnBrk="1" hangingPunct="1"/>
            <a:endParaRPr lang="en-US" altLang="en-US" sz="1800" b="1" dirty="0">
              <a:latin typeface="Calibri" pitchFamily="34" charset="0"/>
            </a:endParaRPr>
          </a:p>
          <a:p>
            <a:pPr eaLnBrk="1" hangingPunct="1"/>
            <a:r>
              <a:rPr lang="en-US" altLang="en-US" sz="1800" b="1" dirty="0" smtClean="0">
                <a:latin typeface="Calibri" pitchFamily="34" charset="0"/>
              </a:rPr>
              <a:t>ESS TAC, Lund, </a:t>
            </a:r>
            <a:r>
              <a:rPr lang="en-US" altLang="en-US" sz="1800" b="1" dirty="0" smtClean="0">
                <a:latin typeface="Calibri" pitchFamily="34" charset="0"/>
              </a:rPr>
              <a:t>15</a:t>
            </a:r>
            <a:r>
              <a:rPr lang="en-US" altLang="en-US" sz="1800" b="1" baseline="30000" dirty="0" smtClean="0">
                <a:latin typeface="Calibri" pitchFamily="34" charset="0"/>
              </a:rPr>
              <a:t>th</a:t>
            </a:r>
            <a:r>
              <a:rPr lang="en-US" altLang="en-US" sz="1800" b="1" dirty="0" smtClean="0">
                <a:latin typeface="Calibri" pitchFamily="34" charset="0"/>
              </a:rPr>
              <a:t> </a:t>
            </a:r>
            <a:r>
              <a:rPr lang="en-US" altLang="en-US" sz="1800" b="1" dirty="0" smtClean="0">
                <a:latin typeface="Calibri" pitchFamily="34" charset="0"/>
              </a:rPr>
              <a:t>October 2015</a:t>
            </a:r>
          </a:p>
        </p:txBody>
      </p:sp>
    </p:spTree>
    <p:extLst>
      <p:ext uri="{BB962C8B-B14F-4D97-AF65-F5344CB8AC3E}">
        <p14:creationId xmlns:p14="http://schemas.microsoft.com/office/powerpoint/2010/main" val="111344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In/Out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4968006"/>
          </a:xfrm>
        </p:spPr>
        <p:txBody>
          <a:bodyPr/>
          <a:lstStyle/>
          <a:p>
            <a:r>
              <a:rPr lang="en-GB" dirty="0" smtClean="0"/>
              <a:t>In</a:t>
            </a:r>
          </a:p>
          <a:p>
            <a:pPr lvl="1"/>
            <a:r>
              <a:rPr lang="en-GB" dirty="0" smtClean="0"/>
              <a:t>Girder design &amp; procurement</a:t>
            </a:r>
          </a:p>
          <a:p>
            <a:pPr lvl="1"/>
            <a:r>
              <a:rPr lang="en-GB" dirty="0" smtClean="0"/>
              <a:t>Chamber design (within given parameters) &amp; procurement</a:t>
            </a:r>
          </a:p>
          <a:p>
            <a:pPr lvl="1"/>
            <a:r>
              <a:rPr lang="en-GB" dirty="0" smtClean="0"/>
              <a:t>Vacuum design &amp; procurement</a:t>
            </a:r>
          </a:p>
          <a:p>
            <a:pPr lvl="1"/>
            <a:r>
              <a:rPr lang="en-GB" dirty="0" smtClean="0"/>
              <a:t>Survey &amp; Alignment</a:t>
            </a:r>
          </a:p>
          <a:p>
            <a:pPr lvl="1"/>
            <a:r>
              <a:rPr lang="en-GB" dirty="0" smtClean="0"/>
              <a:t>Particulate Control</a:t>
            </a:r>
            <a:endParaRPr lang="en-GB" dirty="0"/>
          </a:p>
          <a:p>
            <a:r>
              <a:rPr lang="en-GB" dirty="0" smtClean="0"/>
              <a:t>Out</a:t>
            </a:r>
          </a:p>
          <a:p>
            <a:pPr lvl="1"/>
            <a:r>
              <a:rPr lang="en-GB" dirty="0" smtClean="0"/>
              <a:t>BPM Procurement &amp; Design</a:t>
            </a:r>
            <a:endParaRPr lang="en-GB" dirty="0" smtClean="0"/>
          </a:p>
          <a:p>
            <a:pPr lvl="1"/>
            <a:r>
              <a:rPr lang="en-GB" dirty="0" smtClean="0"/>
              <a:t>BCM Design</a:t>
            </a:r>
          </a:p>
          <a:p>
            <a:pPr lvl="1"/>
            <a:r>
              <a:rPr lang="en-GB" dirty="0" smtClean="0"/>
              <a:t>Bolt </a:t>
            </a:r>
            <a:r>
              <a:rPr lang="en-GB" dirty="0" smtClean="0"/>
              <a:t>in diagnostics</a:t>
            </a:r>
          </a:p>
          <a:p>
            <a:pPr lvl="1"/>
            <a:r>
              <a:rPr lang="en-GB" dirty="0" smtClean="0"/>
              <a:t>Magnet Design &amp; Procurement</a:t>
            </a:r>
          </a:p>
          <a:p>
            <a:pPr lvl="1"/>
            <a:r>
              <a:rPr lang="en-GB" dirty="0" smtClean="0"/>
              <a:t>Installation &amp; Onsite testing</a:t>
            </a:r>
          </a:p>
          <a:p>
            <a:pPr marL="0" indent="0">
              <a:buNone/>
            </a:pPr>
            <a:r>
              <a:rPr lang="en-GB" sz="1600" dirty="0" smtClean="0"/>
              <a:t>Full </a:t>
            </a:r>
            <a:r>
              <a:rPr lang="en-GB" sz="1600" dirty="0" smtClean="0"/>
              <a:t>excluded / included list in </a:t>
            </a:r>
            <a:r>
              <a:rPr lang="en-GB" sz="1600" dirty="0" err="1" smtClean="0"/>
              <a:t>stfc</a:t>
            </a:r>
            <a:r>
              <a:rPr lang="en-GB" sz="1600" dirty="0" smtClean="0"/>
              <a:t> document tdl-1224-meng-spec-0005</a:t>
            </a:r>
            <a:endParaRPr lang="en-GB" sz="1600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8220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92" y="1922087"/>
            <a:ext cx="4062139" cy="489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" r="42764"/>
          <a:stretch/>
        </p:blipFill>
        <p:spPr bwMode="auto">
          <a:xfrm>
            <a:off x="0" y="1838290"/>
            <a:ext cx="5256827" cy="4941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561" y="1478250"/>
            <a:ext cx="107634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1143000"/>
          </a:xfrm>
        </p:spPr>
        <p:txBody>
          <a:bodyPr/>
          <a:lstStyle/>
          <a:p>
            <a:r>
              <a:rPr lang="en-GB" dirty="0" smtClean="0"/>
              <a:t>Warm </a:t>
            </a:r>
            <a:r>
              <a:rPr lang="en-GB" dirty="0" err="1" smtClean="0"/>
              <a:t>Linac</a:t>
            </a:r>
            <a:r>
              <a:rPr lang="en-GB" dirty="0" smtClean="0"/>
              <a:t> Units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" y="627970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STFC CAD Model for Elliptical LWU Prototype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8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48" y="1723584"/>
            <a:ext cx="8993948" cy="5101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Warm </a:t>
            </a:r>
            <a:r>
              <a:rPr lang="en-GB" dirty="0" err="1" smtClean="0"/>
              <a:t>Linac</a:t>
            </a:r>
            <a:r>
              <a:rPr lang="en-GB" dirty="0" smtClean="0"/>
              <a:t> Units</a:t>
            </a:r>
            <a:endParaRPr lang="en-GB" dirty="0"/>
          </a:p>
        </p:txBody>
      </p:sp>
      <p:cxnSp>
        <p:nvCxnSpPr>
          <p:cNvPr id="36" name="Straight Connector 35"/>
          <p:cNvCxnSpPr/>
          <p:nvPr/>
        </p:nvCxnSpPr>
        <p:spPr bwMode="auto">
          <a:xfrm flipH="1" flipV="1">
            <a:off x="2209042" y="3795064"/>
            <a:ext cx="714629" cy="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5496" y="3612628"/>
            <a:ext cx="30828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alibri Light" panose="020F0302020204030204" pitchFamily="34" charset="0"/>
              </a:rPr>
              <a:t>Aluminium slotted </a:t>
            </a:r>
            <a:r>
              <a:rPr lang="en-GB" sz="1600" dirty="0">
                <a:latin typeface="Calibri Light" panose="020F0302020204030204" pitchFamily="34" charset="0"/>
              </a:rPr>
              <a:t>g</a:t>
            </a:r>
            <a:r>
              <a:rPr lang="en-GB" sz="1600" dirty="0" smtClean="0">
                <a:latin typeface="Calibri Light" panose="020F0302020204030204" pitchFamily="34" charset="0"/>
              </a:rPr>
              <a:t>irder</a:t>
            </a:r>
            <a:endParaRPr lang="en-GB" sz="1600" dirty="0"/>
          </a:p>
        </p:txBody>
      </p:sp>
      <p:sp>
        <p:nvSpPr>
          <p:cNvPr id="12" name="Rectangle 11"/>
          <p:cNvSpPr/>
          <p:nvPr/>
        </p:nvSpPr>
        <p:spPr>
          <a:xfrm>
            <a:off x="10468" y="2619581"/>
            <a:ext cx="35730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alibri Light" panose="020F0302020204030204" pitchFamily="34" charset="0"/>
              </a:rPr>
              <a:t>BPM on entrance &amp; exit</a:t>
            </a:r>
            <a:endParaRPr lang="en-GB" sz="1600" dirty="0"/>
          </a:p>
        </p:txBody>
      </p:sp>
      <p:cxnSp>
        <p:nvCxnSpPr>
          <p:cNvPr id="13" name="Straight Connector 12"/>
          <p:cNvCxnSpPr>
            <a:stCxn id="30" idx="2"/>
          </p:cNvCxnSpPr>
          <p:nvPr/>
        </p:nvCxnSpPr>
        <p:spPr bwMode="auto">
          <a:xfrm flipH="1">
            <a:off x="1808655" y="4274118"/>
            <a:ext cx="1408071" cy="281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31" idx="2"/>
          </p:cNvCxnSpPr>
          <p:nvPr/>
        </p:nvCxnSpPr>
        <p:spPr bwMode="auto">
          <a:xfrm flipH="1">
            <a:off x="2270340" y="4988887"/>
            <a:ext cx="104872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 flipH="1">
            <a:off x="5342237" y="4595647"/>
            <a:ext cx="1157296" cy="281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34" idx="6"/>
          </p:cNvCxnSpPr>
          <p:nvPr/>
        </p:nvCxnSpPr>
        <p:spPr bwMode="auto">
          <a:xfrm flipH="1">
            <a:off x="5740541" y="4011302"/>
            <a:ext cx="56255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 flipH="1" flipV="1">
            <a:off x="2388409" y="2812560"/>
            <a:ext cx="1656634" cy="108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33" idx="6"/>
          </p:cNvCxnSpPr>
          <p:nvPr/>
        </p:nvCxnSpPr>
        <p:spPr bwMode="auto">
          <a:xfrm flipH="1">
            <a:off x="5730077" y="2532508"/>
            <a:ext cx="573023" cy="36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5496" y="4044676"/>
            <a:ext cx="17865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alibri Light" panose="020F0302020204030204" pitchFamily="34" charset="0"/>
              </a:rPr>
              <a:t>Semi–kinematic</a:t>
            </a:r>
          </a:p>
          <a:p>
            <a:r>
              <a:rPr lang="en-GB" sz="1600" dirty="0" smtClean="0">
                <a:latin typeface="Calibri Light" panose="020F0302020204030204" pitchFamily="34" charset="0"/>
              </a:rPr>
              <a:t>girder adjustment</a:t>
            </a:r>
            <a:endParaRPr lang="en-GB" sz="1600" dirty="0"/>
          </a:p>
        </p:txBody>
      </p:sp>
      <p:sp>
        <p:nvSpPr>
          <p:cNvPr id="21" name="Rectangle 20"/>
          <p:cNvSpPr/>
          <p:nvPr/>
        </p:nvSpPr>
        <p:spPr>
          <a:xfrm>
            <a:off x="591324" y="4471751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1600" dirty="0"/>
          </a:p>
        </p:txBody>
      </p:sp>
      <p:sp>
        <p:nvSpPr>
          <p:cNvPr id="22" name="Rectangle 21"/>
          <p:cNvSpPr/>
          <p:nvPr/>
        </p:nvSpPr>
        <p:spPr>
          <a:xfrm>
            <a:off x="1187624" y="4786242"/>
            <a:ext cx="9771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alibri Light" panose="020F0302020204030204" pitchFamily="34" charset="0"/>
              </a:rPr>
              <a:t>Pedestals</a:t>
            </a:r>
            <a:endParaRPr lang="en-GB" sz="1600" dirty="0"/>
          </a:p>
        </p:txBody>
      </p:sp>
      <p:sp>
        <p:nvSpPr>
          <p:cNvPr id="23" name="Rectangle 22"/>
          <p:cNvSpPr/>
          <p:nvPr/>
        </p:nvSpPr>
        <p:spPr>
          <a:xfrm>
            <a:off x="6336214" y="2363231"/>
            <a:ext cx="29027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 smtClean="0">
                <a:latin typeface="Calibri Light" panose="020F0302020204030204" pitchFamily="34" charset="0"/>
              </a:rPr>
              <a:t>Quadrupole</a:t>
            </a:r>
            <a:r>
              <a:rPr lang="en-GB" sz="1600" dirty="0" smtClean="0">
                <a:latin typeface="Calibri Light" panose="020F0302020204030204" pitchFamily="34" charset="0"/>
              </a:rPr>
              <a:t> </a:t>
            </a:r>
            <a:r>
              <a:rPr lang="en-GB" sz="1600" dirty="0" smtClean="0">
                <a:latin typeface="Calibri Light" panose="020F0302020204030204" pitchFamily="34" charset="0"/>
              </a:rPr>
              <a:t>Magnets</a:t>
            </a:r>
            <a:endParaRPr lang="en-GB" sz="1600" dirty="0"/>
          </a:p>
        </p:txBody>
      </p:sp>
      <p:sp>
        <p:nvSpPr>
          <p:cNvPr id="24" name="Rectangle 23"/>
          <p:cNvSpPr/>
          <p:nvPr/>
        </p:nvSpPr>
        <p:spPr>
          <a:xfrm>
            <a:off x="6303100" y="3826609"/>
            <a:ext cx="3063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alibri Light" panose="020F0302020204030204" pitchFamily="34" charset="0"/>
              </a:rPr>
              <a:t>Fiducials, laser tracker alignment</a:t>
            </a:r>
          </a:p>
          <a:p>
            <a:r>
              <a:rPr lang="en-GB" sz="1600" dirty="0" smtClean="0">
                <a:latin typeface="Calibri Light" panose="020F0302020204030204" pitchFamily="34" charset="0"/>
              </a:rPr>
              <a:t>	-50µm Accuracy</a:t>
            </a:r>
            <a:endParaRPr lang="en-GB" sz="1600" dirty="0"/>
          </a:p>
        </p:txBody>
      </p:sp>
      <p:sp>
        <p:nvSpPr>
          <p:cNvPr id="25" name="Rectangle 24"/>
          <p:cNvSpPr/>
          <p:nvPr/>
        </p:nvSpPr>
        <p:spPr>
          <a:xfrm>
            <a:off x="6524263" y="4411384"/>
            <a:ext cx="28118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alibri Light" panose="020F0302020204030204" pitchFamily="34" charset="0"/>
              </a:rPr>
              <a:t>Built in lifting points</a:t>
            </a:r>
            <a:endParaRPr lang="en-GB" sz="1600" dirty="0"/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4775002" y="3180580"/>
            <a:ext cx="174926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491198" y="3011303"/>
            <a:ext cx="3193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alibri Light" panose="020F0302020204030204" pitchFamily="34" charset="0"/>
              </a:rPr>
              <a:t>‘Particle Free’ Chamber</a:t>
            </a:r>
          </a:p>
          <a:p>
            <a:r>
              <a:rPr lang="en-GB" sz="1600" dirty="0" smtClean="0">
                <a:latin typeface="Calibri Light" panose="020F0302020204030204" pitchFamily="34" charset="0"/>
              </a:rPr>
              <a:t>	- ISO 5 or better</a:t>
            </a:r>
            <a:endParaRPr lang="en-GB" sz="1600" dirty="0"/>
          </a:p>
        </p:txBody>
      </p:sp>
      <p:sp>
        <p:nvSpPr>
          <p:cNvPr id="28" name="Oval 27"/>
          <p:cNvSpPr/>
          <p:nvPr/>
        </p:nvSpPr>
        <p:spPr bwMode="auto">
          <a:xfrm>
            <a:off x="5248310" y="4552800"/>
            <a:ext cx="93927" cy="91323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3216726" y="4228456"/>
            <a:ext cx="93927" cy="91323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3319062" y="4943225"/>
            <a:ext cx="93927" cy="91323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4031287" y="2767984"/>
            <a:ext cx="93927" cy="91323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636150" y="2490533"/>
            <a:ext cx="93927" cy="91323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5646614" y="3965640"/>
            <a:ext cx="93927" cy="91323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2903988" y="3749401"/>
            <a:ext cx="93927" cy="91323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722052" y="3134919"/>
            <a:ext cx="93927" cy="91323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65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Based on many years experience developing accelerator modules</a:t>
            </a:r>
          </a:p>
          <a:p>
            <a:r>
              <a:rPr lang="en-GB" dirty="0" smtClean="0"/>
              <a:t>Slotted girders allows for versatility</a:t>
            </a:r>
          </a:p>
          <a:p>
            <a:r>
              <a:rPr lang="en-GB" dirty="0" smtClean="0"/>
              <a:t>Optimised for ground vibrations</a:t>
            </a:r>
          </a:p>
          <a:p>
            <a:r>
              <a:rPr lang="en-GB" dirty="0" err="1" smtClean="0"/>
              <a:t>Fiducial</a:t>
            </a:r>
            <a:r>
              <a:rPr lang="en-GB" dirty="0" smtClean="0"/>
              <a:t> mounts for survey and alignment</a:t>
            </a:r>
          </a:p>
          <a:p>
            <a:pPr lvl="1"/>
            <a:r>
              <a:rPr lang="en-GB" dirty="0" smtClean="0"/>
              <a:t>±50µm alignment to local girder network</a:t>
            </a:r>
          </a:p>
          <a:p>
            <a:r>
              <a:rPr lang="en-GB" dirty="0" smtClean="0"/>
              <a:t>Girder adjustment </a:t>
            </a:r>
            <a:r>
              <a:rPr lang="en-GB" sz="2000" dirty="0" smtClean="0"/>
              <a:t>±</a:t>
            </a:r>
            <a:r>
              <a:rPr lang="en-GB" dirty="0" smtClean="0"/>
              <a:t>25mm</a:t>
            </a:r>
          </a:p>
          <a:p>
            <a:r>
              <a:rPr lang="en-GB" dirty="0" smtClean="0"/>
              <a:t>Magnet/Chamber adjustment </a:t>
            </a:r>
            <a:r>
              <a:rPr lang="en-GB" sz="2000" dirty="0"/>
              <a:t>±</a:t>
            </a:r>
            <a:r>
              <a:rPr lang="en-GB" dirty="0" smtClean="0"/>
              <a:t>25mm</a:t>
            </a:r>
          </a:p>
          <a:p>
            <a:r>
              <a:rPr lang="en-GB" dirty="0" smtClean="0"/>
              <a:t>Large space between pedestals for access/egress</a:t>
            </a: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4615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4391942"/>
          </a:xfrm>
        </p:spPr>
        <p:txBody>
          <a:bodyPr/>
          <a:lstStyle/>
          <a:p>
            <a:r>
              <a:rPr lang="en-GB" dirty="0"/>
              <a:t>Vacuum Requirements:	</a:t>
            </a:r>
          </a:p>
          <a:p>
            <a:pPr lvl="1"/>
            <a:r>
              <a:rPr lang="en-GB" dirty="0"/>
              <a:t>1 x 10</a:t>
            </a:r>
            <a:r>
              <a:rPr lang="en-GB" baseline="30000" dirty="0"/>
              <a:t>-9</a:t>
            </a:r>
            <a:r>
              <a:rPr lang="en-GB" dirty="0"/>
              <a:t> mbar</a:t>
            </a:r>
          </a:p>
          <a:p>
            <a:pPr lvl="1"/>
            <a:r>
              <a:rPr lang="en-GB" dirty="0"/>
              <a:t>UHV Cleanliness</a:t>
            </a:r>
          </a:p>
          <a:p>
            <a:pPr lvl="1"/>
            <a:r>
              <a:rPr lang="en-GB" dirty="0"/>
              <a:t>Particle free to ISO 5 or better</a:t>
            </a:r>
          </a:p>
          <a:p>
            <a:pPr lvl="1"/>
            <a:endParaRPr lang="en-GB" dirty="0"/>
          </a:p>
          <a:p>
            <a:r>
              <a:rPr lang="en-GB" dirty="0" smtClean="0"/>
              <a:t>Vacuum requirements within STFC Vacuum Specs &amp; </a:t>
            </a:r>
            <a:r>
              <a:rPr lang="en-GB" dirty="0" err="1" smtClean="0"/>
              <a:t>inc.</a:t>
            </a:r>
            <a:endParaRPr lang="en-GB" dirty="0" smtClean="0"/>
          </a:p>
          <a:p>
            <a:pPr lvl="1"/>
            <a:r>
              <a:rPr lang="en-GB" dirty="0" smtClean="0"/>
              <a:t>Cleaning</a:t>
            </a:r>
          </a:p>
          <a:p>
            <a:pPr lvl="1"/>
            <a:r>
              <a:rPr lang="en-GB" dirty="0" smtClean="0"/>
              <a:t>Baking</a:t>
            </a:r>
          </a:p>
          <a:p>
            <a:pPr lvl="1"/>
            <a:r>
              <a:rPr lang="en-GB" dirty="0" smtClean="0"/>
              <a:t>RGA Scanning</a:t>
            </a:r>
          </a:p>
          <a:p>
            <a:pPr lvl="1"/>
            <a:r>
              <a:rPr lang="en-GB" dirty="0" smtClean="0"/>
              <a:t>Particle counting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287"/>
            <a:ext cx="3918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STFC Vacuum Specs: </a:t>
            </a:r>
            <a:r>
              <a:rPr lang="en-GB" sz="1200" dirty="0"/>
              <a:t>ASTEC-VAC-QCD-SPC001-008</a:t>
            </a:r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17054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Differential Pumping Sections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Design work not yet started on LEDP &amp; HEDP</a:t>
            </a:r>
          </a:p>
          <a:p>
            <a:r>
              <a:rPr lang="en-GB" dirty="0" smtClean="0"/>
              <a:t>Pumping ratio to be </a:t>
            </a:r>
            <a:r>
              <a:rPr lang="en-GB" dirty="0" smtClean="0"/>
              <a:t>100:1 (1 x 10</a:t>
            </a:r>
            <a:r>
              <a:rPr lang="en-GB" baseline="30000" dirty="0" smtClean="0"/>
              <a:t>-9</a:t>
            </a:r>
            <a:r>
              <a:rPr lang="en-GB" dirty="0" smtClean="0"/>
              <a:t> mbar on </a:t>
            </a:r>
            <a:r>
              <a:rPr lang="en-GB" dirty="0" err="1" smtClean="0"/>
              <a:t>cryo</a:t>
            </a:r>
            <a:r>
              <a:rPr lang="en-GB" dirty="0" smtClean="0"/>
              <a:t> side)</a:t>
            </a:r>
            <a:endParaRPr lang="en-GB" dirty="0" smtClean="0"/>
          </a:p>
          <a:p>
            <a:r>
              <a:rPr lang="en-GB" dirty="0" smtClean="0"/>
              <a:t>Early concepts;</a:t>
            </a:r>
          </a:p>
          <a:p>
            <a:endParaRPr lang="en-GB" dirty="0"/>
          </a:p>
        </p:txBody>
      </p:sp>
      <p:pic>
        <p:nvPicPr>
          <p:cNvPr id="4" name="Picture 3" descr="\\ENGSERVE\Projects\tdl-1224 ESS Vacuum Beam Transport System (WP6)\meng - Mechanical Engineering\prs - Presentations\Concept images\14-05-15\289-10096-1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8250" y="3363302"/>
            <a:ext cx="2808312" cy="34500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726" y="4302720"/>
            <a:ext cx="4951730" cy="200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3315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Mobile Installation Cleanrooms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7258243" cy="477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72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Assembly locations &amp; Facilities</a:t>
            </a:r>
            <a:endParaRPr lang="en-GB" dirty="0"/>
          </a:p>
        </p:txBody>
      </p:sp>
      <p:pic>
        <p:nvPicPr>
          <p:cNvPr id="4" name="Picture 2" descr="F:\Documents Folder\TD\ETC\ETC Building\DL10-128-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2132856"/>
            <a:ext cx="9144001" cy="472514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-1" y="190202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Engineering technology </a:t>
            </a:r>
            <a:r>
              <a:rPr lang="en-GB" dirty="0" smtClean="0">
                <a:latin typeface="Calibri" panose="020F0502020204030204" pitchFamily="34" charset="0"/>
              </a:rPr>
              <a:t>centre</a:t>
            </a:r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9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title"/>
          </p:nvPr>
        </p:nvSpPr>
        <p:spPr>
          <a:xfrm>
            <a:off x="2880000" y="612000"/>
            <a:ext cx="5940000" cy="647700"/>
          </a:xfrm>
        </p:spPr>
        <p:txBody>
          <a:bodyPr/>
          <a:lstStyle/>
          <a:p>
            <a:pPr eaLnBrk="1" hangingPunct="1"/>
            <a:r>
              <a:rPr lang="en-GB" sz="2800" dirty="0" smtClean="0"/>
              <a:t>ETC Build Area</a:t>
            </a:r>
          </a:p>
        </p:txBody>
      </p:sp>
      <p:sp>
        <p:nvSpPr>
          <p:cNvPr id="17415" name="Line 12"/>
          <p:cNvSpPr>
            <a:spLocks noChangeShapeType="1"/>
          </p:cNvSpPr>
          <p:nvPr/>
        </p:nvSpPr>
        <p:spPr bwMode="auto">
          <a:xfrm flipH="1">
            <a:off x="2300469" y="1743959"/>
            <a:ext cx="360362" cy="2174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17411" name="Picture 4" descr="DL05-054-1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1880" y="1196752"/>
            <a:ext cx="5506321" cy="3636476"/>
          </a:xfrm>
          <a:noFill/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355976" y="4797143"/>
            <a:ext cx="4716015" cy="83099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Soft wall cleanrooms </a:t>
            </a:r>
            <a:endParaRPr lang="en-GB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r"/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&amp; 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Assembly Area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817"/>
          <a:stretch/>
        </p:blipFill>
        <p:spPr bwMode="auto">
          <a:xfrm>
            <a:off x="13817" y="3775007"/>
            <a:ext cx="5704812" cy="303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5-Point Star 2"/>
          <p:cNvSpPr/>
          <p:nvPr/>
        </p:nvSpPr>
        <p:spPr bwMode="auto">
          <a:xfrm>
            <a:off x="3275856" y="4908069"/>
            <a:ext cx="144016" cy="177115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380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4221086"/>
            <a:ext cx="4178595" cy="2448273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</a:rPr>
              <a:t>Cleaning vacuum components to UHV standards with </a:t>
            </a:r>
            <a:r>
              <a:rPr lang="en-GB" sz="1800" b="1" dirty="0" smtClean="0">
                <a:solidFill>
                  <a:schemeClr val="bg1"/>
                </a:solidFill>
                <a:latin typeface="Calibri" pitchFamily="34" charset="0"/>
              </a:rPr>
              <a:t>aqueous and solvent base systems</a:t>
            </a:r>
          </a:p>
          <a:p>
            <a:r>
              <a:rPr lang="en-GB" sz="1800" b="1" dirty="0" smtClean="0">
                <a:solidFill>
                  <a:schemeClr val="bg1"/>
                </a:solidFill>
                <a:latin typeface="Calibri" pitchFamily="34" charset="0"/>
              </a:rPr>
              <a:t>Pre clean with Auto Wash (industrial dish washer)</a:t>
            </a:r>
          </a:p>
          <a:p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</a:rPr>
              <a:t>Solvent cleaning with </a:t>
            </a:r>
            <a:r>
              <a:rPr lang="en-GB" sz="1800" b="1" dirty="0" smtClean="0">
                <a:solidFill>
                  <a:schemeClr val="bg1"/>
                </a:solidFill>
                <a:latin typeface="Calibri" pitchFamily="34" charset="0"/>
              </a:rPr>
              <a:t>HFE 72 DE </a:t>
            </a:r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</a:rPr>
              <a:t>capability 0.3 m cube, 3 m long chambers possible.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Vacuum Laboratory</a:t>
            </a:r>
            <a:endParaRPr lang="en-GB" dirty="0"/>
          </a:p>
        </p:txBody>
      </p:sp>
      <p:pic>
        <p:nvPicPr>
          <p:cNvPr id="6" name="Picture 2" descr="C:\Users\tmw73\Band-F\IMG_33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916832"/>
            <a:ext cx="9144000" cy="261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4941168"/>
            <a:ext cx="7958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+mn-ea"/>
                <a:cs typeface="Arial" pitchFamily="34" charset="0"/>
              </a:rPr>
              <a:t>A </a:t>
            </a:r>
            <a:r>
              <a:rPr lang="en-GB" dirty="0" err="1">
                <a:latin typeface="Calibri" panose="020F0502020204030204" pitchFamily="34" charset="0"/>
                <a:ea typeface="+mn-ea"/>
                <a:cs typeface="Arial" pitchFamily="34" charset="0"/>
              </a:rPr>
              <a:t>demin</a:t>
            </a:r>
            <a:r>
              <a:rPr lang="en-GB" dirty="0">
                <a:latin typeface="Calibri" panose="020F0502020204030204" pitchFamily="34" charset="0"/>
                <a:ea typeface="+mn-ea"/>
                <a:cs typeface="Arial" pitchFamily="34" charset="0"/>
              </a:rPr>
              <a:t> water plant &gt; 2 x Auto washers,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+mn-ea"/>
                <a:cs typeface="Arial" pitchFamily="34" charset="0"/>
              </a:rPr>
              <a:t>Alkali degrease bath, Power wash bay.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+mn-ea"/>
                <a:cs typeface="Arial" pitchFamily="34" charset="0"/>
              </a:rPr>
              <a:t>3 x Solvent cleaning HFE72DE Slurry blaster,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+mn-ea"/>
                <a:cs typeface="Arial" pitchFamily="34" charset="0"/>
              </a:rPr>
              <a:t>Drying cabinet, Cranes.</a:t>
            </a:r>
          </a:p>
        </p:txBody>
      </p:sp>
    </p:spTree>
    <p:extLst>
      <p:ext uri="{BB962C8B-B14F-4D97-AF65-F5344CB8AC3E}">
        <p14:creationId xmlns:p14="http://schemas.microsoft.com/office/powerpoint/2010/main" val="202437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STFC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403465" y="1283906"/>
            <a:ext cx="8240713" cy="5464175"/>
            <a:chOff x="292100" y="773113"/>
            <a:chExt cx="8240713" cy="5464175"/>
          </a:xfrm>
        </p:grpSpPr>
        <p:sp>
          <p:nvSpPr>
            <p:cNvPr id="5" name="Rectangle 38"/>
            <p:cNvSpPr>
              <a:spLocks noChangeArrowheads="1"/>
            </p:cNvSpPr>
            <p:nvPr/>
          </p:nvSpPr>
          <p:spPr bwMode="auto">
            <a:xfrm>
              <a:off x="6137275" y="3573463"/>
              <a:ext cx="71438" cy="714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9pPr>
            </a:lstStyle>
            <a:p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6" name="Rectangle 46"/>
            <p:cNvSpPr>
              <a:spLocks noChangeArrowheads="1"/>
            </p:cNvSpPr>
            <p:nvPr/>
          </p:nvSpPr>
          <p:spPr bwMode="auto">
            <a:xfrm>
              <a:off x="6137275" y="4797425"/>
              <a:ext cx="71438" cy="7143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9pPr>
            </a:lstStyle>
            <a:p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7" name="Rectangle 19"/>
            <p:cNvSpPr>
              <a:spLocks noChangeArrowheads="1"/>
            </p:cNvSpPr>
            <p:nvPr/>
          </p:nvSpPr>
          <p:spPr bwMode="auto">
            <a:xfrm>
              <a:off x="2973388" y="1670050"/>
              <a:ext cx="71437" cy="7143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9pPr>
            </a:lstStyle>
            <a:p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8" name="Rectangle 54"/>
            <p:cNvSpPr>
              <a:spLocks noChangeArrowheads="1"/>
            </p:cNvSpPr>
            <p:nvPr/>
          </p:nvSpPr>
          <p:spPr bwMode="auto">
            <a:xfrm>
              <a:off x="2973388" y="3573463"/>
              <a:ext cx="71437" cy="714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9pPr>
            </a:lstStyle>
            <a:p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9" name="Rectangle 58"/>
            <p:cNvSpPr>
              <a:spLocks noChangeArrowheads="1"/>
            </p:cNvSpPr>
            <p:nvPr/>
          </p:nvSpPr>
          <p:spPr bwMode="auto">
            <a:xfrm>
              <a:off x="2973388" y="4867275"/>
              <a:ext cx="71437" cy="7143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9pPr>
            </a:lstStyle>
            <a:p>
              <a:endParaRPr lang="en-US" altLang="en-US">
                <a:latin typeface="Calibri" pitchFamily="34" charset="0"/>
              </a:endParaRPr>
            </a:p>
          </p:txBody>
        </p:sp>
        <p:pic>
          <p:nvPicPr>
            <p:cNvPr id="10" name="Picture 33" descr="UK Map for powerpoin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9588" y="1258888"/>
              <a:ext cx="3024187" cy="497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4" descr="map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463" y="1196975"/>
              <a:ext cx="2406650" cy="1163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4" descr="map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0288" y="2708275"/>
              <a:ext cx="2422525" cy="116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4" descr="map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463" y="4211638"/>
              <a:ext cx="2406650" cy="1158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4" descr="map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463" y="2717800"/>
              <a:ext cx="2406650" cy="1158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 descr="map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4575" y="4203700"/>
              <a:ext cx="2408238" cy="1166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Group 16"/>
            <p:cNvGrpSpPr>
              <a:grpSpLocks/>
            </p:cNvGrpSpPr>
            <p:nvPr/>
          </p:nvGrpSpPr>
          <p:grpSpPr bwMode="auto">
            <a:xfrm>
              <a:off x="292100" y="981075"/>
              <a:ext cx="2484438" cy="706438"/>
              <a:chOff x="179512" y="1052736"/>
              <a:chExt cx="2484438" cy="707415"/>
            </a:xfrm>
          </p:grpSpPr>
          <p:sp>
            <p:nvSpPr>
              <p:cNvPr id="45" name="Right Triangle 6"/>
              <p:cNvSpPr>
                <a:spLocks noChangeArrowheads="1"/>
              </p:cNvSpPr>
              <p:nvPr/>
            </p:nvSpPr>
            <p:spPr bwMode="auto">
              <a:xfrm rot="10800000">
                <a:off x="193444" y="1472119"/>
                <a:ext cx="360040" cy="288032"/>
              </a:xfrm>
              <a:prstGeom prst="rtTriangl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9pPr>
              </a:lstStyle>
              <a:p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46" name="Rectangle 13"/>
              <p:cNvSpPr>
                <a:spLocks noChangeArrowheads="1"/>
              </p:cNvSpPr>
              <p:nvPr/>
            </p:nvSpPr>
            <p:spPr bwMode="auto">
              <a:xfrm>
                <a:off x="179512" y="1052736"/>
                <a:ext cx="2484438" cy="423863"/>
              </a:xfrm>
              <a:prstGeom prst="rect">
                <a:avLst/>
              </a:prstGeom>
              <a:solidFill>
                <a:schemeClr val="bg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9pPr>
              </a:lstStyle>
              <a:p>
                <a:r>
                  <a:rPr lang="en-GB" altLang="en-US" sz="1000" b="1">
                    <a:latin typeface="Calibri" pitchFamily="34" charset="0"/>
                  </a:rPr>
                  <a:t>UK Astronomy Technology Centre</a:t>
                </a:r>
              </a:p>
              <a:p>
                <a:r>
                  <a:rPr lang="en-GB" altLang="en-US" sz="1000">
                    <a:latin typeface="Calibri" pitchFamily="34" charset="0"/>
                  </a:rPr>
                  <a:t>Edinburgh, Scotland</a:t>
                </a:r>
                <a:endParaRPr lang="en-US" altLang="en-US" sz="1000">
                  <a:latin typeface="Calibri" pitchFamily="34" charset="0"/>
                </a:endParaRPr>
              </a:p>
            </p:txBody>
          </p:sp>
        </p:grpSp>
        <p:grpSp>
          <p:nvGrpSpPr>
            <p:cNvPr id="17" name="Group 10"/>
            <p:cNvGrpSpPr>
              <a:grpSpLocks/>
            </p:cNvGrpSpPr>
            <p:nvPr/>
          </p:nvGrpSpPr>
          <p:grpSpPr bwMode="auto">
            <a:xfrm>
              <a:off x="292100" y="2492375"/>
              <a:ext cx="2484438" cy="708025"/>
              <a:chOff x="179512" y="2492896"/>
              <a:chExt cx="2484438" cy="707415"/>
            </a:xfrm>
          </p:grpSpPr>
          <p:sp>
            <p:nvSpPr>
              <p:cNvPr id="43" name="Right Triangle 61"/>
              <p:cNvSpPr>
                <a:spLocks noChangeArrowheads="1"/>
              </p:cNvSpPr>
              <p:nvPr/>
            </p:nvSpPr>
            <p:spPr bwMode="auto">
              <a:xfrm rot="10800000">
                <a:off x="193444" y="2912279"/>
                <a:ext cx="360040" cy="288032"/>
              </a:xfrm>
              <a:prstGeom prst="rtTriangl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9pPr>
              </a:lstStyle>
              <a:p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44" name="Rectangle 13"/>
              <p:cNvSpPr>
                <a:spLocks noChangeArrowheads="1"/>
              </p:cNvSpPr>
              <p:nvPr/>
            </p:nvSpPr>
            <p:spPr bwMode="auto">
              <a:xfrm>
                <a:off x="179512" y="2492896"/>
                <a:ext cx="2484438" cy="423863"/>
              </a:xfrm>
              <a:prstGeom prst="rect">
                <a:avLst/>
              </a:prstGeom>
              <a:solidFill>
                <a:schemeClr val="bg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9pPr>
              </a:lstStyle>
              <a:p>
                <a:r>
                  <a:rPr lang="en-GB" altLang="en-US" sz="1000" b="1">
                    <a:latin typeface="Calibri" pitchFamily="34" charset="0"/>
                  </a:rPr>
                  <a:t>Polaris House</a:t>
                </a:r>
              </a:p>
              <a:p>
                <a:r>
                  <a:rPr lang="en-GB" altLang="en-US" sz="1000">
                    <a:latin typeface="Calibri" pitchFamily="34" charset="0"/>
                  </a:rPr>
                  <a:t>Swindon, Wiltshire</a:t>
                </a:r>
                <a:endParaRPr lang="en-US" altLang="en-US" sz="1000">
                  <a:latin typeface="Calibri" pitchFamily="34" charset="0"/>
                </a:endParaRPr>
              </a:p>
            </p:txBody>
          </p:sp>
        </p:grpSp>
        <p:grpSp>
          <p:nvGrpSpPr>
            <p:cNvPr id="18" name="Group 12"/>
            <p:cNvGrpSpPr>
              <a:grpSpLocks/>
            </p:cNvGrpSpPr>
            <p:nvPr/>
          </p:nvGrpSpPr>
          <p:grpSpPr bwMode="auto">
            <a:xfrm>
              <a:off x="292100" y="4005263"/>
              <a:ext cx="2484438" cy="706437"/>
              <a:chOff x="179512" y="4151585"/>
              <a:chExt cx="2484438" cy="707415"/>
            </a:xfrm>
          </p:grpSpPr>
          <p:sp>
            <p:nvSpPr>
              <p:cNvPr id="41" name="Right Triangle 64"/>
              <p:cNvSpPr>
                <a:spLocks noChangeArrowheads="1"/>
              </p:cNvSpPr>
              <p:nvPr/>
            </p:nvSpPr>
            <p:spPr bwMode="auto">
              <a:xfrm rot="10800000">
                <a:off x="193444" y="4570968"/>
                <a:ext cx="360040" cy="288032"/>
              </a:xfrm>
              <a:prstGeom prst="rtTriangl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9pPr>
              </a:lstStyle>
              <a:p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42" name="Rectangle 13"/>
              <p:cNvSpPr>
                <a:spLocks noChangeArrowheads="1"/>
              </p:cNvSpPr>
              <p:nvPr/>
            </p:nvSpPr>
            <p:spPr bwMode="auto">
              <a:xfrm>
                <a:off x="179512" y="4151585"/>
                <a:ext cx="2484438" cy="423863"/>
              </a:xfrm>
              <a:prstGeom prst="rect">
                <a:avLst/>
              </a:prstGeom>
              <a:solidFill>
                <a:schemeClr val="bg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9pPr>
              </a:lstStyle>
              <a:p>
                <a:r>
                  <a:rPr lang="en-GB" altLang="en-US" sz="1000" b="1">
                    <a:latin typeface="Calibri" pitchFamily="34" charset="0"/>
                  </a:rPr>
                  <a:t>Chilbolton Observatory</a:t>
                </a:r>
              </a:p>
              <a:p>
                <a:r>
                  <a:rPr lang="en-GB" altLang="en-US" sz="900">
                    <a:latin typeface="Calibri" pitchFamily="34" charset="0"/>
                  </a:rPr>
                  <a:t>Stockbridge, Hampshire</a:t>
                </a:r>
                <a:endParaRPr lang="en-US" altLang="en-US" sz="900">
                  <a:latin typeface="Calibri" pitchFamily="34" charset="0"/>
                </a:endParaRPr>
              </a:p>
            </p:txBody>
          </p:sp>
        </p:grpSp>
        <p:grpSp>
          <p:nvGrpSpPr>
            <p:cNvPr id="19" name="Group 17"/>
            <p:cNvGrpSpPr>
              <a:grpSpLocks/>
            </p:cNvGrpSpPr>
            <p:nvPr/>
          </p:nvGrpSpPr>
          <p:grpSpPr bwMode="auto">
            <a:xfrm>
              <a:off x="5757863" y="2492375"/>
              <a:ext cx="2484437" cy="708025"/>
              <a:chOff x="5436096" y="1052736"/>
              <a:chExt cx="2484438" cy="707415"/>
            </a:xfrm>
          </p:grpSpPr>
          <p:sp>
            <p:nvSpPr>
              <p:cNvPr id="39" name="Right Triangle 68"/>
              <p:cNvSpPr>
                <a:spLocks noChangeArrowheads="1"/>
              </p:cNvSpPr>
              <p:nvPr/>
            </p:nvSpPr>
            <p:spPr bwMode="auto">
              <a:xfrm rot="10800000">
                <a:off x="5450028" y="1472119"/>
                <a:ext cx="360040" cy="288032"/>
              </a:xfrm>
              <a:prstGeom prst="rtTriangl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9pPr>
              </a:lstStyle>
              <a:p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40" name="Rectangle 13"/>
              <p:cNvSpPr>
                <a:spLocks noChangeArrowheads="1"/>
              </p:cNvSpPr>
              <p:nvPr/>
            </p:nvSpPr>
            <p:spPr bwMode="auto">
              <a:xfrm>
                <a:off x="5436096" y="1052736"/>
                <a:ext cx="2484438" cy="423863"/>
              </a:xfrm>
              <a:prstGeom prst="rect">
                <a:avLst/>
              </a:prstGeom>
              <a:solidFill>
                <a:schemeClr val="bg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9pPr>
              </a:lstStyle>
              <a:p>
                <a:r>
                  <a:rPr lang="en-GB" altLang="en-US" sz="1000" b="1" dirty="0">
                    <a:latin typeface="Calibri" pitchFamily="34" charset="0"/>
                  </a:rPr>
                  <a:t>Daresbury Laboratory</a:t>
                </a:r>
              </a:p>
              <a:p>
                <a:r>
                  <a:rPr lang="en-GB" altLang="en-US" sz="1000" dirty="0" err="1">
                    <a:latin typeface="Calibri" pitchFamily="34" charset="0"/>
                  </a:rPr>
                  <a:t>Sci</a:t>
                </a:r>
                <a:r>
                  <a:rPr lang="en-GB" altLang="en-US" sz="1000" dirty="0">
                    <a:latin typeface="Calibri" pitchFamily="34" charset="0"/>
                  </a:rPr>
                  <a:t>-Tech Daresbury Warrington, Cheshire</a:t>
                </a:r>
                <a:endParaRPr lang="en-US" altLang="en-US" sz="1000" dirty="0">
                  <a:latin typeface="Calibri" pitchFamily="34" charset="0"/>
                </a:endParaRPr>
              </a:p>
            </p:txBody>
          </p:sp>
        </p:grpSp>
        <p:grpSp>
          <p:nvGrpSpPr>
            <p:cNvPr id="20" name="Group 14"/>
            <p:cNvGrpSpPr>
              <a:grpSpLocks/>
            </p:cNvGrpSpPr>
            <p:nvPr/>
          </p:nvGrpSpPr>
          <p:grpSpPr bwMode="auto">
            <a:xfrm>
              <a:off x="5757863" y="4005263"/>
              <a:ext cx="2484437" cy="706437"/>
              <a:chOff x="5436096" y="2492896"/>
              <a:chExt cx="2484438" cy="707415"/>
            </a:xfrm>
          </p:grpSpPr>
          <p:sp>
            <p:nvSpPr>
              <p:cNvPr id="37" name="Right Triangle 71"/>
              <p:cNvSpPr>
                <a:spLocks noChangeArrowheads="1"/>
              </p:cNvSpPr>
              <p:nvPr/>
            </p:nvSpPr>
            <p:spPr bwMode="auto">
              <a:xfrm rot="10800000">
                <a:off x="5450028" y="2912279"/>
                <a:ext cx="360040" cy="288032"/>
              </a:xfrm>
              <a:prstGeom prst="rtTriangl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9pPr>
              </a:lstStyle>
              <a:p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38" name="Rectangle 13"/>
              <p:cNvSpPr>
                <a:spLocks noChangeArrowheads="1"/>
              </p:cNvSpPr>
              <p:nvPr/>
            </p:nvSpPr>
            <p:spPr bwMode="auto">
              <a:xfrm>
                <a:off x="5436096" y="2492896"/>
                <a:ext cx="2484438" cy="423863"/>
              </a:xfrm>
              <a:prstGeom prst="rect">
                <a:avLst/>
              </a:prstGeom>
              <a:solidFill>
                <a:schemeClr val="bg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9pPr>
              </a:lstStyle>
              <a:p>
                <a:r>
                  <a:rPr lang="en-GB" altLang="en-US" sz="1000" b="1">
                    <a:latin typeface="Calibri" pitchFamily="34" charset="0"/>
                  </a:rPr>
                  <a:t>Rutherford Appleton Laboratory</a:t>
                </a:r>
              </a:p>
              <a:p>
                <a:r>
                  <a:rPr lang="en-GB" altLang="en-US" sz="1000">
                    <a:latin typeface="Calibri" pitchFamily="34" charset="0"/>
                  </a:rPr>
                  <a:t>Harwell Didcot, Oxfordshire</a:t>
                </a:r>
                <a:endParaRPr lang="en-US" altLang="en-US" sz="1000">
                  <a:latin typeface="Calibri" pitchFamily="34" charset="0"/>
                </a:endParaRPr>
              </a:p>
            </p:txBody>
          </p:sp>
        </p:grp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4189413" y="2989263"/>
              <a:ext cx="79375" cy="79375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9pPr>
            </a:lstStyle>
            <a:p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22" name="Elbow Connector 21"/>
            <p:cNvCxnSpPr>
              <a:stCxn id="7" idx="3"/>
              <a:endCxn id="21" idx="0"/>
            </p:cNvCxnSpPr>
            <p:nvPr/>
          </p:nvCxnSpPr>
          <p:spPr bwMode="auto">
            <a:xfrm>
              <a:off x="3044825" y="1704975"/>
              <a:ext cx="1184275" cy="1284288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Oval 37"/>
            <p:cNvSpPr>
              <a:spLocks noChangeArrowheads="1"/>
            </p:cNvSpPr>
            <p:nvPr/>
          </p:nvSpPr>
          <p:spPr bwMode="auto">
            <a:xfrm>
              <a:off x="4616450" y="4411663"/>
              <a:ext cx="80963" cy="80962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9pPr>
            </a:lstStyle>
            <a:p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24" name="Elbow Connector 23"/>
            <p:cNvCxnSpPr>
              <a:stCxn id="23" idx="0"/>
              <a:endCxn id="5" idx="1"/>
            </p:cNvCxnSpPr>
            <p:nvPr/>
          </p:nvCxnSpPr>
          <p:spPr bwMode="auto">
            <a:xfrm rot="5400000" flipH="1" flipV="1">
              <a:off x="4995862" y="3270251"/>
              <a:ext cx="803275" cy="147955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5014913" y="5237163"/>
              <a:ext cx="80962" cy="80962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9pPr>
            </a:lstStyle>
            <a:p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26" name="Elbow Connector 25"/>
            <p:cNvCxnSpPr>
              <a:stCxn id="25" idx="0"/>
              <a:endCxn id="6" idx="1"/>
            </p:cNvCxnSpPr>
            <p:nvPr/>
          </p:nvCxnSpPr>
          <p:spPr bwMode="auto">
            <a:xfrm rot="5400000" flipH="1" flipV="1">
              <a:off x="5394325" y="4494213"/>
              <a:ext cx="403225" cy="1082675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Oval 49"/>
            <p:cNvSpPr>
              <a:spLocks noChangeArrowheads="1"/>
            </p:cNvSpPr>
            <p:nvPr/>
          </p:nvSpPr>
          <p:spPr bwMode="auto">
            <a:xfrm>
              <a:off x="4849813" y="5338763"/>
              <a:ext cx="80962" cy="80962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9pPr>
            </a:lstStyle>
            <a:p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28" name="Elbow Connector 27"/>
            <p:cNvCxnSpPr>
              <a:stCxn id="27" idx="2"/>
              <a:endCxn id="8" idx="3"/>
            </p:cNvCxnSpPr>
            <p:nvPr/>
          </p:nvCxnSpPr>
          <p:spPr bwMode="auto">
            <a:xfrm rot="10800000">
              <a:off x="3044825" y="3608388"/>
              <a:ext cx="1804988" cy="1771650"/>
            </a:xfrm>
            <a:prstGeom prst="bentConnector3">
              <a:avLst>
                <a:gd name="adj1" fmla="val 72516"/>
              </a:avLst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Oval 57"/>
            <p:cNvSpPr>
              <a:spLocks noChangeArrowheads="1"/>
            </p:cNvSpPr>
            <p:nvPr/>
          </p:nvSpPr>
          <p:spPr bwMode="auto">
            <a:xfrm>
              <a:off x="5019675" y="5516563"/>
              <a:ext cx="79375" cy="80962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9pPr>
            </a:lstStyle>
            <a:p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30" name="Elbow Connector 29"/>
            <p:cNvCxnSpPr>
              <a:stCxn id="9" idx="3"/>
              <a:endCxn id="29" idx="2"/>
            </p:cNvCxnSpPr>
            <p:nvPr/>
          </p:nvCxnSpPr>
          <p:spPr bwMode="auto">
            <a:xfrm>
              <a:off x="3044825" y="4902200"/>
              <a:ext cx="1974850" cy="655638"/>
            </a:xfrm>
            <a:prstGeom prst="bentConnector3">
              <a:avLst>
                <a:gd name="adj1" fmla="val 15263"/>
              </a:avLst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Oval 77"/>
            <p:cNvSpPr>
              <a:spLocks noChangeArrowheads="1"/>
            </p:cNvSpPr>
            <p:nvPr/>
          </p:nvSpPr>
          <p:spPr bwMode="auto">
            <a:xfrm>
              <a:off x="4779963" y="3308350"/>
              <a:ext cx="79375" cy="79375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84" charset="0"/>
                  <a:ea typeface="ヒラギノ角ゴ Pro W3"/>
                  <a:cs typeface="ヒラギノ角ゴ Pro W3"/>
                </a:defRPr>
              </a:lvl9pPr>
            </a:lstStyle>
            <a:p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32" name="Elbow Connector 31"/>
            <p:cNvCxnSpPr>
              <a:stCxn id="31" idx="0"/>
            </p:cNvCxnSpPr>
            <p:nvPr/>
          </p:nvCxnSpPr>
          <p:spPr bwMode="auto">
            <a:xfrm rot="5400000" flipH="1" flipV="1">
              <a:off x="5331619" y="1188244"/>
              <a:ext cx="1608137" cy="2632075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3" name="Picture 15" descr="http://www.stfc.ac.uk/resources/image/jpg/boulbydiagram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3125" y="773113"/>
              <a:ext cx="1298575" cy="1728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" name="Group 7198"/>
            <p:cNvGrpSpPr>
              <a:grpSpLocks/>
            </p:cNvGrpSpPr>
            <p:nvPr/>
          </p:nvGrpSpPr>
          <p:grpSpPr bwMode="auto">
            <a:xfrm>
              <a:off x="6875463" y="908050"/>
              <a:ext cx="1549400" cy="790575"/>
              <a:chOff x="6876256" y="908720"/>
              <a:chExt cx="1548334" cy="789717"/>
            </a:xfrm>
          </p:grpSpPr>
          <p:sp>
            <p:nvSpPr>
              <p:cNvPr id="35" name="Right Triangle 74"/>
              <p:cNvSpPr>
                <a:spLocks noChangeArrowheads="1"/>
              </p:cNvSpPr>
              <p:nvPr/>
            </p:nvSpPr>
            <p:spPr bwMode="auto">
              <a:xfrm rot="10800000">
                <a:off x="6876256" y="1410405"/>
                <a:ext cx="360040" cy="288032"/>
              </a:xfrm>
              <a:prstGeom prst="rtTriangl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9pPr>
              </a:lstStyle>
              <a:p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36" name="Rectangle 13"/>
              <p:cNvSpPr>
                <a:spLocks noChangeArrowheads="1"/>
              </p:cNvSpPr>
              <p:nvPr/>
            </p:nvSpPr>
            <p:spPr bwMode="auto">
              <a:xfrm>
                <a:off x="6876256" y="908720"/>
                <a:ext cx="1548334" cy="506165"/>
              </a:xfrm>
              <a:prstGeom prst="rect">
                <a:avLst/>
              </a:prstGeom>
              <a:solidFill>
                <a:schemeClr val="bg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Grande" pitchFamily="84" charset="0"/>
                    <a:ea typeface="ヒラギノ角ゴ Pro W3"/>
                    <a:cs typeface="ヒラギノ角ゴ Pro W3"/>
                  </a:defRPr>
                </a:lvl9pPr>
              </a:lstStyle>
              <a:p>
                <a:r>
                  <a:rPr lang="en-GB" altLang="en-US" sz="1000" b="1" dirty="0" err="1">
                    <a:latin typeface="Calibri" pitchFamily="34" charset="0"/>
                  </a:rPr>
                  <a:t>Boulby</a:t>
                </a:r>
                <a:r>
                  <a:rPr lang="en-GB" altLang="en-US" sz="1000" b="1" dirty="0">
                    <a:latin typeface="Calibri" pitchFamily="34" charset="0"/>
                  </a:rPr>
                  <a:t> Underground</a:t>
                </a:r>
                <a:br>
                  <a:rPr lang="en-GB" altLang="en-US" sz="1000" b="1" dirty="0">
                    <a:latin typeface="Calibri" pitchFamily="34" charset="0"/>
                  </a:rPr>
                </a:br>
                <a:r>
                  <a:rPr lang="en-GB" altLang="en-US" sz="1000" b="1" dirty="0">
                    <a:latin typeface="Calibri" pitchFamily="34" charset="0"/>
                  </a:rPr>
                  <a:t>Laboratory</a:t>
                </a:r>
                <a:endParaRPr lang="en-GB" altLang="en-US" sz="1000" dirty="0">
                  <a:latin typeface="Calibri" pitchFamily="34" charset="0"/>
                </a:endParaRPr>
              </a:p>
              <a:p>
                <a:r>
                  <a:rPr lang="en-GB" altLang="en-US" sz="900" dirty="0">
                    <a:latin typeface="Calibri" pitchFamily="34" charset="0"/>
                  </a:rPr>
                  <a:t>North Yorkshire</a:t>
                </a:r>
              </a:p>
            </p:txBody>
          </p:sp>
        </p:grpSp>
      </p:grpSp>
      <p:sp>
        <p:nvSpPr>
          <p:cNvPr id="47" name="Rectangle 46"/>
          <p:cNvSpPr/>
          <p:nvPr/>
        </p:nvSpPr>
        <p:spPr bwMode="auto">
          <a:xfrm>
            <a:off x="5796136" y="3015074"/>
            <a:ext cx="2952328" cy="1500981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098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Laboratory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852570" cy="336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085184"/>
            <a:ext cx="43554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+mn-ea"/>
                <a:cs typeface="Arial" pitchFamily="34" charset="0"/>
              </a:rPr>
              <a:t>4 x ovens to </a:t>
            </a:r>
            <a:r>
              <a:rPr lang="en-GB" dirty="0" smtClean="0">
                <a:latin typeface="Calibri" panose="020F0502020204030204" pitchFamily="34" charset="0"/>
                <a:ea typeface="+mn-ea"/>
                <a:cs typeface="Arial" pitchFamily="34" charset="0"/>
              </a:rPr>
              <a:t>250</a:t>
            </a:r>
            <a:r>
              <a:rPr lang="en-GB" baseline="30000" dirty="0" smtClean="0">
                <a:latin typeface="Calibri" panose="020F0502020204030204" pitchFamily="34" charset="0"/>
                <a:ea typeface="+mn-ea"/>
                <a:cs typeface="Arial" pitchFamily="34" charset="0"/>
              </a:rPr>
              <a:t>o</a:t>
            </a:r>
            <a:r>
              <a:rPr lang="en-GB" dirty="0" smtClean="0">
                <a:latin typeface="Calibri" panose="020F0502020204030204" pitchFamily="34" charset="0"/>
                <a:ea typeface="+mn-ea"/>
                <a:cs typeface="Arial" pitchFamily="34" charset="0"/>
              </a:rPr>
              <a:t>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ea typeface="+mn-ea"/>
                <a:cs typeface="Arial" pitchFamily="34" charset="0"/>
              </a:rPr>
              <a:t>vacuum </a:t>
            </a:r>
            <a:r>
              <a:rPr lang="en-GB" dirty="0">
                <a:latin typeface="Calibri" panose="020F0502020204030204" pitchFamily="34" charset="0"/>
                <a:ea typeface="+mn-ea"/>
                <a:cs typeface="Arial" pitchFamily="34" charset="0"/>
              </a:rPr>
              <a:t>furnace to </a:t>
            </a:r>
            <a:r>
              <a:rPr lang="en-GB" dirty="0" smtClean="0">
                <a:latin typeface="Calibri" panose="020F0502020204030204" pitchFamily="34" charset="0"/>
                <a:ea typeface="+mn-ea"/>
                <a:cs typeface="Arial" pitchFamily="34" charset="0"/>
              </a:rPr>
              <a:t>1100</a:t>
            </a:r>
            <a:r>
              <a:rPr lang="en-GB" baseline="30000" dirty="0">
                <a:latin typeface="Calibri" panose="020F0502020204030204" pitchFamily="34" charset="0"/>
                <a:cs typeface="Arial" pitchFamily="34" charset="0"/>
              </a:rPr>
              <a:t>o</a:t>
            </a:r>
            <a:r>
              <a:rPr lang="en-GB" dirty="0" smtClean="0">
                <a:latin typeface="Calibri" panose="020F0502020204030204" pitchFamily="34" charset="0"/>
                <a:ea typeface="+mn-ea"/>
                <a:cs typeface="Arial" pitchFamily="34" charset="0"/>
              </a:rPr>
              <a:t>C</a:t>
            </a:r>
            <a:endParaRPr lang="en-GB" dirty="0">
              <a:latin typeface="Calibri" panose="020F0502020204030204" pitchFamily="34" charset="0"/>
              <a:ea typeface="+mn-ea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+mn-ea"/>
                <a:cs typeface="Arial" pitchFamily="34" charset="0"/>
              </a:rPr>
              <a:t>Air oven to </a:t>
            </a:r>
            <a:r>
              <a:rPr lang="en-GB" dirty="0" smtClean="0">
                <a:latin typeface="Calibri" panose="020F0502020204030204" pitchFamily="34" charset="0"/>
                <a:ea typeface="+mn-ea"/>
                <a:cs typeface="Arial" pitchFamily="34" charset="0"/>
              </a:rPr>
              <a:t>150</a:t>
            </a:r>
            <a:r>
              <a:rPr lang="en-GB" baseline="30000" dirty="0" smtClean="0">
                <a:latin typeface="Calibri" panose="020F0502020204030204" pitchFamily="34" charset="0"/>
                <a:cs typeface="Arial" pitchFamily="34" charset="0"/>
              </a:rPr>
              <a:t>o</a:t>
            </a:r>
            <a:r>
              <a:rPr lang="en-GB" dirty="0" smtClean="0">
                <a:latin typeface="Calibri" panose="020F0502020204030204" pitchFamily="34" charset="0"/>
                <a:ea typeface="+mn-ea"/>
                <a:cs typeface="Arial" pitchFamily="34" charset="0"/>
              </a:rPr>
              <a:t>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ea typeface="+mn-ea"/>
                <a:cs typeface="Arial" pitchFamily="34" charset="0"/>
              </a:rPr>
              <a:t>Leak </a:t>
            </a:r>
            <a:r>
              <a:rPr lang="en-GB" dirty="0">
                <a:latin typeface="Calibri" panose="020F0502020204030204" pitchFamily="34" charset="0"/>
                <a:ea typeface="+mn-ea"/>
                <a:cs typeface="Arial" pitchFamily="34" charset="0"/>
              </a:rPr>
              <a:t>detection &amp; test facilities.</a:t>
            </a:r>
          </a:p>
        </p:txBody>
      </p:sp>
    </p:spTree>
    <p:extLst>
      <p:ext uri="{BB962C8B-B14F-4D97-AF65-F5344CB8AC3E}">
        <p14:creationId xmlns:p14="http://schemas.microsoft.com/office/powerpoint/2010/main" val="1575433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tmw73\Desktop\Cleaning\IMG_34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619240"/>
            <a:ext cx="6696745" cy="50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48264" y="1650139"/>
            <a:ext cx="22427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  <a:ea typeface="+mn-ea"/>
                <a:cs typeface="Arial" pitchFamily="34" charset="0"/>
              </a:rPr>
              <a:t>Change area</a:t>
            </a:r>
            <a:endParaRPr lang="en-GB" dirty="0">
              <a:latin typeface="Calibri" panose="020F0502020204030204" pitchFamily="34" charset="0"/>
              <a:ea typeface="+mn-ea"/>
              <a:cs typeface="Arial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  <a:ea typeface="+mn-ea"/>
                <a:cs typeface="Arial" pitchFamily="34" charset="0"/>
              </a:rPr>
              <a:t>6m</a:t>
            </a:r>
            <a:r>
              <a:rPr lang="en-GB" baseline="30000" dirty="0" smtClean="0">
                <a:latin typeface="Calibri" panose="020F0502020204030204" pitchFamily="34" charset="0"/>
                <a:ea typeface="+mn-ea"/>
                <a:cs typeface="Arial" pitchFamily="34" charset="0"/>
              </a:rPr>
              <a:t>2</a:t>
            </a:r>
            <a:r>
              <a:rPr lang="en-GB" dirty="0" smtClean="0">
                <a:latin typeface="Calibri" panose="020F0502020204030204" pitchFamily="34" charset="0"/>
                <a:ea typeface="+mn-ea"/>
                <a:cs typeface="Arial" pitchFamily="34" charset="0"/>
              </a:rPr>
              <a:t> - ISO 7</a:t>
            </a:r>
            <a:endParaRPr lang="en-GB" dirty="0">
              <a:latin typeface="Calibri" panose="020F0502020204030204" pitchFamily="34" charset="0"/>
              <a:ea typeface="+mn-ea"/>
              <a:cs typeface="Arial" pitchFamily="34" charset="0"/>
            </a:endParaRPr>
          </a:p>
          <a:p>
            <a:endParaRPr lang="en-GB" dirty="0">
              <a:latin typeface="Calibri" panose="020F0502020204030204" pitchFamily="34" charset="0"/>
              <a:ea typeface="+mn-ea"/>
              <a:cs typeface="Arial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  <a:ea typeface="+mn-ea"/>
                <a:cs typeface="Arial" pitchFamily="34" charset="0"/>
              </a:rPr>
              <a:t>Outer area </a:t>
            </a:r>
            <a:endParaRPr lang="en-GB" dirty="0">
              <a:latin typeface="Calibri" panose="020F0502020204030204" pitchFamily="34" charset="0"/>
              <a:ea typeface="+mn-ea"/>
              <a:cs typeface="Arial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  <a:ea typeface="+mn-ea"/>
                <a:cs typeface="Arial" pitchFamily="34" charset="0"/>
              </a:rPr>
              <a:t>80m</a:t>
            </a:r>
            <a:r>
              <a:rPr lang="en-GB" baseline="30000" dirty="0">
                <a:latin typeface="Calibri" panose="020F0502020204030204" pitchFamily="34" charset="0"/>
                <a:cs typeface="Arial" pitchFamily="34" charset="0"/>
              </a:rPr>
              <a:t>2</a:t>
            </a:r>
            <a:r>
              <a:rPr lang="en-GB" dirty="0" smtClean="0">
                <a:latin typeface="Calibri" panose="020F0502020204030204" pitchFamily="34" charset="0"/>
                <a:ea typeface="+mn-ea"/>
                <a:cs typeface="Arial" pitchFamily="34" charset="0"/>
              </a:rPr>
              <a:t> - ISO 6</a:t>
            </a:r>
            <a:endParaRPr lang="en-GB" dirty="0">
              <a:latin typeface="Calibri" panose="020F0502020204030204" pitchFamily="34" charset="0"/>
              <a:ea typeface="+mn-ea"/>
              <a:cs typeface="Arial" pitchFamily="34" charset="0"/>
            </a:endParaRPr>
          </a:p>
          <a:p>
            <a:endParaRPr lang="en-GB" dirty="0">
              <a:latin typeface="Calibri" panose="020F0502020204030204" pitchFamily="34" charset="0"/>
              <a:ea typeface="+mn-ea"/>
              <a:cs typeface="Arial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  <a:ea typeface="+mn-ea"/>
                <a:cs typeface="Arial" pitchFamily="34" charset="0"/>
              </a:rPr>
              <a:t>Inner area </a:t>
            </a:r>
            <a:endParaRPr lang="en-GB" dirty="0">
              <a:latin typeface="Calibri" panose="020F0502020204030204" pitchFamily="34" charset="0"/>
              <a:ea typeface="+mn-ea"/>
              <a:cs typeface="Arial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  <a:ea typeface="+mn-ea"/>
                <a:cs typeface="Arial" pitchFamily="34" charset="0"/>
              </a:rPr>
              <a:t>12m</a:t>
            </a:r>
            <a:r>
              <a:rPr lang="en-GB" baseline="30000" dirty="0">
                <a:latin typeface="Calibri" panose="020F0502020204030204" pitchFamily="34" charset="0"/>
                <a:cs typeface="Arial" pitchFamily="34" charset="0"/>
              </a:rPr>
              <a:t>2</a:t>
            </a:r>
            <a:r>
              <a:rPr lang="en-GB" dirty="0" smtClean="0">
                <a:latin typeface="Calibri" panose="020F0502020204030204" pitchFamily="34" charset="0"/>
                <a:ea typeface="+mn-ea"/>
                <a:cs typeface="Arial" pitchFamily="34" charset="0"/>
              </a:rPr>
              <a:t> - ISO 3</a:t>
            </a:r>
            <a:endParaRPr lang="en-GB" dirty="0">
              <a:latin typeface="Calibri" panose="020F0502020204030204" pitchFamily="34" charset="0"/>
              <a:ea typeface="+mn-ea"/>
              <a:cs typeface="Arial" pitchFamily="34" charset="0"/>
            </a:endParaRPr>
          </a:p>
          <a:p>
            <a:endParaRPr lang="en-GB" dirty="0">
              <a:latin typeface="Calibri" panose="020F0502020204030204" pitchFamily="34" charset="0"/>
              <a:ea typeface="+mn-ea"/>
              <a:cs typeface="Arial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  <a:ea typeface="+mn-ea"/>
                <a:cs typeface="Arial" pitchFamily="34" charset="0"/>
              </a:rPr>
              <a:t>(at rest)</a:t>
            </a:r>
            <a:endParaRPr lang="en-GB" dirty="0"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Cleanrooms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69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Low particulate experience on </a:t>
            </a:r>
            <a:r>
              <a:rPr lang="en-GB" dirty="0" smtClean="0"/>
              <a:t>ALICE</a:t>
            </a:r>
            <a:endParaRPr lang="en-GB" dirty="0"/>
          </a:p>
        </p:txBody>
      </p:sp>
      <p:pic>
        <p:nvPicPr>
          <p:cNvPr id="3076" name="Picture 4" descr="Layou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55"/>
          <a:stretch/>
        </p:blipFill>
        <p:spPr bwMode="auto">
          <a:xfrm>
            <a:off x="1747806" y="1451187"/>
            <a:ext cx="5992887" cy="145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2005_0602Image0037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4"/>
          <a:stretch/>
        </p:blipFill>
        <p:spPr>
          <a:xfrm>
            <a:off x="107504" y="3140968"/>
            <a:ext cx="5381172" cy="3568378"/>
          </a:xfrm>
          <a:noFill/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508104" y="5893821"/>
            <a:ext cx="4427985" cy="83099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ALICE Cathode in </a:t>
            </a:r>
          </a:p>
          <a:p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ISO 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4 Cleanroom</a:t>
            </a:r>
          </a:p>
        </p:txBody>
      </p:sp>
      <p:pic>
        <p:nvPicPr>
          <p:cNvPr id="1026" name="Picture 2" descr="\\Engserve\projects\tdl-1122 SCRF Research\ph1-Phase 1\meng - Mechanical Engineering\Pictures\2011_08_02 second half HOM assembly\IMG_32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3140968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031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tmw73\Desktop\Cleaning\IMG_34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799"/>
            <a:ext cx="3600400" cy="480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3" name="Picture 3" descr="C:\Users\tmw73\Desktop\Cleaning\IMG_34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600399" cy="480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ALICE </a:t>
            </a:r>
            <a:r>
              <a:rPr lang="en-GB" dirty="0" err="1" smtClean="0"/>
              <a:t>Softwall</a:t>
            </a:r>
            <a:r>
              <a:rPr lang="en-GB" dirty="0" smtClean="0"/>
              <a:t> Mobile Cleanrooms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98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3329" y="2247900"/>
            <a:ext cx="6166985" cy="1733550"/>
            <a:chOff x="523329" y="2247900"/>
            <a:chExt cx="6166985" cy="1733550"/>
          </a:xfrm>
        </p:grpSpPr>
        <p:sp>
          <p:nvSpPr>
            <p:cNvPr id="9" name="Rectangle 8"/>
            <p:cNvSpPr/>
            <p:nvPr/>
          </p:nvSpPr>
          <p:spPr>
            <a:xfrm>
              <a:off x="523329" y="2247900"/>
              <a:ext cx="6166985" cy="1733550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2538213" y="2247900"/>
              <a:ext cx="4152101" cy="7718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ヒラギノ角ゴ Pro W3" pitchFamily="84" charset="-128"/>
              </a:endParaRPr>
            </a:p>
          </p:txBody>
        </p:sp>
      </p:grpSp>
      <p:pic>
        <p:nvPicPr>
          <p:cNvPr id="5" name="Picture 6" descr="ETC Building Layout STURART EYRES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85" y="1880558"/>
            <a:ext cx="8759197" cy="405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0" y="612000"/>
            <a:ext cx="5940000" cy="647700"/>
          </a:xfrm>
        </p:spPr>
        <p:txBody>
          <a:bodyPr/>
          <a:lstStyle/>
          <a:p>
            <a:r>
              <a:rPr lang="en-GB" dirty="0" smtClean="0"/>
              <a:t>ETC Floor Plan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80017" y="2085975"/>
            <a:ext cx="8467725" cy="33432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8181" y="3819525"/>
            <a:ext cx="75084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alibri" panose="020F0502020204030204" pitchFamily="34" charset="0"/>
              </a:rPr>
              <a:t>Electrical</a:t>
            </a:r>
          </a:p>
          <a:p>
            <a:pPr algn="ctr"/>
            <a:r>
              <a:rPr lang="en-GB" sz="1200" dirty="0" smtClean="0">
                <a:latin typeface="Calibri" panose="020F0502020204030204" pitchFamily="34" charset="0"/>
              </a:rPr>
              <a:t>Lab.</a:t>
            </a:r>
            <a:endParaRPr lang="en-GB" sz="1200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9184" y="4384018"/>
            <a:ext cx="1384374" cy="2616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Calibri" panose="020F0502020204030204" pitchFamily="34" charset="0"/>
              </a:rPr>
              <a:t>Vacuum Laboratory</a:t>
            </a:r>
            <a:endParaRPr lang="en-GB" sz="1100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10872" y="4368629"/>
            <a:ext cx="1892761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alibri" panose="020F0502020204030204" pitchFamily="34" charset="0"/>
              </a:rPr>
              <a:t>Precision Machining Centre</a:t>
            </a:r>
            <a:endParaRPr lang="en-GB" sz="1200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99866" y="2771775"/>
            <a:ext cx="619125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anose="020F0502020204030204" pitchFamily="34" charset="0"/>
              </a:rPr>
              <a:t>CMM</a:t>
            </a:r>
            <a:endParaRPr lang="en-GB" sz="1400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52190" y="4410075"/>
            <a:ext cx="476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Calibri" panose="020F0502020204030204" pitchFamily="34" charset="0"/>
              </a:rPr>
              <a:t>CAM</a:t>
            </a:r>
            <a:endParaRPr lang="en-GB" sz="1000" dirty="0"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8674" y="5047700"/>
            <a:ext cx="55816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latin typeface="Calibri" panose="020F0502020204030204" pitchFamily="34" charset="0"/>
              </a:rPr>
              <a:t>Meeting </a:t>
            </a:r>
          </a:p>
          <a:p>
            <a:pPr algn="ctr"/>
            <a:r>
              <a:rPr lang="en-GB" sz="800" dirty="0" smtClean="0">
                <a:latin typeface="Calibri" panose="020F0502020204030204" pitchFamily="34" charset="0"/>
              </a:rPr>
              <a:t>Room</a:t>
            </a:r>
            <a:endParaRPr lang="en-GB" sz="800" dirty="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70720" y="5707511"/>
            <a:ext cx="81285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alibri" panose="020F0502020204030204" pitchFamily="34" charset="0"/>
              </a:rPr>
              <a:t>Reception</a:t>
            </a:r>
            <a:endParaRPr lang="en-GB" sz="1200" dirty="0">
              <a:latin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21685" y="5211552"/>
            <a:ext cx="290705" cy="1744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</a:endParaRPr>
          </a:p>
        </p:txBody>
      </p:sp>
      <p:cxnSp>
        <p:nvCxnSpPr>
          <p:cNvPr id="22" name="Straight Arrow Connector 21"/>
          <p:cNvCxnSpPr>
            <a:endCxn id="20" idx="0"/>
          </p:cNvCxnSpPr>
          <p:nvPr/>
        </p:nvCxnSpPr>
        <p:spPr>
          <a:xfrm rot="5400000" flipH="1" flipV="1">
            <a:off x="7827867" y="5448081"/>
            <a:ext cx="475699" cy="2643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989168" y="2362198"/>
            <a:ext cx="1022773" cy="460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GB" sz="1200" dirty="0" smtClean="0">
                <a:latin typeface="Calibri" panose="020F0502020204030204" pitchFamily="34" charset="0"/>
              </a:rPr>
              <a:t>Magnet Test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49608" y="2362200"/>
            <a:ext cx="93076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alibri" panose="020F0502020204030204" pitchFamily="34" charset="0"/>
              </a:rPr>
              <a:t>ISO 3,4,5</a:t>
            </a:r>
          </a:p>
          <a:p>
            <a:pPr algn="ctr"/>
            <a:r>
              <a:rPr lang="en-GB" sz="1200" dirty="0" smtClean="0">
                <a:latin typeface="Calibri" panose="020F0502020204030204" pitchFamily="34" charset="0"/>
              </a:rPr>
              <a:t>Cleanrooms</a:t>
            </a:r>
            <a:endParaRPr lang="en-GB" sz="1200" dirty="0">
              <a:latin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7586" y="2200275"/>
            <a:ext cx="6191782" cy="1809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68772" y="2362200"/>
            <a:ext cx="96712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Calibri" panose="020F0502020204030204" pitchFamily="34" charset="0"/>
              </a:rPr>
              <a:t>Survey </a:t>
            </a:r>
          </a:p>
          <a:p>
            <a:pPr algn="ctr"/>
            <a:r>
              <a:rPr lang="en-GB" sz="1200" dirty="0" smtClean="0">
                <a:latin typeface="Calibri" panose="020F0502020204030204" pitchFamily="34" charset="0"/>
              </a:rPr>
              <a:t>&amp; Alignment</a:t>
            </a:r>
            <a:endParaRPr lang="en-GB" sz="1200" dirty="0"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4855" y="4962304"/>
            <a:ext cx="8947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latin typeface="Calibri" panose="020F0502020204030204" pitchFamily="34" charset="0"/>
              </a:rPr>
              <a:t>UHV Cleaning</a:t>
            </a:r>
            <a:endParaRPr lang="en-GB" sz="1000" dirty="0"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83162" y="4522518"/>
            <a:ext cx="5084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latin typeface="Calibri" panose="020F0502020204030204" pitchFamily="34" charset="0"/>
              </a:rPr>
              <a:t>Ovens</a:t>
            </a:r>
            <a:endParaRPr lang="en-GB" sz="1000" dirty="0">
              <a:latin typeface="Calibri" panose="020F0502020204030204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425713" y="1869242"/>
            <a:ext cx="486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2294769" y="1874995"/>
            <a:ext cx="486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72854" y="1716656"/>
            <a:ext cx="1863305" cy="1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337087" y="1449238"/>
            <a:ext cx="526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alibri" panose="020F0502020204030204" pitchFamily="34" charset="0"/>
              </a:rPr>
              <a:t>23 m</a:t>
            </a:r>
            <a:endParaRPr lang="en-GB" sz="1200" dirty="0">
              <a:latin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18884" y="5638804"/>
            <a:ext cx="526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alibri" panose="020F0502020204030204" pitchFamily="34" charset="0"/>
              </a:rPr>
              <a:t>30 m</a:t>
            </a:r>
            <a:endParaRPr lang="en-GB" sz="1200" dirty="0">
              <a:latin typeface="Calibri" panose="020F0502020204030204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rot="5400000">
            <a:off x="83552" y="5964721"/>
            <a:ext cx="870115" cy="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 flipH="1">
            <a:off x="2970521" y="5765492"/>
            <a:ext cx="476176" cy="8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23329" y="5897597"/>
            <a:ext cx="2677064" cy="287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20453" y="6308786"/>
            <a:ext cx="8399260" cy="575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8461239" y="5969034"/>
            <a:ext cx="907496" cy="250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220522" y="5903348"/>
            <a:ext cx="3689236" cy="574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6200000" flipH="1">
            <a:off x="6677005" y="5753990"/>
            <a:ext cx="476176" cy="8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643872" y="5635928"/>
            <a:ext cx="526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alibri" panose="020F0502020204030204" pitchFamily="34" charset="0"/>
              </a:rPr>
              <a:t>40 m</a:t>
            </a:r>
            <a:endParaRPr lang="en-GB" sz="1200" dirty="0">
              <a:latin typeface="Calibri" panose="020F0502020204030204" pitchFamily="34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rot="5400000" flipH="1" flipV="1">
            <a:off x="-343625" y="4766095"/>
            <a:ext cx="1383101" cy="5751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 flipH="1" flipV="1">
            <a:off x="-586604" y="3068130"/>
            <a:ext cx="1886310" cy="11501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 rot="16200000">
            <a:off x="-72850" y="4600758"/>
            <a:ext cx="526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alibri" panose="020F0502020204030204" pitchFamily="34" charset="0"/>
              </a:rPr>
              <a:t>15 m</a:t>
            </a:r>
            <a:endParaRPr lang="en-GB" sz="1200" dirty="0">
              <a:latin typeface="Calibri" panose="020F050202020403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 rot="16200000">
            <a:off x="-32593" y="2881226"/>
            <a:ext cx="526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alibri" panose="020F0502020204030204" pitchFamily="34" charset="0"/>
              </a:rPr>
              <a:t>21 m</a:t>
            </a:r>
            <a:endParaRPr lang="en-GB" sz="1200" dirty="0">
              <a:latin typeface="Calibri" panose="020F050202020403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485730" y="6029868"/>
            <a:ext cx="526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alibri" panose="020F0502020204030204" pitchFamily="34" charset="0"/>
              </a:rPr>
              <a:t>92 m</a:t>
            </a:r>
            <a:endParaRPr lang="en-GB" sz="1200" dirty="0"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9157" y="3596422"/>
            <a:ext cx="2031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30 Tonne Crane coverage</a:t>
            </a:r>
            <a:endParaRPr lang="en-GB" sz="1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157" y="3260487"/>
            <a:ext cx="2854684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alibri" panose="020F0502020204030204" pitchFamily="34" charset="0"/>
              </a:rPr>
              <a:t>Large Systems Assembly Area</a:t>
            </a:r>
            <a:endParaRPr lang="en-GB" sz="1400" dirty="0">
              <a:latin typeface="Calibri" panose="020F050202020403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12693" y="3725839"/>
            <a:ext cx="818865" cy="259307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10411" y="3676470"/>
            <a:ext cx="78098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>
                <a:latin typeface="Calibri" panose="020F0502020204030204" pitchFamily="34" charset="0"/>
              </a:rPr>
              <a:t>ISO 4 Soft wall</a:t>
            </a:r>
          </a:p>
          <a:p>
            <a:pPr algn="ctr"/>
            <a:r>
              <a:rPr lang="en-GB" sz="800" dirty="0" smtClean="0">
                <a:latin typeface="Calibri" panose="020F0502020204030204" pitchFamily="34" charset="0"/>
              </a:rPr>
              <a:t>Clean Room</a:t>
            </a:r>
            <a:endParaRPr lang="en-GB" sz="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49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Main Documents Folder\Pictures\ELI - CLARA build OCT 15\20151013_1336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15816" y="2636911"/>
            <a:ext cx="6117159" cy="370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On-going Similar builds at </a:t>
            </a:r>
            <a:r>
              <a:rPr lang="en-GB" dirty="0" err="1" smtClean="0"/>
              <a:t>Daresbury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Extreme Light Infrastructure – Nuclear Physics Facility</a:t>
            </a:r>
          </a:p>
          <a:p>
            <a:r>
              <a:rPr lang="en-GB" dirty="0" smtClean="0"/>
              <a:t>Delivery to Romania </a:t>
            </a:r>
            <a:r>
              <a:rPr lang="en-GB" dirty="0" smtClean="0"/>
              <a:t>– over 18months period from 04/16</a:t>
            </a:r>
            <a:endParaRPr lang="en-GB" dirty="0" smtClean="0"/>
          </a:p>
          <a:p>
            <a:r>
              <a:rPr lang="en-GB" dirty="0" smtClean="0"/>
              <a:t>21 Modules</a:t>
            </a:r>
          </a:p>
          <a:p>
            <a:r>
              <a:rPr lang="en-GB" dirty="0" smtClean="0"/>
              <a:t>21 Racks</a:t>
            </a:r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706869" y="6349547"/>
            <a:ext cx="1346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ELI - NP</a:t>
            </a:r>
            <a:endParaRPr lang="en-GB" dirty="0"/>
          </a:p>
        </p:txBody>
      </p:sp>
      <p:pic>
        <p:nvPicPr>
          <p:cNvPr id="6" name="Picture 2" descr="\\ENGSERVE\Projects\tdl-1183 ELI-NP\meng - Mechanical Engineering\Photos\2015-09-09 racks\20150909_163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37" y="3933056"/>
            <a:ext cx="2670671" cy="241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543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01" y="1764365"/>
            <a:ext cx="67982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+mn-ea"/>
                <a:cs typeface="Arial" pitchFamily="34" charset="0"/>
              </a:rPr>
              <a:t>Temperature Range 20 - 26°C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+mn-ea"/>
                <a:cs typeface="Arial" pitchFamily="34" charset="0"/>
              </a:rPr>
              <a:t>Stability ± 1°C over the full area of the room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+mn-ea"/>
                <a:cs typeface="Arial" pitchFamily="34" charset="0"/>
              </a:rPr>
              <a:t>A fixed 3D survey network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+mn-ea"/>
                <a:cs typeface="Arial" pitchFamily="34" charset="0"/>
              </a:rPr>
              <a:t>Capacity to align </a:t>
            </a:r>
            <a:r>
              <a:rPr lang="en-GB" dirty="0" smtClean="0">
                <a:latin typeface="Calibri" panose="020F0502020204030204" pitchFamily="34" charset="0"/>
                <a:ea typeface="+mn-ea"/>
                <a:cs typeface="Arial" pitchFamily="34" charset="0"/>
              </a:rPr>
              <a:t>6 BTM modules </a:t>
            </a:r>
            <a:r>
              <a:rPr lang="en-GB" dirty="0">
                <a:latin typeface="Calibri" panose="020F0502020204030204" pitchFamily="34" charset="0"/>
                <a:ea typeface="+mn-ea"/>
                <a:cs typeface="Arial" pitchFamily="34" charset="0"/>
              </a:rPr>
              <a:t>in the room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5" b="4293"/>
          <a:stretch/>
        </p:blipFill>
        <p:spPr bwMode="auto">
          <a:xfrm>
            <a:off x="3198967" y="3648974"/>
            <a:ext cx="5876021" cy="301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\\srofs1\PSD\Alice\x4gls\phot - photographs general\general\_S7F42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0002" y="4019911"/>
            <a:ext cx="2622430" cy="241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80715" y="2996952"/>
            <a:ext cx="1802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4 x Steel Survey Pillars</a:t>
            </a:r>
          </a:p>
          <a:p>
            <a:r>
              <a:rPr lang="en-GB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Filled with Sand</a:t>
            </a:r>
            <a:endParaRPr lang="en-GB" sz="1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602" y="6432292"/>
            <a:ext cx="1933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ALICE @ </a:t>
            </a:r>
            <a:r>
              <a:rPr lang="en-GB" sz="1400" dirty="0" err="1" smtClean="0"/>
              <a:t>Daresbury</a:t>
            </a:r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012160" y="2535286"/>
            <a:ext cx="2033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11 x Floor mounted nests</a:t>
            </a:r>
            <a:endParaRPr lang="en-GB" sz="1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Arrow Connector 15"/>
          <p:cNvCxnSpPr>
            <a:stCxn id="15" idx="1"/>
            <a:endCxn id="25" idx="1"/>
          </p:cNvCxnSpPr>
          <p:nvPr/>
        </p:nvCxnSpPr>
        <p:spPr>
          <a:xfrm flipH="1">
            <a:off x="5008532" y="2689175"/>
            <a:ext cx="1003628" cy="133743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076432" y="5384127"/>
            <a:ext cx="28777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FF0000"/>
                </a:solidFill>
              </a:rPr>
              <a:t>Survey &amp; Alignment Room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763997" y="3974822"/>
            <a:ext cx="148875" cy="1766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3770526" y="6293303"/>
            <a:ext cx="148875" cy="1766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8558536" y="3959750"/>
            <a:ext cx="148875" cy="1766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8558536" y="6295471"/>
            <a:ext cx="148875" cy="1766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5001837" y="401991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6197115" y="402519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7411014" y="4027364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8632973" y="520506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7413176" y="5206324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6219974" y="5206324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5001837" y="520758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3815574" y="5208850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5001836" y="6390212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6197911" y="6388242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7413376" y="6381610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548146" y="3896139"/>
            <a:ext cx="45719" cy="2690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48" name="Straight Connector 2047"/>
          <p:cNvCxnSpPr/>
          <p:nvPr/>
        </p:nvCxnSpPr>
        <p:spPr>
          <a:xfrm>
            <a:off x="4563053" y="3931671"/>
            <a:ext cx="3976" cy="260007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Temperature Controlled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Survey </a:t>
            </a:r>
            <a:r>
              <a:rPr lang="en-GB" dirty="0"/>
              <a:t>Alignment Room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172400" y="3437009"/>
            <a:ext cx="460573" cy="63607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59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 &amp; Risks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Time Scales</a:t>
            </a:r>
          </a:p>
          <a:p>
            <a:r>
              <a:rPr lang="en-GB" dirty="0" smtClean="0"/>
              <a:t>Particulate Control</a:t>
            </a:r>
          </a:p>
          <a:p>
            <a:r>
              <a:rPr lang="en-GB" dirty="0" smtClean="0"/>
              <a:t>Production bottle necks</a:t>
            </a:r>
          </a:p>
          <a:p>
            <a:r>
              <a:rPr lang="en-GB" dirty="0" smtClean="0"/>
              <a:t>Mechanical Design</a:t>
            </a:r>
          </a:p>
          <a:p>
            <a:r>
              <a:rPr lang="en-GB" dirty="0" smtClean="0"/>
              <a:t>Interfacing with various in kind </a:t>
            </a:r>
            <a:r>
              <a:rPr lang="en-GB" dirty="0" smtClean="0"/>
              <a:t>contributors</a:t>
            </a:r>
          </a:p>
          <a:p>
            <a:endParaRPr lang="en-GB" dirty="0"/>
          </a:p>
          <a:p>
            <a:r>
              <a:rPr lang="en-GB" dirty="0"/>
              <a:t>Delivering to DL</a:t>
            </a:r>
          </a:p>
          <a:p>
            <a:pPr lvl="1"/>
            <a:r>
              <a:rPr lang="en-GB" dirty="0"/>
              <a:t>Magnet deliveries</a:t>
            </a:r>
          </a:p>
          <a:p>
            <a:pPr lvl="1"/>
            <a:r>
              <a:rPr lang="en-GB" dirty="0"/>
              <a:t>BPM deliveries</a:t>
            </a:r>
          </a:p>
          <a:p>
            <a:pPr lvl="1"/>
            <a:r>
              <a:rPr lang="en-GB" dirty="0"/>
              <a:t>External deliveries</a:t>
            </a:r>
          </a:p>
          <a:p>
            <a:r>
              <a:rPr lang="en-GB" dirty="0"/>
              <a:t>Design for reliability</a:t>
            </a:r>
          </a:p>
          <a:p>
            <a:pPr lvl="1"/>
            <a:r>
              <a:rPr lang="en-GB" dirty="0"/>
              <a:t>Reduce possibility for leaks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424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Solutions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5040014"/>
          </a:xfrm>
        </p:spPr>
        <p:txBody>
          <a:bodyPr/>
          <a:lstStyle/>
          <a:p>
            <a:r>
              <a:rPr lang="en-GB" dirty="0" smtClean="0"/>
              <a:t>Time Scales</a:t>
            </a:r>
          </a:p>
          <a:p>
            <a:pPr lvl="1"/>
            <a:r>
              <a:rPr lang="en-GB" dirty="0" smtClean="0"/>
              <a:t>Careful Planning</a:t>
            </a:r>
          </a:p>
          <a:p>
            <a:pPr lvl="1"/>
            <a:r>
              <a:rPr lang="en-GB" dirty="0" smtClean="0"/>
              <a:t>Scheduling </a:t>
            </a:r>
            <a:r>
              <a:rPr lang="en-GB" dirty="0"/>
              <a:t>regular design reviews</a:t>
            </a:r>
          </a:p>
          <a:p>
            <a:pPr lvl="1"/>
            <a:r>
              <a:rPr lang="en-GB" dirty="0"/>
              <a:t>Change control documentation</a:t>
            </a:r>
          </a:p>
          <a:p>
            <a:pPr lvl="1"/>
            <a:r>
              <a:rPr lang="en-GB" dirty="0"/>
              <a:t>Monitoring and controlling progress against milestones and deliverables</a:t>
            </a:r>
          </a:p>
          <a:p>
            <a:pPr lvl="1"/>
            <a:r>
              <a:rPr lang="en-GB" dirty="0" smtClean="0"/>
              <a:t>Risk management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Particulate Control</a:t>
            </a:r>
          </a:p>
          <a:p>
            <a:pPr lvl="1"/>
            <a:r>
              <a:rPr lang="en-GB" dirty="0" smtClean="0"/>
              <a:t>Previous Experience, ALICE, DICC etc.</a:t>
            </a:r>
          </a:p>
          <a:p>
            <a:pPr lvl="1"/>
            <a:r>
              <a:rPr lang="en-GB" dirty="0" smtClean="0"/>
              <a:t>Agrees Procedures</a:t>
            </a:r>
          </a:p>
          <a:p>
            <a:pPr lvl="1"/>
            <a:r>
              <a:rPr lang="en-GB" dirty="0" smtClean="0"/>
              <a:t>Develop Quality Assurance</a:t>
            </a:r>
          </a:p>
          <a:p>
            <a:pPr lvl="1"/>
            <a:r>
              <a:rPr lang="en-GB" dirty="0" smtClean="0"/>
              <a:t>BSI 9001:2008 </a:t>
            </a:r>
            <a:r>
              <a:rPr lang="en-GB" dirty="0"/>
              <a:t>Quality Control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2280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Solutions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5040014"/>
          </a:xfrm>
        </p:spPr>
        <p:txBody>
          <a:bodyPr/>
          <a:lstStyle/>
          <a:p>
            <a:r>
              <a:rPr lang="en-GB" dirty="0"/>
              <a:t>Mechanical Design</a:t>
            </a:r>
          </a:p>
          <a:p>
            <a:pPr lvl="1"/>
            <a:r>
              <a:rPr lang="en-GB" dirty="0" smtClean="0"/>
              <a:t>Prototype essential</a:t>
            </a:r>
          </a:p>
          <a:p>
            <a:pPr lvl="1"/>
            <a:r>
              <a:rPr lang="en-GB" dirty="0" smtClean="0"/>
              <a:t>Draw on previous experience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Production </a:t>
            </a:r>
            <a:r>
              <a:rPr lang="en-GB" dirty="0"/>
              <a:t>bottle </a:t>
            </a:r>
            <a:r>
              <a:rPr lang="en-GB" dirty="0" smtClean="0"/>
              <a:t>necks</a:t>
            </a:r>
          </a:p>
          <a:p>
            <a:pPr lvl="1"/>
            <a:r>
              <a:rPr lang="en-GB" dirty="0" smtClean="0"/>
              <a:t>Increased Staffing</a:t>
            </a:r>
          </a:p>
          <a:p>
            <a:pPr lvl="1"/>
            <a:r>
              <a:rPr lang="en-GB" dirty="0" smtClean="0"/>
              <a:t>Thorough project planning &amp; management</a:t>
            </a:r>
            <a:endParaRPr lang="en-GB" dirty="0"/>
          </a:p>
          <a:p>
            <a:pPr lvl="1"/>
            <a:endParaRPr lang="en-GB" dirty="0" smtClean="0"/>
          </a:p>
          <a:p>
            <a:r>
              <a:rPr lang="en-GB" dirty="0"/>
              <a:t>Interfacing with various in kind </a:t>
            </a:r>
            <a:r>
              <a:rPr lang="en-GB" dirty="0" smtClean="0"/>
              <a:t>contributors (IKC)</a:t>
            </a:r>
            <a:endParaRPr lang="en-GB" dirty="0"/>
          </a:p>
          <a:p>
            <a:pPr lvl="1"/>
            <a:r>
              <a:rPr lang="en-GB" dirty="0" smtClean="0"/>
              <a:t>STFC to be included in ESS / IKC design reviews</a:t>
            </a:r>
          </a:p>
          <a:p>
            <a:pPr lvl="1"/>
            <a:r>
              <a:rPr lang="en-GB" dirty="0" smtClean="0"/>
              <a:t>Close contact with IKC</a:t>
            </a:r>
          </a:p>
          <a:p>
            <a:pPr lvl="1"/>
            <a:r>
              <a:rPr lang="en-GB" dirty="0"/>
              <a:t>BSI 9001:2008 Quality </a:t>
            </a:r>
            <a:r>
              <a:rPr lang="en-GB" dirty="0" smtClean="0"/>
              <a:t>Control</a:t>
            </a:r>
          </a:p>
          <a:p>
            <a:endParaRPr lang="en-GB" dirty="0"/>
          </a:p>
          <a:p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374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tfc.ac.uk/stfc/cache/file/8B2B4471-43D7-4854-B446FB5ED243C46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STFC, Daresbury Laboratory</a:t>
            </a: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7092280" cy="150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48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3237764" y="3172902"/>
            <a:ext cx="3062428" cy="119469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BTM </a:t>
            </a:r>
            <a:r>
              <a:rPr kumimoji="0" lang="en-GB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Assembly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Schedule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918648" cy="4968006"/>
          </a:xfrm>
        </p:spPr>
        <p:txBody>
          <a:bodyPr/>
          <a:lstStyle/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169594"/>
              </p:ext>
            </p:extLst>
          </p:nvPr>
        </p:nvGraphicFramePr>
        <p:xfrm>
          <a:off x="1509573" y="2335025"/>
          <a:ext cx="609600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2020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 bwMode="auto">
          <a:xfrm>
            <a:off x="3298881" y="3565685"/>
            <a:ext cx="1894706" cy="3207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BP </a:t>
            </a:r>
            <a:r>
              <a:rPr kumimoji="0" lang="en-GB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Assembly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941621" y="2773597"/>
            <a:ext cx="1296143" cy="3207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Prototypes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957844" y="3959844"/>
            <a:ext cx="2271395" cy="3207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LWU </a:t>
            </a:r>
            <a:r>
              <a:rPr kumimoji="0" lang="en-GB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Assembly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659292" y="5137447"/>
            <a:ext cx="2806733" cy="307777"/>
            <a:chOff x="4306441" y="4682454"/>
            <a:chExt cx="2806733" cy="307777"/>
          </a:xfrm>
        </p:grpSpPr>
        <p:sp>
          <p:nvSpPr>
            <p:cNvPr id="9" name="Diamond 8"/>
            <p:cNvSpPr/>
            <p:nvPr/>
          </p:nvSpPr>
          <p:spPr bwMode="auto">
            <a:xfrm>
              <a:off x="4306441" y="4699198"/>
              <a:ext cx="216024" cy="216024"/>
            </a:xfrm>
            <a:prstGeom prst="diamond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22465" y="4682454"/>
              <a:ext cx="25907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Differential Pumping System 2</a:t>
              </a:r>
              <a:endParaRPr lang="en-GB" sz="1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57844" y="4489207"/>
            <a:ext cx="2271395" cy="307777"/>
            <a:chOff x="4306441" y="4682454"/>
            <a:chExt cx="2271395" cy="307777"/>
          </a:xfrm>
        </p:grpSpPr>
        <p:sp>
          <p:nvSpPr>
            <p:cNvPr id="15" name="Diamond 14"/>
            <p:cNvSpPr/>
            <p:nvPr/>
          </p:nvSpPr>
          <p:spPr bwMode="auto">
            <a:xfrm>
              <a:off x="4306441" y="4699198"/>
              <a:ext cx="216024" cy="216024"/>
            </a:xfrm>
            <a:prstGeom prst="diamond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22465" y="4682454"/>
              <a:ext cx="20553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Installation Cleanrooms</a:t>
              </a:r>
              <a:endParaRPr lang="en-GB" sz="1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47914" y="4812926"/>
            <a:ext cx="2806733" cy="307777"/>
            <a:chOff x="4306441" y="4682454"/>
            <a:chExt cx="2806733" cy="307777"/>
          </a:xfrm>
        </p:grpSpPr>
        <p:sp>
          <p:nvSpPr>
            <p:cNvPr id="18" name="Diamond 17"/>
            <p:cNvSpPr/>
            <p:nvPr/>
          </p:nvSpPr>
          <p:spPr bwMode="auto">
            <a:xfrm>
              <a:off x="4306441" y="4699198"/>
              <a:ext cx="216024" cy="216024"/>
            </a:xfrm>
            <a:prstGeom prst="diamond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22465" y="4682454"/>
              <a:ext cx="25907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Differential Pumping System 1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8774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03848" y="1414633"/>
            <a:ext cx="5933578" cy="5367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Schedule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4247926"/>
          </a:xfrm>
        </p:spPr>
        <p:txBody>
          <a:bodyPr/>
          <a:lstStyle/>
          <a:p>
            <a:r>
              <a:rPr lang="en-GB" dirty="0" smtClean="0"/>
              <a:t>Prototype</a:t>
            </a:r>
          </a:p>
          <a:p>
            <a:pPr lvl="1"/>
            <a:r>
              <a:rPr lang="en-GB" dirty="0" smtClean="0"/>
              <a:t>FDR 10/11/15</a:t>
            </a:r>
          </a:p>
          <a:p>
            <a:pPr lvl="1"/>
            <a:r>
              <a:rPr lang="en-GB" dirty="0" smtClean="0"/>
              <a:t>Procurement to start 12/11/15</a:t>
            </a:r>
          </a:p>
          <a:p>
            <a:pPr lvl="1"/>
            <a:r>
              <a:rPr lang="en-GB" dirty="0" smtClean="0"/>
              <a:t>Build to start 10/2/16</a:t>
            </a:r>
          </a:p>
          <a:p>
            <a:endParaRPr lang="en-GB" dirty="0"/>
          </a:p>
          <a:p>
            <a:r>
              <a:rPr lang="en-GB" dirty="0" smtClean="0"/>
              <a:t>Production Units</a:t>
            </a:r>
          </a:p>
          <a:p>
            <a:pPr lvl="1"/>
            <a:r>
              <a:rPr lang="en-GB" dirty="0" smtClean="0"/>
              <a:t>PDR 10/11/15</a:t>
            </a:r>
          </a:p>
          <a:p>
            <a:pPr lvl="1"/>
            <a:r>
              <a:rPr lang="en-GB" dirty="0"/>
              <a:t>Procurement to start 12/11/15</a:t>
            </a:r>
          </a:p>
          <a:p>
            <a:pPr lvl="1"/>
            <a:r>
              <a:rPr lang="en-GB" dirty="0" smtClean="0"/>
              <a:t>Beam pipe build </a:t>
            </a:r>
            <a:r>
              <a:rPr lang="en-GB" dirty="0"/>
              <a:t>to start </a:t>
            </a:r>
            <a:r>
              <a:rPr lang="en-GB" dirty="0" smtClean="0"/>
              <a:t>8/8/16</a:t>
            </a:r>
          </a:p>
          <a:p>
            <a:pPr lvl="1"/>
            <a:r>
              <a:rPr lang="en-GB" dirty="0" smtClean="0"/>
              <a:t>LWU Build to Start 1/2/17</a:t>
            </a:r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05635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Schedule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10</a:t>
            </a:r>
            <a:r>
              <a:rPr lang="en-GB" baseline="30000" dirty="0" smtClean="0"/>
              <a:t>th</a:t>
            </a:r>
            <a:r>
              <a:rPr lang="en-GB" dirty="0" smtClean="0"/>
              <a:t> PDR November 2015 – Production Units</a:t>
            </a:r>
          </a:p>
          <a:p>
            <a:endParaRPr lang="en-GB" dirty="0" smtClean="0"/>
          </a:p>
          <a:p>
            <a:r>
              <a:rPr lang="en-GB" dirty="0" smtClean="0"/>
              <a:t>BPM Type / Delivery Dates</a:t>
            </a:r>
          </a:p>
          <a:p>
            <a:r>
              <a:rPr lang="en-GB" dirty="0" smtClean="0"/>
              <a:t>BPM design?</a:t>
            </a:r>
            <a:endParaRPr lang="en-GB" dirty="0"/>
          </a:p>
          <a:p>
            <a:pPr lvl="1"/>
            <a:r>
              <a:rPr lang="en-GB" dirty="0"/>
              <a:t>Welded or flanged</a:t>
            </a:r>
          </a:p>
          <a:p>
            <a:pPr lvl="1"/>
            <a:r>
              <a:rPr lang="en-GB" dirty="0"/>
              <a:t>Prototype must have flanged design</a:t>
            </a:r>
          </a:p>
          <a:p>
            <a:pPr lvl="1"/>
            <a:r>
              <a:rPr lang="en-GB" dirty="0"/>
              <a:t>Both types will fit in the space envelope</a:t>
            </a:r>
          </a:p>
          <a:p>
            <a:pPr lvl="2"/>
            <a:r>
              <a:rPr lang="en-GB" dirty="0"/>
              <a:t>For most but not all LWUs</a:t>
            </a:r>
          </a:p>
          <a:p>
            <a:pPr lvl="2"/>
            <a:r>
              <a:rPr lang="en-GB" dirty="0"/>
              <a:t>Welded is the only option for 5 spoke units.</a:t>
            </a:r>
          </a:p>
          <a:p>
            <a:pPr lvl="2"/>
            <a:endParaRPr lang="en-GB" dirty="0"/>
          </a:p>
          <a:p>
            <a:r>
              <a:rPr lang="en-GB" dirty="0"/>
              <a:t>Final Magnet Design not until </a:t>
            </a:r>
            <a:r>
              <a:rPr lang="en-GB" dirty="0" smtClean="0"/>
              <a:t>December 15</a:t>
            </a:r>
          </a:p>
          <a:p>
            <a:pPr lvl="1"/>
            <a:r>
              <a:rPr lang="en-GB" dirty="0" smtClean="0"/>
              <a:t>Problem for prototype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0142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Schedule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Beam Pipe Production to start August 16</a:t>
            </a:r>
          </a:p>
          <a:p>
            <a:endParaRPr lang="en-GB" dirty="0"/>
          </a:p>
          <a:p>
            <a:r>
              <a:rPr lang="en-GB" dirty="0"/>
              <a:t>LWU production to start </a:t>
            </a:r>
            <a:r>
              <a:rPr lang="en-GB" dirty="0" smtClean="0"/>
              <a:t>January 17</a:t>
            </a:r>
          </a:p>
          <a:p>
            <a:pPr lvl="1"/>
            <a:r>
              <a:rPr lang="en-GB" dirty="0" smtClean="0"/>
              <a:t>Dictated by first magnet shipment (Feb 17)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Important that Magnet deadlines don’t slip</a:t>
            </a:r>
          </a:p>
          <a:p>
            <a:r>
              <a:rPr lang="en-GB" dirty="0" smtClean="0"/>
              <a:t>Important that </a:t>
            </a:r>
            <a:r>
              <a:rPr lang="en-GB" dirty="0" smtClean="0"/>
              <a:t>timescales </a:t>
            </a:r>
            <a:r>
              <a:rPr lang="en-GB" dirty="0" smtClean="0"/>
              <a:t>can be given for BPMs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3936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Experienced staff</a:t>
            </a:r>
          </a:p>
          <a:p>
            <a:r>
              <a:rPr lang="en-GB" dirty="0" smtClean="0"/>
              <a:t>Unique facilities and assembly areas</a:t>
            </a:r>
          </a:p>
          <a:p>
            <a:r>
              <a:rPr lang="en-GB" dirty="0" smtClean="0"/>
              <a:t>Proven track record</a:t>
            </a:r>
          </a:p>
          <a:p>
            <a:r>
              <a:rPr lang="en-GB" dirty="0" smtClean="0"/>
              <a:t>International delivery</a:t>
            </a:r>
            <a:endParaRPr lang="en-GB" dirty="0"/>
          </a:p>
          <a:p>
            <a:r>
              <a:rPr lang="en-GB" dirty="0"/>
              <a:t>STFC Management </a:t>
            </a:r>
            <a:r>
              <a:rPr lang="en-GB" dirty="0" smtClean="0"/>
              <a:t>Framework</a:t>
            </a:r>
          </a:p>
          <a:p>
            <a:pPr lvl="1"/>
            <a:r>
              <a:rPr lang="en-GB" dirty="0" smtClean="0"/>
              <a:t>BSI </a:t>
            </a:r>
            <a:r>
              <a:rPr lang="en-GB" dirty="0"/>
              <a:t>9001:2008 Quality Control</a:t>
            </a:r>
          </a:p>
          <a:p>
            <a:r>
              <a:rPr lang="en-GB" dirty="0" smtClean="0"/>
              <a:t>Agreed vacuum processing procedures with ESS</a:t>
            </a:r>
            <a:endParaRPr lang="en-GB" dirty="0"/>
          </a:p>
          <a:p>
            <a:r>
              <a:rPr lang="en-GB" dirty="0" smtClean="0"/>
              <a:t>Currently evaluating </a:t>
            </a:r>
            <a:r>
              <a:rPr lang="en-GB" dirty="0" smtClean="0"/>
              <a:t>measures to reduce time </a:t>
            </a:r>
            <a:r>
              <a:rPr lang="en-GB" dirty="0" smtClean="0"/>
              <a:t>scales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268721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636912"/>
            <a:ext cx="9144000" cy="1470025"/>
          </a:xfrm>
        </p:spPr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0" y="6525344"/>
            <a:ext cx="5292080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200">
                <a:solidFill>
                  <a:srgbClr val="3C8C9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 eaLnBrk="1" hangingPunct="1"/>
            <a:r>
              <a:rPr lang="en-US" altLang="en-US" sz="1400" kern="0" smtClean="0">
                <a:latin typeface="Calibri" pitchFamily="34" charset="0"/>
              </a:rPr>
              <a:t>ESS TAC,  Dr Paul Aden, 14-10-15</a:t>
            </a:r>
            <a:endParaRPr lang="en-US" altLang="en-US" sz="1400" kern="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855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3 Onsite Accelerators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807545" y="1354170"/>
            <a:ext cx="3692447" cy="2650894"/>
            <a:chOff x="706884" y="1311779"/>
            <a:chExt cx="3692447" cy="2650894"/>
          </a:xfrm>
        </p:grpSpPr>
        <p:pic>
          <p:nvPicPr>
            <p:cNvPr id="4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06884" y="1311779"/>
              <a:ext cx="3692447" cy="2650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706884" y="3483531"/>
              <a:ext cx="1200820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GB" dirty="0" smtClean="0"/>
                <a:t>EMMA</a:t>
              </a:r>
              <a:endParaRPr lang="en-GB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72000" y="1367098"/>
            <a:ext cx="3674438" cy="2637966"/>
            <a:chOff x="4644807" y="1323291"/>
            <a:chExt cx="3674438" cy="2637966"/>
          </a:xfrm>
        </p:grpSpPr>
        <p:pic>
          <p:nvPicPr>
            <p:cNvPr id="2050" name="Picture 2" descr="http://alice.stfc.ac.uk/files/Website/1-5%20Documentation%20Page/Photographs/The%20ALICE%20injection%20line%20and%20half%20of%20the%20energy-recovery%20ring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807" y="1323291"/>
              <a:ext cx="3674438" cy="2637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644807" y="3482582"/>
              <a:ext cx="1260287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GB" dirty="0" smtClean="0"/>
                <a:t>ALICE</a:t>
              </a:r>
              <a:endParaRPr lang="en-GB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07545" y="4087707"/>
            <a:ext cx="7438894" cy="2666999"/>
            <a:chOff x="807545" y="4087707"/>
            <a:chExt cx="7438894" cy="2666999"/>
          </a:xfrm>
        </p:grpSpPr>
        <p:pic>
          <p:nvPicPr>
            <p:cNvPr id="8" name="Picture 2" descr="http://www.astec.stfc.ac.uk/ASTeC/resources/image/jpg/VELA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07545" y="4087707"/>
              <a:ext cx="7438894" cy="2666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807545" y="6256012"/>
              <a:ext cx="1200820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GB" dirty="0" smtClean="0"/>
                <a:t>VELA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76887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CLARA - under construction</a:t>
            </a:r>
            <a:endParaRPr lang="en-GB" dirty="0"/>
          </a:p>
        </p:txBody>
      </p:sp>
      <p:pic>
        <p:nvPicPr>
          <p:cNvPr id="6" name="Picture 2" descr="\\ENGSERVE\Projects\tdl-1168 CLARA\meng - Mechanical Engineering\Posters\256-11930 (10-10-14)2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584175"/>
            <a:ext cx="9144000" cy="52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33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\\ENGSERVE\Projects\tdl-1221 ESS Vacuum Test Facilities\pm - Project Management\ref - Reference\Photos\From install\IMG_25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4427" y="1988840"/>
            <a:ext cx="466431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\\ENGSERVE\Projects\tdl-1221 ESS Vacuum Test Facilities\pm - Project Management\ref - Reference\Photos\From install\IMG_254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32040" y="1988840"/>
            <a:ext cx="4046436" cy="468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Vacuum Test Facilities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58628" y="1460317"/>
            <a:ext cx="3934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Delivered to ESS July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34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\\ENGSERVE\Projects\tdl-1221 ESS Vacuum Test Facilities\pm - Project Management\ref - Reference\Photos\From install\IMG_25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47864" y="2132376"/>
            <a:ext cx="5712640" cy="425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1143000"/>
          </a:xfrm>
        </p:spPr>
        <p:txBody>
          <a:bodyPr/>
          <a:lstStyle/>
          <a:p>
            <a:r>
              <a:rPr lang="en-GB" dirty="0"/>
              <a:t>Vacuum Test Facilities</a:t>
            </a:r>
          </a:p>
        </p:txBody>
      </p:sp>
      <p:pic>
        <p:nvPicPr>
          <p:cNvPr id="8194" name="Picture 2" descr="\\ENGSERVE\Projects\tdl-1221 ESS Vacuum Test Facilities\pm - Project Management\ref - Reference\Photos from install by marcelo\pic Vac LAb Accept01\IMG_40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8" y="2132377"/>
            <a:ext cx="3201318" cy="426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58628" y="1460317"/>
            <a:ext cx="3934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Delivered to ESS July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2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1844824"/>
            <a:ext cx="6126161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BTM WP Scope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/>
          <a:p>
            <a:r>
              <a:rPr lang="en-GB" dirty="0" smtClean="0"/>
              <a:t> </a:t>
            </a:r>
            <a:r>
              <a:rPr lang="en-GB" dirty="0"/>
              <a:t>To design, procurement and assemble;</a:t>
            </a:r>
          </a:p>
          <a:p>
            <a:pPr lvl="1"/>
            <a:r>
              <a:rPr lang="en-GB" dirty="0"/>
              <a:t>2 Prototypes</a:t>
            </a:r>
          </a:p>
          <a:p>
            <a:pPr lvl="1"/>
            <a:r>
              <a:rPr lang="en-GB" dirty="0"/>
              <a:t>3 Test Chambers</a:t>
            </a:r>
          </a:p>
          <a:p>
            <a:pPr lvl="1"/>
            <a:r>
              <a:rPr lang="en-GB" dirty="0" smtClean="0"/>
              <a:t>75 LWUs</a:t>
            </a:r>
          </a:p>
          <a:p>
            <a:pPr lvl="1"/>
            <a:r>
              <a:rPr lang="en-GB" dirty="0" smtClean="0"/>
              <a:t>52 Beam </a:t>
            </a:r>
            <a:r>
              <a:rPr lang="en-GB" dirty="0"/>
              <a:t>p</a:t>
            </a:r>
            <a:r>
              <a:rPr lang="en-GB" dirty="0" smtClean="0"/>
              <a:t>ipe modules</a:t>
            </a:r>
            <a:endParaRPr lang="en-GB" dirty="0"/>
          </a:p>
          <a:p>
            <a:pPr lvl="1"/>
            <a:r>
              <a:rPr lang="en-GB" dirty="0" smtClean="0"/>
              <a:t>2 </a:t>
            </a:r>
            <a:r>
              <a:rPr lang="en-GB" dirty="0"/>
              <a:t>Differential pumping systems </a:t>
            </a:r>
          </a:p>
          <a:p>
            <a:pPr lvl="1"/>
            <a:r>
              <a:rPr lang="en-GB" dirty="0" smtClean="0"/>
              <a:t>2 </a:t>
            </a:r>
            <a:r>
              <a:rPr lang="en-GB" dirty="0"/>
              <a:t>mobile installation </a:t>
            </a:r>
            <a:r>
              <a:rPr lang="en-GB" dirty="0" smtClean="0"/>
              <a:t>cleanrooms</a:t>
            </a:r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8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Scope of work update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4895998"/>
          </a:xfrm>
        </p:spPr>
        <p:txBody>
          <a:bodyPr/>
          <a:lstStyle/>
          <a:p>
            <a:r>
              <a:rPr lang="en-GB" dirty="0" smtClean="0"/>
              <a:t>Particle control </a:t>
            </a:r>
            <a:r>
              <a:rPr lang="en-GB" dirty="0" smtClean="0"/>
              <a:t>only </a:t>
            </a:r>
            <a:r>
              <a:rPr lang="en-GB" dirty="0" smtClean="0"/>
              <a:t>on 52/75 LWUs</a:t>
            </a:r>
          </a:p>
          <a:p>
            <a:r>
              <a:rPr lang="en-GB" dirty="0" smtClean="0"/>
              <a:t>BPM work package </a:t>
            </a:r>
          </a:p>
          <a:p>
            <a:pPr lvl="1"/>
            <a:r>
              <a:rPr lang="en-GB" dirty="0" smtClean="0"/>
              <a:t>Only electrical centre measurement</a:t>
            </a:r>
          </a:p>
          <a:p>
            <a:pPr lvl="1"/>
            <a:r>
              <a:rPr lang="en-GB" dirty="0" smtClean="0"/>
              <a:t>It has been requested that BPMs are supplied on contract loan from DESY</a:t>
            </a:r>
          </a:p>
          <a:p>
            <a:endParaRPr lang="en-GB" dirty="0" smtClean="0"/>
          </a:p>
          <a:p>
            <a:r>
              <a:rPr lang="en-GB" dirty="0" smtClean="0"/>
              <a:t>Scope </a:t>
            </a:r>
            <a:r>
              <a:rPr lang="en-GB" dirty="0"/>
              <a:t>of work has been passed to ESS BI &amp; Vacuum </a:t>
            </a:r>
            <a:r>
              <a:rPr lang="en-GB" dirty="0" smtClean="0"/>
              <a:t>groups </a:t>
            </a:r>
            <a:r>
              <a:rPr lang="en-GB" dirty="0"/>
              <a:t>for final </a:t>
            </a:r>
            <a:r>
              <a:rPr lang="en-GB" dirty="0" smtClean="0"/>
              <a:t>verification.</a:t>
            </a:r>
            <a:endParaRPr lang="en-GB" dirty="0" smtClean="0"/>
          </a:p>
          <a:p>
            <a:pPr lvl="1"/>
            <a:r>
              <a:rPr lang="en-GB" dirty="0" smtClean="0"/>
              <a:t>Awaiting feedback from </a:t>
            </a:r>
            <a:r>
              <a:rPr lang="en-GB" dirty="0" smtClean="0"/>
              <a:t>BI – BPM design decisions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819663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ABF215B8A3384E874FC40A3B0B2302" ma:contentTypeVersion="4" ma:contentTypeDescription="Create a new document." ma:contentTypeScope="" ma:versionID="f198c3dfa143f328b4bfb76fd905c4a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66758ad48435124b95dc0df0729e68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4FE0F91F-3269-48A5-A273-B2688DAEC695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sharepoint/v3"/>
    <ds:schemaRef ds:uri="http://www.w3.org/XML/1998/namespace"/>
    <ds:schemaRef ds:uri="http://purl.org/dc/dcmitype/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AEDD1CD-9190-4F8F-B585-354F10A56A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DFA70B-2EBB-489B-8E34-F6A10FA685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7E48F0D-BF64-462E-8350-40C896A295A7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9782</TotalTime>
  <Words>1092</Words>
  <Application>Microsoft Office PowerPoint</Application>
  <PresentationFormat>On-screen Show (4:3)</PresentationFormat>
  <Paragraphs>327</Paragraphs>
  <Slides>35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blank</vt:lpstr>
      <vt:lpstr>1_Blank Presentation</vt:lpstr>
      <vt:lpstr>Update on Work Package 12 Beam Transport Modules (LWUs) - UK-A-6</vt:lpstr>
      <vt:lpstr>STFC</vt:lpstr>
      <vt:lpstr>STFC, Daresbury Laboratory</vt:lpstr>
      <vt:lpstr> 3 Onsite Accelerators</vt:lpstr>
      <vt:lpstr>CLARA - under construction</vt:lpstr>
      <vt:lpstr>Vacuum Test Facilities</vt:lpstr>
      <vt:lpstr>Vacuum Test Facilities</vt:lpstr>
      <vt:lpstr>BTM WP Scope</vt:lpstr>
      <vt:lpstr>Scope of work update</vt:lpstr>
      <vt:lpstr>Overview In/Out</vt:lpstr>
      <vt:lpstr>Warm Linac Units</vt:lpstr>
      <vt:lpstr>Warm Linac Units</vt:lpstr>
      <vt:lpstr>Design </vt:lpstr>
      <vt:lpstr>Design</vt:lpstr>
      <vt:lpstr>Differential Pumping Sections</vt:lpstr>
      <vt:lpstr>Mobile Installation Cleanrooms</vt:lpstr>
      <vt:lpstr>Assembly locations &amp; Facilities</vt:lpstr>
      <vt:lpstr>ETC Build Area</vt:lpstr>
      <vt:lpstr>Vacuum Laboratory</vt:lpstr>
      <vt:lpstr>Vacuum Laboratory</vt:lpstr>
      <vt:lpstr>Cleanrooms</vt:lpstr>
      <vt:lpstr>Low particulate experience on ALICE</vt:lpstr>
      <vt:lpstr>ALICE Softwall Mobile Cleanrooms</vt:lpstr>
      <vt:lpstr>ETC Floor Plan</vt:lpstr>
      <vt:lpstr>On-going Similar builds at Daresbury</vt:lpstr>
      <vt:lpstr>New Temperature Controlled  Survey Alignment Room </vt:lpstr>
      <vt:lpstr>Challenges &amp; Risks</vt:lpstr>
      <vt:lpstr>Solutions</vt:lpstr>
      <vt:lpstr>Solutions</vt:lpstr>
      <vt:lpstr>Schedule</vt:lpstr>
      <vt:lpstr>Schedule</vt:lpstr>
      <vt:lpstr>Schedule</vt:lpstr>
      <vt:lpstr>Schedule</vt:lpstr>
      <vt:lpstr>Conclusions</vt:lpstr>
      <vt:lpstr>Thank You</vt:lpstr>
    </vt:vector>
  </TitlesOfParts>
  <Company>Daresbury Laboratory (STFC)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BTM Updates</dc:title>
  <dc:creator>Paul Aden</dc:creator>
  <cp:lastModifiedBy>user</cp:lastModifiedBy>
  <cp:revision>130</cp:revision>
  <dcterms:created xsi:type="dcterms:W3CDTF">2015-09-14T13:39:54Z</dcterms:created>
  <dcterms:modified xsi:type="dcterms:W3CDTF">2015-10-15T08:33:29Z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isplay_urn:schemas-microsoft-com:office:office#Editor">
    <vt:lpwstr>Summers, Karen (STFC,RAL,OBR)</vt:lpwstr>
  </property>
  <property fmtid="{D5CDD505-2E9C-101B-9397-08002B2CF9AE}" pid="4" name="xd_Signature">
    <vt:lpwstr/>
  </property>
  <property fmtid="{D5CDD505-2E9C-101B-9397-08002B2CF9AE}" pid="5" name="display_urn:schemas-microsoft-com:office:office#Author">
    <vt:lpwstr>Summers, Karen (STFC,RAL,OBR)</vt:lpwstr>
  </property>
  <property fmtid="{D5CDD505-2E9C-101B-9397-08002B2CF9AE}" pid="6" name="TemplateUrl">
    <vt:lpwstr/>
  </property>
  <property fmtid="{D5CDD505-2E9C-101B-9397-08002B2CF9AE}" pid="7" name="xd_ProgID">
    <vt:lpwstr/>
  </property>
  <property fmtid="{D5CDD505-2E9C-101B-9397-08002B2CF9AE}" pid="8" name="ContentTypeId">
    <vt:lpwstr>0x010100F731947B08D5984288BC8B16A979FF50</vt:lpwstr>
  </property>
</Properties>
</file>