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6" autoAdjust="0"/>
    <p:restoredTop sz="94656" autoAdjust="0"/>
  </p:normalViewPr>
  <p:slideViewPr>
    <p:cSldViewPr>
      <p:cViewPr varScale="1">
        <p:scale>
          <a:sx n="101" d="100"/>
          <a:sy n="101" d="100"/>
        </p:scale>
        <p:origin x="-13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14/10/15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14/10/15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14/10/15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14/10/15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14/10/15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14/10/15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ss-ics.atlassian.net/wiki/display/PBITF/Target+Diagnostic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noProof="0" dirty="0" smtClean="0"/>
              <a:t>Beam Instrumentation in Monolith</a:t>
            </a:r>
            <a:endParaRPr lang="en-GB" sz="4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noProof="0" dirty="0" smtClean="0">
                <a:solidFill>
                  <a:schemeClr val="bg1"/>
                </a:solidFill>
              </a:rPr>
              <a:t>Stephen Molloy</a:t>
            </a:r>
          </a:p>
          <a:p>
            <a:r>
              <a:rPr lang="en-GB" sz="2000" noProof="0" dirty="0" smtClean="0">
                <a:solidFill>
                  <a:schemeClr val="bg1"/>
                </a:solidFill>
              </a:rPr>
              <a:t>PBI Taskforce Leader</a:t>
            </a:r>
            <a:endParaRPr lang="en-GB" sz="2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“Seeing is believing”</a:t>
            </a:r>
            <a:br>
              <a:rPr lang="en-US" dirty="0" smtClean="0"/>
            </a:br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en-US" sz="2000" dirty="0" smtClean="0"/>
              <a:t>– Eric Pitcher, 28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Sept 2015</a:t>
            </a:r>
            <a:endParaRPr lang="en-US" sz="2400" dirty="0"/>
          </a:p>
        </p:txBody>
      </p:sp>
      <p:pic>
        <p:nvPicPr>
          <p:cNvPr id="5" name="Content Placeholder 4" descr="Screen Shot 2015-10-02 at 10.34.4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288" b="-20288"/>
          <a:stretch>
            <a:fillRect/>
          </a:stretch>
        </p:blipFill>
        <p:spPr>
          <a:xfrm>
            <a:off x="457200" y="836712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6084168" y="1513384"/>
            <a:ext cx="2580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Proc. of SPIE Vol. 8142 81420N-1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9" y="4725144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 </a:t>
            </a:r>
            <a:r>
              <a:rPr lang="en-US" dirty="0" err="1" smtClean="0"/>
              <a:t>fiducialised</a:t>
            </a:r>
            <a:r>
              <a:rPr lang="en-US" dirty="0" smtClean="0"/>
              <a:t> luminescent coating applied to the objects of interest gives a direct measurement of the necessary parameters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Therefore,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Apply such a coating to the PBW &amp; the BEW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Install light guides, sensors, etc., as appropriate to extract the signal from the Target Monolith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In the “PBI Plug” currently included in the monolith design</a:t>
            </a:r>
          </a:p>
        </p:txBody>
      </p:sp>
    </p:spTree>
    <p:extLst>
      <p:ext uri="{BB962C8B-B14F-4D97-AF65-F5344CB8AC3E}">
        <p14:creationId xmlns:p14="http://schemas.microsoft.com/office/powerpoint/2010/main" val="2434885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Dynamic range of luminescent coatings will not be capable of verifying the 1% &amp; 0.1% specifications</a:t>
            </a:r>
          </a:p>
          <a:p>
            <a:r>
              <a:rPr lang="en-US" dirty="0" smtClean="0"/>
              <a:t>Need an additional diagnostic to measure this</a:t>
            </a:r>
          </a:p>
          <a:p>
            <a:r>
              <a:rPr lang="en-US" dirty="0" smtClean="0"/>
              <a:t>Solution,</a:t>
            </a:r>
          </a:p>
          <a:p>
            <a:pPr lvl="1"/>
            <a:r>
              <a:rPr lang="en-US" dirty="0" smtClean="0"/>
              <a:t>Include halo measurements at PBW &amp; BEW</a:t>
            </a:r>
          </a:p>
          <a:p>
            <a:pPr lvl="2"/>
            <a:r>
              <a:rPr lang="en-US" dirty="0" smtClean="0"/>
              <a:t>Perhaps based on thermocouples or SEY</a:t>
            </a:r>
          </a:p>
          <a:p>
            <a:r>
              <a:rPr lang="en-US" dirty="0" smtClean="0"/>
              <a:t>Problem,</a:t>
            </a:r>
          </a:p>
          <a:p>
            <a:pPr lvl="1"/>
            <a:r>
              <a:rPr lang="en-US" dirty="0" smtClean="0"/>
              <a:t>Rotating target makes such a measurement at the BEW very difficult</a:t>
            </a:r>
          </a:p>
          <a:p>
            <a:r>
              <a:rPr lang="en-US" dirty="0" smtClean="0"/>
              <a:t>Solution,</a:t>
            </a:r>
          </a:p>
          <a:p>
            <a:pPr lvl="1"/>
            <a:r>
              <a:rPr lang="en-US" dirty="0" smtClean="0"/>
              <a:t>Move the BEW halo measurement to the plug that supports the profile measurement light guides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0247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thus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89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Beam on Target specs can be verified via:</a:t>
            </a:r>
          </a:p>
          <a:p>
            <a:pPr lvl="1"/>
            <a:r>
              <a:rPr lang="en-US" dirty="0" smtClean="0"/>
              <a:t>Wire-scanner at raster action-point in A2T</a:t>
            </a:r>
          </a:p>
          <a:p>
            <a:pPr lvl="1"/>
            <a:r>
              <a:rPr lang="en-US" dirty="0" smtClean="0"/>
              <a:t>Appropriately placed BPMs in A2T</a:t>
            </a:r>
          </a:p>
          <a:p>
            <a:pPr lvl="1"/>
            <a:r>
              <a:rPr lang="en-US" dirty="0" smtClean="0"/>
              <a:t>B-dot loops in the raster magnets</a:t>
            </a:r>
          </a:p>
          <a:p>
            <a:pPr lvl="1"/>
            <a:r>
              <a:rPr lang="en-US" dirty="0" smtClean="0"/>
              <a:t>Luminescent coatings applied to the PBW and BEW</a:t>
            </a:r>
          </a:p>
          <a:p>
            <a:pPr lvl="1"/>
            <a:r>
              <a:rPr lang="en-US" dirty="0" smtClean="0"/>
              <a:t>Halo monitors</a:t>
            </a:r>
          </a:p>
          <a:p>
            <a:r>
              <a:rPr lang="en-US" dirty="0" smtClean="0"/>
              <a:t>Concerns</a:t>
            </a:r>
          </a:p>
          <a:p>
            <a:pPr lvl="1"/>
            <a:r>
              <a:rPr lang="en-US" dirty="0" smtClean="0"/>
              <a:t>Luminescence degradation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bserved at SNS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pic>
        <p:nvPicPr>
          <p:cNvPr id="7" name="Picture 6" descr="Screen Shot 2015-10-07 at 10.38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28282"/>
            <a:ext cx="4680520" cy="34297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6525344"/>
            <a:ext cx="42564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Spallation Neutron Source Target Imaging System Operation, </a:t>
            </a:r>
            <a:r>
              <a:rPr lang="en-US" sz="900" dirty="0" err="1" smtClean="0"/>
              <a:t>McManamy</a:t>
            </a:r>
            <a:r>
              <a:rPr lang="en-US" sz="900" dirty="0" smtClean="0"/>
              <a:t>, et al., 2011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90111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2T(2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5111"/>
            <a:ext cx="9144000" cy="1988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Luminescence Decay, </a:t>
            </a:r>
            <a:br>
              <a:rPr lang="en-US" dirty="0" smtClean="0"/>
            </a:br>
            <a:r>
              <a:rPr lang="en-US" sz="1000" dirty="0" smtClean="0"/>
              <a:t>Spallation </a:t>
            </a:r>
            <a:r>
              <a:rPr lang="en-US" sz="1000" dirty="0"/>
              <a:t>Neutron Source Target Imaging System Operation, </a:t>
            </a:r>
            <a:r>
              <a:rPr lang="en-US" sz="1000" dirty="0" err="1"/>
              <a:t>McManamy</a:t>
            </a:r>
            <a:r>
              <a:rPr lang="en-US" sz="1000" dirty="0"/>
              <a:t>, et al., </a:t>
            </a:r>
            <a:r>
              <a:rPr lang="en-US" sz="1000" dirty="0" smtClean="0"/>
              <a:t>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52839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Environment of PBW and BEW</a:t>
            </a:r>
          </a:p>
          <a:p>
            <a:pPr lvl="1"/>
            <a:r>
              <a:rPr lang="en-US" dirty="0" smtClean="0"/>
              <a:t>Higher operation temperature &amp; neutron flux at BEW, therefore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ore uniform degradation</a:t>
            </a:r>
          </a:p>
          <a:p>
            <a:pPr lvl="2"/>
            <a:r>
              <a:rPr lang="en-US" dirty="0" smtClean="0"/>
              <a:t>Higher levels of degradation (subjected to larger neutron flux than PBW)</a:t>
            </a:r>
          </a:p>
          <a:p>
            <a:pPr lvl="1"/>
            <a:r>
              <a:rPr lang="en-US" dirty="0" smtClean="0"/>
              <a:t>Higher proton flux at PBW, therefore</a:t>
            </a:r>
          </a:p>
          <a:p>
            <a:pPr lvl="2"/>
            <a:r>
              <a:rPr lang="en-US" dirty="0" smtClean="0"/>
              <a:t>Non-uniform degradation concentrated at the beam spot</a:t>
            </a:r>
          </a:p>
          <a:p>
            <a:pPr lvl="1"/>
            <a:r>
              <a:rPr lang="en-US" dirty="0" smtClean="0"/>
              <a:t>Material choice</a:t>
            </a:r>
          </a:p>
          <a:p>
            <a:pPr lvl="2"/>
            <a:r>
              <a:rPr lang="en-US" dirty="0" smtClean="0"/>
              <a:t>Trading brightness for uniform degradation is advised</a:t>
            </a:r>
          </a:p>
          <a:p>
            <a:r>
              <a:rPr lang="en-US" dirty="0" smtClean="0"/>
              <a:t>ESS:</a:t>
            </a:r>
          </a:p>
          <a:p>
            <a:pPr lvl="1"/>
            <a:r>
              <a:rPr lang="en-US" dirty="0" smtClean="0"/>
              <a:t>BEW – 5 </a:t>
            </a:r>
            <a:r>
              <a:rPr lang="en-US" dirty="0" err="1" smtClean="0"/>
              <a:t>yrs</a:t>
            </a:r>
            <a:r>
              <a:rPr lang="en-US" dirty="0" smtClean="0"/>
              <a:t> x 5000 </a:t>
            </a:r>
            <a:r>
              <a:rPr lang="en-US" dirty="0" err="1" smtClean="0"/>
              <a:t>hrs</a:t>
            </a:r>
            <a:r>
              <a:rPr lang="en-US" dirty="0" smtClean="0"/>
              <a:t>/</a:t>
            </a:r>
            <a:r>
              <a:rPr lang="en-US" dirty="0" err="1" smtClean="0"/>
              <a:t>yr</a:t>
            </a:r>
            <a:r>
              <a:rPr lang="en-US" dirty="0" smtClean="0"/>
              <a:t> x 5MW / 36 sectors</a:t>
            </a:r>
          </a:p>
          <a:p>
            <a:pPr marL="914400" lvl="2" indent="0">
              <a:buNone/>
            </a:pPr>
            <a:r>
              <a:rPr lang="en-US" dirty="0" smtClean="0"/>
              <a:t>= 3500 </a:t>
            </a:r>
            <a:r>
              <a:rPr lang="en-US" dirty="0" err="1" smtClean="0"/>
              <a:t>MWhrs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~7% relative efficiency</a:t>
            </a:r>
            <a:endParaRPr lang="en-US" dirty="0" smtClean="0"/>
          </a:p>
          <a:p>
            <a:pPr lvl="1"/>
            <a:r>
              <a:rPr lang="en-US" dirty="0" smtClean="0"/>
              <a:t>PBW – 0.5 </a:t>
            </a:r>
            <a:r>
              <a:rPr lang="en-US" dirty="0" err="1" smtClean="0"/>
              <a:t>yrs</a:t>
            </a:r>
            <a:r>
              <a:rPr lang="en-US" dirty="0" smtClean="0"/>
              <a:t> x 5000 </a:t>
            </a:r>
            <a:r>
              <a:rPr lang="en-US" dirty="0" err="1" smtClean="0"/>
              <a:t>hrs</a:t>
            </a:r>
            <a:r>
              <a:rPr lang="en-US" dirty="0" smtClean="0"/>
              <a:t>/</a:t>
            </a:r>
            <a:r>
              <a:rPr lang="en-US" dirty="0" err="1" smtClean="0"/>
              <a:t>yr</a:t>
            </a:r>
            <a:r>
              <a:rPr lang="en-US" dirty="0" smtClean="0"/>
              <a:t> x 5 MW</a:t>
            </a:r>
            <a:endParaRPr lang="en-US" dirty="0"/>
          </a:p>
          <a:p>
            <a:pPr marL="914400" lvl="2" indent="0">
              <a:buNone/>
            </a:pPr>
            <a:r>
              <a:rPr lang="en-US" dirty="0" smtClean="0"/>
              <a:t>= 12500 </a:t>
            </a:r>
            <a:r>
              <a:rPr lang="en-US" dirty="0" err="1" smtClean="0"/>
              <a:t>MWhrs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~1% relative efficiency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  <a:sym typeface="Wingdings"/>
              </a:rPr>
              <a:t>(Take care with these efficiency numbers. Calculation is very simplified.)</a:t>
            </a:r>
          </a:p>
        </p:txBody>
      </p:sp>
    </p:spTree>
    <p:extLst>
      <p:ext uri="{BB962C8B-B14F-4D97-AF65-F5344CB8AC3E}">
        <p14:creationId xmlns:p14="http://schemas.microsoft.com/office/powerpoint/2010/main" val="192863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 perfectly equivalent option has been identified</a:t>
            </a:r>
          </a:p>
          <a:p>
            <a:pPr lvl="1"/>
            <a:r>
              <a:rPr lang="en-US" dirty="0" smtClean="0"/>
              <a:t>i.e., no option that </a:t>
            </a:r>
            <a:r>
              <a:rPr lang="en-US" b="1" u="sng" dirty="0" smtClean="0"/>
              <a:t>directly</a:t>
            </a:r>
            <a:r>
              <a:rPr lang="en-US" dirty="0" smtClean="0"/>
              <a:t> measures the flux at the PBW &amp; BEW</a:t>
            </a:r>
          </a:p>
          <a:p>
            <a:r>
              <a:rPr lang="en-US" dirty="0" smtClean="0"/>
              <a:t>An alternative is a wire-grid system in the PBI plug</a:t>
            </a:r>
          </a:p>
          <a:p>
            <a:pPr lvl="1"/>
            <a:r>
              <a:rPr lang="en-US" dirty="0" smtClean="0"/>
              <a:t>The proton current density may make this risky</a:t>
            </a:r>
          </a:p>
          <a:p>
            <a:pPr lvl="2"/>
            <a:r>
              <a:rPr lang="en-US" dirty="0" smtClean="0"/>
              <a:t>Environment issues also increase risk</a:t>
            </a:r>
            <a:r>
              <a:rPr lang="en-US" dirty="0"/>
              <a:t>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  <p:pic>
        <p:nvPicPr>
          <p:cNvPr id="5" name="Picture 4" descr="PBW2PBIP_annotated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3861048"/>
            <a:ext cx="5166350" cy="2958867"/>
          </a:xfrm>
          <a:prstGeom prst="rect">
            <a:avLst/>
          </a:prstGeom>
        </p:spPr>
      </p:pic>
      <p:pic>
        <p:nvPicPr>
          <p:cNvPr id="6" name="Picture 5" descr="PBIP_upstream.bmp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8" t="15854" r="13327" b="-10674"/>
          <a:stretch/>
        </p:blipFill>
        <p:spPr>
          <a:xfrm>
            <a:off x="5652120" y="3933056"/>
            <a:ext cx="3387600" cy="19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47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Taskforce recommendation:</a:t>
            </a:r>
            <a:endParaRPr lang="en-US" dirty="0" smtClean="0"/>
          </a:p>
          <a:p>
            <a:pPr lvl="1"/>
            <a:r>
              <a:rPr lang="en-US" dirty="0"/>
              <a:t>Wire-scanner at raster action-point in A2T</a:t>
            </a:r>
          </a:p>
          <a:p>
            <a:pPr lvl="1"/>
            <a:r>
              <a:rPr lang="en-US" dirty="0"/>
              <a:t>Appropriately placed BPMs in A2T</a:t>
            </a:r>
          </a:p>
          <a:p>
            <a:pPr lvl="1"/>
            <a:r>
              <a:rPr lang="en-US" dirty="0" smtClean="0"/>
              <a:t>B-dot loops in the raster magnets</a:t>
            </a:r>
          </a:p>
          <a:p>
            <a:pPr lvl="1"/>
            <a:r>
              <a:rPr lang="en-US" dirty="0" smtClean="0"/>
              <a:t>Luminescent coatings applied to the PBW and BEW</a:t>
            </a:r>
          </a:p>
          <a:p>
            <a:pPr lvl="1"/>
            <a:r>
              <a:rPr lang="en-US" dirty="0" smtClean="0"/>
              <a:t>Halo monitors on the PBW and PBI Plug</a:t>
            </a:r>
          </a:p>
          <a:p>
            <a:pPr lvl="1"/>
            <a:r>
              <a:rPr lang="en-US" dirty="0" smtClean="0"/>
              <a:t>Consider backup options</a:t>
            </a:r>
          </a:p>
          <a:p>
            <a:pPr lvl="2"/>
            <a:r>
              <a:rPr lang="en-US" dirty="0" smtClean="0"/>
              <a:t>Specifically the use of a wire-grid system in the PBI Plug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469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Talk Outline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Beam Instrumentation Taskforce</a:t>
            </a:r>
          </a:p>
          <a:p>
            <a:pPr lvl="1"/>
            <a:r>
              <a:rPr lang="en-GB" dirty="0" smtClean="0"/>
              <a:t>Who, what, why</a:t>
            </a:r>
          </a:p>
          <a:p>
            <a:r>
              <a:rPr lang="en-GB" dirty="0" smtClean="0"/>
              <a:t>Beam-on-Target requirements</a:t>
            </a:r>
          </a:p>
          <a:p>
            <a:r>
              <a:rPr lang="en-GB" dirty="0" smtClean="0"/>
              <a:t>Beam Delivery systems</a:t>
            </a:r>
          </a:p>
          <a:p>
            <a:pPr lvl="1"/>
            <a:r>
              <a:rPr lang="en-GB" dirty="0" smtClean="0"/>
              <a:t>Accelerator-to-Target – A2T</a:t>
            </a:r>
          </a:p>
          <a:p>
            <a:r>
              <a:rPr lang="en-GB" dirty="0" smtClean="0"/>
              <a:t>Target implications</a:t>
            </a:r>
          </a:p>
          <a:p>
            <a:r>
              <a:rPr lang="en-GB" dirty="0" smtClean="0"/>
              <a:t>Concerns</a:t>
            </a:r>
          </a:p>
          <a:p>
            <a:r>
              <a:rPr lang="en-GB" dirty="0" smtClean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Instrumentation Taskforce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Commenced on 1</a:t>
            </a:r>
            <a:r>
              <a:rPr lang="en-US" baseline="30000" dirty="0" smtClean="0"/>
              <a:t>st</a:t>
            </a:r>
            <a:r>
              <a:rPr lang="en-US" dirty="0" smtClean="0"/>
              <a:t> June</a:t>
            </a:r>
          </a:p>
          <a:p>
            <a:pPr lvl="1"/>
            <a:r>
              <a:rPr lang="en-US" dirty="0" smtClean="0"/>
              <a:t>Original deadline: 31</a:t>
            </a:r>
            <a:r>
              <a:rPr lang="en-US" baseline="30000" dirty="0" smtClean="0"/>
              <a:t>st</a:t>
            </a:r>
            <a:r>
              <a:rPr lang="en-US" dirty="0" smtClean="0"/>
              <a:t> July</a:t>
            </a:r>
          </a:p>
          <a:p>
            <a:pPr lvl="1"/>
            <a:r>
              <a:rPr lang="en-US" dirty="0" smtClean="0"/>
              <a:t>Extended to Oct TAC</a:t>
            </a:r>
          </a:p>
          <a:p>
            <a:pPr lvl="2"/>
            <a:r>
              <a:rPr lang="en-US" dirty="0" smtClean="0"/>
              <a:t>Due to Summer Vacation, and a scope increase</a:t>
            </a:r>
          </a:p>
          <a:p>
            <a:r>
              <a:rPr lang="en-US" dirty="0" smtClean="0"/>
              <a:t>Purpose: “Set a baseline for PBI at ACCSYS”</a:t>
            </a:r>
          </a:p>
          <a:p>
            <a:pPr lvl="1"/>
            <a:r>
              <a:rPr lang="en-US" dirty="0" smtClean="0"/>
              <a:t>Conceived as a “focus group” for Beam Instrumentation and Beam Physics</a:t>
            </a:r>
          </a:p>
          <a:p>
            <a:pPr lvl="1"/>
            <a:r>
              <a:rPr lang="en-US" dirty="0" smtClean="0"/>
              <a:t>Allowed requests from Beam Instrumentation to have a higher priority for the Beam Physics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2429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Instrumentation Taskforce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scope</a:t>
            </a:r>
          </a:p>
          <a:p>
            <a:pPr lvl="1"/>
            <a:r>
              <a:rPr lang="en-US" dirty="0" smtClean="0"/>
              <a:t>From the Ion Source to the Neutron Shield Wall</a:t>
            </a:r>
          </a:p>
          <a:p>
            <a:pPr lvl="1"/>
            <a:r>
              <a:rPr lang="en-US" dirty="0" smtClean="0"/>
              <a:t>Implication – Target diagnostics were not considered</a:t>
            </a:r>
          </a:p>
          <a:p>
            <a:r>
              <a:rPr lang="en-US" dirty="0" smtClean="0"/>
              <a:t>Scope extension (mid August)</a:t>
            </a:r>
          </a:p>
          <a:p>
            <a:pPr lvl="1"/>
            <a:r>
              <a:rPr lang="en-US" dirty="0" smtClean="0"/>
              <a:t>All the way to the Target face</a:t>
            </a:r>
          </a:p>
          <a:p>
            <a:pPr lvl="1"/>
            <a:r>
              <a:rPr lang="en-US" dirty="0" smtClean="0"/>
              <a:t>Agreed by Target &amp; Accelerator Management</a:t>
            </a:r>
          </a:p>
          <a:p>
            <a:pPr lvl="1"/>
            <a:r>
              <a:rPr lang="en-US" dirty="0" smtClean="0"/>
              <a:t>Implication – Target </a:t>
            </a:r>
            <a:r>
              <a:rPr lang="en-US" dirty="0" err="1" smtClean="0"/>
              <a:t>diags</a:t>
            </a:r>
            <a:r>
              <a:rPr lang="en-US" dirty="0" smtClean="0"/>
              <a:t> must be discussed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6355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on Target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1"/>
            <a:ext cx="8712968" cy="24768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Primary questions for the Taskforce:</a:t>
            </a:r>
          </a:p>
          <a:p>
            <a:pPr lvl="1"/>
            <a:r>
              <a:rPr lang="en-US" dirty="0" smtClean="0"/>
              <a:t>What is the minimal PBI suite that is sufficient for commissioning?</a:t>
            </a:r>
          </a:p>
          <a:p>
            <a:pPr lvl="1"/>
            <a:r>
              <a:rPr lang="en-US" dirty="0" smtClean="0"/>
              <a:t>What backup options should be considered in case of technological challenges?</a:t>
            </a:r>
          </a:p>
          <a:p>
            <a:r>
              <a:rPr lang="en-US" dirty="0" smtClean="0"/>
              <a:t>Answers </a:t>
            </a:r>
            <a:r>
              <a:rPr lang="en-US" dirty="0"/>
              <a:t>should be guided by the agreed Beam on Target </a:t>
            </a:r>
            <a:r>
              <a:rPr lang="en-US" dirty="0" smtClean="0"/>
              <a:t>specifications</a:t>
            </a:r>
            <a:endParaRPr lang="en-US" dirty="0"/>
          </a:p>
          <a:p>
            <a:pPr lvl="2"/>
            <a:r>
              <a:rPr lang="en-US" dirty="0" smtClean="0"/>
              <a:t>“Beam on Target Requirements”, ESS</a:t>
            </a:r>
            <a:r>
              <a:rPr lang="en-US" dirty="0"/>
              <a:t>-0003310 – Released on 3</a:t>
            </a:r>
            <a:r>
              <a:rPr lang="en-US" baseline="30000" dirty="0"/>
              <a:t>rd</a:t>
            </a:r>
            <a:r>
              <a:rPr lang="en-US" dirty="0"/>
              <a:t> July, </a:t>
            </a:r>
            <a:r>
              <a:rPr lang="en-US" dirty="0" smtClean="0"/>
              <a:t>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506455"/>
              </p:ext>
            </p:extLst>
          </p:nvPr>
        </p:nvGraphicFramePr>
        <p:xfrm>
          <a:off x="179512" y="4053542"/>
          <a:ext cx="8712966" cy="2687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2"/>
                <a:gridCol w="2904322"/>
                <a:gridCol w="2904322"/>
              </a:tblGrid>
              <a:tr h="27525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Parameter</a:t>
                      </a:r>
                      <a:endParaRPr lang="en-US" sz="11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Value at</a:t>
                      </a:r>
                      <a:r>
                        <a:rPr lang="en-GB" sz="11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Beam Entrance Window (BEW)</a:t>
                      </a:r>
                      <a:endParaRPr lang="en-US" sz="11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n-lt"/>
                        </a:rPr>
                        <a:t>Value at Proton Beam Window (PBW)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35621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Maximum beam footprint enclosing 99% beam fraction (mm</a:t>
                      </a:r>
                      <a:r>
                        <a:rPr lang="en-GB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GB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160 H × 60 V</a:t>
                      </a:r>
                      <a:endParaRPr lang="en-US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140 H × 52 V</a:t>
                      </a:r>
                      <a:endParaRPr lang="en-US" sz="10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621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Maximum beam footprint enclosing 99.9% beam fraction (mm</a:t>
                      </a:r>
                      <a:r>
                        <a:rPr lang="en-GB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GB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180 H × 64 V</a:t>
                      </a:r>
                      <a:endParaRPr lang="en-US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160 H × 56 V</a:t>
                      </a:r>
                      <a:endParaRPr lang="en-US" sz="10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621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Nominal time-averaged peak current density (µA/cm</a:t>
                      </a:r>
                      <a:r>
                        <a:rPr lang="en-GB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GB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56</a:t>
                      </a:r>
                      <a:endParaRPr lang="en-US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89</a:t>
                      </a:r>
                      <a:endParaRPr lang="en-US" sz="10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621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Maximum time-averaged peak current density (µA/cm</a:t>
                      </a:r>
                      <a:r>
                        <a:rPr lang="en-GB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GB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71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112</a:t>
                      </a:r>
                      <a:endParaRPr lang="en-US" sz="10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6218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Maximum displacement of footprint from nominal position (mm)</a:t>
                      </a:r>
                      <a:endParaRPr lang="en-US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±5 (horizontal)</a:t>
                      </a:r>
                      <a:br>
                        <a:rPr lang="en-GB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GB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±3 (vertical)</a:t>
                      </a:r>
                      <a:endParaRPr lang="en-US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±4 (horizontal)</a:t>
                      </a:r>
                      <a:br>
                        <a:rPr lang="en-GB" sz="1000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000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±3 (vertical)</a:t>
                      </a:r>
                      <a:endParaRPr lang="en-US" sz="10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621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Minimum</a:t>
                      </a:r>
                      <a:r>
                        <a:rPr lang="en-GB" sz="1100" i="1">
                          <a:effectLst/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</a:t>
                      </a:r>
                      <a:r>
                        <a:rPr lang="en-GB" sz="1100" i="1" baseline="-25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en-GB" sz="1100" i="1">
                          <a:effectLst/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GB" sz="1100" i="1" baseline="-25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GB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for rastered Gaussian beam (mm</a:t>
                      </a:r>
                      <a:r>
                        <a:rPr lang="en-GB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GB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n-lt"/>
                        </a:rPr>
                        <a:t>-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27525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Minimum horizontal raster frequency (kHz)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35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n-lt"/>
                        </a:rPr>
                        <a:t>-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928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applicable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9715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ESS-0003310 is the sole source of appropriate specifications</a:t>
            </a:r>
          </a:p>
          <a:p>
            <a:r>
              <a:rPr lang="en-US" dirty="0" smtClean="0"/>
              <a:t>Necessary beam conditions are only specified at two locations – PBW &amp; BEW</a:t>
            </a:r>
          </a:p>
          <a:p>
            <a:r>
              <a:rPr lang="en-US" dirty="0" smtClean="0"/>
              <a:t>Limits are placed on the 1% and 0.1% populations of the transverse tails</a:t>
            </a:r>
          </a:p>
          <a:p>
            <a:r>
              <a:rPr lang="en-US" dirty="0" smtClean="0"/>
              <a:t>There are no magnetic optics downstream of the Neutron Shield Wall (NSW)</a:t>
            </a:r>
          </a:p>
          <a:p>
            <a:r>
              <a:rPr lang="en-US" dirty="0" smtClean="0"/>
              <a:t>The A2T optics are such that there is an optical waist in both planes at the NSW, and that this is coincident with a cross-over point in the </a:t>
            </a:r>
            <a:r>
              <a:rPr lang="en-US" dirty="0" err="1" smtClean="0"/>
              <a:t>rastered</a:t>
            </a:r>
            <a:r>
              <a:rPr lang="en-US" dirty="0" smtClean="0"/>
              <a:t> trajectory</a:t>
            </a:r>
          </a:p>
          <a:p>
            <a:r>
              <a:rPr lang="en-US" dirty="0" smtClean="0"/>
              <a:t>The maxima of the </a:t>
            </a:r>
            <a:r>
              <a:rPr lang="en-US" dirty="0" err="1" smtClean="0"/>
              <a:t>rastered</a:t>
            </a:r>
            <a:r>
              <a:rPr lang="en-US" dirty="0" smtClean="0"/>
              <a:t> trajectory is linearly related to the extent of the time-averaged beam size at the PBW &amp; BEW</a:t>
            </a:r>
          </a:p>
          <a:p>
            <a:r>
              <a:rPr lang="en-US" dirty="0" smtClean="0"/>
              <a:t>The raster magnets will include B-dot loops to probe their 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62686" y="55657"/>
            <a:ext cx="4365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en-US" sz="1200" dirty="0" err="1">
                <a:solidFill>
                  <a:schemeClr val="bg1"/>
                </a:solidFill>
                <a:hlinkClick r:id="rId2"/>
              </a:rPr>
              <a:t>ess-ics.atlassian.net</a:t>
            </a:r>
            <a:r>
              <a:rPr lang="en-US" sz="1200" dirty="0">
                <a:solidFill>
                  <a:schemeClr val="bg1"/>
                </a:solidFill>
                <a:hlinkClick r:id="rId2"/>
              </a:rPr>
              <a:t>/wiki/display/PBITF/</a:t>
            </a:r>
            <a:r>
              <a:rPr lang="en-US" sz="1200" dirty="0" err="1">
                <a:solidFill>
                  <a:schemeClr val="bg1"/>
                </a:solidFill>
                <a:hlinkClick r:id="rId2"/>
              </a:rPr>
              <a:t>Target+Diagnostics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6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x_max_def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916832"/>
            <a:ext cx="9144000" cy="2400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diagnostics in A2T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916832"/>
            <a:ext cx="9144000" cy="2400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2040" y="1556792"/>
            <a:ext cx="736099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>
                <a:solidFill>
                  <a:srgbClr val="FF0000"/>
                </a:solidFill>
              </a:rPr>
              <a:t>CO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1499" y="1568079"/>
            <a:ext cx="627759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dirty="0" smtClean="0">
                <a:solidFill>
                  <a:srgbClr val="FF0000"/>
                </a:solidFill>
              </a:rPr>
              <a:t>AP</a:t>
            </a:r>
            <a:endParaRPr lang="da-DK" sz="2800" dirty="0">
              <a:solidFill>
                <a:srgbClr val="FF0000"/>
              </a:solidFill>
            </a:endParaRPr>
          </a:p>
        </p:txBody>
      </p:sp>
      <p:pic>
        <p:nvPicPr>
          <p:cNvPr id="9" name="Picture 8" descr="A2T(2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9144000" cy="19882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473" y="6021288"/>
            <a:ext cx="627759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dirty="0" smtClean="0">
                <a:solidFill>
                  <a:srgbClr val="FF0000"/>
                </a:solidFill>
              </a:rPr>
              <a:t>AP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8064" y="6021288"/>
            <a:ext cx="736099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>
                <a:solidFill>
                  <a:srgbClr val="FF0000"/>
                </a:solidFill>
              </a:rPr>
              <a:t>CO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72200" y="5373216"/>
            <a:ext cx="2664296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2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diagnostics in A2T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pic>
        <p:nvPicPr>
          <p:cNvPr id="5" name="Picture 4" descr="image2015-5-11 19_7_40-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1" b="1162"/>
          <a:stretch/>
        </p:blipFill>
        <p:spPr>
          <a:xfrm>
            <a:off x="0" y="1412776"/>
            <a:ext cx="9144000" cy="2606400"/>
          </a:xfrm>
          <a:prstGeom prst="rect">
            <a:avLst/>
          </a:prstGeom>
        </p:spPr>
      </p:pic>
      <p:pic>
        <p:nvPicPr>
          <p:cNvPr id="6" name="Picture 5" descr="A2T(2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3268"/>
            <a:ext cx="9144000" cy="19882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96136" y="5373216"/>
            <a:ext cx="3240360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95536" y="2564904"/>
            <a:ext cx="4608512" cy="3096344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580112" y="1988840"/>
            <a:ext cx="2808312" cy="3600400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520" y="1484784"/>
            <a:ext cx="5750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Note: The 3D model has not yet been updated to reflect the Taskforce recommendations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8064" y="6021288"/>
            <a:ext cx="736099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>
                <a:solidFill>
                  <a:srgbClr val="FF0000"/>
                </a:solidFill>
              </a:rPr>
              <a:t>CO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473" y="6021288"/>
            <a:ext cx="627759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dirty="0" smtClean="0">
                <a:solidFill>
                  <a:srgbClr val="FF0000"/>
                </a:solidFill>
              </a:rPr>
              <a:t>AP</a:t>
            </a:r>
            <a:endParaRPr lang="da-DK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74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Target diagnostics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info can be gleaned from A2T </a:t>
            </a:r>
            <a:r>
              <a:rPr lang="en-US" dirty="0" err="1" smtClean="0"/>
              <a:t>diags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The correct operation of the raster system (frequency and approximate amplitude) can be verified via B-dot loops</a:t>
            </a:r>
          </a:p>
          <a:p>
            <a:pPr lvl="1"/>
            <a:r>
              <a:rPr lang="en-US" dirty="0" smtClean="0"/>
              <a:t>The correct triggering of the raster system can be verified via 3 A2T BPMs</a:t>
            </a:r>
          </a:p>
          <a:p>
            <a:pPr lvl="1"/>
            <a:r>
              <a:rPr lang="en-US" dirty="0" smtClean="0"/>
              <a:t>Centroid and raster amplitude at PBW &amp; BEW can be approximated from the BPMs</a:t>
            </a:r>
          </a:p>
          <a:p>
            <a:r>
              <a:rPr lang="en-US" dirty="0" smtClean="0"/>
              <a:t>What info is missing?</a:t>
            </a:r>
          </a:p>
          <a:p>
            <a:pPr lvl="1"/>
            <a:r>
              <a:rPr lang="en-US" dirty="0" smtClean="0"/>
              <a:t>Verification of the precise location of beam impact on PBW &amp; BEW</a:t>
            </a:r>
          </a:p>
          <a:p>
            <a:pPr lvl="1"/>
            <a:r>
              <a:rPr lang="en-US" dirty="0" smtClean="0"/>
              <a:t>Verification of the population of the transverse 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419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5015</TotalTime>
  <Words>1057</Words>
  <Application>Microsoft Macintosh PowerPoint</Application>
  <PresentationFormat>On-screen Show (4:3)</PresentationFormat>
  <Paragraphs>155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ESS Core Powerpoint</vt:lpstr>
      <vt:lpstr>Beam Instrumentation in Monolith</vt:lpstr>
      <vt:lpstr>Talk Outline</vt:lpstr>
      <vt:lpstr>Beam Instrumentation Taskforce</vt:lpstr>
      <vt:lpstr>Beam Instrumentation Taskforce</vt:lpstr>
      <vt:lpstr>Beam on Target requirements</vt:lpstr>
      <vt:lpstr>Some applicable findings</vt:lpstr>
      <vt:lpstr>Beam diagnostics in A2T</vt:lpstr>
      <vt:lpstr>Beam diagnostics in A2T</vt:lpstr>
      <vt:lpstr>Implications for Target diagnostics</vt:lpstr>
      <vt:lpstr>“Seeing is believing”   – Eric Pitcher, 28th Sept 2015</vt:lpstr>
      <vt:lpstr>Transverse tails</vt:lpstr>
      <vt:lpstr>Summary thus far</vt:lpstr>
      <vt:lpstr>Luminescence Decay,  Spallation Neutron Source Target Imaging System Operation, McManamy, et al., 2011</vt:lpstr>
      <vt:lpstr>Back-up option</vt:lpstr>
      <vt:lpstr>Summary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Helen Fröderberg</cp:lastModifiedBy>
  <cp:revision>70</cp:revision>
  <dcterms:created xsi:type="dcterms:W3CDTF">2013-10-29T16:05:10Z</dcterms:created>
  <dcterms:modified xsi:type="dcterms:W3CDTF">2015-10-14T11:39:07Z</dcterms:modified>
</cp:coreProperties>
</file>