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81" r:id="rId3"/>
    <p:sldId id="259" r:id="rId4"/>
    <p:sldId id="278" r:id="rId5"/>
    <p:sldId id="282" r:id="rId6"/>
    <p:sldId id="280" r:id="rId7"/>
    <p:sldId id="283" r:id="rId8"/>
    <p:sldId id="265" r:id="rId9"/>
    <p:sldId id="267" r:id="rId10"/>
    <p:sldId id="268" r:id="rId11"/>
    <p:sldId id="269" r:id="rId12"/>
    <p:sldId id="285" r:id="rId13"/>
    <p:sldId id="276" r:id="rId14"/>
    <p:sldId id="275" r:id="rId15"/>
    <p:sldId id="261" r:id="rId16"/>
    <p:sldId id="260" r:id="rId17"/>
    <p:sldId id="270" r:id="rId1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5" autoAdjust="0"/>
    <p:restoredTop sz="98261" autoAdjust="0"/>
  </p:normalViewPr>
  <p:slideViewPr>
    <p:cSldViewPr>
      <p:cViewPr varScale="1">
        <p:scale>
          <a:sx n="134" d="100"/>
          <a:sy n="134" d="100"/>
        </p:scale>
        <p:origin x="-95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2015-10-15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6633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8667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2015-10-15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2015-10-15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2015-10-15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2015-10-15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2015-10-15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Preliminary Design of Safety Credited Active </a:t>
            </a:r>
            <a:r>
              <a:rPr lang="en-US" sz="4000" dirty="0" smtClean="0"/>
              <a:t>Controls</a:t>
            </a: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v-SE" sz="2000" dirty="0" smtClean="0">
                <a:solidFill>
                  <a:schemeClr val="bg1"/>
                </a:solidFill>
              </a:rPr>
              <a:t>Mikael Olsson</a:t>
            </a:r>
          </a:p>
          <a:p>
            <a:r>
              <a:rPr lang="sv-SE" sz="2000" dirty="0" smtClean="0">
                <a:solidFill>
                  <a:schemeClr val="bg1"/>
                </a:solidFill>
              </a:rPr>
              <a:t>Control </a:t>
            </a:r>
            <a:r>
              <a:rPr lang="sv-SE" sz="2000" dirty="0" err="1" smtClean="0">
                <a:solidFill>
                  <a:schemeClr val="bg1"/>
                </a:solidFill>
              </a:rPr>
              <a:t>engineer</a:t>
            </a:r>
            <a:r>
              <a:rPr lang="sv-SE" sz="2000" dirty="0" smtClean="0">
                <a:solidFill>
                  <a:schemeClr val="bg1"/>
                </a:solidFill>
              </a:rPr>
              <a:t> – Target </a:t>
            </a:r>
            <a:r>
              <a:rPr lang="sv-SE" sz="2000" dirty="0" err="1" smtClean="0">
                <a:solidFill>
                  <a:schemeClr val="bg1"/>
                </a:solidFill>
              </a:rPr>
              <a:t>control</a:t>
            </a:r>
            <a:endParaRPr lang="sv-SE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sv-SE" sz="1400" smtClean="0">
                <a:solidFill>
                  <a:srgbClr val="FFFFFF"/>
                </a:solidFill>
              </a:rPr>
              <a:t>15-10-15</a:t>
            </a:fld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Pilot TSS: </a:t>
            </a:r>
            <a:r>
              <a:rPr lang="sv-SE" dirty="0" err="1" smtClean="0"/>
              <a:t>architecture</a:t>
            </a:r>
            <a:r>
              <a:rPr lang="sv-SE" dirty="0" smtClean="0"/>
              <a:t> – Target </a:t>
            </a:r>
            <a:r>
              <a:rPr lang="sv-SE" dirty="0" err="1" smtClean="0"/>
              <a:t>building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738412"/>
            <a:ext cx="6912768" cy="377882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491880" y="2780928"/>
            <a:ext cx="1152128" cy="72008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79712" y="2996952"/>
            <a:ext cx="144016" cy="288032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-540000">
            <a:off x="6537859" y="2286364"/>
            <a:ext cx="144016" cy="288032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1520" y="5662989"/>
            <a:ext cx="18551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TSS </a:t>
            </a:r>
            <a:r>
              <a:rPr lang="sv-SE" sz="1400" dirty="0" err="1" smtClean="0"/>
              <a:t>room</a:t>
            </a:r>
            <a:r>
              <a:rPr lang="sv-SE" sz="1400" dirty="0" smtClean="0"/>
              <a:t> 1</a:t>
            </a:r>
          </a:p>
          <a:p>
            <a:pPr marL="285750" indent="-285750">
              <a:buFontTx/>
              <a:buChar char="-"/>
            </a:pPr>
            <a:r>
              <a:rPr lang="sv-SE" sz="1400" dirty="0" smtClean="0"/>
              <a:t>Control </a:t>
            </a:r>
            <a:r>
              <a:rPr lang="sv-SE" sz="1400" dirty="0" err="1" smtClean="0"/>
              <a:t>equipment</a:t>
            </a:r>
            <a:endParaRPr lang="sv-SE" sz="1400" dirty="0" smtClean="0"/>
          </a:p>
          <a:p>
            <a:pPr marL="285750" indent="-285750">
              <a:buFontTx/>
              <a:buChar char="-"/>
            </a:pPr>
            <a:r>
              <a:rPr lang="sv-SE" sz="1400" dirty="0" smtClean="0"/>
              <a:t>CPU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0614" y="5661248"/>
            <a:ext cx="21574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err="1" smtClean="0"/>
              <a:t>Utility</a:t>
            </a:r>
            <a:r>
              <a:rPr lang="sv-SE" sz="1400" dirty="0" smtClean="0"/>
              <a:t> </a:t>
            </a:r>
            <a:r>
              <a:rPr lang="sv-SE" sz="1400" dirty="0" err="1" smtClean="0"/>
              <a:t>room</a:t>
            </a:r>
            <a:endParaRPr lang="sv-SE" sz="1400" dirty="0" smtClean="0"/>
          </a:p>
          <a:p>
            <a:pPr marL="285750" indent="-285750">
              <a:buFontTx/>
              <a:buChar char="-"/>
            </a:pPr>
            <a:r>
              <a:rPr lang="sv-SE" sz="1400" dirty="0" smtClean="0"/>
              <a:t>Process </a:t>
            </a:r>
            <a:r>
              <a:rPr lang="sv-SE" sz="1400" dirty="0" err="1" smtClean="0"/>
              <a:t>measurements</a:t>
            </a:r>
            <a:endParaRPr lang="sv-SE" sz="1400" dirty="0" smtClean="0"/>
          </a:p>
          <a:p>
            <a:pPr marL="285750" indent="-285750">
              <a:buFontTx/>
              <a:buChar char="-"/>
            </a:pPr>
            <a:r>
              <a:rPr lang="sv-SE" sz="1400" dirty="0" err="1" smtClean="0"/>
              <a:t>Distributed</a:t>
            </a:r>
            <a:r>
              <a:rPr lang="sv-SE" sz="1400" dirty="0" smtClean="0"/>
              <a:t> I/O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97232" y="5661248"/>
            <a:ext cx="18551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TSS </a:t>
            </a:r>
            <a:r>
              <a:rPr lang="sv-SE" sz="1400" dirty="0" err="1" smtClean="0"/>
              <a:t>room</a:t>
            </a:r>
            <a:r>
              <a:rPr lang="sv-SE" sz="1400" dirty="0" smtClean="0"/>
              <a:t> 2</a:t>
            </a:r>
          </a:p>
          <a:p>
            <a:pPr marL="285750" indent="-285750">
              <a:buFontTx/>
              <a:buChar char="-"/>
            </a:pPr>
            <a:r>
              <a:rPr lang="sv-SE" sz="1400" dirty="0" smtClean="0"/>
              <a:t>Control </a:t>
            </a:r>
            <a:r>
              <a:rPr lang="sv-SE" sz="1400" dirty="0" err="1" smtClean="0"/>
              <a:t>equipment</a:t>
            </a:r>
            <a:endParaRPr lang="sv-SE" sz="1400" dirty="0" smtClean="0"/>
          </a:p>
          <a:p>
            <a:pPr marL="285750" indent="-285750">
              <a:buFontTx/>
              <a:buChar char="-"/>
            </a:pPr>
            <a:r>
              <a:rPr lang="sv-SE" sz="1400" dirty="0" smtClean="0"/>
              <a:t>CPU</a:t>
            </a:r>
          </a:p>
        </p:txBody>
      </p:sp>
      <p:cxnSp>
        <p:nvCxnSpPr>
          <p:cNvPr id="12" name="Straight Arrow Connector 11"/>
          <p:cNvCxnSpPr>
            <a:stCxn id="3" idx="2"/>
            <a:endCxn id="9" idx="0"/>
          </p:cNvCxnSpPr>
          <p:nvPr/>
        </p:nvCxnSpPr>
        <p:spPr>
          <a:xfrm flipH="1">
            <a:off x="1179114" y="3284984"/>
            <a:ext cx="872606" cy="2378005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4"/>
            <a:endCxn id="10" idx="0"/>
          </p:cNvCxnSpPr>
          <p:nvPr/>
        </p:nvCxnSpPr>
        <p:spPr>
          <a:xfrm>
            <a:off x="4067944" y="3501008"/>
            <a:ext cx="1395" cy="2160240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2"/>
            <a:endCxn id="11" idx="0"/>
          </p:cNvCxnSpPr>
          <p:nvPr/>
        </p:nvCxnSpPr>
        <p:spPr>
          <a:xfrm>
            <a:off x="6632396" y="2572623"/>
            <a:ext cx="792430" cy="3088625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968234" y="2852936"/>
            <a:ext cx="216024" cy="1440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995936" y="3284984"/>
            <a:ext cx="216024" cy="1440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21" idx="0"/>
            <a:endCxn id="8" idx="1"/>
          </p:cNvCxnSpPr>
          <p:nvPr/>
        </p:nvCxnSpPr>
        <p:spPr>
          <a:xfrm rot="5400000" flipH="1" flipV="1">
            <a:off x="5101851" y="1416041"/>
            <a:ext cx="411291" cy="2462500"/>
          </a:xfrm>
          <a:prstGeom prst="bentConnector2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3"/>
          <p:cNvCxnSpPr>
            <a:stCxn id="22" idx="2"/>
            <a:endCxn id="3" idx="2"/>
          </p:cNvCxnSpPr>
          <p:nvPr/>
        </p:nvCxnSpPr>
        <p:spPr>
          <a:xfrm rot="5400000" flipH="1">
            <a:off x="3005826" y="2330878"/>
            <a:ext cx="144016" cy="2052228"/>
          </a:xfrm>
          <a:prstGeom prst="bentConnector3">
            <a:avLst>
              <a:gd name="adj1" fmla="val -158732"/>
            </a:avLst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3"/>
          <p:cNvCxnSpPr>
            <a:stCxn id="8" idx="3"/>
          </p:cNvCxnSpPr>
          <p:nvPr/>
        </p:nvCxnSpPr>
        <p:spPr>
          <a:xfrm flipV="1">
            <a:off x="6680988" y="2132856"/>
            <a:ext cx="2355508" cy="286259"/>
          </a:xfrm>
          <a:prstGeom prst="bentConnector3">
            <a:avLst>
              <a:gd name="adj1" fmla="val 50000"/>
            </a:avLst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23"/>
          <p:cNvCxnSpPr>
            <a:stCxn id="3" idx="1"/>
          </p:cNvCxnSpPr>
          <p:nvPr/>
        </p:nvCxnSpPr>
        <p:spPr>
          <a:xfrm rot="10800000" flipH="1" flipV="1">
            <a:off x="1979712" y="3140968"/>
            <a:ext cx="7056784" cy="2016224"/>
          </a:xfrm>
          <a:prstGeom prst="bentConnector3">
            <a:avLst>
              <a:gd name="adj1" fmla="val -3239"/>
            </a:avLst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24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/>
          <p:cNvGrpSpPr/>
          <p:nvPr/>
        </p:nvGrpSpPr>
        <p:grpSpPr>
          <a:xfrm>
            <a:off x="215516" y="2564904"/>
            <a:ext cx="332142" cy="216024"/>
            <a:chOff x="6184074" y="2132856"/>
            <a:chExt cx="332142" cy="216024"/>
          </a:xfrm>
        </p:grpSpPr>
        <p:sp>
          <p:nvSpPr>
            <p:cNvPr id="96" name="Oval 95"/>
            <p:cNvSpPr/>
            <p:nvPr/>
          </p:nvSpPr>
          <p:spPr>
            <a:xfrm>
              <a:off x="6228184" y="2132856"/>
              <a:ext cx="216024" cy="216024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>
                <a:solidFill>
                  <a:srgbClr val="FF0000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6184074" y="2133436"/>
              <a:ext cx="33214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800" dirty="0" smtClean="0">
                  <a:solidFill>
                    <a:srgbClr val="FF0000"/>
                  </a:solidFill>
                </a:rPr>
                <a:t>PSZ</a:t>
              </a:r>
              <a:endParaRPr lang="en-US" sz="8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02" name="Straight Connector 101"/>
          <p:cNvCxnSpPr>
            <a:stCxn id="96" idx="4"/>
          </p:cNvCxnSpPr>
          <p:nvPr/>
        </p:nvCxnSpPr>
        <p:spPr>
          <a:xfrm flipH="1">
            <a:off x="362266" y="2780928"/>
            <a:ext cx="5372" cy="18002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oup 102"/>
          <p:cNvGrpSpPr/>
          <p:nvPr/>
        </p:nvGrpSpPr>
        <p:grpSpPr>
          <a:xfrm>
            <a:off x="509804" y="2564904"/>
            <a:ext cx="325730" cy="216024"/>
            <a:chOff x="6184074" y="2132856"/>
            <a:chExt cx="325730" cy="216024"/>
          </a:xfrm>
        </p:grpSpPr>
        <p:sp>
          <p:nvSpPr>
            <p:cNvPr id="104" name="Oval 103"/>
            <p:cNvSpPr/>
            <p:nvPr/>
          </p:nvSpPr>
          <p:spPr>
            <a:xfrm>
              <a:off x="6228184" y="2132856"/>
              <a:ext cx="216024" cy="216024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>
                <a:solidFill>
                  <a:srgbClr val="FF0000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184074" y="2133436"/>
              <a:ext cx="32573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800" dirty="0">
                  <a:solidFill>
                    <a:srgbClr val="FF0000"/>
                  </a:solidFill>
                </a:rPr>
                <a:t>S</a:t>
              </a:r>
              <a:r>
                <a:rPr lang="sv-SE" sz="800" dirty="0" smtClean="0">
                  <a:solidFill>
                    <a:srgbClr val="FF0000"/>
                  </a:solidFill>
                </a:rPr>
                <a:t>SZ</a:t>
              </a:r>
              <a:endParaRPr lang="en-US" sz="8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06" name="Straight Connector 105"/>
          <p:cNvCxnSpPr>
            <a:stCxn id="104" idx="4"/>
          </p:cNvCxnSpPr>
          <p:nvPr/>
        </p:nvCxnSpPr>
        <p:spPr>
          <a:xfrm>
            <a:off x="661926" y="2780928"/>
            <a:ext cx="0" cy="18002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216400" y="3284984"/>
            <a:ext cx="328936" cy="216024"/>
            <a:chOff x="6184074" y="2132856"/>
            <a:chExt cx="328936" cy="216024"/>
          </a:xfrm>
        </p:grpSpPr>
        <p:sp>
          <p:nvSpPr>
            <p:cNvPr id="110" name="Oval 109"/>
            <p:cNvSpPr/>
            <p:nvPr/>
          </p:nvSpPr>
          <p:spPr>
            <a:xfrm>
              <a:off x="6228184" y="2132856"/>
              <a:ext cx="216024" cy="216024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>
                <a:solidFill>
                  <a:srgbClr val="FF0000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6184074" y="2133436"/>
              <a:ext cx="32893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800" dirty="0">
                  <a:solidFill>
                    <a:srgbClr val="FF0000"/>
                  </a:solidFill>
                </a:rPr>
                <a:t>T</a:t>
              </a:r>
              <a:r>
                <a:rPr lang="sv-SE" sz="800" dirty="0" smtClean="0">
                  <a:solidFill>
                    <a:srgbClr val="FF0000"/>
                  </a:solidFill>
                </a:rPr>
                <a:t>SZ</a:t>
              </a:r>
              <a:endParaRPr lang="en-US" sz="8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12" name="Straight Connector 111"/>
          <p:cNvCxnSpPr>
            <a:endCxn id="110" idx="0"/>
          </p:cNvCxnSpPr>
          <p:nvPr/>
        </p:nvCxnSpPr>
        <p:spPr>
          <a:xfrm>
            <a:off x="368522" y="3135041"/>
            <a:ext cx="0" cy="149943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 descr="Screen Shot 2015-09-02 at 08.35.3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50" y="2780928"/>
            <a:ext cx="2725822" cy="31683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  <p:sp>
        <p:nvSpPr>
          <p:cNvPr id="8" name="Rectangle 7"/>
          <p:cNvSpPr/>
          <p:nvPr/>
        </p:nvSpPr>
        <p:spPr>
          <a:xfrm>
            <a:off x="4406062" y="2225769"/>
            <a:ext cx="345638" cy="4529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DI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06062" y="4910971"/>
            <a:ext cx="345638" cy="43204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DI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30198" y="2225770"/>
            <a:ext cx="432048" cy="4529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PLC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30198" y="4910971"/>
            <a:ext cx="432048" cy="43204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 smtClean="0">
                <a:solidFill>
                  <a:schemeClr val="tx1"/>
                </a:solidFill>
              </a:rPr>
              <a:t>PLC</a:t>
            </a: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26342" y="2225768"/>
            <a:ext cx="345638" cy="45295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DO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26342" y="4910971"/>
            <a:ext cx="345638" cy="43204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DO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86182" y="1886635"/>
            <a:ext cx="720080" cy="115212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86182" y="4550931"/>
            <a:ext cx="720080" cy="115212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>
            <a:stCxn id="9" idx="3"/>
            <a:endCxn id="12" idx="1"/>
          </p:cNvCxnSpPr>
          <p:nvPr/>
        </p:nvCxnSpPr>
        <p:spPr>
          <a:xfrm>
            <a:off x="4751700" y="5126995"/>
            <a:ext cx="878498" cy="0"/>
          </a:xfrm>
          <a:prstGeom prst="line">
            <a:avLst/>
          </a:prstGeom>
          <a:ln w="9525">
            <a:solidFill>
              <a:srgbClr val="008000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3"/>
            <a:endCxn id="11" idx="1"/>
          </p:cNvCxnSpPr>
          <p:nvPr/>
        </p:nvCxnSpPr>
        <p:spPr>
          <a:xfrm>
            <a:off x="4751700" y="2452246"/>
            <a:ext cx="878498" cy="1"/>
          </a:xfrm>
          <a:prstGeom prst="line">
            <a:avLst/>
          </a:prstGeom>
          <a:ln w="9525">
            <a:solidFill>
              <a:srgbClr val="008000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3"/>
            <a:endCxn id="13" idx="1"/>
          </p:cNvCxnSpPr>
          <p:nvPr/>
        </p:nvCxnSpPr>
        <p:spPr>
          <a:xfrm flipV="1">
            <a:off x="6062246" y="2452246"/>
            <a:ext cx="864096" cy="1"/>
          </a:xfrm>
          <a:prstGeom prst="line">
            <a:avLst/>
          </a:prstGeom>
          <a:ln w="9525">
            <a:solidFill>
              <a:srgbClr val="008000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3"/>
            <a:endCxn id="14" idx="1"/>
          </p:cNvCxnSpPr>
          <p:nvPr/>
        </p:nvCxnSpPr>
        <p:spPr>
          <a:xfrm>
            <a:off x="6062246" y="5126995"/>
            <a:ext cx="864096" cy="0"/>
          </a:xfrm>
          <a:prstGeom prst="line">
            <a:avLst/>
          </a:prstGeom>
          <a:ln w="9525">
            <a:solidFill>
              <a:srgbClr val="008000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784849" y="2462699"/>
            <a:ext cx="0" cy="936104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784849" y="3398803"/>
            <a:ext cx="653661" cy="0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596336" y="4190891"/>
            <a:ext cx="864096" cy="0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4" idx="3"/>
          </p:cNvCxnSpPr>
          <p:nvPr/>
        </p:nvCxnSpPr>
        <p:spPr>
          <a:xfrm>
            <a:off x="7271980" y="5126995"/>
            <a:ext cx="324356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3419872" y="3953961"/>
            <a:ext cx="864096" cy="0"/>
          </a:xfrm>
          <a:prstGeom prst="line">
            <a:avLst/>
          </a:prstGeom>
          <a:ln w="9525">
            <a:solidFill>
              <a:srgbClr val="2E9B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123728" y="2503350"/>
            <a:ext cx="0" cy="205570"/>
          </a:xfrm>
          <a:prstGeom prst="line">
            <a:avLst/>
          </a:prstGeom>
          <a:ln w="9525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2123728" y="2492896"/>
            <a:ext cx="2282336" cy="0"/>
          </a:xfrm>
          <a:prstGeom prst="line">
            <a:avLst/>
          </a:prstGeom>
          <a:ln w="9525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4211961" y="2503350"/>
            <a:ext cx="0" cy="2581834"/>
          </a:xfrm>
          <a:prstGeom prst="line">
            <a:avLst/>
          </a:prstGeom>
          <a:ln w="9525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4211961" y="5085184"/>
            <a:ext cx="194101" cy="0"/>
          </a:xfrm>
          <a:prstGeom prst="line">
            <a:avLst/>
          </a:prstGeom>
          <a:ln w="9525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4283968" y="2564904"/>
            <a:ext cx="0" cy="2448272"/>
          </a:xfrm>
          <a:prstGeom prst="line">
            <a:avLst/>
          </a:prstGeom>
          <a:ln w="9525">
            <a:solidFill>
              <a:srgbClr val="2E9B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4283968" y="2564904"/>
            <a:ext cx="122094" cy="0"/>
          </a:xfrm>
          <a:prstGeom prst="line">
            <a:avLst/>
          </a:prstGeom>
          <a:ln w="9525">
            <a:solidFill>
              <a:srgbClr val="2E9B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4283968" y="5013176"/>
            <a:ext cx="122094" cy="0"/>
          </a:xfrm>
          <a:prstGeom prst="line">
            <a:avLst/>
          </a:prstGeom>
          <a:ln w="9525">
            <a:solidFill>
              <a:srgbClr val="2E9B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4139952" y="2420888"/>
            <a:ext cx="0" cy="2736304"/>
          </a:xfrm>
          <a:prstGeom prst="line">
            <a:avLst/>
          </a:prstGeom>
          <a:ln w="9525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4139952" y="5157192"/>
            <a:ext cx="266112" cy="0"/>
          </a:xfrm>
          <a:prstGeom prst="line">
            <a:avLst/>
          </a:prstGeom>
          <a:ln w="9525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630198" y="3110771"/>
            <a:ext cx="4507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1oo5</a:t>
            </a:r>
            <a:endParaRPr lang="en-US" sz="1000" dirty="0"/>
          </a:p>
        </p:txBody>
      </p:sp>
      <p:sp>
        <p:nvSpPr>
          <p:cNvPr id="78" name="TextBox 77"/>
          <p:cNvSpPr txBox="1"/>
          <p:nvPr/>
        </p:nvSpPr>
        <p:spPr>
          <a:xfrm>
            <a:off x="5630198" y="5775067"/>
            <a:ext cx="4507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1oo5</a:t>
            </a:r>
            <a:endParaRPr lang="en-US" sz="1000" dirty="0"/>
          </a:p>
        </p:txBody>
      </p:sp>
      <p:sp>
        <p:nvSpPr>
          <p:cNvPr id="79" name="TextBox 78"/>
          <p:cNvSpPr txBox="1"/>
          <p:nvPr/>
        </p:nvSpPr>
        <p:spPr>
          <a:xfrm>
            <a:off x="4355976" y="2708920"/>
            <a:ext cx="45076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2oo3</a:t>
            </a:r>
          </a:p>
          <a:p>
            <a:r>
              <a:rPr lang="sv-SE" sz="1000" dirty="0" smtClean="0"/>
              <a:t>2oo3</a:t>
            </a:r>
          </a:p>
          <a:p>
            <a:r>
              <a:rPr lang="sv-SE" sz="1000" dirty="0" smtClean="0"/>
              <a:t>2oo3</a:t>
            </a:r>
          </a:p>
          <a:p>
            <a:r>
              <a:rPr lang="sv-SE" sz="1000" dirty="0" smtClean="0"/>
              <a:t>2oo3</a:t>
            </a:r>
          </a:p>
          <a:p>
            <a:r>
              <a:rPr lang="sv-SE" sz="1000" dirty="0" smtClean="0"/>
              <a:t>2oo3</a:t>
            </a:r>
            <a:endParaRPr lang="en-US" sz="1000" dirty="0"/>
          </a:p>
        </p:txBody>
      </p:sp>
      <p:sp>
        <p:nvSpPr>
          <p:cNvPr id="80" name="Rectangle 79"/>
          <p:cNvSpPr/>
          <p:nvPr/>
        </p:nvSpPr>
        <p:spPr>
          <a:xfrm>
            <a:off x="4334054" y="1886635"/>
            <a:ext cx="504056" cy="381642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334054" y="5733256"/>
            <a:ext cx="45076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2oo3</a:t>
            </a:r>
          </a:p>
          <a:p>
            <a:r>
              <a:rPr lang="sv-SE" sz="1000" dirty="0" smtClean="0"/>
              <a:t>2oo3</a:t>
            </a:r>
            <a:endParaRPr lang="sv-SE" sz="1000" dirty="0"/>
          </a:p>
          <a:p>
            <a:r>
              <a:rPr lang="sv-SE" sz="1000" dirty="0" smtClean="0"/>
              <a:t>2oo3</a:t>
            </a:r>
            <a:endParaRPr lang="sv-SE" sz="1000" dirty="0"/>
          </a:p>
          <a:p>
            <a:r>
              <a:rPr lang="sv-SE" sz="1000" dirty="0" smtClean="0"/>
              <a:t>2oo3</a:t>
            </a:r>
          </a:p>
          <a:p>
            <a:r>
              <a:rPr lang="sv-SE" sz="1000" dirty="0" smtClean="0"/>
              <a:t>2oo3</a:t>
            </a:r>
            <a:endParaRPr lang="en-US" sz="1000" dirty="0"/>
          </a:p>
        </p:txBody>
      </p:sp>
      <p:sp>
        <p:nvSpPr>
          <p:cNvPr id="83" name="TextBox 82"/>
          <p:cNvSpPr txBox="1"/>
          <p:nvPr/>
        </p:nvSpPr>
        <p:spPr>
          <a:xfrm>
            <a:off x="4211960" y="1628800"/>
            <a:ext cx="933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Utility room</a:t>
            </a:r>
            <a:endParaRPr lang="en-US" sz="1200" dirty="0"/>
          </a:p>
        </p:txBody>
      </p:sp>
      <p:sp>
        <p:nvSpPr>
          <p:cNvPr id="85" name="TextBox 84"/>
          <p:cNvSpPr txBox="1"/>
          <p:nvPr/>
        </p:nvSpPr>
        <p:spPr>
          <a:xfrm>
            <a:off x="5413474" y="1628800"/>
            <a:ext cx="8867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TSS room 1</a:t>
            </a:r>
            <a:endParaRPr lang="en-US" sz="1200" dirty="0"/>
          </a:p>
        </p:txBody>
      </p:sp>
      <p:sp>
        <p:nvSpPr>
          <p:cNvPr id="87" name="TextBox 86"/>
          <p:cNvSpPr txBox="1"/>
          <p:nvPr/>
        </p:nvSpPr>
        <p:spPr>
          <a:xfrm>
            <a:off x="5413474" y="4334907"/>
            <a:ext cx="8867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TSS room 2</a:t>
            </a:r>
            <a:endParaRPr lang="en-US" sz="1200" dirty="0"/>
          </a:p>
        </p:txBody>
      </p:sp>
      <p:sp>
        <p:nvSpPr>
          <p:cNvPr id="89" name="Rectangle 88"/>
          <p:cNvSpPr/>
          <p:nvPr/>
        </p:nvSpPr>
        <p:spPr>
          <a:xfrm>
            <a:off x="6710318" y="1886635"/>
            <a:ext cx="2254170" cy="381642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308304" y="1628800"/>
            <a:ext cx="13236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Front end building</a:t>
            </a:r>
            <a:endParaRPr lang="en-US" sz="1200" dirty="0"/>
          </a:p>
        </p:txBody>
      </p:sp>
      <p:sp>
        <p:nvSpPr>
          <p:cNvPr id="119" name="TextBox 118"/>
          <p:cNvSpPr txBox="1"/>
          <p:nvPr/>
        </p:nvSpPr>
        <p:spPr>
          <a:xfrm>
            <a:off x="683568" y="2380238"/>
            <a:ext cx="3064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x3</a:t>
            </a:r>
            <a:endParaRPr lang="en-US" sz="1000" dirty="0"/>
          </a:p>
        </p:txBody>
      </p:sp>
      <p:sp>
        <p:nvSpPr>
          <p:cNvPr id="120" name="TextBox 119"/>
          <p:cNvSpPr txBox="1"/>
          <p:nvPr/>
        </p:nvSpPr>
        <p:spPr>
          <a:xfrm>
            <a:off x="3635896" y="3758843"/>
            <a:ext cx="3064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x3</a:t>
            </a:r>
            <a:endParaRPr lang="en-US" sz="1000" dirty="0"/>
          </a:p>
        </p:txBody>
      </p:sp>
      <p:cxnSp>
        <p:nvCxnSpPr>
          <p:cNvPr id="147" name="Straight Connector 146"/>
          <p:cNvCxnSpPr/>
          <p:nvPr/>
        </p:nvCxnSpPr>
        <p:spPr>
          <a:xfrm flipH="1">
            <a:off x="368522" y="2348880"/>
            <a:ext cx="4037540" cy="0"/>
          </a:xfrm>
          <a:prstGeom prst="line">
            <a:avLst/>
          </a:prstGeom>
          <a:ln w="9525">
            <a:solidFill>
              <a:srgbClr val="FB47E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V="1">
            <a:off x="4059558" y="2348880"/>
            <a:ext cx="8386" cy="2880321"/>
          </a:xfrm>
          <a:prstGeom prst="line">
            <a:avLst/>
          </a:prstGeom>
          <a:ln w="9525">
            <a:solidFill>
              <a:srgbClr val="FB47E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H="1">
            <a:off x="4067944" y="5229200"/>
            <a:ext cx="338119" cy="0"/>
          </a:xfrm>
          <a:prstGeom prst="line">
            <a:avLst/>
          </a:prstGeom>
          <a:ln w="9525">
            <a:solidFill>
              <a:srgbClr val="FB47E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323528" y="2318683"/>
            <a:ext cx="3064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x3</a:t>
            </a:r>
            <a:endParaRPr lang="en-US" sz="1000" dirty="0"/>
          </a:p>
        </p:txBody>
      </p:sp>
      <p:sp>
        <p:nvSpPr>
          <p:cNvPr id="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sv-SE" dirty="0" smtClean="0"/>
              <a:t>Pilot TSS: </a:t>
            </a:r>
            <a:r>
              <a:rPr lang="sv-SE" dirty="0" err="1" smtClean="0"/>
              <a:t>architecture</a:t>
            </a:r>
            <a:r>
              <a:rPr lang="sv-SE" dirty="0" smtClean="0"/>
              <a:t> – system layout</a:t>
            </a:r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2411760" y="4653136"/>
            <a:ext cx="43204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 flipH="1">
            <a:off x="683568" y="2420888"/>
            <a:ext cx="3722494" cy="0"/>
          </a:xfrm>
          <a:prstGeom prst="line">
            <a:avLst/>
          </a:prstGeom>
          <a:ln w="9525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2105266" y="2452246"/>
            <a:ext cx="3064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x3</a:t>
            </a:r>
            <a:endParaRPr lang="en-US" sz="1000" dirty="0"/>
          </a:p>
        </p:txBody>
      </p:sp>
      <p:cxnSp>
        <p:nvCxnSpPr>
          <p:cNvPr id="3" name="Straight Connector 2"/>
          <p:cNvCxnSpPr>
            <a:stCxn id="29" idx="0"/>
          </p:cNvCxnSpPr>
          <p:nvPr/>
        </p:nvCxnSpPr>
        <p:spPr>
          <a:xfrm flipV="1">
            <a:off x="8568444" y="4334907"/>
            <a:ext cx="0" cy="3182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8568444" y="4113898"/>
            <a:ext cx="170529" cy="2210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568444" y="3573016"/>
            <a:ext cx="0" cy="5408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244408" y="4653136"/>
            <a:ext cx="64807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400 V</a:t>
            </a:r>
            <a:endParaRPr lang="en-US" sz="1200" dirty="0"/>
          </a:p>
        </p:txBody>
      </p:sp>
      <p:sp>
        <p:nvSpPr>
          <p:cNvPr id="91" name="TextBox 90"/>
          <p:cNvSpPr txBox="1"/>
          <p:nvPr/>
        </p:nvSpPr>
        <p:spPr>
          <a:xfrm>
            <a:off x="8244408" y="2643490"/>
            <a:ext cx="64807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200" dirty="0" smtClean="0"/>
              <a:t>Ion source</a:t>
            </a:r>
            <a:endParaRPr lang="en-US" sz="1200" dirty="0"/>
          </a:p>
        </p:txBody>
      </p:sp>
      <p:cxnSp>
        <p:nvCxnSpPr>
          <p:cNvPr id="99" name="Straight Connector 98"/>
          <p:cNvCxnSpPr/>
          <p:nvPr/>
        </p:nvCxnSpPr>
        <p:spPr>
          <a:xfrm flipV="1">
            <a:off x="8568444" y="3326796"/>
            <a:ext cx="180020" cy="2462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endCxn id="91" idx="2"/>
          </p:cNvCxnSpPr>
          <p:nvPr/>
        </p:nvCxnSpPr>
        <p:spPr>
          <a:xfrm flipV="1">
            <a:off x="8568444" y="3105155"/>
            <a:ext cx="0" cy="2518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13" idx="3"/>
          </p:cNvCxnSpPr>
          <p:nvPr/>
        </p:nvCxnSpPr>
        <p:spPr>
          <a:xfrm>
            <a:off x="7271980" y="2452246"/>
            <a:ext cx="512869" cy="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V="1">
            <a:off x="7596336" y="3501008"/>
            <a:ext cx="0" cy="1625987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784849" y="3398803"/>
            <a:ext cx="1" cy="6782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7784850" y="4077072"/>
            <a:ext cx="675582" cy="0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7596336" y="3501008"/>
            <a:ext cx="842174" cy="0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4" name="Picture 2" descr="T:\WP7\Mikael\Meetings and work\20150903 TSS ESH\fiber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1" t="32986" r="39468" b="33507"/>
          <a:stretch/>
        </p:blipFill>
        <p:spPr bwMode="auto">
          <a:xfrm>
            <a:off x="5010200" y="2338617"/>
            <a:ext cx="246490" cy="24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 descr="T:\WP7\Mikael\Meetings and work\20150903 TSS ESH\fiber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1" t="32986" r="39468" b="33507"/>
          <a:stretch/>
        </p:blipFill>
        <p:spPr bwMode="auto">
          <a:xfrm>
            <a:off x="5010200" y="5002913"/>
            <a:ext cx="246490" cy="24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T:\WP7\Mikael\Meetings and work\20150903 TSS ESH\fiber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1" t="32986" r="39468" b="33507"/>
          <a:stretch/>
        </p:blipFill>
        <p:spPr bwMode="auto">
          <a:xfrm>
            <a:off x="6371049" y="4981037"/>
            <a:ext cx="246490" cy="24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T:\WP7\Mikael\Meetings and work\20150903 TSS ESH\fiber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1" t="32986" r="39468" b="33507"/>
          <a:stretch/>
        </p:blipFill>
        <p:spPr bwMode="auto">
          <a:xfrm>
            <a:off x="6371049" y="2338617"/>
            <a:ext cx="246490" cy="24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/>
          <p:cNvSpPr/>
          <p:nvPr/>
        </p:nvSpPr>
        <p:spPr>
          <a:xfrm>
            <a:off x="2507375" y="4941168"/>
            <a:ext cx="43204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2" name="Straight Connector 121"/>
          <p:cNvCxnSpPr/>
          <p:nvPr/>
        </p:nvCxnSpPr>
        <p:spPr>
          <a:xfrm flipV="1">
            <a:off x="683568" y="2420888"/>
            <a:ext cx="0" cy="103366"/>
          </a:xfrm>
          <a:prstGeom prst="line">
            <a:avLst/>
          </a:prstGeom>
          <a:ln w="9525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V="1">
            <a:off x="368522" y="2348880"/>
            <a:ext cx="0" cy="175375"/>
          </a:xfrm>
          <a:prstGeom prst="line">
            <a:avLst/>
          </a:prstGeom>
          <a:ln w="9525">
            <a:solidFill>
              <a:srgbClr val="FB47E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 flipV="1">
            <a:off x="107504" y="2275284"/>
            <a:ext cx="4298560" cy="2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V="1">
            <a:off x="107504" y="2275286"/>
            <a:ext cx="0" cy="1123517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35496" y="2960948"/>
            <a:ext cx="79834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>
            <a:off x="35496" y="3140968"/>
            <a:ext cx="81699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>
            <a:off x="107504" y="3392996"/>
            <a:ext cx="153006" cy="0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395536" y="3104964"/>
            <a:ext cx="3064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x3</a:t>
            </a:r>
            <a:endParaRPr lang="en-US" sz="1000" dirty="0"/>
          </a:p>
        </p:txBody>
      </p:sp>
      <p:cxnSp>
        <p:nvCxnSpPr>
          <p:cNvPr id="95" name="Straight Connector 94"/>
          <p:cNvCxnSpPr/>
          <p:nvPr/>
        </p:nvCxnSpPr>
        <p:spPr>
          <a:xfrm>
            <a:off x="3995936" y="2275284"/>
            <a:ext cx="0" cy="3025924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3995936" y="5301208"/>
            <a:ext cx="410128" cy="2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81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421502"/>
              </p:ext>
            </p:extLst>
          </p:nvPr>
        </p:nvGraphicFramePr>
        <p:xfrm>
          <a:off x="179512" y="1520788"/>
          <a:ext cx="8748699" cy="3244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48000"/>
                <a:gridCol w="1233511"/>
                <a:gridCol w="1266797"/>
                <a:gridCol w="1266797"/>
                <a:gridCol w="1266797"/>
                <a:gridCol w="1266797"/>
              </a:tblGrid>
              <a:tr h="684000">
                <a:tc>
                  <a:txBody>
                    <a:bodyPr/>
                    <a:lstStyle/>
                    <a:p>
                      <a:pPr algn="r"/>
                      <a:r>
                        <a:rPr lang="sv-SE" dirty="0" err="1" smtClean="0"/>
                        <a:t>Severity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dirty="0" smtClean="0"/>
                        <a:t>(</a:t>
                      </a:r>
                      <a:r>
                        <a:rPr lang="sv-SE" dirty="0" err="1" smtClean="0"/>
                        <a:t>mSv</a:t>
                      </a:r>
                      <a:r>
                        <a:rPr lang="sv-SE" dirty="0" smtClean="0"/>
                        <a:t>)</a:t>
                      </a:r>
                    </a:p>
                    <a:p>
                      <a:r>
                        <a:rPr lang="sv-SE" dirty="0" err="1" smtClean="0"/>
                        <a:t>Probability</a:t>
                      </a:r>
                      <a:endParaRPr lang="en-US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0.01-0.1</a:t>
                      </a:r>
                      <a:endParaRPr lang="en-US" dirty="0"/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0.1-1</a:t>
                      </a:r>
                      <a:endParaRPr lang="en-US" dirty="0"/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1-20</a:t>
                      </a:r>
                      <a:endParaRPr lang="en-US" dirty="0"/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20-100</a:t>
                      </a:r>
                      <a:endParaRPr lang="en-US" dirty="0"/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&gt;100</a:t>
                      </a:r>
                      <a:endParaRPr lang="en-US" dirty="0"/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i="1" dirty="0" smtClean="0"/>
                        <a:t>H1 Normal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i="1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</a:tr>
              <a:tr h="376159">
                <a:tc>
                  <a:txBody>
                    <a:bodyPr/>
                    <a:lstStyle/>
                    <a:p>
                      <a:r>
                        <a:rPr lang="sv-SE" dirty="0" smtClean="0"/>
                        <a:t>H2 </a:t>
                      </a:r>
                      <a:r>
                        <a:rPr lang="sv-SE" dirty="0" err="1" smtClean="0"/>
                        <a:t>Expected</a:t>
                      </a:r>
                      <a:endParaRPr lang="sv-SE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i="0" baseline="0" dirty="0" err="1" smtClean="0"/>
                        <a:t>frequency</a:t>
                      </a:r>
                      <a:r>
                        <a:rPr lang="sv-SE" sz="1200" i="0" baseline="0" dirty="0" smtClean="0"/>
                        <a:t> ≥ 10</a:t>
                      </a:r>
                      <a:r>
                        <a:rPr lang="sv-SE" sz="1200" i="0" baseline="30000" dirty="0" smtClean="0"/>
                        <a:t>-2</a:t>
                      </a:r>
                      <a:endParaRPr lang="en-US" sz="1800" i="0" baseline="30000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C3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C2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mtClean="0"/>
                        <a:t>C1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mtClean="0"/>
                        <a:t>C1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6159">
                <a:tc>
                  <a:txBody>
                    <a:bodyPr/>
                    <a:lstStyle/>
                    <a:p>
                      <a:r>
                        <a:rPr lang="sv-SE" dirty="0" smtClean="0"/>
                        <a:t>H3 </a:t>
                      </a:r>
                      <a:r>
                        <a:rPr lang="sv-SE" dirty="0" err="1" smtClean="0"/>
                        <a:t>Unexpected</a:t>
                      </a:r>
                      <a:endParaRPr lang="sv-SE" dirty="0" smtClean="0"/>
                    </a:p>
                    <a:p>
                      <a:pPr algn="r"/>
                      <a:r>
                        <a:rPr lang="en-US" sz="1200" dirty="0" smtClean="0"/>
                        <a:t>10</a:t>
                      </a:r>
                      <a:r>
                        <a:rPr lang="en-US" sz="1200" baseline="30000" dirty="0" smtClean="0"/>
                        <a:t>-4</a:t>
                      </a:r>
                      <a:r>
                        <a:rPr lang="en-US" sz="1200" dirty="0" smtClean="0"/>
                        <a:t> ≥ </a:t>
                      </a:r>
                      <a:r>
                        <a:rPr lang="sv-SE" sz="1200" i="0" baseline="0" dirty="0" err="1" smtClean="0"/>
                        <a:t>frequency</a:t>
                      </a:r>
                      <a:r>
                        <a:rPr lang="sv-SE" sz="1200" i="0" baseline="0" dirty="0" smtClean="0"/>
                        <a:t> </a:t>
                      </a:r>
                      <a:r>
                        <a:rPr lang="en-US" sz="1200" dirty="0" smtClean="0"/>
                        <a:t>&lt; 10</a:t>
                      </a:r>
                      <a:r>
                        <a:rPr lang="en-US" sz="1200" baseline="30000" dirty="0" smtClean="0"/>
                        <a:t>-2</a:t>
                      </a:r>
                      <a:endParaRPr lang="en-US" sz="1200" baseline="30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C2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mtClean="0"/>
                        <a:t>C1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mtClean="0"/>
                        <a:t>C1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6159">
                <a:tc>
                  <a:txBody>
                    <a:bodyPr/>
                    <a:lstStyle/>
                    <a:p>
                      <a:r>
                        <a:rPr lang="sv-SE" dirty="0" smtClean="0"/>
                        <a:t>H4 </a:t>
                      </a:r>
                      <a:r>
                        <a:rPr lang="sv-SE" dirty="0" err="1" smtClean="0"/>
                        <a:t>Unlikely</a:t>
                      </a:r>
                      <a:endParaRPr lang="sv-SE" dirty="0" smtClean="0"/>
                    </a:p>
                    <a:p>
                      <a:pPr algn="r"/>
                      <a:r>
                        <a:rPr lang="sv-SE" sz="1200" dirty="0" smtClean="0"/>
                        <a:t>10</a:t>
                      </a:r>
                      <a:r>
                        <a:rPr lang="sv-SE" sz="1200" baseline="30000" dirty="0" smtClean="0"/>
                        <a:t>-6</a:t>
                      </a:r>
                      <a:r>
                        <a:rPr lang="sv-SE" sz="1200" dirty="0" smtClean="0"/>
                        <a:t> ≥ </a:t>
                      </a:r>
                      <a:r>
                        <a:rPr lang="sv-SE" sz="1200" i="0" baseline="0" dirty="0" err="1" smtClean="0"/>
                        <a:t>frequency</a:t>
                      </a:r>
                      <a:r>
                        <a:rPr lang="sv-SE" sz="1200" i="0" baseline="0" dirty="0" smtClean="0"/>
                        <a:t> </a:t>
                      </a:r>
                      <a:r>
                        <a:rPr lang="sv-SE" sz="1200" dirty="0" smtClean="0"/>
                        <a:t>&lt; 10</a:t>
                      </a:r>
                      <a:r>
                        <a:rPr lang="sv-SE" sz="1200" baseline="30000" dirty="0" smtClean="0"/>
                        <a:t>-4</a:t>
                      </a:r>
                      <a:endParaRPr lang="en-US" sz="1200" baseline="30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mtClean="0"/>
                        <a:t>C1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C1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6159">
                <a:tc>
                  <a:txBody>
                    <a:bodyPr/>
                    <a:lstStyle/>
                    <a:p>
                      <a:r>
                        <a:rPr lang="sv-SE" dirty="0" smtClean="0"/>
                        <a:t>H5 </a:t>
                      </a:r>
                      <a:r>
                        <a:rPr lang="sv-SE" dirty="0" err="1" smtClean="0"/>
                        <a:t>Very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unlikely</a:t>
                      </a:r>
                      <a:endParaRPr lang="sv-SE" dirty="0" smtClean="0"/>
                    </a:p>
                    <a:p>
                      <a:pPr algn="r"/>
                      <a:r>
                        <a:rPr lang="sv-SE" sz="1200" i="0" baseline="0" dirty="0" err="1" smtClean="0"/>
                        <a:t>frequency</a:t>
                      </a:r>
                      <a:r>
                        <a:rPr lang="sv-SE" sz="1200" i="0" baseline="0" dirty="0" smtClean="0"/>
                        <a:t> </a:t>
                      </a:r>
                      <a:r>
                        <a:rPr lang="sv-SE" sz="1200" dirty="0" smtClean="0"/>
                        <a:t>&lt; 10</a:t>
                      </a:r>
                      <a:r>
                        <a:rPr lang="sv-SE" sz="1200" baseline="30000" dirty="0" smtClean="0"/>
                        <a:t>-6</a:t>
                      </a:r>
                      <a:endParaRPr lang="en-US" sz="1200" baseline="30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C1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ESS </a:t>
            </a:r>
            <a:r>
              <a:rPr lang="sv-SE" dirty="0" err="1" smtClean="0"/>
              <a:t>safety</a:t>
            </a:r>
            <a:r>
              <a:rPr lang="sv-SE" dirty="0" smtClean="0"/>
              <a:t> </a:t>
            </a:r>
            <a:r>
              <a:rPr lang="sv-SE" dirty="0" err="1" smtClean="0"/>
              <a:t>function</a:t>
            </a:r>
            <a:r>
              <a:rPr lang="sv-SE" dirty="0" smtClean="0"/>
              <a:t> </a:t>
            </a:r>
            <a:r>
              <a:rPr lang="sv-SE" dirty="0" err="1" smtClean="0"/>
              <a:t>classification</a:t>
            </a:r>
            <a:r>
              <a:rPr lang="sv-SE" dirty="0" smtClean="0"/>
              <a:t> - Public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2213532"/>
              </p:ext>
            </p:extLst>
          </p:nvPr>
        </p:nvGraphicFramePr>
        <p:xfrm>
          <a:off x="7632340" y="4869160"/>
          <a:ext cx="1296144" cy="125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Unacceptable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Risk</a:t>
                      </a:r>
                      <a:r>
                        <a:rPr lang="en-US" sz="1400" b="0" baseline="0" dirty="0" smtClean="0"/>
                        <a:t> reduction recommended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Tolerable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133628"/>
              </p:ext>
            </p:extLst>
          </p:nvPr>
        </p:nvGraphicFramePr>
        <p:xfrm>
          <a:off x="179512" y="4869160"/>
          <a:ext cx="640871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59"/>
                <a:gridCol w="972108"/>
                <a:gridCol w="3996444"/>
              </a:tblGrid>
              <a:tr h="327584">
                <a:tc>
                  <a:txBody>
                    <a:bodyPr/>
                    <a:lstStyle/>
                    <a:p>
                      <a:r>
                        <a:rPr lang="sv-SE" baseline="0" dirty="0" err="1" smtClean="0"/>
                        <a:t>Classification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Severity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Meaning</a:t>
                      </a:r>
                      <a:endParaRPr lang="en-US" dirty="0"/>
                    </a:p>
                  </a:txBody>
                  <a:tcPr/>
                </a:tc>
              </a:tr>
              <a:tr h="327584">
                <a:tc>
                  <a:txBody>
                    <a:bodyPr/>
                    <a:lstStyle/>
                    <a:p>
                      <a:r>
                        <a:rPr lang="sv-SE" dirty="0" smtClean="0"/>
                        <a:t>C3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Verification</a:t>
                      </a:r>
                      <a:r>
                        <a:rPr lang="sv-SE" dirty="0" smtClean="0"/>
                        <a:t> + </a:t>
                      </a:r>
                      <a:r>
                        <a:rPr lang="sv-SE" dirty="0" err="1" smtClean="0"/>
                        <a:t>qualification</a:t>
                      </a:r>
                      <a:endParaRPr lang="en-US" dirty="0"/>
                    </a:p>
                  </a:txBody>
                  <a:tcPr/>
                </a:tc>
              </a:tr>
              <a:tr h="565419">
                <a:tc>
                  <a:txBody>
                    <a:bodyPr/>
                    <a:lstStyle/>
                    <a:p>
                      <a:r>
                        <a:rPr lang="sv-SE" dirty="0" smtClean="0"/>
                        <a:t>C2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smtClean="0"/>
                        <a:t>C3 + </a:t>
                      </a:r>
                      <a:r>
                        <a:rPr lang="sv-SE" dirty="0" err="1" smtClean="0"/>
                        <a:t>independant</a:t>
                      </a:r>
                      <a:r>
                        <a:rPr lang="sv-SE" dirty="0" smtClean="0"/>
                        <a:t>, </a:t>
                      </a:r>
                      <a:r>
                        <a:rPr lang="sv-SE" dirty="0" err="1" smtClean="0"/>
                        <a:t>physically</a:t>
                      </a:r>
                      <a:r>
                        <a:rPr lang="sv-SE" dirty="0" smtClean="0"/>
                        <a:t> separated redundant </a:t>
                      </a:r>
                      <a:r>
                        <a:rPr lang="sv-SE" dirty="0" err="1" smtClean="0"/>
                        <a:t>trains</a:t>
                      </a:r>
                      <a:endParaRPr lang="sv-SE" dirty="0" smtClean="0"/>
                    </a:p>
                  </a:txBody>
                  <a:tcPr/>
                </a:tc>
              </a:tr>
              <a:tr h="327584">
                <a:tc>
                  <a:txBody>
                    <a:bodyPr/>
                    <a:lstStyle/>
                    <a:p>
                      <a:r>
                        <a:rPr lang="sv-SE" dirty="0" smtClean="0"/>
                        <a:t>C1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smtClean="0"/>
                        <a:t>C2 + </a:t>
                      </a:r>
                      <a:r>
                        <a:rPr lang="sv-SE" dirty="0" err="1" smtClean="0"/>
                        <a:t>diversity</a:t>
                      </a:r>
                      <a:endParaRPr lang="sv-SE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88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Next</a:t>
            </a:r>
            <a:r>
              <a:rPr lang="sv-SE" dirty="0" smtClean="0"/>
              <a:t> in design </a:t>
            </a:r>
            <a:r>
              <a:rPr lang="sv-SE" dirty="0" err="1" smtClean="0"/>
              <a:t>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dirty="0" err="1" smtClean="0">
                <a:solidFill>
                  <a:schemeClr val="tx1"/>
                </a:solidFill>
              </a:rPr>
              <a:t>Bending</a:t>
            </a:r>
            <a:r>
              <a:rPr lang="sv-SE" dirty="0" smtClean="0">
                <a:solidFill>
                  <a:schemeClr val="tx1"/>
                </a:solidFill>
              </a:rPr>
              <a:t> magnet </a:t>
            </a:r>
            <a:r>
              <a:rPr lang="sv-SE" dirty="0" err="1" smtClean="0">
                <a:solidFill>
                  <a:schemeClr val="tx1"/>
                </a:solidFill>
              </a:rPr>
              <a:t>control</a:t>
            </a:r>
            <a:r>
              <a:rPr lang="sv-SE" dirty="0" smtClean="0">
                <a:solidFill>
                  <a:schemeClr val="tx1"/>
                </a:solidFill>
              </a:rPr>
              <a:t>/</a:t>
            </a:r>
            <a:r>
              <a:rPr lang="sv-SE" dirty="0" err="1" smtClean="0">
                <a:solidFill>
                  <a:schemeClr val="tx1"/>
                </a:solidFill>
              </a:rPr>
              <a:t>measurement</a:t>
            </a:r>
            <a:endParaRPr lang="sv-SE" dirty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Meet </a:t>
            </a:r>
            <a:r>
              <a:rPr lang="en-US" dirty="0"/>
              <a:t>requirement for Operations from Accelerator to allow ion source warm-up and/or beam in accelerator while Target Station not ready for </a:t>
            </a:r>
            <a:r>
              <a:rPr lang="en-US" dirty="0" smtClean="0"/>
              <a:t>beam</a:t>
            </a:r>
            <a:br>
              <a:rPr lang="en-US" dirty="0" smtClean="0"/>
            </a:br>
            <a:endParaRPr lang="en-US" dirty="0"/>
          </a:p>
          <a:p>
            <a:r>
              <a:rPr lang="sv-SE" dirty="0" err="1" smtClean="0">
                <a:solidFill>
                  <a:schemeClr val="tx1"/>
                </a:solidFill>
              </a:rPr>
              <a:t>Safety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r>
              <a:rPr lang="sv-SE" dirty="0" err="1" smtClean="0">
                <a:solidFill>
                  <a:schemeClr val="tx1"/>
                </a:solidFill>
              </a:rPr>
              <a:t>assessment</a:t>
            </a:r>
            <a:endParaRPr lang="sv-SE" dirty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Evaluate </a:t>
            </a:r>
            <a:r>
              <a:rPr lang="en-US" dirty="0"/>
              <a:t>Pilot TSS design coverage of </a:t>
            </a:r>
            <a:r>
              <a:rPr lang="en-US" dirty="0" smtClean="0"/>
              <a:t>requirements</a:t>
            </a:r>
            <a:br>
              <a:rPr lang="en-US" dirty="0" smtClean="0"/>
            </a:br>
            <a:endParaRPr lang="sv-SE" dirty="0" smtClean="0"/>
          </a:p>
          <a:p>
            <a:r>
              <a:rPr lang="sv-SE" dirty="0" smtClean="0">
                <a:solidFill>
                  <a:schemeClr val="tx1"/>
                </a:solidFill>
              </a:rPr>
              <a:t>Start </a:t>
            </a:r>
            <a:r>
              <a:rPr lang="sv-SE" dirty="0" err="1" smtClean="0">
                <a:solidFill>
                  <a:schemeClr val="tx1"/>
                </a:solidFill>
              </a:rPr>
              <a:t>electrical</a:t>
            </a:r>
            <a:r>
              <a:rPr lang="sv-SE" dirty="0" smtClean="0">
                <a:solidFill>
                  <a:schemeClr val="tx1"/>
                </a:solidFill>
              </a:rPr>
              <a:t> design</a:t>
            </a:r>
          </a:p>
          <a:p>
            <a:pPr lvl="1"/>
            <a:r>
              <a:rPr lang="en-US" dirty="0" smtClean="0"/>
              <a:t>New </a:t>
            </a:r>
            <a:r>
              <a:rPr lang="en-US" dirty="0"/>
              <a:t>electrical engineer working on Target started this </a:t>
            </a:r>
            <a:r>
              <a:rPr lang="en-US" dirty="0" smtClean="0"/>
              <a:t>month</a:t>
            </a:r>
            <a:br>
              <a:rPr lang="en-US" dirty="0" smtClean="0"/>
            </a:br>
            <a:endParaRPr lang="en-US" dirty="0"/>
          </a:p>
          <a:p>
            <a:r>
              <a:rPr lang="sv-SE" dirty="0" smtClean="0">
                <a:solidFill>
                  <a:schemeClr val="tx1"/>
                </a:solidFill>
              </a:rPr>
              <a:t>TSS in </a:t>
            </a:r>
            <a:r>
              <a:rPr lang="sv-SE" dirty="0" err="1" smtClean="0">
                <a:solidFill>
                  <a:schemeClr val="tx1"/>
                </a:solidFill>
              </a:rPr>
              <a:t>main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r>
              <a:rPr lang="sv-SE" dirty="0" err="1" smtClean="0">
                <a:solidFill>
                  <a:schemeClr val="tx1"/>
                </a:solidFill>
              </a:rPr>
              <a:t>control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r>
              <a:rPr lang="sv-SE" dirty="0" err="1" smtClean="0">
                <a:solidFill>
                  <a:schemeClr val="tx1"/>
                </a:solidFill>
              </a:rPr>
              <a:t>room</a:t>
            </a:r>
            <a:endParaRPr lang="sv-SE" dirty="0" smtClean="0">
              <a:solidFill>
                <a:schemeClr val="tx1"/>
              </a:solidFill>
            </a:endParaRPr>
          </a:p>
          <a:p>
            <a:pPr lvl="1"/>
            <a:r>
              <a:rPr lang="en-US" dirty="0"/>
              <a:t>Determine details of signals to </a:t>
            </a:r>
            <a:r>
              <a:rPr lang="en-US" dirty="0" smtClean="0"/>
              <a:t>EPICS and </a:t>
            </a:r>
            <a:r>
              <a:rPr lang="en-US" smtClean="0"/>
              <a:t>to </a:t>
            </a:r>
            <a:r>
              <a:rPr lang="en-US"/>
              <a:t>M</a:t>
            </a:r>
            <a:r>
              <a:rPr lang="en-US" smtClean="0"/>
              <a:t>achine </a:t>
            </a:r>
            <a:r>
              <a:rPr lang="en-US" dirty="0"/>
              <a:t>P</a:t>
            </a:r>
            <a:r>
              <a:rPr lang="en-US" smtClean="0"/>
              <a:t>rotection </a:t>
            </a:r>
            <a:r>
              <a:rPr lang="en-US" dirty="0" smtClean="0"/>
              <a:t>relevant system</a:t>
            </a:r>
            <a:endParaRPr lang="en-US" dirty="0"/>
          </a:p>
          <a:p>
            <a:pPr lvl="1"/>
            <a:r>
              <a:rPr lang="en-US" dirty="0"/>
              <a:t>Determine requirements for TSS hardware in </a:t>
            </a:r>
            <a:r>
              <a:rPr lang="en-US" dirty="0" smtClean="0"/>
              <a:t>MCR</a:t>
            </a:r>
            <a:br>
              <a:rPr lang="en-US" dirty="0" smtClean="0"/>
            </a:br>
            <a:endParaRPr lang="en-US" dirty="0" smtClean="0"/>
          </a:p>
          <a:p>
            <a:r>
              <a:rPr lang="en-US" b="1" i="1" dirty="0">
                <a:solidFill>
                  <a:schemeClr val="tx1"/>
                </a:solidFill>
              </a:rPr>
              <a:t>Pilot TSS PDR in </a:t>
            </a:r>
            <a:r>
              <a:rPr lang="en-US" b="1" i="1" dirty="0" smtClean="0">
                <a:solidFill>
                  <a:schemeClr val="tx1"/>
                </a:solidFill>
              </a:rPr>
              <a:t>December</a:t>
            </a:r>
            <a:endParaRPr lang="sv-SE" dirty="0" smtClean="0">
              <a:solidFill>
                <a:schemeClr val="tx1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6819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marL="0" indent="0" algn="ctr">
              <a:buNone/>
            </a:pPr>
            <a:r>
              <a:rPr lang="sv-SE" dirty="0" err="1" smtClean="0"/>
              <a:t>Thank</a:t>
            </a:r>
            <a:r>
              <a:rPr lang="sv-SE" dirty="0" smtClean="0"/>
              <a:t> </a:t>
            </a:r>
            <a:r>
              <a:rPr lang="sv-SE" dirty="0" err="1" smtClean="0"/>
              <a:t>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241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Pilot TSS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Events </a:t>
            </a:r>
            <a:r>
              <a:rPr lang="sv-SE" dirty="0" err="1" smtClean="0"/>
              <a:t>related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</a:p>
          <a:p>
            <a:pPr lvl="1"/>
            <a:r>
              <a:rPr lang="sv-SE" dirty="0"/>
              <a:t>Target </a:t>
            </a:r>
            <a:r>
              <a:rPr lang="sv-SE" dirty="0" err="1"/>
              <a:t>wheel</a:t>
            </a:r>
            <a:r>
              <a:rPr lang="sv-SE" dirty="0"/>
              <a:t> </a:t>
            </a:r>
            <a:r>
              <a:rPr lang="sv-SE" dirty="0" err="1"/>
              <a:t>cooling</a:t>
            </a:r>
            <a:r>
              <a:rPr lang="sv-SE" dirty="0"/>
              <a:t> </a:t>
            </a:r>
            <a:endParaRPr lang="sv-SE" dirty="0" smtClean="0"/>
          </a:p>
          <a:p>
            <a:pPr lvl="1"/>
            <a:r>
              <a:rPr lang="sv-SE" dirty="0" smtClean="0"/>
              <a:t>Target </a:t>
            </a:r>
            <a:r>
              <a:rPr lang="sv-SE" dirty="0" err="1" smtClean="0"/>
              <a:t>wheel</a:t>
            </a:r>
            <a:r>
              <a:rPr lang="sv-SE" dirty="0" smtClean="0"/>
              <a:t> rotation</a:t>
            </a:r>
          </a:p>
          <a:p>
            <a:pPr lvl="1"/>
            <a:endParaRPr lang="sv-SE" dirty="0"/>
          </a:p>
          <a:p>
            <a:r>
              <a:rPr lang="sv-SE" dirty="0" smtClean="0"/>
              <a:t>Examples from </a:t>
            </a:r>
            <a:br>
              <a:rPr lang="sv-SE" dirty="0" smtClean="0"/>
            </a:br>
            <a:r>
              <a:rPr lang="sv-SE" dirty="0" err="1" smtClean="0"/>
              <a:t>qualitative</a:t>
            </a:r>
            <a:r>
              <a:rPr lang="sv-SE" dirty="0" smtClean="0"/>
              <a:t> </a:t>
            </a:r>
            <a:br>
              <a:rPr lang="sv-SE" dirty="0" smtClean="0"/>
            </a:br>
            <a:r>
              <a:rPr lang="sv-SE" dirty="0" err="1" smtClean="0"/>
              <a:t>hazard</a:t>
            </a:r>
            <a:r>
              <a:rPr lang="sv-SE" dirty="0" smtClean="0"/>
              <a:t> </a:t>
            </a:r>
            <a:br>
              <a:rPr lang="sv-SE" dirty="0" smtClean="0"/>
            </a:br>
            <a:r>
              <a:rPr lang="sv-SE" dirty="0" err="1" smtClean="0"/>
              <a:t>analysis</a:t>
            </a:r>
            <a:endParaRPr lang="sv-S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3275856" y="3133865"/>
            <a:ext cx="5688632" cy="3220627"/>
            <a:chOff x="3097619" y="3032956"/>
            <a:chExt cx="5866869" cy="332153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417" r="32734"/>
            <a:stretch/>
          </p:blipFill>
          <p:spPr bwMode="auto">
            <a:xfrm>
              <a:off x="3097619" y="3422852"/>
              <a:ext cx="5866869" cy="1008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734"/>
            <a:stretch/>
          </p:blipFill>
          <p:spPr bwMode="auto">
            <a:xfrm>
              <a:off x="3097619" y="4430964"/>
              <a:ext cx="5866869" cy="1923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2372"/>
            <a:stretch/>
          </p:blipFill>
          <p:spPr bwMode="auto">
            <a:xfrm>
              <a:off x="3097619" y="3032956"/>
              <a:ext cx="5866869" cy="389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3307086" y="3527430"/>
            <a:ext cx="250390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11860" y="4514927"/>
            <a:ext cx="57606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 and 3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8369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Stakeholders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SSM</a:t>
            </a:r>
          </a:p>
          <a:p>
            <a:pPr lvl="1"/>
            <a:r>
              <a:rPr lang="sv-SE" dirty="0" err="1" smtClean="0"/>
              <a:t>Radiological</a:t>
            </a:r>
            <a:r>
              <a:rPr lang="sv-SE" dirty="0" smtClean="0"/>
              <a:t> </a:t>
            </a:r>
            <a:r>
              <a:rPr lang="sv-SE" dirty="0" err="1" smtClean="0"/>
              <a:t>consequences</a:t>
            </a:r>
            <a:endParaRPr lang="sv-SE" dirty="0" smtClean="0"/>
          </a:p>
          <a:p>
            <a:pPr lvl="1"/>
            <a:r>
              <a:rPr lang="sv-SE" dirty="0" err="1" smtClean="0"/>
              <a:t>Safety</a:t>
            </a:r>
            <a:r>
              <a:rPr lang="sv-SE" dirty="0" smtClean="0"/>
              <a:t> </a:t>
            </a:r>
            <a:r>
              <a:rPr lang="sv-SE" dirty="0" err="1" smtClean="0"/>
              <a:t>classes</a:t>
            </a:r>
            <a:endParaRPr lang="sv-SE" dirty="0" smtClean="0"/>
          </a:p>
          <a:p>
            <a:pPr lvl="1"/>
            <a:r>
              <a:rPr lang="sv-SE" dirty="0" smtClean="0"/>
              <a:t>Event </a:t>
            </a:r>
            <a:r>
              <a:rPr lang="sv-SE" dirty="0" err="1" smtClean="0"/>
              <a:t>classes</a:t>
            </a:r>
            <a:endParaRPr lang="sv-SE" dirty="0" smtClean="0"/>
          </a:p>
          <a:p>
            <a:pPr lvl="1"/>
            <a:r>
              <a:rPr lang="sv-SE" dirty="0" smtClean="0"/>
              <a:t>Design principles</a:t>
            </a:r>
          </a:p>
          <a:p>
            <a:r>
              <a:rPr lang="sv-SE" dirty="0"/>
              <a:t>ESS</a:t>
            </a:r>
          </a:p>
          <a:p>
            <a:pPr lvl="1"/>
            <a:r>
              <a:rPr lang="sv-SE" dirty="0" err="1"/>
              <a:t>Safe</a:t>
            </a:r>
            <a:r>
              <a:rPr lang="sv-SE" dirty="0"/>
              <a:t>, </a:t>
            </a:r>
            <a:r>
              <a:rPr lang="sv-SE" dirty="0" err="1"/>
              <a:t>reliable</a:t>
            </a:r>
            <a:r>
              <a:rPr lang="sv-SE" dirty="0"/>
              <a:t>, </a:t>
            </a:r>
            <a:r>
              <a:rPr lang="sv-SE" dirty="0" err="1"/>
              <a:t>high</a:t>
            </a:r>
            <a:r>
              <a:rPr lang="sv-SE" dirty="0"/>
              <a:t> </a:t>
            </a:r>
            <a:r>
              <a:rPr lang="sv-SE" dirty="0" err="1"/>
              <a:t>availability</a:t>
            </a:r>
            <a:endParaRPr lang="sv-SE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2162">
            <a:off x="5502003" y="1967514"/>
            <a:ext cx="2803732" cy="397719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27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Pilot TSS: </a:t>
            </a:r>
            <a:r>
              <a:rPr lang="sv-SE" dirty="0" err="1" smtClean="0"/>
              <a:t>logical</a:t>
            </a:r>
            <a:r>
              <a:rPr lang="sv-SE" dirty="0" smtClean="0"/>
              <a:t> blocks – </a:t>
            </a:r>
            <a:r>
              <a:rPr lang="sv-SE" dirty="0" err="1" smtClean="0"/>
              <a:t>one</a:t>
            </a:r>
            <a:r>
              <a:rPr lang="sv-SE" dirty="0" smtClean="0"/>
              <a:t> </a:t>
            </a:r>
            <a:r>
              <a:rPr lang="sv-SE" dirty="0" err="1" smtClean="0"/>
              <a:t>train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17</a:t>
            </a:fld>
            <a:endParaRPr lang="sv-SE" dirty="0"/>
          </a:p>
        </p:txBody>
      </p:sp>
      <p:sp>
        <p:nvSpPr>
          <p:cNvPr id="5" name="Rectangle 4"/>
          <p:cNvSpPr/>
          <p:nvPr/>
        </p:nvSpPr>
        <p:spPr>
          <a:xfrm>
            <a:off x="1403648" y="1556792"/>
            <a:ext cx="79208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R</a:t>
            </a:r>
            <a:r>
              <a:rPr lang="sv-SE" dirty="0" smtClean="0">
                <a:solidFill>
                  <a:schemeClr val="tx1"/>
                </a:solidFill>
              </a:rPr>
              <a:t>ead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5856" y="1556792"/>
            <a:ext cx="1008112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 smtClean="0">
                <a:solidFill>
                  <a:schemeClr val="tx1"/>
                </a:solidFill>
              </a:rPr>
              <a:t>Evaluate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20072" y="1556792"/>
            <a:ext cx="79208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 smtClean="0">
                <a:solidFill>
                  <a:schemeClr val="tx1"/>
                </a:solidFill>
              </a:rPr>
              <a:t>Act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524328" y="1628800"/>
            <a:ext cx="0" cy="453650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1560" y="2132856"/>
            <a:ext cx="842493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812360" y="1556792"/>
            <a:ext cx="851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System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812360" y="2483604"/>
            <a:ext cx="1182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Subsystem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7504" y="2204864"/>
            <a:ext cx="1584176" cy="864096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79512" y="2204864"/>
            <a:ext cx="288032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79512" y="2492896"/>
            <a:ext cx="288032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71600" y="2492896"/>
            <a:ext cx="432048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solidFill>
                  <a:schemeClr val="tx1"/>
                </a:solidFill>
              </a:rPr>
              <a:t>CCF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>
            <a:stCxn id="17" idx="6"/>
            <a:endCxn id="19" idx="1"/>
          </p:cNvCxnSpPr>
          <p:nvPr/>
        </p:nvCxnSpPr>
        <p:spPr>
          <a:xfrm>
            <a:off x="467544" y="2348880"/>
            <a:ext cx="504056" cy="25202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0"/>
          <p:cNvCxnSpPr>
            <a:stCxn id="18" idx="6"/>
            <a:endCxn id="19" idx="1"/>
          </p:cNvCxnSpPr>
          <p:nvPr/>
        </p:nvCxnSpPr>
        <p:spPr>
          <a:xfrm flipV="1">
            <a:off x="467544" y="2600908"/>
            <a:ext cx="504056" cy="3600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9" idx="3"/>
            <a:endCxn id="29" idx="1"/>
          </p:cNvCxnSpPr>
          <p:nvPr/>
        </p:nvCxnSpPr>
        <p:spPr>
          <a:xfrm>
            <a:off x="1403648" y="2600908"/>
            <a:ext cx="6480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979712" y="2204864"/>
            <a:ext cx="576064" cy="1008112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051720" y="2492896"/>
            <a:ext cx="432048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solidFill>
                  <a:schemeClr val="tx1"/>
                </a:solidFill>
              </a:rPr>
              <a:t>DI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20"/>
          <p:cNvCxnSpPr>
            <a:stCxn id="114" idx="3"/>
            <a:endCxn id="29" idx="2"/>
          </p:cNvCxnSpPr>
          <p:nvPr/>
        </p:nvCxnSpPr>
        <p:spPr>
          <a:xfrm flipV="1">
            <a:off x="1655676" y="2708920"/>
            <a:ext cx="612068" cy="180020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419872" y="2204864"/>
            <a:ext cx="648072" cy="1008112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491880" y="2492896"/>
            <a:ext cx="50405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solidFill>
                  <a:schemeClr val="tx1"/>
                </a:solidFill>
              </a:rPr>
              <a:t>CPU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6" name="Straight Connector 35"/>
          <p:cNvCxnSpPr>
            <a:stCxn id="29" idx="3"/>
            <a:endCxn id="35" idx="1"/>
          </p:cNvCxnSpPr>
          <p:nvPr/>
        </p:nvCxnSpPr>
        <p:spPr>
          <a:xfrm>
            <a:off x="2483768" y="2600908"/>
            <a:ext cx="10081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788024" y="2204864"/>
            <a:ext cx="576064" cy="1008112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860032" y="2492896"/>
            <a:ext cx="432048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solidFill>
                  <a:schemeClr val="tx1"/>
                </a:solidFill>
              </a:rPr>
              <a:t>DO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1" name="Straight Connector 40"/>
          <p:cNvCxnSpPr>
            <a:stCxn id="40" idx="1"/>
            <a:endCxn id="35" idx="3"/>
          </p:cNvCxnSpPr>
          <p:nvPr/>
        </p:nvCxnSpPr>
        <p:spPr>
          <a:xfrm flipH="1">
            <a:off x="3995936" y="2600908"/>
            <a:ext cx="8640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760132" y="2204864"/>
            <a:ext cx="1440160" cy="1008112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732240" y="2276872"/>
            <a:ext cx="288032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6732240" y="2636912"/>
            <a:ext cx="288032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940152" y="2492896"/>
            <a:ext cx="432048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solidFill>
                  <a:schemeClr val="tx1"/>
                </a:solidFill>
              </a:rPr>
              <a:t>CCF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8" name="Straight Connector 20"/>
          <p:cNvCxnSpPr>
            <a:stCxn id="45" idx="2"/>
            <a:endCxn id="47" idx="3"/>
          </p:cNvCxnSpPr>
          <p:nvPr/>
        </p:nvCxnSpPr>
        <p:spPr>
          <a:xfrm rot="10800000" flipV="1">
            <a:off x="6372200" y="2420888"/>
            <a:ext cx="360040" cy="18002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20"/>
          <p:cNvCxnSpPr>
            <a:stCxn id="46" idx="2"/>
            <a:endCxn id="47" idx="3"/>
          </p:cNvCxnSpPr>
          <p:nvPr/>
        </p:nvCxnSpPr>
        <p:spPr>
          <a:xfrm rot="10800000">
            <a:off x="6372200" y="2600908"/>
            <a:ext cx="360040" cy="18002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5940152" y="2924944"/>
            <a:ext cx="603684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err="1" smtClean="0">
                <a:solidFill>
                  <a:schemeClr val="tx1"/>
                </a:solidFill>
              </a:rPr>
              <a:t>Diagn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59" name="Straight Connector 58"/>
          <p:cNvCxnSpPr>
            <a:stCxn id="47" idx="1"/>
            <a:endCxn id="40" idx="3"/>
          </p:cNvCxnSpPr>
          <p:nvPr/>
        </p:nvCxnSpPr>
        <p:spPr>
          <a:xfrm flipH="1">
            <a:off x="5292080" y="2600908"/>
            <a:ext cx="6480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20"/>
          <p:cNvCxnSpPr>
            <a:stCxn id="50" idx="1"/>
            <a:endCxn id="40" idx="2"/>
          </p:cNvCxnSpPr>
          <p:nvPr/>
        </p:nvCxnSpPr>
        <p:spPr>
          <a:xfrm rot="10800000">
            <a:off x="5076056" y="2708920"/>
            <a:ext cx="864096" cy="32403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107504" y="3140968"/>
            <a:ext cx="1584176" cy="864096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79512" y="3140968"/>
            <a:ext cx="288032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179512" y="3429000"/>
            <a:ext cx="288032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971600" y="3429000"/>
            <a:ext cx="432048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solidFill>
                  <a:schemeClr val="tx1"/>
                </a:solidFill>
              </a:rPr>
              <a:t>CCF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70" name="Straight Connector 20"/>
          <p:cNvCxnSpPr>
            <a:stCxn id="67" idx="6"/>
            <a:endCxn id="69" idx="1"/>
          </p:cNvCxnSpPr>
          <p:nvPr/>
        </p:nvCxnSpPr>
        <p:spPr>
          <a:xfrm>
            <a:off x="467544" y="3284984"/>
            <a:ext cx="504056" cy="25202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20"/>
          <p:cNvCxnSpPr>
            <a:stCxn id="68" idx="6"/>
            <a:endCxn id="69" idx="1"/>
          </p:cNvCxnSpPr>
          <p:nvPr/>
        </p:nvCxnSpPr>
        <p:spPr>
          <a:xfrm flipV="1">
            <a:off x="467544" y="3537012"/>
            <a:ext cx="504056" cy="3600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755576" y="3717032"/>
            <a:ext cx="900100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solidFill>
                  <a:schemeClr val="tx1"/>
                </a:solidFill>
              </a:rPr>
              <a:t>Diagnostic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07504" y="4077072"/>
            <a:ext cx="1584176" cy="864096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179512" y="4077072"/>
            <a:ext cx="288032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179512" y="4365104"/>
            <a:ext cx="288032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971600" y="4365104"/>
            <a:ext cx="432048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solidFill>
                  <a:schemeClr val="tx1"/>
                </a:solidFill>
              </a:rPr>
              <a:t>CCF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77" name="Straight Connector 20"/>
          <p:cNvCxnSpPr>
            <a:stCxn id="74" idx="6"/>
            <a:endCxn id="76" idx="1"/>
          </p:cNvCxnSpPr>
          <p:nvPr/>
        </p:nvCxnSpPr>
        <p:spPr>
          <a:xfrm>
            <a:off x="467544" y="4221088"/>
            <a:ext cx="504056" cy="25202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20"/>
          <p:cNvCxnSpPr>
            <a:stCxn id="75" idx="6"/>
            <a:endCxn id="76" idx="1"/>
          </p:cNvCxnSpPr>
          <p:nvPr/>
        </p:nvCxnSpPr>
        <p:spPr>
          <a:xfrm flipV="1">
            <a:off x="467544" y="4473116"/>
            <a:ext cx="504056" cy="3600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107504" y="5013176"/>
            <a:ext cx="1584176" cy="864096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179512" y="5013176"/>
            <a:ext cx="288032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179512" y="5301208"/>
            <a:ext cx="288032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971600" y="5301208"/>
            <a:ext cx="432048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solidFill>
                  <a:schemeClr val="tx1"/>
                </a:solidFill>
              </a:rPr>
              <a:t>CCF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84" name="Straight Connector 20"/>
          <p:cNvCxnSpPr>
            <a:stCxn id="81" idx="6"/>
            <a:endCxn id="83" idx="1"/>
          </p:cNvCxnSpPr>
          <p:nvPr/>
        </p:nvCxnSpPr>
        <p:spPr>
          <a:xfrm>
            <a:off x="467544" y="5157192"/>
            <a:ext cx="504056" cy="25202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20"/>
          <p:cNvCxnSpPr>
            <a:stCxn id="82" idx="6"/>
            <a:endCxn id="83" idx="1"/>
          </p:cNvCxnSpPr>
          <p:nvPr/>
        </p:nvCxnSpPr>
        <p:spPr>
          <a:xfrm flipV="1">
            <a:off x="467544" y="5409220"/>
            <a:ext cx="504056" cy="3600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20"/>
          <p:cNvCxnSpPr>
            <a:stCxn id="72" idx="3"/>
            <a:endCxn id="29" idx="2"/>
          </p:cNvCxnSpPr>
          <p:nvPr/>
        </p:nvCxnSpPr>
        <p:spPr>
          <a:xfrm flipV="1">
            <a:off x="1655676" y="2708920"/>
            <a:ext cx="612068" cy="111612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20"/>
          <p:cNvCxnSpPr>
            <a:stCxn id="115" idx="3"/>
            <a:endCxn id="29" idx="2"/>
          </p:cNvCxnSpPr>
          <p:nvPr/>
        </p:nvCxnSpPr>
        <p:spPr>
          <a:xfrm flipV="1">
            <a:off x="1655676" y="2708920"/>
            <a:ext cx="612068" cy="205222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20"/>
          <p:cNvCxnSpPr>
            <a:stCxn id="116" idx="3"/>
            <a:endCxn id="29" idx="2"/>
          </p:cNvCxnSpPr>
          <p:nvPr/>
        </p:nvCxnSpPr>
        <p:spPr>
          <a:xfrm flipV="1">
            <a:off x="1655676" y="2708920"/>
            <a:ext cx="612068" cy="2988332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20"/>
          <p:cNvCxnSpPr>
            <a:stCxn id="69" idx="3"/>
            <a:endCxn id="29" idx="1"/>
          </p:cNvCxnSpPr>
          <p:nvPr/>
        </p:nvCxnSpPr>
        <p:spPr>
          <a:xfrm flipV="1">
            <a:off x="1403648" y="2600908"/>
            <a:ext cx="648072" cy="93610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20"/>
          <p:cNvCxnSpPr>
            <a:stCxn id="76" idx="3"/>
            <a:endCxn id="29" idx="1"/>
          </p:cNvCxnSpPr>
          <p:nvPr/>
        </p:nvCxnSpPr>
        <p:spPr>
          <a:xfrm flipV="1">
            <a:off x="1403648" y="2600908"/>
            <a:ext cx="648072" cy="187220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20"/>
          <p:cNvCxnSpPr>
            <a:stCxn id="83" idx="3"/>
            <a:endCxn id="29" idx="1"/>
          </p:cNvCxnSpPr>
          <p:nvPr/>
        </p:nvCxnSpPr>
        <p:spPr>
          <a:xfrm flipV="1">
            <a:off x="1403648" y="2600908"/>
            <a:ext cx="648072" cy="280831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6" idx="3"/>
            <a:endCxn id="7" idx="1"/>
          </p:cNvCxnSpPr>
          <p:nvPr/>
        </p:nvCxnSpPr>
        <p:spPr>
          <a:xfrm>
            <a:off x="4283968" y="1772816"/>
            <a:ext cx="9361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5" idx="3"/>
            <a:endCxn id="6" idx="1"/>
          </p:cNvCxnSpPr>
          <p:nvPr/>
        </p:nvCxnSpPr>
        <p:spPr>
          <a:xfrm>
            <a:off x="2195736" y="1772816"/>
            <a:ext cx="10801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179512" y="2780928"/>
            <a:ext cx="288032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P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9" name="Straight Connector 20"/>
          <p:cNvCxnSpPr>
            <a:stCxn id="88" idx="6"/>
            <a:endCxn id="19" idx="1"/>
          </p:cNvCxnSpPr>
          <p:nvPr/>
        </p:nvCxnSpPr>
        <p:spPr>
          <a:xfrm flipV="1">
            <a:off x="467544" y="2600908"/>
            <a:ext cx="504056" cy="32403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179512" y="3717032"/>
            <a:ext cx="288032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>
            <a:off x="179512" y="4653136"/>
            <a:ext cx="288032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179512" y="5589240"/>
            <a:ext cx="288032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5" name="Straight Connector 20"/>
          <p:cNvCxnSpPr>
            <a:stCxn id="91" idx="6"/>
            <a:endCxn id="69" idx="1"/>
          </p:cNvCxnSpPr>
          <p:nvPr/>
        </p:nvCxnSpPr>
        <p:spPr>
          <a:xfrm flipV="1">
            <a:off x="467544" y="3537012"/>
            <a:ext cx="504056" cy="32403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20"/>
          <p:cNvCxnSpPr>
            <a:stCxn id="92" idx="6"/>
            <a:endCxn id="76" idx="1"/>
          </p:cNvCxnSpPr>
          <p:nvPr/>
        </p:nvCxnSpPr>
        <p:spPr>
          <a:xfrm flipV="1">
            <a:off x="467544" y="4473116"/>
            <a:ext cx="504056" cy="32403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20"/>
          <p:cNvCxnSpPr>
            <a:stCxn id="94" idx="6"/>
            <a:endCxn id="83" idx="1"/>
          </p:cNvCxnSpPr>
          <p:nvPr/>
        </p:nvCxnSpPr>
        <p:spPr>
          <a:xfrm flipV="1">
            <a:off x="467544" y="5409220"/>
            <a:ext cx="504056" cy="32403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107504" y="5949280"/>
            <a:ext cx="1584176" cy="864096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179512" y="5949280"/>
            <a:ext cx="288032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tx1"/>
                </a:solidFill>
              </a:rPr>
              <a:t>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179512" y="6237312"/>
            <a:ext cx="288032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tx1"/>
                </a:solidFill>
              </a:rPr>
              <a:t>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971600" y="6237312"/>
            <a:ext cx="432048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solidFill>
                  <a:schemeClr val="tx1"/>
                </a:solidFill>
              </a:rPr>
              <a:t>CCF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07" name="Straight Connector 20"/>
          <p:cNvCxnSpPr>
            <a:stCxn id="101" idx="6"/>
            <a:endCxn id="104" idx="1"/>
          </p:cNvCxnSpPr>
          <p:nvPr/>
        </p:nvCxnSpPr>
        <p:spPr>
          <a:xfrm>
            <a:off x="467544" y="6093296"/>
            <a:ext cx="504056" cy="25202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20"/>
          <p:cNvCxnSpPr>
            <a:stCxn id="103" idx="6"/>
            <a:endCxn id="104" idx="1"/>
          </p:cNvCxnSpPr>
          <p:nvPr/>
        </p:nvCxnSpPr>
        <p:spPr>
          <a:xfrm flipV="1">
            <a:off x="467544" y="6345324"/>
            <a:ext cx="504056" cy="3600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/>
          <p:cNvSpPr/>
          <p:nvPr/>
        </p:nvSpPr>
        <p:spPr>
          <a:xfrm>
            <a:off x="179512" y="6525344"/>
            <a:ext cx="288032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tx1"/>
                </a:solidFill>
              </a:rPr>
              <a:t>P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1" name="Straight Connector 20"/>
          <p:cNvCxnSpPr>
            <a:stCxn id="110" idx="6"/>
            <a:endCxn id="104" idx="1"/>
          </p:cNvCxnSpPr>
          <p:nvPr/>
        </p:nvCxnSpPr>
        <p:spPr>
          <a:xfrm flipV="1">
            <a:off x="467544" y="6345324"/>
            <a:ext cx="504056" cy="32403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20"/>
          <p:cNvCxnSpPr>
            <a:stCxn id="104" idx="3"/>
            <a:endCxn id="29" idx="1"/>
          </p:cNvCxnSpPr>
          <p:nvPr/>
        </p:nvCxnSpPr>
        <p:spPr>
          <a:xfrm flipV="1">
            <a:off x="1403648" y="2600908"/>
            <a:ext cx="648072" cy="374441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20"/>
          <p:cNvCxnSpPr>
            <a:stCxn id="117" idx="3"/>
            <a:endCxn id="29" idx="2"/>
          </p:cNvCxnSpPr>
          <p:nvPr/>
        </p:nvCxnSpPr>
        <p:spPr>
          <a:xfrm flipV="1">
            <a:off x="1655676" y="2708920"/>
            <a:ext cx="612068" cy="392443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755576" y="2780928"/>
            <a:ext cx="900100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solidFill>
                  <a:schemeClr val="tx1"/>
                </a:solidFill>
              </a:rPr>
              <a:t>Diagnostic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755576" y="4653136"/>
            <a:ext cx="900100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solidFill>
                  <a:schemeClr val="tx1"/>
                </a:solidFill>
              </a:rPr>
              <a:t>Diagnostic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755576" y="5589240"/>
            <a:ext cx="900100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solidFill>
                  <a:schemeClr val="tx1"/>
                </a:solidFill>
              </a:rPr>
              <a:t>Diagnostic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755576" y="6525344"/>
            <a:ext cx="900100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solidFill>
                  <a:schemeClr val="tx1"/>
                </a:solidFill>
              </a:rPr>
              <a:t>Diagnostic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20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Purpose</a:t>
            </a:r>
            <a:endParaRPr lang="sv-SE" dirty="0" smtClean="0"/>
          </a:p>
          <a:p>
            <a:r>
              <a:rPr lang="sv-SE" dirty="0" smtClean="0"/>
              <a:t>Pilot TSS: events</a:t>
            </a:r>
          </a:p>
          <a:p>
            <a:r>
              <a:rPr lang="sv-SE" dirty="0"/>
              <a:t>Pilot TSS: </a:t>
            </a:r>
            <a:r>
              <a:rPr lang="sv-SE" dirty="0" smtClean="0"/>
              <a:t>system inputs and output</a:t>
            </a:r>
            <a:endParaRPr lang="sv-SE" dirty="0"/>
          </a:p>
          <a:p>
            <a:r>
              <a:rPr lang="sv-SE" dirty="0"/>
              <a:t>Pilot TSS: </a:t>
            </a:r>
            <a:r>
              <a:rPr lang="sv-SE" dirty="0" err="1" smtClean="0"/>
              <a:t>functions</a:t>
            </a:r>
            <a:endParaRPr lang="sv-SE" dirty="0" smtClean="0"/>
          </a:p>
          <a:p>
            <a:r>
              <a:rPr lang="sv-SE" dirty="0"/>
              <a:t>Pilot TSS: </a:t>
            </a:r>
            <a:r>
              <a:rPr lang="sv-SE" dirty="0" err="1" smtClean="0"/>
              <a:t>architecture</a:t>
            </a:r>
            <a:endParaRPr lang="sv-SE" dirty="0" smtClean="0"/>
          </a:p>
          <a:p>
            <a:r>
              <a:rPr lang="sv-SE" dirty="0" err="1" smtClean="0"/>
              <a:t>Planned</a:t>
            </a:r>
            <a:r>
              <a:rPr lang="sv-SE" dirty="0" smtClean="0"/>
              <a:t> </a:t>
            </a:r>
            <a:r>
              <a:rPr lang="sv-SE" dirty="0" err="1" smtClean="0"/>
              <a:t>next</a:t>
            </a:r>
            <a:r>
              <a:rPr lang="sv-SE" dirty="0" smtClean="0"/>
              <a:t> steps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063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Purpose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Target </a:t>
            </a:r>
            <a:r>
              <a:rPr lang="sv-SE" dirty="0" err="1" smtClean="0"/>
              <a:t>Safety</a:t>
            </a:r>
            <a:r>
              <a:rPr lang="sv-SE" dirty="0" smtClean="0"/>
              <a:t> System (TSS)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4997152"/>
          </a:xfrm>
        </p:spPr>
        <p:txBody>
          <a:bodyPr>
            <a:normAutofit/>
          </a:bodyPr>
          <a:lstStyle/>
          <a:p>
            <a:r>
              <a:rPr lang="sv-SE" dirty="0" smtClean="0"/>
              <a:t>TSS is the ESS </a:t>
            </a:r>
            <a:r>
              <a:rPr lang="sv-SE" dirty="0" err="1" smtClean="0"/>
              <a:t>safety</a:t>
            </a:r>
            <a:r>
              <a:rPr lang="sv-SE" dirty="0" smtClean="0"/>
              <a:t> </a:t>
            </a:r>
            <a:r>
              <a:rPr lang="sv-SE" dirty="0" err="1" smtClean="0"/>
              <a:t>credited</a:t>
            </a:r>
            <a:r>
              <a:rPr lang="sv-SE" dirty="0" smtClean="0"/>
              <a:t> </a:t>
            </a:r>
            <a:r>
              <a:rPr lang="sv-SE" dirty="0" err="1" smtClean="0"/>
              <a:t>active</a:t>
            </a:r>
            <a:r>
              <a:rPr lang="sv-SE" dirty="0" smtClean="0"/>
              <a:t> </a:t>
            </a:r>
            <a:r>
              <a:rPr lang="sv-SE" dirty="0" err="1" smtClean="0"/>
              <a:t>monitoring</a:t>
            </a:r>
            <a:r>
              <a:rPr lang="sv-SE" dirty="0" smtClean="0"/>
              <a:t> and </a:t>
            </a:r>
            <a:r>
              <a:rPr lang="sv-SE" dirty="0" err="1" smtClean="0"/>
              <a:t>control</a:t>
            </a:r>
            <a:r>
              <a:rPr lang="sv-SE" dirty="0" smtClean="0"/>
              <a:t> system </a:t>
            </a:r>
            <a:r>
              <a:rPr lang="sv-SE" dirty="0" err="1" smtClean="0"/>
              <a:t>that</a:t>
            </a:r>
            <a:r>
              <a:rPr lang="sv-SE" dirty="0" smtClean="0"/>
              <a:t> </a:t>
            </a:r>
            <a:r>
              <a:rPr lang="sv-SE" dirty="0" err="1" smtClean="0"/>
              <a:t>shall</a:t>
            </a:r>
            <a:r>
              <a:rPr lang="sv-SE" dirty="0" smtClean="0"/>
              <a:t>:</a:t>
            </a:r>
          </a:p>
          <a:p>
            <a:pPr lvl="1"/>
            <a:r>
              <a:rPr lang="sv-SE" dirty="0" smtClean="0"/>
              <a:t>”…</a:t>
            </a:r>
            <a:r>
              <a:rPr lang="sv-SE" dirty="0" err="1" smtClean="0"/>
              <a:t>protecting</a:t>
            </a:r>
            <a:r>
              <a:rPr lang="sv-SE" dirty="0" smtClean="0"/>
              <a:t> </a:t>
            </a:r>
            <a:r>
              <a:rPr lang="sv-SE" dirty="0" err="1" smtClean="0"/>
              <a:t>workers</a:t>
            </a:r>
            <a:r>
              <a:rPr lang="sv-SE" dirty="0" smtClean="0"/>
              <a:t> and the public from exposure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unsafe</a:t>
            </a:r>
            <a:r>
              <a:rPr lang="sv-SE" dirty="0" smtClean="0"/>
              <a:t> </a:t>
            </a:r>
            <a:r>
              <a:rPr lang="sv-SE" dirty="0" err="1" smtClean="0"/>
              <a:t>levels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radiation</a:t>
            </a:r>
            <a:r>
              <a:rPr lang="en-US" dirty="0" smtClean="0"/>
              <a:t>, and preventing the release of radioactive material beyond permissible limits”</a:t>
            </a:r>
          </a:p>
          <a:p>
            <a:pPr lvl="1"/>
            <a:r>
              <a:rPr lang="sv-SE" dirty="0" smtClean="0"/>
              <a:t>”…</a:t>
            </a:r>
            <a:r>
              <a:rPr lang="sv-SE" dirty="0" err="1" smtClean="0"/>
              <a:t>bring</a:t>
            </a:r>
            <a:r>
              <a:rPr lang="sv-SE" dirty="0" smtClean="0"/>
              <a:t> the </a:t>
            </a:r>
            <a:r>
              <a:rPr lang="sv-SE" dirty="0" err="1" smtClean="0"/>
              <a:t>target</a:t>
            </a:r>
            <a:r>
              <a:rPr lang="sv-SE" dirty="0" smtClean="0"/>
              <a:t> station </a:t>
            </a:r>
            <a:r>
              <a:rPr lang="sv-SE" dirty="0" err="1" smtClean="0"/>
              <a:t>into</a:t>
            </a:r>
            <a:r>
              <a:rPr lang="sv-SE" dirty="0" smtClean="0"/>
              <a:t> a </a:t>
            </a:r>
            <a:r>
              <a:rPr lang="sv-SE" dirty="0" err="1" smtClean="0"/>
              <a:t>safe</a:t>
            </a:r>
            <a:r>
              <a:rPr lang="sv-SE" dirty="0" smtClean="0"/>
              <a:t> </a:t>
            </a:r>
            <a:r>
              <a:rPr lang="sv-SE" dirty="0" err="1" smtClean="0"/>
              <a:t>state</a:t>
            </a:r>
            <a:r>
              <a:rPr lang="sv-SE" dirty="0" smtClean="0"/>
              <a:t> in </a:t>
            </a:r>
            <a:r>
              <a:rPr lang="sv-SE" dirty="0" err="1" smtClean="0"/>
              <a:t>case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an abnormal event from </a:t>
            </a:r>
            <a:r>
              <a:rPr lang="sv-SE" dirty="0" err="1" smtClean="0"/>
              <a:t>nuclear</a:t>
            </a:r>
            <a:r>
              <a:rPr lang="sv-SE" dirty="0" smtClean="0"/>
              <a:t> </a:t>
            </a:r>
            <a:r>
              <a:rPr lang="sv-SE" dirty="0" err="1" smtClean="0"/>
              <a:t>safety</a:t>
            </a:r>
            <a:r>
              <a:rPr lang="sv-SE" dirty="0" smtClean="0"/>
              <a:t> </a:t>
            </a:r>
            <a:r>
              <a:rPr lang="sv-SE" dirty="0" err="1" smtClean="0"/>
              <a:t>point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view</a:t>
            </a:r>
            <a:r>
              <a:rPr lang="sv-SE" dirty="0" smtClean="0"/>
              <a:t>…”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" t="6567" r="2067" b="3427"/>
          <a:stretch/>
        </p:blipFill>
        <p:spPr bwMode="auto">
          <a:xfrm rot="4941122">
            <a:off x="6096378" y="2534816"/>
            <a:ext cx="3236181" cy="227407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14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Pilot TSS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>
            <a:normAutofit/>
          </a:bodyPr>
          <a:lstStyle/>
          <a:p>
            <a:r>
              <a:rPr lang="sv-SE" dirty="0" smtClean="0"/>
              <a:t>Scenario </a:t>
            </a:r>
            <a:r>
              <a:rPr lang="sv-SE" dirty="0" err="1" smtClean="0"/>
              <a:t>analysis</a:t>
            </a:r>
            <a:r>
              <a:rPr lang="sv-SE" dirty="0" smtClean="0"/>
              <a:t> </a:t>
            </a:r>
            <a:r>
              <a:rPr lang="sv-SE" dirty="0" err="1" smtClean="0"/>
              <a:t>ongoing</a:t>
            </a:r>
            <a:r>
              <a:rPr lang="sv-SE" dirty="0" smtClean="0"/>
              <a:t> (</a:t>
            </a:r>
            <a:r>
              <a:rPr lang="sv-SE" dirty="0" err="1" smtClean="0"/>
              <a:t>quantitative</a:t>
            </a:r>
            <a:r>
              <a:rPr lang="sv-SE" dirty="0" smtClean="0"/>
              <a:t>)</a:t>
            </a:r>
          </a:p>
          <a:p>
            <a:r>
              <a:rPr lang="sv-SE" dirty="0" smtClean="0"/>
              <a:t>The </a:t>
            </a:r>
            <a:r>
              <a:rPr lang="sv-SE" dirty="0" err="1" smtClean="0"/>
              <a:t>hazard</a:t>
            </a:r>
            <a:r>
              <a:rPr lang="sv-SE" dirty="0" smtClean="0"/>
              <a:t> </a:t>
            </a:r>
            <a:r>
              <a:rPr lang="sv-SE" dirty="0" err="1" smtClean="0"/>
              <a:t>analysis</a:t>
            </a:r>
            <a:r>
              <a:rPr lang="sv-SE" dirty="0" smtClean="0"/>
              <a:t> (</a:t>
            </a:r>
            <a:r>
              <a:rPr lang="sv-SE" dirty="0" err="1" smtClean="0"/>
              <a:t>qualitative</a:t>
            </a:r>
            <a:r>
              <a:rPr lang="sv-SE" dirty="0" smtClean="0"/>
              <a:t>) </a:t>
            </a:r>
            <a:r>
              <a:rPr lang="sv-SE" dirty="0" err="1" smtClean="0"/>
              <a:t>indicates</a:t>
            </a:r>
            <a:r>
              <a:rPr lang="sv-SE" dirty="0" smtClean="0"/>
              <a:t> a set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likely</a:t>
            </a:r>
            <a:r>
              <a:rPr lang="sv-SE" dirty="0" smtClean="0"/>
              <a:t> events for TSS =&gt; Pilot TSS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sp>
        <p:nvSpPr>
          <p:cNvPr id="5" name="Oval 4"/>
          <p:cNvSpPr/>
          <p:nvPr/>
        </p:nvSpPr>
        <p:spPr>
          <a:xfrm>
            <a:off x="6516216" y="2600908"/>
            <a:ext cx="2268252" cy="22322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sv-SE" dirty="0" smtClean="0">
                <a:solidFill>
                  <a:srgbClr val="FF0000"/>
                </a:solidFill>
              </a:rPr>
              <a:t>TSS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74848" y="4026768"/>
            <a:ext cx="5457292" cy="23905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000" indent="-252000">
              <a:spcBef>
                <a:spcPts val="400"/>
              </a:spcBef>
              <a:buFont typeface="+mj-lt"/>
              <a:buAutoNum type="arabicPeriod"/>
            </a:pPr>
            <a:r>
              <a:rPr lang="sv-SE" dirty="0" smtClean="0"/>
              <a:t>Target </a:t>
            </a:r>
            <a:r>
              <a:rPr lang="sv-SE" dirty="0"/>
              <a:t>Wheel stop </a:t>
            </a:r>
            <a:r>
              <a:rPr lang="sv-SE" dirty="0" err="1"/>
              <a:t>during</a:t>
            </a:r>
            <a:r>
              <a:rPr lang="sv-SE" dirty="0"/>
              <a:t> </a:t>
            </a:r>
            <a:r>
              <a:rPr lang="sv-SE" dirty="0" err="1"/>
              <a:t>beam</a:t>
            </a:r>
            <a:r>
              <a:rPr lang="sv-SE" dirty="0"/>
              <a:t> on </a:t>
            </a:r>
            <a:r>
              <a:rPr lang="sv-SE" dirty="0" smtClean="0"/>
              <a:t>Target</a:t>
            </a:r>
          </a:p>
          <a:p>
            <a:pPr marL="324000" indent="-252000">
              <a:spcBef>
                <a:spcPts val="400"/>
              </a:spcBef>
              <a:buFont typeface="+mj-lt"/>
              <a:buAutoNum type="arabicPeriod"/>
            </a:pP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</a:p>
          <a:p>
            <a:pPr marL="324000" indent="-252000">
              <a:spcBef>
                <a:spcPts val="400"/>
              </a:spcBef>
              <a:buFont typeface="+mj-lt"/>
              <a:buAutoNum type="arabicPeriod"/>
            </a:pPr>
            <a:r>
              <a:rPr lang="en-US" dirty="0" smtClean="0"/>
              <a:t>Loss </a:t>
            </a:r>
            <a:r>
              <a:rPr lang="en-US" dirty="0"/>
              <a:t>of Target wheel cooling during beam on </a:t>
            </a:r>
            <a:r>
              <a:rPr lang="en-US" dirty="0" smtClean="0"/>
              <a:t>Target</a:t>
            </a:r>
          </a:p>
          <a:p>
            <a:pPr marL="806400" lvl="1" indent="-252000">
              <a:spcBef>
                <a:spcPts val="400"/>
              </a:spcBef>
            </a:pPr>
            <a:r>
              <a:rPr lang="en-US" dirty="0" smtClean="0"/>
              <a:t>Includes loss of flow, loss of cooling function and the He bypass scenarios</a:t>
            </a:r>
            <a:br>
              <a:rPr lang="en-US" dirty="0" smtClean="0"/>
            </a:br>
            <a:endParaRPr lang="en-US" dirty="0" smtClean="0"/>
          </a:p>
          <a:p>
            <a:pPr marL="324000" indent="-252000">
              <a:spcBef>
                <a:spcPts val="400"/>
              </a:spcBef>
              <a:buFont typeface="+mj-lt"/>
              <a:buAutoNum type="arabicPeriod"/>
            </a:pPr>
            <a:r>
              <a:rPr lang="en-US" dirty="0" smtClean="0"/>
              <a:t>Leakage </a:t>
            </a:r>
            <a:r>
              <a:rPr lang="en-US" dirty="0"/>
              <a:t>from Target Cooling circuit into monolith, </a:t>
            </a:r>
            <a:r>
              <a:rPr lang="en-US" dirty="0" smtClean="0"/>
              <a:t>Depressurization of </a:t>
            </a:r>
            <a:r>
              <a:rPr lang="en-US" dirty="0" err="1" smtClean="0"/>
              <a:t>Pcool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336196" y="2960948"/>
            <a:ext cx="2088232" cy="2083676"/>
          </a:xfrm>
          <a:prstGeom prst="ellipse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68244" y="4002786"/>
            <a:ext cx="983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rgbClr val="0070C0"/>
                </a:solidFill>
              </a:rPr>
              <a:t>Pilot TSS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Process 15"/>
          <p:cNvSpPr/>
          <p:nvPr/>
        </p:nvSpPr>
        <p:spPr>
          <a:xfrm>
            <a:off x="539552" y="3212976"/>
            <a:ext cx="1656184" cy="72008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Selected events</a:t>
            </a:r>
          </a:p>
        </p:txBody>
      </p:sp>
    </p:spTree>
    <p:extLst>
      <p:ext uri="{BB962C8B-B14F-4D97-AF65-F5344CB8AC3E}">
        <p14:creationId xmlns:p14="http://schemas.microsoft.com/office/powerpoint/2010/main" val="411126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Pilot TSS: system inputs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6461531"/>
              </p:ext>
            </p:extLst>
          </p:nvPr>
        </p:nvGraphicFramePr>
        <p:xfrm>
          <a:off x="107505" y="1592796"/>
          <a:ext cx="5055456" cy="4648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8251"/>
                <a:gridCol w="411205"/>
                <a:gridCol w="468000"/>
                <a:gridCol w="468000"/>
                <a:gridCol w="720000"/>
                <a:gridCol w="720000"/>
              </a:tblGrid>
              <a:tr h="2088231"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Process </a:t>
                      </a:r>
                      <a:r>
                        <a:rPr lang="sv-SE" dirty="0" err="1" smtClean="0"/>
                        <a:t>variable</a:t>
                      </a:r>
                      <a:endParaRPr lang="sv-SE" dirty="0" smtClean="0"/>
                    </a:p>
                    <a:p>
                      <a:endParaRPr lang="sv-SE" dirty="0" smtClean="0"/>
                    </a:p>
                    <a:p>
                      <a:endParaRPr lang="sv-SE" dirty="0" smtClean="0"/>
                    </a:p>
                    <a:p>
                      <a:endParaRPr lang="sv-SE" dirty="0" smtClean="0"/>
                    </a:p>
                    <a:p>
                      <a:endParaRPr lang="sv-SE" dirty="0" smtClean="0"/>
                    </a:p>
                    <a:p>
                      <a:endParaRPr lang="sv-SE" dirty="0" smtClean="0"/>
                    </a:p>
                    <a:p>
                      <a:r>
                        <a:rPr lang="sv-SE" dirty="0" smtClean="0"/>
                        <a:t>Event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Outlet </a:t>
                      </a:r>
                      <a:r>
                        <a:rPr lang="sv-SE" dirty="0" err="1" smtClean="0"/>
                        <a:t>velocity</a:t>
                      </a:r>
                      <a:endParaRPr lang="en-US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Outlet </a:t>
                      </a:r>
                      <a:r>
                        <a:rPr lang="sv-SE" dirty="0" err="1" smtClean="0"/>
                        <a:t>pressure</a:t>
                      </a:r>
                      <a:endParaRPr lang="en-US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Inlet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temperature</a:t>
                      </a:r>
                      <a:endParaRPr lang="en-US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smtClean="0"/>
                        <a:t>Target </a:t>
                      </a:r>
                      <a:r>
                        <a:rPr lang="sv-SE" dirty="0" err="1" smtClean="0"/>
                        <a:t>shaft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rotational</a:t>
                      </a:r>
                      <a:r>
                        <a:rPr lang="sv-SE" dirty="0" smtClean="0"/>
                        <a:t> speed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smtClean="0"/>
                        <a:t>Wheel motor </a:t>
                      </a:r>
                      <a:r>
                        <a:rPr lang="sv-SE" dirty="0" err="1" smtClean="0"/>
                        <a:t>power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consumption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 vert="vert270"/>
                </a:tc>
              </a:tr>
              <a:tr h="457612">
                <a:tc>
                  <a:txBody>
                    <a:bodyPr/>
                    <a:lstStyle/>
                    <a:p>
                      <a:r>
                        <a:rPr lang="sv-SE" dirty="0" smtClean="0"/>
                        <a:t>Loss </a:t>
                      </a:r>
                      <a:r>
                        <a:rPr lang="sv-SE" dirty="0" err="1" smtClean="0"/>
                        <a:t>of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He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cooling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flow</a:t>
                      </a:r>
                      <a:r>
                        <a:rPr lang="sv-SE" dirty="0" smtClean="0"/>
                        <a:t> (</a:t>
                      </a:r>
                      <a:r>
                        <a:rPr lang="sv-SE" dirty="0" err="1" smtClean="0"/>
                        <a:t>blower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fail</a:t>
                      </a:r>
                      <a:r>
                        <a:rPr lang="sv-SE" dirty="0" smtClean="0"/>
                        <a:t>),</a:t>
                      </a:r>
                      <a:r>
                        <a:rPr lang="sv-SE" baseline="0" dirty="0" smtClean="0"/>
                        <a:t> #</a:t>
                      </a:r>
                      <a:r>
                        <a:rPr lang="sv-SE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57612">
                <a:tc>
                  <a:txBody>
                    <a:bodyPr/>
                    <a:lstStyle/>
                    <a:p>
                      <a:r>
                        <a:rPr lang="sv-SE" dirty="0" smtClean="0"/>
                        <a:t>Loss </a:t>
                      </a:r>
                      <a:r>
                        <a:rPr lang="sv-SE" dirty="0" err="1" smtClean="0"/>
                        <a:t>of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He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cooling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pressure</a:t>
                      </a:r>
                      <a:r>
                        <a:rPr lang="sv-SE" dirty="0" smtClean="0"/>
                        <a:t> (</a:t>
                      </a:r>
                      <a:r>
                        <a:rPr lang="sv-SE" dirty="0" err="1" smtClean="0"/>
                        <a:t>leakage</a:t>
                      </a:r>
                      <a:r>
                        <a:rPr lang="sv-SE" dirty="0" smtClean="0"/>
                        <a:t>),</a:t>
                      </a:r>
                      <a:r>
                        <a:rPr lang="sv-SE" baseline="0" dirty="0" smtClean="0"/>
                        <a:t> #</a:t>
                      </a:r>
                      <a:r>
                        <a:rPr lang="sv-SE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57612">
                <a:tc>
                  <a:txBody>
                    <a:bodyPr/>
                    <a:lstStyle/>
                    <a:p>
                      <a:r>
                        <a:rPr lang="sv-SE" dirty="0" smtClean="0"/>
                        <a:t>Loss </a:t>
                      </a:r>
                      <a:r>
                        <a:rPr lang="sv-SE" dirty="0" err="1" smtClean="0"/>
                        <a:t>of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He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cooling</a:t>
                      </a:r>
                      <a:r>
                        <a:rPr lang="sv-SE" dirty="0" smtClean="0"/>
                        <a:t> heat </a:t>
                      </a:r>
                      <a:r>
                        <a:rPr lang="sv-SE" dirty="0" err="1" smtClean="0"/>
                        <a:t>exchange</a:t>
                      </a:r>
                      <a:r>
                        <a:rPr lang="sv-SE" dirty="0" smtClean="0"/>
                        <a:t>,</a:t>
                      </a:r>
                      <a:r>
                        <a:rPr lang="sv-SE" baseline="0" dirty="0" smtClean="0"/>
                        <a:t> #</a:t>
                      </a:r>
                      <a:r>
                        <a:rPr lang="sv-SE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57612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Decrease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of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wheel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rotational</a:t>
                      </a:r>
                      <a:r>
                        <a:rPr lang="sv-SE" dirty="0" smtClean="0"/>
                        <a:t> speed,</a:t>
                      </a:r>
                      <a:r>
                        <a:rPr lang="sv-SE" baseline="0" dirty="0" smtClean="0"/>
                        <a:t> #</a:t>
                      </a:r>
                      <a:r>
                        <a:rPr lang="sv-SE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pic>
        <p:nvPicPr>
          <p:cNvPr id="5" name="Picture 4" descr="Screen Shot 2015-09-02 at 08.35.3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276872"/>
            <a:ext cx="3600400" cy="41849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12360" y="5157192"/>
            <a:ext cx="576064" cy="468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602615" y="2060848"/>
            <a:ext cx="265530" cy="288032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59182" y="2024844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>
                <a:solidFill>
                  <a:srgbClr val="FF0000"/>
                </a:solidFill>
              </a:rPr>
              <a:t>S</a:t>
            </a:r>
            <a:r>
              <a:rPr lang="sv-SE" sz="900" dirty="0" smtClean="0">
                <a:solidFill>
                  <a:srgbClr val="FF0000"/>
                </a:solidFill>
              </a:rPr>
              <a:t>SZ</a:t>
            </a:r>
            <a:endParaRPr lang="en-US" sz="900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/>
          <p:cNvCxnSpPr>
            <a:stCxn id="18" idx="4"/>
          </p:cNvCxnSpPr>
          <p:nvPr/>
        </p:nvCxnSpPr>
        <p:spPr>
          <a:xfrm>
            <a:off x="5735380" y="2348880"/>
            <a:ext cx="0" cy="142428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31" idx="0"/>
          </p:cNvCxnSpPr>
          <p:nvPr/>
        </p:nvCxnSpPr>
        <p:spPr>
          <a:xfrm flipH="1">
            <a:off x="5440935" y="2780928"/>
            <a:ext cx="1" cy="144016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43508" y="1628800"/>
            <a:ext cx="2196244" cy="198022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5278579" y="2060848"/>
            <a:ext cx="265530" cy="288032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35146" y="2024844"/>
            <a:ext cx="3513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>
                <a:solidFill>
                  <a:srgbClr val="FF0000"/>
                </a:solidFill>
              </a:rPr>
              <a:t>P</a:t>
            </a:r>
            <a:r>
              <a:rPr lang="sv-SE" sz="900" dirty="0" smtClean="0">
                <a:solidFill>
                  <a:srgbClr val="FF0000"/>
                </a:solidFill>
              </a:rPr>
              <a:t>SZ</a:t>
            </a:r>
            <a:endParaRPr lang="en-US" sz="900" dirty="0">
              <a:solidFill>
                <a:srgbClr val="FF0000"/>
              </a:solidFill>
            </a:endParaRPr>
          </a:p>
        </p:txBody>
      </p:sp>
      <p:cxnSp>
        <p:nvCxnSpPr>
          <p:cNvPr id="30" name="Straight Connector 29"/>
          <p:cNvCxnSpPr>
            <a:stCxn id="28" idx="4"/>
          </p:cNvCxnSpPr>
          <p:nvPr/>
        </p:nvCxnSpPr>
        <p:spPr>
          <a:xfrm>
            <a:off x="5411344" y="2348880"/>
            <a:ext cx="0" cy="142428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5308170" y="2924944"/>
            <a:ext cx="265530" cy="288032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71150" y="2888940"/>
            <a:ext cx="3481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 smtClean="0">
                <a:solidFill>
                  <a:srgbClr val="FF0000"/>
                </a:solidFill>
              </a:rPr>
              <a:t>TSZ</a:t>
            </a:r>
            <a:endParaRPr lang="en-US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58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Pilot TSS: system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5004556" cy="499715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Purpose = achieve safe state</a:t>
            </a:r>
          </a:p>
          <a:p>
            <a:r>
              <a:rPr lang="en-US" dirty="0" smtClean="0"/>
              <a:t>Safe state = no beam on target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Ion source</a:t>
            </a:r>
          </a:p>
          <a:p>
            <a:pPr marL="914400" lvl="1" indent="-514350"/>
            <a:r>
              <a:rPr lang="en-US" dirty="0" smtClean="0"/>
              <a:t>Contactors stop allowing power to the Ion source</a:t>
            </a:r>
          </a:p>
          <a:p>
            <a:pPr marL="1314450" lvl="2" indent="-514350"/>
            <a:r>
              <a:rPr lang="en-US" dirty="0" smtClean="0"/>
              <a:t>Closed if Target variables ok – allow power</a:t>
            </a:r>
          </a:p>
          <a:p>
            <a:pPr marL="1314450" lvl="2" indent="-514350"/>
            <a:r>
              <a:rPr lang="en-US" dirty="0" smtClean="0"/>
              <a:t>Open if any out of range – no power on 400 V electrical power supply to the ion source</a:t>
            </a:r>
          </a:p>
          <a:p>
            <a:pPr marL="914400" lvl="1" indent="-514350"/>
            <a:r>
              <a:rPr lang="en-US" dirty="0" smtClean="0"/>
              <a:t>Contactors dedicated to TSS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RFQ as a remaining potential redundant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pic>
        <p:nvPicPr>
          <p:cNvPr id="5" name="Picture 2" descr="T:\WP7\Mikael\Meetings and work\20151015 TSS TAC\feb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7" t="13064" r="34297" b="45674"/>
          <a:stretch/>
        </p:blipFill>
        <p:spPr bwMode="auto">
          <a:xfrm>
            <a:off x="5485910" y="1525784"/>
            <a:ext cx="3574006" cy="24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 rot="20025242">
            <a:off x="7195578" y="1452638"/>
            <a:ext cx="1126312" cy="25123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75956" y="4761148"/>
            <a:ext cx="1116124" cy="5040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Conventional electrical power (</a:t>
            </a:r>
            <a:r>
              <a:rPr lang="en-US" sz="1100" dirty="0">
                <a:solidFill>
                  <a:schemeClr val="tx1"/>
                </a:solidFill>
              </a:rPr>
              <a:t>400 V </a:t>
            </a:r>
            <a:r>
              <a:rPr lang="en-US" sz="1100" dirty="0" smtClean="0">
                <a:solidFill>
                  <a:schemeClr val="tx1"/>
                </a:solidFill>
              </a:rPr>
              <a:t>)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73932" y="4761148"/>
            <a:ext cx="946440" cy="5040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High voltage isolation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42868" y="4005064"/>
            <a:ext cx="1477504" cy="61206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High voltage electrical power generation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(75 kV)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40352" y="5392698"/>
            <a:ext cx="1319564" cy="102463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chemeClr val="tx1"/>
                </a:solidFill>
              </a:rPr>
              <a:t>Ion source high voltage area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tx1"/>
                </a:solidFill>
              </a:rPr>
              <a:t>Control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tx1"/>
                </a:solidFill>
              </a:rPr>
              <a:t>Coils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tx1"/>
                </a:solidFill>
              </a:rPr>
              <a:t>Magnetron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>
            <a:stCxn id="11" idx="3"/>
          </p:cNvCxnSpPr>
          <p:nvPr/>
        </p:nvCxnSpPr>
        <p:spPr>
          <a:xfrm>
            <a:off x="7920372" y="5013176"/>
            <a:ext cx="1800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100392" y="5013176"/>
            <a:ext cx="0" cy="37952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3"/>
          </p:cNvCxnSpPr>
          <p:nvPr/>
        </p:nvCxnSpPr>
        <p:spPr>
          <a:xfrm>
            <a:off x="7920372" y="4311098"/>
            <a:ext cx="6840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604448" y="4311098"/>
            <a:ext cx="0" cy="1081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8" idx="3"/>
          </p:cNvCxnSpPr>
          <p:nvPr/>
        </p:nvCxnSpPr>
        <p:spPr>
          <a:xfrm>
            <a:off x="5292080" y="5013176"/>
            <a:ext cx="38766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679740" y="4869160"/>
            <a:ext cx="152400" cy="144016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11" idx="1"/>
          </p:cNvCxnSpPr>
          <p:nvPr/>
        </p:nvCxnSpPr>
        <p:spPr>
          <a:xfrm>
            <a:off x="6300192" y="5013176"/>
            <a:ext cx="67374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840524" y="5013176"/>
            <a:ext cx="315652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6147792" y="4869160"/>
            <a:ext cx="152400" cy="144016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5" name="Rectangle 1044"/>
          <p:cNvSpPr/>
          <p:nvPr/>
        </p:nvSpPr>
        <p:spPr>
          <a:xfrm>
            <a:off x="5557918" y="4761148"/>
            <a:ext cx="38223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025970" y="4761148"/>
            <a:ext cx="38223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7" name="Straight Arrow Connector 1046"/>
          <p:cNvCxnSpPr>
            <a:endCxn id="1045" idx="2"/>
          </p:cNvCxnSpPr>
          <p:nvPr/>
        </p:nvCxnSpPr>
        <p:spPr>
          <a:xfrm flipV="1">
            <a:off x="5749035" y="5121188"/>
            <a:ext cx="0" cy="5400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59" idx="2"/>
          </p:cNvCxnSpPr>
          <p:nvPr/>
        </p:nvCxnSpPr>
        <p:spPr>
          <a:xfrm flipV="1">
            <a:off x="6217087" y="5121188"/>
            <a:ext cx="0" cy="5400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5434756" y="5665604"/>
            <a:ext cx="1116124" cy="50405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FF0000"/>
                </a:solidFill>
              </a:rPr>
              <a:t>TSS control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7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 animBg="1"/>
      <p:bldP spid="13" grpId="0" animBg="1"/>
      <p:bldP spid="1045" grpId="0" animBg="1"/>
      <p:bldP spid="59" grpId="0" animBg="1"/>
      <p:bldP spid="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Pilot TSS: </a:t>
            </a:r>
            <a:r>
              <a:rPr lang="sv-SE" dirty="0" err="1" smtClean="0"/>
              <a:t>safety</a:t>
            </a:r>
            <a:r>
              <a:rPr lang="sv-SE" dirty="0" smtClean="0"/>
              <a:t> </a:t>
            </a:r>
            <a:r>
              <a:rPr lang="sv-SE" dirty="0" err="1" smtClean="0"/>
              <a:t>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  <p:graphicFrame>
        <p:nvGraphicFramePr>
          <p:cNvPr id="6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7724654"/>
              </p:ext>
            </p:extLst>
          </p:nvPr>
        </p:nvGraphicFramePr>
        <p:xfrm>
          <a:off x="647564" y="2024845"/>
          <a:ext cx="7416824" cy="3385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6664"/>
                <a:gridCol w="1440160"/>
              </a:tblGrid>
              <a:tr h="612067">
                <a:tc>
                  <a:txBody>
                    <a:bodyPr/>
                    <a:lstStyle/>
                    <a:p>
                      <a:pPr algn="l"/>
                      <a:r>
                        <a:rPr lang="sv-SE" dirty="0" err="1" smtClean="0"/>
                        <a:t>Function</a:t>
                      </a:r>
                      <a:endParaRPr lang="sv-S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Normal operation</a:t>
                      </a:r>
                      <a:endParaRPr lang="en-US" dirty="0"/>
                    </a:p>
                  </a:txBody>
                  <a:tcPr/>
                </a:tc>
              </a:tr>
              <a:tr h="457612">
                <a:tc>
                  <a:txBody>
                    <a:bodyPr/>
                    <a:lstStyle/>
                    <a:p>
                      <a:r>
                        <a:rPr lang="sv-SE" dirty="0" smtClean="0"/>
                        <a:t>TSS </a:t>
                      </a:r>
                      <a:r>
                        <a:rPr lang="sv-SE" dirty="0" err="1" smtClean="0"/>
                        <a:t>shall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achieve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safe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state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if</a:t>
                      </a:r>
                      <a:r>
                        <a:rPr lang="sv-SE" baseline="0" dirty="0" smtClean="0"/>
                        <a:t>…</a:t>
                      </a:r>
                      <a:endParaRPr lang="sv-S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57612">
                <a:tc>
                  <a:txBody>
                    <a:bodyPr/>
                    <a:lstStyle/>
                    <a:p>
                      <a:r>
                        <a:rPr lang="sv-SE" dirty="0" smtClean="0"/>
                        <a:t>… </a:t>
                      </a:r>
                      <a:r>
                        <a:rPr lang="sv-SE" dirty="0" err="1" smtClean="0"/>
                        <a:t>target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He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cooling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smtClean="0">
                          <a:solidFill>
                            <a:srgbClr val="FF0000"/>
                          </a:solidFill>
                        </a:rPr>
                        <a:t>outlet </a:t>
                      </a:r>
                      <a:r>
                        <a:rPr lang="sv-SE" dirty="0" err="1" smtClean="0">
                          <a:solidFill>
                            <a:srgbClr val="FF0000"/>
                          </a:solidFill>
                        </a:rPr>
                        <a:t>velocity</a:t>
                      </a:r>
                      <a:r>
                        <a:rPr lang="sv-SE" dirty="0" smtClean="0">
                          <a:solidFill>
                            <a:srgbClr val="FF0000"/>
                          </a:solidFill>
                        </a:rPr>
                        <a:t> &lt; 40 m/s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60</a:t>
                      </a:r>
                      <a:r>
                        <a:rPr lang="sv-SE" baseline="0" dirty="0" smtClean="0"/>
                        <a:t> m/s</a:t>
                      </a:r>
                      <a:endParaRPr lang="en-US" dirty="0"/>
                    </a:p>
                  </a:txBody>
                  <a:tcPr/>
                </a:tc>
              </a:tr>
              <a:tr h="457612">
                <a:tc>
                  <a:txBody>
                    <a:bodyPr/>
                    <a:lstStyle/>
                    <a:p>
                      <a:r>
                        <a:rPr lang="sv-SE" dirty="0" smtClean="0"/>
                        <a:t>… </a:t>
                      </a:r>
                      <a:r>
                        <a:rPr lang="sv-SE" dirty="0" err="1" smtClean="0"/>
                        <a:t>target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He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cooling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smtClean="0">
                          <a:solidFill>
                            <a:srgbClr val="FF0000"/>
                          </a:solidFill>
                        </a:rPr>
                        <a:t>outlet </a:t>
                      </a:r>
                      <a:r>
                        <a:rPr lang="sv-SE" dirty="0" err="1" smtClean="0">
                          <a:solidFill>
                            <a:srgbClr val="FF0000"/>
                          </a:solidFill>
                        </a:rPr>
                        <a:t>pressure</a:t>
                      </a:r>
                      <a:r>
                        <a:rPr lang="sv-SE" dirty="0" smtClean="0">
                          <a:solidFill>
                            <a:srgbClr val="FF0000"/>
                          </a:solidFill>
                        </a:rPr>
                        <a:t> &lt; 7 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10 bar</a:t>
                      </a:r>
                      <a:endParaRPr lang="en-US" dirty="0"/>
                    </a:p>
                  </a:txBody>
                  <a:tcPr/>
                </a:tc>
              </a:tr>
              <a:tr h="457612">
                <a:tc>
                  <a:txBody>
                    <a:bodyPr/>
                    <a:lstStyle/>
                    <a:p>
                      <a:r>
                        <a:rPr lang="sv-SE" dirty="0" smtClean="0"/>
                        <a:t>… </a:t>
                      </a:r>
                      <a:r>
                        <a:rPr lang="sv-SE" dirty="0" err="1" smtClean="0"/>
                        <a:t>target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He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cooling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>
                          <a:solidFill>
                            <a:srgbClr val="FF0000"/>
                          </a:solidFill>
                        </a:rPr>
                        <a:t>inlet</a:t>
                      </a:r>
                      <a:r>
                        <a:rPr lang="sv-SE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sv-SE" dirty="0" err="1" smtClean="0">
                          <a:solidFill>
                            <a:srgbClr val="FF0000"/>
                          </a:solidFill>
                        </a:rPr>
                        <a:t>temperature</a:t>
                      </a:r>
                      <a:r>
                        <a:rPr lang="sv-SE" dirty="0" smtClean="0">
                          <a:solidFill>
                            <a:srgbClr val="FF0000"/>
                          </a:solidFill>
                        </a:rPr>
                        <a:t> &gt; 80 °C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40 °C</a:t>
                      </a:r>
                      <a:endParaRPr lang="en-US" dirty="0"/>
                    </a:p>
                  </a:txBody>
                  <a:tcPr/>
                </a:tc>
              </a:tr>
              <a:tr h="457612">
                <a:tc>
                  <a:txBody>
                    <a:bodyPr/>
                    <a:lstStyle/>
                    <a:p>
                      <a:r>
                        <a:rPr lang="sv-SE" dirty="0" smtClean="0"/>
                        <a:t>… </a:t>
                      </a:r>
                      <a:r>
                        <a:rPr lang="sv-SE" dirty="0" err="1" smtClean="0"/>
                        <a:t>target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>
                          <a:solidFill>
                            <a:srgbClr val="FF0000"/>
                          </a:solidFill>
                        </a:rPr>
                        <a:t>shaft</a:t>
                      </a:r>
                      <a:r>
                        <a:rPr lang="sv-SE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sv-SE" dirty="0" err="1" smtClean="0">
                          <a:solidFill>
                            <a:srgbClr val="FF0000"/>
                          </a:solidFill>
                        </a:rPr>
                        <a:t>rotational</a:t>
                      </a:r>
                      <a:r>
                        <a:rPr lang="sv-SE" dirty="0" smtClean="0">
                          <a:solidFill>
                            <a:srgbClr val="FF0000"/>
                          </a:solidFill>
                        </a:rPr>
                        <a:t> speed &lt; 11.6 rpm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23.3 rpm</a:t>
                      </a:r>
                      <a:endParaRPr lang="en-US" dirty="0"/>
                    </a:p>
                  </a:txBody>
                  <a:tcPr/>
                </a:tc>
              </a:tr>
              <a:tr h="4576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smtClean="0"/>
                        <a:t>… </a:t>
                      </a:r>
                      <a:r>
                        <a:rPr lang="sv-SE" dirty="0" err="1" smtClean="0"/>
                        <a:t>target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wheel</a:t>
                      </a:r>
                      <a:r>
                        <a:rPr lang="sv-SE" dirty="0" smtClean="0"/>
                        <a:t> motor </a:t>
                      </a:r>
                      <a:r>
                        <a:rPr lang="sv-SE" dirty="0" err="1" smtClean="0">
                          <a:solidFill>
                            <a:srgbClr val="FF0000"/>
                          </a:solidFill>
                        </a:rPr>
                        <a:t>power</a:t>
                      </a:r>
                      <a:r>
                        <a:rPr lang="sv-SE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sv-SE" dirty="0" err="1" smtClean="0">
                          <a:solidFill>
                            <a:srgbClr val="FF0000"/>
                          </a:solidFill>
                        </a:rPr>
                        <a:t>consumption</a:t>
                      </a:r>
                      <a:r>
                        <a:rPr lang="sv-SE" dirty="0" smtClean="0">
                          <a:solidFill>
                            <a:srgbClr val="FF0000"/>
                          </a:solidFill>
                        </a:rPr>
                        <a:t> &lt; TBD W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TBD W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740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Pilot TSS: </a:t>
            </a:r>
            <a:r>
              <a:rPr lang="sv-SE" dirty="0" err="1" smtClean="0"/>
              <a:t>safety</a:t>
            </a:r>
            <a:r>
              <a:rPr lang="sv-SE" dirty="0" smtClean="0"/>
              <a:t> </a:t>
            </a:r>
            <a:r>
              <a:rPr lang="sv-SE" dirty="0" err="1"/>
              <a:t>functions</a:t>
            </a:r>
            <a:r>
              <a:rPr lang="sv-SE" dirty="0"/>
              <a:t> - </a:t>
            </a:r>
            <a:r>
              <a:rPr lang="sv-SE" dirty="0" smtClean="0"/>
              <a:t>principal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  <p:sp>
        <p:nvSpPr>
          <p:cNvPr id="6" name="Rectangle 5"/>
          <p:cNvSpPr/>
          <p:nvPr/>
        </p:nvSpPr>
        <p:spPr>
          <a:xfrm>
            <a:off x="2771799" y="1556792"/>
            <a:ext cx="1368153" cy="288032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sv-SE" u="sng" dirty="0" smtClean="0">
                <a:solidFill>
                  <a:schemeClr val="tx1"/>
                </a:solidFill>
              </a:rPr>
              <a:t>Read</a:t>
            </a:r>
            <a:endParaRPr lang="sv-SE" u="sng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730408" y="2354397"/>
            <a:ext cx="27023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22977" y="2215897"/>
            <a:ext cx="2609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Target wheel He cooling outlet velocity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-36512" y="2683949"/>
            <a:ext cx="2664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Target wheel He cooling outlet pressure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22977" y="3140968"/>
            <a:ext cx="28173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Target wheel He cooling inlet temperature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771951" y="2822449"/>
            <a:ext cx="2286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59715" y="2215897"/>
            <a:ext cx="729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&lt;</a:t>
            </a:r>
            <a:r>
              <a:rPr lang="sv-SE" sz="1200" dirty="0" smtClean="0"/>
              <a:t> 40 m/s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3059832" y="2683949"/>
            <a:ext cx="6174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&lt;</a:t>
            </a:r>
            <a:r>
              <a:rPr lang="sv-SE" sz="1200" dirty="0" smtClean="0"/>
              <a:t> </a:t>
            </a:r>
            <a:r>
              <a:rPr lang="sv-SE" sz="1200" dirty="0"/>
              <a:t>7</a:t>
            </a:r>
            <a:r>
              <a:rPr lang="sv-SE" sz="1200" dirty="0" smtClean="0"/>
              <a:t> bar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3059832" y="3140968"/>
            <a:ext cx="623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&gt;</a:t>
            </a:r>
            <a:r>
              <a:rPr lang="sv-SE" sz="1200" dirty="0" smtClean="0"/>
              <a:t> 80 °C</a:t>
            </a:r>
            <a:endParaRPr lang="en-US" sz="1200" dirty="0"/>
          </a:p>
        </p:txBody>
      </p:sp>
      <p:sp>
        <p:nvSpPr>
          <p:cNvPr id="32" name="Rectangle 31"/>
          <p:cNvSpPr/>
          <p:nvPr/>
        </p:nvSpPr>
        <p:spPr>
          <a:xfrm>
            <a:off x="3000647" y="1988840"/>
            <a:ext cx="923281" cy="25202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52886" y="3115997"/>
            <a:ext cx="1229824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sz="1200" dirty="0" smtClean="0"/>
              <a:t>If inside all limits</a:t>
            </a:r>
            <a:endParaRPr lang="en-US" sz="1200" dirty="0"/>
          </a:p>
        </p:txBody>
      </p:sp>
      <p:sp>
        <p:nvSpPr>
          <p:cNvPr id="51" name="Rectangle 50"/>
          <p:cNvSpPr/>
          <p:nvPr/>
        </p:nvSpPr>
        <p:spPr>
          <a:xfrm>
            <a:off x="4427984" y="1556792"/>
            <a:ext cx="1656184" cy="302433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sv-SE" u="sng" dirty="0" err="1" smtClean="0">
                <a:solidFill>
                  <a:schemeClr val="tx1"/>
                </a:solidFill>
              </a:rPr>
              <a:t>Evaluate</a:t>
            </a:r>
            <a:endParaRPr lang="sv-SE" u="sng" dirty="0" smtClean="0">
              <a:solidFill>
                <a:schemeClr val="tx1"/>
              </a:solidFill>
            </a:endParaRP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264188" y="1556792"/>
            <a:ext cx="2160240" cy="302433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sv-SE" u="sng" dirty="0" err="1" smtClean="0">
                <a:solidFill>
                  <a:schemeClr val="tx1"/>
                </a:solidFill>
              </a:rPr>
              <a:t>Act</a:t>
            </a:r>
            <a:endParaRPr lang="sv-SE" u="sng" dirty="0" smtClean="0">
              <a:solidFill>
                <a:schemeClr val="tx1"/>
              </a:solidFill>
            </a:endParaRP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664671" y="3115996"/>
            <a:ext cx="2390398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sz="1200" dirty="0" smtClean="0"/>
              <a:t>Close </a:t>
            </a:r>
            <a:r>
              <a:rPr lang="sv-SE" sz="1200" dirty="0" err="1" smtClean="0"/>
              <a:t>contactors</a:t>
            </a:r>
            <a:r>
              <a:rPr lang="sv-SE" sz="1200" dirty="0" smtClean="0"/>
              <a:t> at the </a:t>
            </a:r>
            <a:r>
              <a:rPr lang="sv-SE" sz="1200" dirty="0" err="1" smtClean="0"/>
              <a:t>ion</a:t>
            </a:r>
            <a:r>
              <a:rPr lang="sv-SE" sz="1200" dirty="0" smtClean="0"/>
              <a:t> source </a:t>
            </a:r>
          </a:p>
        </p:txBody>
      </p:sp>
      <p:cxnSp>
        <p:nvCxnSpPr>
          <p:cNvPr id="69" name="Straight Arrow Connector 68"/>
          <p:cNvCxnSpPr>
            <a:stCxn id="32" idx="3"/>
            <a:endCxn id="35" idx="1"/>
          </p:cNvCxnSpPr>
          <p:nvPr/>
        </p:nvCxnSpPr>
        <p:spPr>
          <a:xfrm>
            <a:off x="3923928" y="3248980"/>
            <a:ext cx="728958" cy="55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35" idx="3"/>
            <a:endCxn id="64" idx="1"/>
          </p:cNvCxnSpPr>
          <p:nvPr/>
        </p:nvCxnSpPr>
        <p:spPr>
          <a:xfrm flipV="1">
            <a:off x="5882710" y="3254496"/>
            <a:ext cx="78196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612931" y="3717032"/>
            <a:ext cx="1601185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If </a:t>
            </a:r>
            <a:r>
              <a:rPr lang="sv-SE" sz="1200" u="sng" dirty="0" err="1" smtClean="0"/>
              <a:t>any</a:t>
            </a:r>
            <a:r>
              <a:rPr lang="sv-SE" sz="1200" dirty="0" smtClean="0"/>
              <a:t> limit </a:t>
            </a:r>
            <a:r>
              <a:rPr lang="sv-SE" sz="1200" dirty="0" err="1" smtClean="0"/>
              <a:t>exceeded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6664671" y="3615407"/>
            <a:ext cx="2299817" cy="46166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sz="1200" dirty="0" err="1" smtClean="0"/>
              <a:t>Open</a:t>
            </a:r>
            <a:r>
              <a:rPr lang="sv-SE" sz="1200" dirty="0" smtClean="0"/>
              <a:t> </a:t>
            </a:r>
            <a:r>
              <a:rPr lang="sv-SE" sz="1200" dirty="0" err="1" smtClean="0"/>
              <a:t>contactors</a:t>
            </a:r>
            <a:r>
              <a:rPr lang="sv-SE" sz="1200" dirty="0" smtClean="0"/>
              <a:t> at the </a:t>
            </a:r>
            <a:r>
              <a:rPr lang="sv-SE" sz="1200" dirty="0" err="1" smtClean="0"/>
              <a:t>ion</a:t>
            </a:r>
            <a:r>
              <a:rPr lang="sv-SE" sz="1200" dirty="0" smtClean="0"/>
              <a:t> source SAFE STATE</a:t>
            </a:r>
            <a:endParaRPr lang="sv-SE" sz="1200" dirty="0"/>
          </a:p>
        </p:txBody>
      </p:sp>
      <p:cxnSp>
        <p:nvCxnSpPr>
          <p:cNvPr id="16" name="Straight Arrow Connector 15"/>
          <p:cNvCxnSpPr>
            <a:stCxn id="32" idx="3"/>
            <a:endCxn id="29" idx="1"/>
          </p:cNvCxnSpPr>
          <p:nvPr/>
        </p:nvCxnSpPr>
        <p:spPr>
          <a:xfrm>
            <a:off x="3923928" y="3248980"/>
            <a:ext cx="689003" cy="6065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9" idx="3"/>
            <a:endCxn id="30" idx="1"/>
          </p:cNvCxnSpPr>
          <p:nvPr/>
        </p:nvCxnSpPr>
        <p:spPr>
          <a:xfrm flipV="1">
            <a:off x="6214116" y="3846240"/>
            <a:ext cx="450555" cy="929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499992" y="4736177"/>
            <a:ext cx="1714124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v-SE" sz="1200" dirty="0" smtClean="0"/>
              <a:t>If sensor </a:t>
            </a:r>
            <a:r>
              <a:rPr lang="sv-SE" sz="1200" dirty="0" err="1" smtClean="0"/>
              <a:t>connection</a:t>
            </a:r>
            <a:r>
              <a:rPr lang="sv-SE" sz="1200" dirty="0" smtClean="0"/>
              <a:t> </a:t>
            </a:r>
            <a:r>
              <a:rPr lang="sv-SE" sz="1200" dirty="0" err="1" smtClean="0"/>
              <a:t>lost</a:t>
            </a:r>
            <a:endParaRPr lang="sv-SE" sz="1200" dirty="0" smtClean="0"/>
          </a:p>
        </p:txBody>
      </p:sp>
      <p:sp>
        <p:nvSpPr>
          <p:cNvPr id="57" name="TextBox 56"/>
          <p:cNvSpPr txBox="1"/>
          <p:nvPr/>
        </p:nvSpPr>
        <p:spPr>
          <a:xfrm>
            <a:off x="4499992" y="5085184"/>
            <a:ext cx="1714124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If </a:t>
            </a:r>
            <a:r>
              <a:rPr lang="sv-SE" sz="1200" dirty="0" err="1" smtClean="0"/>
              <a:t>communication</a:t>
            </a:r>
            <a:r>
              <a:rPr lang="sv-SE" sz="1200" dirty="0" smtClean="0"/>
              <a:t> </a:t>
            </a:r>
            <a:r>
              <a:rPr lang="sv-SE" sz="1200" dirty="0" err="1" smtClean="0"/>
              <a:t>lost</a:t>
            </a:r>
            <a:endParaRPr lang="en-US" sz="1200" dirty="0"/>
          </a:p>
        </p:txBody>
      </p:sp>
      <p:cxnSp>
        <p:nvCxnSpPr>
          <p:cNvPr id="52" name="Straight Arrow Connector 51"/>
          <p:cNvCxnSpPr>
            <a:stCxn id="55" idx="3"/>
            <a:endCxn id="30" idx="1"/>
          </p:cNvCxnSpPr>
          <p:nvPr/>
        </p:nvCxnSpPr>
        <p:spPr>
          <a:xfrm flipV="1">
            <a:off x="6214116" y="3846240"/>
            <a:ext cx="450555" cy="102843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7" idx="3"/>
            <a:endCxn id="30" idx="1"/>
          </p:cNvCxnSpPr>
          <p:nvPr/>
        </p:nvCxnSpPr>
        <p:spPr>
          <a:xfrm flipV="1">
            <a:off x="6214116" y="3846240"/>
            <a:ext cx="450555" cy="137744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116082" y="5949280"/>
            <a:ext cx="1098034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If </a:t>
            </a:r>
            <a:r>
              <a:rPr lang="sv-SE" sz="1200" dirty="0" err="1" smtClean="0"/>
              <a:t>power</a:t>
            </a:r>
            <a:r>
              <a:rPr lang="sv-SE" sz="1200" dirty="0" smtClean="0"/>
              <a:t> </a:t>
            </a:r>
            <a:r>
              <a:rPr lang="sv-SE" sz="1200" dirty="0" err="1" smtClean="0"/>
              <a:t>lost</a:t>
            </a:r>
            <a:endParaRPr lang="en-US" sz="1200" dirty="0"/>
          </a:p>
        </p:txBody>
      </p:sp>
      <p:cxnSp>
        <p:nvCxnSpPr>
          <p:cNvPr id="36" name="Straight Arrow Connector 35"/>
          <p:cNvCxnSpPr>
            <a:stCxn id="34" idx="3"/>
            <a:endCxn id="30" idx="1"/>
          </p:cNvCxnSpPr>
          <p:nvPr/>
        </p:nvCxnSpPr>
        <p:spPr>
          <a:xfrm flipV="1">
            <a:off x="6214116" y="3846240"/>
            <a:ext cx="450555" cy="22415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-36512" y="3609020"/>
            <a:ext cx="2389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Target wheel shaft </a:t>
            </a:r>
            <a:r>
              <a:rPr lang="sv-SE" sz="1200" dirty="0" err="1" smtClean="0"/>
              <a:t>rotational</a:t>
            </a:r>
            <a:r>
              <a:rPr lang="sv-SE" sz="1200" dirty="0" smtClean="0"/>
              <a:t> speed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3059832" y="3609020"/>
            <a:ext cx="862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&lt;</a:t>
            </a:r>
            <a:r>
              <a:rPr lang="sv-SE" sz="1200" dirty="0" smtClean="0"/>
              <a:t> 11.6 rpm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-36512" y="4077072"/>
            <a:ext cx="2700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Target wheel </a:t>
            </a:r>
            <a:r>
              <a:rPr lang="sv-SE" sz="1200" dirty="0" smtClean="0"/>
              <a:t>motor </a:t>
            </a:r>
            <a:r>
              <a:rPr lang="sv-SE" sz="1200" dirty="0" err="1" smtClean="0"/>
              <a:t>power</a:t>
            </a:r>
            <a:r>
              <a:rPr lang="sv-SE" sz="1200" dirty="0" smtClean="0"/>
              <a:t> </a:t>
            </a:r>
            <a:r>
              <a:rPr lang="sv-SE" sz="1200" dirty="0" err="1" smtClean="0"/>
              <a:t>consumption</a:t>
            </a:r>
            <a:endParaRPr lang="en-US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3059832" y="4077072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&lt;</a:t>
            </a:r>
            <a:r>
              <a:rPr lang="sv-SE" sz="1200" dirty="0" smtClean="0"/>
              <a:t> TBD W</a:t>
            </a:r>
            <a:endParaRPr lang="en-US" sz="1200" dirty="0"/>
          </a:p>
        </p:txBody>
      </p:sp>
      <p:cxnSp>
        <p:nvCxnSpPr>
          <p:cNvPr id="53" name="Straight Arrow Connector 52"/>
          <p:cNvCxnSpPr>
            <a:stCxn id="46" idx="3"/>
          </p:cNvCxnSpPr>
          <p:nvPr/>
        </p:nvCxnSpPr>
        <p:spPr>
          <a:xfrm flipV="1">
            <a:off x="2353373" y="3747519"/>
            <a:ext cx="64727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8" idx="3"/>
          </p:cNvCxnSpPr>
          <p:nvPr/>
        </p:nvCxnSpPr>
        <p:spPr>
          <a:xfrm flipV="1">
            <a:off x="2664035" y="4215571"/>
            <a:ext cx="3371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3000647" y="4647620"/>
            <a:ext cx="923281" cy="115764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059832" y="5096217"/>
            <a:ext cx="833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Diagnostic</a:t>
            </a:r>
            <a:endParaRPr lang="en-US" sz="1200" dirty="0"/>
          </a:p>
        </p:txBody>
      </p:sp>
      <p:sp>
        <p:nvSpPr>
          <p:cNvPr id="71" name="TextBox 70"/>
          <p:cNvSpPr txBox="1"/>
          <p:nvPr/>
        </p:nvSpPr>
        <p:spPr>
          <a:xfrm>
            <a:off x="4499992" y="5445224"/>
            <a:ext cx="1714124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If </a:t>
            </a:r>
            <a:r>
              <a:rPr lang="sv-SE" sz="1200" dirty="0" err="1" smtClean="0"/>
              <a:t>control</a:t>
            </a:r>
            <a:r>
              <a:rPr lang="sv-SE" sz="1200" dirty="0" smtClean="0"/>
              <a:t> HW </a:t>
            </a:r>
            <a:r>
              <a:rPr lang="sv-SE" sz="1200" dirty="0" err="1" smtClean="0"/>
              <a:t>failure</a:t>
            </a:r>
            <a:endParaRPr lang="en-US" sz="1200" dirty="0"/>
          </a:p>
        </p:txBody>
      </p:sp>
      <p:cxnSp>
        <p:nvCxnSpPr>
          <p:cNvPr id="72" name="Straight Arrow Connector 69"/>
          <p:cNvCxnSpPr>
            <a:stCxn id="71" idx="3"/>
            <a:endCxn id="30" idx="1"/>
          </p:cNvCxnSpPr>
          <p:nvPr/>
        </p:nvCxnSpPr>
        <p:spPr>
          <a:xfrm flipV="1">
            <a:off x="6214116" y="3846240"/>
            <a:ext cx="450555" cy="173748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3" idx="3"/>
            <a:endCxn id="55" idx="1"/>
          </p:cNvCxnSpPr>
          <p:nvPr/>
        </p:nvCxnSpPr>
        <p:spPr>
          <a:xfrm flipV="1">
            <a:off x="3923928" y="4874677"/>
            <a:ext cx="576064" cy="3517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3" idx="3"/>
            <a:endCxn id="57" idx="1"/>
          </p:cNvCxnSpPr>
          <p:nvPr/>
        </p:nvCxnSpPr>
        <p:spPr>
          <a:xfrm flipV="1">
            <a:off x="3923928" y="5223684"/>
            <a:ext cx="576064" cy="27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63" idx="3"/>
            <a:endCxn id="71" idx="1"/>
          </p:cNvCxnSpPr>
          <p:nvPr/>
        </p:nvCxnSpPr>
        <p:spPr>
          <a:xfrm>
            <a:off x="3923928" y="5226442"/>
            <a:ext cx="576064" cy="3572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0" idx="3"/>
          </p:cNvCxnSpPr>
          <p:nvPr/>
        </p:nvCxnSpPr>
        <p:spPr>
          <a:xfrm>
            <a:off x="2794397" y="3279468"/>
            <a:ext cx="2068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2015716" y="4437112"/>
            <a:ext cx="6588732" cy="2124236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 rot="20904411">
            <a:off x="7011865" y="5163466"/>
            <a:ext cx="932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Fail</a:t>
            </a:r>
            <a:r>
              <a:rPr lang="sv-SE" dirty="0" smtClean="0"/>
              <a:t> </a:t>
            </a:r>
            <a:r>
              <a:rPr lang="sv-SE" dirty="0" err="1" smtClean="0"/>
              <a:t>safe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63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55" grpId="0" animBg="1"/>
      <p:bldP spid="57" grpId="0" animBg="1"/>
      <p:bldP spid="34" grpId="0" animBg="1"/>
      <p:bldP spid="63" grpId="0" animBg="1"/>
      <p:bldP spid="65" grpId="0"/>
      <p:bldP spid="71" grpId="0" animBg="1"/>
      <p:bldP spid="38" grpId="0" animBg="1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Pilot TSS: </a:t>
            </a:r>
            <a:r>
              <a:rPr lang="sv-SE" dirty="0" err="1" smtClean="0"/>
              <a:t>architecture</a:t>
            </a:r>
            <a:r>
              <a:rPr lang="sv-SE" dirty="0" smtClean="0"/>
              <a:t> – ESS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212" y="1484784"/>
            <a:ext cx="7399627" cy="367240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483768" y="2996952"/>
            <a:ext cx="1332148" cy="108012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596336" y="2996952"/>
            <a:ext cx="432048" cy="60368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15616" y="5662989"/>
            <a:ext cx="21574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Target </a:t>
            </a:r>
            <a:r>
              <a:rPr lang="sv-SE" sz="1400" dirty="0" err="1" smtClean="0"/>
              <a:t>building</a:t>
            </a:r>
            <a:endParaRPr lang="sv-SE" sz="1400" dirty="0" smtClean="0"/>
          </a:p>
          <a:p>
            <a:pPr marL="285750" indent="-285750">
              <a:buFontTx/>
              <a:buChar char="-"/>
            </a:pPr>
            <a:r>
              <a:rPr lang="sv-SE" sz="1400" dirty="0" err="1" smtClean="0"/>
              <a:t>Two</a:t>
            </a:r>
            <a:r>
              <a:rPr lang="sv-SE" sz="1400" dirty="0" smtClean="0"/>
              <a:t> TSS </a:t>
            </a:r>
            <a:r>
              <a:rPr lang="sv-SE" sz="1400" dirty="0" err="1" smtClean="0"/>
              <a:t>rooms</a:t>
            </a:r>
            <a:endParaRPr lang="sv-SE" sz="1400" dirty="0" smtClean="0"/>
          </a:p>
          <a:p>
            <a:pPr marL="285750" indent="-285750">
              <a:buFontTx/>
              <a:buChar char="-"/>
            </a:pPr>
            <a:r>
              <a:rPr lang="sv-SE" sz="1400" dirty="0" smtClean="0"/>
              <a:t>Control </a:t>
            </a:r>
            <a:r>
              <a:rPr lang="sv-SE" sz="1400" dirty="0" err="1" smtClean="0"/>
              <a:t>equipment</a:t>
            </a:r>
            <a:endParaRPr lang="sv-SE" sz="1400" dirty="0"/>
          </a:p>
          <a:p>
            <a:pPr marL="285750" indent="-285750">
              <a:buFontTx/>
              <a:buChar char="-"/>
            </a:pPr>
            <a:r>
              <a:rPr lang="sv-SE" sz="1400" dirty="0" smtClean="0"/>
              <a:t>Process </a:t>
            </a:r>
            <a:r>
              <a:rPr lang="sv-SE" sz="1400" dirty="0" err="1" smtClean="0"/>
              <a:t>measurements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601910" y="5661248"/>
            <a:ext cx="23341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Front end </a:t>
            </a:r>
            <a:r>
              <a:rPr lang="sv-SE" sz="1400" dirty="0" err="1" smtClean="0"/>
              <a:t>building</a:t>
            </a:r>
            <a:endParaRPr lang="sv-SE" sz="1400" dirty="0" smtClean="0"/>
          </a:p>
          <a:p>
            <a:pPr marL="285750" indent="-285750">
              <a:buFontTx/>
              <a:buChar char="-"/>
            </a:pPr>
            <a:r>
              <a:rPr lang="sv-SE" sz="1400" dirty="0" err="1" smtClean="0"/>
              <a:t>Beam</a:t>
            </a:r>
            <a:r>
              <a:rPr lang="sv-SE" sz="1400" dirty="0" smtClean="0"/>
              <a:t> </a:t>
            </a:r>
            <a:r>
              <a:rPr lang="sv-SE" sz="1400" dirty="0" err="1" smtClean="0"/>
              <a:t>shut</a:t>
            </a:r>
            <a:r>
              <a:rPr lang="sv-SE" sz="1400" dirty="0" smtClean="0"/>
              <a:t> off </a:t>
            </a:r>
            <a:r>
              <a:rPr lang="sv-SE" sz="1400" dirty="0" err="1" smtClean="0"/>
              <a:t>equipment</a:t>
            </a:r>
            <a:endParaRPr lang="sv-SE" sz="1400" dirty="0" smtClean="0"/>
          </a:p>
          <a:p>
            <a:pPr marL="285750" indent="-285750">
              <a:buFontTx/>
              <a:buChar char="-"/>
            </a:pPr>
            <a:endParaRPr lang="en-US" sz="1400" dirty="0"/>
          </a:p>
        </p:txBody>
      </p:sp>
      <p:cxnSp>
        <p:nvCxnSpPr>
          <p:cNvPr id="14" name="Straight Arrow Connector 13"/>
          <p:cNvCxnSpPr>
            <a:stCxn id="7" idx="4"/>
            <a:endCxn id="10" idx="0"/>
          </p:cNvCxnSpPr>
          <p:nvPr/>
        </p:nvCxnSpPr>
        <p:spPr>
          <a:xfrm flipH="1">
            <a:off x="2194341" y="4077072"/>
            <a:ext cx="955501" cy="1585917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4"/>
            <a:endCxn id="12" idx="0"/>
          </p:cNvCxnSpPr>
          <p:nvPr/>
        </p:nvCxnSpPr>
        <p:spPr>
          <a:xfrm flipH="1">
            <a:off x="7768961" y="3600636"/>
            <a:ext cx="43399" cy="2060612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447764" y="2672916"/>
            <a:ext cx="1368152" cy="0"/>
          </a:xfrm>
          <a:prstGeom prst="straightConnector1">
            <a:avLst/>
          </a:prstGeom>
          <a:ln w="127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15916" y="2672916"/>
            <a:ext cx="4212468" cy="0"/>
          </a:xfrm>
          <a:prstGeom prst="straightConnector1">
            <a:avLst/>
          </a:prstGeom>
          <a:ln w="127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855682" y="2348880"/>
            <a:ext cx="6415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1400" dirty="0" smtClean="0"/>
              <a:t>150 m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5544108" y="2348880"/>
            <a:ext cx="6415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1400" dirty="0" smtClean="0"/>
              <a:t>600 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4669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</TotalTime>
  <Words>760</Words>
  <Application>Microsoft Office PowerPoint</Application>
  <PresentationFormat>On-screen Show (4:3)</PresentationFormat>
  <Paragraphs>291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Preliminary Design of Safety Credited Active Controls</vt:lpstr>
      <vt:lpstr>Agenda</vt:lpstr>
      <vt:lpstr>Purpose of Target Safety System (TSS)</vt:lpstr>
      <vt:lpstr>Pilot TSS</vt:lpstr>
      <vt:lpstr>Pilot TSS: system inputs</vt:lpstr>
      <vt:lpstr>Pilot TSS: system output</vt:lpstr>
      <vt:lpstr>Pilot TSS: safety functions</vt:lpstr>
      <vt:lpstr>Pilot TSS: safety functions - principal</vt:lpstr>
      <vt:lpstr>Pilot TSS: architecture – ESS layout</vt:lpstr>
      <vt:lpstr>Pilot TSS: architecture – Target building</vt:lpstr>
      <vt:lpstr>Pilot TSS: architecture – system layout</vt:lpstr>
      <vt:lpstr>ESS safety function classification - Public</vt:lpstr>
      <vt:lpstr>Next in design development</vt:lpstr>
      <vt:lpstr>End</vt:lpstr>
      <vt:lpstr>Pilot TSS events</vt:lpstr>
      <vt:lpstr>Stakeholders</vt:lpstr>
      <vt:lpstr>Pilot TSS: logical blocks – one train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Mikael Olsson</cp:lastModifiedBy>
  <cp:revision>320</cp:revision>
  <dcterms:created xsi:type="dcterms:W3CDTF">2013-10-29T16:05:10Z</dcterms:created>
  <dcterms:modified xsi:type="dcterms:W3CDTF">2015-10-15T07:10:10Z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XAccess Type">
    <vt:lpwstr>Inherited</vt:lpwstr>
  </property>
  <property fmtid="{D5CDD505-2E9C-101B-9397-08002B2CF9AE}" pid="3" name="MXActiveVersion">
    <vt:lpwstr>1</vt:lpwstr>
  </property>
  <property fmtid="{D5CDD505-2E9C-101B-9397-08002B2CF9AE}" pid="4" name="MXActual_state_Obsolete">
    <vt:lpwstr>N/A</vt:lpwstr>
  </property>
  <property fmtid="{D5CDD505-2E9C-101B-9397-08002B2CF9AE}" pid="5" name="MXActual_state_Preliminary">
    <vt:lpwstr>Sep 22, 2015</vt:lpwstr>
  </property>
  <property fmtid="{D5CDD505-2E9C-101B-9397-08002B2CF9AE}" pid="6" name="MXActual_state_Release">
    <vt:lpwstr>Sep 22, 2015</vt:lpwstr>
  </property>
  <property fmtid="{D5CDD505-2E9C-101B-9397-08002B2CF9AE}" pid="7" name="MXActual_state_Review">
    <vt:lpwstr>Sep 22, 2015</vt:lpwstr>
  </property>
  <property fmtid="{D5CDD505-2E9C-101B-9397-08002B2CF9AE}" pid="8" name="MXApprover">
    <vt:lpwstr/>
  </property>
  <property fmtid="{D5CDD505-2E9C-101B-9397-08002B2CF9AE}" pid="9" name="MXAuthor">
    <vt:lpwstr/>
  </property>
  <property fmtid="{D5CDD505-2E9C-101B-9397-08002B2CF9AE}" pid="10" name="MXCheckin Reason">
    <vt:lpwstr/>
  </property>
  <property fmtid="{D5CDD505-2E9C-101B-9397-08002B2CF9AE}" pid="11" name="MXclau">
    <vt:lpwstr>False</vt:lpwstr>
  </property>
  <property fmtid="{D5CDD505-2E9C-101B-9397-08002B2CF9AE}" pid="12" name="MXcon_AccommodationCap">
    <vt:lpwstr/>
  </property>
  <property fmtid="{D5CDD505-2E9C-101B-9397-08002B2CF9AE}" pid="13" name="MXcon_AccommodationCost">
    <vt:lpwstr>False</vt:lpwstr>
  </property>
  <property fmtid="{D5CDD505-2E9C-101B-9397-08002B2CF9AE}" pid="14" name="MXcon_AdditionalSpecialConditions">
    <vt:lpwstr/>
  </property>
  <property fmtid="{D5CDD505-2E9C-101B-9397-08002B2CF9AE}" pid="15" name="MXcon_ApprovedByLineManager">
    <vt:lpwstr>False</vt:lpwstr>
  </property>
  <property fmtid="{D5CDD505-2E9C-101B-9397-08002B2CF9AE}" pid="16" name="MXcon_BackgroundInformation">
    <vt:lpwstr/>
  </property>
  <property fmtid="{D5CDD505-2E9C-101B-9397-08002B2CF9AE}" pid="17" name="MXcon_CallOffFromFrameworkAgreement">
    <vt:lpwstr>False</vt:lpwstr>
  </property>
  <property fmtid="{D5CDD505-2E9C-101B-9397-08002B2CF9AE}" pid="18" name="MXcon_CeilingPrice">
    <vt:lpwstr/>
  </property>
  <property fmtid="{D5CDD505-2E9C-101B-9397-08002B2CF9AE}" pid="19" name="MXcon_CompanyAddress">
    <vt:lpwstr/>
  </property>
  <property fmtid="{D5CDD505-2E9C-101B-9397-08002B2CF9AE}" pid="20" name="MXcon_CompanyRegistrationNumber">
    <vt:lpwstr/>
  </property>
  <property fmtid="{D5CDD505-2E9C-101B-9397-08002B2CF9AE}" pid="21" name="MXcon_CompanyType">
    <vt:lpwstr>Limited Liability company</vt:lpwstr>
  </property>
  <property fmtid="{D5CDD505-2E9C-101B-9397-08002B2CF9AE}" pid="22" name="MXcon_ConflictOfInterestOrPersonalRelationToCounterpart">
    <vt:lpwstr>False</vt:lpwstr>
  </property>
  <property fmtid="{D5CDD505-2E9C-101B-9397-08002B2CF9AE}" pid="23" name="MXcon_ConflictOrInterest">
    <vt:lpwstr/>
  </property>
  <property fmtid="{D5CDD505-2E9C-101B-9397-08002B2CF9AE}" pid="24" name="MXcon_Country">
    <vt:lpwstr>Sweden</vt:lpwstr>
  </property>
  <property fmtid="{D5CDD505-2E9C-101B-9397-08002B2CF9AE}" pid="25" name="MXcon_Currency">
    <vt:lpwstr>SEK</vt:lpwstr>
  </property>
  <property fmtid="{D5CDD505-2E9C-101B-9397-08002B2CF9AE}" pid="26" name="MXcon_DescriptionOfTheServices">
    <vt:lpwstr/>
  </property>
  <property fmtid="{D5CDD505-2E9C-101B-9397-08002B2CF9AE}" pid="27" name="MXcon_DurationEnd">
    <vt:lpwstr/>
  </property>
  <property fmtid="{D5CDD505-2E9C-101B-9397-08002B2CF9AE}" pid="28" name="MXcon_DurationStart">
    <vt:lpwstr/>
  </property>
  <property fmtid="{D5CDD505-2E9C-101B-9397-08002B2CF9AE}" pid="29" name="MXcon_ExpensesDetails">
    <vt:lpwstr/>
  </property>
  <property fmtid="{D5CDD505-2E9C-101B-9397-08002B2CF9AE}" pid="30" name="MXcon_ExternalFundsDetails">
    <vt:lpwstr/>
  </property>
  <property fmtid="{D5CDD505-2E9C-101B-9397-08002B2CF9AE}" pid="31" name="MXcon_Fee">
    <vt:lpwstr/>
  </property>
  <property fmtid="{D5CDD505-2E9C-101B-9397-08002B2CF9AE}" pid="32" name="MXcon_FeeOptions">
    <vt:lpwstr>Hourly</vt:lpwstr>
  </property>
  <property fmtid="{D5CDD505-2E9C-101B-9397-08002B2CF9AE}" pid="33" name="MXcon_FinancedByExternalFunds">
    <vt:lpwstr>False</vt:lpwstr>
  </property>
  <property fmtid="{D5CDD505-2E9C-101B-9397-08002B2CF9AE}" pid="34" name="MXcon_ImportantCommercialOrOther">
    <vt:lpwstr/>
  </property>
  <property fmtid="{D5CDD505-2E9C-101B-9397-08002B2CF9AE}" pid="35" name="MXcon_ITEquipment">
    <vt:lpwstr>False</vt:lpwstr>
  </property>
  <property fmtid="{D5CDD505-2E9C-101B-9397-08002B2CF9AE}" pid="36" name="MXcon_ITEquipmentDetails">
    <vt:lpwstr/>
  </property>
  <property fmtid="{D5CDD505-2E9C-101B-9397-08002B2CF9AE}" pid="37" name="MXcon_NameOfConsultant">
    <vt:lpwstr/>
  </property>
  <property fmtid="{D5CDD505-2E9C-101B-9397-08002B2CF9AE}" pid="38" name="MXcon_NameOfCounterpart">
    <vt:lpwstr/>
  </property>
  <property fmtid="{D5CDD505-2E9C-101B-9397-08002B2CF9AE}" pid="39" name="MXcon_NameOfLineManager">
    <vt:lpwstr/>
  </property>
  <property fmtid="{D5CDD505-2E9C-101B-9397-08002B2CF9AE}" pid="40" name="MXcon_Notified">
    <vt:lpwstr>False</vt:lpwstr>
  </property>
  <property fmtid="{D5CDD505-2E9C-101B-9397-08002B2CF9AE}" pid="41" name="MXcon_OtherExpenses">
    <vt:lpwstr>False</vt:lpwstr>
  </property>
  <property fmtid="{D5CDD505-2E9C-101B-9397-08002B2CF9AE}" pid="42" name="MXcon_OtherRelevantInformation">
    <vt:lpwstr/>
  </property>
  <property fmtid="{D5CDD505-2E9C-101B-9397-08002B2CF9AE}" pid="43" name="MXcon_OtherRelevantInformationDescription">
    <vt:lpwstr/>
  </property>
  <property fmtid="{D5CDD505-2E9C-101B-9397-08002B2CF9AE}" pid="44" name="MXcon_ReasonForExemption">
    <vt:lpwstr/>
  </property>
  <property fmtid="{D5CDD505-2E9C-101B-9397-08002B2CF9AE}" pid="45" name="MXcon_ReportingProcedure">
    <vt:lpwstr/>
  </property>
  <property fmtid="{D5CDD505-2E9C-101B-9397-08002B2CF9AE}" pid="46" name="MXcon_SubjectToProcurement">
    <vt:lpwstr>False</vt:lpwstr>
  </property>
  <property fmtid="{D5CDD505-2E9C-101B-9397-08002B2CF9AE}" pid="47" name="MXcon_TimeScheduleAndMilestonesForCompletion">
    <vt:lpwstr/>
  </property>
  <property fmtid="{D5CDD505-2E9C-101B-9397-08002B2CF9AE}" pid="48" name="MXcon_TravelCap">
    <vt:lpwstr/>
  </property>
  <property fmtid="{D5CDD505-2E9C-101B-9397-08002B2CF9AE}" pid="49" name="MXcon_TravelCost">
    <vt:lpwstr>False</vt:lpwstr>
  </property>
  <property fmtid="{D5CDD505-2E9C-101B-9397-08002B2CF9AE}" pid="50" name="MXConfidentiality">
    <vt:lpwstr>Internal</vt:lpwstr>
  </property>
  <property fmtid="{D5CDD505-2E9C-101B-9397-08002B2CF9AE}" pid="51" name="MXCurrent">
    <vt:lpwstr>Released</vt:lpwstr>
  </property>
  <property fmtid="{D5CDD505-2E9C-101B-9397-08002B2CF9AE}" pid="52" name="MXCurrent.Localized">
    <vt:lpwstr>Released</vt:lpwstr>
  </property>
  <property fmtid="{D5CDD505-2E9C-101B-9397-08002B2CF9AE}" pid="53" name="MXDescription">
    <vt:lpwstr>This is the generic template to be used for powerpoint documents</vt:lpwstr>
  </property>
  <property fmtid="{D5CDD505-2E9C-101B-9397-08002B2CF9AE}" pid="54" name="MXDesignated User">
    <vt:lpwstr>Unassigned</vt:lpwstr>
  </property>
  <property fmtid="{D5CDD505-2E9C-101B-9397-08002B2CF9AE}" pid="55" name="MXdmg_GeneratedFrom">
    <vt:lpwstr/>
  </property>
  <property fmtid="{D5CDD505-2E9C-101B-9397-08002B2CF9AE}" pid="56" name="MXdmg_Language">
    <vt:lpwstr>en</vt:lpwstr>
  </property>
  <property fmtid="{D5CDD505-2E9C-101B-9397-08002B2CF9AE}" pid="57" name="MXdmg_LastSourceFileCheckin">
    <vt:lpwstr>Sep 22, 2015</vt:lpwstr>
  </property>
  <property fmtid="{D5CDD505-2E9C-101B-9397-08002B2CF9AE}" pid="58" name="MXEmail">
    <vt:lpwstr>Mikael.Olsson@esss.se</vt:lpwstr>
  </property>
  <property fmtid="{D5CDD505-2E9C-101B-9397-08002B2CF9AE}" pid="59" name="MXFirstName">
    <vt:lpwstr>Olsson</vt:lpwstr>
  </property>
  <property fmtid="{D5CDD505-2E9C-101B-9397-08002B2CF9AE}" pid="60" name="MXIs Version Object">
    <vt:lpwstr>False</vt:lpwstr>
  </property>
  <property fmtid="{D5CDD505-2E9C-101B-9397-08002B2CF9AE}" pid="61" name="MXLanguage">
    <vt:lpwstr>English</vt:lpwstr>
  </property>
  <property fmtid="{D5CDD505-2E9C-101B-9397-08002B2CF9AE}" pid="62" name="MXLastName">
    <vt:lpwstr>Mikael</vt:lpwstr>
  </property>
  <property fmtid="{D5CDD505-2E9C-101B-9397-08002B2CF9AE}" pid="63" name="MXLatestVersion">
    <vt:lpwstr>1</vt:lpwstr>
  </property>
  <property fmtid="{D5CDD505-2E9C-101B-9397-08002B2CF9AE}" pid="64" name="MXLegacy Id">
    <vt:lpwstr/>
  </property>
  <property fmtid="{D5CDD505-2E9C-101B-9397-08002B2CF9AE}" pid="65" name="MXLink">
    <vt:lpwstr/>
  </property>
  <property fmtid="{D5CDD505-2E9C-101B-9397-08002B2CF9AE}" pid="66" name="MXMiddleName">
    <vt:lpwstr>Unknown</vt:lpwstr>
  </property>
  <property fmtid="{D5CDD505-2E9C-101B-9397-08002B2CF9AE}" pid="67" name="MXMove Files To Version">
    <vt:lpwstr>False</vt:lpwstr>
  </property>
  <property fmtid="{D5CDD505-2E9C-101B-9397-08002B2CF9AE}" pid="68" name="MXName">
    <vt:lpwstr>Chess Core Powerpoint</vt:lpwstr>
  </property>
  <property fmtid="{D5CDD505-2E9C-101B-9397-08002B2CF9AE}" pid="69" name="MXOriginator">
    <vt:lpwstr>christoffer</vt:lpwstr>
  </property>
  <property fmtid="{D5CDD505-2E9C-101B-9397-08002B2CF9AE}" pid="70" name="MXPolicy">
    <vt:lpwstr>TVA DTM Document Template</vt:lpwstr>
  </property>
  <property fmtid="{D5CDD505-2E9C-101B-9397-08002B2CF9AE}" pid="71" name="MXPolicy.Localized">
    <vt:lpwstr>TVA DTM Document Template</vt:lpwstr>
  </property>
  <property fmtid="{D5CDD505-2E9C-101B-9397-08002B2CF9AE}" pid="72" name="MXPrinted Date">
    <vt:lpwstr>Sep 22, 2015</vt:lpwstr>
  </property>
  <property fmtid="{D5CDD505-2E9C-101B-9397-08002B2CF9AE}" pid="73" name="MXPrinted Version">
    <vt:lpwstr/>
  </property>
  <property fmtid="{D5CDD505-2E9C-101B-9397-08002B2CF9AE}" pid="74" name="MXReference">
    <vt:lpwstr/>
  </property>
  <property fmtid="{D5CDD505-2E9C-101B-9397-08002B2CF9AE}" pid="75" name="MXRevision">
    <vt:lpwstr>0</vt:lpwstr>
  </property>
  <property fmtid="{D5CDD505-2E9C-101B-9397-08002B2CF9AE}" pid="76" name="MXSignatures_state_Obsolete">
    <vt:lpwstr/>
  </property>
  <property fmtid="{D5CDD505-2E9C-101B-9397-08002B2CF9AE}" pid="77" name="MXSignatures_state_Preliminary">
    <vt:lpwstr/>
  </property>
  <property fmtid="{D5CDD505-2E9C-101B-9397-08002B2CF9AE}" pid="78" name="MXSignatures_state_Release">
    <vt:lpwstr/>
  </property>
  <property fmtid="{D5CDD505-2E9C-101B-9397-08002B2CF9AE}" pid="79" name="MXSignatures_state_Review">
    <vt:lpwstr/>
  </property>
  <property fmtid="{D5CDD505-2E9C-101B-9397-08002B2CF9AE}" pid="80" name="MXSubmitter">
    <vt:lpwstr/>
  </property>
  <property fmtid="{D5CDD505-2E9C-101B-9397-08002B2CF9AE}" pid="81" name="MXSuspend Versioning">
    <vt:lpwstr>False</vt:lpwstr>
  </property>
  <property fmtid="{D5CDD505-2E9C-101B-9397-08002B2CF9AE}" pid="82" name="MXTitle">
    <vt:lpwstr/>
  </property>
  <property fmtid="{D5CDD505-2E9C-101B-9397-08002B2CF9AE}" pid="83" name="MXTVA DTM Allowed Groups">
    <vt:lpwstr/>
  </property>
  <property fmtid="{D5CDD505-2E9C-101B-9397-08002B2CF9AE}" pid="84" name="MXTVA DTM Allowed Roles">
    <vt:lpwstr/>
  </property>
  <property fmtid="{D5CDD505-2E9C-101B-9397-08002B2CF9AE}" pid="85" name="MXTVA DTM Template Access">
    <vt:lpwstr/>
  </property>
  <property fmtid="{D5CDD505-2E9C-101B-9397-08002B2CF9AE}" pid="86" name="MXTVA DTM Template Visable">
    <vt:lpwstr>Yes</vt:lpwstr>
  </property>
  <property fmtid="{D5CDD505-2E9C-101B-9397-08002B2CF9AE}" pid="87" name="MXTVADummy1">
    <vt:lpwstr/>
  </property>
  <property fmtid="{D5CDD505-2E9C-101B-9397-08002B2CF9AE}" pid="88" name="MXTVADummy2">
    <vt:lpwstr/>
  </property>
  <property fmtid="{D5CDD505-2E9C-101B-9397-08002B2CF9AE}" pid="89" name="MXTVADummy3">
    <vt:lpwstr/>
  </property>
  <property fmtid="{D5CDD505-2E9C-101B-9397-08002B2CF9AE}" pid="90" name="MXType">
    <vt:lpwstr>TVA DTM Document Template</vt:lpwstr>
  </property>
  <property fmtid="{D5CDD505-2E9C-101B-9397-08002B2CF9AE}" pid="91" name="MXType.Localized">
    <vt:lpwstr>Document Template</vt:lpwstr>
  </property>
  <property fmtid="{D5CDD505-2E9C-101B-9397-08002B2CF9AE}" pid="92" name="MXUser">
    <vt:lpwstr>mikaelolsson</vt:lpwstr>
  </property>
  <property fmtid="{D5CDD505-2E9C-101B-9397-08002B2CF9AE}" pid="93" name="MXVersion">
    <vt:lpwstr>1</vt:lpwstr>
  </property>
</Properties>
</file>