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6" r:id="rId5"/>
    <p:sldId id="267" r:id="rId6"/>
    <p:sldId id="268" r:id="rId7"/>
    <p:sldId id="269" r:id="rId8"/>
    <p:sldId id="263" r:id="rId9"/>
    <p:sldId id="270" r:id="rId10"/>
    <p:sldId id="271" r:id="rId11"/>
    <p:sldId id="264" r:id="rId12"/>
    <p:sldId id="296" r:id="rId13"/>
    <p:sldId id="272" r:id="rId14"/>
    <p:sldId id="309" r:id="rId15"/>
    <p:sldId id="294" r:id="rId16"/>
    <p:sldId id="288" r:id="rId17"/>
    <p:sldId id="293" r:id="rId18"/>
    <p:sldId id="274" r:id="rId19"/>
    <p:sldId id="286" r:id="rId20"/>
    <p:sldId id="285" r:id="rId21"/>
    <p:sldId id="310" r:id="rId22"/>
    <p:sldId id="311" r:id="rId23"/>
    <p:sldId id="313" r:id="rId24"/>
    <p:sldId id="312" r:id="rId2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6" autoAdjust="0"/>
    <p:restoredTop sz="94656" autoAdjust="0"/>
  </p:normalViewPr>
  <p:slideViewPr>
    <p:cSldViewPr>
      <p:cViewPr varScale="1">
        <p:scale>
          <a:sx n="171" d="100"/>
          <a:sy n="171" d="100"/>
        </p:scale>
        <p:origin x="-4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15-10-14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15-10-14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15-10-14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15-10-14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15-10-14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15-10-14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Target/Instrument </a:t>
            </a:r>
            <a:r>
              <a:rPr lang="en-GB" sz="4000" dirty="0" smtClean="0"/>
              <a:t>Interface</a:t>
            </a:r>
            <a:br>
              <a:rPr lang="en-GB" sz="4000" dirty="0" smtClean="0"/>
            </a:br>
            <a:r>
              <a:rPr lang="en-GB" sz="4000" dirty="0" smtClean="0"/>
              <a:t>tTAC-12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Rikard Linander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WP Manager – 12.4 Monolith Systems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14 October 2015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beam port </a:t>
            </a:r>
            <a:r>
              <a:rPr lang="en-GB" dirty="0" smtClean="0"/>
              <a:t>blocks</a:t>
            </a:r>
            <a:endParaRPr lang="en-GB" dirty="0"/>
          </a:p>
        </p:txBody>
      </p:sp>
      <p:pic>
        <p:nvPicPr>
          <p:cNvPr id="13" name="Picture 12" descr="150525_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3943056"/>
            <a:ext cx="2376264" cy="2892842"/>
          </a:xfrm>
          <a:prstGeom prst="rect">
            <a:avLst/>
          </a:prstGeom>
        </p:spPr>
      </p:pic>
      <p:pic>
        <p:nvPicPr>
          <p:cNvPr id="11" name="Picture 10" descr="150525_12[1]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842" y="3933056"/>
            <a:ext cx="2412190" cy="2924944"/>
          </a:xfrm>
          <a:prstGeom prst="rect">
            <a:avLst/>
          </a:prstGeom>
        </p:spPr>
      </p:pic>
      <p:pic>
        <p:nvPicPr>
          <p:cNvPr id="3" name="Picture 2" descr="monolith internal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4" t="-209" r="26434" b="9124"/>
          <a:stretch/>
        </p:blipFill>
        <p:spPr>
          <a:xfrm>
            <a:off x="4853996" y="1878707"/>
            <a:ext cx="4309806" cy="450262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23528" y="1600201"/>
            <a:ext cx="5410944" cy="24048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The geometry of the 42 neutron beam ports are defined by four port blocks</a:t>
            </a:r>
          </a:p>
          <a:p>
            <a:r>
              <a:rPr lang="en-GB" dirty="0" smtClean="0"/>
              <a:t>Outer surfaces (red) are envisaged as the reference plane for each individual beam line</a:t>
            </a:r>
          </a:p>
          <a:p>
            <a:r>
              <a:rPr lang="en-GB" dirty="0" smtClean="0"/>
              <a:t>The port blocks are part of the monolith atmosphere boundary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989583" y="5013176"/>
            <a:ext cx="113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Port block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139952" y="6309320"/>
            <a:ext cx="223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Port block (sectioned)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82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50525_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5" y="4938475"/>
            <a:ext cx="4752529" cy="1883828"/>
          </a:xfrm>
          <a:prstGeom prst="rect">
            <a:avLst/>
          </a:prstGeom>
        </p:spPr>
      </p:pic>
      <p:pic>
        <p:nvPicPr>
          <p:cNvPr id="14" name="Picture 13" descr="150525_12[1]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1844824"/>
            <a:ext cx="2556933" cy="3100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beam port inserts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6" name="Picture 5" descr="150525_0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4960103"/>
            <a:ext cx="4052321" cy="1853273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51520" y="1600201"/>
            <a:ext cx="6491064" cy="348498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Double decker inserts</a:t>
            </a:r>
          </a:p>
          <a:p>
            <a:pPr lvl="1"/>
            <a:r>
              <a:rPr lang="en-GB" dirty="0" smtClean="0"/>
              <a:t>Shield plug inserts will be used for not yet commissioned beam ports</a:t>
            </a:r>
          </a:p>
          <a:p>
            <a:pPr lvl="1"/>
            <a:r>
              <a:rPr lang="en-GB" dirty="0" smtClean="0"/>
              <a:t>Active inserts can be equipped with neutron optics for viewing either of the upper or the lower moderators (or both)</a:t>
            </a:r>
          </a:p>
          <a:p>
            <a:pPr lvl="1"/>
            <a:r>
              <a:rPr lang="en-GB" dirty="0" smtClean="0"/>
              <a:t>On-going assessment of the alternatives to use one-piece or two-piece inserts</a:t>
            </a:r>
          </a:p>
          <a:p>
            <a:pPr lvl="2"/>
            <a:r>
              <a:rPr lang="en-GB" dirty="0" smtClean="0"/>
              <a:t>Weight constraints due to monolith crane capacity (20 tons)</a:t>
            </a:r>
          </a:p>
          <a:p>
            <a:pPr lvl="2"/>
            <a:r>
              <a:rPr lang="en-GB" dirty="0" smtClean="0"/>
              <a:t>Space restrictions depending on final instrument bunker design</a:t>
            </a:r>
          </a:p>
          <a:p>
            <a:pPr lvl="2"/>
            <a:r>
              <a:rPr lang="en-GB" dirty="0" smtClean="0"/>
              <a:t>Disposal and waste considerations</a:t>
            </a:r>
          </a:p>
          <a:p>
            <a:pPr lvl="1"/>
            <a:r>
              <a:rPr lang="en-GB" dirty="0" smtClean="0"/>
              <a:t>Inner half 660 mm high, 200 mm wide with tapered front tip</a:t>
            </a:r>
          </a:p>
          <a:p>
            <a:pPr lvl="1"/>
            <a:r>
              <a:rPr lang="en-GB" dirty="0" smtClean="0"/>
              <a:t>Outer half 740 mm high, 270 mm wide</a:t>
            </a:r>
          </a:p>
          <a:p>
            <a:pPr lvl="1"/>
            <a:r>
              <a:rPr lang="en-GB" dirty="0" smtClean="0"/>
              <a:t>Total length 3.5 m</a:t>
            </a:r>
          </a:p>
          <a:p>
            <a:pPr lvl="1"/>
            <a:r>
              <a:rPr lang="en-GB" dirty="0" smtClean="0"/>
              <a:t>Maximum total mass ca. 4.5 tons</a:t>
            </a:r>
          </a:p>
          <a:p>
            <a:pPr lvl="1"/>
            <a:endParaRPr lang="en-GB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907202" y="1556792"/>
            <a:ext cx="223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Port block (sectioned)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757376" y="4725144"/>
            <a:ext cx="142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Inserts inside </a:t>
            </a:r>
            <a:br>
              <a:rPr lang="en-GB" dirty="0" smtClean="0"/>
            </a:br>
            <a:r>
              <a:rPr lang="en-GB" dirty="0" smtClean="0"/>
              <a:t>port block</a:t>
            </a:r>
            <a:endParaRPr lang="en-GB" dirty="0"/>
          </a:p>
        </p:txBody>
      </p:sp>
      <p:cxnSp>
        <p:nvCxnSpPr>
          <p:cNvPr id="5" name="Straight Arrow Connector 4"/>
          <p:cNvCxnSpPr>
            <a:stCxn id="10" idx="0"/>
          </p:cNvCxnSpPr>
          <p:nvPr/>
        </p:nvCxnSpPr>
        <p:spPr>
          <a:xfrm flipH="1" flipV="1">
            <a:off x="7762875" y="4230688"/>
            <a:ext cx="706069" cy="4944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87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Light shutter </a:t>
            </a:r>
            <a:r>
              <a:rPr lang="en-GB" dirty="0" smtClean="0"/>
              <a:t>technical solution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60"/>
          <a:stretch/>
        </p:blipFill>
        <p:spPr>
          <a:xfrm>
            <a:off x="323527" y="3300158"/>
            <a:ext cx="2975837" cy="336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265" y="4653136"/>
            <a:ext cx="1798011" cy="208823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770" y="2420888"/>
            <a:ext cx="1771622" cy="208823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grpSp>
        <p:nvGrpSpPr>
          <p:cNvPr id="9" name="Group 8"/>
          <p:cNvGrpSpPr/>
          <p:nvPr/>
        </p:nvGrpSpPr>
        <p:grpSpPr>
          <a:xfrm>
            <a:off x="3563888" y="3297718"/>
            <a:ext cx="2227095" cy="3356992"/>
            <a:chOff x="1619672" y="3140968"/>
            <a:chExt cx="2227095" cy="335699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672" y="3140968"/>
              <a:ext cx="2227095" cy="33569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Freeform 10"/>
            <p:cNvSpPr/>
            <p:nvPr/>
          </p:nvSpPr>
          <p:spPr>
            <a:xfrm>
              <a:off x="1965325" y="4365105"/>
              <a:ext cx="326554" cy="936103"/>
            </a:xfrm>
            <a:custGeom>
              <a:avLst/>
              <a:gdLst>
                <a:gd name="connsiteX0" fmla="*/ 0 w 768350"/>
                <a:gd name="connsiteY0" fmla="*/ 0 h 2359025"/>
                <a:gd name="connsiteX1" fmla="*/ 6350 w 768350"/>
                <a:gd name="connsiteY1" fmla="*/ 2025650 h 2359025"/>
                <a:gd name="connsiteX2" fmla="*/ 762000 w 768350"/>
                <a:gd name="connsiteY2" fmla="*/ 2359025 h 2359025"/>
                <a:gd name="connsiteX3" fmla="*/ 768350 w 768350"/>
                <a:gd name="connsiteY3" fmla="*/ 333375 h 2359025"/>
                <a:gd name="connsiteX4" fmla="*/ 0 w 768350"/>
                <a:gd name="connsiteY4" fmla="*/ 0 h 2359025"/>
                <a:gd name="connsiteX0" fmla="*/ 0 w 775894"/>
                <a:gd name="connsiteY0" fmla="*/ 0 h 2359025"/>
                <a:gd name="connsiteX1" fmla="*/ 6350 w 775894"/>
                <a:gd name="connsiteY1" fmla="*/ 2025650 h 2359025"/>
                <a:gd name="connsiteX2" fmla="*/ 762000 w 775894"/>
                <a:gd name="connsiteY2" fmla="*/ 2359025 h 2359025"/>
                <a:gd name="connsiteX3" fmla="*/ 775894 w 775894"/>
                <a:gd name="connsiteY3" fmla="*/ 373380 h 2359025"/>
                <a:gd name="connsiteX4" fmla="*/ 0 w 775894"/>
                <a:gd name="connsiteY4" fmla="*/ 0 h 235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894" h="2359025">
                  <a:moveTo>
                    <a:pt x="0" y="0"/>
                  </a:moveTo>
                  <a:cubicBezTo>
                    <a:pt x="2117" y="675217"/>
                    <a:pt x="4233" y="1350433"/>
                    <a:pt x="6350" y="2025650"/>
                  </a:cubicBezTo>
                  <a:lnTo>
                    <a:pt x="762000" y="2359025"/>
                  </a:lnTo>
                  <a:cubicBezTo>
                    <a:pt x="764117" y="1683808"/>
                    <a:pt x="773777" y="1048597"/>
                    <a:pt x="775894" y="3733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028" y="1556792"/>
            <a:ext cx="1141972" cy="5129808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391" y="1456184"/>
            <a:ext cx="6444857" cy="1843974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In open position the top bracket lock plate allows the light shutter studs to penetrate the three holes from below.</a:t>
            </a:r>
          </a:p>
          <a:p>
            <a:r>
              <a:rPr lang="en-GB" dirty="0" smtClean="0"/>
              <a:t>In closed position the shutter stud cones will rest in the seat pockets thus creating a tripod hanging support for the shutter.</a:t>
            </a:r>
          </a:p>
          <a:p>
            <a:r>
              <a:rPr lang="en-GB" dirty="0" smtClean="0"/>
              <a:t>The 3 seat pocket can be machined to compensate for inaccuracy in bracket placement in relation to nominal neutron beam.</a:t>
            </a:r>
          </a:p>
        </p:txBody>
      </p:sp>
    </p:spTree>
    <p:extLst>
      <p:ext uri="{BB962C8B-B14F-4D97-AF65-F5344CB8AC3E}">
        <p14:creationId xmlns:p14="http://schemas.microsoft.com/office/powerpoint/2010/main" val="337407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Light shutters</a:t>
            </a:r>
            <a:br>
              <a:rPr lang="en-GB" dirty="0" smtClean="0"/>
            </a:br>
            <a:r>
              <a:rPr lang="en-GB" dirty="0" smtClean="0"/>
              <a:t>Operation locations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1482098"/>
            <a:ext cx="8779913" cy="1370838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On top the light shutter can be located in the open or closed position.</a:t>
            </a:r>
          </a:p>
          <a:p>
            <a:r>
              <a:rPr lang="en-GB" dirty="0" smtClean="0"/>
              <a:t>In the open position it hangs in the 3 studs.</a:t>
            </a:r>
          </a:p>
          <a:p>
            <a:r>
              <a:rPr lang="en-GB" dirty="0" smtClean="0"/>
              <a:t>In the closed position it rests on the lower lock.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780928"/>
            <a:ext cx="4401188" cy="4021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478" y="2792271"/>
            <a:ext cx="4453947" cy="40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8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1791" y="4077072"/>
            <a:ext cx="5782210" cy="2769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76" t="47826" r="19829" b="-370"/>
          <a:stretch/>
        </p:blipFill>
        <p:spPr>
          <a:xfrm>
            <a:off x="10266" y="3573016"/>
            <a:ext cx="348274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Proposed positioning and alignment concept for neutron beam port inserts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2260848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The current proposal is to use a robust 3-2-1 positioning and alignment system</a:t>
            </a:r>
          </a:p>
          <a:p>
            <a:r>
              <a:rPr lang="en-GB" dirty="0" smtClean="0"/>
              <a:t>With reference to the local coordinate system of each beam port:</a:t>
            </a:r>
          </a:p>
          <a:p>
            <a:pPr lvl="1"/>
            <a:r>
              <a:rPr lang="en-GB" dirty="0" smtClean="0"/>
              <a:t>Three horizontal resting plates (Z-direction)</a:t>
            </a:r>
          </a:p>
          <a:p>
            <a:pPr lvl="1"/>
            <a:r>
              <a:rPr lang="en-GB" dirty="0" smtClean="0"/>
              <a:t>Two lateral guide plates (Y-direction)</a:t>
            </a:r>
          </a:p>
          <a:p>
            <a:pPr lvl="1"/>
            <a:r>
              <a:rPr lang="en-GB" dirty="0" smtClean="0"/>
              <a:t>One axial stop (X-direction)</a:t>
            </a:r>
          </a:p>
          <a:p>
            <a:r>
              <a:rPr lang="en-GB" dirty="0" smtClean="0"/>
              <a:t>Alignment precision for insert remains </a:t>
            </a:r>
            <a:br>
              <a:rPr lang="en-GB" dirty="0" smtClean="0"/>
            </a:br>
            <a:r>
              <a:rPr lang="en-GB" dirty="0" smtClean="0"/>
              <a:t>to be decided and agreed with NSS</a:t>
            </a:r>
          </a:p>
          <a:p>
            <a:pPr lvl="1"/>
            <a:r>
              <a:rPr lang="en-GB" dirty="0" smtClean="0"/>
              <a:t>E.g. anchoring and alignment of guides inside insert</a:t>
            </a:r>
          </a:p>
          <a:p>
            <a:r>
              <a:rPr lang="en-GB" dirty="0" smtClean="0"/>
              <a:t>Process for re-aligning activated guides within inserts </a:t>
            </a:r>
            <a:br>
              <a:rPr lang="en-GB" dirty="0" smtClean="0"/>
            </a:br>
            <a:r>
              <a:rPr lang="en-GB" dirty="0" smtClean="0"/>
              <a:t>or inserts within monolith remains to be addressed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7" t="-2794" r="11015" b="29665"/>
          <a:stretch/>
        </p:blipFill>
        <p:spPr>
          <a:xfrm>
            <a:off x="5147290" y="2462116"/>
            <a:ext cx="3744416" cy="218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687030" y="537321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1116" y="5237500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6842" y="5655681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1298" y="568618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682" y="589660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1714" y="646436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Z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59456" y="3645024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Y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53762" y="352864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2982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Neutron beam port reference surface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8424936" cy="388843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The outer surface of the neutron beam port blocks will be the reference plane defining the nominal neutron beam port position and direction</a:t>
            </a:r>
          </a:p>
          <a:p>
            <a:pPr lvl="1"/>
            <a:r>
              <a:rPr lang="en-GB" dirty="0" smtClean="0"/>
              <a:t>The interior of the neutron beam port will be precisely measured relative the reference plane after installation of all monolith structures</a:t>
            </a:r>
          </a:p>
          <a:p>
            <a:pPr lvl="1"/>
            <a:r>
              <a:rPr lang="en-GB" dirty="0" smtClean="0"/>
              <a:t>Positioning </a:t>
            </a:r>
            <a:r>
              <a:rPr lang="en-GB" dirty="0"/>
              <a:t>plates will be custom made for </a:t>
            </a:r>
            <a:r>
              <a:rPr lang="en-GB" dirty="0" smtClean="0"/>
              <a:t>each individual insert </a:t>
            </a:r>
            <a:br>
              <a:rPr lang="en-GB" dirty="0" smtClean="0"/>
            </a:br>
            <a:r>
              <a:rPr lang="en-GB" dirty="0" smtClean="0"/>
              <a:t>for achieving desired alignment precision of the insert to the </a:t>
            </a:r>
            <a:br>
              <a:rPr lang="en-GB" dirty="0" smtClean="0"/>
            </a:br>
            <a:r>
              <a:rPr lang="en-GB" dirty="0" smtClean="0"/>
              <a:t>reference plate</a:t>
            </a:r>
          </a:p>
          <a:p>
            <a:pPr lvl="1"/>
            <a:r>
              <a:rPr lang="en-GB" dirty="0" smtClean="0"/>
              <a:t>Light shutter attachment bracket fastened on the reference plane </a:t>
            </a:r>
            <a:br>
              <a:rPr lang="en-GB" dirty="0" smtClean="0"/>
            </a:br>
            <a:r>
              <a:rPr lang="en-GB" dirty="0" smtClean="0"/>
              <a:t>surface for sufficiently precise alignment of the shutter, i.e. its internal </a:t>
            </a:r>
            <a:br>
              <a:rPr lang="en-GB" dirty="0" smtClean="0"/>
            </a:br>
            <a:r>
              <a:rPr lang="en-GB" dirty="0" smtClean="0"/>
              <a:t>guide section, in its open position</a:t>
            </a:r>
          </a:p>
          <a:p>
            <a:pPr lvl="1"/>
            <a:r>
              <a:rPr lang="en-GB" dirty="0" smtClean="0"/>
              <a:t>Also the continued installation,</a:t>
            </a:r>
            <a:br>
              <a:rPr lang="en-GB" dirty="0" smtClean="0"/>
            </a:br>
            <a:r>
              <a:rPr lang="en-GB" dirty="0" smtClean="0"/>
              <a:t>positioning and alignment of </a:t>
            </a:r>
            <a:br>
              <a:rPr lang="en-GB" dirty="0" smtClean="0"/>
            </a:br>
            <a:r>
              <a:rPr lang="en-GB" dirty="0" smtClean="0"/>
              <a:t>the beam line should refer</a:t>
            </a:r>
            <a:br>
              <a:rPr lang="en-GB" dirty="0" smtClean="0"/>
            </a:br>
            <a:r>
              <a:rPr lang="en-GB" dirty="0" smtClean="0"/>
              <a:t>to the reference surface</a:t>
            </a:r>
          </a:p>
          <a:p>
            <a:pPr lvl="1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846" y="2996952"/>
            <a:ext cx="1722786" cy="369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756" y="4149080"/>
            <a:ext cx="2533452" cy="2679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758" y="4460794"/>
            <a:ext cx="985824" cy="23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2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2" b="21517"/>
          <a:stretch/>
        </p:blipFill>
        <p:spPr>
          <a:xfrm>
            <a:off x="467544" y="4005287"/>
            <a:ext cx="3961758" cy="2785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9" t="7634" b="33847"/>
          <a:stretch/>
        </p:blipFill>
        <p:spPr>
          <a:xfrm>
            <a:off x="4662044" y="1505181"/>
            <a:ext cx="4355976" cy="242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Conceptual insert exchange sequence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4536504" cy="252028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Preparing instrument bunker for monolith insert exchange</a:t>
            </a:r>
          </a:p>
          <a:p>
            <a:r>
              <a:rPr lang="en-GB" dirty="0" smtClean="0"/>
              <a:t>Positioning handling tool wagon on floor plates</a:t>
            </a:r>
          </a:p>
          <a:p>
            <a:r>
              <a:rPr lang="en-GB" dirty="0" smtClean="0"/>
              <a:t>Placing insert exchange tool onto wagon</a:t>
            </a:r>
          </a:p>
          <a:p>
            <a:r>
              <a:rPr lang="en-GB" dirty="0" smtClean="0"/>
              <a:t>Moving insert exchange tool towards towards monolith and docking it to the port</a:t>
            </a:r>
          </a:p>
          <a:p>
            <a:endParaRPr lang="en-GB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5044" b="15653"/>
          <a:stretch/>
        </p:blipFill>
        <p:spPr>
          <a:xfrm>
            <a:off x="4672247" y="4005064"/>
            <a:ext cx="4345773" cy="2781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Bent Arrow 19"/>
          <p:cNvSpPr/>
          <p:nvPr/>
        </p:nvSpPr>
        <p:spPr>
          <a:xfrm rot="10800000">
            <a:off x="3851920" y="3284984"/>
            <a:ext cx="1224136" cy="1152128"/>
          </a:xfrm>
          <a:prstGeom prst="bentArrow">
            <a:avLst>
              <a:gd name="adj1" fmla="val 11648"/>
              <a:gd name="adj2" fmla="val 12681"/>
              <a:gd name="adj3" fmla="val 18516"/>
              <a:gd name="adj4" fmla="val 43750"/>
            </a:avLst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Bent Arrow 21"/>
          <p:cNvSpPr/>
          <p:nvPr/>
        </p:nvSpPr>
        <p:spPr>
          <a:xfrm rot="16200000" flipH="1">
            <a:off x="251520" y="6021288"/>
            <a:ext cx="648072" cy="792088"/>
          </a:xfrm>
          <a:prstGeom prst="bentArrow">
            <a:avLst>
              <a:gd name="adj1" fmla="val 21573"/>
              <a:gd name="adj2" fmla="val 19725"/>
              <a:gd name="adj3" fmla="val 25000"/>
              <a:gd name="adj4" fmla="val 43750"/>
            </a:avLst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4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4" t="17452" r="9486" b="13253"/>
          <a:stretch/>
        </p:blipFill>
        <p:spPr>
          <a:xfrm>
            <a:off x="107504" y="4076290"/>
            <a:ext cx="5184576" cy="273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t="15467" r="15935" b="16982"/>
          <a:stretch/>
        </p:blipFill>
        <p:spPr>
          <a:xfrm>
            <a:off x="107504" y="1484784"/>
            <a:ext cx="5179669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Conceptual insert exchange sequence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0" y="1772816"/>
            <a:ext cx="3851920" cy="4824536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Connecting carrier to the insert</a:t>
            </a:r>
          </a:p>
          <a:p>
            <a:r>
              <a:rPr lang="en-GB" dirty="0" smtClean="0"/>
              <a:t>Pulling insert by chain drive onto tool</a:t>
            </a:r>
          </a:p>
          <a:p>
            <a:r>
              <a:rPr lang="en-GB" dirty="0" smtClean="0"/>
              <a:t>Closing front end lead cover for complete shielding</a:t>
            </a:r>
          </a:p>
          <a:p>
            <a:r>
              <a:rPr lang="en-GB" dirty="0" smtClean="0"/>
              <a:t>Releasing and lifting of the exchange tool including extracted insert</a:t>
            </a:r>
          </a:p>
          <a:p>
            <a:r>
              <a:rPr lang="en-GB" dirty="0" smtClean="0"/>
              <a:t>Reversing the extraction sequence for installation of new insert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14" name="Bent Arrow 13"/>
          <p:cNvSpPr/>
          <p:nvPr/>
        </p:nvSpPr>
        <p:spPr>
          <a:xfrm rot="10800000" flipH="1">
            <a:off x="179511" y="1268760"/>
            <a:ext cx="648072" cy="792088"/>
          </a:xfrm>
          <a:prstGeom prst="bentArrow">
            <a:avLst>
              <a:gd name="adj1" fmla="val 21573"/>
              <a:gd name="adj2" fmla="val 19725"/>
              <a:gd name="adj3" fmla="val 25000"/>
              <a:gd name="adj4" fmla="val 43750"/>
            </a:avLst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 rot="8101150">
            <a:off x="4416947" y="3701343"/>
            <a:ext cx="790236" cy="703417"/>
          </a:xfrm>
          <a:prstGeom prst="bentArrow">
            <a:avLst>
              <a:gd name="adj1" fmla="val 18687"/>
              <a:gd name="adj2" fmla="val 17688"/>
              <a:gd name="adj3" fmla="val 24356"/>
              <a:gd name="adj4" fmla="val 43750"/>
            </a:avLst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Radioactivity level of a light shutter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Main </a:t>
            </a:r>
            <a:r>
              <a:rPr lang="en-GB" dirty="0" smtClean="0"/>
              <a:t>function of the light shutter is to shield the gamma radiation from the monolith internals during maintenance in the bunker</a:t>
            </a:r>
          </a:p>
          <a:p>
            <a:r>
              <a:rPr lang="en-GB" dirty="0" smtClean="0"/>
              <a:t>Potential requirements (previously discussed) to close a light shutter during neutron production</a:t>
            </a:r>
          </a:p>
          <a:p>
            <a:pPr lvl="1"/>
            <a:r>
              <a:rPr lang="en-GB" dirty="0" smtClean="0"/>
              <a:t>There is no identified need from any target station system to close a light shutter during neutron production modes</a:t>
            </a:r>
          </a:p>
          <a:p>
            <a:pPr lvl="1"/>
            <a:r>
              <a:rPr lang="en-GB" dirty="0" smtClean="0"/>
              <a:t>Analysis and measurement of background</a:t>
            </a:r>
          </a:p>
          <a:p>
            <a:pPr lvl="1"/>
            <a:r>
              <a:rPr lang="en-GB" dirty="0" smtClean="0"/>
              <a:t>Cool down of neutron optics equipment located downstream</a:t>
            </a:r>
          </a:p>
          <a:p>
            <a:r>
              <a:rPr lang="en-GB" dirty="0" smtClean="0"/>
              <a:t>The radioactive inventory and radiation dose level will depend on how it is used during neutron production</a:t>
            </a:r>
          </a:p>
          <a:p>
            <a:pPr lvl="1"/>
            <a:r>
              <a:rPr lang="en-GB" b="1" dirty="0" smtClean="0"/>
              <a:t>Open position; </a:t>
            </a:r>
            <a:r>
              <a:rPr lang="en-GB" dirty="0" smtClean="0"/>
              <a:t>activation mainly through neutron transport losses in and surrounding its </a:t>
            </a:r>
            <a:r>
              <a:rPr lang="en-GB" b="1" dirty="0" smtClean="0"/>
              <a:t>guide section</a:t>
            </a:r>
          </a:p>
          <a:p>
            <a:pPr lvl="1"/>
            <a:r>
              <a:rPr lang="en-GB" b="1" dirty="0" smtClean="0"/>
              <a:t>Closed position; </a:t>
            </a:r>
            <a:r>
              <a:rPr lang="en-GB" dirty="0" smtClean="0"/>
              <a:t>irradiation and activation of the radiation </a:t>
            </a:r>
            <a:r>
              <a:rPr lang="en-GB" b="1" dirty="0" smtClean="0"/>
              <a:t>shield material</a:t>
            </a:r>
            <a:r>
              <a:rPr lang="en-GB" dirty="0" smtClean="0"/>
              <a:t>, assumed to be </a:t>
            </a:r>
            <a:r>
              <a:rPr lang="en-GB" b="1" dirty="0" smtClean="0"/>
              <a:t>tungsten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36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Shutter activation and dose estimates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Shutter in open position</a:t>
            </a:r>
          </a:p>
          <a:p>
            <a:pPr lvl="1"/>
            <a:r>
              <a:rPr lang="en-GB" dirty="0" smtClean="0"/>
              <a:t>Assumption of five years of irradiation and one day of decay time</a:t>
            </a:r>
          </a:p>
          <a:p>
            <a:pPr lvl="1"/>
            <a:r>
              <a:rPr lang="en-GB" dirty="0" smtClean="0"/>
              <a:t>Estimated contact dose is in the order of </a:t>
            </a:r>
            <a:r>
              <a:rPr lang="en-GB" b="1" dirty="0" smtClean="0"/>
              <a:t>1 </a:t>
            </a:r>
            <a:r>
              <a:rPr lang="en-GB" b="1" dirty="0" err="1" smtClean="0"/>
              <a:t>mSv</a:t>
            </a:r>
            <a:r>
              <a:rPr lang="en-GB" b="1" dirty="0" smtClean="0"/>
              <a:t>/h</a:t>
            </a:r>
            <a:r>
              <a:rPr lang="en-GB" dirty="0" smtClean="0"/>
              <a:t>, upstream </a:t>
            </a:r>
            <a:r>
              <a:rPr lang="en-GB" dirty="0" smtClean="0"/>
              <a:t>face as </a:t>
            </a:r>
            <a:r>
              <a:rPr lang="en-GB" dirty="0" smtClean="0"/>
              <a:t>well as </a:t>
            </a:r>
            <a:r>
              <a:rPr lang="en-GB" dirty="0" smtClean="0"/>
              <a:t>downstream face</a:t>
            </a:r>
            <a:endParaRPr lang="en-GB" b="1" dirty="0" smtClean="0"/>
          </a:p>
          <a:p>
            <a:r>
              <a:rPr lang="en-GB" dirty="0" smtClean="0"/>
              <a:t>Shutter in closed position</a:t>
            </a:r>
          </a:p>
          <a:p>
            <a:pPr lvl="1"/>
            <a:r>
              <a:rPr lang="en-GB" dirty="0" smtClean="0"/>
              <a:t>Assumption of </a:t>
            </a:r>
            <a:r>
              <a:rPr lang="en-GB" dirty="0"/>
              <a:t>30 days of irradiation and seven days of decay </a:t>
            </a:r>
            <a:r>
              <a:rPr lang="en-GB" dirty="0" smtClean="0"/>
              <a:t>time</a:t>
            </a:r>
          </a:p>
          <a:p>
            <a:pPr lvl="1"/>
            <a:r>
              <a:rPr lang="en-GB" dirty="0" smtClean="0"/>
              <a:t>Activation of a tungsten blocker material </a:t>
            </a:r>
          </a:p>
          <a:p>
            <a:pPr lvl="2"/>
            <a:r>
              <a:rPr lang="en-US" dirty="0"/>
              <a:t>~0.57 </a:t>
            </a:r>
            <a:r>
              <a:rPr lang="en-US" dirty="0" err="1"/>
              <a:t>GBq</a:t>
            </a:r>
            <a:r>
              <a:rPr lang="en-US" dirty="0"/>
              <a:t> W-181 (very soft gammas, T1/2 = 121.2 days)</a:t>
            </a:r>
          </a:p>
          <a:p>
            <a:pPr lvl="2"/>
            <a:r>
              <a:rPr lang="en-US" dirty="0"/>
              <a:t>~15 </a:t>
            </a:r>
            <a:r>
              <a:rPr lang="en-US" dirty="0" err="1"/>
              <a:t>GBq</a:t>
            </a:r>
            <a:r>
              <a:rPr lang="en-US" dirty="0"/>
              <a:t> W-185 (soft gammas, T1/2 = 75.1 days)</a:t>
            </a:r>
          </a:p>
          <a:p>
            <a:pPr lvl="2"/>
            <a:r>
              <a:rPr lang="en-US" dirty="0"/>
              <a:t>~11 </a:t>
            </a:r>
            <a:r>
              <a:rPr lang="en-US" dirty="0" err="1"/>
              <a:t>GBq</a:t>
            </a:r>
            <a:r>
              <a:rPr lang="en-US" dirty="0"/>
              <a:t> W-187 (~33% 0.6 MeV gammas, ~27% 0.5 MeV gammas, T1/2 = 23.9h</a:t>
            </a:r>
            <a:r>
              <a:rPr lang="en-US" dirty="0" smtClean="0"/>
              <a:t>)</a:t>
            </a:r>
            <a:endParaRPr lang="en-GB" dirty="0" smtClean="0"/>
          </a:p>
          <a:p>
            <a:pPr lvl="1"/>
            <a:r>
              <a:rPr lang="en-GB" dirty="0" smtClean="0"/>
              <a:t>Estimated contact dose is in the order of </a:t>
            </a:r>
            <a:r>
              <a:rPr lang="en-GB" b="1" dirty="0"/>
              <a:t>1 </a:t>
            </a:r>
            <a:r>
              <a:rPr lang="en-GB" b="1" dirty="0" err="1" smtClean="0"/>
              <a:t>Sv</a:t>
            </a:r>
            <a:r>
              <a:rPr lang="en-GB" b="1" dirty="0"/>
              <a:t>/</a:t>
            </a:r>
            <a:r>
              <a:rPr lang="en-GB" b="1" dirty="0" smtClean="0"/>
              <a:t>h</a:t>
            </a:r>
            <a:r>
              <a:rPr lang="en-GB" dirty="0" smtClean="0"/>
              <a:t> </a:t>
            </a:r>
            <a:r>
              <a:rPr lang="en-GB" dirty="0" smtClean="0"/>
              <a:t>upstream face, </a:t>
            </a:r>
            <a:r>
              <a:rPr lang="en-GB" dirty="0" smtClean="0"/>
              <a:t>and on the order of </a:t>
            </a:r>
            <a:r>
              <a:rPr lang="en-GB" b="1" dirty="0" smtClean="0"/>
              <a:t>1 </a:t>
            </a:r>
            <a:r>
              <a:rPr lang="en-GB" b="1" dirty="0" err="1" smtClean="0"/>
              <a:t>mSv</a:t>
            </a:r>
            <a:r>
              <a:rPr lang="en-GB" b="1" dirty="0" smtClean="0"/>
              <a:t>/h </a:t>
            </a:r>
            <a:r>
              <a:rPr lang="en-GB" dirty="0" smtClean="0"/>
              <a:t>downstream </a:t>
            </a:r>
            <a:r>
              <a:rPr lang="en-GB" dirty="0" smtClean="0"/>
              <a:t>face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140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Outline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Definition of agreed interface </a:t>
            </a:r>
            <a:r>
              <a:rPr lang="en-GB" dirty="0" smtClean="0"/>
              <a:t>responsibilities</a:t>
            </a:r>
          </a:p>
          <a:p>
            <a:r>
              <a:rPr lang="en-GB" dirty="0" smtClean="0"/>
              <a:t>Agreed </a:t>
            </a:r>
            <a:r>
              <a:rPr lang="en-GB" dirty="0"/>
              <a:t>beam extraction parameters </a:t>
            </a:r>
            <a:endParaRPr lang="en-GB" dirty="0" smtClean="0"/>
          </a:p>
          <a:p>
            <a:r>
              <a:rPr lang="en-GB" dirty="0" smtClean="0"/>
              <a:t>Proposed </a:t>
            </a:r>
            <a:r>
              <a:rPr lang="en-GB" dirty="0"/>
              <a:t>approach for beam insert alignment and positioning</a:t>
            </a:r>
          </a:p>
          <a:p>
            <a:r>
              <a:rPr lang="en-GB" dirty="0"/>
              <a:t>Beam insert installation and removal concept</a:t>
            </a:r>
          </a:p>
          <a:p>
            <a:r>
              <a:rPr lang="en-GB" dirty="0"/>
              <a:t>Interface between monolith, shutter, and bunker atmospheres</a:t>
            </a:r>
          </a:p>
          <a:p>
            <a:r>
              <a:rPr lang="en-GB" dirty="0"/>
              <a:t>Monolith shielding </a:t>
            </a:r>
            <a:r>
              <a:rPr lang="en-GB" dirty="0" smtClean="0"/>
              <a:t>adequacy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</a:t>
            </a:r>
            <a:r>
              <a:rPr lang="en-GB" dirty="0" smtClean="0"/>
              <a:t>ight </a:t>
            </a:r>
            <a:r>
              <a:rPr lang="en-GB" dirty="0"/>
              <a:t>shutter </a:t>
            </a:r>
            <a:r>
              <a:rPr lang="en-GB" dirty="0" smtClean="0"/>
              <a:t>access from target station basement</a:t>
            </a:r>
            <a:endParaRPr lang="sv-SE" dirty="0"/>
          </a:p>
        </p:txBody>
      </p:sp>
      <p:pic>
        <p:nvPicPr>
          <p:cNvPr id="9" name="Content Placeholder 8" descr="shutter 6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t="286" r="19764" b="17755"/>
          <a:stretch/>
        </p:blipFill>
        <p:spPr>
          <a:xfrm>
            <a:off x="295327" y="1484783"/>
            <a:ext cx="8549727" cy="5354175"/>
          </a:xfr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45954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 descr="ASSEMBLY DRAWING - ESS-0040663 - Rev 2 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0" t="38426" r="4986" b="16554"/>
          <a:stretch/>
        </p:blipFill>
        <p:spPr>
          <a:xfrm>
            <a:off x="780478" y="1588436"/>
            <a:ext cx="8136902" cy="5184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Separation of different atmospheres and gas volumes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sp>
        <p:nvSpPr>
          <p:cNvPr id="5" name="Freeform 4"/>
          <p:cNvSpPr/>
          <p:nvPr/>
        </p:nvSpPr>
        <p:spPr>
          <a:xfrm>
            <a:off x="254884" y="1590770"/>
            <a:ext cx="3071803" cy="3269429"/>
          </a:xfrm>
          <a:custGeom>
            <a:avLst/>
            <a:gdLst>
              <a:gd name="connsiteX0" fmla="*/ 1828141 w 3093777"/>
              <a:gd name="connsiteY0" fmla="*/ 3273823 h 3273823"/>
              <a:gd name="connsiteX1" fmla="*/ 0 w 3093777"/>
              <a:gd name="connsiteY1" fmla="*/ 3273823 h 3273823"/>
              <a:gd name="connsiteX2" fmla="*/ 21973 w 3093777"/>
              <a:gd name="connsiteY2" fmla="*/ 0 h 3273823"/>
              <a:gd name="connsiteX3" fmla="*/ 839363 w 3093777"/>
              <a:gd name="connsiteY3" fmla="*/ 4394 h 3273823"/>
              <a:gd name="connsiteX4" fmla="*/ 839363 w 3093777"/>
              <a:gd name="connsiteY4" fmla="*/ 114254 h 3273823"/>
              <a:gd name="connsiteX5" fmla="*/ 1933610 w 3093777"/>
              <a:gd name="connsiteY5" fmla="*/ 118649 h 3273823"/>
              <a:gd name="connsiteX6" fmla="*/ 1929216 w 3093777"/>
              <a:gd name="connsiteY6" fmla="*/ 1661081 h 3273823"/>
              <a:gd name="connsiteX7" fmla="*/ 1832535 w 3093777"/>
              <a:gd name="connsiteY7" fmla="*/ 1661081 h 3273823"/>
              <a:gd name="connsiteX8" fmla="*/ 1836930 w 3093777"/>
              <a:gd name="connsiteY8" fmla="*/ 2170830 h 3273823"/>
              <a:gd name="connsiteX9" fmla="*/ 3067409 w 3093777"/>
              <a:gd name="connsiteY9" fmla="*/ 2170830 h 3273823"/>
              <a:gd name="connsiteX10" fmla="*/ 3093777 w 3093777"/>
              <a:gd name="connsiteY10" fmla="*/ 2592692 h 3273823"/>
              <a:gd name="connsiteX11" fmla="*/ 1836930 w 3093777"/>
              <a:gd name="connsiteY11" fmla="*/ 2601481 h 3273823"/>
              <a:gd name="connsiteX12" fmla="*/ 1828141 w 3093777"/>
              <a:gd name="connsiteY12" fmla="*/ 3273823 h 3273823"/>
              <a:gd name="connsiteX0" fmla="*/ 1828141 w 3093777"/>
              <a:gd name="connsiteY0" fmla="*/ 3273823 h 3273823"/>
              <a:gd name="connsiteX1" fmla="*/ 0 w 3093777"/>
              <a:gd name="connsiteY1" fmla="*/ 3273823 h 3273823"/>
              <a:gd name="connsiteX2" fmla="*/ 21973 w 3093777"/>
              <a:gd name="connsiteY2" fmla="*/ 0 h 3273823"/>
              <a:gd name="connsiteX3" fmla="*/ 839363 w 3093777"/>
              <a:gd name="connsiteY3" fmla="*/ 4394 h 3273823"/>
              <a:gd name="connsiteX4" fmla="*/ 839363 w 3093777"/>
              <a:gd name="connsiteY4" fmla="*/ 114254 h 3273823"/>
              <a:gd name="connsiteX5" fmla="*/ 1933610 w 3093777"/>
              <a:gd name="connsiteY5" fmla="*/ 118649 h 3273823"/>
              <a:gd name="connsiteX6" fmla="*/ 1929216 w 3093777"/>
              <a:gd name="connsiteY6" fmla="*/ 1661081 h 3273823"/>
              <a:gd name="connsiteX7" fmla="*/ 1836930 w 3093777"/>
              <a:gd name="connsiteY7" fmla="*/ 1665476 h 3273823"/>
              <a:gd name="connsiteX8" fmla="*/ 1836930 w 3093777"/>
              <a:gd name="connsiteY8" fmla="*/ 2170830 h 3273823"/>
              <a:gd name="connsiteX9" fmla="*/ 3067409 w 3093777"/>
              <a:gd name="connsiteY9" fmla="*/ 2170830 h 3273823"/>
              <a:gd name="connsiteX10" fmla="*/ 3093777 w 3093777"/>
              <a:gd name="connsiteY10" fmla="*/ 2592692 h 3273823"/>
              <a:gd name="connsiteX11" fmla="*/ 1836930 w 3093777"/>
              <a:gd name="connsiteY11" fmla="*/ 2601481 h 3273823"/>
              <a:gd name="connsiteX12" fmla="*/ 1828141 w 3093777"/>
              <a:gd name="connsiteY12" fmla="*/ 3273823 h 3273823"/>
              <a:gd name="connsiteX0" fmla="*/ 1828141 w 3093777"/>
              <a:gd name="connsiteY0" fmla="*/ 3273823 h 3273823"/>
              <a:gd name="connsiteX1" fmla="*/ 0 w 3093777"/>
              <a:gd name="connsiteY1" fmla="*/ 3273823 h 3273823"/>
              <a:gd name="connsiteX2" fmla="*/ 4395 w 3093777"/>
              <a:gd name="connsiteY2" fmla="*/ 0 h 3273823"/>
              <a:gd name="connsiteX3" fmla="*/ 839363 w 3093777"/>
              <a:gd name="connsiteY3" fmla="*/ 4394 h 3273823"/>
              <a:gd name="connsiteX4" fmla="*/ 839363 w 3093777"/>
              <a:gd name="connsiteY4" fmla="*/ 114254 h 3273823"/>
              <a:gd name="connsiteX5" fmla="*/ 1933610 w 3093777"/>
              <a:gd name="connsiteY5" fmla="*/ 118649 h 3273823"/>
              <a:gd name="connsiteX6" fmla="*/ 1929216 w 3093777"/>
              <a:gd name="connsiteY6" fmla="*/ 1661081 h 3273823"/>
              <a:gd name="connsiteX7" fmla="*/ 1836930 w 3093777"/>
              <a:gd name="connsiteY7" fmla="*/ 1665476 h 3273823"/>
              <a:gd name="connsiteX8" fmla="*/ 1836930 w 3093777"/>
              <a:gd name="connsiteY8" fmla="*/ 2170830 h 3273823"/>
              <a:gd name="connsiteX9" fmla="*/ 3067409 w 3093777"/>
              <a:gd name="connsiteY9" fmla="*/ 2170830 h 3273823"/>
              <a:gd name="connsiteX10" fmla="*/ 3093777 w 3093777"/>
              <a:gd name="connsiteY10" fmla="*/ 2592692 h 3273823"/>
              <a:gd name="connsiteX11" fmla="*/ 1836930 w 3093777"/>
              <a:gd name="connsiteY11" fmla="*/ 2601481 h 3273823"/>
              <a:gd name="connsiteX12" fmla="*/ 1828141 w 3093777"/>
              <a:gd name="connsiteY12" fmla="*/ 3273823 h 3273823"/>
              <a:gd name="connsiteX0" fmla="*/ 1828141 w 3093777"/>
              <a:gd name="connsiteY0" fmla="*/ 3273823 h 3273823"/>
              <a:gd name="connsiteX1" fmla="*/ 0 w 3093777"/>
              <a:gd name="connsiteY1" fmla="*/ 3273823 h 3273823"/>
              <a:gd name="connsiteX2" fmla="*/ 17578 w 3093777"/>
              <a:gd name="connsiteY2" fmla="*/ 0 h 3273823"/>
              <a:gd name="connsiteX3" fmla="*/ 839363 w 3093777"/>
              <a:gd name="connsiteY3" fmla="*/ 4394 h 3273823"/>
              <a:gd name="connsiteX4" fmla="*/ 839363 w 3093777"/>
              <a:gd name="connsiteY4" fmla="*/ 114254 h 3273823"/>
              <a:gd name="connsiteX5" fmla="*/ 1933610 w 3093777"/>
              <a:gd name="connsiteY5" fmla="*/ 118649 h 3273823"/>
              <a:gd name="connsiteX6" fmla="*/ 1929216 w 3093777"/>
              <a:gd name="connsiteY6" fmla="*/ 1661081 h 3273823"/>
              <a:gd name="connsiteX7" fmla="*/ 1836930 w 3093777"/>
              <a:gd name="connsiteY7" fmla="*/ 1665476 h 3273823"/>
              <a:gd name="connsiteX8" fmla="*/ 1836930 w 3093777"/>
              <a:gd name="connsiteY8" fmla="*/ 2170830 h 3273823"/>
              <a:gd name="connsiteX9" fmla="*/ 3067409 w 3093777"/>
              <a:gd name="connsiteY9" fmla="*/ 2170830 h 3273823"/>
              <a:gd name="connsiteX10" fmla="*/ 3093777 w 3093777"/>
              <a:gd name="connsiteY10" fmla="*/ 2592692 h 3273823"/>
              <a:gd name="connsiteX11" fmla="*/ 1836930 w 3093777"/>
              <a:gd name="connsiteY11" fmla="*/ 2601481 h 3273823"/>
              <a:gd name="connsiteX12" fmla="*/ 1828141 w 3093777"/>
              <a:gd name="connsiteY12" fmla="*/ 3273823 h 3273823"/>
              <a:gd name="connsiteX0" fmla="*/ 1829832 w 3095468"/>
              <a:gd name="connsiteY0" fmla="*/ 3273823 h 3273823"/>
              <a:gd name="connsiteX1" fmla="*/ 1691 w 3095468"/>
              <a:gd name="connsiteY1" fmla="*/ 3273823 h 3273823"/>
              <a:gd name="connsiteX2" fmla="*/ 1691 w 3095468"/>
              <a:gd name="connsiteY2" fmla="*/ 0 h 3273823"/>
              <a:gd name="connsiteX3" fmla="*/ 841054 w 3095468"/>
              <a:gd name="connsiteY3" fmla="*/ 4394 h 3273823"/>
              <a:gd name="connsiteX4" fmla="*/ 841054 w 3095468"/>
              <a:gd name="connsiteY4" fmla="*/ 114254 h 3273823"/>
              <a:gd name="connsiteX5" fmla="*/ 1935301 w 3095468"/>
              <a:gd name="connsiteY5" fmla="*/ 118649 h 3273823"/>
              <a:gd name="connsiteX6" fmla="*/ 1930907 w 3095468"/>
              <a:gd name="connsiteY6" fmla="*/ 1661081 h 3273823"/>
              <a:gd name="connsiteX7" fmla="*/ 1838621 w 3095468"/>
              <a:gd name="connsiteY7" fmla="*/ 1665476 h 3273823"/>
              <a:gd name="connsiteX8" fmla="*/ 1838621 w 3095468"/>
              <a:gd name="connsiteY8" fmla="*/ 2170830 h 3273823"/>
              <a:gd name="connsiteX9" fmla="*/ 3069100 w 3095468"/>
              <a:gd name="connsiteY9" fmla="*/ 2170830 h 3273823"/>
              <a:gd name="connsiteX10" fmla="*/ 3095468 w 3095468"/>
              <a:gd name="connsiteY10" fmla="*/ 2592692 h 3273823"/>
              <a:gd name="connsiteX11" fmla="*/ 1838621 w 3095468"/>
              <a:gd name="connsiteY11" fmla="*/ 2601481 h 3273823"/>
              <a:gd name="connsiteX12" fmla="*/ 1829832 w 3095468"/>
              <a:gd name="connsiteY12" fmla="*/ 3273823 h 3273823"/>
              <a:gd name="connsiteX0" fmla="*/ 1828141 w 3093777"/>
              <a:gd name="connsiteY0" fmla="*/ 3273823 h 3273823"/>
              <a:gd name="connsiteX1" fmla="*/ 0 w 3093777"/>
              <a:gd name="connsiteY1" fmla="*/ 3273823 h 3273823"/>
              <a:gd name="connsiteX2" fmla="*/ 21973 w 3093777"/>
              <a:gd name="connsiteY2" fmla="*/ 0 h 3273823"/>
              <a:gd name="connsiteX3" fmla="*/ 839363 w 3093777"/>
              <a:gd name="connsiteY3" fmla="*/ 4394 h 3273823"/>
              <a:gd name="connsiteX4" fmla="*/ 839363 w 3093777"/>
              <a:gd name="connsiteY4" fmla="*/ 114254 h 3273823"/>
              <a:gd name="connsiteX5" fmla="*/ 1933610 w 3093777"/>
              <a:gd name="connsiteY5" fmla="*/ 118649 h 3273823"/>
              <a:gd name="connsiteX6" fmla="*/ 1929216 w 3093777"/>
              <a:gd name="connsiteY6" fmla="*/ 1661081 h 3273823"/>
              <a:gd name="connsiteX7" fmla="*/ 1836930 w 3093777"/>
              <a:gd name="connsiteY7" fmla="*/ 1665476 h 3273823"/>
              <a:gd name="connsiteX8" fmla="*/ 1836930 w 3093777"/>
              <a:gd name="connsiteY8" fmla="*/ 2170830 h 3273823"/>
              <a:gd name="connsiteX9" fmla="*/ 3067409 w 3093777"/>
              <a:gd name="connsiteY9" fmla="*/ 2170830 h 3273823"/>
              <a:gd name="connsiteX10" fmla="*/ 3093777 w 3093777"/>
              <a:gd name="connsiteY10" fmla="*/ 2592692 h 3273823"/>
              <a:gd name="connsiteX11" fmla="*/ 1836930 w 3093777"/>
              <a:gd name="connsiteY11" fmla="*/ 2601481 h 3273823"/>
              <a:gd name="connsiteX12" fmla="*/ 1828141 w 3093777"/>
              <a:gd name="connsiteY12" fmla="*/ 3273823 h 3273823"/>
              <a:gd name="connsiteX0" fmla="*/ 1829832 w 3095468"/>
              <a:gd name="connsiteY0" fmla="*/ 3269429 h 3269429"/>
              <a:gd name="connsiteX1" fmla="*/ 1691 w 3095468"/>
              <a:gd name="connsiteY1" fmla="*/ 3269429 h 3269429"/>
              <a:gd name="connsiteX2" fmla="*/ 1691 w 3095468"/>
              <a:gd name="connsiteY2" fmla="*/ 4395 h 3269429"/>
              <a:gd name="connsiteX3" fmla="*/ 841054 w 3095468"/>
              <a:gd name="connsiteY3" fmla="*/ 0 h 3269429"/>
              <a:gd name="connsiteX4" fmla="*/ 841054 w 3095468"/>
              <a:gd name="connsiteY4" fmla="*/ 109860 h 3269429"/>
              <a:gd name="connsiteX5" fmla="*/ 1935301 w 3095468"/>
              <a:gd name="connsiteY5" fmla="*/ 114255 h 3269429"/>
              <a:gd name="connsiteX6" fmla="*/ 1930907 w 3095468"/>
              <a:gd name="connsiteY6" fmla="*/ 1656687 h 3269429"/>
              <a:gd name="connsiteX7" fmla="*/ 1838621 w 3095468"/>
              <a:gd name="connsiteY7" fmla="*/ 1661082 h 3269429"/>
              <a:gd name="connsiteX8" fmla="*/ 1838621 w 3095468"/>
              <a:gd name="connsiteY8" fmla="*/ 2166436 h 3269429"/>
              <a:gd name="connsiteX9" fmla="*/ 3069100 w 3095468"/>
              <a:gd name="connsiteY9" fmla="*/ 2166436 h 3269429"/>
              <a:gd name="connsiteX10" fmla="*/ 3095468 w 3095468"/>
              <a:gd name="connsiteY10" fmla="*/ 2588298 h 3269429"/>
              <a:gd name="connsiteX11" fmla="*/ 1838621 w 3095468"/>
              <a:gd name="connsiteY11" fmla="*/ 2597087 h 3269429"/>
              <a:gd name="connsiteX12" fmla="*/ 1829832 w 3095468"/>
              <a:gd name="connsiteY12" fmla="*/ 3269429 h 3269429"/>
              <a:gd name="connsiteX0" fmla="*/ 1828141 w 3093777"/>
              <a:gd name="connsiteY0" fmla="*/ 3269429 h 3269429"/>
              <a:gd name="connsiteX1" fmla="*/ 0 w 3093777"/>
              <a:gd name="connsiteY1" fmla="*/ 3269429 h 3269429"/>
              <a:gd name="connsiteX2" fmla="*/ 17578 w 3093777"/>
              <a:gd name="connsiteY2" fmla="*/ 4395 h 3269429"/>
              <a:gd name="connsiteX3" fmla="*/ 839363 w 3093777"/>
              <a:gd name="connsiteY3" fmla="*/ 0 h 3269429"/>
              <a:gd name="connsiteX4" fmla="*/ 839363 w 3093777"/>
              <a:gd name="connsiteY4" fmla="*/ 109860 h 3269429"/>
              <a:gd name="connsiteX5" fmla="*/ 1933610 w 3093777"/>
              <a:gd name="connsiteY5" fmla="*/ 114255 h 3269429"/>
              <a:gd name="connsiteX6" fmla="*/ 1929216 w 3093777"/>
              <a:gd name="connsiteY6" fmla="*/ 1656687 h 3269429"/>
              <a:gd name="connsiteX7" fmla="*/ 1836930 w 3093777"/>
              <a:gd name="connsiteY7" fmla="*/ 1661082 h 3269429"/>
              <a:gd name="connsiteX8" fmla="*/ 1836930 w 3093777"/>
              <a:gd name="connsiteY8" fmla="*/ 2166436 h 3269429"/>
              <a:gd name="connsiteX9" fmla="*/ 3067409 w 3093777"/>
              <a:gd name="connsiteY9" fmla="*/ 2166436 h 3269429"/>
              <a:gd name="connsiteX10" fmla="*/ 3093777 w 3093777"/>
              <a:gd name="connsiteY10" fmla="*/ 2588298 h 3269429"/>
              <a:gd name="connsiteX11" fmla="*/ 1836930 w 3093777"/>
              <a:gd name="connsiteY11" fmla="*/ 2597087 h 3269429"/>
              <a:gd name="connsiteX12" fmla="*/ 1828141 w 3093777"/>
              <a:gd name="connsiteY12" fmla="*/ 3269429 h 3269429"/>
              <a:gd name="connsiteX0" fmla="*/ 1828141 w 3093777"/>
              <a:gd name="connsiteY0" fmla="*/ 3269429 h 3269429"/>
              <a:gd name="connsiteX1" fmla="*/ 0 w 3093777"/>
              <a:gd name="connsiteY1" fmla="*/ 3269429 h 3269429"/>
              <a:gd name="connsiteX2" fmla="*/ 70313 w 3093777"/>
              <a:gd name="connsiteY2" fmla="*/ 4395 h 3269429"/>
              <a:gd name="connsiteX3" fmla="*/ 839363 w 3093777"/>
              <a:gd name="connsiteY3" fmla="*/ 0 h 3269429"/>
              <a:gd name="connsiteX4" fmla="*/ 839363 w 3093777"/>
              <a:gd name="connsiteY4" fmla="*/ 109860 h 3269429"/>
              <a:gd name="connsiteX5" fmla="*/ 1933610 w 3093777"/>
              <a:gd name="connsiteY5" fmla="*/ 114255 h 3269429"/>
              <a:gd name="connsiteX6" fmla="*/ 1929216 w 3093777"/>
              <a:gd name="connsiteY6" fmla="*/ 1656687 h 3269429"/>
              <a:gd name="connsiteX7" fmla="*/ 1836930 w 3093777"/>
              <a:gd name="connsiteY7" fmla="*/ 1661082 h 3269429"/>
              <a:gd name="connsiteX8" fmla="*/ 1836930 w 3093777"/>
              <a:gd name="connsiteY8" fmla="*/ 2166436 h 3269429"/>
              <a:gd name="connsiteX9" fmla="*/ 3067409 w 3093777"/>
              <a:gd name="connsiteY9" fmla="*/ 2166436 h 3269429"/>
              <a:gd name="connsiteX10" fmla="*/ 3093777 w 3093777"/>
              <a:gd name="connsiteY10" fmla="*/ 2588298 h 3269429"/>
              <a:gd name="connsiteX11" fmla="*/ 1836930 w 3093777"/>
              <a:gd name="connsiteY11" fmla="*/ 2597087 h 3269429"/>
              <a:gd name="connsiteX12" fmla="*/ 1828141 w 3093777"/>
              <a:gd name="connsiteY12" fmla="*/ 3269429 h 3269429"/>
              <a:gd name="connsiteX0" fmla="*/ 1828141 w 3093777"/>
              <a:gd name="connsiteY0" fmla="*/ 3269429 h 3269429"/>
              <a:gd name="connsiteX1" fmla="*/ 0 w 3093777"/>
              <a:gd name="connsiteY1" fmla="*/ 3269429 h 3269429"/>
              <a:gd name="connsiteX2" fmla="*/ 4395 w 3093777"/>
              <a:gd name="connsiteY2" fmla="*/ 8789 h 3269429"/>
              <a:gd name="connsiteX3" fmla="*/ 839363 w 3093777"/>
              <a:gd name="connsiteY3" fmla="*/ 0 h 3269429"/>
              <a:gd name="connsiteX4" fmla="*/ 839363 w 3093777"/>
              <a:gd name="connsiteY4" fmla="*/ 109860 h 3269429"/>
              <a:gd name="connsiteX5" fmla="*/ 1933610 w 3093777"/>
              <a:gd name="connsiteY5" fmla="*/ 114255 h 3269429"/>
              <a:gd name="connsiteX6" fmla="*/ 1929216 w 3093777"/>
              <a:gd name="connsiteY6" fmla="*/ 1656687 h 3269429"/>
              <a:gd name="connsiteX7" fmla="*/ 1836930 w 3093777"/>
              <a:gd name="connsiteY7" fmla="*/ 1661082 h 3269429"/>
              <a:gd name="connsiteX8" fmla="*/ 1836930 w 3093777"/>
              <a:gd name="connsiteY8" fmla="*/ 2166436 h 3269429"/>
              <a:gd name="connsiteX9" fmla="*/ 3067409 w 3093777"/>
              <a:gd name="connsiteY9" fmla="*/ 2166436 h 3269429"/>
              <a:gd name="connsiteX10" fmla="*/ 3093777 w 3093777"/>
              <a:gd name="connsiteY10" fmla="*/ 2588298 h 3269429"/>
              <a:gd name="connsiteX11" fmla="*/ 1836930 w 3093777"/>
              <a:gd name="connsiteY11" fmla="*/ 2597087 h 3269429"/>
              <a:gd name="connsiteX12" fmla="*/ 1828141 w 3093777"/>
              <a:gd name="connsiteY12" fmla="*/ 3269429 h 3269429"/>
              <a:gd name="connsiteX0" fmla="*/ 1828141 w 3076198"/>
              <a:gd name="connsiteY0" fmla="*/ 3269429 h 3269429"/>
              <a:gd name="connsiteX1" fmla="*/ 0 w 3076198"/>
              <a:gd name="connsiteY1" fmla="*/ 3269429 h 3269429"/>
              <a:gd name="connsiteX2" fmla="*/ 4395 w 3076198"/>
              <a:gd name="connsiteY2" fmla="*/ 8789 h 3269429"/>
              <a:gd name="connsiteX3" fmla="*/ 839363 w 3076198"/>
              <a:gd name="connsiteY3" fmla="*/ 0 h 3269429"/>
              <a:gd name="connsiteX4" fmla="*/ 839363 w 3076198"/>
              <a:gd name="connsiteY4" fmla="*/ 109860 h 3269429"/>
              <a:gd name="connsiteX5" fmla="*/ 1933610 w 3076198"/>
              <a:gd name="connsiteY5" fmla="*/ 114255 h 3269429"/>
              <a:gd name="connsiteX6" fmla="*/ 1929216 w 3076198"/>
              <a:gd name="connsiteY6" fmla="*/ 1656687 h 3269429"/>
              <a:gd name="connsiteX7" fmla="*/ 1836930 w 3076198"/>
              <a:gd name="connsiteY7" fmla="*/ 1661082 h 3269429"/>
              <a:gd name="connsiteX8" fmla="*/ 1836930 w 3076198"/>
              <a:gd name="connsiteY8" fmla="*/ 2166436 h 3269429"/>
              <a:gd name="connsiteX9" fmla="*/ 3067409 w 3076198"/>
              <a:gd name="connsiteY9" fmla="*/ 2166436 h 3269429"/>
              <a:gd name="connsiteX10" fmla="*/ 3076198 w 3076198"/>
              <a:gd name="connsiteY10" fmla="*/ 2588298 h 3269429"/>
              <a:gd name="connsiteX11" fmla="*/ 1836930 w 3076198"/>
              <a:gd name="connsiteY11" fmla="*/ 2597087 h 3269429"/>
              <a:gd name="connsiteX12" fmla="*/ 1828141 w 3076198"/>
              <a:gd name="connsiteY12" fmla="*/ 3269429 h 3269429"/>
              <a:gd name="connsiteX0" fmla="*/ 1828141 w 3076198"/>
              <a:gd name="connsiteY0" fmla="*/ 3269429 h 3269429"/>
              <a:gd name="connsiteX1" fmla="*/ 0 w 3076198"/>
              <a:gd name="connsiteY1" fmla="*/ 3269429 h 3269429"/>
              <a:gd name="connsiteX2" fmla="*/ 4395 w 3076198"/>
              <a:gd name="connsiteY2" fmla="*/ 8789 h 3269429"/>
              <a:gd name="connsiteX3" fmla="*/ 839363 w 3076198"/>
              <a:gd name="connsiteY3" fmla="*/ 0 h 3269429"/>
              <a:gd name="connsiteX4" fmla="*/ 839363 w 3076198"/>
              <a:gd name="connsiteY4" fmla="*/ 109860 h 3269429"/>
              <a:gd name="connsiteX5" fmla="*/ 1933610 w 3076198"/>
              <a:gd name="connsiteY5" fmla="*/ 114255 h 3269429"/>
              <a:gd name="connsiteX6" fmla="*/ 1929216 w 3076198"/>
              <a:gd name="connsiteY6" fmla="*/ 1656687 h 3269429"/>
              <a:gd name="connsiteX7" fmla="*/ 1836930 w 3076198"/>
              <a:gd name="connsiteY7" fmla="*/ 1661082 h 3269429"/>
              <a:gd name="connsiteX8" fmla="*/ 1836930 w 3076198"/>
              <a:gd name="connsiteY8" fmla="*/ 2166436 h 3269429"/>
              <a:gd name="connsiteX9" fmla="*/ 3067409 w 3076198"/>
              <a:gd name="connsiteY9" fmla="*/ 2166436 h 3269429"/>
              <a:gd name="connsiteX10" fmla="*/ 3076198 w 3076198"/>
              <a:gd name="connsiteY10" fmla="*/ 2605876 h 3269429"/>
              <a:gd name="connsiteX11" fmla="*/ 1836930 w 3076198"/>
              <a:gd name="connsiteY11" fmla="*/ 2597087 h 3269429"/>
              <a:gd name="connsiteX12" fmla="*/ 1828141 w 3076198"/>
              <a:gd name="connsiteY12" fmla="*/ 3269429 h 3269429"/>
              <a:gd name="connsiteX0" fmla="*/ 1828141 w 3071803"/>
              <a:gd name="connsiteY0" fmla="*/ 3269429 h 3269429"/>
              <a:gd name="connsiteX1" fmla="*/ 0 w 3071803"/>
              <a:gd name="connsiteY1" fmla="*/ 3269429 h 3269429"/>
              <a:gd name="connsiteX2" fmla="*/ 4395 w 3071803"/>
              <a:gd name="connsiteY2" fmla="*/ 8789 h 3269429"/>
              <a:gd name="connsiteX3" fmla="*/ 839363 w 3071803"/>
              <a:gd name="connsiteY3" fmla="*/ 0 h 3269429"/>
              <a:gd name="connsiteX4" fmla="*/ 839363 w 3071803"/>
              <a:gd name="connsiteY4" fmla="*/ 109860 h 3269429"/>
              <a:gd name="connsiteX5" fmla="*/ 1933610 w 3071803"/>
              <a:gd name="connsiteY5" fmla="*/ 114255 h 3269429"/>
              <a:gd name="connsiteX6" fmla="*/ 1929216 w 3071803"/>
              <a:gd name="connsiteY6" fmla="*/ 1656687 h 3269429"/>
              <a:gd name="connsiteX7" fmla="*/ 1836930 w 3071803"/>
              <a:gd name="connsiteY7" fmla="*/ 1661082 h 3269429"/>
              <a:gd name="connsiteX8" fmla="*/ 1836930 w 3071803"/>
              <a:gd name="connsiteY8" fmla="*/ 2166436 h 3269429"/>
              <a:gd name="connsiteX9" fmla="*/ 3067409 w 3071803"/>
              <a:gd name="connsiteY9" fmla="*/ 2166436 h 3269429"/>
              <a:gd name="connsiteX10" fmla="*/ 3071803 w 3071803"/>
              <a:gd name="connsiteY10" fmla="*/ 2601482 h 3269429"/>
              <a:gd name="connsiteX11" fmla="*/ 1836930 w 3071803"/>
              <a:gd name="connsiteY11" fmla="*/ 2597087 h 3269429"/>
              <a:gd name="connsiteX12" fmla="*/ 1828141 w 3071803"/>
              <a:gd name="connsiteY12" fmla="*/ 3269429 h 326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71803" h="3269429">
                <a:moveTo>
                  <a:pt x="1828141" y="3269429"/>
                </a:moveTo>
                <a:lnTo>
                  <a:pt x="0" y="3269429"/>
                </a:lnTo>
                <a:cubicBezTo>
                  <a:pt x="5859" y="2178155"/>
                  <a:pt x="-1464" y="1100063"/>
                  <a:pt x="4395" y="8789"/>
                </a:cubicBezTo>
                <a:lnTo>
                  <a:pt x="839363" y="0"/>
                </a:lnTo>
                <a:lnTo>
                  <a:pt x="839363" y="109860"/>
                </a:lnTo>
                <a:lnTo>
                  <a:pt x="1933610" y="114255"/>
                </a:lnTo>
                <a:cubicBezTo>
                  <a:pt x="1932145" y="628399"/>
                  <a:pt x="1930681" y="1142543"/>
                  <a:pt x="1929216" y="1656687"/>
                </a:cubicBezTo>
                <a:lnTo>
                  <a:pt x="1836930" y="1661082"/>
                </a:lnTo>
                <a:lnTo>
                  <a:pt x="1836930" y="2166436"/>
                </a:lnTo>
                <a:lnTo>
                  <a:pt x="3067409" y="2166436"/>
                </a:lnTo>
                <a:cubicBezTo>
                  <a:pt x="3068874" y="2311451"/>
                  <a:pt x="3070338" y="2456467"/>
                  <a:pt x="3071803" y="2601482"/>
                </a:cubicBezTo>
                <a:lnTo>
                  <a:pt x="1836930" y="2597087"/>
                </a:lnTo>
                <a:lnTo>
                  <a:pt x="1828141" y="3269429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rot="16200000">
            <a:off x="-957532" y="2981868"/>
            <a:ext cx="30237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4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Monolith</a:t>
            </a:r>
            <a:r>
              <a:rPr lang="sv-SE" sz="2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v-SE" sz="24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Atmosphere</a:t>
            </a:r>
            <a:endParaRPr lang="sv-SE" sz="2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27670" y="5062341"/>
            <a:ext cx="1472181" cy="1344684"/>
          </a:xfrm>
          <a:custGeom>
            <a:avLst/>
            <a:gdLst>
              <a:gd name="connsiteX0" fmla="*/ 1472181 w 1472181"/>
              <a:gd name="connsiteY0" fmla="*/ 0 h 1344684"/>
              <a:gd name="connsiteX1" fmla="*/ 1472181 w 1472181"/>
              <a:gd name="connsiteY1" fmla="*/ 1344684 h 1344684"/>
              <a:gd name="connsiteX2" fmla="*/ 0 w 1472181"/>
              <a:gd name="connsiteY2" fmla="*/ 1344684 h 1344684"/>
              <a:gd name="connsiteX3" fmla="*/ 4394 w 1472181"/>
              <a:gd name="connsiteY3" fmla="*/ 0 h 1344684"/>
              <a:gd name="connsiteX4" fmla="*/ 1472181 w 1472181"/>
              <a:gd name="connsiteY4" fmla="*/ 0 h 134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2181" h="1344684">
                <a:moveTo>
                  <a:pt x="1472181" y="0"/>
                </a:moveTo>
                <a:lnTo>
                  <a:pt x="1472181" y="1344684"/>
                </a:lnTo>
                <a:lnTo>
                  <a:pt x="0" y="1344684"/>
                </a:lnTo>
                <a:cubicBezTo>
                  <a:pt x="1465" y="896456"/>
                  <a:pt x="2929" y="448228"/>
                  <a:pt x="4394" y="0"/>
                </a:cubicBezTo>
                <a:lnTo>
                  <a:pt x="147218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>
            <a:off x="259280" y="1419389"/>
            <a:ext cx="3111355" cy="2302662"/>
          </a:xfrm>
          <a:custGeom>
            <a:avLst/>
            <a:gdLst>
              <a:gd name="connsiteX0" fmla="*/ 4394 w 3111355"/>
              <a:gd name="connsiteY0" fmla="*/ 0 h 2302662"/>
              <a:gd name="connsiteX1" fmla="*/ 2874048 w 3111355"/>
              <a:gd name="connsiteY1" fmla="*/ 0 h 2302662"/>
              <a:gd name="connsiteX2" fmla="*/ 2865259 w 3111355"/>
              <a:gd name="connsiteY2" fmla="*/ 1599559 h 2302662"/>
              <a:gd name="connsiteX3" fmla="*/ 3111355 w 3111355"/>
              <a:gd name="connsiteY3" fmla="*/ 1599559 h 2302662"/>
              <a:gd name="connsiteX4" fmla="*/ 3111355 w 3111355"/>
              <a:gd name="connsiteY4" fmla="*/ 2060970 h 2302662"/>
              <a:gd name="connsiteX5" fmla="*/ 3058620 w 3111355"/>
              <a:gd name="connsiteY5" fmla="*/ 2052182 h 2302662"/>
              <a:gd name="connsiteX6" fmla="*/ 3058620 w 3111355"/>
              <a:gd name="connsiteY6" fmla="*/ 2302662 h 2302662"/>
              <a:gd name="connsiteX7" fmla="*/ 1872086 w 3111355"/>
              <a:gd name="connsiteY7" fmla="*/ 2302662 h 2302662"/>
              <a:gd name="connsiteX8" fmla="*/ 1867692 w 3111355"/>
              <a:gd name="connsiteY8" fmla="*/ 1872012 h 2302662"/>
              <a:gd name="connsiteX9" fmla="*/ 1964372 w 3111355"/>
              <a:gd name="connsiteY9" fmla="*/ 1867617 h 2302662"/>
              <a:gd name="connsiteX10" fmla="*/ 1964372 w 3111355"/>
              <a:gd name="connsiteY10" fmla="*/ 246086 h 2302662"/>
              <a:gd name="connsiteX11" fmla="*/ 874519 w 3111355"/>
              <a:gd name="connsiteY11" fmla="*/ 246086 h 2302662"/>
              <a:gd name="connsiteX12" fmla="*/ 870124 w 3111355"/>
              <a:gd name="connsiteY12" fmla="*/ 131832 h 2302662"/>
              <a:gd name="connsiteX13" fmla="*/ 0 w 3111355"/>
              <a:gd name="connsiteY13" fmla="*/ 140621 h 2302662"/>
              <a:gd name="connsiteX14" fmla="*/ 4394 w 3111355"/>
              <a:gd name="connsiteY14" fmla="*/ 0 h 230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1355" h="2302662">
                <a:moveTo>
                  <a:pt x="4394" y="0"/>
                </a:moveTo>
                <a:lnTo>
                  <a:pt x="2874048" y="0"/>
                </a:lnTo>
                <a:cubicBezTo>
                  <a:pt x="2871118" y="533186"/>
                  <a:pt x="2868189" y="1066373"/>
                  <a:pt x="2865259" y="1599559"/>
                </a:cubicBezTo>
                <a:lnTo>
                  <a:pt x="3111355" y="1599559"/>
                </a:lnTo>
                <a:lnTo>
                  <a:pt x="3111355" y="2060970"/>
                </a:lnTo>
                <a:lnTo>
                  <a:pt x="3058620" y="2052182"/>
                </a:lnTo>
                <a:lnTo>
                  <a:pt x="3058620" y="2302662"/>
                </a:lnTo>
                <a:lnTo>
                  <a:pt x="1872086" y="2302662"/>
                </a:lnTo>
                <a:cubicBezTo>
                  <a:pt x="1870621" y="2159112"/>
                  <a:pt x="1869157" y="2015562"/>
                  <a:pt x="1867692" y="1872012"/>
                </a:cubicBezTo>
                <a:lnTo>
                  <a:pt x="1964372" y="1867617"/>
                </a:lnTo>
                <a:lnTo>
                  <a:pt x="1964372" y="246086"/>
                </a:lnTo>
                <a:lnTo>
                  <a:pt x="874519" y="246086"/>
                </a:lnTo>
                <a:lnTo>
                  <a:pt x="870124" y="131832"/>
                </a:lnTo>
                <a:lnTo>
                  <a:pt x="0" y="140621"/>
                </a:lnTo>
                <a:lnTo>
                  <a:pt x="4394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230896" y="1375920"/>
            <a:ext cx="9102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TS</a:t>
            </a:r>
            <a:br>
              <a:rPr lang="sv-SE" sz="2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sv-SE" sz="2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HVAC</a:t>
            </a:r>
            <a:endParaRPr lang="sv-SE" sz="2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2633" y="5306803"/>
            <a:ext cx="9102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TS</a:t>
            </a:r>
            <a:br>
              <a:rPr lang="sv-SE" sz="2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sv-SE" sz="2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HVAC</a:t>
            </a:r>
            <a:endParaRPr lang="sv-SE" sz="2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239389" y="2808661"/>
            <a:ext cx="2305057" cy="3591953"/>
          </a:xfrm>
          <a:custGeom>
            <a:avLst/>
            <a:gdLst>
              <a:gd name="connsiteX0" fmla="*/ 447584 w 2305057"/>
              <a:gd name="connsiteY0" fmla="*/ 3591953 h 3591953"/>
              <a:gd name="connsiteX1" fmla="*/ 553885 w 2305057"/>
              <a:gd name="connsiteY1" fmla="*/ 3591953 h 3591953"/>
              <a:gd name="connsiteX2" fmla="*/ 553885 w 2305057"/>
              <a:gd name="connsiteY2" fmla="*/ 2254761 h 3591953"/>
              <a:gd name="connsiteX3" fmla="*/ 313309 w 2305057"/>
              <a:gd name="connsiteY3" fmla="*/ 2254761 h 3591953"/>
              <a:gd name="connsiteX4" fmla="*/ 313309 w 2305057"/>
              <a:gd name="connsiteY4" fmla="*/ 1689672 h 3591953"/>
              <a:gd name="connsiteX5" fmla="*/ 2305057 w 2305057"/>
              <a:gd name="connsiteY5" fmla="*/ 1689672 h 3591953"/>
              <a:gd name="connsiteX6" fmla="*/ 2305057 w 2305057"/>
              <a:gd name="connsiteY6" fmla="*/ 5595 h 3591953"/>
              <a:gd name="connsiteX7" fmla="*/ 2114834 w 2305057"/>
              <a:gd name="connsiteY7" fmla="*/ 0 h 3591953"/>
              <a:gd name="connsiteX8" fmla="*/ 2114834 w 2305057"/>
              <a:gd name="connsiteY8" fmla="*/ 223797 h 3591953"/>
              <a:gd name="connsiteX9" fmla="*/ 346877 w 2305057"/>
              <a:gd name="connsiteY9" fmla="*/ 223797 h 3591953"/>
              <a:gd name="connsiteX10" fmla="*/ 346877 w 2305057"/>
              <a:gd name="connsiteY10" fmla="*/ 682583 h 3591953"/>
              <a:gd name="connsiteX11" fmla="*/ 117491 w 2305057"/>
              <a:gd name="connsiteY11" fmla="*/ 688178 h 3591953"/>
              <a:gd name="connsiteX12" fmla="*/ 111896 w 2305057"/>
              <a:gd name="connsiteY12" fmla="*/ 1465875 h 3591953"/>
              <a:gd name="connsiteX13" fmla="*/ 5595 w 2305057"/>
              <a:gd name="connsiteY13" fmla="*/ 1465875 h 3591953"/>
              <a:gd name="connsiteX14" fmla="*/ 0 w 2305057"/>
              <a:gd name="connsiteY14" fmla="*/ 2926154 h 3591953"/>
              <a:gd name="connsiteX15" fmla="*/ 458773 w 2305057"/>
              <a:gd name="connsiteY15" fmla="*/ 2920559 h 3591953"/>
              <a:gd name="connsiteX16" fmla="*/ 447584 w 2305057"/>
              <a:gd name="connsiteY16" fmla="*/ 3591953 h 359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05057" h="3591953">
                <a:moveTo>
                  <a:pt x="447584" y="3591953"/>
                </a:moveTo>
                <a:lnTo>
                  <a:pt x="553885" y="3591953"/>
                </a:lnTo>
                <a:lnTo>
                  <a:pt x="553885" y="2254761"/>
                </a:lnTo>
                <a:lnTo>
                  <a:pt x="313309" y="2254761"/>
                </a:lnTo>
                <a:lnTo>
                  <a:pt x="313309" y="1689672"/>
                </a:lnTo>
                <a:lnTo>
                  <a:pt x="2305057" y="1689672"/>
                </a:lnTo>
                <a:lnTo>
                  <a:pt x="2305057" y="5595"/>
                </a:lnTo>
                <a:lnTo>
                  <a:pt x="2114834" y="0"/>
                </a:lnTo>
                <a:lnTo>
                  <a:pt x="2114834" y="223797"/>
                </a:lnTo>
                <a:lnTo>
                  <a:pt x="346877" y="223797"/>
                </a:lnTo>
                <a:lnTo>
                  <a:pt x="346877" y="682583"/>
                </a:lnTo>
                <a:lnTo>
                  <a:pt x="117491" y="688178"/>
                </a:lnTo>
                <a:lnTo>
                  <a:pt x="111896" y="1465875"/>
                </a:lnTo>
                <a:lnTo>
                  <a:pt x="5595" y="1465875"/>
                </a:lnTo>
                <a:lnTo>
                  <a:pt x="0" y="2926154"/>
                </a:lnTo>
                <a:lnTo>
                  <a:pt x="458773" y="2920559"/>
                </a:lnTo>
                <a:lnTo>
                  <a:pt x="447584" y="3591953"/>
                </a:lnTo>
                <a:close/>
              </a:path>
            </a:pathLst>
          </a:cu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750996" y="3164776"/>
            <a:ext cx="1613092" cy="1200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400" b="1" cap="none" spc="0" dirty="0" smtClean="0">
                <a:ln w="12700">
                  <a:solidFill>
                    <a:srgbClr val="008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Instrument</a:t>
            </a:r>
            <a:br>
              <a:rPr lang="sv-SE" sz="2400" b="1" cap="none" spc="0" dirty="0" smtClean="0">
                <a:ln w="12700">
                  <a:solidFill>
                    <a:srgbClr val="008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sv-SE" sz="2400" b="1" cap="none" spc="0" dirty="0" smtClean="0">
                <a:ln w="12700">
                  <a:solidFill>
                    <a:srgbClr val="008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Bunker Air</a:t>
            </a:r>
            <a:br>
              <a:rPr lang="sv-SE" sz="2400" b="1" cap="none" spc="0" dirty="0" smtClean="0">
                <a:ln w="12700">
                  <a:solidFill>
                    <a:srgbClr val="008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sv-SE" sz="2400" b="1" cap="none" spc="0" dirty="0" smtClean="0">
                <a:ln w="12700">
                  <a:solidFill>
                    <a:srgbClr val="008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Handling</a:t>
            </a:r>
            <a:endParaRPr lang="sv-SE" sz="2400" b="1" cap="none" spc="0" dirty="0">
              <a:ln w="12700">
                <a:solidFill>
                  <a:srgbClr val="008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754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2" grpId="0" animBg="1"/>
      <p:bldP spid="19" grpId="0"/>
      <p:bldP spid="20" grpId="0"/>
      <p:bldP spid="14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bunker resul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5" t="65809" r="1337" b="3820"/>
          <a:stretch/>
        </p:blipFill>
        <p:spPr>
          <a:xfrm>
            <a:off x="3779912" y="1484784"/>
            <a:ext cx="1868990" cy="2438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Shielding adequacy – instrument background</a:t>
            </a:r>
            <a:endParaRPr lang="en-GB" dirty="0"/>
          </a:p>
        </p:txBody>
      </p:sp>
      <p:pic>
        <p:nvPicPr>
          <p:cNvPr id="5" name="Content Placeholder 4" descr="bunker result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5268" r="62400" b="67318"/>
          <a:stretch/>
        </p:blipFill>
        <p:spPr>
          <a:xfrm>
            <a:off x="5728873" y="1556792"/>
            <a:ext cx="3307623" cy="22009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pic>
        <p:nvPicPr>
          <p:cNvPr id="6" name="Content Placeholder 4" descr="bunker resul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t="33334" r="62767" b="964"/>
          <a:stretch/>
        </p:blipFill>
        <p:spPr>
          <a:xfrm>
            <a:off x="107504" y="1484784"/>
            <a:ext cx="3553542" cy="527498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563888" y="4149080"/>
            <a:ext cx="5472608" cy="2592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Transport of neutrons &gt; 10 MeV through the lower part of the monolith shows that contribution from the ground-shine is negligible in comparison to the contribution from the direct neutron beams</a:t>
            </a:r>
          </a:p>
          <a:p>
            <a:pPr lvl="1"/>
            <a:r>
              <a:rPr lang="en-GB" dirty="0" smtClean="0"/>
              <a:t>Ground-shine flux is </a:t>
            </a:r>
            <a:br>
              <a:rPr lang="en-GB" dirty="0" smtClean="0"/>
            </a:br>
            <a:r>
              <a:rPr lang="en-GB" dirty="0" smtClean="0"/>
              <a:t>in the range of 10</a:t>
            </a:r>
            <a:r>
              <a:rPr lang="en-GB" baseline="30000" dirty="0" smtClean="0"/>
              <a:t>-4</a:t>
            </a:r>
            <a:r>
              <a:rPr lang="en-GB" dirty="0" smtClean="0"/>
              <a:t> to 10</a:t>
            </a:r>
            <a:r>
              <a:rPr lang="en-GB" baseline="30000" dirty="0" smtClean="0"/>
              <a:t>1 </a:t>
            </a:r>
            <a:r>
              <a:rPr lang="en-GB" dirty="0" smtClean="0"/>
              <a:t>n/(cm</a:t>
            </a:r>
            <a:r>
              <a:rPr lang="en-GB" baseline="30000" dirty="0" smtClean="0"/>
              <a:t>2</a:t>
            </a:r>
            <a:r>
              <a:rPr lang="en-GB" dirty="0" smtClean="0"/>
              <a:t>s)</a:t>
            </a:r>
          </a:p>
          <a:p>
            <a:pPr lvl="1"/>
            <a:r>
              <a:rPr lang="en-GB" dirty="0" smtClean="0"/>
              <a:t>Flux via direct neutron beams </a:t>
            </a:r>
            <a:br>
              <a:rPr lang="en-GB" dirty="0" smtClean="0"/>
            </a:br>
            <a:r>
              <a:rPr lang="en-GB" dirty="0" smtClean="0"/>
              <a:t>greater than 10</a:t>
            </a:r>
            <a:r>
              <a:rPr lang="en-GB" baseline="30000" dirty="0" smtClean="0"/>
              <a:t>8</a:t>
            </a:r>
            <a:r>
              <a:rPr lang="en-GB" dirty="0" smtClean="0"/>
              <a:t> </a:t>
            </a:r>
            <a:r>
              <a:rPr lang="en-GB" dirty="0"/>
              <a:t>n/(cm</a:t>
            </a:r>
            <a:r>
              <a:rPr lang="en-GB" baseline="30000" dirty="0"/>
              <a:t>2</a:t>
            </a:r>
            <a:r>
              <a:rPr lang="en-GB" dirty="0"/>
              <a:t>s)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786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Monolith Vessel 2015-10-02_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1" t="628" r="28472" b="8506"/>
          <a:stretch/>
        </p:blipFill>
        <p:spPr>
          <a:xfrm>
            <a:off x="21728" y="1465731"/>
            <a:ext cx="2629180" cy="351569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73411"/>
            <a:ext cx="2779395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Freeform 18"/>
          <p:cNvSpPr/>
          <p:nvPr/>
        </p:nvSpPr>
        <p:spPr>
          <a:xfrm>
            <a:off x="6516216" y="1855094"/>
            <a:ext cx="2119313" cy="1627188"/>
          </a:xfrm>
          <a:custGeom>
            <a:avLst/>
            <a:gdLst>
              <a:gd name="connsiteX0" fmla="*/ 2119313 w 2119313"/>
              <a:gd name="connsiteY0" fmla="*/ 1309688 h 1309688"/>
              <a:gd name="connsiteX1" fmla="*/ 0 w 2119313"/>
              <a:gd name="connsiteY1" fmla="*/ 246063 h 1309688"/>
              <a:gd name="connsiteX2" fmla="*/ 7938 w 2119313"/>
              <a:gd name="connsiteY2" fmla="*/ 0 h 1309688"/>
              <a:gd name="connsiteX3" fmla="*/ 2119313 w 2119313"/>
              <a:gd name="connsiteY3" fmla="*/ 15875 h 1309688"/>
              <a:gd name="connsiteX4" fmla="*/ 2119313 w 2119313"/>
              <a:gd name="connsiteY4" fmla="*/ 1309688 h 1309688"/>
              <a:gd name="connsiteX0" fmla="*/ 2111375 w 2119313"/>
              <a:gd name="connsiteY0" fmla="*/ 1627188 h 1627188"/>
              <a:gd name="connsiteX1" fmla="*/ 0 w 2119313"/>
              <a:gd name="connsiteY1" fmla="*/ 246063 h 1627188"/>
              <a:gd name="connsiteX2" fmla="*/ 7938 w 2119313"/>
              <a:gd name="connsiteY2" fmla="*/ 0 h 1627188"/>
              <a:gd name="connsiteX3" fmla="*/ 2119313 w 2119313"/>
              <a:gd name="connsiteY3" fmla="*/ 15875 h 1627188"/>
              <a:gd name="connsiteX4" fmla="*/ 2111375 w 2119313"/>
              <a:gd name="connsiteY4" fmla="*/ 1627188 h 1627188"/>
              <a:gd name="connsiteX0" fmla="*/ 2111375 w 2119313"/>
              <a:gd name="connsiteY0" fmla="*/ 1627188 h 1627188"/>
              <a:gd name="connsiteX1" fmla="*/ 0 w 2119313"/>
              <a:gd name="connsiteY1" fmla="*/ 595313 h 1627188"/>
              <a:gd name="connsiteX2" fmla="*/ 7938 w 2119313"/>
              <a:gd name="connsiteY2" fmla="*/ 0 h 1627188"/>
              <a:gd name="connsiteX3" fmla="*/ 2119313 w 2119313"/>
              <a:gd name="connsiteY3" fmla="*/ 15875 h 1627188"/>
              <a:gd name="connsiteX4" fmla="*/ 2111375 w 2119313"/>
              <a:gd name="connsiteY4" fmla="*/ 1627188 h 162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313" h="1627188">
                <a:moveTo>
                  <a:pt x="2111375" y="1627188"/>
                </a:moveTo>
                <a:lnTo>
                  <a:pt x="0" y="595313"/>
                </a:lnTo>
                <a:lnTo>
                  <a:pt x="7938" y="0"/>
                </a:lnTo>
                <a:lnTo>
                  <a:pt x="2119313" y="15875"/>
                </a:lnTo>
                <a:lnTo>
                  <a:pt x="2111375" y="1627188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	</a:t>
            </a:r>
            <a:r>
              <a:rPr lang="en-GB" dirty="0" smtClean="0"/>
              <a:t>Adequate</a:t>
            </a:r>
            <a:br>
              <a:rPr lang="en-GB" dirty="0" smtClean="0"/>
            </a:br>
            <a:r>
              <a:rPr lang="en-GB" dirty="0" smtClean="0"/>
              <a:t>	shielding</a:t>
            </a:r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Monolith provides adequate bulk shielding to satisfy personnel protection design </a:t>
            </a:r>
            <a:r>
              <a:rPr lang="en-GB" dirty="0" smtClean="0"/>
              <a:t>requirements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2779395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131840" y="4657752"/>
            <a:ext cx="2170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Supervised zone (&lt;3 </a:t>
            </a:r>
            <a:r>
              <a:rPr lang="en-GB" sz="1400" dirty="0" err="1" smtClean="0"/>
              <a:t>μSv</a:t>
            </a:r>
            <a:r>
              <a:rPr lang="en-GB" sz="1400" dirty="0" smtClean="0"/>
              <a:t>/h)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20460" y="4660444"/>
            <a:ext cx="4024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Unrestricted controlled zone (&lt;25 </a:t>
            </a:r>
            <a:r>
              <a:rPr lang="en-GB" sz="1400" dirty="0" err="1"/>
              <a:t>μSv</a:t>
            </a:r>
            <a:r>
              <a:rPr lang="en-GB" sz="1400" dirty="0"/>
              <a:t>/h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sp>
        <p:nvSpPr>
          <p:cNvPr id="12" name="Rectangle 11"/>
          <p:cNvSpPr/>
          <p:nvPr/>
        </p:nvSpPr>
        <p:spPr>
          <a:xfrm>
            <a:off x="3131840" y="5157192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Total steel thickness as function of the total concrete </a:t>
            </a:r>
            <a:r>
              <a:rPr lang="en-GB" dirty="0" smtClean="0"/>
              <a:t>thickness, </a:t>
            </a:r>
            <a:r>
              <a:rPr lang="en-GB" dirty="0"/>
              <a:t>to ensure that the areas adjacent the lower part of the monolith could be classified </a:t>
            </a:r>
            <a:r>
              <a:rPr lang="en-GB" dirty="0" smtClean="0"/>
              <a:t>to different zones during </a:t>
            </a:r>
            <a:r>
              <a:rPr lang="en-GB" dirty="0"/>
              <a:t>operation (in respect to the prompt dose). </a:t>
            </a:r>
            <a:endParaRPr lang="en-GB" dirty="0" smtClean="0"/>
          </a:p>
        </p:txBody>
      </p:sp>
      <p:sp>
        <p:nvSpPr>
          <p:cNvPr id="18" name="Freeform 17"/>
          <p:cNvSpPr/>
          <p:nvPr/>
        </p:nvSpPr>
        <p:spPr>
          <a:xfrm>
            <a:off x="3633812" y="1857375"/>
            <a:ext cx="2119313" cy="1309688"/>
          </a:xfrm>
          <a:custGeom>
            <a:avLst/>
            <a:gdLst>
              <a:gd name="connsiteX0" fmla="*/ 2119313 w 2119313"/>
              <a:gd name="connsiteY0" fmla="*/ 1309688 h 1309688"/>
              <a:gd name="connsiteX1" fmla="*/ 0 w 2119313"/>
              <a:gd name="connsiteY1" fmla="*/ 246063 h 1309688"/>
              <a:gd name="connsiteX2" fmla="*/ 7938 w 2119313"/>
              <a:gd name="connsiteY2" fmla="*/ 0 h 1309688"/>
              <a:gd name="connsiteX3" fmla="*/ 2119313 w 2119313"/>
              <a:gd name="connsiteY3" fmla="*/ 15875 h 1309688"/>
              <a:gd name="connsiteX4" fmla="*/ 2119313 w 2119313"/>
              <a:gd name="connsiteY4" fmla="*/ 1309688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313" h="1309688">
                <a:moveTo>
                  <a:pt x="2119313" y="1309688"/>
                </a:moveTo>
                <a:lnTo>
                  <a:pt x="0" y="246063"/>
                </a:lnTo>
                <a:lnTo>
                  <a:pt x="7938" y="0"/>
                </a:lnTo>
                <a:lnTo>
                  <a:pt x="2119313" y="15875"/>
                </a:lnTo>
                <a:lnTo>
                  <a:pt x="2119313" y="1309688"/>
                </a:lnTo>
                <a:close/>
              </a:path>
            </a:pathLst>
          </a:cu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	</a:t>
            </a:r>
            <a:r>
              <a:rPr lang="en-GB" dirty="0" smtClean="0"/>
              <a:t>Adequate</a:t>
            </a:r>
            <a:br>
              <a:rPr lang="en-GB" dirty="0" smtClean="0"/>
            </a:br>
            <a:r>
              <a:rPr lang="en-GB" dirty="0" smtClean="0"/>
              <a:t>	shielding</a:t>
            </a:r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23" name="Diamond 22"/>
          <p:cNvSpPr/>
          <p:nvPr/>
        </p:nvSpPr>
        <p:spPr>
          <a:xfrm>
            <a:off x="3563888" y="1340768"/>
            <a:ext cx="144016" cy="216024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Diamond 23"/>
          <p:cNvSpPr/>
          <p:nvPr/>
        </p:nvSpPr>
        <p:spPr>
          <a:xfrm>
            <a:off x="2411760" y="2204864"/>
            <a:ext cx="144016" cy="216024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627784" y="4005064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 26"/>
          <p:cNvSpPr/>
          <p:nvPr/>
        </p:nvSpPr>
        <p:spPr>
          <a:xfrm>
            <a:off x="3627438" y="2135188"/>
            <a:ext cx="2119312" cy="2071687"/>
          </a:xfrm>
          <a:custGeom>
            <a:avLst/>
            <a:gdLst>
              <a:gd name="connsiteX0" fmla="*/ 2111375 w 2119312"/>
              <a:gd name="connsiteY0" fmla="*/ 1047750 h 2071687"/>
              <a:gd name="connsiteX1" fmla="*/ 2119312 w 2119312"/>
              <a:gd name="connsiteY1" fmla="*/ 2071687 h 2071687"/>
              <a:gd name="connsiteX2" fmla="*/ 0 w 2119312"/>
              <a:gd name="connsiteY2" fmla="*/ 2071687 h 2071687"/>
              <a:gd name="connsiteX3" fmla="*/ 0 w 2119312"/>
              <a:gd name="connsiteY3" fmla="*/ 0 h 2071687"/>
              <a:gd name="connsiteX4" fmla="*/ 2111375 w 2119312"/>
              <a:gd name="connsiteY4" fmla="*/ 1047750 h 207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312" h="2071687">
                <a:moveTo>
                  <a:pt x="2111375" y="1047750"/>
                </a:moveTo>
                <a:cubicBezTo>
                  <a:pt x="2114021" y="1389062"/>
                  <a:pt x="2116666" y="1730375"/>
                  <a:pt x="2119312" y="2071687"/>
                </a:cubicBezTo>
                <a:lnTo>
                  <a:pt x="0" y="2071687"/>
                </a:lnTo>
                <a:lnTo>
                  <a:pt x="0" y="0"/>
                </a:lnTo>
                <a:lnTo>
                  <a:pt x="2111375" y="1047750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 27"/>
          <p:cNvSpPr/>
          <p:nvPr/>
        </p:nvSpPr>
        <p:spPr>
          <a:xfrm>
            <a:off x="6524625" y="2460625"/>
            <a:ext cx="2095500" cy="1754188"/>
          </a:xfrm>
          <a:custGeom>
            <a:avLst/>
            <a:gdLst>
              <a:gd name="connsiteX0" fmla="*/ 2095500 w 2095500"/>
              <a:gd name="connsiteY0" fmla="*/ 1063625 h 1754188"/>
              <a:gd name="connsiteX1" fmla="*/ 2095500 w 2095500"/>
              <a:gd name="connsiteY1" fmla="*/ 1754188 h 1754188"/>
              <a:gd name="connsiteX2" fmla="*/ 0 w 2095500"/>
              <a:gd name="connsiteY2" fmla="*/ 1738313 h 1754188"/>
              <a:gd name="connsiteX3" fmla="*/ 0 w 2095500"/>
              <a:gd name="connsiteY3" fmla="*/ 0 h 1754188"/>
              <a:gd name="connsiteX4" fmla="*/ 2095500 w 2095500"/>
              <a:gd name="connsiteY4" fmla="*/ 1063625 h 175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0" h="1754188">
                <a:moveTo>
                  <a:pt x="2095500" y="1063625"/>
                </a:moveTo>
                <a:lnTo>
                  <a:pt x="2095500" y="1754188"/>
                </a:lnTo>
                <a:lnTo>
                  <a:pt x="0" y="1738313"/>
                </a:lnTo>
                <a:lnTo>
                  <a:pt x="0" y="0"/>
                </a:lnTo>
                <a:lnTo>
                  <a:pt x="2095500" y="106362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8132710" y="3196534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Diamond 28"/>
          <p:cNvSpPr/>
          <p:nvPr/>
        </p:nvSpPr>
        <p:spPr>
          <a:xfrm>
            <a:off x="323528" y="5373216"/>
            <a:ext cx="144016" cy="216024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323528" y="6093296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453740" y="5316753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Position in experimental hall above bunker roof and close to monolith shield wall</a:t>
            </a:r>
            <a:endParaRPr lang="en-GB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67544" y="601536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Position in target basement room beneath the bunker floor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77197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Concluding remarks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The interface between Target and Neutron Scattering Systems is intricate</a:t>
            </a:r>
          </a:p>
          <a:p>
            <a:r>
              <a:rPr lang="en-GB" dirty="0" smtClean="0"/>
              <a:t>Also Conventional Facilities is a very important stakeholder</a:t>
            </a:r>
          </a:p>
          <a:p>
            <a:r>
              <a:rPr lang="en-GB" dirty="0" smtClean="0"/>
              <a:t>Important aspects</a:t>
            </a:r>
          </a:p>
          <a:p>
            <a:pPr lvl="1"/>
            <a:r>
              <a:rPr lang="en-GB" dirty="0" smtClean="0"/>
              <a:t>Coordination of and access for installation and maintenance</a:t>
            </a:r>
          </a:p>
          <a:p>
            <a:pPr lvl="1"/>
            <a:r>
              <a:rPr lang="en-GB" dirty="0" smtClean="0"/>
              <a:t>A holistic view of shielding performance is essential</a:t>
            </a:r>
          </a:p>
          <a:p>
            <a:pPr lvl="1"/>
            <a:r>
              <a:rPr lang="en-GB" dirty="0" smtClean="0"/>
              <a:t>Component activation depends on both functional requirements and design solutions</a:t>
            </a:r>
          </a:p>
          <a:p>
            <a:pPr lvl="2"/>
            <a:r>
              <a:rPr lang="en-GB" dirty="0" smtClean="0"/>
              <a:t>For example, specifications on usage of light shutters </a:t>
            </a:r>
          </a:p>
          <a:p>
            <a:pPr lvl="2"/>
            <a:r>
              <a:rPr lang="en-GB" dirty="0" smtClean="0"/>
              <a:t>Monolith design</a:t>
            </a:r>
          </a:p>
          <a:p>
            <a:pPr lvl="2"/>
            <a:r>
              <a:rPr lang="en-GB" dirty="0" smtClean="0"/>
              <a:t>Instrument bunker design</a:t>
            </a:r>
          </a:p>
          <a:p>
            <a:pPr lvl="1"/>
            <a:r>
              <a:rPr lang="en-GB" dirty="0" smtClean="0"/>
              <a:t>Separation of atmospheres</a:t>
            </a:r>
          </a:p>
          <a:p>
            <a:pPr lvl="1"/>
            <a:r>
              <a:rPr lang="en-GB" dirty="0" smtClean="0"/>
              <a:t>Alignment of beam guide components and structures, outside as well as inside the monolith</a:t>
            </a:r>
          </a:p>
          <a:p>
            <a:r>
              <a:rPr lang="en-GB" dirty="0" smtClean="0"/>
              <a:t>The solution is to keep up the continuous dialogue, </a:t>
            </a:r>
            <a:r>
              <a:rPr lang="en-GB" dirty="0"/>
              <a:t>close </a:t>
            </a:r>
            <a:r>
              <a:rPr lang="en-GB" dirty="0" smtClean="0"/>
              <a:t>cooperation and mutual involvement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4075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Section cut of the monolith and instrument bunker area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pic>
        <p:nvPicPr>
          <p:cNvPr id="7" name="Content Placeholder 4" descr="ASSEMBLY DRAWING - ESS-0040663 - Rev 2 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t="7728" r="496"/>
          <a:stretch/>
        </p:blipFill>
        <p:spPr>
          <a:xfrm>
            <a:off x="196112" y="1054120"/>
            <a:ext cx="8784976" cy="578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3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 descr="ASSEMBLY DRAWING - ESS-0040663 - Rev 2 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0" t="38426" r="4986" b="16554"/>
          <a:stretch/>
        </p:blipFill>
        <p:spPr>
          <a:xfrm>
            <a:off x="780478" y="1588436"/>
            <a:ext cx="8136902" cy="5184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 Responsibilities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sp>
        <p:nvSpPr>
          <p:cNvPr id="3" name="Freeform 2"/>
          <p:cNvSpPr/>
          <p:nvPr/>
        </p:nvSpPr>
        <p:spPr>
          <a:xfrm>
            <a:off x="207512" y="1494027"/>
            <a:ext cx="5096485" cy="4913690"/>
          </a:xfrm>
          <a:custGeom>
            <a:avLst/>
            <a:gdLst>
              <a:gd name="connsiteX0" fmla="*/ 2921763 w 5096485"/>
              <a:gd name="connsiteY0" fmla="*/ 0 h 4913690"/>
              <a:gd name="connsiteX1" fmla="*/ 2913463 w 5096485"/>
              <a:gd name="connsiteY1" fmla="*/ 1535528 h 4913690"/>
              <a:gd name="connsiteX2" fmla="*/ 3162477 w 5096485"/>
              <a:gd name="connsiteY2" fmla="*/ 1527228 h 4913690"/>
              <a:gd name="connsiteX3" fmla="*/ 3162477 w 5096485"/>
              <a:gd name="connsiteY3" fmla="*/ 1983736 h 4913690"/>
              <a:gd name="connsiteX4" fmla="*/ 3345087 w 5096485"/>
              <a:gd name="connsiteY4" fmla="*/ 1992037 h 4913690"/>
              <a:gd name="connsiteX5" fmla="*/ 3336787 w 5096485"/>
              <a:gd name="connsiteY5" fmla="*/ 3569065 h 4913690"/>
              <a:gd name="connsiteX6" fmla="*/ 5096485 w 5096485"/>
              <a:gd name="connsiteY6" fmla="*/ 3569065 h 4913690"/>
              <a:gd name="connsiteX7" fmla="*/ 5096485 w 5096485"/>
              <a:gd name="connsiteY7" fmla="*/ 4913690 h 4913690"/>
              <a:gd name="connsiteX8" fmla="*/ 3511096 w 5096485"/>
              <a:gd name="connsiteY8" fmla="*/ 4913690 h 4913690"/>
              <a:gd name="connsiteX9" fmla="*/ 3519397 w 5096485"/>
              <a:gd name="connsiteY9" fmla="*/ 4233077 h 4913690"/>
              <a:gd name="connsiteX10" fmla="*/ 0 w 5096485"/>
              <a:gd name="connsiteY10" fmla="*/ 4224777 h 4913690"/>
              <a:gd name="connsiteX11" fmla="*/ 8300 w 5096485"/>
              <a:gd name="connsiteY11" fmla="*/ 0 h 4913690"/>
              <a:gd name="connsiteX12" fmla="*/ 2921763 w 5096485"/>
              <a:gd name="connsiteY12" fmla="*/ 0 h 4913690"/>
              <a:gd name="connsiteX0" fmla="*/ 2921763 w 5096485"/>
              <a:gd name="connsiteY0" fmla="*/ 0 h 4913690"/>
              <a:gd name="connsiteX1" fmla="*/ 2913463 w 5096485"/>
              <a:gd name="connsiteY1" fmla="*/ 1535528 h 4913690"/>
              <a:gd name="connsiteX2" fmla="*/ 3162477 w 5096485"/>
              <a:gd name="connsiteY2" fmla="*/ 1527228 h 4913690"/>
              <a:gd name="connsiteX3" fmla="*/ 3162477 w 5096485"/>
              <a:gd name="connsiteY3" fmla="*/ 1983736 h 4913690"/>
              <a:gd name="connsiteX4" fmla="*/ 3345087 w 5096485"/>
              <a:gd name="connsiteY4" fmla="*/ 1984523 h 4913690"/>
              <a:gd name="connsiteX5" fmla="*/ 3336787 w 5096485"/>
              <a:gd name="connsiteY5" fmla="*/ 3569065 h 4913690"/>
              <a:gd name="connsiteX6" fmla="*/ 5096485 w 5096485"/>
              <a:gd name="connsiteY6" fmla="*/ 3569065 h 4913690"/>
              <a:gd name="connsiteX7" fmla="*/ 5096485 w 5096485"/>
              <a:gd name="connsiteY7" fmla="*/ 4913690 h 4913690"/>
              <a:gd name="connsiteX8" fmla="*/ 3511096 w 5096485"/>
              <a:gd name="connsiteY8" fmla="*/ 4913690 h 4913690"/>
              <a:gd name="connsiteX9" fmla="*/ 3519397 w 5096485"/>
              <a:gd name="connsiteY9" fmla="*/ 4233077 h 4913690"/>
              <a:gd name="connsiteX10" fmla="*/ 0 w 5096485"/>
              <a:gd name="connsiteY10" fmla="*/ 4224777 h 4913690"/>
              <a:gd name="connsiteX11" fmla="*/ 8300 w 5096485"/>
              <a:gd name="connsiteY11" fmla="*/ 0 h 4913690"/>
              <a:gd name="connsiteX12" fmla="*/ 2921763 w 5096485"/>
              <a:gd name="connsiteY12" fmla="*/ 0 h 4913690"/>
              <a:gd name="connsiteX0" fmla="*/ 2921763 w 5096485"/>
              <a:gd name="connsiteY0" fmla="*/ 0 h 4913690"/>
              <a:gd name="connsiteX1" fmla="*/ 2913463 w 5096485"/>
              <a:gd name="connsiteY1" fmla="*/ 1520499 h 4913690"/>
              <a:gd name="connsiteX2" fmla="*/ 3162477 w 5096485"/>
              <a:gd name="connsiteY2" fmla="*/ 1527228 h 4913690"/>
              <a:gd name="connsiteX3" fmla="*/ 3162477 w 5096485"/>
              <a:gd name="connsiteY3" fmla="*/ 1983736 h 4913690"/>
              <a:gd name="connsiteX4" fmla="*/ 3345087 w 5096485"/>
              <a:gd name="connsiteY4" fmla="*/ 1984523 h 4913690"/>
              <a:gd name="connsiteX5" fmla="*/ 3336787 w 5096485"/>
              <a:gd name="connsiteY5" fmla="*/ 3569065 h 4913690"/>
              <a:gd name="connsiteX6" fmla="*/ 5096485 w 5096485"/>
              <a:gd name="connsiteY6" fmla="*/ 3569065 h 4913690"/>
              <a:gd name="connsiteX7" fmla="*/ 5096485 w 5096485"/>
              <a:gd name="connsiteY7" fmla="*/ 4913690 h 4913690"/>
              <a:gd name="connsiteX8" fmla="*/ 3511096 w 5096485"/>
              <a:gd name="connsiteY8" fmla="*/ 4913690 h 4913690"/>
              <a:gd name="connsiteX9" fmla="*/ 3519397 w 5096485"/>
              <a:gd name="connsiteY9" fmla="*/ 4233077 h 4913690"/>
              <a:gd name="connsiteX10" fmla="*/ 0 w 5096485"/>
              <a:gd name="connsiteY10" fmla="*/ 4224777 h 4913690"/>
              <a:gd name="connsiteX11" fmla="*/ 8300 w 5096485"/>
              <a:gd name="connsiteY11" fmla="*/ 0 h 4913690"/>
              <a:gd name="connsiteX12" fmla="*/ 2921763 w 5096485"/>
              <a:gd name="connsiteY12" fmla="*/ 0 h 4913690"/>
              <a:gd name="connsiteX0" fmla="*/ 2921763 w 5096485"/>
              <a:gd name="connsiteY0" fmla="*/ 0 h 4913690"/>
              <a:gd name="connsiteX1" fmla="*/ 2913463 w 5096485"/>
              <a:gd name="connsiteY1" fmla="*/ 1524256 h 4913690"/>
              <a:gd name="connsiteX2" fmla="*/ 3162477 w 5096485"/>
              <a:gd name="connsiteY2" fmla="*/ 1527228 h 4913690"/>
              <a:gd name="connsiteX3" fmla="*/ 3162477 w 5096485"/>
              <a:gd name="connsiteY3" fmla="*/ 1983736 h 4913690"/>
              <a:gd name="connsiteX4" fmla="*/ 3345087 w 5096485"/>
              <a:gd name="connsiteY4" fmla="*/ 1984523 h 4913690"/>
              <a:gd name="connsiteX5" fmla="*/ 3336787 w 5096485"/>
              <a:gd name="connsiteY5" fmla="*/ 3569065 h 4913690"/>
              <a:gd name="connsiteX6" fmla="*/ 5096485 w 5096485"/>
              <a:gd name="connsiteY6" fmla="*/ 3569065 h 4913690"/>
              <a:gd name="connsiteX7" fmla="*/ 5096485 w 5096485"/>
              <a:gd name="connsiteY7" fmla="*/ 4913690 h 4913690"/>
              <a:gd name="connsiteX8" fmla="*/ 3511096 w 5096485"/>
              <a:gd name="connsiteY8" fmla="*/ 4913690 h 4913690"/>
              <a:gd name="connsiteX9" fmla="*/ 3519397 w 5096485"/>
              <a:gd name="connsiteY9" fmla="*/ 4233077 h 4913690"/>
              <a:gd name="connsiteX10" fmla="*/ 0 w 5096485"/>
              <a:gd name="connsiteY10" fmla="*/ 4224777 h 4913690"/>
              <a:gd name="connsiteX11" fmla="*/ 8300 w 5096485"/>
              <a:gd name="connsiteY11" fmla="*/ 0 h 4913690"/>
              <a:gd name="connsiteX12" fmla="*/ 2921763 w 5096485"/>
              <a:gd name="connsiteY12" fmla="*/ 0 h 4913690"/>
              <a:gd name="connsiteX0" fmla="*/ 2921763 w 5096485"/>
              <a:gd name="connsiteY0" fmla="*/ 0 h 4913690"/>
              <a:gd name="connsiteX1" fmla="*/ 2913463 w 5096485"/>
              <a:gd name="connsiteY1" fmla="*/ 1524256 h 4913690"/>
              <a:gd name="connsiteX2" fmla="*/ 3162477 w 5096485"/>
              <a:gd name="connsiteY2" fmla="*/ 1527228 h 4913690"/>
              <a:gd name="connsiteX3" fmla="*/ 3162477 w 5096485"/>
              <a:gd name="connsiteY3" fmla="*/ 1983736 h 4913690"/>
              <a:gd name="connsiteX4" fmla="*/ 3345087 w 5096485"/>
              <a:gd name="connsiteY4" fmla="*/ 1984523 h 4913690"/>
              <a:gd name="connsiteX5" fmla="*/ 3336787 w 5096485"/>
              <a:gd name="connsiteY5" fmla="*/ 3569065 h 4913690"/>
              <a:gd name="connsiteX6" fmla="*/ 5096485 w 5096485"/>
              <a:gd name="connsiteY6" fmla="*/ 3569065 h 4913690"/>
              <a:gd name="connsiteX7" fmla="*/ 5096485 w 5096485"/>
              <a:gd name="connsiteY7" fmla="*/ 4913690 h 4913690"/>
              <a:gd name="connsiteX8" fmla="*/ 3511096 w 5096485"/>
              <a:gd name="connsiteY8" fmla="*/ 4913690 h 4913690"/>
              <a:gd name="connsiteX9" fmla="*/ 3519397 w 5096485"/>
              <a:gd name="connsiteY9" fmla="*/ 4233077 h 4913690"/>
              <a:gd name="connsiteX10" fmla="*/ 0 w 5096485"/>
              <a:gd name="connsiteY10" fmla="*/ 4236049 h 4913690"/>
              <a:gd name="connsiteX11" fmla="*/ 8300 w 5096485"/>
              <a:gd name="connsiteY11" fmla="*/ 0 h 4913690"/>
              <a:gd name="connsiteX12" fmla="*/ 2921763 w 5096485"/>
              <a:gd name="connsiteY12" fmla="*/ 0 h 4913690"/>
              <a:gd name="connsiteX0" fmla="*/ 2921763 w 5096485"/>
              <a:gd name="connsiteY0" fmla="*/ 0 h 4913690"/>
              <a:gd name="connsiteX1" fmla="*/ 2913463 w 5096485"/>
              <a:gd name="connsiteY1" fmla="*/ 1524256 h 4913690"/>
              <a:gd name="connsiteX2" fmla="*/ 3162477 w 5096485"/>
              <a:gd name="connsiteY2" fmla="*/ 1527228 h 4913690"/>
              <a:gd name="connsiteX3" fmla="*/ 3162477 w 5096485"/>
              <a:gd name="connsiteY3" fmla="*/ 1983736 h 4913690"/>
              <a:gd name="connsiteX4" fmla="*/ 3345087 w 5096485"/>
              <a:gd name="connsiteY4" fmla="*/ 1984523 h 4913690"/>
              <a:gd name="connsiteX5" fmla="*/ 3336787 w 5096485"/>
              <a:gd name="connsiteY5" fmla="*/ 3569065 h 4913690"/>
              <a:gd name="connsiteX6" fmla="*/ 5096485 w 5096485"/>
              <a:gd name="connsiteY6" fmla="*/ 3569065 h 4913690"/>
              <a:gd name="connsiteX7" fmla="*/ 5096485 w 5096485"/>
              <a:gd name="connsiteY7" fmla="*/ 4913690 h 4913690"/>
              <a:gd name="connsiteX8" fmla="*/ 3511096 w 5096485"/>
              <a:gd name="connsiteY8" fmla="*/ 4913690 h 4913690"/>
              <a:gd name="connsiteX9" fmla="*/ 3515640 w 5096485"/>
              <a:gd name="connsiteY9" fmla="*/ 4236834 h 4913690"/>
              <a:gd name="connsiteX10" fmla="*/ 0 w 5096485"/>
              <a:gd name="connsiteY10" fmla="*/ 4236049 h 4913690"/>
              <a:gd name="connsiteX11" fmla="*/ 8300 w 5096485"/>
              <a:gd name="connsiteY11" fmla="*/ 0 h 4913690"/>
              <a:gd name="connsiteX12" fmla="*/ 2921763 w 5096485"/>
              <a:gd name="connsiteY12" fmla="*/ 0 h 491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96485" h="4913690">
                <a:moveTo>
                  <a:pt x="2921763" y="0"/>
                </a:moveTo>
                <a:cubicBezTo>
                  <a:pt x="2918996" y="511843"/>
                  <a:pt x="2916230" y="1012413"/>
                  <a:pt x="2913463" y="1524256"/>
                </a:cubicBezTo>
                <a:lnTo>
                  <a:pt x="3162477" y="1527228"/>
                </a:lnTo>
                <a:lnTo>
                  <a:pt x="3162477" y="1983736"/>
                </a:lnTo>
                <a:lnTo>
                  <a:pt x="3345087" y="1984523"/>
                </a:lnTo>
                <a:cubicBezTo>
                  <a:pt x="3342320" y="2510199"/>
                  <a:pt x="3339554" y="3043389"/>
                  <a:pt x="3336787" y="3569065"/>
                </a:cubicBezTo>
                <a:lnTo>
                  <a:pt x="5096485" y="3569065"/>
                </a:lnTo>
                <a:lnTo>
                  <a:pt x="5096485" y="4913690"/>
                </a:lnTo>
                <a:lnTo>
                  <a:pt x="3511096" y="4913690"/>
                </a:lnTo>
                <a:cubicBezTo>
                  <a:pt x="3512611" y="4688071"/>
                  <a:pt x="3514125" y="4462453"/>
                  <a:pt x="3515640" y="4236834"/>
                </a:cubicBezTo>
                <a:lnTo>
                  <a:pt x="0" y="4236049"/>
                </a:lnTo>
                <a:cubicBezTo>
                  <a:pt x="2767" y="2827790"/>
                  <a:pt x="5533" y="1408259"/>
                  <a:pt x="8300" y="0"/>
                </a:cubicBezTo>
                <a:lnTo>
                  <a:pt x="2921763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209112" y="4847994"/>
            <a:ext cx="8848134" cy="1956387"/>
          </a:xfrm>
          <a:custGeom>
            <a:avLst/>
            <a:gdLst>
              <a:gd name="connsiteX0" fmla="*/ 0 w 8839130"/>
              <a:gd name="connsiteY0" fmla="*/ 958838 h 1984962"/>
              <a:gd name="connsiteX1" fmla="*/ 3448186 w 8839130"/>
              <a:gd name="connsiteY1" fmla="*/ 942016 h 1984962"/>
              <a:gd name="connsiteX2" fmla="*/ 3465006 w 8839130"/>
              <a:gd name="connsiteY2" fmla="*/ 1648528 h 1984962"/>
              <a:gd name="connsiteX3" fmla="*/ 5163869 w 8839130"/>
              <a:gd name="connsiteY3" fmla="*/ 1648528 h 1984962"/>
              <a:gd name="connsiteX4" fmla="*/ 5121818 w 8839130"/>
              <a:gd name="connsiteY4" fmla="*/ 168217 h 1984962"/>
              <a:gd name="connsiteX5" fmla="*/ 3389315 w 8839130"/>
              <a:gd name="connsiteY5" fmla="*/ 176628 h 1984962"/>
              <a:gd name="connsiteX6" fmla="*/ 3380904 w 8839130"/>
              <a:gd name="connsiteY6" fmla="*/ 0 h 1984962"/>
              <a:gd name="connsiteX7" fmla="*/ 8830720 w 8839130"/>
              <a:gd name="connsiteY7" fmla="*/ 25233 h 1984962"/>
              <a:gd name="connsiteX8" fmla="*/ 8839130 w 8839130"/>
              <a:gd name="connsiteY8" fmla="*/ 1984962 h 1984962"/>
              <a:gd name="connsiteX9" fmla="*/ 16821 w 8839130"/>
              <a:gd name="connsiteY9" fmla="*/ 1984962 h 1984962"/>
              <a:gd name="connsiteX10" fmla="*/ 0 w 8839130"/>
              <a:gd name="connsiteY10" fmla="*/ 958838 h 1984962"/>
              <a:gd name="connsiteX0" fmla="*/ 0 w 8839130"/>
              <a:gd name="connsiteY0" fmla="*/ 949313 h 1984962"/>
              <a:gd name="connsiteX1" fmla="*/ 3448186 w 8839130"/>
              <a:gd name="connsiteY1" fmla="*/ 942016 h 1984962"/>
              <a:gd name="connsiteX2" fmla="*/ 3465006 w 8839130"/>
              <a:gd name="connsiteY2" fmla="*/ 1648528 h 1984962"/>
              <a:gd name="connsiteX3" fmla="*/ 5163869 w 8839130"/>
              <a:gd name="connsiteY3" fmla="*/ 1648528 h 1984962"/>
              <a:gd name="connsiteX4" fmla="*/ 5121818 w 8839130"/>
              <a:gd name="connsiteY4" fmla="*/ 168217 h 1984962"/>
              <a:gd name="connsiteX5" fmla="*/ 3389315 w 8839130"/>
              <a:gd name="connsiteY5" fmla="*/ 176628 h 1984962"/>
              <a:gd name="connsiteX6" fmla="*/ 3380904 w 8839130"/>
              <a:gd name="connsiteY6" fmla="*/ 0 h 1984962"/>
              <a:gd name="connsiteX7" fmla="*/ 8830720 w 8839130"/>
              <a:gd name="connsiteY7" fmla="*/ 25233 h 1984962"/>
              <a:gd name="connsiteX8" fmla="*/ 8839130 w 8839130"/>
              <a:gd name="connsiteY8" fmla="*/ 1984962 h 1984962"/>
              <a:gd name="connsiteX9" fmla="*/ 16821 w 8839130"/>
              <a:gd name="connsiteY9" fmla="*/ 1984962 h 1984962"/>
              <a:gd name="connsiteX10" fmla="*/ 0 w 8839130"/>
              <a:gd name="connsiteY10" fmla="*/ 949313 h 1984962"/>
              <a:gd name="connsiteX0" fmla="*/ 0 w 8839130"/>
              <a:gd name="connsiteY0" fmla="*/ 949313 h 1984962"/>
              <a:gd name="connsiteX1" fmla="*/ 3368811 w 8839130"/>
              <a:gd name="connsiteY1" fmla="*/ 1227766 h 1984962"/>
              <a:gd name="connsiteX2" fmla="*/ 3465006 w 8839130"/>
              <a:gd name="connsiteY2" fmla="*/ 1648528 h 1984962"/>
              <a:gd name="connsiteX3" fmla="*/ 5163869 w 8839130"/>
              <a:gd name="connsiteY3" fmla="*/ 1648528 h 1984962"/>
              <a:gd name="connsiteX4" fmla="*/ 5121818 w 8839130"/>
              <a:gd name="connsiteY4" fmla="*/ 168217 h 1984962"/>
              <a:gd name="connsiteX5" fmla="*/ 3389315 w 8839130"/>
              <a:gd name="connsiteY5" fmla="*/ 176628 h 1984962"/>
              <a:gd name="connsiteX6" fmla="*/ 3380904 w 8839130"/>
              <a:gd name="connsiteY6" fmla="*/ 0 h 1984962"/>
              <a:gd name="connsiteX7" fmla="*/ 8830720 w 8839130"/>
              <a:gd name="connsiteY7" fmla="*/ 25233 h 1984962"/>
              <a:gd name="connsiteX8" fmla="*/ 8839130 w 8839130"/>
              <a:gd name="connsiteY8" fmla="*/ 1984962 h 1984962"/>
              <a:gd name="connsiteX9" fmla="*/ 16821 w 8839130"/>
              <a:gd name="connsiteY9" fmla="*/ 1984962 h 1984962"/>
              <a:gd name="connsiteX10" fmla="*/ 0 w 8839130"/>
              <a:gd name="connsiteY10" fmla="*/ 949313 h 1984962"/>
              <a:gd name="connsiteX0" fmla="*/ 0 w 8839130"/>
              <a:gd name="connsiteY0" fmla="*/ 949313 h 1984962"/>
              <a:gd name="connsiteX1" fmla="*/ 3467236 w 8839130"/>
              <a:gd name="connsiteY1" fmla="*/ 954716 h 1984962"/>
              <a:gd name="connsiteX2" fmla="*/ 3465006 w 8839130"/>
              <a:gd name="connsiteY2" fmla="*/ 1648528 h 1984962"/>
              <a:gd name="connsiteX3" fmla="*/ 5163869 w 8839130"/>
              <a:gd name="connsiteY3" fmla="*/ 1648528 h 1984962"/>
              <a:gd name="connsiteX4" fmla="*/ 5121818 w 8839130"/>
              <a:gd name="connsiteY4" fmla="*/ 168217 h 1984962"/>
              <a:gd name="connsiteX5" fmla="*/ 3389315 w 8839130"/>
              <a:gd name="connsiteY5" fmla="*/ 176628 h 1984962"/>
              <a:gd name="connsiteX6" fmla="*/ 3380904 w 8839130"/>
              <a:gd name="connsiteY6" fmla="*/ 0 h 1984962"/>
              <a:gd name="connsiteX7" fmla="*/ 8830720 w 8839130"/>
              <a:gd name="connsiteY7" fmla="*/ 25233 h 1984962"/>
              <a:gd name="connsiteX8" fmla="*/ 8839130 w 8839130"/>
              <a:gd name="connsiteY8" fmla="*/ 1984962 h 1984962"/>
              <a:gd name="connsiteX9" fmla="*/ 16821 w 8839130"/>
              <a:gd name="connsiteY9" fmla="*/ 1984962 h 1984962"/>
              <a:gd name="connsiteX10" fmla="*/ 0 w 8839130"/>
              <a:gd name="connsiteY10" fmla="*/ 949313 h 1984962"/>
              <a:gd name="connsiteX0" fmla="*/ 0 w 8839130"/>
              <a:gd name="connsiteY0" fmla="*/ 949313 h 1984962"/>
              <a:gd name="connsiteX1" fmla="*/ 3467236 w 8839130"/>
              <a:gd name="connsiteY1" fmla="*/ 951541 h 1984962"/>
              <a:gd name="connsiteX2" fmla="*/ 3465006 w 8839130"/>
              <a:gd name="connsiteY2" fmla="*/ 1648528 h 1984962"/>
              <a:gd name="connsiteX3" fmla="*/ 5163869 w 8839130"/>
              <a:gd name="connsiteY3" fmla="*/ 1648528 h 1984962"/>
              <a:gd name="connsiteX4" fmla="*/ 5121818 w 8839130"/>
              <a:gd name="connsiteY4" fmla="*/ 168217 h 1984962"/>
              <a:gd name="connsiteX5" fmla="*/ 3389315 w 8839130"/>
              <a:gd name="connsiteY5" fmla="*/ 176628 h 1984962"/>
              <a:gd name="connsiteX6" fmla="*/ 3380904 w 8839130"/>
              <a:gd name="connsiteY6" fmla="*/ 0 h 1984962"/>
              <a:gd name="connsiteX7" fmla="*/ 8830720 w 8839130"/>
              <a:gd name="connsiteY7" fmla="*/ 25233 h 1984962"/>
              <a:gd name="connsiteX8" fmla="*/ 8839130 w 8839130"/>
              <a:gd name="connsiteY8" fmla="*/ 1984962 h 1984962"/>
              <a:gd name="connsiteX9" fmla="*/ 16821 w 8839130"/>
              <a:gd name="connsiteY9" fmla="*/ 1984962 h 1984962"/>
              <a:gd name="connsiteX10" fmla="*/ 0 w 8839130"/>
              <a:gd name="connsiteY10" fmla="*/ 949313 h 1984962"/>
              <a:gd name="connsiteX0" fmla="*/ 0 w 8839130"/>
              <a:gd name="connsiteY0" fmla="*/ 949313 h 1984962"/>
              <a:gd name="connsiteX1" fmla="*/ 3470411 w 8839130"/>
              <a:gd name="connsiteY1" fmla="*/ 948366 h 1984962"/>
              <a:gd name="connsiteX2" fmla="*/ 3465006 w 8839130"/>
              <a:gd name="connsiteY2" fmla="*/ 1648528 h 1984962"/>
              <a:gd name="connsiteX3" fmla="*/ 5163869 w 8839130"/>
              <a:gd name="connsiteY3" fmla="*/ 1648528 h 1984962"/>
              <a:gd name="connsiteX4" fmla="*/ 5121818 w 8839130"/>
              <a:gd name="connsiteY4" fmla="*/ 168217 h 1984962"/>
              <a:gd name="connsiteX5" fmla="*/ 3389315 w 8839130"/>
              <a:gd name="connsiteY5" fmla="*/ 176628 h 1984962"/>
              <a:gd name="connsiteX6" fmla="*/ 3380904 w 8839130"/>
              <a:gd name="connsiteY6" fmla="*/ 0 h 1984962"/>
              <a:gd name="connsiteX7" fmla="*/ 8830720 w 8839130"/>
              <a:gd name="connsiteY7" fmla="*/ 25233 h 1984962"/>
              <a:gd name="connsiteX8" fmla="*/ 8839130 w 8839130"/>
              <a:gd name="connsiteY8" fmla="*/ 1984962 h 1984962"/>
              <a:gd name="connsiteX9" fmla="*/ 16821 w 8839130"/>
              <a:gd name="connsiteY9" fmla="*/ 1984962 h 1984962"/>
              <a:gd name="connsiteX10" fmla="*/ 0 w 8839130"/>
              <a:gd name="connsiteY10" fmla="*/ 949313 h 1984962"/>
              <a:gd name="connsiteX0" fmla="*/ 0 w 8839130"/>
              <a:gd name="connsiteY0" fmla="*/ 949313 h 1984962"/>
              <a:gd name="connsiteX1" fmla="*/ 3470411 w 8839130"/>
              <a:gd name="connsiteY1" fmla="*/ 948366 h 1984962"/>
              <a:gd name="connsiteX2" fmla="*/ 3471356 w 8839130"/>
              <a:gd name="connsiteY2" fmla="*/ 1623128 h 1984962"/>
              <a:gd name="connsiteX3" fmla="*/ 5163869 w 8839130"/>
              <a:gd name="connsiteY3" fmla="*/ 1648528 h 1984962"/>
              <a:gd name="connsiteX4" fmla="*/ 5121818 w 8839130"/>
              <a:gd name="connsiteY4" fmla="*/ 168217 h 1984962"/>
              <a:gd name="connsiteX5" fmla="*/ 3389315 w 8839130"/>
              <a:gd name="connsiteY5" fmla="*/ 176628 h 1984962"/>
              <a:gd name="connsiteX6" fmla="*/ 3380904 w 8839130"/>
              <a:gd name="connsiteY6" fmla="*/ 0 h 1984962"/>
              <a:gd name="connsiteX7" fmla="*/ 8830720 w 8839130"/>
              <a:gd name="connsiteY7" fmla="*/ 25233 h 1984962"/>
              <a:gd name="connsiteX8" fmla="*/ 8839130 w 8839130"/>
              <a:gd name="connsiteY8" fmla="*/ 1984962 h 1984962"/>
              <a:gd name="connsiteX9" fmla="*/ 16821 w 8839130"/>
              <a:gd name="connsiteY9" fmla="*/ 1984962 h 1984962"/>
              <a:gd name="connsiteX10" fmla="*/ 0 w 8839130"/>
              <a:gd name="connsiteY10" fmla="*/ 949313 h 1984962"/>
              <a:gd name="connsiteX0" fmla="*/ 0 w 8839130"/>
              <a:gd name="connsiteY0" fmla="*/ 949313 h 1984962"/>
              <a:gd name="connsiteX1" fmla="*/ 3470411 w 8839130"/>
              <a:gd name="connsiteY1" fmla="*/ 948366 h 1984962"/>
              <a:gd name="connsiteX2" fmla="*/ 3471356 w 8839130"/>
              <a:gd name="connsiteY2" fmla="*/ 1623128 h 1984962"/>
              <a:gd name="connsiteX3" fmla="*/ 5163869 w 8839130"/>
              <a:gd name="connsiteY3" fmla="*/ 1648528 h 1984962"/>
              <a:gd name="connsiteX4" fmla="*/ 5121818 w 8839130"/>
              <a:gd name="connsiteY4" fmla="*/ 168217 h 1984962"/>
              <a:gd name="connsiteX5" fmla="*/ 3389315 w 8839130"/>
              <a:gd name="connsiteY5" fmla="*/ 176628 h 1984962"/>
              <a:gd name="connsiteX6" fmla="*/ 3380904 w 8839130"/>
              <a:gd name="connsiteY6" fmla="*/ 0 h 1984962"/>
              <a:gd name="connsiteX7" fmla="*/ 8830720 w 8839130"/>
              <a:gd name="connsiteY7" fmla="*/ 25233 h 1984962"/>
              <a:gd name="connsiteX8" fmla="*/ 8839130 w 8839130"/>
              <a:gd name="connsiteY8" fmla="*/ 1984962 h 1984962"/>
              <a:gd name="connsiteX9" fmla="*/ 4121 w 8839130"/>
              <a:gd name="connsiteY9" fmla="*/ 1981787 h 1984962"/>
              <a:gd name="connsiteX10" fmla="*/ 0 w 8839130"/>
              <a:gd name="connsiteY10" fmla="*/ 949313 h 1984962"/>
              <a:gd name="connsiteX0" fmla="*/ 0 w 8839130"/>
              <a:gd name="connsiteY0" fmla="*/ 949313 h 1984962"/>
              <a:gd name="connsiteX1" fmla="*/ 3470411 w 8839130"/>
              <a:gd name="connsiteY1" fmla="*/ 948366 h 1984962"/>
              <a:gd name="connsiteX2" fmla="*/ 3471356 w 8839130"/>
              <a:gd name="connsiteY2" fmla="*/ 1623128 h 1984962"/>
              <a:gd name="connsiteX3" fmla="*/ 5163869 w 8839130"/>
              <a:gd name="connsiteY3" fmla="*/ 1648528 h 1984962"/>
              <a:gd name="connsiteX4" fmla="*/ 5121818 w 8839130"/>
              <a:gd name="connsiteY4" fmla="*/ 168217 h 1984962"/>
              <a:gd name="connsiteX5" fmla="*/ 3389315 w 8839130"/>
              <a:gd name="connsiteY5" fmla="*/ 176628 h 1984962"/>
              <a:gd name="connsiteX6" fmla="*/ 3380904 w 8839130"/>
              <a:gd name="connsiteY6" fmla="*/ 0 h 1984962"/>
              <a:gd name="connsiteX7" fmla="*/ 8830720 w 8839130"/>
              <a:gd name="connsiteY7" fmla="*/ 25233 h 1984962"/>
              <a:gd name="connsiteX8" fmla="*/ 8839130 w 8839130"/>
              <a:gd name="connsiteY8" fmla="*/ 1984962 h 1984962"/>
              <a:gd name="connsiteX9" fmla="*/ 4121 w 8839130"/>
              <a:gd name="connsiteY9" fmla="*/ 1984962 h 1984962"/>
              <a:gd name="connsiteX10" fmla="*/ 0 w 8839130"/>
              <a:gd name="connsiteY10" fmla="*/ 949313 h 1984962"/>
              <a:gd name="connsiteX0" fmla="*/ 0 w 8839130"/>
              <a:gd name="connsiteY0" fmla="*/ 949313 h 1984962"/>
              <a:gd name="connsiteX1" fmla="*/ 3470411 w 8839130"/>
              <a:gd name="connsiteY1" fmla="*/ 948366 h 1984962"/>
              <a:gd name="connsiteX2" fmla="*/ 3471356 w 8839130"/>
              <a:gd name="connsiteY2" fmla="*/ 1623128 h 1984962"/>
              <a:gd name="connsiteX3" fmla="*/ 5163869 w 8839130"/>
              <a:gd name="connsiteY3" fmla="*/ 1648528 h 1984962"/>
              <a:gd name="connsiteX4" fmla="*/ 5121818 w 8839130"/>
              <a:gd name="connsiteY4" fmla="*/ 168217 h 1984962"/>
              <a:gd name="connsiteX5" fmla="*/ 3389315 w 8839130"/>
              <a:gd name="connsiteY5" fmla="*/ 176628 h 1984962"/>
              <a:gd name="connsiteX6" fmla="*/ 3380904 w 8839130"/>
              <a:gd name="connsiteY6" fmla="*/ 0 h 1984962"/>
              <a:gd name="connsiteX7" fmla="*/ 8830720 w 8839130"/>
              <a:gd name="connsiteY7" fmla="*/ 25233 h 1984962"/>
              <a:gd name="connsiteX8" fmla="*/ 8839130 w 8839130"/>
              <a:gd name="connsiteY8" fmla="*/ 1984962 h 1984962"/>
              <a:gd name="connsiteX9" fmla="*/ 946 w 8839130"/>
              <a:gd name="connsiteY9" fmla="*/ 1984962 h 1984962"/>
              <a:gd name="connsiteX10" fmla="*/ 0 w 8839130"/>
              <a:gd name="connsiteY10" fmla="*/ 949313 h 1984962"/>
              <a:gd name="connsiteX0" fmla="*/ 1143 w 8840273"/>
              <a:gd name="connsiteY0" fmla="*/ 949313 h 1984962"/>
              <a:gd name="connsiteX1" fmla="*/ 3471554 w 8840273"/>
              <a:gd name="connsiteY1" fmla="*/ 948366 h 1984962"/>
              <a:gd name="connsiteX2" fmla="*/ 3472499 w 8840273"/>
              <a:gd name="connsiteY2" fmla="*/ 1623128 h 1984962"/>
              <a:gd name="connsiteX3" fmla="*/ 5165012 w 8840273"/>
              <a:gd name="connsiteY3" fmla="*/ 1648528 h 1984962"/>
              <a:gd name="connsiteX4" fmla="*/ 5122961 w 8840273"/>
              <a:gd name="connsiteY4" fmla="*/ 168217 h 1984962"/>
              <a:gd name="connsiteX5" fmla="*/ 3390458 w 8840273"/>
              <a:gd name="connsiteY5" fmla="*/ 176628 h 1984962"/>
              <a:gd name="connsiteX6" fmla="*/ 3382047 w 8840273"/>
              <a:gd name="connsiteY6" fmla="*/ 0 h 1984962"/>
              <a:gd name="connsiteX7" fmla="*/ 8831863 w 8840273"/>
              <a:gd name="connsiteY7" fmla="*/ 25233 h 1984962"/>
              <a:gd name="connsiteX8" fmla="*/ 8840273 w 8840273"/>
              <a:gd name="connsiteY8" fmla="*/ 1984962 h 1984962"/>
              <a:gd name="connsiteX9" fmla="*/ 2089 w 8840273"/>
              <a:gd name="connsiteY9" fmla="*/ 1984962 h 1984962"/>
              <a:gd name="connsiteX10" fmla="*/ 1143 w 8840273"/>
              <a:gd name="connsiteY10" fmla="*/ 949313 h 1984962"/>
              <a:gd name="connsiteX0" fmla="*/ 1143 w 8840273"/>
              <a:gd name="connsiteY0" fmla="*/ 949313 h 1984962"/>
              <a:gd name="connsiteX1" fmla="*/ 3471554 w 8840273"/>
              <a:gd name="connsiteY1" fmla="*/ 948366 h 1984962"/>
              <a:gd name="connsiteX2" fmla="*/ 3472499 w 8840273"/>
              <a:gd name="connsiteY2" fmla="*/ 1623128 h 1984962"/>
              <a:gd name="connsiteX3" fmla="*/ 5165012 w 8840273"/>
              <a:gd name="connsiteY3" fmla="*/ 1648528 h 1984962"/>
              <a:gd name="connsiteX4" fmla="*/ 5122961 w 8840273"/>
              <a:gd name="connsiteY4" fmla="*/ 168217 h 1984962"/>
              <a:gd name="connsiteX5" fmla="*/ 3390458 w 8840273"/>
              <a:gd name="connsiteY5" fmla="*/ 176628 h 1984962"/>
              <a:gd name="connsiteX6" fmla="*/ 3382047 w 8840273"/>
              <a:gd name="connsiteY6" fmla="*/ 0 h 1984962"/>
              <a:gd name="connsiteX7" fmla="*/ 8831863 w 8840273"/>
              <a:gd name="connsiteY7" fmla="*/ 25233 h 1984962"/>
              <a:gd name="connsiteX8" fmla="*/ 8840273 w 8840273"/>
              <a:gd name="connsiteY8" fmla="*/ 1984962 h 1984962"/>
              <a:gd name="connsiteX9" fmla="*/ 2089 w 8840273"/>
              <a:gd name="connsiteY9" fmla="*/ 1984962 h 1984962"/>
              <a:gd name="connsiteX10" fmla="*/ 1143 w 8840273"/>
              <a:gd name="connsiteY10" fmla="*/ 949313 h 1984962"/>
              <a:gd name="connsiteX0" fmla="*/ 1143 w 8840273"/>
              <a:gd name="connsiteY0" fmla="*/ 949313 h 1984962"/>
              <a:gd name="connsiteX1" fmla="*/ 3471554 w 8840273"/>
              <a:gd name="connsiteY1" fmla="*/ 948366 h 1984962"/>
              <a:gd name="connsiteX2" fmla="*/ 3472499 w 8840273"/>
              <a:gd name="connsiteY2" fmla="*/ 1623128 h 1984962"/>
              <a:gd name="connsiteX3" fmla="*/ 5165012 w 8840273"/>
              <a:gd name="connsiteY3" fmla="*/ 1648528 h 1984962"/>
              <a:gd name="connsiteX4" fmla="*/ 5122961 w 8840273"/>
              <a:gd name="connsiteY4" fmla="*/ 168217 h 1984962"/>
              <a:gd name="connsiteX5" fmla="*/ 3371408 w 8840273"/>
              <a:gd name="connsiteY5" fmla="*/ 211553 h 1984962"/>
              <a:gd name="connsiteX6" fmla="*/ 3382047 w 8840273"/>
              <a:gd name="connsiteY6" fmla="*/ 0 h 1984962"/>
              <a:gd name="connsiteX7" fmla="*/ 8831863 w 8840273"/>
              <a:gd name="connsiteY7" fmla="*/ 25233 h 1984962"/>
              <a:gd name="connsiteX8" fmla="*/ 8840273 w 8840273"/>
              <a:gd name="connsiteY8" fmla="*/ 1984962 h 1984962"/>
              <a:gd name="connsiteX9" fmla="*/ 2089 w 8840273"/>
              <a:gd name="connsiteY9" fmla="*/ 1984962 h 1984962"/>
              <a:gd name="connsiteX10" fmla="*/ 1143 w 8840273"/>
              <a:gd name="connsiteY10" fmla="*/ 949313 h 1984962"/>
              <a:gd name="connsiteX0" fmla="*/ 1143 w 8840273"/>
              <a:gd name="connsiteY0" fmla="*/ 949313 h 1984962"/>
              <a:gd name="connsiteX1" fmla="*/ 3471554 w 8840273"/>
              <a:gd name="connsiteY1" fmla="*/ 948366 h 1984962"/>
              <a:gd name="connsiteX2" fmla="*/ 3472499 w 8840273"/>
              <a:gd name="connsiteY2" fmla="*/ 1623128 h 1984962"/>
              <a:gd name="connsiteX3" fmla="*/ 5165012 w 8840273"/>
              <a:gd name="connsiteY3" fmla="*/ 1648528 h 1984962"/>
              <a:gd name="connsiteX4" fmla="*/ 5122961 w 8840273"/>
              <a:gd name="connsiteY4" fmla="*/ 168217 h 1984962"/>
              <a:gd name="connsiteX5" fmla="*/ 3380933 w 8840273"/>
              <a:gd name="connsiteY5" fmla="*/ 205203 h 1984962"/>
              <a:gd name="connsiteX6" fmla="*/ 3382047 w 8840273"/>
              <a:gd name="connsiteY6" fmla="*/ 0 h 1984962"/>
              <a:gd name="connsiteX7" fmla="*/ 8831863 w 8840273"/>
              <a:gd name="connsiteY7" fmla="*/ 25233 h 1984962"/>
              <a:gd name="connsiteX8" fmla="*/ 8840273 w 8840273"/>
              <a:gd name="connsiteY8" fmla="*/ 1984962 h 1984962"/>
              <a:gd name="connsiteX9" fmla="*/ 2089 w 8840273"/>
              <a:gd name="connsiteY9" fmla="*/ 1984962 h 1984962"/>
              <a:gd name="connsiteX10" fmla="*/ 1143 w 8840273"/>
              <a:gd name="connsiteY10" fmla="*/ 949313 h 1984962"/>
              <a:gd name="connsiteX0" fmla="*/ 1143 w 8840273"/>
              <a:gd name="connsiteY0" fmla="*/ 949313 h 1984962"/>
              <a:gd name="connsiteX1" fmla="*/ 3471554 w 8840273"/>
              <a:gd name="connsiteY1" fmla="*/ 948366 h 1984962"/>
              <a:gd name="connsiteX2" fmla="*/ 3472499 w 8840273"/>
              <a:gd name="connsiteY2" fmla="*/ 1623128 h 1984962"/>
              <a:gd name="connsiteX3" fmla="*/ 5165012 w 8840273"/>
              <a:gd name="connsiteY3" fmla="*/ 1648528 h 1984962"/>
              <a:gd name="connsiteX4" fmla="*/ 5122961 w 8840273"/>
              <a:gd name="connsiteY4" fmla="*/ 168217 h 1984962"/>
              <a:gd name="connsiteX5" fmla="*/ 3377758 w 8840273"/>
              <a:gd name="connsiteY5" fmla="*/ 202028 h 1984962"/>
              <a:gd name="connsiteX6" fmla="*/ 3382047 w 8840273"/>
              <a:gd name="connsiteY6" fmla="*/ 0 h 1984962"/>
              <a:gd name="connsiteX7" fmla="*/ 8831863 w 8840273"/>
              <a:gd name="connsiteY7" fmla="*/ 25233 h 1984962"/>
              <a:gd name="connsiteX8" fmla="*/ 8840273 w 8840273"/>
              <a:gd name="connsiteY8" fmla="*/ 1984962 h 1984962"/>
              <a:gd name="connsiteX9" fmla="*/ 2089 w 8840273"/>
              <a:gd name="connsiteY9" fmla="*/ 1984962 h 1984962"/>
              <a:gd name="connsiteX10" fmla="*/ 1143 w 8840273"/>
              <a:gd name="connsiteY10" fmla="*/ 949313 h 1984962"/>
              <a:gd name="connsiteX0" fmla="*/ 1143 w 8840273"/>
              <a:gd name="connsiteY0" fmla="*/ 924080 h 1959729"/>
              <a:gd name="connsiteX1" fmla="*/ 3471554 w 8840273"/>
              <a:gd name="connsiteY1" fmla="*/ 923133 h 1959729"/>
              <a:gd name="connsiteX2" fmla="*/ 3472499 w 8840273"/>
              <a:gd name="connsiteY2" fmla="*/ 1597895 h 1959729"/>
              <a:gd name="connsiteX3" fmla="*/ 5165012 w 8840273"/>
              <a:gd name="connsiteY3" fmla="*/ 1623295 h 1959729"/>
              <a:gd name="connsiteX4" fmla="*/ 5122961 w 8840273"/>
              <a:gd name="connsiteY4" fmla="*/ 142984 h 1959729"/>
              <a:gd name="connsiteX5" fmla="*/ 3377758 w 8840273"/>
              <a:gd name="connsiteY5" fmla="*/ 176795 h 1959729"/>
              <a:gd name="connsiteX6" fmla="*/ 3375697 w 8840273"/>
              <a:gd name="connsiteY6" fmla="*/ 3342 h 1959729"/>
              <a:gd name="connsiteX7" fmla="*/ 8831863 w 8840273"/>
              <a:gd name="connsiteY7" fmla="*/ 0 h 1959729"/>
              <a:gd name="connsiteX8" fmla="*/ 8840273 w 8840273"/>
              <a:gd name="connsiteY8" fmla="*/ 1959729 h 1959729"/>
              <a:gd name="connsiteX9" fmla="*/ 2089 w 8840273"/>
              <a:gd name="connsiteY9" fmla="*/ 1959729 h 1959729"/>
              <a:gd name="connsiteX10" fmla="*/ 1143 w 8840273"/>
              <a:gd name="connsiteY10" fmla="*/ 924080 h 1959729"/>
              <a:gd name="connsiteX0" fmla="*/ 1143 w 8840273"/>
              <a:gd name="connsiteY0" fmla="*/ 924080 h 1959729"/>
              <a:gd name="connsiteX1" fmla="*/ 3471554 w 8840273"/>
              <a:gd name="connsiteY1" fmla="*/ 923133 h 1959729"/>
              <a:gd name="connsiteX2" fmla="*/ 3472499 w 8840273"/>
              <a:gd name="connsiteY2" fmla="*/ 1597895 h 1959729"/>
              <a:gd name="connsiteX3" fmla="*/ 5130087 w 8840273"/>
              <a:gd name="connsiteY3" fmla="*/ 1597895 h 1959729"/>
              <a:gd name="connsiteX4" fmla="*/ 5122961 w 8840273"/>
              <a:gd name="connsiteY4" fmla="*/ 142984 h 1959729"/>
              <a:gd name="connsiteX5" fmla="*/ 3377758 w 8840273"/>
              <a:gd name="connsiteY5" fmla="*/ 176795 h 1959729"/>
              <a:gd name="connsiteX6" fmla="*/ 3375697 w 8840273"/>
              <a:gd name="connsiteY6" fmla="*/ 3342 h 1959729"/>
              <a:gd name="connsiteX7" fmla="*/ 8831863 w 8840273"/>
              <a:gd name="connsiteY7" fmla="*/ 0 h 1959729"/>
              <a:gd name="connsiteX8" fmla="*/ 8840273 w 8840273"/>
              <a:gd name="connsiteY8" fmla="*/ 1959729 h 1959729"/>
              <a:gd name="connsiteX9" fmla="*/ 2089 w 8840273"/>
              <a:gd name="connsiteY9" fmla="*/ 1959729 h 1959729"/>
              <a:gd name="connsiteX10" fmla="*/ 1143 w 8840273"/>
              <a:gd name="connsiteY10" fmla="*/ 924080 h 1959729"/>
              <a:gd name="connsiteX0" fmla="*/ 1143 w 8840273"/>
              <a:gd name="connsiteY0" fmla="*/ 924080 h 1959729"/>
              <a:gd name="connsiteX1" fmla="*/ 3471554 w 8840273"/>
              <a:gd name="connsiteY1" fmla="*/ 923133 h 1959729"/>
              <a:gd name="connsiteX2" fmla="*/ 3472499 w 8840273"/>
              <a:gd name="connsiteY2" fmla="*/ 1597895 h 1959729"/>
              <a:gd name="connsiteX3" fmla="*/ 5130087 w 8840273"/>
              <a:gd name="connsiteY3" fmla="*/ 1597895 h 1959729"/>
              <a:gd name="connsiteX4" fmla="*/ 5122961 w 8840273"/>
              <a:gd name="connsiteY4" fmla="*/ 181084 h 1959729"/>
              <a:gd name="connsiteX5" fmla="*/ 3377758 w 8840273"/>
              <a:gd name="connsiteY5" fmla="*/ 176795 h 1959729"/>
              <a:gd name="connsiteX6" fmla="*/ 3375697 w 8840273"/>
              <a:gd name="connsiteY6" fmla="*/ 3342 h 1959729"/>
              <a:gd name="connsiteX7" fmla="*/ 8831863 w 8840273"/>
              <a:gd name="connsiteY7" fmla="*/ 0 h 1959729"/>
              <a:gd name="connsiteX8" fmla="*/ 8840273 w 8840273"/>
              <a:gd name="connsiteY8" fmla="*/ 1959729 h 1959729"/>
              <a:gd name="connsiteX9" fmla="*/ 2089 w 8840273"/>
              <a:gd name="connsiteY9" fmla="*/ 1959729 h 1959729"/>
              <a:gd name="connsiteX10" fmla="*/ 1143 w 8840273"/>
              <a:gd name="connsiteY10" fmla="*/ 924080 h 1959729"/>
              <a:gd name="connsiteX0" fmla="*/ 1143 w 8840273"/>
              <a:gd name="connsiteY0" fmla="*/ 920738 h 1956387"/>
              <a:gd name="connsiteX1" fmla="*/ 3471554 w 8840273"/>
              <a:gd name="connsiteY1" fmla="*/ 919791 h 1956387"/>
              <a:gd name="connsiteX2" fmla="*/ 3472499 w 8840273"/>
              <a:gd name="connsiteY2" fmla="*/ 1594553 h 1956387"/>
              <a:gd name="connsiteX3" fmla="*/ 5130087 w 8840273"/>
              <a:gd name="connsiteY3" fmla="*/ 1594553 h 1956387"/>
              <a:gd name="connsiteX4" fmla="*/ 5122961 w 8840273"/>
              <a:gd name="connsiteY4" fmla="*/ 177742 h 1956387"/>
              <a:gd name="connsiteX5" fmla="*/ 3377758 w 8840273"/>
              <a:gd name="connsiteY5" fmla="*/ 173453 h 1956387"/>
              <a:gd name="connsiteX6" fmla="*/ 3375697 w 8840273"/>
              <a:gd name="connsiteY6" fmla="*/ 0 h 1956387"/>
              <a:gd name="connsiteX7" fmla="*/ 8438163 w 8840273"/>
              <a:gd name="connsiteY7" fmla="*/ 399883 h 1956387"/>
              <a:gd name="connsiteX8" fmla="*/ 8840273 w 8840273"/>
              <a:gd name="connsiteY8" fmla="*/ 1956387 h 1956387"/>
              <a:gd name="connsiteX9" fmla="*/ 2089 w 8840273"/>
              <a:gd name="connsiteY9" fmla="*/ 1956387 h 1956387"/>
              <a:gd name="connsiteX10" fmla="*/ 1143 w 8840273"/>
              <a:gd name="connsiteY10" fmla="*/ 920738 h 1956387"/>
              <a:gd name="connsiteX0" fmla="*/ 1143 w 8848134"/>
              <a:gd name="connsiteY0" fmla="*/ 920738 h 1956387"/>
              <a:gd name="connsiteX1" fmla="*/ 3471554 w 8848134"/>
              <a:gd name="connsiteY1" fmla="*/ 919791 h 1956387"/>
              <a:gd name="connsiteX2" fmla="*/ 3472499 w 8848134"/>
              <a:gd name="connsiteY2" fmla="*/ 1594553 h 1956387"/>
              <a:gd name="connsiteX3" fmla="*/ 5130087 w 8848134"/>
              <a:gd name="connsiteY3" fmla="*/ 1594553 h 1956387"/>
              <a:gd name="connsiteX4" fmla="*/ 5122961 w 8848134"/>
              <a:gd name="connsiteY4" fmla="*/ 177742 h 1956387"/>
              <a:gd name="connsiteX5" fmla="*/ 3377758 w 8848134"/>
              <a:gd name="connsiteY5" fmla="*/ 173453 h 1956387"/>
              <a:gd name="connsiteX6" fmla="*/ 3375697 w 8848134"/>
              <a:gd name="connsiteY6" fmla="*/ 0 h 1956387"/>
              <a:gd name="connsiteX7" fmla="*/ 8847738 w 8848134"/>
              <a:gd name="connsiteY7" fmla="*/ 3008 h 1956387"/>
              <a:gd name="connsiteX8" fmla="*/ 8840273 w 8848134"/>
              <a:gd name="connsiteY8" fmla="*/ 1956387 h 1956387"/>
              <a:gd name="connsiteX9" fmla="*/ 2089 w 8848134"/>
              <a:gd name="connsiteY9" fmla="*/ 1956387 h 1956387"/>
              <a:gd name="connsiteX10" fmla="*/ 1143 w 8848134"/>
              <a:gd name="connsiteY10" fmla="*/ 920738 h 195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48134" h="1956387">
                <a:moveTo>
                  <a:pt x="1143" y="920738"/>
                </a:moveTo>
                <a:lnTo>
                  <a:pt x="3471554" y="919791"/>
                </a:lnTo>
                <a:cubicBezTo>
                  <a:pt x="3470811" y="1151062"/>
                  <a:pt x="3473242" y="1363282"/>
                  <a:pt x="3472499" y="1594553"/>
                </a:cubicBezTo>
                <a:lnTo>
                  <a:pt x="5130087" y="1594553"/>
                </a:lnTo>
                <a:cubicBezTo>
                  <a:pt x="5127712" y="1109583"/>
                  <a:pt x="5125336" y="662712"/>
                  <a:pt x="5122961" y="177742"/>
                </a:cubicBezTo>
                <a:lnTo>
                  <a:pt x="3377758" y="173453"/>
                </a:lnTo>
                <a:cubicBezTo>
                  <a:pt x="3378129" y="105052"/>
                  <a:pt x="3375326" y="68401"/>
                  <a:pt x="3375697" y="0"/>
                </a:cubicBezTo>
                <a:lnTo>
                  <a:pt x="8847738" y="3008"/>
                </a:lnTo>
                <a:cubicBezTo>
                  <a:pt x="8850541" y="656251"/>
                  <a:pt x="8837470" y="1303144"/>
                  <a:pt x="8840273" y="1956387"/>
                </a:cubicBezTo>
                <a:lnTo>
                  <a:pt x="2089" y="1956387"/>
                </a:lnTo>
                <a:cubicBezTo>
                  <a:pt x="-715" y="1608738"/>
                  <a:pt x="-343" y="1248390"/>
                  <a:pt x="1143" y="920738"/>
                </a:cubicBez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3152775" y="1355725"/>
            <a:ext cx="406784" cy="2098675"/>
          </a:xfrm>
          <a:custGeom>
            <a:avLst/>
            <a:gdLst>
              <a:gd name="connsiteX0" fmla="*/ 3175 w 431800"/>
              <a:gd name="connsiteY0" fmla="*/ 0 h 2089150"/>
              <a:gd name="connsiteX1" fmla="*/ 0 w 431800"/>
              <a:gd name="connsiteY1" fmla="*/ 1625600 h 2089150"/>
              <a:gd name="connsiteX2" fmla="*/ 250825 w 431800"/>
              <a:gd name="connsiteY2" fmla="*/ 1625600 h 2089150"/>
              <a:gd name="connsiteX3" fmla="*/ 254000 w 431800"/>
              <a:gd name="connsiteY3" fmla="*/ 2089150 h 2089150"/>
              <a:gd name="connsiteX4" fmla="*/ 431800 w 431800"/>
              <a:gd name="connsiteY4" fmla="*/ 2089150 h 2089150"/>
              <a:gd name="connsiteX5" fmla="*/ 425450 w 431800"/>
              <a:gd name="connsiteY5" fmla="*/ 1212850 h 2089150"/>
              <a:gd name="connsiteX6" fmla="*/ 327025 w 431800"/>
              <a:gd name="connsiteY6" fmla="*/ 1216025 h 2089150"/>
              <a:gd name="connsiteX7" fmla="*/ 323850 w 431800"/>
              <a:gd name="connsiteY7" fmla="*/ 6350 h 2089150"/>
              <a:gd name="connsiteX8" fmla="*/ 3175 w 431800"/>
              <a:gd name="connsiteY8" fmla="*/ 0 h 2089150"/>
              <a:gd name="connsiteX0" fmla="*/ 3175 w 431800"/>
              <a:gd name="connsiteY0" fmla="*/ 3175 h 2092325"/>
              <a:gd name="connsiteX1" fmla="*/ 0 w 431800"/>
              <a:gd name="connsiteY1" fmla="*/ 1628775 h 2092325"/>
              <a:gd name="connsiteX2" fmla="*/ 250825 w 431800"/>
              <a:gd name="connsiteY2" fmla="*/ 1628775 h 2092325"/>
              <a:gd name="connsiteX3" fmla="*/ 254000 w 431800"/>
              <a:gd name="connsiteY3" fmla="*/ 2092325 h 2092325"/>
              <a:gd name="connsiteX4" fmla="*/ 431800 w 431800"/>
              <a:gd name="connsiteY4" fmla="*/ 2092325 h 2092325"/>
              <a:gd name="connsiteX5" fmla="*/ 425450 w 431800"/>
              <a:gd name="connsiteY5" fmla="*/ 1216025 h 2092325"/>
              <a:gd name="connsiteX6" fmla="*/ 327025 w 431800"/>
              <a:gd name="connsiteY6" fmla="*/ 1219200 h 2092325"/>
              <a:gd name="connsiteX7" fmla="*/ 323850 w 431800"/>
              <a:gd name="connsiteY7" fmla="*/ 0 h 2092325"/>
              <a:gd name="connsiteX8" fmla="*/ 3175 w 431800"/>
              <a:gd name="connsiteY8" fmla="*/ 3175 h 2092325"/>
              <a:gd name="connsiteX0" fmla="*/ 3175 w 431800"/>
              <a:gd name="connsiteY0" fmla="*/ 3175 h 2092325"/>
              <a:gd name="connsiteX1" fmla="*/ 0 w 431800"/>
              <a:gd name="connsiteY1" fmla="*/ 1628775 h 2092325"/>
              <a:gd name="connsiteX2" fmla="*/ 250825 w 431800"/>
              <a:gd name="connsiteY2" fmla="*/ 1628775 h 2092325"/>
              <a:gd name="connsiteX3" fmla="*/ 254000 w 431800"/>
              <a:gd name="connsiteY3" fmla="*/ 2092325 h 2092325"/>
              <a:gd name="connsiteX4" fmla="*/ 431800 w 431800"/>
              <a:gd name="connsiteY4" fmla="*/ 2092325 h 2092325"/>
              <a:gd name="connsiteX5" fmla="*/ 425450 w 431800"/>
              <a:gd name="connsiteY5" fmla="*/ 1216025 h 2092325"/>
              <a:gd name="connsiteX6" fmla="*/ 327025 w 431800"/>
              <a:gd name="connsiteY6" fmla="*/ 1219200 h 2092325"/>
              <a:gd name="connsiteX7" fmla="*/ 327025 w 431800"/>
              <a:gd name="connsiteY7" fmla="*/ 0 h 2092325"/>
              <a:gd name="connsiteX8" fmla="*/ 3175 w 431800"/>
              <a:gd name="connsiteY8" fmla="*/ 3175 h 2092325"/>
              <a:gd name="connsiteX0" fmla="*/ 3175 w 431800"/>
              <a:gd name="connsiteY0" fmla="*/ 3175 h 2092325"/>
              <a:gd name="connsiteX1" fmla="*/ 0 w 431800"/>
              <a:gd name="connsiteY1" fmla="*/ 1628775 h 2092325"/>
              <a:gd name="connsiteX2" fmla="*/ 250825 w 431800"/>
              <a:gd name="connsiteY2" fmla="*/ 1628775 h 2092325"/>
              <a:gd name="connsiteX3" fmla="*/ 254000 w 431800"/>
              <a:gd name="connsiteY3" fmla="*/ 2092325 h 2092325"/>
              <a:gd name="connsiteX4" fmla="*/ 431800 w 431800"/>
              <a:gd name="connsiteY4" fmla="*/ 2092325 h 2092325"/>
              <a:gd name="connsiteX5" fmla="*/ 428625 w 431800"/>
              <a:gd name="connsiteY5" fmla="*/ 1222375 h 2092325"/>
              <a:gd name="connsiteX6" fmla="*/ 327025 w 431800"/>
              <a:gd name="connsiteY6" fmla="*/ 1219200 h 2092325"/>
              <a:gd name="connsiteX7" fmla="*/ 327025 w 431800"/>
              <a:gd name="connsiteY7" fmla="*/ 0 h 2092325"/>
              <a:gd name="connsiteX8" fmla="*/ 3175 w 431800"/>
              <a:gd name="connsiteY8" fmla="*/ 3175 h 2092325"/>
              <a:gd name="connsiteX0" fmla="*/ 3175 w 428707"/>
              <a:gd name="connsiteY0" fmla="*/ 3175 h 2095500"/>
              <a:gd name="connsiteX1" fmla="*/ 0 w 428707"/>
              <a:gd name="connsiteY1" fmla="*/ 1628775 h 2095500"/>
              <a:gd name="connsiteX2" fmla="*/ 250825 w 428707"/>
              <a:gd name="connsiteY2" fmla="*/ 1628775 h 2095500"/>
              <a:gd name="connsiteX3" fmla="*/ 254000 w 428707"/>
              <a:gd name="connsiteY3" fmla="*/ 2092325 h 2095500"/>
              <a:gd name="connsiteX4" fmla="*/ 393700 w 428707"/>
              <a:gd name="connsiteY4" fmla="*/ 2095500 h 2095500"/>
              <a:gd name="connsiteX5" fmla="*/ 428625 w 428707"/>
              <a:gd name="connsiteY5" fmla="*/ 1222375 h 2095500"/>
              <a:gd name="connsiteX6" fmla="*/ 327025 w 428707"/>
              <a:gd name="connsiteY6" fmla="*/ 1219200 h 2095500"/>
              <a:gd name="connsiteX7" fmla="*/ 327025 w 428707"/>
              <a:gd name="connsiteY7" fmla="*/ 0 h 2095500"/>
              <a:gd name="connsiteX8" fmla="*/ 3175 w 428707"/>
              <a:gd name="connsiteY8" fmla="*/ 3175 h 2095500"/>
              <a:gd name="connsiteX0" fmla="*/ 3175 w 393700"/>
              <a:gd name="connsiteY0" fmla="*/ 3175 h 2095500"/>
              <a:gd name="connsiteX1" fmla="*/ 0 w 393700"/>
              <a:gd name="connsiteY1" fmla="*/ 1628775 h 2095500"/>
              <a:gd name="connsiteX2" fmla="*/ 250825 w 393700"/>
              <a:gd name="connsiteY2" fmla="*/ 1628775 h 2095500"/>
              <a:gd name="connsiteX3" fmla="*/ 254000 w 393700"/>
              <a:gd name="connsiteY3" fmla="*/ 2092325 h 2095500"/>
              <a:gd name="connsiteX4" fmla="*/ 393700 w 393700"/>
              <a:gd name="connsiteY4" fmla="*/ 2095500 h 2095500"/>
              <a:gd name="connsiteX5" fmla="*/ 390525 w 393700"/>
              <a:gd name="connsiteY5" fmla="*/ 1238250 h 2095500"/>
              <a:gd name="connsiteX6" fmla="*/ 327025 w 393700"/>
              <a:gd name="connsiteY6" fmla="*/ 1219200 h 2095500"/>
              <a:gd name="connsiteX7" fmla="*/ 327025 w 393700"/>
              <a:gd name="connsiteY7" fmla="*/ 0 h 2095500"/>
              <a:gd name="connsiteX8" fmla="*/ 3175 w 393700"/>
              <a:gd name="connsiteY8" fmla="*/ 3175 h 2095500"/>
              <a:gd name="connsiteX0" fmla="*/ 3175 w 409731"/>
              <a:gd name="connsiteY0" fmla="*/ 3175 h 2095500"/>
              <a:gd name="connsiteX1" fmla="*/ 0 w 409731"/>
              <a:gd name="connsiteY1" fmla="*/ 1628775 h 2095500"/>
              <a:gd name="connsiteX2" fmla="*/ 250825 w 409731"/>
              <a:gd name="connsiteY2" fmla="*/ 1628775 h 2095500"/>
              <a:gd name="connsiteX3" fmla="*/ 254000 w 409731"/>
              <a:gd name="connsiteY3" fmla="*/ 2092325 h 2095500"/>
              <a:gd name="connsiteX4" fmla="*/ 393700 w 409731"/>
              <a:gd name="connsiteY4" fmla="*/ 2095500 h 2095500"/>
              <a:gd name="connsiteX5" fmla="*/ 409575 w 409731"/>
              <a:gd name="connsiteY5" fmla="*/ 1235075 h 2095500"/>
              <a:gd name="connsiteX6" fmla="*/ 327025 w 409731"/>
              <a:gd name="connsiteY6" fmla="*/ 1219200 h 2095500"/>
              <a:gd name="connsiteX7" fmla="*/ 327025 w 409731"/>
              <a:gd name="connsiteY7" fmla="*/ 0 h 2095500"/>
              <a:gd name="connsiteX8" fmla="*/ 3175 w 409731"/>
              <a:gd name="connsiteY8" fmla="*/ 3175 h 2095500"/>
              <a:gd name="connsiteX0" fmla="*/ 3175 w 397259"/>
              <a:gd name="connsiteY0" fmla="*/ 3175 h 2095500"/>
              <a:gd name="connsiteX1" fmla="*/ 0 w 397259"/>
              <a:gd name="connsiteY1" fmla="*/ 1628775 h 2095500"/>
              <a:gd name="connsiteX2" fmla="*/ 250825 w 397259"/>
              <a:gd name="connsiteY2" fmla="*/ 1628775 h 2095500"/>
              <a:gd name="connsiteX3" fmla="*/ 254000 w 397259"/>
              <a:gd name="connsiteY3" fmla="*/ 2092325 h 2095500"/>
              <a:gd name="connsiteX4" fmla="*/ 393700 w 397259"/>
              <a:gd name="connsiteY4" fmla="*/ 2095500 h 2095500"/>
              <a:gd name="connsiteX5" fmla="*/ 396875 w 397259"/>
              <a:gd name="connsiteY5" fmla="*/ 1222375 h 2095500"/>
              <a:gd name="connsiteX6" fmla="*/ 327025 w 397259"/>
              <a:gd name="connsiteY6" fmla="*/ 1219200 h 2095500"/>
              <a:gd name="connsiteX7" fmla="*/ 327025 w 397259"/>
              <a:gd name="connsiteY7" fmla="*/ 0 h 2095500"/>
              <a:gd name="connsiteX8" fmla="*/ 3175 w 397259"/>
              <a:gd name="connsiteY8" fmla="*/ 3175 h 2095500"/>
              <a:gd name="connsiteX0" fmla="*/ 3175 w 403225"/>
              <a:gd name="connsiteY0" fmla="*/ 3175 h 2098675"/>
              <a:gd name="connsiteX1" fmla="*/ 0 w 403225"/>
              <a:gd name="connsiteY1" fmla="*/ 1628775 h 2098675"/>
              <a:gd name="connsiteX2" fmla="*/ 250825 w 403225"/>
              <a:gd name="connsiteY2" fmla="*/ 1628775 h 2098675"/>
              <a:gd name="connsiteX3" fmla="*/ 254000 w 403225"/>
              <a:gd name="connsiteY3" fmla="*/ 2092325 h 2098675"/>
              <a:gd name="connsiteX4" fmla="*/ 403225 w 403225"/>
              <a:gd name="connsiteY4" fmla="*/ 2098675 h 2098675"/>
              <a:gd name="connsiteX5" fmla="*/ 396875 w 403225"/>
              <a:gd name="connsiteY5" fmla="*/ 1222375 h 2098675"/>
              <a:gd name="connsiteX6" fmla="*/ 327025 w 403225"/>
              <a:gd name="connsiteY6" fmla="*/ 1219200 h 2098675"/>
              <a:gd name="connsiteX7" fmla="*/ 327025 w 403225"/>
              <a:gd name="connsiteY7" fmla="*/ 0 h 2098675"/>
              <a:gd name="connsiteX8" fmla="*/ 3175 w 403225"/>
              <a:gd name="connsiteY8" fmla="*/ 3175 h 2098675"/>
              <a:gd name="connsiteX0" fmla="*/ 3175 w 406784"/>
              <a:gd name="connsiteY0" fmla="*/ 3175 h 2098675"/>
              <a:gd name="connsiteX1" fmla="*/ 0 w 406784"/>
              <a:gd name="connsiteY1" fmla="*/ 1628775 h 2098675"/>
              <a:gd name="connsiteX2" fmla="*/ 250825 w 406784"/>
              <a:gd name="connsiteY2" fmla="*/ 1628775 h 2098675"/>
              <a:gd name="connsiteX3" fmla="*/ 254000 w 406784"/>
              <a:gd name="connsiteY3" fmla="*/ 2092325 h 2098675"/>
              <a:gd name="connsiteX4" fmla="*/ 403225 w 406784"/>
              <a:gd name="connsiteY4" fmla="*/ 2098675 h 2098675"/>
              <a:gd name="connsiteX5" fmla="*/ 406400 w 406784"/>
              <a:gd name="connsiteY5" fmla="*/ 1225550 h 2098675"/>
              <a:gd name="connsiteX6" fmla="*/ 327025 w 406784"/>
              <a:gd name="connsiteY6" fmla="*/ 1219200 h 2098675"/>
              <a:gd name="connsiteX7" fmla="*/ 327025 w 406784"/>
              <a:gd name="connsiteY7" fmla="*/ 0 h 2098675"/>
              <a:gd name="connsiteX8" fmla="*/ 3175 w 406784"/>
              <a:gd name="connsiteY8" fmla="*/ 3175 h 209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784" h="2098675">
                <a:moveTo>
                  <a:pt x="3175" y="3175"/>
                </a:moveTo>
                <a:cubicBezTo>
                  <a:pt x="2117" y="545042"/>
                  <a:pt x="1058" y="1086908"/>
                  <a:pt x="0" y="1628775"/>
                </a:cubicBezTo>
                <a:lnTo>
                  <a:pt x="250825" y="1628775"/>
                </a:lnTo>
                <a:cubicBezTo>
                  <a:pt x="251883" y="1783292"/>
                  <a:pt x="252942" y="1937808"/>
                  <a:pt x="254000" y="2092325"/>
                </a:cubicBezTo>
                <a:lnTo>
                  <a:pt x="403225" y="2098675"/>
                </a:lnTo>
                <a:cubicBezTo>
                  <a:pt x="401108" y="1806575"/>
                  <a:pt x="408517" y="1517650"/>
                  <a:pt x="406400" y="1225550"/>
                </a:cubicBezTo>
                <a:lnTo>
                  <a:pt x="327025" y="1219200"/>
                </a:lnTo>
                <a:cubicBezTo>
                  <a:pt x="325967" y="815975"/>
                  <a:pt x="328083" y="403225"/>
                  <a:pt x="327025" y="0"/>
                </a:cubicBezTo>
                <a:lnTo>
                  <a:pt x="3175" y="3175"/>
                </a:ln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3512292" y="1497132"/>
            <a:ext cx="5546618" cy="3318166"/>
          </a:xfrm>
          <a:custGeom>
            <a:avLst/>
            <a:gdLst>
              <a:gd name="connsiteX0" fmla="*/ 5533918 w 5567559"/>
              <a:gd name="connsiteY0" fmla="*/ 3305466 h 3305466"/>
              <a:gd name="connsiteX1" fmla="*/ 75692 w 5567559"/>
              <a:gd name="connsiteY1" fmla="*/ 3297055 h 3305466"/>
              <a:gd name="connsiteX2" fmla="*/ 75692 w 5567559"/>
              <a:gd name="connsiteY2" fmla="*/ 1034535 h 3305466"/>
              <a:gd name="connsiteX3" fmla="*/ 0 w 5567559"/>
              <a:gd name="connsiteY3" fmla="*/ 1042946 h 3305466"/>
              <a:gd name="connsiteX4" fmla="*/ 0 w 5567559"/>
              <a:gd name="connsiteY4" fmla="*/ 0 h 3305466"/>
              <a:gd name="connsiteX5" fmla="*/ 5567559 w 5567559"/>
              <a:gd name="connsiteY5" fmla="*/ 0 h 3305466"/>
              <a:gd name="connsiteX6" fmla="*/ 5533918 w 5567559"/>
              <a:gd name="connsiteY6" fmla="*/ 3305466 h 3305466"/>
              <a:gd name="connsiteX0" fmla="*/ 5533918 w 5567559"/>
              <a:gd name="connsiteY0" fmla="*/ 3305466 h 3316105"/>
              <a:gd name="connsiteX1" fmla="*/ 75692 w 5567559"/>
              <a:gd name="connsiteY1" fmla="*/ 3316105 h 3316105"/>
              <a:gd name="connsiteX2" fmla="*/ 75692 w 5567559"/>
              <a:gd name="connsiteY2" fmla="*/ 1034535 h 3316105"/>
              <a:gd name="connsiteX3" fmla="*/ 0 w 5567559"/>
              <a:gd name="connsiteY3" fmla="*/ 1042946 h 3316105"/>
              <a:gd name="connsiteX4" fmla="*/ 0 w 5567559"/>
              <a:gd name="connsiteY4" fmla="*/ 0 h 3316105"/>
              <a:gd name="connsiteX5" fmla="*/ 5567559 w 5567559"/>
              <a:gd name="connsiteY5" fmla="*/ 0 h 3316105"/>
              <a:gd name="connsiteX6" fmla="*/ 5533918 w 5567559"/>
              <a:gd name="connsiteY6" fmla="*/ 3305466 h 3316105"/>
              <a:gd name="connsiteX0" fmla="*/ 5533918 w 5567559"/>
              <a:gd name="connsiteY0" fmla="*/ 3305466 h 3306580"/>
              <a:gd name="connsiteX1" fmla="*/ 75692 w 5567559"/>
              <a:gd name="connsiteY1" fmla="*/ 3306580 h 3306580"/>
              <a:gd name="connsiteX2" fmla="*/ 75692 w 5567559"/>
              <a:gd name="connsiteY2" fmla="*/ 1034535 h 3306580"/>
              <a:gd name="connsiteX3" fmla="*/ 0 w 5567559"/>
              <a:gd name="connsiteY3" fmla="*/ 1042946 h 3306580"/>
              <a:gd name="connsiteX4" fmla="*/ 0 w 5567559"/>
              <a:gd name="connsiteY4" fmla="*/ 0 h 3306580"/>
              <a:gd name="connsiteX5" fmla="*/ 5567559 w 5567559"/>
              <a:gd name="connsiteY5" fmla="*/ 0 h 3306580"/>
              <a:gd name="connsiteX6" fmla="*/ 5533918 w 5567559"/>
              <a:gd name="connsiteY6" fmla="*/ 3305466 h 3306580"/>
              <a:gd name="connsiteX0" fmla="*/ 5537093 w 5567559"/>
              <a:gd name="connsiteY0" fmla="*/ 3311816 h 3311816"/>
              <a:gd name="connsiteX1" fmla="*/ 75692 w 5567559"/>
              <a:gd name="connsiteY1" fmla="*/ 3306580 h 3311816"/>
              <a:gd name="connsiteX2" fmla="*/ 75692 w 5567559"/>
              <a:gd name="connsiteY2" fmla="*/ 1034535 h 3311816"/>
              <a:gd name="connsiteX3" fmla="*/ 0 w 5567559"/>
              <a:gd name="connsiteY3" fmla="*/ 1042946 h 3311816"/>
              <a:gd name="connsiteX4" fmla="*/ 0 w 5567559"/>
              <a:gd name="connsiteY4" fmla="*/ 0 h 3311816"/>
              <a:gd name="connsiteX5" fmla="*/ 5567559 w 5567559"/>
              <a:gd name="connsiteY5" fmla="*/ 0 h 3311816"/>
              <a:gd name="connsiteX6" fmla="*/ 5537093 w 5567559"/>
              <a:gd name="connsiteY6" fmla="*/ 3311816 h 3311816"/>
              <a:gd name="connsiteX0" fmla="*/ 5549793 w 5567559"/>
              <a:gd name="connsiteY0" fmla="*/ 3321341 h 3321341"/>
              <a:gd name="connsiteX1" fmla="*/ 75692 w 5567559"/>
              <a:gd name="connsiteY1" fmla="*/ 3306580 h 3321341"/>
              <a:gd name="connsiteX2" fmla="*/ 75692 w 5567559"/>
              <a:gd name="connsiteY2" fmla="*/ 1034535 h 3321341"/>
              <a:gd name="connsiteX3" fmla="*/ 0 w 5567559"/>
              <a:gd name="connsiteY3" fmla="*/ 1042946 h 3321341"/>
              <a:gd name="connsiteX4" fmla="*/ 0 w 5567559"/>
              <a:gd name="connsiteY4" fmla="*/ 0 h 3321341"/>
              <a:gd name="connsiteX5" fmla="*/ 5567559 w 5567559"/>
              <a:gd name="connsiteY5" fmla="*/ 0 h 3321341"/>
              <a:gd name="connsiteX6" fmla="*/ 5549793 w 5567559"/>
              <a:gd name="connsiteY6" fmla="*/ 3321341 h 3321341"/>
              <a:gd name="connsiteX0" fmla="*/ 5540268 w 5567559"/>
              <a:gd name="connsiteY0" fmla="*/ 3321341 h 3321341"/>
              <a:gd name="connsiteX1" fmla="*/ 75692 w 5567559"/>
              <a:gd name="connsiteY1" fmla="*/ 3306580 h 3321341"/>
              <a:gd name="connsiteX2" fmla="*/ 75692 w 5567559"/>
              <a:gd name="connsiteY2" fmla="*/ 1034535 h 3321341"/>
              <a:gd name="connsiteX3" fmla="*/ 0 w 5567559"/>
              <a:gd name="connsiteY3" fmla="*/ 1042946 h 3321341"/>
              <a:gd name="connsiteX4" fmla="*/ 0 w 5567559"/>
              <a:gd name="connsiteY4" fmla="*/ 0 h 3321341"/>
              <a:gd name="connsiteX5" fmla="*/ 5567559 w 5567559"/>
              <a:gd name="connsiteY5" fmla="*/ 0 h 3321341"/>
              <a:gd name="connsiteX6" fmla="*/ 5540268 w 5567559"/>
              <a:gd name="connsiteY6" fmla="*/ 3321341 h 3321341"/>
              <a:gd name="connsiteX0" fmla="*/ 5537093 w 5567559"/>
              <a:gd name="connsiteY0" fmla="*/ 3311816 h 3311816"/>
              <a:gd name="connsiteX1" fmla="*/ 75692 w 5567559"/>
              <a:gd name="connsiteY1" fmla="*/ 3306580 h 3311816"/>
              <a:gd name="connsiteX2" fmla="*/ 75692 w 5567559"/>
              <a:gd name="connsiteY2" fmla="*/ 1034535 h 3311816"/>
              <a:gd name="connsiteX3" fmla="*/ 0 w 5567559"/>
              <a:gd name="connsiteY3" fmla="*/ 1042946 h 3311816"/>
              <a:gd name="connsiteX4" fmla="*/ 0 w 5567559"/>
              <a:gd name="connsiteY4" fmla="*/ 0 h 3311816"/>
              <a:gd name="connsiteX5" fmla="*/ 5567559 w 5567559"/>
              <a:gd name="connsiteY5" fmla="*/ 0 h 3311816"/>
              <a:gd name="connsiteX6" fmla="*/ 5537093 w 5567559"/>
              <a:gd name="connsiteY6" fmla="*/ 3311816 h 3311816"/>
              <a:gd name="connsiteX0" fmla="*/ 5543443 w 5567559"/>
              <a:gd name="connsiteY0" fmla="*/ 3318166 h 3318166"/>
              <a:gd name="connsiteX1" fmla="*/ 75692 w 5567559"/>
              <a:gd name="connsiteY1" fmla="*/ 3306580 h 3318166"/>
              <a:gd name="connsiteX2" fmla="*/ 75692 w 5567559"/>
              <a:gd name="connsiteY2" fmla="*/ 1034535 h 3318166"/>
              <a:gd name="connsiteX3" fmla="*/ 0 w 5567559"/>
              <a:gd name="connsiteY3" fmla="*/ 1042946 h 3318166"/>
              <a:gd name="connsiteX4" fmla="*/ 0 w 5567559"/>
              <a:gd name="connsiteY4" fmla="*/ 0 h 3318166"/>
              <a:gd name="connsiteX5" fmla="*/ 5567559 w 5567559"/>
              <a:gd name="connsiteY5" fmla="*/ 0 h 3318166"/>
              <a:gd name="connsiteX6" fmla="*/ 5543443 w 5567559"/>
              <a:gd name="connsiteY6" fmla="*/ 3318166 h 3318166"/>
              <a:gd name="connsiteX0" fmla="*/ 5543443 w 5543443"/>
              <a:gd name="connsiteY0" fmla="*/ 3318166 h 3318166"/>
              <a:gd name="connsiteX1" fmla="*/ 75692 w 5543443"/>
              <a:gd name="connsiteY1" fmla="*/ 3306580 h 3318166"/>
              <a:gd name="connsiteX2" fmla="*/ 75692 w 5543443"/>
              <a:gd name="connsiteY2" fmla="*/ 1034535 h 3318166"/>
              <a:gd name="connsiteX3" fmla="*/ 0 w 5543443"/>
              <a:gd name="connsiteY3" fmla="*/ 1042946 h 3318166"/>
              <a:gd name="connsiteX4" fmla="*/ 0 w 5543443"/>
              <a:gd name="connsiteY4" fmla="*/ 0 h 3318166"/>
              <a:gd name="connsiteX5" fmla="*/ 5538984 w 5543443"/>
              <a:gd name="connsiteY5" fmla="*/ 0 h 3318166"/>
              <a:gd name="connsiteX6" fmla="*/ 5543443 w 5543443"/>
              <a:gd name="connsiteY6" fmla="*/ 3318166 h 3318166"/>
              <a:gd name="connsiteX0" fmla="*/ 5543443 w 5543443"/>
              <a:gd name="connsiteY0" fmla="*/ 3318166 h 3318166"/>
              <a:gd name="connsiteX1" fmla="*/ 75692 w 5543443"/>
              <a:gd name="connsiteY1" fmla="*/ 3306580 h 3318166"/>
              <a:gd name="connsiteX2" fmla="*/ 75692 w 5543443"/>
              <a:gd name="connsiteY2" fmla="*/ 1047235 h 3318166"/>
              <a:gd name="connsiteX3" fmla="*/ 0 w 5543443"/>
              <a:gd name="connsiteY3" fmla="*/ 1042946 h 3318166"/>
              <a:gd name="connsiteX4" fmla="*/ 0 w 5543443"/>
              <a:gd name="connsiteY4" fmla="*/ 0 h 3318166"/>
              <a:gd name="connsiteX5" fmla="*/ 5538984 w 5543443"/>
              <a:gd name="connsiteY5" fmla="*/ 0 h 3318166"/>
              <a:gd name="connsiteX6" fmla="*/ 5543443 w 5543443"/>
              <a:gd name="connsiteY6" fmla="*/ 3318166 h 3318166"/>
              <a:gd name="connsiteX0" fmla="*/ 5543443 w 5543443"/>
              <a:gd name="connsiteY0" fmla="*/ 3318166 h 3318166"/>
              <a:gd name="connsiteX1" fmla="*/ 75692 w 5543443"/>
              <a:gd name="connsiteY1" fmla="*/ 3306580 h 3318166"/>
              <a:gd name="connsiteX2" fmla="*/ 75692 w 5543443"/>
              <a:gd name="connsiteY2" fmla="*/ 1037710 h 3318166"/>
              <a:gd name="connsiteX3" fmla="*/ 0 w 5543443"/>
              <a:gd name="connsiteY3" fmla="*/ 1042946 h 3318166"/>
              <a:gd name="connsiteX4" fmla="*/ 0 w 5543443"/>
              <a:gd name="connsiteY4" fmla="*/ 0 h 3318166"/>
              <a:gd name="connsiteX5" fmla="*/ 5538984 w 5543443"/>
              <a:gd name="connsiteY5" fmla="*/ 0 h 3318166"/>
              <a:gd name="connsiteX6" fmla="*/ 5543443 w 5543443"/>
              <a:gd name="connsiteY6" fmla="*/ 3318166 h 3318166"/>
              <a:gd name="connsiteX0" fmla="*/ 5543443 w 5543443"/>
              <a:gd name="connsiteY0" fmla="*/ 3318166 h 3318166"/>
              <a:gd name="connsiteX1" fmla="*/ 75692 w 5543443"/>
              <a:gd name="connsiteY1" fmla="*/ 3306580 h 3318166"/>
              <a:gd name="connsiteX2" fmla="*/ 85217 w 5543443"/>
              <a:gd name="connsiteY2" fmla="*/ 1037710 h 3318166"/>
              <a:gd name="connsiteX3" fmla="*/ 0 w 5543443"/>
              <a:gd name="connsiteY3" fmla="*/ 1042946 h 3318166"/>
              <a:gd name="connsiteX4" fmla="*/ 0 w 5543443"/>
              <a:gd name="connsiteY4" fmla="*/ 0 h 3318166"/>
              <a:gd name="connsiteX5" fmla="*/ 5538984 w 5543443"/>
              <a:gd name="connsiteY5" fmla="*/ 0 h 3318166"/>
              <a:gd name="connsiteX6" fmla="*/ 5543443 w 5543443"/>
              <a:gd name="connsiteY6" fmla="*/ 3318166 h 3318166"/>
              <a:gd name="connsiteX0" fmla="*/ 5543443 w 5543443"/>
              <a:gd name="connsiteY0" fmla="*/ 3318166 h 3318166"/>
              <a:gd name="connsiteX1" fmla="*/ 75692 w 5543443"/>
              <a:gd name="connsiteY1" fmla="*/ 3306580 h 3318166"/>
              <a:gd name="connsiteX2" fmla="*/ 85217 w 5543443"/>
              <a:gd name="connsiteY2" fmla="*/ 1040885 h 3318166"/>
              <a:gd name="connsiteX3" fmla="*/ 0 w 5543443"/>
              <a:gd name="connsiteY3" fmla="*/ 1042946 h 3318166"/>
              <a:gd name="connsiteX4" fmla="*/ 0 w 5543443"/>
              <a:gd name="connsiteY4" fmla="*/ 0 h 3318166"/>
              <a:gd name="connsiteX5" fmla="*/ 5538984 w 5543443"/>
              <a:gd name="connsiteY5" fmla="*/ 0 h 3318166"/>
              <a:gd name="connsiteX6" fmla="*/ 5543443 w 5543443"/>
              <a:gd name="connsiteY6" fmla="*/ 3318166 h 3318166"/>
              <a:gd name="connsiteX0" fmla="*/ 5543443 w 5543443"/>
              <a:gd name="connsiteY0" fmla="*/ 3318166 h 3318166"/>
              <a:gd name="connsiteX1" fmla="*/ 75692 w 5543443"/>
              <a:gd name="connsiteY1" fmla="*/ 3306580 h 3318166"/>
              <a:gd name="connsiteX2" fmla="*/ 85217 w 5543443"/>
              <a:gd name="connsiteY2" fmla="*/ 1040885 h 3318166"/>
              <a:gd name="connsiteX3" fmla="*/ 0 w 5543443"/>
              <a:gd name="connsiteY3" fmla="*/ 1033421 h 3318166"/>
              <a:gd name="connsiteX4" fmla="*/ 0 w 5543443"/>
              <a:gd name="connsiteY4" fmla="*/ 0 h 3318166"/>
              <a:gd name="connsiteX5" fmla="*/ 5538984 w 5543443"/>
              <a:gd name="connsiteY5" fmla="*/ 0 h 3318166"/>
              <a:gd name="connsiteX6" fmla="*/ 5543443 w 5543443"/>
              <a:gd name="connsiteY6" fmla="*/ 3318166 h 3318166"/>
              <a:gd name="connsiteX0" fmla="*/ 5546618 w 5546618"/>
              <a:gd name="connsiteY0" fmla="*/ 3318166 h 3318166"/>
              <a:gd name="connsiteX1" fmla="*/ 78867 w 5546618"/>
              <a:gd name="connsiteY1" fmla="*/ 3306580 h 3318166"/>
              <a:gd name="connsiteX2" fmla="*/ 88392 w 5546618"/>
              <a:gd name="connsiteY2" fmla="*/ 1040885 h 3318166"/>
              <a:gd name="connsiteX3" fmla="*/ 0 w 5546618"/>
              <a:gd name="connsiteY3" fmla="*/ 1036596 h 3318166"/>
              <a:gd name="connsiteX4" fmla="*/ 3175 w 5546618"/>
              <a:gd name="connsiteY4" fmla="*/ 0 h 3318166"/>
              <a:gd name="connsiteX5" fmla="*/ 5542159 w 5546618"/>
              <a:gd name="connsiteY5" fmla="*/ 0 h 3318166"/>
              <a:gd name="connsiteX6" fmla="*/ 5546618 w 5546618"/>
              <a:gd name="connsiteY6" fmla="*/ 3318166 h 3318166"/>
              <a:gd name="connsiteX0" fmla="*/ 5546618 w 5546618"/>
              <a:gd name="connsiteY0" fmla="*/ 3318166 h 3318166"/>
              <a:gd name="connsiteX1" fmla="*/ 78867 w 5546618"/>
              <a:gd name="connsiteY1" fmla="*/ 3306580 h 3318166"/>
              <a:gd name="connsiteX2" fmla="*/ 88392 w 5546618"/>
              <a:gd name="connsiteY2" fmla="*/ 1040885 h 3318166"/>
              <a:gd name="connsiteX3" fmla="*/ 0 w 5546618"/>
              <a:gd name="connsiteY3" fmla="*/ 1039771 h 3318166"/>
              <a:gd name="connsiteX4" fmla="*/ 3175 w 5546618"/>
              <a:gd name="connsiteY4" fmla="*/ 0 h 3318166"/>
              <a:gd name="connsiteX5" fmla="*/ 5542159 w 5546618"/>
              <a:gd name="connsiteY5" fmla="*/ 0 h 3318166"/>
              <a:gd name="connsiteX6" fmla="*/ 5546618 w 5546618"/>
              <a:gd name="connsiteY6" fmla="*/ 3318166 h 331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6618" h="3318166">
                <a:moveTo>
                  <a:pt x="5546618" y="3318166"/>
                </a:moveTo>
                <a:lnTo>
                  <a:pt x="78867" y="3306580"/>
                </a:lnTo>
                <a:lnTo>
                  <a:pt x="88392" y="1040885"/>
                </a:lnTo>
                <a:lnTo>
                  <a:pt x="0" y="1039771"/>
                </a:lnTo>
                <a:cubicBezTo>
                  <a:pt x="1058" y="694239"/>
                  <a:pt x="2117" y="345532"/>
                  <a:pt x="3175" y="0"/>
                </a:cubicBezTo>
                <a:lnTo>
                  <a:pt x="5542159" y="0"/>
                </a:lnTo>
                <a:cubicBezTo>
                  <a:pt x="5543645" y="1106055"/>
                  <a:pt x="5545132" y="2212111"/>
                  <a:pt x="5546618" y="3318166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796136" y="4869160"/>
            <a:ext cx="869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cap="none" spc="0" dirty="0" smtClean="0">
                <a:ln w="381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CF</a:t>
            </a:r>
            <a:endParaRPr lang="sv-SE" sz="5400" b="1" cap="none" spc="0" dirty="0">
              <a:ln w="381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76652" y="1265069"/>
            <a:ext cx="4924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400" b="1" cap="none" spc="0" dirty="0" smtClean="0">
                <a:ln w="12700">
                  <a:solidFill>
                    <a:srgbClr val="008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CF</a:t>
            </a:r>
            <a:endParaRPr lang="sv-SE" sz="2400" b="1" cap="none" spc="0" dirty="0">
              <a:ln w="12700">
                <a:solidFill>
                  <a:srgbClr val="008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4996" y="1734452"/>
            <a:ext cx="1295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cap="none" spc="0" dirty="0" smtClean="0">
                <a:ln w="38100">
                  <a:solidFill>
                    <a:srgbClr val="3366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NSS</a:t>
            </a:r>
            <a:endParaRPr lang="sv-SE" sz="5400" b="1" cap="none" spc="0" dirty="0">
              <a:ln w="38100">
                <a:solidFill>
                  <a:srgbClr val="3366FF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1102" y="4898756"/>
            <a:ext cx="964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cap="none" spc="0" dirty="0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TD</a:t>
            </a:r>
            <a:endParaRPr lang="sv-SE" sz="5400" b="1" cap="none" spc="0" dirty="0">
              <a:ln w="381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753851" y="3848817"/>
            <a:ext cx="1771130" cy="64795"/>
          </a:xfrm>
          <a:custGeom>
            <a:avLst/>
            <a:gdLst>
              <a:gd name="connsiteX0" fmla="*/ 0 w 1771130"/>
              <a:gd name="connsiteY0" fmla="*/ 60475 h 64795"/>
              <a:gd name="connsiteX1" fmla="*/ 1771130 w 1771130"/>
              <a:gd name="connsiteY1" fmla="*/ 64795 h 64795"/>
              <a:gd name="connsiteX2" fmla="*/ 1771130 w 1771130"/>
              <a:gd name="connsiteY2" fmla="*/ 4320 h 64795"/>
              <a:gd name="connsiteX3" fmla="*/ 0 w 1771130"/>
              <a:gd name="connsiteY3" fmla="*/ 0 h 64795"/>
              <a:gd name="connsiteX4" fmla="*/ 0 w 1771130"/>
              <a:gd name="connsiteY4" fmla="*/ 60475 h 6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1130" h="64795">
                <a:moveTo>
                  <a:pt x="0" y="60475"/>
                </a:moveTo>
                <a:lnTo>
                  <a:pt x="1771130" y="64795"/>
                </a:lnTo>
                <a:lnTo>
                  <a:pt x="1771130" y="4320"/>
                </a:lnTo>
                <a:lnTo>
                  <a:pt x="0" y="0"/>
                </a:lnTo>
                <a:lnTo>
                  <a:pt x="0" y="60475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3459810" y="3965575"/>
            <a:ext cx="64440" cy="1063625"/>
          </a:xfrm>
          <a:custGeom>
            <a:avLst/>
            <a:gdLst>
              <a:gd name="connsiteX0" fmla="*/ 57150 w 63500"/>
              <a:gd name="connsiteY0" fmla="*/ 1063625 h 1063625"/>
              <a:gd name="connsiteX1" fmla="*/ 0 w 63500"/>
              <a:gd name="connsiteY1" fmla="*/ 892175 h 1063625"/>
              <a:gd name="connsiteX2" fmla="*/ 0 w 63500"/>
              <a:gd name="connsiteY2" fmla="*/ 847725 h 1063625"/>
              <a:gd name="connsiteX3" fmla="*/ 0 w 63500"/>
              <a:gd name="connsiteY3" fmla="*/ 847725 h 1063625"/>
              <a:gd name="connsiteX4" fmla="*/ 19050 w 63500"/>
              <a:gd name="connsiteY4" fmla="*/ 0 h 1063625"/>
              <a:gd name="connsiteX5" fmla="*/ 63500 w 63500"/>
              <a:gd name="connsiteY5" fmla="*/ 0 h 1063625"/>
              <a:gd name="connsiteX6" fmla="*/ 57150 w 63500"/>
              <a:gd name="connsiteY6" fmla="*/ 1063625 h 1063625"/>
              <a:gd name="connsiteX0" fmla="*/ 58090 w 64440"/>
              <a:gd name="connsiteY0" fmla="*/ 1063625 h 1063625"/>
              <a:gd name="connsiteX1" fmla="*/ 940 w 64440"/>
              <a:gd name="connsiteY1" fmla="*/ 892175 h 1063625"/>
              <a:gd name="connsiteX2" fmla="*/ 940 w 64440"/>
              <a:gd name="connsiteY2" fmla="*/ 847725 h 1063625"/>
              <a:gd name="connsiteX3" fmla="*/ 13640 w 64440"/>
              <a:gd name="connsiteY3" fmla="*/ 850900 h 1063625"/>
              <a:gd name="connsiteX4" fmla="*/ 19990 w 64440"/>
              <a:gd name="connsiteY4" fmla="*/ 0 h 1063625"/>
              <a:gd name="connsiteX5" fmla="*/ 64440 w 64440"/>
              <a:gd name="connsiteY5" fmla="*/ 0 h 1063625"/>
              <a:gd name="connsiteX6" fmla="*/ 58090 w 64440"/>
              <a:gd name="connsiteY6" fmla="*/ 1063625 h 106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40" h="1063625">
                <a:moveTo>
                  <a:pt x="58090" y="1063625"/>
                </a:moveTo>
                <a:lnTo>
                  <a:pt x="940" y="892175"/>
                </a:lnTo>
                <a:cubicBezTo>
                  <a:pt x="940" y="877358"/>
                  <a:pt x="-1177" y="854604"/>
                  <a:pt x="940" y="847725"/>
                </a:cubicBezTo>
                <a:cubicBezTo>
                  <a:pt x="3057" y="840846"/>
                  <a:pt x="9407" y="849842"/>
                  <a:pt x="13640" y="850900"/>
                </a:cubicBezTo>
                <a:cubicBezTo>
                  <a:pt x="15757" y="567267"/>
                  <a:pt x="17873" y="283633"/>
                  <a:pt x="19990" y="0"/>
                </a:cubicBezTo>
                <a:lnTo>
                  <a:pt x="64440" y="0"/>
                </a:lnTo>
                <a:cubicBezTo>
                  <a:pt x="63382" y="351367"/>
                  <a:pt x="62323" y="702733"/>
                  <a:pt x="58090" y="1063625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/>
          <p:cNvSpPr/>
          <p:nvPr/>
        </p:nvSpPr>
        <p:spPr>
          <a:xfrm>
            <a:off x="3491880" y="3573016"/>
            <a:ext cx="41275" cy="120650"/>
          </a:xfrm>
          <a:custGeom>
            <a:avLst/>
            <a:gdLst>
              <a:gd name="connsiteX0" fmla="*/ 3175 w 41275"/>
              <a:gd name="connsiteY0" fmla="*/ 0 h 120650"/>
              <a:gd name="connsiteX1" fmla="*/ 41275 w 41275"/>
              <a:gd name="connsiteY1" fmla="*/ 0 h 120650"/>
              <a:gd name="connsiteX2" fmla="*/ 41275 w 41275"/>
              <a:gd name="connsiteY2" fmla="*/ 120650 h 120650"/>
              <a:gd name="connsiteX3" fmla="*/ 0 w 41275"/>
              <a:gd name="connsiteY3" fmla="*/ 104775 h 120650"/>
              <a:gd name="connsiteX4" fmla="*/ 3175 w 41275"/>
              <a:gd name="connsiteY4" fmla="*/ 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75" h="120650">
                <a:moveTo>
                  <a:pt x="3175" y="0"/>
                </a:moveTo>
                <a:lnTo>
                  <a:pt x="41275" y="0"/>
                </a:lnTo>
                <a:lnTo>
                  <a:pt x="41275" y="120650"/>
                </a:lnTo>
                <a:lnTo>
                  <a:pt x="0" y="104775"/>
                </a:lnTo>
                <a:cubicBezTo>
                  <a:pt x="1058" y="69850"/>
                  <a:pt x="2117" y="34925"/>
                  <a:pt x="3175" y="0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635896" y="3501008"/>
            <a:ext cx="20313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1400" b="1" cap="none" spc="0" smtClean="0">
                <a:ln w="63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Neutron optics inside </a:t>
            </a:r>
          </a:p>
          <a:p>
            <a:pPr algn="ctr"/>
            <a:r>
              <a:rPr lang="en-GB" sz="1400" b="1" cap="none" spc="0" smtClean="0">
                <a:ln w="63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inserts</a:t>
            </a:r>
            <a:r>
              <a:rPr lang="en-GB" sz="1400" b="1" smtClean="0">
                <a:ln w="63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GB" sz="1400" b="1" cap="none" spc="0" smtClean="0">
                <a:ln w="63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light shutters</a:t>
            </a:r>
            <a:endParaRPr lang="en-GB" sz="1400" b="1" cap="none" spc="0">
              <a:ln w="63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35896" y="4221088"/>
            <a:ext cx="236475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1400" b="1" cap="none" spc="0" smtClean="0">
                <a:ln w="63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Bunker roof support columns</a:t>
            </a:r>
            <a:endParaRPr lang="en-GB" sz="1400" b="1" cap="none" spc="0">
              <a:ln w="635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686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1" grpId="0"/>
      <p:bldP spid="13" grpId="0"/>
      <p:bldP spid="15" grpId="0"/>
      <p:bldP spid="16" grpId="0"/>
      <p:bldP spid="19" grpId="0" animBg="1"/>
      <p:bldP spid="20" grpId="0" animBg="1"/>
      <p:bldP spid="21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Interface drawing MR/NSS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pic>
        <p:nvPicPr>
          <p:cNvPr id="7" name="Picture 6" descr="ESS-0032315.3(2)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82" r="-2282"/>
          <a:stretch/>
        </p:blipFill>
        <p:spPr>
          <a:xfrm>
            <a:off x="646226" y="1412776"/>
            <a:ext cx="8033110" cy="54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4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Interface drawing MR/NSS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8" name="Picture 7" descr="ESS-0032315.3(2)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35" t="45535" r="28566" b="18024"/>
          <a:stretch/>
        </p:blipFill>
        <p:spPr>
          <a:xfrm>
            <a:off x="1403648" y="1556792"/>
            <a:ext cx="5742318" cy="5249741"/>
          </a:xfrm>
          <a:prstGeom prst="rect">
            <a:avLst/>
          </a:prstGeom>
        </p:spPr>
      </p:pic>
      <p:pic>
        <p:nvPicPr>
          <p:cNvPr id="10" name="Picture 9" descr="ESS-0032315.3(2)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31" t="55674" r="5617" b="27756"/>
          <a:stretch/>
        </p:blipFill>
        <p:spPr>
          <a:xfrm>
            <a:off x="5220072" y="0"/>
            <a:ext cx="2488511" cy="139226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074926" y="4160567"/>
            <a:ext cx="288032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389391" y="2735938"/>
            <a:ext cx="288032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86040" y="1700808"/>
            <a:ext cx="344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Horizontal focal point coordinates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5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Interface drawing MR/NSS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8" name="Picture 7" descr="ESS-0032315.3(2)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62" t="4112" r="24475" b="59447"/>
          <a:stretch/>
        </p:blipFill>
        <p:spPr>
          <a:xfrm>
            <a:off x="323528" y="1484784"/>
            <a:ext cx="7690051" cy="5249741"/>
          </a:xfrm>
          <a:prstGeom prst="rect">
            <a:avLst/>
          </a:prstGeom>
        </p:spPr>
      </p:pic>
      <p:pic>
        <p:nvPicPr>
          <p:cNvPr id="9" name="Picture 8" descr="ESS-0032315.3(2)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31" t="55674" r="5617" b="27756"/>
          <a:stretch/>
        </p:blipFill>
        <p:spPr>
          <a:xfrm>
            <a:off x="5220072" y="0"/>
            <a:ext cx="2488511" cy="139226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475373" y="3496775"/>
            <a:ext cx="216024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478365" y="4653494"/>
            <a:ext cx="216024" cy="2880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868144" y="170080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Vertical focal point coordinates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3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beam port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positions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3" name="Picture 2" descr="Pages from ESS-0033031.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13902" r="54955" b="30986"/>
          <a:stretch/>
        </p:blipFill>
        <p:spPr>
          <a:xfrm>
            <a:off x="2316907" y="-96952"/>
            <a:ext cx="7126407" cy="7106294"/>
          </a:xfrm>
          <a:prstGeom prst="ellipse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7160" y="1628801"/>
            <a:ext cx="3034680" cy="20162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600" dirty="0" smtClean="0"/>
              <a:t>Nominal beam port position defined by </a:t>
            </a:r>
          </a:p>
          <a:p>
            <a:r>
              <a:rPr lang="en-GB" sz="2200" dirty="0" smtClean="0"/>
              <a:t>Focal point coordinates</a:t>
            </a:r>
          </a:p>
          <a:p>
            <a:r>
              <a:rPr lang="en-GB" sz="2200" dirty="0" smtClean="0"/>
              <a:t>Angular position</a:t>
            </a:r>
            <a:endParaRPr lang="en-GB" sz="2200" dirty="0"/>
          </a:p>
        </p:txBody>
      </p:sp>
      <p:pic>
        <p:nvPicPr>
          <p:cNvPr id="14" name="Picture 13" descr="Pages from ESS-0033031.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6" t="79418" r="41824" b="4275"/>
          <a:stretch/>
        </p:blipFill>
        <p:spPr>
          <a:xfrm>
            <a:off x="-188938" y="3573015"/>
            <a:ext cx="3260078" cy="34311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528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 coordinate </a:t>
            </a:r>
            <a:r>
              <a:rPr lang="en-GB" dirty="0" smtClean="0"/>
              <a:t>systems</a:t>
            </a:r>
            <a:br>
              <a:rPr lang="en-GB" dirty="0" smtClean="0"/>
            </a:br>
            <a:r>
              <a:rPr lang="sv-SE" dirty="0" err="1" smtClean="0"/>
              <a:t>Catia</a:t>
            </a:r>
            <a:r>
              <a:rPr lang="sv-SE" dirty="0" smtClean="0"/>
              <a:t> 3D assembly setup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1252735"/>
          </a:xfrm>
        </p:spPr>
        <p:txBody>
          <a:bodyPr>
            <a:normAutofit fontScale="62500" lnSpcReduction="20000"/>
          </a:bodyPr>
          <a:lstStyle/>
          <a:p>
            <a:r>
              <a:rPr lang="sv-SE" dirty="0" smtClean="0"/>
              <a:t>Issue: We need to be able to easily position and move components in relation to TCS and moderator focal points.</a:t>
            </a:r>
          </a:p>
          <a:p>
            <a:r>
              <a:rPr lang="sv-SE" dirty="0" smtClean="0"/>
              <a:t>Solution: Master modelling technique. We create a 3D sketch with all important dimensions and place CSYS at point where we want to attach the components. This 3D sketch is then placed first in assemblies where needed.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780928"/>
            <a:ext cx="7056784" cy="393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4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4588</TotalTime>
  <Words>1214</Words>
  <Application>Microsoft Macintosh PowerPoint</Application>
  <PresentationFormat>On-screen Show (4:3)</PresentationFormat>
  <Paragraphs>164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ESS Core Powerpoint</vt:lpstr>
      <vt:lpstr>Target/Instrument Interface tTAC-12</vt:lpstr>
      <vt:lpstr>Outline</vt:lpstr>
      <vt:lpstr>Section cut of the monolith and instrument bunker area</vt:lpstr>
      <vt:lpstr>Project Responsibilities</vt:lpstr>
      <vt:lpstr>Interface drawing MR/NSS</vt:lpstr>
      <vt:lpstr>Interface drawing MR/NSS</vt:lpstr>
      <vt:lpstr>Interface drawing MR/NSS</vt:lpstr>
      <vt:lpstr>Neutron beam port  positions</vt:lpstr>
      <vt:lpstr>Reference coordinate systems Catia 3D assembly setup</vt:lpstr>
      <vt:lpstr>Neutron beam port blocks</vt:lpstr>
      <vt:lpstr>Neutron beam port inserts</vt:lpstr>
      <vt:lpstr>Light shutter technical solution</vt:lpstr>
      <vt:lpstr>Light shutters Operation locations</vt:lpstr>
      <vt:lpstr>Proposed positioning and alignment concept for neutron beam port inserts</vt:lpstr>
      <vt:lpstr>Neutron beam port reference surface</vt:lpstr>
      <vt:lpstr>Conceptual insert exchange sequence</vt:lpstr>
      <vt:lpstr>Conceptual insert exchange sequence</vt:lpstr>
      <vt:lpstr>Radioactivity level of a light shutter</vt:lpstr>
      <vt:lpstr>Shutter activation and dose estimates</vt:lpstr>
      <vt:lpstr>Light shutter access from target station basement</vt:lpstr>
      <vt:lpstr>Separation of different atmospheres and gas volumes</vt:lpstr>
      <vt:lpstr>Shielding adequacy – instrument background</vt:lpstr>
      <vt:lpstr>Monolith provides adequate bulk shielding to satisfy personnel protection design requirements</vt:lpstr>
      <vt:lpstr>Concluding remarks</vt:lpstr>
    </vt:vector>
  </TitlesOfParts>
  <Manager/>
  <Company>ESS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Rikard Linander</dc:creator>
  <cp:keywords/>
  <dc:description/>
  <cp:lastModifiedBy>Rikard Linander</cp:lastModifiedBy>
  <cp:revision>103</cp:revision>
  <cp:lastPrinted>2015-10-07T12:05:36Z</cp:lastPrinted>
  <dcterms:created xsi:type="dcterms:W3CDTF">2013-10-29T16:05:10Z</dcterms:created>
  <dcterms:modified xsi:type="dcterms:W3CDTF">2015-10-14T12:05:28Z</dcterms:modified>
  <cp:category/>
</cp:coreProperties>
</file>