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60" r:id="rId5"/>
    <p:sldId id="261" r:id="rId6"/>
    <p:sldId id="272" r:id="rId7"/>
    <p:sldId id="273" r:id="rId8"/>
    <p:sldId id="270" r:id="rId9"/>
    <p:sldId id="267" r:id="rId10"/>
    <p:sldId id="271" r:id="rId11"/>
    <p:sldId id="268" r:id="rId12"/>
    <p:sldId id="263" r:id="rId13"/>
  </p:sldIdLst>
  <p:sldSz cx="9144000" cy="6858000" type="screen4x3"/>
  <p:notesSz cx="6794500" cy="99187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BE3"/>
    <a:srgbClr val="0FC27A"/>
    <a:srgbClr val="E9FD6A"/>
    <a:srgbClr val="90DA84"/>
    <a:srgbClr val="E3FD2F"/>
    <a:srgbClr val="61DA49"/>
    <a:srgbClr val="C1564D"/>
    <a:srgbClr val="C1CCD9"/>
    <a:srgbClr val="C1D0EF"/>
    <a:srgbClr val="AFB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2" autoAdjust="0"/>
    <p:restoredTop sz="99086" autoAdjust="0"/>
  </p:normalViewPr>
  <p:slideViewPr>
    <p:cSldViewPr>
      <p:cViewPr varScale="1">
        <p:scale>
          <a:sx n="102" d="100"/>
          <a:sy n="102" d="100"/>
        </p:scale>
        <p:origin x="-9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81AE1-4AD2-4DA5-B896-E8CF60A89F4A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9EABF-D836-423C-BD93-1B0427A09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10/7/15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221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10/7/15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10/7/15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10/7/15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10/7/15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10/7/15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Progress on</a:t>
            </a:r>
            <a:br>
              <a:rPr lang="en-US" sz="4000" dirty="0" smtClean="0"/>
            </a:br>
            <a:r>
              <a:rPr lang="en-US" sz="4000" dirty="0" smtClean="0"/>
              <a:t>Selected </a:t>
            </a:r>
            <a:r>
              <a:rPr lang="en-US" sz="4000" dirty="0"/>
              <a:t>Accident </a:t>
            </a:r>
            <a:r>
              <a:rPr lang="en-US" sz="4000" dirty="0" smtClean="0"/>
              <a:t>Analyses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Per Nilsson, CFD Specialist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and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Jan Espen </a:t>
            </a:r>
            <a:r>
              <a:rPr lang="sv-SE" sz="2400" dirty="0" err="1" smtClean="0">
                <a:solidFill>
                  <a:schemeClr val="bg1"/>
                </a:solidFill>
              </a:rPr>
              <a:t>Presteng</a:t>
            </a:r>
            <a:r>
              <a:rPr lang="sv-SE" sz="2400" dirty="0" smtClean="0">
                <a:solidFill>
                  <a:schemeClr val="bg1"/>
                </a:solidFill>
              </a:rPr>
              <a:t>, </a:t>
            </a:r>
            <a:r>
              <a:rPr lang="sv-SE" sz="2400" dirty="0" err="1" smtClean="0">
                <a:solidFill>
                  <a:schemeClr val="bg1"/>
                </a:solidFill>
              </a:rPr>
              <a:t>Safety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Engineer</a:t>
            </a:r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3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October, 2015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Large Leak </a:t>
            </a:r>
            <a:r>
              <a:rPr lang="en-US" dirty="0"/>
              <a:t>F</a:t>
            </a:r>
            <a:r>
              <a:rPr lang="en-US" dirty="0" smtClean="0"/>
              <a:t>rom Target Helium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/>
          <a:stretch/>
        </p:blipFill>
        <p:spPr>
          <a:xfrm>
            <a:off x="4619863" y="3933056"/>
            <a:ext cx="4400770" cy="2808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313" y="1556793"/>
            <a:ext cx="4829046" cy="187220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556792"/>
            <a:ext cx="4176464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Physical case investigated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Filter backflow and wheel effect separate, for now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(ODH immediate problem for workers)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Doses being calculated,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i="1" dirty="0" smtClean="0">
                <a:solidFill>
                  <a:srgbClr val="2E9BE3"/>
                </a:solidFill>
              </a:rPr>
              <a:t>current estimates</a:t>
            </a:r>
            <a:r>
              <a:rPr lang="en-US" sz="1400" dirty="0" smtClean="0">
                <a:solidFill>
                  <a:srgbClr val="2E9BE3"/>
                </a:solidFill>
              </a:rPr>
              <a:t>: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workers: even &lt;100 g/s severe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public: full rupture &lt; low severity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/>
          <a:stretch/>
        </p:blipFill>
        <p:spPr>
          <a:xfrm>
            <a:off x="86766" y="3933056"/>
            <a:ext cx="4424768" cy="27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0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Wheel Stop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B</a:t>
            </a:r>
            <a:r>
              <a:rPr lang="en-US" dirty="0" smtClean="0"/>
              <a:t>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924753"/>
            <a:ext cx="9108504" cy="2933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6093296"/>
            <a:ext cx="1926209" cy="40551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4392488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Physical case investigated up to event, i.e. mitigated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Result: Maximum 4 pulses ( ~ 0.28 s)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Unmitigated to be </a:t>
            </a:r>
            <a:r>
              <a:rPr lang="en-US" sz="1400" dirty="0" err="1" smtClean="0">
                <a:solidFill>
                  <a:srgbClr val="2E9BE3"/>
                </a:solidFill>
              </a:rPr>
              <a:t>analysed</a:t>
            </a: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Releases to be calculated</a:t>
            </a:r>
          </a:p>
        </p:txBody>
      </p:sp>
    </p:spTree>
    <p:extLst>
      <p:ext uri="{BB962C8B-B14F-4D97-AF65-F5344CB8AC3E}">
        <p14:creationId xmlns:p14="http://schemas.microsoft.com/office/powerpoint/2010/main" val="37290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E9BE3"/>
                </a:solidFill>
              </a:rPr>
              <a:t>First 5 accident scenarios by </a:t>
            </a:r>
            <a:r>
              <a:rPr lang="en-US" dirty="0">
                <a:solidFill>
                  <a:srgbClr val="2E9BE3"/>
                </a:solidFill>
              </a:rPr>
              <a:t>D</a:t>
            </a:r>
            <a:r>
              <a:rPr lang="en-US" dirty="0" smtClean="0">
                <a:solidFill>
                  <a:srgbClr val="2E9BE3"/>
                </a:solidFill>
              </a:rPr>
              <a:t>ec 2015</a:t>
            </a:r>
          </a:p>
          <a:p>
            <a:pPr lvl="1"/>
            <a:r>
              <a:rPr lang="en-US" dirty="0" smtClean="0">
                <a:solidFill>
                  <a:srgbClr val="2E9BE3"/>
                </a:solidFill>
              </a:rPr>
              <a:t>Scenario development (evolution, impact), 20</a:t>
            </a:r>
            <a:r>
              <a:rPr lang="en-US" baseline="30000" dirty="0" smtClean="0">
                <a:solidFill>
                  <a:srgbClr val="2E9BE3"/>
                </a:solidFill>
              </a:rPr>
              <a:t>th</a:t>
            </a:r>
            <a:r>
              <a:rPr lang="en-US" dirty="0" smtClean="0">
                <a:solidFill>
                  <a:srgbClr val="2E9BE3"/>
                </a:solidFill>
              </a:rPr>
              <a:t> </a:t>
            </a:r>
            <a:r>
              <a:rPr lang="en-US" dirty="0">
                <a:solidFill>
                  <a:srgbClr val="2E9BE3"/>
                </a:solidFill>
              </a:rPr>
              <a:t>O</a:t>
            </a:r>
            <a:r>
              <a:rPr lang="en-US" dirty="0" smtClean="0">
                <a:solidFill>
                  <a:srgbClr val="2E9BE3"/>
                </a:solidFill>
              </a:rPr>
              <a:t>ct</a:t>
            </a:r>
          </a:p>
          <a:p>
            <a:pPr lvl="1"/>
            <a:r>
              <a:rPr lang="en-US" dirty="0" smtClean="0">
                <a:solidFill>
                  <a:srgbClr val="2E9BE3"/>
                </a:solidFill>
              </a:rPr>
              <a:t>Dose rate calculation</a:t>
            </a:r>
          </a:p>
          <a:p>
            <a:pPr lvl="1"/>
            <a:r>
              <a:rPr lang="en-US" dirty="0" smtClean="0">
                <a:solidFill>
                  <a:srgbClr val="2E9BE3"/>
                </a:solidFill>
              </a:rPr>
              <a:t>Approval completed, 14</a:t>
            </a:r>
            <a:r>
              <a:rPr lang="en-US" baseline="30000" dirty="0" smtClean="0">
                <a:solidFill>
                  <a:srgbClr val="2E9BE3"/>
                </a:solidFill>
              </a:rPr>
              <a:t>th</a:t>
            </a:r>
            <a:r>
              <a:rPr lang="en-US" dirty="0" smtClean="0">
                <a:solidFill>
                  <a:srgbClr val="2E9BE3"/>
                </a:solidFill>
              </a:rPr>
              <a:t> Dec</a:t>
            </a:r>
          </a:p>
          <a:p>
            <a:pPr lvl="1"/>
            <a:endParaRPr lang="en-US" dirty="0">
              <a:solidFill>
                <a:srgbClr val="2E9BE3"/>
              </a:solidFill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2E9BE3"/>
                </a:solidFill>
              </a:rPr>
              <a:t>All </a:t>
            </a:r>
            <a:r>
              <a:rPr lang="en-US" dirty="0">
                <a:solidFill>
                  <a:srgbClr val="2E9BE3"/>
                </a:solidFill>
              </a:rPr>
              <a:t>scenarios ready by May 2016</a:t>
            </a:r>
          </a:p>
          <a:p>
            <a:pPr lvl="1"/>
            <a:endParaRPr lang="en-US" dirty="0" smtClean="0">
              <a:solidFill>
                <a:srgbClr val="2E9BE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371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9BE3"/>
                </a:solidFill>
              </a:rPr>
              <a:t>Background</a:t>
            </a:r>
            <a:endParaRPr lang="en-US" dirty="0">
              <a:solidFill>
                <a:srgbClr val="2E9BE3"/>
              </a:solidFill>
            </a:endParaRPr>
          </a:p>
          <a:p>
            <a:r>
              <a:rPr lang="en-US" dirty="0" smtClean="0">
                <a:solidFill>
                  <a:srgbClr val="2E9BE3"/>
                </a:solidFill>
              </a:rPr>
              <a:t>Hazard analyses</a:t>
            </a:r>
          </a:p>
          <a:p>
            <a:r>
              <a:rPr lang="en-US" dirty="0" smtClean="0">
                <a:solidFill>
                  <a:srgbClr val="2E9BE3"/>
                </a:solidFill>
              </a:rPr>
              <a:t>First 5 scenarios</a:t>
            </a:r>
          </a:p>
          <a:p>
            <a:r>
              <a:rPr lang="en-US" dirty="0" smtClean="0">
                <a:solidFill>
                  <a:srgbClr val="2E9BE3"/>
                </a:solidFill>
              </a:rPr>
              <a:t>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345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acintosh HD:Users:andreapolato:Desktop:Screen Shot 2015-09-23 at 12.28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14328" r="3496" b="1099"/>
          <a:stretch/>
        </p:blipFill>
        <p:spPr bwMode="auto">
          <a:xfrm>
            <a:off x="3382312" y="1484785"/>
            <a:ext cx="5703960" cy="28803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10" name="Curved Up Arrow 9"/>
          <p:cNvSpPr/>
          <p:nvPr/>
        </p:nvSpPr>
        <p:spPr>
          <a:xfrm flipH="1" flipV="1">
            <a:off x="755576" y="1556792"/>
            <a:ext cx="7560840" cy="576064"/>
          </a:xfrm>
          <a:prstGeom prst="curvedUpArrow">
            <a:avLst>
              <a:gd name="adj1" fmla="val 42929"/>
              <a:gd name="adj2" fmla="val 98286"/>
              <a:gd name="adj3" fmla="val 286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92080" y="188640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SSM;</a:t>
            </a:r>
          </a:p>
          <a:p>
            <a:pPr algn="ctr"/>
            <a:r>
              <a:rPr lang="en-US" sz="1400" dirty="0" smtClean="0"/>
              <a:t>Nuclear</a:t>
            </a:r>
            <a:r>
              <a:rPr lang="en-US" sz="1400" dirty="0"/>
              <a:t> </a:t>
            </a:r>
            <a:r>
              <a:rPr lang="en-US" sz="1400" dirty="0" smtClean="0"/>
              <a:t>Authority</a:t>
            </a:r>
            <a:endParaRPr lang="en-US" sz="1400" dirty="0"/>
          </a:p>
        </p:txBody>
      </p:sp>
      <p:sp>
        <p:nvSpPr>
          <p:cNvPr id="6" name="Process 5"/>
          <p:cNvSpPr/>
          <p:nvPr/>
        </p:nvSpPr>
        <p:spPr>
          <a:xfrm>
            <a:off x="35496" y="2204864"/>
            <a:ext cx="1368152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Design Facility</a:t>
            </a:r>
          </a:p>
        </p:txBody>
      </p:sp>
      <p:sp>
        <p:nvSpPr>
          <p:cNvPr id="11" name="Process 10"/>
          <p:cNvSpPr/>
          <p:nvPr/>
        </p:nvSpPr>
        <p:spPr>
          <a:xfrm>
            <a:off x="1763688" y="2204864"/>
            <a:ext cx="1728192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Hazard Analysis</a:t>
            </a:r>
          </a:p>
        </p:txBody>
      </p:sp>
      <p:sp>
        <p:nvSpPr>
          <p:cNvPr id="14" name="Process 13"/>
          <p:cNvSpPr/>
          <p:nvPr/>
        </p:nvSpPr>
        <p:spPr>
          <a:xfrm>
            <a:off x="31161" y="2996952"/>
            <a:ext cx="1368152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Systems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Buildings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Operation</a:t>
            </a:r>
            <a:endParaRPr lang="en-US" sz="1400" dirty="0"/>
          </a:p>
        </p:txBody>
      </p:sp>
      <p:sp>
        <p:nvSpPr>
          <p:cNvPr id="15" name="Process 14"/>
          <p:cNvSpPr/>
          <p:nvPr/>
        </p:nvSpPr>
        <p:spPr>
          <a:xfrm>
            <a:off x="1763688" y="2996952"/>
            <a:ext cx="1728192" cy="122413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Events</a:t>
            </a:r>
            <a:br>
              <a:rPr lang="en-US" sz="1400" dirty="0" smtClean="0"/>
            </a:br>
            <a:r>
              <a:rPr lang="en-US" sz="1400" dirty="0" smtClean="0"/>
              <a:t>(Severity</a:t>
            </a:r>
            <a:br>
              <a:rPr lang="en-US" sz="1400" dirty="0" smtClean="0"/>
            </a:br>
            <a:r>
              <a:rPr lang="en-US" sz="1400" dirty="0" smtClean="0"/>
              <a:t>&amp; Probability)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PIEs and Top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Enveloping</a:t>
            </a:r>
            <a:endParaRPr lang="en-US" sz="1400" dirty="0"/>
          </a:p>
        </p:txBody>
      </p:sp>
      <p:sp>
        <p:nvSpPr>
          <p:cNvPr id="16" name="Process 15"/>
          <p:cNvSpPr/>
          <p:nvPr/>
        </p:nvSpPr>
        <p:spPr>
          <a:xfrm>
            <a:off x="3851920" y="2204864"/>
            <a:ext cx="1656184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Scenario Analyses</a:t>
            </a:r>
          </a:p>
        </p:txBody>
      </p:sp>
      <p:sp>
        <p:nvSpPr>
          <p:cNvPr id="17" name="Process 16"/>
          <p:cNvSpPr/>
          <p:nvPr/>
        </p:nvSpPr>
        <p:spPr>
          <a:xfrm>
            <a:off x="3851920" y="5013176"/>
            <a:ext cx="1656184" cy="792088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dirty="0" smtClean="0"/>
              <a:t>Radiological</a:t>
            </a:r>
            <a:r>
              <a:rPr lang="en-US" sz="1400" dirty="0"/>
              <a:t> </a:t>
            </a:r>
            <a:r>
              <a:rPr lang="en-US" sz="1400" dirty="0" smtClean="0"/>
              <a:t>impact</a:t>
            </a:r>
          </a:p>
          <a:p>
            <a:pPr marL="285750" lvl="0" indent="-285750">
              <a:buFont typeface="Arial"/>
              <a:buChar char="•"/>
            </a:pPr>
            <a:r>
              <a:rPr lang="en-US" sz="1400" dirty="0" smtClean="0"/>
              <a:t>Inventory</a:t>
            </a:r>
          </a:p>
          <a:p>
            <a:pPr marL="285750" lvl="0" indent="-285750">
              <a:buFont typeface="Arial"/>
              <a:buChar char="•"/>
            </a:pPr>
            <a:r>
              <a:rPr lang="en-US" sz="1400" dirty="0" smtClean="0"/>
              <a:t>Dose </a:t>
            </a:r>
            <a:r>
              <a:rPr lang="en-US" sz="1400" dirty="0"/>
              <a:t>Factors</a:t>
            </a:r>
          </a:p>
        </p:txBody>
      </p:sp>
      <p:sp>
        <p:nvSpPr>
          <p:cNvPr id="18" name="Process 17"/>
          <p:cNvSpPr/>
          <p:nvPr/>
        </p:nvSpPr>
        <p:spPr>
          <a:xfrm>
            <a:off x="5940152" y="2204864"/>
            <a:ext cx="1584176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Safety Functions</a:t>
            </a:r>
          </a:p>
        </p:txBody>
      </p:sp>
      <p:sp>
        <p:nvSpPr>
          <p:cNvPr id="21" name="Process 20"/>
          <p:cNvSpPr/>
          <p:nvPr/>
        </p:nvSpPr>
        <p:spPr>
          <a:xfrm>
            <a:off x="7884368" y="2204864"/>
            <a:ext cx="1152128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Classification</a:t>
            </a:r>
          </a:p>
        </p:txBody>
      </p:sp>
      <p:sp>
        <p:nvSpPr>
          <p:cNvPr id="22" name="Process 21"/>
          <p:cNvSpPr/>
          <p:nvPr/>
        </p:nvSpPr>
        <p:spPr>
          <a:xfrm>
            <a:off x="7884368" y="2996952"/>
            <a:ext cx="1152128" cy="122413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dirty="0"/>
              <a:t>Disciplines:</a:t>
            </a:r>
            <a:br>
              <a:rPr lang="en-US" sz="1400" dirty="0"/>
            </a:br>
            <a:r>
              <a:rPr lang="en-US" sz="1400" dirty="0"/>
              <a:t>- Mechanical</a:t>
            </a:r>
            <a:br>
              <a:rPr lang="en-US" sz="1400" dirty="0"/>
            </a:br>
            <a:r>
              <a:rPr lang="en-US" sz="1400" dirty="0"/>
              <a:t>- Ventilation</a:t>
            </a:r>
            <a:br>
              <a:rPr lang="en-US" sz="1400" dirty="0"/>
            </a:br>
            <a:r>
              <a:rPr lang="en-US" sz="1400" dirty="0"/>
              <a:t>- Electrical</a:t>
            </a:r>
            <a:br>
              <a:rPr lang="en-US" sz="1400" dirty="0"/>
            </a:br>
            <a:r>
              <a:rPr lang="en-US" sz="1400" dirty="0"/>
              <a:t>…</a:t>
            </a:r>
          </a:p>
        </p:txBody>
      </p:sp>
      <p:sp>
        <p:nvSpPr>
          <p:cNvPr id="19" name="Process 18"/>
          <p:cNvSpPr/>
          <p:nvPr/>
        </p:nvSpPr>
        <p:spPr>
          <a:xfrm>
            <a:off x="3851920" y="3717032"/>
            <a:ext cx="1656184" cy="122413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Physical evolution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Release Factors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Leaks, diffusion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Internal spread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External spread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1475656" y="2348880"/>
            <a:ext cx="21602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63888" y="2348880"/>
            <a:ext cx="21602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52120" y="2348880"/>
            <a:ext cx="21602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596336" y="2348880"/>
            <a:ext cx="21602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cess 25"/>
          <p:cNvSpPr/>
          <p:nvPr/>
        </p:nvSpPr>
        <p:spPr>
          <a:xfrm>
            <a:off x="3851920" y="2996952"/>
            <a:ext cx="1656184" cy="648072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Unmitigated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Mitigated</a:t>
            </a:r>
            <a:endParaRPr lang="en-US" sz="14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927711"/>
              </p:ext>
            </p:extLst>
          </p:nvPr>
        </p:nvGraphicFramePr>
        <p:xfrm>
          <a:off x="5574711" y="4293096"/>
          <a:ext cx="3538015" cy="23530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7529"/>
                <a:gridCol w="504056"/>
                <a:gridCol w="432048"/>
                <a:gridCol w="432048"/>
                <a:gridCol w="504056"/>
                <a:gridCol w="508278"/>
              </a:tblGrid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sv-SE" sz="1100" dirty="0" err="1" smtClean="0"/>
                        <a:t>Severity</a:t>
                      </a:r>
                      <a:endParaRPr lang="sv-SE" sz="1100" dirty="0" smtClean="0"/>
                    </a:p>
                    <a:p>
                      <a:pPr algn="r"/>
                      <a:endParaRPr lang="sv-SE" sz="1100" dirty="0" smtClean="0"/>
                    </a:p>
                    <a:p>
                      <a:endParaRPr lang="sv-SE" sz="1100" dirty="0" smtClean="0"/>
                    </a:p>
                    <a:p>
                      <a:r>
                        <a:rPr lang="sv-SE" sz="1100" dirty="0" err="1" smtClean="0"/>
                        <a:t>Probability</a:t>
                      </a:r>
                      <a:endParaRPr lang="en-US" sz="11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0.01</a:t>
                      </a:r>
                      <a:br>
                        <a:rPr lang="sv-SE" sz="1100" dirty="0" smtClean="0"/>
                      </a:br>
                      <a:r>
                        <a:rPr lang="sv-SE" sz="1100" dirty="0" smtClean="0"/>
                        <a:t>-0.1</a:t>
                      </a:r>
                      <a:endParaRPr lang="en-US" sz="1100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0.1</a:t>
                      </a:r>
                      <a:br>
                        <a:rPr lang="sv-SE" sz="1100" dirty="0" smtClean="0"/>
                      </a:br>
                      <a:r>
                        <a:rPr lang="sv-SE" sz="1100" dirty="0" smtClean="0"/>
                        <a:t>-1</a:t>
                      </a:r>
                      <a:endParaRPr lang="en-US" sz="1100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1</a:t>
                      </a:r>
                      <a:br>
                        <a:rPr lang="sv-SE" sz="1100" dirty="0" smtClean="0"/>
                      </a:br>
                      <a:r>
                        <a:rPr lang="sv-SE" sz="1100" dirty="0" smtClean="0"/>
                        <a:t>-20</a:t>
                      </a:r>
                      <a:endParaRPr lang="en-US" sz="1100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20</a:t>
                      </a:r>
                      <a:br>
                        <a:rPr lang="sv-SE" sz="1100" dirty="0" smtClean="0"/>
                      </a:br>
                      <a:r>
                        <a:rPr lang="sv-SE" sz="1100" dirty="0" smtClean="0"/>
                        <a:t>-100</a:t>
                      </a:r>
                      <a:endParaRPr lang="en-US" sz="1100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&gt;100</a:t>
                      </a:r>
                    </a:p>
                    <a:p>
                      <a:pPr algn="ctr"/>
                      <a:r>
                        <a:rPr lang="sv-SE" sz="1100" dirty="0" err="1" smtClean="0"/>
                        <a:t>mSv</a:t>
                      </a:r>
                      <a:endParaRPr lang="en-US" sz="1100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dirty="0" smtClean="0"/>
                        <a:t>H1 Normal</a:t>
                      </a:r>
                      <a:endParaRPr lang="en-US" sz="1100" i="0" baseline="30000" dirty="0" smtClean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06026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H2 </a:t>
                      </a:r>
                      <a:r>
                        <a:rPr lang="sv-SE" sz="1100" dirty="0" err="1" smtClean="0"/>
                        <a:t>Expected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06026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H3 </a:t>
                      </a:r>
                      <a:r>
                        <a:rPr lang="sv-SE" sz="1100" dirty="0" err="1" smtClean="0"/>
                        <a:t>Unexpected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06026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H4 </a:t>
                      </a:r>
                      <a:r>
                        <a:rPr lang="sv-SE" sz="1100" dirty="0" err="1" smtClean="0"/>
                        <a:t>Unlikely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06026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H5 </a:t>
                      </a:r>
                      <a:r>
                        <a:rPr lang="sv-SE" sz="1100" dirty="0" err="1" smtClean="0"/>
                        <a:t>Very</a:t>
                      </a:r>
                      <a:r>
                        <a:rPr lang="sv-SE" sz="1100" dirty="0" smtClean="0"/>
                        <a:t> </a:t>
                      </a:r>
                      <a:r>
                        <a:rPr lang="sv-SE" sz="1100" dirty="0" err="1" smtClean="0"/>
                        <a:t>unlikely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Monolith Vessel 2015-10-0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10681" r="32209" b="32643"/>
          <a:stretch/>
        </p:blipFill>
        <p:spPr>
          <a:xfrm>
            <a:off x="35609" y="4292384"/>
            <a:ext cx="3275856" cy="2537181"/>
          </a:xfrm>
          <a:prstGeom prst="rect">
            <a:avLst/>
          </a:prstGeom>
        </p:spPr>
      </p:pic>
      <p:sp>
        <p:nvSpPr>
          <p:cNvPr id="31" name="Curved Up Arrow 30"/>
          <p:cNvSpPr/>
          <p:nvPr/>
        </p:nvSpPr>
        <p:spPr>
          <a:xfrm rot="1260000" flipH="1">
            <a:off x="311203" y="4338860"/>
            <a:ext cx="3580572" cy="594835"/>
          </a:xfrm>
          <a:prstGeom prst="curvedUpArrow">
            <a:avLst>
              <a:gd name="adj1" fmla="val 42929"/>
              <a:gd name="adj2" fmla="val 98286"/>
              <a:gd name="adj3" fmla="val 286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19" grpId="0" animBg="1"/>
      <p:bldP spid="5" grpId="0" animBg="1"/>
      <p:bldP spid="23" grpId="0" animBg="1"/>
      <p:bldP spid="24" grpId="0" animBg="1"/>
      <p:bldP spid="25" grpId="0" animBg="1"/>
      <p:bldP spid="26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</a:t>
            </a:r>
            <a:r>
              <a:rPr lang="en-GB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Enveloping events (to cover all events in hazard analysis)</a:t>
            </a:r>
          </a:p>
          <a:p>
            <a:r>
              <a:rPr lang="en-US" dirty="0" smtClean="0">
                <a:solidFill>
                  <a:srgbClr val="2E9BE3"/>
                </a:solidFill>
              </a:rPr>
              <a:t>Unmitigated</a:t>
            </a:r>
          </a:p>
          <a:p>
            <a:r>
              <a:rPr lang="en-US" dirty="0" smtClean="0">
                <a:solidFill>
                  <a:srgbClr val="2E9BE3"/>
                </a:solidFill>
              </a:rPr>
              <a:t>The first set shall include diversity of locations and types</a:t>
            </a:r>
          </a:p>
          <a:p>
            <a:endParaRPr lang="en-US" dirty="0">
              <a:solidFill>
                <a:srgbClr val="2E9BE3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E9BE3"/>
                </a:solidFill>
              </a:rPr>
              <a:t>Results:</a:t>
            </a:r>
          </a:p>
          <a:p>
            <a:r>
              <a:rPr lang="en-US" dirty="0" smtClean="0">
                <a:solidFill>
                  <a:srgbClr val="2E9BE3"/>
                </a:solidFill>
              </a:rPr>
              <a:t>Dose to workers and reference person</a:t>
            </a:r>
          </a:p>
          <a:p>
            <a:r>
              <a:rPr lang="en-US" dirty="0" smtClean="0">
                <a:solidFill>
                  <a:srgbClr val="2E9BE3"/>
                </a:solidFill>
              </a:rPr>
              <a:t>Feedback to system design</a:t>
            </a:r>
            <a:br>
              <a:rPr lang="en-US" dirty="0" smtClean="0">
                <a:solidFill>
                  <a:srgbClr val="2E9BE3"/>
                </a:solidFill>
              </a:rPr>
            </a:br>
            <a:r>
              <a:rPr lang="en-US" dirty="0" smtClean="0">
                <a:solidFill>
                  <a:srgbClr val="2E9BE3"/>
                </a:solidFill>
              </a:rPr>
              <a:t>- Classification</a:t>
            </a:r>
            <a:br>
              <a:rPr lang="en-US" dirty="0" smtClean="0">
                <a:solidFill>
                  <a:srgbClr val="2E9BE3"/>
                </a:solidFill>
              </a:rPr>
            </a:br>
            <a:r>
              <a:rPr lang="en-US" dirty="0" smtClean="0">
                <a:solidFill>
                  <a:srgbClr val="2E9BE3"/>
                </a:solidFill>
              </a:rPr>
              <a:t>- Target Safety System TSS</a:t>
            </a:r>
            <a:br>
              <a:rPr lang="en-US" dirty="0" smtClean="0">
                <a:solidFill>
                  <a:srgbClr val="2E9BE3"/>
                </a:solidFill>
              </a:rPr>
            </a:br>
            <a:r>
              <a:rPr lang="en-US" dirty="0" smtClean="0">
                <a:solidFill>
                  <a:srgbClr val="2E9BE3"/>
                </a:solidFill>
              </a:rPr>
              <a:t>- Redesign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378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</a:t>
            </a:r>
            <a:r>
              <a:rPr lang="en-GB" dirty="0" smtClean="0"/>
              <a:t>events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200" dirty="0">
                <a:solidFill>
                  <a:srgbClr val="2E9BE3"/>
                </a:solidFill>
              </a:rPr>
              <a:t>Target Wheel stop during beam on </a:t>
            </a:r>
            <a:r>
              <a:rPr lang="en-US" sz="1200" dirty="0" smtClean="0">
                <a:solidFill>
                  <a:srgbClr val="2E9BE3"/>
                </a:solidFill>
              </a:rPr>
              <a:t>target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Beam </a:t>
            </a:r>
            <a:r>
              <a:rPr lang="en-US" sz="1200" dirty="0">
                <a:solidFill>
                  <a:srgbClr val="2E9BE3"/>
                </a:solidFill>
              </a:rPr>
              <a:t>Event: Focused and non-</a:t>
            </a:r>
            <a:r>
              <a:rPr lang="en-US" sz="1200" dirty="0" err="1">
                <a:solidFill>
                  <a:srgbClr val="2E9BE3"/>
                </a:solidFill>
              </a:rPr>
              <a:t>rastered</a:t>
            </a:r>
            <a:r>
              <a:rPr lang="en-US" sz="1200" dirty="0">
                <a:solidFill>
                  <a:srgbClr val="2E9BE3"/>
                </a:solidFill>
              </a:rPr>
              <a:t> beam on </a:t>
            </a:r>
            <a:r>
              <a:rPr lang="en-US" sz="1200" dirty="0" smtClean="0">
                <a:solidFill>
                  <a:srgbClr val="2E9BE3"/>
                </a:solidFill>
              </a:rPr>
              <a:t>target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Loss of </a:t>
            </a:r>
            <a:r>
              <a:rPr lang="en-US" sz="1200" dirty="0">
                <a:solidFill>
                  <a:srgbClr val="2E9BE3"/>
                </a:solidFill>
              </a:rPr>
              <a:t>Target wheel cooling during beam on </a:t>
            </a:r>
            <a:r>
              <a:rPr lang="en-US" sz="1200" dirty="0" smtClean="0">
                <a:solidFill>
                  <a:srgbClr val="2E9BE3"/>
                </a:solidFill>
              </a:rPr>
              <a:t>Target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Leakage </a:t>
            </a:r>
            <a:r>
              <a:rPr lang="en-US" sz="1200" dirty="0">
                <a:solidFill>
                  <a:srgbClr val="2E9BE3"/>
                </a:solidFill>
              </a:rPr>
              <a:t>from Target Cooling circuit into </a:t>
            </a:r>
            <a:r>
              <a:rPr lang="en-US" sz="1200" dirty="0" smtClean="0">
                <a:solidFill>
                  <a:srgbClr val="2E9BE3"/>
                </a:solidFill>
              </a:rPr>
              <a:t>monolith, </a:t>
            </a:r>
            <a:r>
              <a:rPr lang="en-US" sz="1200" dirty="0" err="1" smtClean="0">
                <a:solidFill>
                  <a:srgbClr val="2E9BE3"/>
                </a:solidFill>
              </a:rPr>
              <a:t>depressurisation</a:t>
            </a:r>
            <a:r>
              <a:rPr lang="en-US" sz="1200" dirty="0" smtClean="0">
                <a:solidFill>
                  <a:srgbClr val="2E9BE3"/>
                </a:solidFill>
              </a:rPr>
              <a:t> of </a:t>
            </a:r>
            <a:r>
              <a:rPr lang="en-US" sz="1200" dirty="0" err="1" smtClean="0">
                <a:solidFill>
                  <a:srgbClr val="2E9BE3"/>
                </a:solidFill>
              </a:rPr>
              <a:t>PCool</a:t>
            </a:r>
            <a:endParaRPr lang="en-US" sz="1200" dirty="0">
              <a:solidFill>
                <a:srgbClr val="2E9BE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Clogged </a:t>
            </a:r>
            <a:r>
              <a:rPr lang="en-US" sz="1200" dirty="0">
                <a:solidFill>
                  <a:srgbClr val="2E9BE3"/>
                </a:solidFill>
              </a:rPr>
              <a:t>W channels, local </a:t>
            </a:r>
            <a:r>
              <a:rPr lang="en-US" sz="1200" dirty="0" smtClean="0">
                <a:solidFill>
                  <a:srgbClr val="2E9BE3"/>
                </a:solidFill>
              </a:rPr>
              <a:t>overheating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Loss </a:t>
            </a:r>
            <a:r>
              <a:rPr lang="en-US" sz="1200" dirty="0">
                <a:solidFill>
                  <a:srgbClr val="2E9BE3"/>
                </a:solidFill>
              </a:rPr>
              <a:t>of He purification </a:t>
            </a:r>
            <a:r>
              <a:rPr lang="en-US" sz="1200" dirty="0" smtClean="0">
                <a:solidFill>
                  <a:srgbClr val="2E9BE3"/>
                </a:solidFill>
              </a:rPr>
              <a:t>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Water </a:t>
            </a:r>
            <a:r>
              <a:rPr lang="en-US" sz="1200" dirty="0">
                <a:solidFill>
                  <a:srgbClr val="2E9BE3"/>
                </a:solidFill>
              </a:rPr>
              <a:t>leakage from Intermediate Water System into Target </a:t>
            </a:r>
            <a:r>
              <a:rPr lang="en-US" sz="1200" dirty="0" smtClean="0">
                <a:solidFill>
                  <a:srgbClr val="2E9BE3"/>
                </a:solidFill>
              </a:rPr>
              <a:t>He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Loss </a:t>
            </a:r>
            <a:r>
              <a:rPr lang="en-US" sz="1200" dirty="0">
                <a:solidFill>
                  <a:srgbClr val="2E9BE3"/>
                </a:solidFill>
              </a:rPr>
              <a:t>of confinement in Target He system – release into Utility </a:t>
            </a:r>
            <a:r>
              <a:rPr lang="en-US" sz="1200" dirty="0" smtClean="0">
                <a:solidFill>
                  <a:srgbClr val="2E9BE3"/>
                </a:solidFill>
              </a:rPr>
              <a:t>rooms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LH2 </a:t>
            </a:r>
            <a:r>
              <a:rPr lang="en-US" sz="1200" dirty="0">
                <a:solidFill>
                  <a:srgbClr val="2E9BE3"/>
                </a:solidFill>
              </a:rPr>
              <a:t>leakage with explosion/LH2 leakage with local </a:t>
            </a:r>
            <a:r>
              <a:rPr lang="en-US" sz="1200" dirty="0" smtClean="0">
                <a:solidFill>
                  <a:srgbClr val="2E9BE3"/>
                </a:solidFill>
              </a:rPr>
              <a:t>fire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Water </a:t>
            </a:r>
            <a:r>
              <a:rPr lang="en-US" sz="1200" dirty="0">
                <a:solidFill>
                  <a:srgbClr val="2E9BE3"/>
                </a:solidFill>
              </a:rPr>
              <a:t>leakage in monolith (highest contamination level</a:t>
            </a:r>
            <a:r>
              <a:rPr lang="en-US" sz="1200" dirty="0" smtClean="0">
                <a:solidFill>
                  <a:srgbClr val="2E9BE3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Water </a:t>
            </a:r>
            <a:r>
              <a:rPr lang="en-US" sz="1200" dirty="0">
                <a:solidFill>
                  <a:srgbClr val="2E9BE3"/>
                </a:solidFill>
              </a:rPr>
              <a:t>leakage into connection cell and utility </a:t>
            </a:r>
            <a:r>
              <a:rPr lang="en-US" sz="1200" dirty="0" smtClean="0">
                <a:solidFill>
                  <a:srgbClr val="2E9BE3"/>
                </a:solidFill>
              </a:rPr>
              <a:t>rooms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NBG</a:t>
            </a:r>
            <a:r>
              <a:rPr lang="en-US" sz="1200" dirty="0">
                <a:solidFill>
                  <a:srgbClr val="2E9BE3"/>
                </a:solidFill>
              </a:rPr>
              <a:t>/Chopper - missile effect on monolith </a:t>
            </a:r>
            <a:r>
              <a:rPr lang="en-US" sz="1200" dirty="0" smtClean="0">
                <a:solidFill>
                  <a:srgbClr val="2E9BE3"/>
                </a:solidFill>
              </a:rPr>
              <a:t>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Beam </a:t>
            </a:r>
            <a:r>
              <a:rPr lang="en-US" sz="1200" dirty="0">
                <a:solidFill>
                  <a:srgbClr val="2E9BE3"/>
                </a:solidFill>
              </a:rPr>
              <a:t>dump – high power beam when target in maintenance </a:t>
            </a:r>
            <a:r>
              <a:rPr lang="en-US" sz="1200" dirty="0" smtClean="0">
                <a:solidFill>
                  <a:srgbClr val="2E9BE3"/>
                </a:solidFill>
              </a:rPr>
              <a:t>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Earthquake </a:t>
            </a:r>
            <a:r>
              <a:rPr lang="en-US" sz="1200" dirty="0">
                <a:solidFill>
                  <a:srgbClr val="2E9BE3"/>
                </a:solidFill>
              </a:rPr>
              <a:t>scenario Target/</a:t>
            </a:r>
            <a:r>
              <a:rPr lang="en-US" sz="1200" dirty="0" smtClean="0">
                <a:solidFill>
                  <a:srgbClr val="2E9BE3"/>
                </a:solidFill>
              </a:rPr>
              <a:t>monolith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Active Cells: Operator </a:t>
            </a:r>
            <a:r>
              <a:rPr lang="en-US" sz="1200" dirty="0">
                <a:solidFill>
                  <a:srgbClr val="2E9BE3"/>
                </a:solidFill>
              </a:rPr>
              <a:t>inside </a:t>
            </a:r>
            <a:r>
              <a:rPr lang="en-US" sz="1200" dirty="0" err="1" smtClean="0">
                <a:solidFill>
                  <a:srgbClr val="2E9BE3"/>
                </a:solidFill>
              </a:rPr>
              <a:t>maint</a:t>
            </a:r>
            <a:r>
              <a:rPr lang="en-US" sz="1200" dirty="0">
                <a:solidFill>
                  <a:srgbClr val="2E9BE3"/>
                </a:solidFill>
              </a:rPr>
              <a:t>.</a:t>
            </a:r>
            <a:r>
              <a:rPr lang="en-US" sz="1200" dirty="0" smtClean="0">
                <a:solidFill>
                  <a:srgbClr val="2E9BE3"/>
                </a:solidFill>
              </a:rPr>
              <a:t> </a:t>
            </a:r>
            <a:r>
              <a:rPr lang="en-US" sz="1200" dirty="0">
                <a:solidFill>
                  <a:srgbClr val="2E9BE3"/>
                </a:solidFill>
              </a:rPr>
              <a:t>cell when </a:t>
            </a:r>
            <a:r>
              <a:rPr lang="en-US" sz="1200" dirty="0" smtClean="0">
                <a:solidFill>
                  <a:srgbClr val="2E9BE3"/>
                </a:solidFill>
              </a:rPr>
              <a:t>sliding </a:t>
            </a:r>
            <a:r>
              <a:rPr lang="en-US" sz="1200" dirty="0">
                <a:solidFill>
                  <a:srgbClr val="2E9BE3"/>
                </a:solidFill>
              </a:rPr>
              <a:t>door unintentionally </a:t>
            </a:r>
            <a:r>
              <a:rPr lang="en-US" sz="1200" dirty="0" smtClean="0">
                <a:solidFill>
                  <a:srgbClr val="2E9BE3"/>
                </a:solidFill>
              </a:rPr>
              <a:t>opens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Active Cells: Operator </a:t>
            </a:r>
            <a:r>
              <a:rPr lang="en-US" sz="1200" dirty="0">
                <a:solidFill>
                  <a:srgbClr val="2E9BE3"/>
                </a:solidFill>
              </a:rPr>
              <a:t>inside confinement (process cell</a:t>
            </a:r>
            <a:r>
              <a:rPr lang="en-US" sz="1200" dirty="0" smtClean="0">
                <a:solidFill>
                  <a:srgbClr val="2E9BE3"/>
                </a:solidFill>
              </a:rPr>
              <a:t>) next to worst case inventory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Active Cells: Operator </a:t>
            </a:r>
            <a:r>
              <a:rPr lang="en-US" sz="1200" dirty="0">
                <a:solidFill>
                  <a:srgbClr val="2E9BE3"/>
                </a:solidFill>
              </a:rPr>
              <a:t>inside confinement (maintenance cell</a:t>
            </a:r>
            <a:r>
              <a:rPr lang="en-US" sz="1200" dirty="0" smtClean="0">
                <a:solidFill>
                  <a:srgbClr val="2E9BE3"/>
                </a:solidFill>
              </a:rPr>
              <a:t>) next to worst case inventory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Active Cells: Loss </a:t>
            </a:r>
            <a:r>
              <a:rPr lang="en-US" sz="1200" dirty="0">
                <a:solidFill>
                  <a:srgbClr val="2E9BE3"/>
                </a:solidFill>
              </a:rPr>
              <a:t>of dynamic </a:t>
            </a:r>
            <a:r>
              <a:rPr lang="en-US" sz="1200" dirty="0" smtClean="0">
                <a:solidFill>
                  <a:srgbClr val="2E9BE3"/>
                </a:solidFill>
              </a:rPr>
              <a:t>confinement (loss </a:t>
            </a:r>
            <a:r>
              <a:rPr lang="en-US" sz="1200" dirty="0">
                <a:solidFill>
                  <a:srgbClr val="2E9BE3"/>
                </a:solidFill>
              </a:rPr>
              <a:t>of HVAC</a:t>
            </a:r>
            <a:r>
              <a:rPr lang="en-US" sz="1200" dirty="0" smtClean="0">
                <a:solidFill>
                  <a:srgbClr val="2E9BE3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Active Cells: Loss </a:t>
            </a:r>
            <a:r>
              <a:rPr lang="en-US" sz="1200" dirty="0">
                <a:solidFill>
                  <a:srgbClr val="2E9BE3"/>
                </a:solidFill>
              </a:rPr>
              <a:t>of </a:t>
            </a:r>
            <a:r>
              <a:rPr lang="en-US" sz="1200" dirty="0" smtClean="0">
                <a:solidFill>
                  <a:srgbClr val="2E9BE3"/>
                </a:solidFill>
              </a:rPr>
              <a:t>confinement </a:t>
            </a:r>
            <a:r>
              <a:rPr lang="en-US" sz="1200" dirty="0">
                <a:solidFill>
                  <a:srgbClr val="2E9BE3"/>
                </a:solidFill>
              </a:rPr>
              <a:t>process/maintenance – open </a:t>
            </a:r>
            <a:r>
              <a:rPr lang="en-US" sz="1200" dirty="0" smtClean="0">
                <a:solidFill>
                  <a:srgbClr val="2E9BE3"/>
                </a:solidFill>
              </a:rPr>
              <a:t>doors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Active Cells: Fire </a:t>
            </a:r>
            <a:r>
              <a:rPr lang="en-US" sz="1200" dirty="0">
                <a:solidFill>
                  <a:srgbClr val="2E9BE3"/>
                </a:solidFill>
              </a:rPr>
              <a:t>in </a:t>
            </a:r>
            <a:r>
              <a:rPr lang="en-US" sz="1200" dirty="0" smtClean="0">
                <a:solidFill>
                  <a:srgbClr val="2E9BE3"/>
                </a:solidFill>
              </a:rPr>
              <a:t>Maintenance or Process cell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Active Cells: Earthquake scenario</a:t>
            </a:r>
            <a:endParaRPr lang="en-US" sz="1200" dirty="0">
              <a:solidFill>
                <a:srgbClr val="2E9BE3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2E9BE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820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39136" cy="1143000"/>
          </a:xfrm>
        </p:spPr>
        <p:txBody>
          <a:bodyPr/>
          <a:lstStyle/>
          <a:p>
            <a:r>
              <a:rPr lang="en-GB" dirty="0" smtClean="0"/>
              <a:t>18. Ventilation HA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3284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732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6553200" y="63732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A97551-655E-4243-AF44-754CE67D42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43271"/>
              </p:ext>
            </p:extLst>
          </p:nvPr>
        </p:nvGraphicFramePr>
        <p:xfrm>
          <a:off x="5004048" y="5157192"/>
          <a:ext cx="4036322" cy="16118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7727"/>
                <a:gridCol w="639719"/>
                <a:gridCol w="639719"/>
                <a:gridCol w="639719"/>
                <a:gridCol w="639719"/>
                <a:gridCol w="639719"/>
              </a:tblGrid>
              <a:tr h="541665">
                <a:tc>
                  <a:txBody>
                    <a:bodyPr/>
                    <a:lstStyle/>
                    <a:p>
                      <a:pPr algn="r"/>
                      <a:r>
                        <a:rPr lang="sv-SE" sz="900" dirty="0" err="1" smtClean="0"/>
                        <a:t>Severity</a:t>
                      </a:r>
                      <a:endParaRPr lang="sv-SE" sz="900" dirty="0" smtClean="0"/>
                    </a:p>
                    <a:p>
                      <a:pPr algn="r"/>
                      <a:r>
                        <a:rPr lang="sv-SE" sz="900" dirty="0" smtClean="0"/>
                        <a:t>Public</a:t>
                      </a:r>
                    </a:p>
                    <a:p>
                      <a:r>
                        <a:rPr lang="sv-SE" sz="900" dirty="0" err="1" smtClean="0"/>
                        <a:t>Probability</a:t>
                      </a:r>
                      <a:endParaRPr lang="en-US" sz="900" dirty="0"/>
                    </a:p>
                  </a:txBody>
                  <a:tcPr marL="42057" marR="42057" marT="21028" marB="21028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 smtClean="0"/>
                        <a:t>0.01-0.1</a:t>
                      </a:r>
                      <a:endParaRPr lang="en-US" sz="900" dirty="0"/>
                    </a:p>
                  </a:txBody>
                  <a:tcPr marL="42057" marR="42057" marT="21028" marB="21028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 smtClean="0"/>
                        <a:t>0.1-1</a:t>
                      </a:r>
                      <a:endParaRPr lang="en-US" sz="900" dirty="0"/>
                    </a:p>
                  </a:txBody>
                  <a:tcPr marL="42057" marR="42057" marT="21028" marB="21028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 smtClean="0"/>
                        <a:t>1-20</a:t>
                      </a:r>
                      <a:endParaRPr lang="en-US" sz="900" dirty="0"/>
                    </a:p>
                  </a:txBody>
                  <a:tcPr marL="42057" marR="42057" marT="21028" marB="21028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 smtClean="0"/>
                        <a:t>20-100</a:t>
                      </a:r>
                      <a:endParaRPr lang="en-US" sz="900" dirty="0"/>
                    </a:p>
                  </a:txBody>
                  <a:tcPr marL="42057" marR="42057" marT="21028" marB="21028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 smtClean="0"/>
                        <a:t>&gt;100</a:t>
                      </a:r>
                    </a:p>
                    <a:p>
                      <a:pPr algn="ctr"/>
                      <a:r>
                        <a:rPr lang="sv-SE" sz="900" dirty="0" err="1" smtClean="0"/>
                        <a:t>mSv</a:t>
                      </a:r>
                      <a:endParaRPr lang="en-US" sz="900" dirty="0"/>
                    </a:p>
                  </a:txBody>
                  <a:tcPr marL="42057" marR="42057" marT="21028" marB="21028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i="1" dirty="0" smtClean="0"/>
                        <a:t>H1</a:t>
                      </a:r>
                      <a:endParaRPr lang="en-US" sz="900" i="1" baseline="30000" dirty="0" smtClean="0"/>
                    </a:p>
                  </a:txBody>
                  <a:tcPr marL="42057" marR="42057" marT="21028" marB="21028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i="1" dirty="0"/>
                    </a:p>
                  </a:txBody>
                  <a:tcPr marL="42057" marR="42057" marT="21028" marB="21028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i="1" dirty="0"/>
                    </a:p>
                  </a:txBody>
                  <a:tcPr marL="42057" marR="42057" marT="21028" marB="21028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i="1" dirty="0"/>
                    </a:p>
                  </a:txBody>
                  <a:tcPr marL="42057" marR="42057" marT="21028" marB="21028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i="1" dirty="0"/>
                    </a:p>
                  </a:txBody>
                  <a:tcPr marL="42057" marR="42057" marT="21028" marB="21028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i="1" dirty="0"/>
                    </a:p>
                  </a:txBody>
                  <a:tcPr marL="42057" marR="42057" marT="21028" marB="21028">
                    <a:solidFill>
                      <a:srgbClr val="D9D9D9"/>
                    </a:solidFill>
                  </a:tcPr>
                </a:tc>
              </a:tr>
              <a:tr h="214040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H2  </a:t>
                      </a:r>
                      <a:endParaRPr lang="en-US" sz="900" dirty="0"/>
                    </a:p>
                  </a:txBody>
                  <a:tcPr marL="42057" marR="42057" marT="21028" marB="210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0000"/>
                    </a:solidFill>
                  </a:tcPr>
                </a:tc>
              </a:tr>
              <a:tr h="214040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H3</a:t>
                      </a:r>
                      <a:endParaRPr lang="en-US" sz="900" dirty="0"/>
                    </a:p>
                  </a:txBody>
                  <a:tcPr marL="42057" marR="42057" marT="21028" marB="2102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0000"/>
                    </a:solidFill>
                  </a:tcPr>
                </a:tc>
              </a:tr>
              <a:tr h="214040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H4</a:t>
                      </a:r>
                      <a:endParaRPr lang="en-US" sz="900" dirty="0"/>
                    </a:p>
                  </a:txBody>
                  <a:tcPr marL="42057" marR="42057" marT="21028" marB="210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0000"/>
                    </a:solidFill>
                  </a:tcPr>
                </a:tc>
              </a:tr>
              <a:tr h="214040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H5</a:t>
                      </a:r>
                      <a:endParaRPr lang="en-US" sz="900" dirty="0"/>
                    </a:p>
                  </a:txBody>
                  <a:tcPr marL="42057" marR="42057" marT="21028" marB="2102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2057" marR="42057" marT="21028" marB="21028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5" name="Elbow Connector 26"/>
          <p:cNvCxnSpPr>
            <a:stCxn id="11" idx="3"/>
            <a:endCxn id="20" idx="1"/>
          </p:cNvCxnSpPr>
          <p:nvPr/>
        </p:nvCxnSpPr>
        <p:spPr>
          <a:xfrm>
            <a:off x="3491881" y="3400905"/>
            <a:ext cx="432048" cy="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6"/>
          <p:cNvCxnSpPr>
            <a:stCxn id="20" idx="3"/>
            <a:endCxn id="23" idx="1"/>
          </p:cNvCxnSpPr>
          <p:nvPr/>
        </p:nvCxnSpPr>
        <p:spPr>
          <a:xfrm>
            <a:off x="4724029" y="3401461"/>
            <a:ext cx="208012" cy="3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6"/>
          <p:cNvCxnSpPr>
            <a:stCxn id="23" idx="3"/>
            <a:endCxn id="30" idx="1"/>
          </p:cNvCxnSpPr>
          <p:nvPr/>
        </p:nvCxnSpPr>
        <p:spPr>
          <a:xfrm flipV="1">
            <a:off x="7236297" y="3392996"/>
            <a:ext cx="360039" cy="11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6"/>
          <p:cNvCxnSpPr>
            <a:stCxn id="20" idx="2"/>
            <a:endCxn id="14" idx="0"/>
          </p:cNvCxnSpPr>
          <p:nvPr/>
        </p:nvCxnSpPr>
        <p:spPr>
          <a:xfrm rot="16200000" flipH="1">
            <a:off x="5285516" y="3420498"/>
            <a:ext cx="775157" cy="26982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6"/>
          <p:cNvCxnSpPr>
            <a:stCxn id="30" idx="2"/>
            <a:endCxn id="14" idx="0"/>
          </p:cNvCxnSpPr>
          <p:nvPr/>
        </p:nvCxnSpPr>
        <p:spPr>
          <a:xfrm rot="5400000">
            <a:off x="7266702" y="4120612"/>
            <a:ext cx="792088" cy="12810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26"/>
          <p:cNvCxnSpPr>
            <a:stCxn id="14" idx="1"/>
            <a:endCxn id="43" idx="3"/>
          </p:cNvCxnSpPr>
          <p:nvPr/>
        </p:nvCxnSpPr>
        <p:spPr>
          <a:xfrm flipH="1" flipV="1">
            <a:off x="4067944" y="5787752"/>
            <a:ext cx="936104" cy="175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26"/>
          <p:cNvCxnSpPr>
            <a:stCxn id="6" idx="1"/>
            <a:endCxn id="11" idx="0"/>
          </p:cNvCxnSpPr>
          <p:nvPr/>
        </p:nvCxnSpPr>
        <p:spPr>
          <a:xfrm rot="10800000" flipV="1">
            <a:off x="1799694" y="1736812"/>
            <a:ext cx="2196243" cy="6840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81761"/>
              </p:ext>
            </p:extLst>
          </p:nvPr>
        </p:nvGraphicFramePr>
        <p:xfrm>
          <a:off x="3995936" y="1484784"/>
          <a:ext cx="1584176" cy="504056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1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1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Extraction fan stops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53193"/>
              </p:ext>
            </p:extLst>
          </p:nvPr>
        </p:nvGraphicFramePr>
        <p:xfrm>
          <a:off x="107505" y="2420888"/>
          <a:ext cx="3384376" cy="1960034"/>
        </p:xfrm>
        <a:graphic>
          <a:graphicData uri="http://schemas.openxmlformats.org/drawingml/2006/table">
            <a:tbl>
              <a:tblPr/>
              <a:tblGrid>
                <a:gridCol w="3384376"/>
              </a:tblGrid>
              <a:tr h="138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Postulated Initiating Events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384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External event: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electricity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supply interruption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External event: earthquake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External event: fire in the fan room or fire in the ducts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Component Failure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Wrong working procedure (collision on the component or wrong installation of the component 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Environment parameters exceed (T, humidity) machine specifications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 automation failure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685181"/>
              </p:ext>
            </p:extLst>
          </p:nvPr>
        </p:nvGraphicFramePr>
        <p:xfrm>
          <a:off x="3923929" y="2420888"/>
          <a:ext cx="800100" cy="1961147"/>
        </p:xfrm>
        <a:graphic>
          <a:graphicData uri="http://schemas.openxmlformats.org/drawingml/2006/table">
            <a:tbl>
              <a:tblPr/>
              <a:tblGrid>
                <a:gridCol w="800100"/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 (per year)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544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6,37E-02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1,00E-06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2,79E-02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1,00E-02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1,00E-04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1,00E-02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17535"/>
              </p:ext>
            </p:extLst>
          </p:nvPr>
        </p:nvGraphicFramePr>
        <p:xfrm>
          <a:off x="4932041" y="2420888"/>
          <a:ext cx="2304256" cy="1967823"/>
        </p:xfrm>
        <a:graphic>
          <a:graphicData uri="http://schemas.openxmlformats.org/drawingml/2006/table">
            <a:tbl>
              <a:tblPr/>
              <a:tblGrid>
                <a:gridCol w="720080"/>
                <a:gridCol w="1584176"/>
              </a:tblGrid>
              <a:tr h="293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 Events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Unmitigated Consequences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50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Loss of dynamic confinement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Decreased air flow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L: contamination leaks to High Bay and Technical galleries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L: leaks in Technical Galleries and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Highbay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vented outside (reduced filtering)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86587"/>
              </p:ext>
            </p:extLst>
          </p:nvPr>
        </p:nvGraphicFramePr>
        <p:xfrm>
          <a:off x="7596336" y="2420888"/>
          <a:ext cx="1413892" cy="1944216"/>
        </p:xfrm>
        <a:graphic>
          <a:graphicData uri="http://schemas.openxmlformats.org/drawingml/2006/table">
            <a:tbl>
              <a:tblPr/>
              <a:tblGrid>
                <a:gridCol w="651892"/>
                <a:gridCol w="762000"/>
              </a:tblGrid>
              <a:tr h="738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 to operators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 to Public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205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&gt;100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mSv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Only this considered for HA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0.05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53717"/>
              </p:ext>
            </p:extLst>
          </p:nvPr>
        </p:nvGraphicFramePr>
        <p:xfrm>
          <a:off x="107504" y="4797152"/>
          <a:ext cx="3960440" cy="1981200"/>
        </p:xfrm>
        <a:graphic>
          <a:graphicData uri="http://schemas.openxmlformats.org/drawingml/2006/table">
            <a:tbl>
              <a:tblPr/>
              <a:tblGrid>
                <a:gridCol w="3384376"/>
                <a:gridCol w="576064"/>
              </a:tblGrid>
              <a:tr h="46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Postulated Initiating Events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External event: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electricity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supply interruption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External event: earthquake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External event: fire in the fan room or fire in the ducts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Component Failure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Wrong working procedure (collision on the component or wrong installation of the component 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Environment parameters exceed (T, humidity) machine specifications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 automation failure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26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</a:t>
            </a:r>
            <a:r>
              <a:rPr lang="en-US" dirty="0"/>
              <a:t>Loss of Dynamic Confinement in AC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A97551-655E-4243-AF44-754CE67D42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 descr="Makini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8880"/>
            <a:ext cx="2555185" cy="1682544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73"/>
          <a:stretch>
            <a:fillRect/>
          </a:stretch>
        </p:blipFill>
        <p:spPr bwMode="auto">
          <a:xfrm>
            <a:off x="251520" y="4149080"/>
            <a:ext cx="4752527" cy="256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5496" y="1556792"/>
            <a:ext cx="4248472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Physical </a:t>
            </a:r>
            <a:r>
              <a:rPr lang="en-US" sz="1400" dirty="0" smtClean="0">
                <a:solidFill>
                  <a:srgbClr val="2E9BE3"/>
                </a:solidFill>
              </a:rPr>
              <a:t>case investigated </a:t>
            </a:r>
            <a:r>
              <a:rPr lang="en-US" sz="1400" dirty="0" smtClean="0">
                <a:solidFill>
                  <a:srgbClr val="2E9BE3"/>
                </a:solidFill>
              </a:rPr>
              <a:t>based on half sphere,  r = 3m</a:t>
            </a:r>
            <a:endParaRPr lang="en-US" sz="1400" dirty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Radiological </a:t>
            </a:r>
            <a:r>
              <a:rPr lang="en-US" sz="1400" i="1" dirty="0" smtClean="0">
                <a:solidFill>
                  <a:srgbClr val="2E9BE3"/>
                </a:solidFill>
              </a:rPr>
              <a:t>first estimate </a:t>
            </a:r>
            <a:r>
              <a:rPr lang="en-US" sz="1400" dirty="0" smtClean="0">
                <a:solidFill>
                  <a:srgbClr val="2E9BE3"/>
                </a:solidFill>
              </a:rPr>
              <a:t>to workers</a:t>
            </a:r>
            <a:r>
              <a:rPr lang="en-US" sz="1400" dirty="0">
                <a:solidFill>
                  <a:srgbClr val="2E9BE3"/>
                </a:solidFill>
              </a:rPr>
              <a:t> </a:t>
            </a:r>
            <a:r>
              <a:rPr lang="en-US" sz="1400" dirty="0" smtClean="0">
                <a:solidFill>
                  <a:srgbClr val="2E9BE3"/>
                </a:solidFill>
              </a:rPr>
              <a:t>in 4h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190 </a:t>
            </a:r>
            <a:r>
              <a:rPr lang="en-US" sz="1400" dirty="0" err="1" smtClean="0">
                <a:solidFill>
                  <a:srgbClr val="2E9BE3"/>
                </a:solidFill>
              </a:rPr>
              <a:t>mSv</a:t>
            </a:r>
            <a:r>
              <a:rPr lang="en-US" sz="1400" dirty="0" smtClean="0">
                <a:solidFill>
                  <a:srgbClr val="2E9BE3"/>
                </a:solidFill>
              </a:rPr>
              <a:t> in High Bay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130 </a:t>
            </a:r>
            <a:r>
              <a:rPr lang="en-US" sz="1400" dirty="0" err="1" smtClean="0">
                <a:solidFill>
                  <a:srgbClr val="2E9BE3"/>
                </a:solidFill>
              </a:rPr>
              <a:t>mSv</a:t>
            </a:r>
            <a:r>
              <a:rPr lang="en-US" sz="1400" dirty="0" smtClean="0">
                <a:solidFill>
                  <a:srgbClr val="2E9BE3"/>
                </a:solidFill>
              </a:rPr>
              <a:t> in Galleries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80112" y="5301208"/>
            <a:ext cx="3384376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Severity &gt; 20 </a:t>
            </a:r>
            <a:r>
              <a:rPr lang="en-US" sz="1400" dirty="0" err="1" smtClean="0">
                <a:solidFill>
                  <a:srgbClr val="2E9BE3"/>
                </a:solidFill>
              </a:rPr>
              <a:t>mSv</a:t>
            </a: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Other mitigations! E.g. PSS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364502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E9BE3"/>
                </a:solidFill>
              </a:rPr>
              <a:t>Safety Functions: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2539" r="2805" b="1797"/>
          <a:stretch/>
        </p:blipFill>
        <p:spPr bwMode="auto">
          <a:xfrm>
            <a:off x="6372200" y="1484784"/>
            <a:ext cx="2736304" cy="2840706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9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AC Prompt Radiation To Worker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32" b="-58"/>
          <a:stretch/>
        </p:blipFill>
        <p:spPr>
          <a:xfrm>
            <a:off x="107504" y="2852936"/>
            <a:ext cx="6646795" cy="39310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556792"/>
            <a:ext cx="2880320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Physical case investigated</a:t>
            </a:r>
            <a:endParaRPr lang="en-US" sz="1400" dirty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Doses (obvious?)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workers: severe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public: no impact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19872" y="1556792"/>
            <a:ext cx="2880320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Mitigations, highest class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Control systems</a:t>
            </a:r>
            <a:r>
              <a:rPr lang="en-US" sz="1400" dirty="0">
                <a:solidFill>
                  <a:srgbClr val="2E9BE3"/>
                </a:solidFill>
              </a:rPr>
              <a:t/>
            </a:r>
            <a:br>
              <a:rPr lang="en-US" sz="1400" dirty="0">
                <a:solidFill>
                  <a:srgbClr val="2E9BE3"/>
                </a:solidFill>
              </a:rPr>
            </a:br>
            <a:r>
              <a:rPr lang="en-US" sz="1400" dirty="0">
                <a:solidFill>
                  <a:srgbClr val="2E9BE3"/>
                </a:solidFill>
              </a:rPr>
              <a:t>P</a:t>
            </a:r>
            <a:r>
              <a:rPr lang="en-US" sz="1400" dirty="0" smtClean="0">
                <a:solidFill>
                  <a:srgbClr val="2E9BE3"/>
                </a:solidFill>
              </a:rPr>
              <a:t>rocedures</a:t>
            </a:r>
          </a:p>
        </p:txBody>
      </p:sp>
    </p:spTree>
    <p:extLst>
      <p:ext uri="{BB962C8B-B14F-4D97-AF65-F5344CB8AC3E}">
        <p14:creationId xmlns:p14="http://schemas.microsoft.com/office/powerpoint/2010/main" val="286689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Hydrogen combustion, 2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Picture 4" descr="XZcu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48" y="1484784"/>
            <a:ext cx="5607356" cy="3240360"/>
          </a:xfrm>
          <a:prstGeom prst="rect">
            <a:avLst/>
          </a:prstGeom>
        </p:spPr>
      </p:pic>
      <p:pic>
        <p:nvPicPr>
          <p:cNvPr id="6" name="Picture 5" descr="2015-08-10_113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5675" r="2393" b="4378"/>
          <a:stretch/>
        </p:blipFill>
        <p:spPr>
          <a:xfrm>
            <a:off x="1609062" y="4437112"/>
            <a:ext cx="3539002" cy="2420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92080" y="4869160"/>
            <a:ext cx="3672408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rgbClr val="2E9BE3"/>
                </a:solidFill>
              </a:rPr>
              <a:t>b. Slow combustion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- Internal physical case being investigated</a:t>
            </a:r>
            <a:br>
              <a:rPr lang="en-US" sz="1400" dirty="0" smtClean="0">
                <a:solidFill>
                  <a:srgbClr val="2E9BE3"/>
                </a:solidFill>
              </a:rPr>
            </a:br>
            <a:r>
              <a:rPr lang="en-US" sz="1400" dirty="0" smtClean="0">
                <a:solidFill>
                  <a:srgbClr val="2E9BE3"/>
                </a:solidFill>
              </a:rPr>
              <a:t>   (first rough estimate 0.5 kg Tungsten </a:t>
            </a:r>
            <a:r>
              <a:rPr lang="en-US" sz="1400" dirty="0" err="1" smtClean="0">
                <a:solidFill>
                  <a:srgbClr val="2E9BE3"/>
                </a:solidFill>
              </a:rPr>
              <a:t>oxidised</a:t>
            </a:r>
            <a:r>
              <a:rPr lang="en-US" sz="1400" dirty="0" smtClean="0">
                <a:solidFill>
                  <a:srgbClr val="2E9BE3"/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- Releases to be calculated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2E9BE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2E9BE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2880320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2E9BE3"/>
                </a:solidFill>
              </a:rPr>
              <a:t>a. Explosive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- External physical case investigated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   (severe but not radiological)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- Releases to be calculated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2936"/>
            <a:ext cx="3278663" cy="1080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504" y="3717032"/>
            <a:ext cx="471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2E9BE3"/>
                </a:solidFill>
              </a:rPr>
              <a:t>WSP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284984"/>
            <a:ext cx="288032" cy="3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S_ICANS_Sept2014_Con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TSS_ICANS_Sept2014_Coney</Template>
  <TotalTime>10269</TotalTime>
  <Words>675</Words>
  <Application>Microsoft Macintosh PowerPoint</Application>
  <PresentationFormat>On-screen Show (4:3)</PresentationFormat>
  <Paragraphs>186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TSS_ICANS_Sept2014_Coney</vt:lpstr>
      <vt:lpstr>Progress on Selected Accident Analyses </vt:lpstr>
      <vt:lpstr>Outline</vt:lpstr>
      <vt:lpstr>Background</vt:lpstr>
      <vt:lpstr>Selected events</vt:lpstr>
      <vt:lpstr>Selected events</vt:lpstr>
      <vt:lpstr>18. Ventilation HA</vt:lpstr>
      <vt:lpstr>18. Loss of Dynamic Confinement in AC </vt:lpstr>
      <vt:lpstr>15. AC Prompt Radiation To Worker </vt:lpstr>
      <vt:lpstr>9. Hydrogen combustion, 2 cases</vt:lpstr>
      <vt:lpstr>8. Large Leak From Target Helium </vt:lpstr>
      <vt:lpstr>1. Wheel Stop With Beam</vt:lpstr>
      <vt:lpstr>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control</dc:title>
  <dc:creator>Mikael Olsson</dc:creator>
  <cp:lastModifiedBy>John Haines</cp:lastModifiedBy>
  <cp:revision>409</cp:revision>
  <cp:lastPrinted>2015-01-19T09:49:55Z</cp:lastPrinted>
  <dcterms:created xsi:type="dcterms:W3CDTF">2014-11-12T12:11:19Z</dcterms:created>
  <dcterms:modified xsi:type="dcterms:W3CDTF">2015-10-07T08:42:43Z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6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Mar 31, 2015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Olsson, Mikael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/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>Presentation of workflow between ICS and Target regarding process control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May 20, 2015</vt:lpwstr>
  </property>
  <property fmtid="{D5CDD505-2E9C-101B-9397-08002B2CF9AE}" pid="19" name="MXEmail">
    <vt:lpwstr>Mikael.Olsson@esss.se</vt:lpwstr>
  </property>
  <property fmtid="{D5CDD505-2E9C-101B-9397-08002B2CF9AE}" pid="20" name="MXFirstName">
    <vt:lpwstr>Olsson</vt:lpwstr>
  </property>
  <property fmtid="{D5CDD505-2E9C-101B-9397-08002B2CF9AE}" pid="21" name="MXIs Version Object">
    <vt:lpwstr>False</vt:lpwstr>
  </property>
  <property fmtid="{D5CDD505-2E9C-101B-9397-08002B2CF9AE}" pid="22" name="MXLanguage">
    <vt:lpwstr>English</vt:lpwstr>
  </property>
  <property fmtid="{D5CDD505-2E9C-101B-9397-08002B2CF9AE}" pid="23" name="MXLastName">
    <vt:lpwstr>Mikael</vt:lpwstr>
  </property>
  <property fmtid="{D5CDD505-2E9C-101B-9397-08002B2CF9AE}" pid="24" name="MXLatestVersion">
    <vt:lpwstr>6</vt:lpwstr>
  </property>
  <property fmtid="{D5CDD505-2E9C-101B-9397-08002B2CF9AE}" pid="25" name="MXLegacy Id">
    <vt:lpwstr/>
  </property>
  <property fmtid="{D5CDD505-2E9C-101B-9397-08002B2CF9AE}" pid="26" name="MXLink">
    <vt:lpwstr/>
  </property>
  <property fmtid="{D5CDD505-2E9C-101B-9397-08002B2CF9AE}" pid="27" name="MXMiddleName">
    <vt:lpwstr>Unknown</vt:lpwstr>
  </property>
  <property fmtid="{D5CDD505-2E9C-101B-9397-08002B2CF9AE}" pid="28" name="MXMove Files To Version">
    <vt:lpwstr>False</vt:lpwstr>
  </property>
  <property fmtid="{D5CDD505-2E9C-101B-9397-08002B2CF9AE}" pid="29" name="MXName">
    <vt:lpwstr>ESS-0029973</vt:lpwstr>
  </property>
  <property fmtid="{D5CDD505-2E9C-101B-9397-08002B2CF9AE}" pid="30" name="MXOriginator">
    <vt:lpwstr>atefehsadeghzadeh</vt:lpwstr>
  </property>
  <property fmtid="{D5CDD505-2E9C-101B-9397-08002B2CF9AE}" pid="31" name="MXPhase">
    <vt:lpwstr/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Mar 31, 2015</vt:lpwstr>
  </property>
  <property fmtid="{D5CDD505-2E9C-101B-9397-08002B2CF9AE}" pid="35" name="MXPrinted Version">
    <vt:lpwstr>(6)</vt:lpwstr>
  </property>
  <property fmtid="{D5CDD505-2E9C-101B-9397-08002B2CF9AE}" pid="36" name="MXReference">
    <vt:lpwstr/>
  </property>
  <property fmtid="{D5CDD505-2E9C-101B-9397-08002B2CF9AE}" pid="37" name="MXRevision">
    <vt:lpwstr>1</vt:lpwstr>
  </property>
  <property fmtid="{D5CDD505-2E9C-101B-9397-08002B2CF9AE}" pid="38" name="MXSignatures_state_Obsolete">
    <vt:lpwstr/>
  </property>
  <property fmtid="{D5CDD505-2E9C-101B-9397-08002B2CF9AE}" pid="39" name="MXSignatures_state_Preliminary">
    <vt:lpwstr/>
  </property>
  <property fmtid="{D5CDD505-2E9C-101B-9397-08002B2CF9AE}" pid="40" name="MXSignatures_state_Release">
    <vt:lpwstr/>
  </property>
  <property fmtid="{D5CDD505-2E9C-101B-9397-08002B2CF9AE}" pid="41" name="MXSubmitter">
    <vt:lpwstr>Sadeghzadeh, Atefeh</vt:lpwstr>
  </property>
  <property fmtid="{D5CDD505-2E9C-101B-9397-08002B2CF9AE}" pid="42" name="MXSuspend Versioning">
    <vt:lpwstr>False</vt:lpwstr>
  </property>
  <property fmtid="{D5CDD505-2E9C-101B-9397-08002B2CF9AE}" pid="43" name="MXTitle">
    <vt:lpwstr>Workflow for Process Control</vt:lpwstr>
  </property>
  <property fmtid="{D5CDD505-2E9C-101B-9397-08002B2CF9AE}" pid="44" name="MXTVADummy1">
    <vt:lpwstr/>
  </property>
  <property fmtid="{D5CDD505-2E9C-101B-9397-08002B2CF9AE}" pid="45" name="MXTVADummy2">
    <vt:lpwstr/>
  </property>
  <property fmtid="{D5CDD505-2E9C-101B-9397-08002B2CF9AE}" pid="46" name="MXTVADummy3">
    <vt:lpwstr/>
  </property>
  <property fmtid="{D5CDD505-2E9C-101B-9397-08002B2CF9AE}" pid="47" name="MXType">
    <vt:lpwstr>dmg_Presentation</vt:lpwstr>
  </property>
  <property fmtid="{D5CDD505-2E9C-101B-9397-08002B2CF9AE}" pid="48" name="MXType.Localized">
    <vt:lpwstr>Presentation</vt:lpwstr>
  </property>
  <property fmtid="{D5CDD505-2E9C-101B-9397-08002B2CF9AE}" pid="49" name="MXUser">
    <vt:lpwstr>mikaelolsson</vt:lpwstr>
  </property>
  <property fmtid="{D5CDD505-2E9C-101B-9397-08002B2CF9AE}" pid="50" name="MXVersion">
    <vt:lpwstr>6</vt:lpwstr>
  </property>
</Properties>
</file>