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308" r:id="rId3"/>
    <p:sldId id="296" r:id="rId4"/>
    <p:sldId id="394" r:id="rId5"/>
    <p:sldId id="297" r:id="rId6"/>
    <p:sldId id="327" r:id="rId7"/>
    <p:sldId id="299" r:id="rId8"/>
    <p:sldId id="377" r:id="rId9"/>
    <p:sldId id="302" r:id="rId10"/>
    <p:sldId id="378" r:id="rId11"/>
    <p:sldId id="330" r:id="rId12"/>
    <p:sldId id="341" r:id="rId13"/>
    <p:sldId id="343" r:id="rId14"/>
    <p:sldId id="380" r:id="rId15"/>
    <p:sldId id="381" r:id="rId16"/>
    <p:sldId id="399" r:id="rId17"/>
    <p:sldId id="287" r:id="rId18"/>
    <p:sldId id="286" r:id="rId19"/>
    <p:sldId id="385" r:id="rId20"/>
    <p:sldId id="395" r:id="rId21"/>
    <p:sldId id="384" r:id="rId22"/>
    <p:sldId id="312" r:id="rId23"/>
    <p:sldId id="315" r:id="rId24"/>
    <p:sldId id="398" r:id="rId25"/>
    <p:sldId id="387" r:id="rId26"/>
    <p:sldId id="388" r:id="rId27"/>
    <p:sldId id="389" r:id="rId28"/>
    <p:sldId id="390" r:id="rId29"/>
    <p:sldId id="391" r:id="rId30"/>
    <p:sldId id="392" r:id="rId31"/>
    <p:sldId id="393" r:id="rId32"/>
    <p:sldId id="371" r:id="rId33"/>
    <p:sldId id="396" r:id="rId34"/>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72" autoAdjust="0"/>
    <p:restoredTop sz="82863" autoAdjust="0"/>
  </p:normalViewPr>
  <p:slideViewPr>
    <p:cSldViewPr>
      <p:cViewPr>
        <p:scale>
          <a:sx n="75" d="100"/>
          <a:sy n="75" d="100"/>
        </p:scale>
        <p:origin x="-1328" y="-3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14/10/15</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new layout with one less halo monitor *after MSW)</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5</a:t>
            </a:fld>
            <a:endParaRPr lang="sv-SE" dirty="0"/>
          </a:p>
        </p:txBody>
      </p:sp>
    </p:spTree>
    <p:extLst>
      <p:ext uri="{BB962C8B-B14F-4D97-AF65-F5344CB8AC3E}">
        <p14:creationId xmlns:p14="http://schemas.microsoft.com/office/powerpoint/2010/main" val="136109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Reasons for </a:t>
            </a:r>
            <a:r>
              <a:rPr lang="en-US" dirty="0" err="1" smtClean="0"/>
              <a:t>uninstrumented</a:t>
            </a:r>
            <a:r>
              <a:rPr lang="en-US" dirty="0" smtClean="0"/>
              <a:t> pick-ups:</a:t>
            </a:r>
          </a:p>
          <a:p>
            <a:r>
              <a:rPr lang="en-US" dirty="0" smtClean="0"/>
              <a:t>- reduced the number of LWU variants (like</a:t>
            </a:r>
            <a:r>
              <a:rPr lang="en-US" baseline="0" dirty="0" smtClean="0"/>
              <a:t> both </a:t>
            </a:r>
            <a:r>
              <a:rPr lang="en-US" baseline="0" dirty="0" err="1" smtClean="0"/>
              <a:t>Qf</a:t>
            </a:r>
            <a:r>
              <a:rPr lang="en-US" baseline="0" dirty="0" smtClean="0"/>
              <a:t> and </a:t>
            </a:r>
            <a:r>
              <a:rPr lang="en-US" baseline="0" dirty="0" err="1" smtClean="0"/>
              <a:t>Qd</a:t>
            </a:r>
            <a:r>
              <a:rPr lang="en-US" baseline="0" dirty="0" smtClean="0"/>
              <a:t> BPMs for steering, also quad </a:t>
            </a:r>
            <a:r>
              <a:rPr lang="en-US" baseline="0" dirty="0" err="1" smtClean="0"/>
              <a:t>bpm</a:t>
            </a:r>
            <a:r>
              <a:rPr lang="en-US" baseline="0" dirty="0" smtClean="0"/>
              <a:t> measurements)</a:t>
            </a:r>
            <a:endParaRPr lang="en-US" dirty="0" smtClean="0"/>
          </a:p>
          <a:p>
            <a:r>
              <a:rPr lang="en-US" dirty="0" smtClean="0"/>
              <a:t>- Short baseline for TOF (addressed</a:t>
            </a:r>
            <a:r>
              <a:rPr lang="en-US" baseline="0" dirty="0" smtClean="0"/>
              <a:t> by upstream/downstream BPMs, also on-line rough energy measurement)</a:t>
            </a:r>
          </a:p>
          <a:p>
            <a:r>
              <a:rPr lang="en-US" dirty="0" smtClean="0"/>
              <a:t>- Quad pick-ups later (also </a:t>
            </a:r>
            <a:r>
              <a:rPr lang="en-US" dirty="0" err="1" smtClean="0"/>
              <a:t>Qf</a:t>
            </a:r>
            <a:r>
              <a:rPr lang="en-US" dirty="0" smtClean="0"/>
              <a:t>/</a:t>
            </a:r>
            <a:r>
              <a:rPr lang="en-US" dirty="0" err="1" smtClean="0"/>
              <a:t>Qd</a:t>
            </a:r>
            <a:r>
              <a:rPr lang="en-US" baseline="0" dirty="0" smtClean="0"/>
              <a:t> needed)</a:t>
            </a:r>
            <a:endParaRPr lang="en-US" dirty="0" smtClean="0"/>
          </a:p>
          <a:p>
            <a:r>
              <a:rPr lang="en-US" dirty="0" smtClean="0"/>
              <a:t>-</a:t>
            </a:r>
            <a:r>
              <a:rPr lang="en-US" baseline="0" dirty="0" smtClean="0"/>
              <a:t> Online spares/Possibility to change layout later</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25831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5B8F0D92-FAE6-5948-B5A9-92B314CA0DDB}" type="slidenum">
              <a:rPr lang="sv-SE" smtClean="0"/>
              <a:t>23</a:t>
            </a:fld>
            <a:endParaRPr lang="sv-SE"/>
          </a:p>
        </p:txBody>
      </p:sp>
    </p:spTree>
    <p:extLst>
      <p:ext uri="{BB962C8B-B14F-4D97-AF65-F5344CB8AC3E}">
        <p14:creationId xmlns:p14="http://schemas.microsoft.com/office/powerpoint/2010/main" val="164817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a:t>
            </a:r>
            <a:r>
              <a:rPr lang="en-US" dirty="0" err="1" smtClean="0"/>
              <a:t>digitital</a:t>
            </a:r>
            <a:r>
              <a:rPr lang="en-US" dirty="0" smtClean="0"/>
              <a:t> signal, separate</a:t>
            </a:r>
            <a:r>
              <a:rPr lang="en-US" baseline="0" dirty="0" smtClean="0"/>
              <a:t> processing in different logical blocks inside same FPGA</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27</a:t>
            </a:fld>
            <a:endParaRPr lang="sv-SE" dirty="0"/>
          </a:p>
        </p:txBody>
      </p:sp>
    </p:spTree>
    <p:extLst>
      <p:ext uri="{BB962C8B-B14F-4D97-AF65-F5344CB8AC3E}">
        <p14:creationId xmlns:p14="http://schemas.microsoft.com/office/powerpoint/2010/main" val="41426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14/10/15</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14/10/15</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14/10/15</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14/10/15</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14/10/15</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ss-ics.atlassian.net/wiki/display/BIG/FC+-+Faraday+Cup"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jpeg"/><Relationship Id="rId6" Type="http://schemas.openxmlformats.org/officeDocument/2006/relationships/hyperlink" Target="https://ess-ics.atlassian.net/wiki/display/BIG/EMU+-+Emittance+Measurement+Unit" TargetMode="External"/><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5" Type="http://schemas.openxmlformats.org/officeDocument/2006/relationships/hyperlink" Target="https://ess-ics.atlassian.net/wiki/display/BIG/BPM+-+Beam+Position+Monitor" TargetMode="External"/><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ess-ics.atlassian.net/wiki/display/BIG/BCM+-+Beam+Current+Monitor" TargetMode="External"/><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s://ess-ics.atlassian.net/wiki/display/BIG/BLM+-+Beam+Loss+Monitor" TargetMode="External"/><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hyperlink" Target="https://ess-ics.atlassian.net/wiki/display/BIG/WS+-+Wire+Scanner" TargetMode="External"/><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hyperlink" Target="https://ess-ics.atlassian.net/wiki/display/BIG/Non+Invasive+Profile+Monitor" TargetMode="External"/><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eg"/><Relationship Id="rId5" Type="http://schemas.openxmlformats.org/officeDocument/2006/relationships/hyperlink" Target="https://ess-ics.atlassian.net/wiki/display/BIG/BSM+-+Bunch+Shape+Monitor" TargetMode="External"/><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hyperlink" Target="https://ess-ics.atlassian.net/wiki/display/BIG/Grid" TargetMode="External"/><Relationship Id="rId6" Type="http://schemas.openxmlformats.org/officeDocument/2006/relationships/image" Target="../media/image39.jpg"/><Relationship Id="rId7"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jpe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hyperlink" Target="https://ess-ics.atlassian.net/wiki/display/BIG/Grid"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johan.norin@esss.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smtClean="0"/>
              <a:t>ESS Beam Diagnostics</a:t>
            </a:r>
            <a:endParaRPr lang="en-GB" sz="4000" noProof="0" dirty="0"/>
          </a:p>
        </p:txBody>
      </p:sp>
      <p:sp>
        <p:nvSpPr>
          <p:cNvPr id="3" name="Subtitle 2"/>
          <p:cNvSpPr>
            <a:spLocks noGrp="1"/>
          </p:cNvSpPr>
          <p:nvPr>
            <p:ph type="subTitle" idx="1"/>
          </p:nvPr>
        </p:nvSpPr>
        <p:spPr/>
        <p:txBody>
          <a:bodyPr>
            <a:noAutofit/>
          </a:bodyPr>
          <a:lstStyle/>
          <a:p>
            <a:r>
              <a:rPr lang="en-GB" sz="2000" noProof="0" dirty="0" smtClean="0">
                <a:solidFill>
                  <a:schemeClr val="bg1"/>
                </a:solidFill>
              </a:rPr>
              <a:t>Andreas Jansson</a:t>
            </a:r>
          </a:p>
          <a:p>
            <a:r>
              <a:rPr lang="en-GB" sz="2000" dirty="0" smtClean="0">
                <a:solidFill>
                  <a:schemeClr val="bg1"/>
                </a:solidFill>
              </a:rPr>
              <a:t>ACCSYS WP7 Leader</a:t>
            </a:r>
            <a:endParaRPr lang="en-GB" sz="2000" noProof="0" dirty="0" smtClean="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hlinkClick r:id="rId2"/>
              </a:rPr>
              <a:t>www.europeanspallationsource.se</a:t>
            </a:r>
            <a:endParaRPr lang="en-GB" sz="1600" dirty="0" smtClean="0">
              <a:solidFill>
                <a:srgbClr val="FFFFFF"/>
              </a:solidFill>
            </a:endParaRPr>
          </a:p>
          <a:p>
            <a:pPr algn="ctr"/>
            <a:r>
              <a:rPr lang="en-GB" sz="1400" dirty="0" smtClean="0">
                <a:solidFill>
                  <a:srgbClr val="FFFFFF"/>
                </a:solidFill>
              </a:rPr>
              <a:t>14 October 2015</a:t>
            </a:r>
          </a:p>
        </p:txBody>
      </p:sp>
    </p:spTree>
    <p:extLst>
      <p:ext uri="{BB962C8B-B14F-4D97-AF65-F5344CB8AC3E}">
        <p14:creationId xmlns:p14="http://schemas.microsoft.com/office/powerpoint/2010/main" val="1394613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kind and project documentation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Significant effort spend in the recent past on in-kind discussions and documentation.</a:t>
            </a:r>
          </a:p>
          <a:p>
            <a:r>
              <a:rPr lang="en-US" dirty="0" smtClean="0"/>
              <a:t>This includes providing the technical information, formatting it appropriately, and getting it into the appropriate documentation system (CHESS/DOORS)</a:t>
            </a:r>
          </a:p>
          <a:p>
            <a:r>
              <a:rPr lang="en-US" dirty="0" smtClean="0"/>
              <a:t>System leads responsible for providing tech details, in addition hired short term consultant to help with formatting and documentation system entry/organization (includes giving IK partners access to files, which needs to be done explicitly for each file in CHESS)</a:t>
            </a:r>
          </a:p>
          <a:p>
            <a:pPr lvl="1"/>
            <a:r>
              <a:rPr lang="en-US" dirty="0" smtClean="0"/>
              <a:t>Will also focus on getting draft interface requirements ready for DOORS</a:t>
            </a:r>
          </a:p>
          <a:p>
            <a:r>
              <a:rPr lang="en-US" dirty="0" smtClean="0"/>
              <a:t>Also, some documentation will need to be updated to reflect PBI task force recommendations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spTree>
    <p:extLst>
      <p:ext uri="{BB962C8B-B14F-4D97-AF65-F5344CB8AC3E}">
        <p14:creationId xmlns:p14="http://schemas.microsoft.com/office/powerpoint/2010/main" val="22614943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BI system overviews</a:t>
            </a:r>
            <a:endParaRPr lang="en-GB" dirty="0"/>
          </a:p>
        </p:txBody>
      </p:sp>
    </p:spTree>
    <p:extLst>
      <p:ext uri="{BB962C8B-B14F-4D97-AF65-F5344CB8AC3E}">
        <p14:creationId xmlns:p14="http://schemas.microsoft.com/office/powerpoint/2010/main" val="35933622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Faraday Cups</a:t>
            </a:r>
            <a:endParaRPr lang="en-GB" dirty="0"/>
          </a:p>
        </p:txBody>
      </p:sp>
      <p:sp>
        <p:nvSpPr>
          <p:cNvPr id="4" name="Slide Number Placeholder 3"/>
          <p:cNvSpPr>
            <a:spLocks noGrp="1"/>
          </p:cNvSpPr>
          <p:nvPr>
            <p:ph type="sldNum" sz="quarter" idx="12"/>
          </p:nvPr>
        </p:nvSpPr>
        <p:spPr>
          <a:xfrm>
            <a:off x="7273280" y="5510535"/>
            <a:ext cx="2133600" cy="365125"/>
          </a:xfrm>
        </p:spPr>
        <p:txBody>
          <a:bodyPr/>
          <a:lstStyle/>
          <a:p>
            <a:fld id="{551115BC-487E-4422-894C-CB7CD3E79223}" type="slidenum">
              <a:rPr lang="sv-SE" smtClean="0"/>
              <a:t>12</a:t>
            </a:fld>
            <a:endParaRPr lang="sv-SE"/>
          </a:p>
        </p:txBody>
      </p:sp>
      <p:pic>
        <p:nvPicPr>
          <p:cNvPr id="5" name="Picture 4" descr="f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412777"/>
            <a:ext cx="1619671" cy="3929426"/>
          </a:xfrm>
          <a:prstGeom prst="rect">
            <a:avLst/>
          </a:prstGeom>
        </p:spPr>
      </p:pic>
      <p:pic>
        <p:nvPicPr>
          <p:cNvPr id="6" name="Picture 5"/>
          <p:cNvPicPr>
            <a:picLocks noChangeAspect="1"/>
          </p:cNvPicPr>
          <p:nvPr/>
        </p:nvPicPr>
        <p:blipFill>
          <a:blip r:embed="rId3"/>
          <a:stretch>
            <a:fillRect/>
          </a:stretch>
        </p:blipFill>
        <p:spPr>
          <a:xfrm>
            <a:off x="3851920" y="1772816"/>
            <a:ext cx="5364088" cy="3663600"/>
          </a:xfrm>
          <a:prstGeom prst="rect">
            <a:avLst/>
          </a:prstGeom>
        </p:spPr>
      </p:pic>
      <p:sp>
        <p:nvSpPr>
          <p:cNvPr id="7" name="TextBox 6"/>
          <p:cNvSpPr txBox="1"/>
          <p:nvPr/>
        </p:nvSpPr>
        <p:spPr>
          <a:xfrm>
            <a:off x="107504" y="5301208"/>
            <a:ext cx="2147305" cy="369332"/>
          </a:xfrm>
          <a:prstGeom prst="rect">
            <a:avLst/>
          </a:prstGeom>
          <a:noFill/>
        </p:spPr>
        <p:txBody>
          <a:bodyPr wrap="none" rtlCol="0">
            <a:spAutoFit/>
          </a:bodyPr>
          <a:lstStyle/>
          <a:p>
            <a:r>
              <a:rPr lang="en-GB" dirty="0" smtClean="0"/>
              <a:t>LEBT FC (</a:t>
            </a:r>
            <a:r>
              <a:rPr lang="en-GB" dirty="0" err="1" smtClean="0"/>
              <a:t>Pantechnik</a:t>
            </a:r>
            <a:r>
              <a:rPr lang="en-GB" dirty="0" smtClean="0"/>
              <a:t>)</a:t>
            </a:r>
            <a:endParaRPr lang="en-GB" dirty="0"/>
          </a:p>
        </p:txBody>
      </p:sp>
      <p:sp>
        <p:nvSpPr>
          <p:cNvPr id="8" name="TextBox 7"/>
          <p:cNvSpPr txBox="1"/>
          <p:nvPr/>
        </p:nvSpPr>
        <p:spPr>
          <a:xfrm>
            <a:off x="4355976" y="5003884"/>
            <a:ext cx="4708666" cy="369332"/>
          </a:xfrm>
          <a:prstGeom prst="rect">
            <a:avLst/>
          </a:prstGeom>
          <a:noFill/>
        </p:spPr>
        <p:txBody>
          <a:bodyPr wrap="none" rtlCol="0">
            <a:spAutoFit/>
          </a:bodyPr>
          <a:lstStyle/>
          <a:p>
            <a:r>
              <a:rPr lang="en-GB" dirty="0" smtClean="0"/>
              <a:t>Conceptual design of LEBT chopper/BI chamber</a:t>
            </a:r>
            <a:endParaRPr lang="en-GB" dirty="0"/>
          </a:p>
        </p:txBody>
      </p:sp>
      <p:cxnSp>
        <p:nvCxnSpPr>
          <p:cNvPr id="10" name="Straight Arrow Connector 9"/>
          <p:cNvCxnSpPr/>
          <p:nvPr/>
        </p:nvCxnSpPr>
        <p:spPr>
          <a:xfrm flipH="1">
            <a:off x="6228184" y="1625812"/>
            <a:ext cx="1656184" cy="7920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644008" y="1625812"/>
            <a:ext cx="3240360" cy="23762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300192" y="2777940"/>
            <a:ext cx="1656184" cy="7920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7524328" y="4146092"/>
            <a:ext cx="936104" cy="5760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308304" y="1331476"/>
            <a:ext cx="1749547" cy="369332"/>
          </a:xfrm>
          <a:prstGeom prst="rect">
            <a:avLst/>
          </a:prstGeom>
          <a:noFill/>
        </p:spPr>
        <p:txBody>
          <a:bodyPr wrap="none" rtlCol="0">
            <a:spAutoFit/>
          </a:bodyPr>
          <a:lstStyle/>
          <a:p>
            <a:r>
              <a:rPr lang="en-GB" dirty="0" err="1" smtClean="0"/>
              <a:t>Emittance</a:t>
            </a:r>
            <a:r>
              <a:rPr lang="en-GB" dirty="0" smtClean="0"/>
              <a:t> meter</a:t>
            </a:r>
            <a:endParaRPr lang="en-GB" dirty="0"/>
          </a:p>
        </p:txBody>
      </p:sp>
      <p:sp>
        <p:nvSpPr>
          <p:cNvPr id="18" name="TextBox 17"/>
          <p:cNvSpPr txBox="1"/>
          <p:nvPr/>
        </p:nvSpPr>
        <p:spPr>
          <a:xfrm>
            <a:off x="8100392" y="2561916"/>
            <a:ext cx="988635" cy="369332"/>
          </a:xfrm>
          <a:prstGeom prst="rect">
            <a:avLst/>
          </a:prstGeom>
          <a:noFill/>
        </p:spPr>
        <p:txBody>
          <a:bodyPr wrap="none" rtlCol="0">
            <a:spAutoFit/>
          </a:bodyPr>
          <a:lstStyle/>
          <a:p>
            <a:r>
              <a:rPr lang="en-GB" dirty="0" smtClean="0"/>
              <a:t>Chopper</a:t>
            </a:r>
            <a:endParaRPr lang="en-GB" dirty="0"/>
          </a:p>
        </p:txBody>
      </p:sp>
      <p:sp>
        <p:nvSpPr>
          <p:cNvPr id="19" name="TextBox 18"/>
          <p:cNvSpPr txBox="1"/>
          <p:nvPr/>
        </p:nvSpPr>
        <p:spPr>
          <a:xfrm>
            <a:off x="8604448" y="4650148"/>
            <a:ext cx="415498" cy="369332"/>
          </a:xfrm>
          <a:prstGeom prst="rect">
            <a:avLst/>
          </a:prstGeom>
          <a:noFill/>
        </p:spPr>
        <p:txBody>
          <a:bodyPr wrap="none" rtlCol="0">
            <a:spAutoFit/>
          </a:bodyPr>
          <a:lstStyle/>
          <a:p>
            <a:r>
              <a:rPr lang="en-GB" dirty="0" smtClean="0"/>
              <a:t>FC</a:t>
            </a:r>
            <a:endParaRPr lang="en-GB" dirty="0"/>
          </a:p>
        </p:txBody>
      </p:sp>
      <p:sp>
        <p:nvSpPr>
          <p:cNvPr id="3" name="Content Placeholder 2"/>
          <p:cNvSpPr>
            <a:spLocks noGrp="1"/>
          </p:cNvSpPr>
          <p:nvPr>
            <p:ph idx="1"/>
          </p:nvPr>
        </p:nvSpPr>
        <p:spPr>
          <a:xfrm>
            <a:off x="1691680" y="1340768"/>
            <a:ext cx="3816424" cy="4525963"/>
          </a:xfrm>
        </p:spPr>
        <p:txBody>
          <a:bodyPr/>
          <a:lstStyle/>
          <a:p>
            <a:r>
              <a:rPr lang="en-GB" sz="2000" dirty="0" smtClean="0"/>
              <a:t>LEBT FC Designed for full power (6 </a:t>
            </a:r>
            <a:r>
              <a:rPr lang="en-GB" sz="2000" dirty="0" err="1" smtClean="0"/>
              <a:t>ms</a:t>
            </a:r>
            <a:r>
              <a:rPr lang="en-GB" sz="2000" dirty="0" smtClean="0"/>
              <a:t>, 100 mA, 14 Hz)</a:t>
            </a:r>
          </a:p>
          <a:p>
            <a:r>
              <a:rPr lang="en-GB" sz="2000" dirty="0" smtClean="0"/>
              <a:t>Procured and </a:t>
            </a:r>
            <a:r>
              <a:rPr lang="en-GB" sz="2000" u="sng" dirty="0" smtClean="0"/>
              <a:t>delivered to ESS</a:t>
            </a:r>
          </a:p>
          <a:p>
            <a:endParaRPr lang="en-GB" dirty="0"/>
          </a:p>
        </p:txBody>
      </p:sp>
      <p:sp>
        <p:nvSpPr>
          <p:cNvPr id="22" name="TextBox 21"/>
          <p:cNvSpPr txBox="1"/>
          <p:nvPr/>
        </p:nvSpPr>
        <p:spPr>
          <a:xfrm>
            <a:off x="179512" y="6165304"/>
            <a:ext cx="4896544" cy="646331"/>
          </a:xfrm>
          <a:prstGeom prst="rect">
            <a:avLst/>
          </a:prstGeom>
          <a:noFill/>
        </p:spPr>
        <p:txBody>
          <a:bodyPr wrap="square" rtlCol="0">
            <a:spAutoFit/>
          </a:bodyPr>
          <a:lstStyle/>
          <a:p>
            <a:r>
              <a:rPr lang="en-US" dirty="0" smtClean="0"/>
              <a:t>ESS </a:t>
            </a:r>
            <a:r>
              <a:rPr lang="en-US" dirty="0"/>
              <a:t>LEBT instrumentation: ESS-0015175</a:t>
            </a:r>
          </a:p>
          <a:p>
            <a:r>
              <a:rPr lang="en-US" dirty="0" smtClean="0"/>
              <a:t>MEBT FC specification</a:t>
            </a:r>
            <a:r>
              <a:rPr lang="en-US" dirty="0"/>
              <a:t>: ESS-</a:t>
            </a:r>
            <a:r>
              <a:rPr lang="en-US" dirty="0" smtClean="0"/>
              <a:t>0036676</a:t>
            </a:r>
            <a:endParaRPr lang="en-US" dirty="0"/>
          </a:p>
        </p:txBody>
      </p:sp>
      <p:sp>
        <p:nvSpPr>
          <p:cNvPr id="23" name="TextBox 22"/>
          <p:cNvSpPr txBox="1"/>
          <p:nvPr/>
        </p:nvSpPr>
        <p:spPr>
          <a:xfrm>
            <a:off x="395536" y="5877272"/>
            <a:ext cx="1940367" cy="369332"/>
          </a:xfrm>
          <a:prstGeom prst="rect">
            <a:avLst/>
          </a:prstGeom>
          <a:noFill/>
        </p:spPr>
        <p:txBody>
          <a:bodyPr wrap="none" rtlCol="0">
            <a:spAutoFit/>
          </a:bodyPr>
          <a:lstStyle/>
          <a:p>
            <a:r>
              <a:rPr lang="en-US" dirty="0" smtClean="0"/>
              <a:t>CHESS documents:</a:t>
            </a:r>
            <a:endParaRPr lang="en-US" dirty="0"/>
          </a:p>
        </p:txBody>
      </p:sp>
      <p:sp>
        <p:nvSpPr>
          <p:cNvPr id="9" name="TextBox 8"/>
          <p:cNvSpPr txBox="1"/>
          <p:nvPr/>
        </p:nvSpPr>
        <p:spPr>
          <a:xfrm>
            <a:off x="539552" y="188640"/>
            <a:ext cx="6227787" cy="646331"/>
          </a:xfrm>
          <a:prstGeom prst="rect">
            <a:avLst/>
          </a:prstGeom>
          <a:noFill/>
        </p:spPr>
        <p:txBody>
          <a:bodyPr wrap="none" rtlCol="0">
            <a:spAutoFit/>
          </a:bodyPr>
          <a:lstStyle/>
          <a:p>
            <a:r>
              <a:rPr lang="en-US" dirty="0">
                <a:hlinkClick r:id="rId4"/>
              </a:rPr>
              <a:t>https://ess-ics.atlassian.net/wiki/display/BIG/FC+-+Faraday+</a:t>
            </a:r>
            <a:r>
              <a:rPr lang="en-US" dirty="0" smtClean="0">
                <a:hlinkClick r:id="rId4"/>
              </a:rPr>
              <a:t>Cup</a:t>
            </a:r>
            <a:endParaRPr lang="en-US" dirty="0" smtClean="0"/>
          </a:p>
          <a:p>
            <a:endParaRPr lang="en-US" dirty="0"/>
          </a:p>
        </p:txBody>
      </p:sp>
      <p:pic>
        <p:nvPicPr>
          <p:cNvPr id="2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2564904"/>
            <a:ext cx="2482233" cy="222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763688" y="4725144"/>
            <a:ext cx="1232767" cy="369332"/>
          </a:xfrm>
          <a:prstGeom prst="rect">
            <a:avLst/>
          </a:prstGeom>
          <a:noFill/>
        </p:spPr>
        <p:txBody>
          <a:bodyPr wrap="none" rtlCol="0">
            <a:spAutoFit/>
          </a:bodyPr>
          <a:lstStyle/>
          <a:p>
            <a:r>
              <a:rPr lang="en-GB" dirty="0" smtClean="0"/>
              <a:t>Inside view</a:t>
            </a:r>
            <a:endParaRPr lang="en-GB" dirty="0"/>
          </a:p>
        </p:txBody>
      </p:sp>
      <p:sp>
        <p:nvSpPr>
          <p:cNvPr id="12" name="TextBox 11"/>
          <p:cNvSpPr txBox="1"/>
          <p:nvPr/>
        </p:nvSpPr>
        <p:spPr>
          <a:xfrm>
            <a:off x="4067944" y="5613047"/>
            <a:ext cx="4896545" cy="1200329"/>
          </a:xfrm>
          <a:prstGeom prst="rect">
            <a:avLst/>
          </a:prstGeom>
          <a:noFill/>
          <a:ln>
            <a:solidFill>
              <a:schemeClr val="tx1"/>
            </a:solidFill>
          </a:ln>
        </p:spPr>
        <p:txBody>
          <a:bodyPr wrap="square" rtlCol="0">
            <a:spAutoFit/>
          </a:bodyPr>
          <a:lstStyle/>
          <a:p>
            <a:pPr marL="285750" indent="-285750">
              <a:buFont typeface="Arial"/>
              <a:buChar char="•"/>
            </a:pPr>
            <a:r>
              <a:rPr lang="en-US" dirty="0" smtClean="0"/>
              <a:t>MEBT FC done by Bilbao</a:t>
            </a:r>
          </a:p>
          <a:p>
            <a:pPr marL="285750" indent="-285750">
              <a:buFont typeface="Arial"/>
              <a:buChar char="•"/>
            </a:pPr>
            <a:r>
              <a:rPr lang="en-US" dirty="0" smtClean="0"/>
              <a:t>DTL FC and Cold </a:t>
            </a:r>
            <a:r>
              <a:rPr lang="en-US" dirty="0" err="1" smtClean="0"/>
              <a:t>linac</a:t>
            </a:r>
            <a:r>
              <a:rPr lang="en-US" dirty="0"/>
              <a:t> </a:t>
            </a:r>
            <a:r>
              <a:rPr lang="en-US" dirty="0" err="1" smtClean="0"/>
              <a:t>insertable</a:t>
            </a:r>
            <a:r>
              <a:rPr lang="en-US" dirty="0" smtClean="0"/>
              <a:t> stop under discussion with Bilbao (one new by PBI TF)</a:t>
            </a:r>
          </a:p>
          <a:p>
            <a:pPr marL="285750" indent="-285750">
              <a:buFont typeface="Arial"/>
              <a:buChar char="•"/>
            </a:pPr>
            <a:r>
              <a:rPr lang="en-US" dirty="0" smtClean="0"/>
              <a:t>New Spoke stop in task force recommendation</a:t>
            </a:r>
          </a:p>
        </p:txBody>
      </p:sp>
    </p:spTree>
    <p:extLst>
      <p:ext uri="{BB962C8B-B14F-4D97-AF65-F5344CB8AC3E}">
        <p14:creationId xmlns:p14="http://schemas.microsoft.com/office/powerpoint/2010/main" val="12675636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s_princi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5085184"/>
            <a:ext cx="2418324" cy="1587759"/>
          </a:xfrm>
          <a:prstGeom prst="rect">
            <a:avLst/>
          </a:prstGeom>
        </p:spPr>
      </p:pic>
      <p:pic>
        <p:nvPicPr>
          <p:cNvPr id="9" name="Picture 8" descr="EM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1412776"/>
            <a:ext cx="2608595" cy="3693478"/>
          </a:xfrm>
          <a:prstGeom prst="rect">
            <a:avLst/>
          </a:prstGeom>
        </p:spPr>
      </p:pic>
      <p:sp>
        <p:nvSpPr>
          <p:cNvPr id="2" name="Title 1"/>
          <p:cNvSpPr>
            <a:spLocks noGrp="1"/>
          </p:cNvSpPr>
          <p:nvPr>
            <p:ph type="title"/>
          </p:nvPr>
        </p:nvSpPr>
        <p:spPr/>
        <p:txBody>
          <a:bodyPr/>
          <a:lstStyle/>
          <a:p>
            <a:r>
              <a:rPr lang="en-GB" dirty="0" err="1" smtClean="0"/>
              <a:t>Emittance</a:t>
            </a:r>
            <a:r>
              <a:rPr lang="en-GB" dirty="0" smtClean="0"/>
              <a:t> measurement (LEBT and MEBT)</a:t>
            </a:r>
            <a:endParaRPr lang="en-GB" dirty="0"/>
          </a:p>
        </p:txBody>
      </p:sp>
      <p:sp>
        <p:nvSpPr>
          <p:cNvPr id="4" name="Slide Number Placeholder 3"/>
          <p:cNvSpPr>
            <a:spLocks noGrp="1"/>
          </p:cNvSpPr>
          <p:nvPr>
            <p:ph type="sldNum" sz="quarter" idx="12"/>
          </p:nvPr>
        </p:nvSpPr>
        <p:spPr>
          <a:xfrm>
            <a:off x="6697216" y="6356350"/>
            <a:ext cx="2133600" cy="365125"/>
          </a:xfrm>
        </p:spPr>
        <p:txBody>
          <a:bodyPr/>
          <a:lstStyle/>
          <a:p>
            <a:fld id="{551115BC-487E-4422-894C-CB7CD3E79223}" type="slidenum">
              <a:rPr lang="en-GB" smtClean="0"/>
              <a:t>13</a:t>
            </a:fld>
            <a:endParaRPr lang="en-GB"/>
          </a:p>
        </p:txBody>
      </p:sp>
      <p:sp>
        <p:nvSpPr>
          <p:cNvPr id="6" name="TextBox 5"/>
          <p:cNvSpPr txBox="1"/>
          <p:nvPr/>
        </p:nvSpPr>
        <p:spPr>
          <a:xfrm>
            <a:off x="6012160" y="4653136"/>
            <a:ext cx="3168352" cy="523220"/>
          </a:xfrm>
          <a:prstGeom prst="rect">
            <a:avLst/>
          </a:prstGeom>
          <a:noFill/>
        </p:spPr>
        <p:txBody>
          <a:bodyPr wrap="square" rtlCol="0">
            <a:spAutoFit/>
          </a:bodyPr>
          <a:lstStyle/>
          <a:p>
            <a:r>
              <a:rPr lang="en-GB" sz="1400" dirty="0" smtClean="0"/>
              <a:t>IFMIF like Allison scanner </a:t>
            </a:r>
            <a:r>
              <a:rPr lang="en-GB" sz="1400" dirty="0"/>
              <a:t>developed at CEA for </a:t>
            </a:r>
            <a:r>
              <a:rPr lang="en-GB" sz="1400" dirty="0" smtClean="0"/>
              <a:t>the ESS LEBT. Full power capable.</a:t>
            </a:r>
            <a:endParaRPr lang="en-GB" dirty="0"/>
          </a:p>
        </p:txBody>
      </p:sp>
      <p:sp>
        <p:nvSpPr>
          <p:cNvPr id="8" name="TextBox 7"/>
          <p:cNvSpPr txBox="1"/>
          <p:nvPr/>
        </p:nvSpPr>
        <p:spPr>
          <a:xfrm>
            <a:off x="6156176" y="6630283"/>
            <a:ext cx="2703259" cy="246221"/>
          </a:xfrm>
          <a:prstGeom prst="rect">
            <a:avLst/>
          </a:prstGeom>
          <a:noFill/>
        </p:spPr>
        <p:txBody>
          <a:bodyPr wrap="none" rtlCol="0">
            <a:spAutoFit/>
          </a:bodyPr>
          <a:lstStyle/>
          <a:p>
            <a:r>
              <a:rPr lang="en-GB" sz="1000" dirty="0" smtClean="0"/>
              <a:t>Schematic view of an Allison scanner (CEA/IRFU)</a:t>
            </a:r>
            <a:endParaRPr lang="en-GB" sz="1000" dirty="0"/>
          </a:p>
        </p:txBody>
      </p:sp>
      <p:pic>
        <p:nvPicPr>
          <p:cNvPr id="10" name="Picture 9" descr="semgri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077072"/>
            <a:ext cx="1781843" cy="122413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24167" r="12343" b="11176"/>
          <a:stretch/>
        </p:blipFill>
        <p:spPr>
          <a:xfrm rot="5400000">
            <a:off x="24800" y="2143552"/>
            <a:ext cx="2304257" cy="1274753"/>
          </a:xfrm>
          <a:prstGeom prst="rect">
            <a:avLst/>
          </a:prstGeom>
        </p:spPr>
      </p:pic>
      <p:sp>
        <p:nvSpPr>
          <p:cNvPr id="12" name="TextBox 11"/>
          <p:cNvSpPr txBox="1"/>
          <p:nvPr/>
        </p:nvSpPr>
        <p:spPr>
          <a:xfrm>
            <a:off x="251520" y="5301208"/>
            <a:ext cx="2016224" cy="1384995"/>
          </a:xfrm>
          <a:prstGeom prst="rect">
            <a:avLst/>
          </a:prstGeom>
          <a:noFill/>
        </p:spPr>
        <p:txBody>
          <a:bodyPr wrap="square" rtlCol="0">
            <a:spAutoFit/>
          </a:bodyPr>
          <a:lstStyle/>
          <a:p>
            <a:r>
              <a:rPr lang="en-GB" sz="1400" dirty="0" smtClean="0"/>
              <a:t>LINAC4 </a:t>
            </a:r>
            <a:r>
              <a:rPr lang="en-GB" sz="1400" dirty="0" err="1" smtClean="0"/>
              <a:t>emittance</a:t>
            </a:r>
            <a:r>
              <a:rPr lang="en-GB" sz="1400" dirty="0" smtClean="0"/>
              <a:t> meter slit and grid</a:t>
            </a:r>
          </a:p>
          <a:p>
            <a:endParaRPr lang="en-GB" sz="1400" dirty="0"/>
          </a:p>
          <a:p>
            <a:r>
              <a:rPr lang="en-GB" sz="1400" dirty="0" smtClean="0"/>
              <a:t>ESS Slit and grid will be Bilbao </a:t>
            </a:r>
            <a:r>
              <a:rPr lang="en-GB" sz="1400" dirty="0"/>
              <a:t>i</a:t>
            </a:r>
            <a:r>
              <a:rPr lang="en-GB" sz="1400" dirty="0" smtClean="0"/>
              <a:t>n-kind, based on ESS preliminary design</a:t>
            </a:r>
            <a:endParaRPr lang="en-GB" dirty="0"/>
          </a:p>
        </p:txBody>
      </p:sp>
      <p:sp>
        <p:nvSpPr>
          <p:cNvPr id="14" name="TextBox 13"/>
          <p:cNvSpPr txBox="1"/>
          <p:nvPr/>
        </p:nvSpPr>
        <p:spPr>
          <a:xfrm>
            <a:off x="2411760" y="2132856"/>
            <a:ext cx="3672408" cy="3693319"/>
          </a:xfrm>
          <a:prstGeom prst="rect">
            <a:avLst/>
          </a:prstGeom>
          <a:noFill/>
        </p:spPr>
        <p:txBody>
          <a:bodyPr wrap="square" rtlCol="0">
            <a:spAutoFit/>
          </a:bodyPr>
          <a:lstStyle/>
          <a:p>
            <a:endParaRPr lang="en-US" dirty="0"/>
          </a:p>
          <a:p>
            <a:r>
              <a:rPr lang="en-US" dirty="0" smtClean="0"/>
              <a:t>MEBT </a:t>
            </a:r>
            <a:r>
              <a:rPr lang="en-US" dirty="0"/>
              <a:t>EMU: ESS-0020535</a:t>
            </a:r>
          </a:p>
          <a:p>
            <a:r>
              <a:rPr lang="en-US" dirty="0"/>
              <a:t>LEBT EMU </a:t>
            </a:r>
            <a:r>
              <a:rPr lang="en-US" dirty="0" err="1" smtClean="0"/>
              <a:t>thermomechanical</a:t>
            </a:r>
            <a:r>
              <a:rPr lang="en-US" dirty="0" smtClean="0"/>
              <a:t> simulations: </a:t>
            </a:r>
            <a:r>
              <a:rPr lang="en-US" dirty="0"/>
              <a:t>ESS-</a:t>
            </a:r>
            <a:r>
              <a:rPr lang="en-US" dirty="0" smtClean="0"/>
              <a:t>0036400</a:t>
            </a:r>
          </a:p>
          <a:p>
            <a:r>
              <a:rPr lang="en-US" dirty="0"/>
              <a:t>LEBT EMU specifications: ESS-0028985</a:t>
            </a:r>
            <a:endParaRPr lang="en-US" dirty="0" smtClean="0"/>
          </a:p>
          <a:p>
            <a:r>
              <a:rPr lang="en-US" dirty="0" smtClean="0"/>
              <a:t>LEBT PDR Report: </a:t>
            </a:r>
            <a:r>
              <a:rPr lang="en-US" dirty="0"/>
              <a:t>ESS-0041340</a:t>
            </a:r>
            <a:endParaRPr lang="en-US" dirty="0" smtClean="0"/>
          </a:p>
          <a:p>
            <a:endParaRPr lang="en-US" dirty="0" smtClean="0"/>
          </a:p>
          <a:p>
            <a:r>
              <a:rPr lang="en-US" dirty="0" smtClean="0"/>
              <a:t>Optional use studies:</a:t>
            </a:r>
          </a:p>
          <a:p>
            <a:r>
              <a:rPr lang="en-US" dirty="0" smtClean="0"/>
              <a:t>High power/high </a:t>
            </a:r>
            <a:r>
              <a:rPr lang="en-US" dirty="0"/>
              <a:t>duty cycle EMU: ESS-0038060</a:t>
            </a:r>
          </a:p>
          <a:p>
            <a:r>
              <a:rPr lang="en-US" dirty="0" smtClean="0"/>
              <a:t>Potential </a:t>
            </a:r>
            <a:r>
              <a:rPr lang="en-US" dirty="0"/>
              <a:t>beam diagnostics for a movable test bench: ESS-0020683</a:t>
            </a:r>
          </a:p>
        </p:txBody>
      </p:sp>
      <p:sp>
        <p:nvSpPr>
          <p:cNvPr id="16" name="TextBox 15"/>
          <p:cNvSpPr txBox="1"/>
          <p:nvPr/>
        </p:nvSpPr>
        <p:spPr>
          <a:xfrm>
            <a:off x="2627784" y="1907540"/>
            <a:ext cx="2709734" cy="369332"/>
          </a:xfrm>
          <a:prstGeom prst="rect">
            <a:avLst/>
          </a:prstGeom>
          <a:noFill/>
        </p:spPr>
        <p:txBody>
          <a:bodyPr wrap="none" rtlCol="0">
            <a:spAutoFit/>
          </a:bodyPr>
          <a:lstStyle/>
          <a:p>
            <a:r>
              <a:rPr lang="en-US" dirty="0" smtClean="0"/>
              <a:t>Related CHESS documents:</a:t>
            </a:r>
            <a:endParaRPr lang="en-US" dirty="0"/>
          </a:p>
        </p:txBody>
      </p:sp>
      <p:sp>
        <p:nvSpPr>
          <p:cNvPr id="17" name="TextBox 16"/>
          <p:cNvSpPr txBox="1"/>
          <p:nvPr/>
        </p:nvSpPr>
        <p:spPr>
          <a:xfrm>
            <a:off x="396880" y="188640"/>
            <a:ext cx="8135560" cy="646331"/>
          </a:xfrm>
          <a:prstGeom prst="rect">
            <a:avLst/>
          </a:prstGeom>
          <a:noFill/>
        </p:spPr>
        <p:txBody>
          <a:bodyPr wrap="none" rtlCol="0">
            <a:spAutoFit/>
          </a:bodyPr>
          <a:lstStyle/>
          <a:p>
            <a:r>
              <a:rPr lang="en-US" dirty="0">
                <a:hlinkClick r:id="rId6"/>
              </a:rPr>
              <a:t>https://ess-ics.atlassian.net/wiki/display/BIG/EMU+-+Emittance+Measurement+</a:t>
            </a:r>
            <a:r>
              <a:rPr lang="en-US" dirty="0" smtClean="0">
                <a:hlinkClick r:id="rId6"/>
              </a:rPr>
              <a:t>Unit</a:t>
            </a:r>
            <a:endParaRPr lang="en-US" dirty="0" smtClean="0"/>
          </a:p>
          <a:p>
            <a:endParaRPr lang="en-US" dirty="0"/>
          </a:p>
        </p:txBody>
      </p:sp>
      <p:sp>
        <p:nvSpPr>
          <p:cNvPr id="3" name="Rectangle 2"/>
          <p:cNvSpPr/>
          <p:nvPr/>
        </p:nvSpPr>
        <p:spPr>
          <a:xfrm>
            <a:off x="107504" y="5949280"/>
            <a:ext cx="2232248" cy="7920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373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Position Monitor</a:t>
            </a:r>
            <a:endParaRPr lang="en-US" dirty="0"/>
          </a:p>
        </p:txBody>
      </p:sp>
      <p:sp>
        <p:nvSpPr>
          <p:cNvPr id="4" name="Slide Number Placeholder 3"/>
          <p:cNvSpPr>
            <a:spLocks noGrp="1"/>
          </p:cNvSpPr>
          <p:nvPr>
            <p:ph type="sldNum" sz="quarter" idx="12"/>
          </p:nvPr>
        </p:nvSpPr>
        <p:spPr>
          <a:xfrm>
            <a:off x="6876256" y="6237312"/>
            <a:ext cx="2133600" cy="365125"/>
          </a:xfrm>
        </p:spPr>
        <p:txBody>
          <a:bodyPr/>
          <a:lstStyle/>
          <a:p>
            <a:fld id="{551115BC-487E-4422-894C-CB7CD3E79223}" type="slidenum">
              <a:rPr lang="sv-SE" smtClean="0"/>
              <a:t>14</a:t>
            </a:fld>
            <a:endParaRPr lang="sv-SE" dirty="0"/>
          </a:p>
        </p:txBody>
      </p:sp>
      <p:pic>
        <p:nvPicPr>
          <p:cNvPr id="5" name="Picture 4"/>
          <p:cNvPicPr>
            <a:picLocks noChangeAspect="1"/>
          </p:cNvPicPr>
          <p:nvPr/>
        </p:nvPicPr>
        <p:blipFill>
          <a:blip r:embed="rId2"/>
          <a:stretch>
            <a:fillRect/>
          </a:stretch>
        </p:blipFill>
        <p:spPr>
          <a:xfrm>
            <a:off x="5444048" y="3797114"/>
            <a:ext cx="1288192" cy="1432086"/>
          </a:xfrm>
          <a:prstGeom prst="rect">
            <a:avLst/>
          </a:prstGeom>
        </p:spPr>
      </p:pic>
      <p:pic>
        <p:nvPicPr>
          <p:cNvPr id="6" name="Picture 5"/>
          <p:cNvPicPr>
            <a:picLocks noChangeAspect="1"/>
          </p:cNvPicPr>
          <p:nvPr/>
        </p:nvPicPr>
        <p:blipFill>
          <a:blip r:embed="rId3"/>
          <a:stretch>
            <a:fillRect/>
          </a:stretch>
        </p:blipFill>
        <p:spPr>
          <a:xfrm>
            <a:off x="2411760" y="3645024"/>
            <a:ext cx="1808067" cy="1466000"/>
          </a:xfrm>
          <a:prstGeom prst="rect">
            <a:avLst/>
          </a:prstGeom>
        </p:spPr>
      </p:pic>
      <p:pic>
        <p:nvPicPr>
          <p:cNvPr id="7"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3805170"/>
            <a:ext cx="1295515" cy="135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123728" y="5733256"/>
            <a:ext cx="4320480" cy="923330"/>
          </a:xfrm>
          <a:prstGeom prst="rect">
            <a:avLst/>
          </a:prstGeom>
          <a:noFill/>
        </p:spPr>
        <p:txBody>
          <a:bodyPr wrap="square" rtlCol="0">
            <a:spAutoFit/>
          </a:bodyPr>
          <a:lstStyle/>
          <a:p>
            <a:r>
              <a:rPr lang="en-US" dirty="0" smtClean="0"/>
              <a:t>MEBT BPM </a:t>
            </a:r>
            <a:r>
              <a:rPr lang="en-US" dirty="0"/>
              <a:t>specification: ESS-0037394</a:t>
            </a:r>
            <a:endParaRPr lang="en-US" dirty="0" smtClean="0"/>
          </a:p>
          <a:p>
            <a:r>
              <a:rPr lang="en-US" dirty="0" smtClean="0"/>
              <a:t>DTL BPM </a:t>
            </a:r>
            <a:r>
              <a:rPr lang="en-US" dirty="0"/>
              <a:t>specification: ESS-0039816</a:t>
            </a:r>
            <a:endParaRPr lang="en-US" dirty="0" smtClean="0"/>
          </a:p>
          <a:p>
            <a:r>
              <a:rPr lang="en-US" dirty="0" smtClean="0"/>
              <a:t>BPM </a:t>
            </a:r>
            <a:r>
              <a:rPr lang="en-US" dirty="0"/>
              <a:t>system design doc</a:t>
            </a:r>
            <a:r>
              <a:rPr lang="en-US" dirty="0" smtClean="0"/>
              <a:t>: ESS-0041439</a:t>
            </a:r>
            <a:endParaRPr lang="en-US" dirty="0"/>
          </a:p>
        </p:txBody>
      </p:sp>
      <p:sp>
        <p:nvSpPr>
          <p:cNvPr id="12" name="TextBox 11"/>
          <p:cNvSpPr txBox="1"/>
          <p:nvPr/>
        </p:nvSpPr>
        <p:spPr>
          <a:xfrm>
            <a:off x="3360192" y="5397023"/>
            <a:ext cx="1940367" cy="369332"/>
          </a:xfrm>
          <a:prstGeom prst="rect">
            <a:avLst/>
          </a:prstGeom>
          <a:noFill/>
        </p:spPr>
        <p:txBody>
          <a:bodyPr wrap="none" rtlCol="0">
            <a:spAutoFit/>
          </a:bodyPr>
          <a:lstStyle/>
          <a:p>
            <a:r>
              <a:rPr lang="en-US" dirty="0" smtClean="0"/>
              <a:t>CHESS documents:</a:t>
            </a:r>
            <a:endParaRPr lang="en-US" dirty="0"/>
          </a:p>
        </p:txBody>
      </p:sp>
      <p:sp>
        <p:nvSpPr>
          <p:cNvPr id="14" name="TextBox 13"/>
          <p:cNvSpPr txBox="1"/>
          <p:nvPr/>
        </p:nvSpPr>
        <p:spPr>
          <a:xfrm>
            <a:off x="302146" y="188640"/>
            <a:ext cx="7510214" cy="646331"/>
          </a:xfrm>
          <a:prstGeom prst="rect">
            <a:avLst/>
          </a:prstGeom>
          <a:noFill/>
        </p:spPr>
        <p:txBody>
          <a:bodyPr wrap="none" rtlCol="0">
            <a:spAutoFit/>
          </a:bodyPr>
          <a:lstStyle/>
          <a:p>
            <a:r>
              <a:rPr lang="en-US" dirty="0">
                <a:hlinkClick r:id="rId5"/>
              </a:rPr>
              <a:t>https://ess-ics.atlassian.net/wiki/display/BIG/BPM+-+Beam+Position+</a:t>
            </a:r>
            <a:r>
              <a:rPr lang="en-US" dirty="0" smtClean="0">
                <a:hlinkClick r:id="rId5"/>
              </a:rPr>
              <a:t>Monitor</a:t>
            </a:r>
            <a:endParaRPr lang="en-US" dirty="0" smtClean="0"/>
          </a:p>
          <a:p>
            <a:endParaRPr lang="en-US" dirty="0"/>
          </a:p>
        </p:txBody>
      </p:sp>
      <p:pic>
        <p:nvPicPr>
          <p:cNvPr id="15" name="Picture 14"/>
          <p:cNvPicPr>
            <a:picLocks noChangeAspect="1"/>
          </p:cNvPicPr>
          <p:nvPr/>
        </p:nvPicPr>
        <p:blipFill rotWithShape="1">
          <a:blip r:embed="rId6"/>
          <a:srcRect t="8275" b="11775"/>
          <a:stretch/>
        </p:blipFill>
        <p:spPr>
          <a:xfrm>
            <a:off x="5152660" y="1488576"/>
            <a:ext cx="2875724" cy="1724400"/>
          </a:xfrm>
          <a:prstGeom prst="rect">
            <a:avLst/>
          </a:prstGeom>
        </p:spPr>
      </p:pic>
      <p:sp>
        <p:nvSpPr>
          <p:cNvPr id="16" name="TextBox 15"/>
          <p:cNvSpPr txBox="1"/>
          <p:nvPr/>
        </p:nvSpPr>
        <p:spPr>
          <a:xfrm>
            <a:off x="5071827" y="3140968"/>
            <a:ext cx="2884549" cy="646331"/>
          </a:xfrm>
          <a:prstGeom prst="rect">
            <a:avLst/>
          </a:prstGeom>
          <a:noFill/>
        </p:spPr>
        <p:txBody>
          <a:bodyPr wrap="none" rtlCol="0">
            <a:spAutoFit/>
          </a:bodyPr>
          <a:lstStyle/>
          <a:p>
            <a:r>
              <a:rPr lang="en-US" dirty="0" smtClean="0"/>
              <a:t>Prototype SLAC/ESS 352MHz </a:t>
            </a:r>
          </a:p>
          <a:p>
            <a:r>
              <a:rPr lang="en-US" dirty="0" err="1"/>
              <a:t>d</a:t>
            </a:r>
            <a:r>
              <a:rPr lang="en-US" dirty="0" err="1" smtClean="0"/>
              <a:t>ownmixer</a:t>
            </a:r>
            <a:r>
              <a:rPr lang="en-US" dirty="0" smtClean="0"/>
              <a:t> RTM (w. VM)</a:t>
            </a:r>
            <a:endParaRPr lang="en-US" dirty="0"/>
          </a:p>
        </p:txBody>
      </p:sp>
      <p:sp>
        <p:nvSpPr>
          <p:cNvPr id="17" name="TextBox 16"/>
          <p:cNvSpPr txBox="1"/>
          <p:nvPr/>
        </p:nvSpPr>
        <p:spPr>
          <a:xfrm>
            <a:off x="5981704" y="5085184"/>
            <a:ext cx="1614632" cy="646331"/>
          </a:xfrm>
          <a:prstGeom prst="rect">
            <a:avLst/>
          </a:prstGeom>
          <a:noFill/>
        </p:spPr>
        <p:txBody>
          <a:bodyPr wrap="none" rtlCol="0">
            <a:spAutoFit/>
          </a:bodyPr>
          <a:lstStyle/>
          <a:p>
            <a:r>
              <a:rPr lang="en-US" dirty="0" smtClean="0"/>
              <a:t>DESY cold </a:t>
            </a:r>
            <a:r>
              <a:rPr lang="en-US" dirty="0" err="1" smtClean="0"/>
              <a:t>linac</a:t>
            </a:r>
            <a:r>
              <a:rPr lang="en-US" dirty="0" smtClean="0"/>
              <a:t> </a:t>
            </a:r>
          </a:p>
          <a:p>
            <a:r>
              <a:rPr lang="en-US" dirty="0"/>
              <a:t>d</a:t>
            </a:r>
            <a:r>
              <a:rPr lang="en-US" dirty="0" smtClean="0"/>
              <a:t>esign variants</a:t>
            </a:r>
            <a:endParaRPr lang="en-US" dirty="0"/>
          </a:p>
        </p:txBody>
      </p:sp>
      <p:sp>
        <p:nvSpPr>
          <p:cNvPr id="18" name="TextBox 17"/>
          <p:cNvSpPr txBox="1"/>
          <p:nvPr/>
        </p:nvSpPr>
        <p:spPr>
          <a:xfrm>
            <a:off x="3275856" y="4725144"/>
            <a:ext cx="1864400" cy="646331"/>
          </a:xfrm>
          <a:prstGeom prst="rect">
            <a:avLst/>
          </a:prstGeom>
          <a:noFill/>
        </p:spPr>
        <p:txBody>
          <a:bodyPr wrap="none" rtlCol="0">
            <a:spAutoFit/>
          </a:bodyPr>
          <a:lstStyle/>
          <a:p>
            <a:r>
              <a:rPr lang="en-US" dirty="0" smtClean="0"/>
              <a:t>Bilbao MEBT BPM </a:t>
            </a:r>
          </a:p>
          <a:p>
            <a:r>
              <a:rPr lang="en-US" dirty="0" smtClean="0"/>
              <a:t>design proposal</a:t>
            </a:r>
            <a:endParaRPr lang="en-US" dirty="0"/>
          </a:p>
        </p:txBody>
      </p:sp>
      <p:pic>
        <p:nvPicPr>
          <p:cNvPr id="19" name="Picture 8"/>
          <p:cNvPicPr>
            <a:picLocks noChangeAspect="1" noChangeArrowheads="1"/>
          </p:cNvPicPr>
          <p:nvPr/>
        </p:nvPicPr>
        <p:blipFill>
          <a:blip r:embed="rId7" cstate="print"/>
          <a:srcRect/>
          <a:stretch>
            <a:fillRect/>
          </a:stretch>
        </p:blipFill>
        <p:spPr bwMode="auto">
          <a:xfrm>
            <a:off x="539552" y="3635340"/>
            <a:ext cx="1471169" cy="1405220"/>
          </a:xfrm>
          <a:prstGeom prst="rect">
            <a:avLst/>
          </a:prstGeom>
          <a:noFill/>
          <a:ln w="9525">
            <a:noFill/>
            <a:miter lim="800000"/>
            <a:headEnd/>
            <a:tailEnd/>
          </a:ln>
        </p:spPr>
      </p:pic>
      <p:sp>
        <p:nvSpPr>
          <p:cNvPr id="20" name="TextBox 19"/>
          <p:cNvSpPr txBox="1"/>
          <p:nvPr/>
        </p:nvSpPr>
        <p:spPr>
          <a:xfrm>
            <a:off x="323528" y="4942909"/>
            <a:ext cx="1351652" cy="646331"/>
          </a:xfrm>
          <a:prstGeom prst="rect">
            <a:avLst/>
          </a:prstGeom>
          <a:noFill/>
        </p:spPr>
        <p:txBody>
          <a:bodyPr wrap="none" rtlCol="0">
            <a:spAutoFit/>
          </a:bodyPr>
          <a:lstStyle/>
          <a:p>
            <a:r>
              <a:rPr lang="en-US" dirty="0" err="1" smtClean="0"/>
              <a:t>Legnaro</a:t>
            </a:r>
            <a:r>
              <a:rPr lang="en-US" dirty="0"/>
              <a:t> </a:t>
            </a:r>
            <a:r>
              <a:rPr lang="en-US" dirty="0" smtClean="0"/>
              <a:t>DTL</a:t>
            </a:r>
          </a:p>
          <a:p>
            <a:r>
              <a:rPr lang="en-US" dirty="0" smtClean="0"/>
              <a:t>BPM design</a:t>
            </a:r>
          </a:p>
        </p:txBody>
      </p:sp>
      <p:pic>
        <p:nvPicPr>
          <p:cNvPr id="21" name="Picture 20" descr="photo.JPG"/>
          <p:cNvPicPr>
            <a:picLocks noChangeAspect="1"/>
          </p:cNvPicPr>
          <p:nvPr/>
        </p:nvPicPr>
        <p:blipFill rotWithShape="1">
          <a:blip r:embed="rId8">
            <a:extLst>
              <a:ext uri="{28A0092B-C50C-407E-A947-70E740481C1C}">
                <a14:useLocalDpi xmlns:a14="http://schemas.microsoft.com/office/drawing/2010/main" val="0"/>
              </a:ext>
            </a:extLst>
          </a:blip>
          <a:srcRect t="19254" b="27880"/>
          <a:stretch/>
        </p:blipFill>
        <p:spPr>
          <a:xfrm>
            <a:off x="179512" y="1483200"/>
            <a:ext cx="4476197" cy="1774800"/>
          </a:xfrm>
          <a:prstGeom prst="rect">
            <a:avLst/>
          </a:prstGeom>
        </p:spPr>
      </p:pic>
      <p:sp>
        <p:nvSpPr>
          <p:cNvPr id="22" name="TextBox 21"/>
          <p:cNvSpPr txBox="1"/>
          <p:nvPr/>
        </p:nvSpPr>
        <p:spPr>
          <a:xfrm>
            <a:off x="323528" y="3212976"/>
            <a:ext cx="4147289" cy="369332"/>
          </a:xfrm>
          <a:prstGeom prst="rect">
            <a:avLst/>
          </a:prstGeom>
          <a:noFill/>
        </p:spPr>
        <p:txBody>
          <a:bodyPr wrap="none" rtlCol="0">
            <a:spAutoFit/>
          </a:bodyPr>
          <a:lstStyle/>
          <a:p>
            <a:r>
              <a:rPr lang="en-US" dirty="0" smtClean="0"/>
              <a:t>Struck ADC and DESY 700MHz </a:t>
            </a:r>
            <a:r>
              <a:rPr lang="en-US" dirty="0" err="1" smtClean="0"/>
              <a:t>downmixer</a:t>
            </a:r>
            <a:endParaRPr lang="en-US" dirty="0"/>
          </a:p>
        </p:txBody>
      </p:sp>
    </p:spTree>
    <p:extLst>
      <p:ext uri="{BB962C8B-B14F-4D97-AF65-F5344CB8AC3E}">
        <p14:creationId xmlns:p14="http://schemas.microsoft.com/office/powerpoint/2010/main" val="26160390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7139136" cy="1143000"/>
          </a:xfrm>
        </p:spPr>
        <p:txBody>
          <a:bodyPr/>
          <a:lstStyle/>
          <a:p>
            <a:r>
              <a:rPr lang="en-US" dirty="0" smtClean="0"/>
              <a:t>Beam Current Monitor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dirty="0"/>
          </a:p>
        </p:txBody>
      </p:sp>
      <p:pic>
        <p:nvPicPr>
          <p:cNvPr id="7" name="Picture 6"/>
          <p:cNvPicPr>
            <a:picLocks noChangeAspect="1"/>
          </p:cNvPicPr>
          <p:nvPr/>
        </p:nvPicPr>
        <p:blipFill>
          <a:blip r:embed="rId2"/>
          <a:stretch>
            <a:fillRect/>
          </a:stretch>
        </p:blipFill>
        <p:spPr>
          <a:xfrm>
            <a:off x="1691680" y="3140968"/>
            <a:ext cx="5940152" cy="2143561"/>
          </a:xfrm>
          <a:prstGeom prst="rect">
            <a:avLst/>
          </a:prstGeom>
        </p:spPr>
      </p:pic>
      <p:sp>
        <p:nvSpPr>
          <p:cNvPr id="8" name="TextBox 7"/>
          <p:cNvSpPr txBox="1"/>
          <p:nvPr/>
        </p:nvSpPr>
        <p:spPr>
          <a:xfrm>
            <a:off x="395536" y="188640"/>
            <a:ext cx="7476964" cy="646331"/>
          </a:xfrm>
          <a:prstGeom prst="rect">
            <a:avLst/>
          </a:prstGeom>
          <a:noFill/>
        </p:spPr>
        <p:txBody>
          <a:bodyPr wrap="none" rtlCol="0">
            <a:spAutoFit/>
          </a:bodyPr>
          <a:lstStyle/>
          <a:p>
            <a:r>
              <a:rPr lang="en-US" dirty="0">
                <a:hlinkClick r:id="rId3"/>
              </a:rPr>
              <a:t>https://ess-ics.atlassian.net/wiki/display/BIG/BCM+-+Beam+Current+</a:t>
            </a:r>
            <a:r>
              <a:rPr lang="en-US" dirty="0" smtClean="0">
                <a:hlinkClick r:id="rId3"/>
              </a:rPr>
              <a:t>Monitor</a:t>
            </a:r>
            <a:endParaRPr lang="en-US" dirty="0" smtClean="0"/>
          </a:p>
          <a:p>
            <a:endParaRPr lang="en-US" dirty="0"/>
          </a:p>
        </p:txBody>
      </p:sp>
      <p:pic>
        <p:nvPicPr>
          <p:cNvPr id="10" name="Picture 9" descr="ACCT_toroid.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5157192"/>
            <a:ext cx="1467555" cy="1100666"/>
          </a:xfrm>
          <a:prstGeom prst="rect">
            <a:avLst/>
          </a:prstGeom>
        </p:spPr>
      </p:pic>
      <p:pic>
        <p:nvPicPr>
          <p:cNvPr id="11" name="Picture 10"/>
          <p:cNvPicPr>
            <a:picLocks noChangeAspect="1"/>
          </p:cNvPicPr>
          <p:nvPr/>
        </p:nvPicPr>
        <p:blipFill>
          <a:blip r:embed="rId5"/>
          <a:stretch>
            <a:fillRect/>
          </a:stretch>
        </p:blipFill>
        <p:spPr>
          <a:xfrm>
            <a:off x="323528" y="1916832"/>
            <a:ext cx="1640784" cy="1472704"/>
          </a:xfrm>
          <a:prstGeom prst="rect">
            <a:avLst/>
          </a:prstGeom>
        </p:spPr>
      </p:pic>
      <p:cxnSp>
        <p:nvCxnSpPr>
          <p:cNvPr id="15" name="Straight Connector 14"/>
          <p:cNvCxnSpPr/>
          <p:nvPr/>
        </p:nvCxnSpPr>
        <p:spPr>
          <a:xfrm flipV="1">
            <a:off x="4067944" y="4077072"/>
            <a:ext cx="0" cy="216024"/>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779912" y="3573016"/>
            <a:ext cx="0" cy="504056"/>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779912" y="4077072"/>
            <a:ext cx="288032" cy="0"/>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3491880" y="3573016"/>
            <a:ext cx="288032" cy="0"/>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1763688" y="4365104"/>
            <a:ext cx="2232248" cy="1080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835696" y="2996952"/>
            <a:ext cx="1584176"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6"/>
          <a:stretch>
            <a:fillRect/>
          </a:stretch>
        </p:blipFill>
        <p:spPr>
          <a:xfrm>
            <a:off x="5268591" y="1916832"/>
            <a:ext cx="1751681" cy="1313761"/>
          </a:xfrm>
          <a:prstGeom prst="rect">
            <a:avLst/>
          </a:prstGeom>
        </p:spPr>
      </p:pic>
      <p:sp>
        <p:nvSpPr>
          <p:cNvPr id="26" name="Rectangle 25"/>
          <p:cNvSpPr/>
          <p:nvPr/>
        </p:nvSpPr>
        <p:spPr>
          <a:xfrm>
            <a:off x="3068216" y="2420888"/>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068216" y="2276872"/>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068216" y="2132856"/>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068216" y="1988840"/>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a:endCxn id="26" idx="3"/>
          </p:cNvCxnSpPr>
          <p:nvPr/>
        </p:nvCxnSpPr>
        <p:spPr>
          <a:xfrm flipH="1">
            <a:off x="3212232" y="2204864"/>
            <a:ext cx="1935832"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3131840" y="2780928"/>
            <a:ext cx="360040" cy="720080"/>
          </a:xfrm>
          <a:prstGeom prst="line">
            <a:avLst/>
          </a:prstGeom>
          <a:ln w="25400" cmpd="dbl">
            <a:solidFill>
              <a:srgbClr val="FF0000"/>
            </a:solidFill>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7"/>
          <a:stretch>
            <a:fillRect/>
          </a:stretch>
        </p:blipFill>
        <p:spPr>
          <a:xfrm>
            <a:off x="7092280" y="1916832"/>
            <a:ext cx="1691680" cy="1268760"/>
          </a:xfrm>
          <a:prstGeom prst="rect">
            <a:avLst/>
          </a:prstGeom>
        </p:spPr>
      </p:pic>
      <p:sp>
        <p:nvSpPr>
          <p:cNvPr id="35" name="TextBox 34"/>
          <p:cNvSpPr txBox="1"/>
          <p:nvPr/>
        </p:nvSpPr>
        <p:spPr>
          <a:xfrm>
            <a:off x="107504" y="1340768"/>
            <a:ext cx="2223686" cy="646331"/>
          </a:xfrm>
          <a:prstGeom prst="rect">
            <a:avLst/>
          </a:prstGeom>
          <a:noFill/>
        </p:spPr>
        <p:txBody>
          <a:bodyPr wrap="none" rtlCol="0">
            <a:spAutoFit/>
          </a:bodyPr>
          <a:lstStyle/>
          <a:p>
            <a:r>
              <a:rPr lang="en-US" dirty="0" smtClean="0"/>
              <a:t>FE electronics and </a:t>
            </a:r>
          </a:p>
          <a:p>
            <a:r>
              <a:rPr lang="en-US" dirty="0" smtClean="0"/>
              <a:t>Diff driver at stub exit</a:t>
            </a:r>
            <a:endParaRPr lang="en-US" dirty="0"/>
          </a:p>
        </p:txBody>
      </p:sp>
      <p:sp>
        <p:nvSpPr>
          <p:cNvPr id="36" name="TextBox 35"/>
          <p:cNvSpPr txBox="1"/>
          <p:nvPr/>
        </p:nvSpPr>
        <p:spPr>
          <a:xfrm>
            <a:off x="0" y="6237312"/>
            <a:ext cx="1349536" cy="646331"/>
          </a:xfrm>
          <a:prstGeom prst="rect">
            <a:avLst/>
          </a:prstGeom>
          <a:noFill/>
        </p:spPr>
        <p:txBody>
          <a:bodyPr wrap="none" rtlCol="0">
            <a:spAutoFit/>
          </a:bodyPr>
          <a:lstStyle/>
          <a:p>
            <a:r>
              <a:rPr lang="en-US" dirty="0" smtClean="0"/>
              <a:t>ACCT coil on </a:t>
            </a:r>
          </a:p>
          <a:p>
            <a:r>
              <a:rPr lang="en-US" dirty="0" smtClean="0"/>
              <a:t>beam line</a:t>
            </a:r>
            <a:endParaRPr lang="en-US" dirty="0"/>
          </a:p>
        </p:txBody>
      </p:sp>
      <p:sp>
        <p:nvSpPr>
          <p:cNvPr id="37" name="TextBox 36"/>
          <p:cNvSpPr txBox="1"/>
          <p:nvPr/>
        </p:nvSpPr>
        <p:spPr>
          <a:xfrm>
            <a:off x="5148064" y="1340768"/>
            <a:ext cx="2240630" cy="646331"/>
          </a:xfrm>
          <a:prstGeom prst="rect">
            <a:avLst/>
          </a:prstGeom>
          <a:noFill/>
        </p:spPr>
        <p:txBody>
          <a:bodyPr wrap="none" rtlCol="0">
            <a:spAutoFit/>
          </a:bodyPr>
          <a:lstStyle/>
          <a:p>
            <a:r>
              <a:rPr lang="en-US" dirty="0" smtClean="0"/>
              <a:t>Diff receiver, ADC and </a:t>
            </a:r>
          </a:p>
          <a:p>
            <a:r>
              <a:rPr lang="en-US" dirty="0" smtClean="0"/>
              <a:t>Processing in crate</a:t>
            </a:r>
          </a:p>
        </p:txBody>
      </p:sp>
      <p:sp>
        <p:nvSpPr>
          <p:cNvPr id="38" name="TextBox 37"/>
          <p:cNvSpPr txBox="1"/>
          <p:nvPr/>
        </p:nvSpPr>
        <p:spPr>
          <a:xfrm>
            <a:off x="2483768" y="5229200"/>
            <a:ext cx="5609228" cy="461665"/>
          </a:xfrm>
          <a:prstGeom prst="rect">
            <a:avLst/>
          </a:prstGeom>
          <a:noFill/>
        </p:spPr>
        <p:txBody>
          <a:bodyPr wrap="none" rtlCol="0">
            <a:spAutoFit/>
          </a:bodyPr>
          <a:lstStyle/>
          <a:p>
            <a:r>
              <a:rPr lang="en-US" sz="1200" dirty="0" smtClean="0"/>
              <a:t>Cable lengths from tunnel to gallery longer than recommended (25-35m in warm </a:t>
            </a:r>
            <a:r>
              <a:rPr lang="en-US" sz="1200" dirty="0" err="1" smtClean="0"/>
              <a:t>linac</a:t>
            </a:r>
            <a:r>
              <a:rPr lang="en-US" sz="1200" dirty="0" smtClean="0"/>
              <a:t>), </a:t>
            </a:r>
          </a:p>
          <a:p>
            <a:r>
              <a:rPr lang="en-US" sz="1200" dirty="0" smtClean="0"/>
              <a:t>but seems manageable with custom modification</a:t>
            </a:r>
            <a:endParaRPr lang="en-US" sz="1200" dirty="0"/>
          </a:p>
        </p:txBody>
      </p:sp>
      <p:sp>
        <p:nvSpPr>
          <p:cNvPr id="39" name="TextBox 38"/>
          <p:cNvSpPr txBox="1"/>
          <p:nvPr/>
        </p:nvSpPr>
        <p:spPr>
          <a:xfrm>
            <a:off x="3783761" y="5589240"/>
            <a:ext cx="1940367" cy="369332"/>
          </a:xfrm>
          <a:prstGeom prst="rect">
            <a:avLst/>
          </a:prstGeom>
          <a:noFill/>
        </p:spPr>
        <p:txBody>
          <a:bodyPr wrap="none" rtlCol="0">
            <a:spAutoFit/>
          </a:bodyPr>
          <a:lstStyle/>
          <a:p>
            <a:r>
              <a:rPr lang="en-US" dirty="0" smtClean="0"/>
              <a:t>CHESS documents:</a:t>
            </a:r>
            <a:endParaRPr lang="en-US" dirty="0"/>
          </a:p>
        </p:txBody>
      </p:sp>
      <p:cxnSp>
        <p:nvCxnSpPr>
          <p:cNvPr id="40" name="Straight Connector 39"/>
          <p:cNvCxnSpPr/>
          <p:nvPr/>
        </p:nvCxnSpPr>
        <p:spPr>
          <a:xfrm flipV="1">
            <a:off x="3212232" y="2564904"/>
            <a:ext cx="0" cy="216024"/>
          </a:xfrm>
          <a:prstGeom prst="line">
            <a:avLst/>
          </a:prstGeom>
          <a:ln w="25400" cmpd="dbl">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068216" y="2564904"/>
            <a:ext cx="0" cy="216024"/>
          </a:xfrm>
          <a:prstGeom prst="line">
            <a:avLst/>
          </a:prstGeom>
          <a:ln w="25400" cmpd="dbl">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212232" y="2775723"/>
            <a:ext cx="207640" cy="5205"/>
          </a:xfrm>
          <a:prstGeom prst="line">
            <a:avLst/>
          </a:prstGeom>
          <a:ln w="25400" cmpd="dbl">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2852192" y="2780928"/>
            <a:ext cx="207640" cy="5205"/>
          </a:xfrm>
          <a:prstGeom prst="line">
            <a:avLst/>
          </a:prstGeom>
          <a:ln w="25400" cmpd="dbl">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619672" y="5877272"/>
            <a:ext cx="3807202" cy="1200329"/>
          </a:xfrm>
          <a:prstGeom prst="rect">
            <a:avLst/>
          </a:prstGeom>
          <a:noFill/>
        </p:spPr>
        <p:txBody>
          <a:bodyPr wrap="none" rtlCol="0">
            <a:spAutoFit/>
          </a:bodyPr>
          <a:lstStyle/>
          <a:p>
            <a:r>
              <a:rPr lang="en-US" dirty="0" smtClean="0"/>
              <a:t>LEBT BCM specification: ESS-00407092</a:t>
            </a:r>
          </a:p>
          <a:p>
            <a:r>
              <a:rPr lang="en-US" dirty="0"/>
              <a:t>RFQ BCM specification: ESS-0040786</a:t>
            </a:r>
          </a:p>
          <a:p>
            <a:r>
              <a:rPr lang="en-US" dirty="0" smtClean="0"/>
              <a:t>MEBT BCM specification: ESS-0037395</a:t>
            </a:r>
          </a:p>
          <a:p>
            <a:endParaRPr lang="en-US" dirty="0"/>
          </a:p>
        </p:txBody>
      </p:sp>
      <p:sp>
        <p:nvSpPr>
          <p:cNvPr id="47" name="TextBox 46"/>
          <p:cNvSpPr txBox="1"/>
          <p:nvPr/>
        </p:nvSpPr>
        <p:spPr>
          <a:xfrm>
            <a:off x="5436096" y="5877272"/>
            <a:ext cx="3595856" cy="923330"/>
          </a:xfrm>
          <a:prstGeom prst="rect">
            <a:avLst/>
          </a:prstGeom>
          <a:noFill/>
        </p:spPr>
        <p:txBody>
          <a:bodyPr wrap="none" rtlCol="0">
            <a:spAutoFit/>
          </a:bodyPr>
          <a:lstStyle/>
          <a:p>
            <a:r>
              <a:rPr lang="en-US" dirty="0" smtClean="0"/>
              <a:t>DTL BCM specification: ESS-0039814</a:t>
            </a:r>
          </a:p>
          <a:p>
            <a:r>
              <a:rPr lang="en-US" dirty="0" smtClean="0"/>
              <a:t>IBIC13 BCM paper: ESS-0040764</a:t>
            </a:r>
          </a:p>
          <a:p>
            <a:r>
              <a:rPr lang="en-US" dirty="0" smtClean="0"/>
              <a:t>BCM system design: ESS-0041438</a:t>
            </a:r>
            <a:endParaRPr lang="en-US" dirty="0"/>
          </a:p>
        </p:txBody>
      </p:sp>
      <p:sp>
        <p:nvSpPr>
          <p:cNvPr id="48" name="Rectangle 47"/>
          <p:cNvSpPr/>
          <p:nvPr/>
        </p:nvSpPr>
        <p:spPr>
          <a:xfrm>
            <a:off x="2771800" y="2420888"/>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2771800" y="2276872"/>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2771800" y="2132856"/>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771800" y="1988840"/>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4211960" y="2420888"/>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4211960" y="2276872"/>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211960" y="2132856"/>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4211960" y="1988840"/>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4499992" y="2420888"/>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499992" y="2276872"/>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4499992" y="2132856"/>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4499992" y="1988840"/>
            <a:ext cx="144016" cy="14401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p:nvPr/>
        </p:nvCxnSpPr>
        <p:spPr>
          <a:xfrm flipV="1">
            <a:off x="3144540" y="2564904"/>
            <a:ext cx="0" cy="216024"/>
          </a:xfrm>
          <a:prstGeom prst="line">
            <a:avLst/>
          </a:prstGeom>
          <a:ln w="25400" cmpd="dbl">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19194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Cabling visualization tool</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pic>
        <p:nvPicPr>
          <p:cNvPr id="5" name="Picture 4"/>
          <p:cNvPicPr>
            <a:picLocks noChangeAspect="1"/>
          </p:cNvPicPr>
          <p:nvPr/>
        </p:nvPicPr>
        <p:blipFill>
          <a:blip r:embed="rId2"/>
          <a:stretch>
            <a:fillRect/>
          </a:stretch>
        </p:blipFill>
        <p:spPr>
          <a:xfrm>
            <a:off x="0" y="1484784"/>
            <a:ext cx="9144000" cy="5143500"/>
          </a:xfrm>
          <a:prstGeom prst="rect">
            <a:avLst/>
          </a:prstGeom>
        </p:spPr>
      </p:pic>
    </p:spTree>
    <p:extLst>
      <p:ext uri="{BB962C8B-B14F-4D97-AF65-F5344CB8AC3E}">
        <p14:creationId xmlns:p14="http://schemas.microsoft.com/office/powerpoint/2010/main" val="42242192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440160"/>
            <a:ext cx="3429000" cy="3429000"/>
          </a:xfrm>
          <a:prstGeom prst="rect">
            <a:avLst/>
          </a:prstGeom>
        </p:spPr>
      </p:pic>
      <p:sp>
        <p:nvSpPr>
          <p:cNvPr id="2" name="Title 1"/>
          <p:cNvSpPr>
            <a:spLocks noGrp="1"/>
          </p:cNvSpPr>
          <p:nvPr>
            <p:ph type="title"/>
          </p:nvPr>
        </p:nvSpPr>
        <p:spPr/>
        <p:txBody>
          <a:bodyPr/>
          <a:lstStyle/>
          <a:p>
            <a:r>
              <a:rPr lang="en-US" dirty="0" smtClean="0"/>
              <a:t>BLM – simulations and detectors</a:t>
            </a:r>
            <a:endParaRPr lang="en-US" dirty="0"/>
          </a:p>
        </p:txBody>
      </p:sp>
      <p:sp>
        <p:nvSpPr>
          <p:cNvPr id="4" name="Slide Number Placeholder 3"/>
          <p:cNvSpPr>
            <a:spLocks noGrp="1"/>
          </p:cNvSpPr>
          <p:nvPr>
            <p:ph type="sldNum" sz="quarter" idx="12"/>
          </p:nvPr>
        </p:nvSpPr>
        <p:spPr>
          <a:xfrm>
            <a:off x="6804248" y="6309320"/>
            <a:ext cx="2133600" cy="365125"/>
          </a:xfrm>
        </p:spPr>
        <p:txBody>
          <a:bodyPr/>
          <a:lstStyle/>
          <a:p>
            <a:fld id="{551115BC-487E-4422-894C-CB7CD3E79223}" type="slidenum">
              <a:rPr lang="sv-SE" smtClean="0"/>
              <a:t>17</a:t>
            </a:fld>
            <a:endParaRPr lang="sv-SE" dirty="0"/>
          </a:p>
        </p:txBody>
      </p:sp>
      <p:pic>
        <p:nvPicPr>
          <p:cNvPr id="5" name="Picture 4"/>
          <p:cNvPicPr>
            <a:picLocks noChangeAspect="1"/>
          </p:cNvPicPr>
          <p:nvPr/>
        </p:nvPicPr>
        <p:blipFill>
          <a:blip r:embed="rId3"/>
          <a:stretch>
            <a:fillRect/>
          </a:stretch>
        </p:blipFill>
        <p:spPr>
          <a:xfrm>
            <a:off x="-36512" y="1965367"/>
            <a:ext cx="3312368" cy="1895681"/>
          </a:xfrm>
          <a:prstGeom prst="rect">
            <a:avLst/>
          </a:prstGeom>
        </p:spPr>
      </p:pic>
      <p:sp>
        <p:nvSpPr>
          <p:cNvPr id="6" name="TextBox 5"/>
          <p:cNvSpPr txBox="1"/>
          <p:nvPr/>
        </p:nvSpPr>
        <p:spPr>
          <a:xfrm>
            <a:off x="323528" y="1772816"/>
            <a:ext cx="1995809" cy="261610"/>
          </a:xfrm>
          <a:prstGeom prst="rect">
            <a:avLst/>
          </a:prstGeom>
          <a:noFill/>
        </p:spPr>
        <p:txBody>
          <a:bodyPr wrap="none" rtlCol="0">
            <a:spAutoFit/>
          </a:bodyPr>
          <a:lstStyle/>
          <a:p>
            <a:r>
              <a:rPr lang="en-US" sz="1100" i="1" dirty="0" smtClean="0"/>
              <a:t>M. </a:t>
            </a:r>
            <a:r>
              <a:rPr lang="en-US" sz="1100" i="1" dirty="0" err="1" smtClean="0"/>
              <a:t>Eshraqi</a:t>
            </a:r>
            <a:r>
              <a:rPr lang="en-US" sz="1100" i="1" dirty="0" smtClean="0"/>
              <a:t> et. All, ESS-0031413</a:t>
            </a:r>
            <a:endParaRPr lang="en-US" sz="1100" i="1" dirty="0"/>
          </a:p>
        </p:txBody>
      </p:sp>
      <p:sp>
        <p:nvSpPr>
          <p:cNvPr id="7" name="TextBox 6"/>
          <p:cNvSpPr txBox="1"/>
          <p:nvPr/>
        </p:nvSpPr>
        <p:spPr>
          <a:xfrm>
            <a:off x="395536" y="260648"/>
            <a:ext cx="7131505" cy="646331"/>
          </a:xfrm>
          <a:prstGeom prst="rect">
            <a:avLst/>
          </a:prstGeom>
          <a:noFill/>
        </p:spPr>
        <p:txBody>
          <a:bodyPr wrap="none" rtlCol="0">
            <a:spAutoFit/>
          </a:bodyPr>
          <a:lstStyle/>
          <a:p>
            <a:r>
              <a:rPr lang="en-US" dirty="0">
                <a:hlinkClick r:id="rId4"/>
              </a:rPr>
              <a:t>https://ess-ics.atlassian.net/wiki/display/BIG/BLM+-+Beam+Loss+</a:t>
            </a:r>
            <a:r>
              <a:rPr lang="en-US" dirty="0" smtClean="0">
                <a:hlinkClick r:id="rId4"/>
              </a:rPr>
              <a:t>Monitor</a:t>
            </a:r>
            <a:endParaRPr lang="en-US" dirty="0" smtClean="0"/>
          </a:p>
          <a:p>
            <a:endParaRPr lang="en-US" dirty="0"/>
          </a:p>
        </p:txBody>
      </p:sp>
      <p:sp>
        <p:nvSpPr>
          <p:cNvPr id="10" name="Rectangle 9"/>
          <p:cNvSpPr/>
          <p:nvPr/>
        </p:nvSpPr>
        <p:spPr>
          <a:xfrm>
            <a:off x="2699792" y="3933056"/>
            <a:ext cx="4248472" cy="1008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6211887" y="2492896"/>
            <a:ext cx="2968625" cy="762000"/>
          </a:xfrm>
          <a:prstGeom prst="rect">
            <a:avLst/>
          </a:prstGeom>
        </p:spPr>
      </p:pic>
      <p:sp>
        <p:nvSpPr>
          <p:cNvPr id="13" name="TextBox 12"/>
          <p:cNvSpPr txBox="1"/>
          <p:nvPr/>
        </p:nvSpPr>
        <p:spPr>
          <a:xfrm>
            <a:off x="323528" y="3789040"/>
            <a:ext cx="2645939" cy="646331"/>
          </a:xfrm>
          <a:prstGeom prst="rect">
            <a:avLst/>
          </a:prstGeom>
          <a:noFill/>
        </p:spPr>
        <p:txBody>
          <a:bodyPr wrap="none" rtlCol="0">
            <a:spAutoFit/>
          </a:bodyPr>
          <a:lstStyle/>
          <a:p>
            <a:r>
              <a:rPr lang="en-US" dirty="0" smtClean="0"/>
              <a:t>Loss locations from failure</a:t>
            </a:r>
          </a:p>
          <a:p>
            <a:r>
              <a:rPr lang="en-US" dirty="0" smtClean="0"/>
              <a:t>studies</a:t>
            </a:r>
            <a:endParaRPr lang="en-US" dirty="0"/>
          </a:p>
        </p:txBody>
      </p:sp>
      <p:sp>
        <p:nvSpPr>
          <p:cNvPr id="14" name="TextBox 13"/>
          <p:cNvSpPr txBox="1"/>
          <p:nvPr/>
        </p:nvSpPr>
        <p:spPr>
          <a:xfrm>
            <a:off x="3347521" y="4005064"/>
            <a:ext cx="2652927" cy="369332"/>
          </a:xfrm>
          <a:prstGeom prst="rect">
            <a:avLst/>
          </a:prstGeom>
          <a:noFill/>
        </p:spPr>
        <p:txBody>
          <a:bodyPr wrap="none" rtlCol="0">
            <a:spAutoFit/>
          </a:bodyPr>
          <a:lstStyle/>
          <a:p>
            <a:r>
              <a:rPr lang="en-US" dirty="0" smtClean="0"/>
              <a:t>Showers from point losses</a:t>
            </a:r>
            <a:endParaRPr lang="en-US" dirty="0"/>
          </a:p>
        </p:txBody>
      </p:sp>
      <p:sp>
        <p:nvSpPr>
          <p:cNvPr id="15" name="TextBox 14"/>
          <p:cNvSpPr txBox="1"/>
          <p:nvPr/>
        </p:nvSpPr>
        <p:spPr>
          <a:xfrm>
            <a:off x="6515328" y="3790781"/>
            <a:ext cx="2521168" cy="646331"/>
          </a:xfrm>
          <a:prstGeom prst="rect">
            <a:avLst/>
          </a:prstGeom>
          <a:noFill/>
        </p:spPr>
        <p:txBody>
          <a:bodyPr wrap="none" rtlCol="0">
            <a:spAutoFit/>
          </a:bodyPr>
          <a:lstStyle/>
          <a:p>
            <a:r>
              <a:rPr lang="en-US" dirty="0" smtClean="0"/>
              <a:t>Optimized BLM locations </a:t>
            </a:r>
          </a:p>
          <a:p>
            <a:r>
              <a:rPr lang="en-US" dirty="0" smtClean="0"/>
              <a:t>(preliminary)</a:t>
            </a:r>
            <a:endParaRPr lang="en-US" dirty="0"/>
          </a:p>
        </p:txBody>
      </p:sp>
      <p:sp>
        <p:nvSpPr>
          <p:cNvPr id="16" name="TextBox 15"/>
          <p:cNvSpPr txBox="1"/>
          <p:nvPr/>
        </p:nvSpPr>
        <p:spPr>
          <a:xfrm>
            <a:off x="6372200" y="2231286"/>
            <a:ext cx="2844881" cy="261610"/>
          </a:xfrm>
          <a:prstGeom prst="rect">
            <a:avLst/>
          </a:prstGeom>
          <a:noFill/>
        </p:spPr>
        <p:txBody>
          <a:bodyPr wrap="none" rtlCol="0">
            <a:spAutoFit/>
          </a:bodyPr>
          <a:lstStyle/>
          <a:p>
            <a:r>
              <a:rPr lang="en-US" sz="1100" i="1" dirty="0" smtClean="0"/>
              <a:t>M. </a:t>
            </a:r>
            <a:r>
              <a:rPr lang="en-US" sz="1100" i="1" dirty="0" err="1" smtClean="0"/>
              <a:t>Jarosz</a:t>
            </a:r>
            <a:r>
              <a:rPr lang="en-US" sz="1100" i="1" dirty="0" smtClean="0"/>
              <a:t> et al, </a:t>
            </a:r>
            <a:r>
              <a:rPr lang="en-US" sz="1100" i="1" dirty="0" err="1" smtClean="0"/>
              <a:t>oPAC</a:t>
            </a:r>
            <a:r>
              <a:rPr lang="en-US" sz="1100" i="1" dirty="0" smtClean="0"/>
              <a:t> conference, Seville, 2015</a:t>
            </a:r>
            <a:endParaRPr lang="en-US" sz="1100" i="1" dirty="0"/>
          </a:p>
        </p:txBody>
      </p:sp>
      <p:sp>
        <p:nvSpPr>
          <p:cNvPr id="17" name="TextBox 16"/>
          <p:cNvSpPr txBox="1"/>
          <p:nvPr/>
        </p:nvSpPr>
        <p:spPr>
          <a:xfrm>
            <a:off x="323528" y="4509120"/>
            <a:ext cx="7446194" cy="923330"/>
          </a:xfrm>
          <a:prstGeom prst="rect">
            <a:avLst/>
          </a:prstGeom>
          <a:noFill/>
        </p:spPr>
        <p:txBody>
          <a:bodyPr wrap="none" rtlCol="0">
            <a:spAutoFit/>
          </a:bodyPr>
          <a:lstStyle/>
          <a:p>
            <a:r>
              <a:rPr lang="en-US" dirty="0" smtClean="0"/>
              <a:t>Optimized BLM locations based on all possible loss points to avoid blind spots</a:t>
            </a:r>
          </a:p>
          <a:p>
            <a:r>
              <a:rPr lang="en-US" dirty="0" smtClean="0"/>
              <a:t>Verification and performance analysis will be done based on a set of failure </a:t>
            </a:r>
          </a:p>
          <a:p>
            <a:r>
              <a:rPr lang="en-US" dirty="0" smtClean="0"/>
              <a:t>scenarios simulated by Beam Physics Group (now sections in common group).</a:t>
            </a:r>
            <a:endParaRPr lang="en-US" dirty="0"/>
          </a:p>
        </p:txBody>
      </p:sp>
      <p:sp>
        <p:nvSpPr>
          <p:cNvPr id="19" name="Rectangle 18"/>
          <p:cNvSpPr/>
          <p:nvPr/>
        </p:nvSpPr>
        <p:spPr>
          <a:xfrm>
            <a:off x="3565598" y="1655222"/>
            <a:ext cx="2086522" cy="261610"/>
          </a:xfrm>
          <a:prstGeom prst="rect">
            <a:avLst/>
          </a:prstGeom>
        </p:spPr>
        <p:txBody>
          <a:bodyPr wrap="none">
            <a:spAutoFit/>
          </a:bodyPr>
          <a:lstStyle/>
          <a:p>
            <a:r>
              <a:rPr lang="en-US" sz="1100" i="1" dirty="0"/>
              <a:t>M. </a:t>
            </a:r>
            <a:r>
              <a:rPr lang="en-US" sz="1100" i="1" dirty="0" err="1"/>
              <a:t>Jarosz</a:t>
            </a:r>
            <a:r>
              <a:rPr lang="en-US" sz="1100" i="1" dirty="0"/>
              <a:t>, IPAC15, Richmond, US</a:t>
            </a:r>
          </a:p>
        </p:txBody>
      </p:sp>
      <p:sp>
        <p:nvSpPr>
          <p:cNvPr id="20" name="TextBox 19"/>
          <p:cNvSpPr txBox="1"/>
          <p:nvPr/>
        </p:nvSpPr>
        <p:spPr>
          <a:xfrm>
            <a:off x="323528" y="5661248"/>
            <a:ext cx="8892841" cy="923330"/>
          </a:xfrm>
          <a:prstGeom prst="rect">
            <a:avLst/>
          </a:prstGeom>
          <a:noFill/>
        </p:spPr>
        <p:txBody>
          <a:bodyPr wrap="none" rtlCol="0">
            <a:spAutoFit/>
          </a:bodyPr>
          <a:lstStyle/>
          <a:p>
            <a:r>
              <a:rPr lang="en-US" dirty="0" smtClean="0"/>
              <a:t>LHC style ion chambers being built in collaboration with CERN (&amp; GSI)</a:t>
            </a:r>
          </a:p>
          <a:p>
            <a:r>
              <a:rPr lang="en-US" dirty="0" smtClean="0"/>
              <a:t>In addition, investigating </a:t>
            </a:r>
            <a:r>
              <a:rPr lang="en-US" dirty="0" err="1" smtClean="0"/>
              <a:t>Micromegas</a:t>
            </a:r>
            <a:r>
              <a:rPr lang="en-US" dirty="0" smtClean="0"/>
              <a:t> detectors with CEA </a:t>
            </a:r>
            <a:r>
              <a:rPr lang="en-US" dirty="0" err="1" smtClean="0"/>
              <a:t>Micromegas</a:t>
            </a:r>
            <a:r>
              <a:rPr lang="en-US" dirty="0" smtClean="0"/>
              <a:t> team </a:t>
            </a:r>
          </a:p>
          <a:p>
            <a:r>
              <a:rPr lang="en-US" dirty="0" smtClean="0"/>
              <a:t>(insensitive to thermal neutrons and gammas). Plan to install a few such advanced detectors.</a:t>
            </a:r>
            <a:endParaRPr lang="en-US" dirty="0"/>
          </a:p>
        </p:txBody>
      </p:sp>
    </p:spTree>
    <p:extLst>
      <p:ext uri="{BB962C8B-B14F-4D97-AF65-F5344CB8AC3E}">
        <p14:creationId xmlns:p14="http://schemas.microsoft.com/office/powerpoint/2010/main" val="29329363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BLM – FE electronics and processing</a:t>
            </a:r>
            <a:endParaRPr lang="en-US" dirty="0"/>
          </a:p>
        </p:txBody>
      </p:sp>
      <p:sp>
        <p:nvSpPr>
          <p:cNvPr id="4" name="Slide Number Placeholder 3"/>
          <p:cNvSpPr>
            <a:spLocks noGrp="1"/>
          </p:cNvSpPr>
          <p:nvPr>
            <p:ph type="sldNum" sz="quarter" idx="12"/>
          </p:nvPr>
        </p:nvSpPr>
        <p:spPr>
          <a:xfrm>
            <a:off x="6553200" y="6664275"/>
            <a:ext cx="2133600" cy="365125"/>
          </a:xfrm>
        </p:spPr>
        <p:txBody>
          <a:bodyPr/>
          <a:lstStyle/>
          <a:p>
            <a:fld id="{551115BC-487E-4422-894C-CB7CD3E79223}" type="slidenum">
              <a:rPr lang="sv-SE" smtClean="0"/>
              <a:t>18</a:t>
            </a:fld>
            <a:endParaRPr lang="sv-SE" dirty="0"/>
          </a:p>
        </p:txBody>
      </p:sp>
      <p:pic>
        <p:nvPicPr>
          <p:cNvPr id="6" name="Picture 5"/>
          <p:cNvPicPr>
            <a:picLocks noChangeAspect="1"/>
          </p:cNvPicPr>
          <p:nvPr/>
        </p:nvPicPr>
        <p:blipFill>
          <a:blip r:embed="rId2"/>
          <a:stretch>
            <a:fillRect/>
          </a:stretch>
        </p:blipFill>
        <p:spPr>
          <a:xfrm>
            <a:off x="323528" y="1888957"/>
            <a:ext cx="2808312" cy="2106234"/>
          </a:xfrm>
          <a:prstGeom prst="rect">
            <a:avLst/>
          </a:prstGeom>
        </p:spPr>
      </p:pic>
      <p:pic>
        <p:nvPicPr>
          <p:cNvPr id="8" name="Picture 7"/>
          <p:cNvPicPr>
            <a:picLocks noChangeAspect="1"/>
          </p:cNvPicPr>
          <p:nvPr/>
        </p:nvPicPr>
        <p:blipFill>
          <a:blip r:embed="rId3"/>
          <a:stretch>
            <a:fillRect/>
          </a:stretch>
        </p:blipFill>
        <p:spPr>
          <a:xfrm rot="10800000">
            <a:off x="6084168" y="2032973"/>
            <a:ext cx="2459765" cy="1844824"/>
          </a:xfrm>
          <a:prstGeom prst="rect">
            <a:avLst/>
          </a:prstGeom>
        </p:spPr>
      </p:pic>
      <p:sp>
        <p:nvSpPr>
          <p:cNvPr id="7" name="TextBox 6"/>
          <p:cNvSpPr txBox="1"/>
          <p:nvPr/>
        </p:nvSpPr>
        <p:spPr>
          <a:xfrm>
            <a:off x="384039" y="4049197"/>
            <a:ext cx="2603785" cy="2308324"/>
          </a:xfrm>
          <a:prstGeom prst="rect">
            <a:avLst/>
          </a:prstGeom>
          <a:noFill/>
        </p:spPr>
        <p:txBody>
          <a:bodyPr wrap="none" rtlCol="0">
            <a:spAutoFit/>
          </a:bodyPr>
          <a:lstStyle/>
          <a:p>
            <a:r>
              <a:rPr lang="en-US" dirty="0" smtClean="0"/>
              <a:t>CERN FE (baseline option)</a:t>
            </a:r>
          </a:p>
          <a:p>
            <a:endParaRPr lang="en-US" dirty="0" smtClean="0"/>
          </a:p>
          <a:p>
            <a:endParaRPr lang="en-US" dirty="0"/>
          </a:p>
          <a:p>
            <a:r>
              <a:rPr lang="en-US" dirty="0" smtClean="0"/>
              <a:t>Available on loan at ESS</a:t>
            </a:r>
          </a:p>
          <a:p>
            <a:endParaRPr lang="en-US" dirty="0" smtClean="0"/>
          </a:p>
          <a:p>
            <a:endParaRPr lang="en-US" dirty="0"/>
          </a:p>
          <a:p>
            <a:r>
              <a:rPr lang="en-US" dirty="0" smtClean="0"/>
              <a:t>Can be read out with ICS </a:t>
            </a:r>
          </a:p>
          <a:p>
            <a:r>
              <a:rPr lang="en-US" dirty="0" smtClean="0"/>
              <a:t>proposed </a:t>
            </a:r>
            <a:r>
              <a:rPr lang="en-US" dirty="0" err="1" smtClean="0"/>
              <a:t>IOxOS</a:t>
            </a:r>
            <a:r>
              <a:rPr lang="en-US" dirty="0" smtClean="0"/>
              <a:t> board</a:t>
            </a:r>
            <a:endParaRPr lang="en-US" dirty="0"/>
          </a:p>
        </p:txBody>
      </p:sp>
      <p:sp>
        <p:nvSpPr>
          <p:cNvPr id="9" name="TextBox 8"/>
          <p:cNvSpPr txBox="1"/>
          <p:nvPr/>
        </p:nvSpPr>
        <p:spPr>
          <a:xfrm>
            <a:off x="3419872" y="4049197"/>
            <a:ext cx="2552614" cy="2585323"/>
          </a:xfrm>
          <a:prstGeom prst="rect">
            <a:avLst/>
          </a:prstGeom>
          <a:noFill/>
        </p:spPr>
        <p:txBody>
          <a:bodyPr wrap="none" rtlCol="0">
            <a:spAutoFit/>
          </a:bodyPr>
          <a:lstStyle/>
          <a:p>
            <a:r>
              <a:rPr lang="en-US" dirty="0" smtClean="0"/>
              <a:t>Commercial </a:t>
            </a:r>
            <a:r>
              <a:rPr lang="en-US" dirty="0" err="1" smtClean="0"/>
              <a:t>pA</a:t>
            </a:r>
            <a:r>
              <a:rPr lang="en-US" dirty="0" smtClean="0"/>
              <a:t> board</a:t>
            </a:r>
          </a:p>
          <a:p>
            <a:r>
              <a:rPr lang="en-US" dirty="0" smtClean="0"/>
              <a:t>(modified for bandwidth)</a:t>
            </a:r>
          </a:p>
          <a:p>
            <a:endParaRPr lang="en-US" dirty="0" smtClean="0"/>
          </a:p>
          <a:p>
            <a:r>
              <a:rPr lang="en-US" dirty="0" smtClean="0"/>
              <a:t>Will receive unmodified </a:t>
            </a:r>
          </a:p>
          <a:p>
            <a:r>
              <a:rPr lang="en-US" dirty="0" smtClean="0"/>
              <a:t>Version on loan soon</a:t>
            </a:r>
          </a:p>
          <a:p>
            <a:endParaRPr lang="en-US" dirty="0"/>
          </a:p>
          <a:p>
            <a:r>
              <a:rPr lang="en-US" dirty="0" smtClean="0"/>
              <a:t>Can </a:t>
            </a:r>
            <a:r>
              <a:rPr lang="en-US" dirty="0"/>
              <a:t>be </a:t>
            </a:r>
            <a:r>
              <a:rPr lang="en-US" dirty="0" smtClean="0"/>
              <a:t>hosted on </a:t>
            </a:r>
            <a:r>
              <a:rPr lang="en-US" dirty="0"/>
              <a:t>ICS </a:t>
            </a:r>
          </a:p>
          <a:p>
            <a:r>
              <a:rPr lang="en-US" dirty="0"/>
              <a:t>proposed </a:t>
            </a:r>
            <a:r>
              <a:rPr lang="en-US" dirty="0" err="1"/>
              <a:t>IOxOS</a:t>
            </a:r>
            <a:r>
              <a:rPr lang="en-US" dirty="0"/>
              <a:t> board</a:t>
            </a:r>
          </a:p>
          <a:p>
            <a:endParaRPr lang="en-US" dirty="0"/>
          </a:p>
        </p:txBody>
      </p:sp>
      <p:sp>
        <p:nvSpPr>
          <p:cNvPr id="10" name="TextBox 9"/>
          <p:cNvSpPr txBox="1"/>
          <p:nvPr/>
        </p:nvSpPr>
        <p:spPr>
          <a:xfrm>
            <a:off x="6120680" y="4073004"/>
            <a:ext cx="3131840" cy="2308324"/>
          </a:xfrm>
          <a:prstGeom prst="rect">
            <a:avLst/>
          </a:prstGeom>
          <a:noFill/>
        </p:spPr>
        <p:txBody>
          <a:bodyPr wrap="square" rtlCol="0">
            <a:spAutoFit/>
          </a:bodyPr>
          <a:lstStyle/>
          <a:p>
            <a:r>
              <a:rPr lang="en-US" dirty="0" smtClean="0"/>
              <a:t>New SNS front end</a:t>
            </a:r>
          </a:p>
          <a:p>
            <a:r>
              <a:rPr lang="en-US" dirty="0" smtClean="0"/>
              <a:t>(very simple)</a:t>
            </a:r>
          </a:p>
          <a:p>
            <a:endParaRPr lang="en-US" dirty="0"/>
          </a:p>
          <a:p>
            <a:r>
              <a:rPr lang="en-US" dirty="0" smtClean="0"/>
              <a:t>Available on loan at ESS</a:t>
            </a:r>
          </a:p>
          <a:p>
            <a:endParaRPr lang="en-US" dirty="0"/>
          </a:p>
          <a:p>
            <a:r>
              <a:rPr lang="en-US" dirty="0" smtClean="0"/>
              <a:t>Need suitable ADC, which </a:t>
            </a:r>
          </a:p>
          <a:p>
            <a:r>
              <a:rPr lang="en-US" dirty="0"/>
              <a:t>c</a:t>
            </a:r>
            <a:r>
              <a:rPr lang="en-US" dirty="0" smtClean="0"/>
              <a:t>ould potentially be hosted </a:t>
            </a:r>
          </a:p>
          <a:p>
            <a:r>
              <a:rPr lang="en-US" dirty="0"/>
              <a:t>o</a:t>
            </a:r>
            <a:r>
              <a:rPr lang="en-US" dirty="0" smtClean="0"/>
              <a:t>n </a:t>
            </a:r>
            <a:r>
              <a:rPr lang="en-US" dirty="0" err="1" smtClean="0"/>
              <a:t>IOxOS</a:t>
            </a:r>
            <a:r>
              <a:rPr lang="en-US" dirty="0" smtClean="0"/>
              <a:t> board if an FMC  </a:t>
            </a:r>
            <a:endParaRPr lang="en-US" dirty="0"/>
          </a:p>
        </p:txBody>
      </p:sp>
      <p:sp>
        <p:nvSpPr>
          <p:cNvPr id="13" name="TextBox 12"/>
          <p:cNvSpPr txBox="1"/>
          <p:nvPr/>
        </p:nvSpPr>
        <p:spPr>
          <a:xfrm>
            <a:off x="2699792" y="1365008"/>
            <a:ext cx="3018900" cy="369332"/>
          </a:xfrm>
          <a:prstGeom prst="rect">
            <a:avLst/>
          </a:prstGeom>
          <a:noFill/>
        </p:spPr>
        <p:txBody>
          <a:bodyPr wrap="none" rtlCol="0">
            <a:spAutoFit/>
          </a:bodyPr>
          <a:lstStyle/>
          <a:p>
            <a:r>
              <a:rPr lang="en-US" dirty="0" smtClean="0"/>
              <a:t>Options under consideration:</a:t>
            </a:r>
            <a:endParaRPr lang="en-US" dirty="0"/>
          </a:p>
        </p:txBody>
      </p:sp>
      <p:pic>
        <p:nvPicPr>
          <p:cNvPr id="14" name="Picture 13"/>
          <p:cNvPicPr>
            <a:picLocks noChangeAspect="1"/>
          </p:cNvPicPr>
          <p:nvPr/>
        </p:nvPicPr>
        <p:blipFill>
          <a:blip r:embed="rId4"/>
          <a:stretch>
            <a:fillRect/>
          </a:stretch>
        </p:blipFill>
        <p:spPr>
          <a:xfrm>
            <a:off x="3275856" y="1797056"/>
            <a:ext cx="2619267" cy="2479573"/>
          </a:xfrm>
          <a:prstGeom prst="rect">
            <a:avLst/>
          </a:prstGeom>
        </p:spPr>
      </p:pic>
      <p:sp>
        <p:nvSpPr>
          <p:cNvPr id="15" name="TextBox 14"/>
          <p:cNvSpPr txBox="1"/>
          <p:nvPr/>
        </p:nvSpPr>
        <p:spPr>
          <a:xfrm>
            <a:off x="2915816" y="6516052"/>
            <a:ext cx="3808216" cy="369332"/>
          </a:xfrm>
          <a:prstGeom prst="rect">
            <a:avLst/>
          </a:prstGeom>
          <a:noFill/>
        </p:spPr>
        <p:txBody>
          <a:bodyPr wrap="none" rtlCol="0">
            <a:spAutoFit/>
          </a:bodyPr>
          <a:lstStyle/>
          <a:p>
            <a:r>
              <a:rPr lang="en-US" dirty="0" smtClean="0"/>
              <a:t>(More on BLM later in MPS discussion)</a:t>
            </a:r>
            <a:endParaRPr lang="en-US" dirty="0"/>
          </a:p>
        </p:txBody>
      </p:sp>
    </p:spTree>
    <p:extLst>
      <p:ext uri="{BB962C8B-B14F-4D97-AF65-F5344CB8AC3E}">
        <p14:creationId xmlns:p14="http://schemas.microsoft.com/office/powerpoint/2010/main" val="24027301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 Scanners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5938" y="1486337"/>
            <a:ext cx="2904534" cy="2376264"/>
          </a:xfrm>
          <a:prstGeom prst="rect">
            <a:avLst/>
          </a:prstGeom>
        </p:spPr>
      </p:pic>
      <p:pic>
        <p:nvPicPr>
          <p:cNvPr id="6" name="Picture 5" descr="IMG_00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7724" y="1842180"/>
            <a:ext cx="2846752" cy="2135064"/>
          </a:xfrm>
          <a:prstGeom prst="rect">
            <a:avLst/>
          </a:prstGeom>
        </p:spPr>
      </p:pic>
      <p:sp>
        <p:nvSpPr>
          <p:cNvPr id="7" name="TextBox 6"/>
          <p:cNvSpPr txBox="1"/>
          <p:nvPr/>
        </p:nvSpPr>
        <p:spPr>
          <a:xfrm>
            <a:off x="6372200" y="4221088"/>
            <a:ext cx="1954794" cy="1200329"/>
          </a:xfrm>
          <a:prstGeom prst="rect">
            <a:avLst/>
          </a:prstGeom>
          <a:noFill/>
        </p:spPr>
        <p:txBody>
          <a:bodyPr wrap="none" rtlCol="0">
            <a:spAutoFit/>
          </a:bodyPr>
          <a:lstStyle/>
          <a:p>
            <a:r>
              <a:rPr lang="en-US" dirty="0" smtClean="0"/>
              <a:t>Fast wires in HEBT</a:t>
            </a:r>
          </a:p>
          <a:p>
            <a:r>
              <a:rPr lang="en-US" dirty="0" smtClean="0"/>
              <a:t>(CERN design)</a:t>
            </a:r>
          </a:p>
          <a:p>
            <a:r>
              <a:rPr lang="en-US" dirty="0" smtClean="0"/>
              <a:t>Carbon wire</a:t>
            </a:r>
          </a:p>
          <a:p>
            <a:r>
              <a:rPr lang="en-US" dirty="0" smtClean="0"/>
              <a:t>Full power capable</a:t>
            </a:r>
            <a:endParaRPr lang="en-US" dirty="0"/>
          </a:p>
        </p:txBody>
      </p:sp>
      <p:sp>
        <p:nvSpPr>
          <p:cNvPr id="8" name="TextBox 7"/>
          <p:cNvSpPr txBox="1"/>
          <p:nvPr/>
        </p:nvSpPr>
        <p:spPr>
          <a:xfrm>
            <a:off x="179512" y="4233862"/>
            <a:ext cx="3199351" cy="1200329"/>
          </a:xfrm>
          <a:prstGeom prst="rect">
            <a:avLst/>
          </a:prstGeom>
          <a:noFill/>
        </p:spPr>
        <p:txBody>
          <a:bodyPr wrap="none" rtlCol="0">
            <a:spAutoFit/>
          </a:bodyPr>
          <a:lstStyle/>
          <a:p>
            <a:r>
              <a:rPr lang="en-US" dirty="0" smtClean="0"/>
              <a:t>45 degree dual scanner in MEBT</a:t>
            </a:r>
          </a:p>
          <a:p>
            <a:r>
              <a:rPr lang="en-US" dirty="0" smtClean="0"/>
              <a:t>Carbon wire</a:t>
            </a:r>
          </a:p>
          <a:p>
            <a:r>
              <a:rPr lang="en-US" dirty="0" smtClean="0"/>
              <a:t>Bilbao in-kind</a:t>
            </a:r>
          </a:p>
          <a:p>
            <a:r>
              <a:rPr lang="en-US" dirty="0" smtClean="0"/>
              <a:t>(photo from Linac4)</a:t>
            </a:r>
            <a:endParaRPr lang="en-US" dirty="0"/>
          </a:p>
        </p:txBody>
      </p:sp>
      <p:sp>
        <p:nvSpPr>
          <p:cNvPr id="9" name="TextBox 8"/>
          <p:cNvSpPr txBox="1"/>
          <p:nvPr/>
        </p:nvSpPr>
        <p:spPr>
          <a:xfrm>
            <a:off x="3480553" y="4221088"/>
            <a:ext cx="2315583" cy="1200329"/>
          </a:xfrm>
          <a:prstGeom prst="rect">
            <a:avLst/>
          </a:prstGeom>
          <a:noFill/>
        </p:spPr>
        <p:txBody>
          <a:bodyPr wrap="none" rtlCol="0">
            <a:spAutoFit/>
          </a:bodyPr>
          <a:lstStyle/>
          <a:p>
            <a:r>
              <a:rPr lang="en-US" dirty="0" smtClean="0"/>
              <a:t>Separate H/V scanners</a:t>
            </a:r>
          </a:p>
          <a:p>
            <a:r>
              <a:rPr lang="en-US" dirty="0" smtClean="0"/>
              <a:t>in cold </a:t>
            </a:r>
            <a:r>
              <a:rPr lang="en-US" dirty="0" err="1" smtClean="0"/>
              <a:t>linac</a:t>
            </a:r>
            <a:endParaRPr lang="en-US" dirty="0" smtClean="0"/>
          </a:p>
          <a:p>
            <a:r>
              <a:rPr lang="en-US" dirty="0" err="1"/>
              <a:t>Hydroformed</a:t>
            </a:r>
            <a:r>
              <a:rPr lang="en-US" dirty="0"/>
              <a:t> </a:t>
            </a:r>
            <a:r>
              <a:rPr lang="en-US" dirty="0" smtClean="0"/>
              <a:t>bellows</a:t>
            </a:r>
          </a:p>
          <a:p>
            <a:r>
              <a:rPr lang="en-US" dirty="0" smtClean="0"/>
              <a:t>Tungsten wire </a:t>
            </a:r>
          </a:p>
        </p:txBody>
      </p:sp>
      <p:pic>
        <p:nvPicPr>
          <p:cNvPr id="10" name="Picture 9"/>
          <p:cNvPicPr>
            <a:picLocks noChangeAspect="1"/>
          </p:cNvPicPr>
          <p:nvPr/>
        </p:nvPicPr>
        <p:blipFill rotWithShape="1">
          <a:blip r:embed="rId4"/>
          <a:srcRect l="32018" t="5888" r="49847" b="35640"/>
          <a:stretch/>
        </p:blipFill>
        <p:spPr>
          <a:xfrm>
            <a:off x="3563888" y="1594800"/>
            <a:ext cx="1551600" cy="2484000"/>
          </a:xfrm>
          <a:prstGeom prst="rect">
            <a:avLst/>
          </a:prstGeom>
        </p:spPr>
      </p:pic>
      <p:sp>
        <p:nvSpPr>
          <p:cNvPr id="12" name="TextBox 11"/>
          <p:cNvSpPr txBox="1"/>
          <p:nvPr/>
        </p:nvSpPr>
        <p:spPr>
          <a:xfrm>
            <a:off x="179512" y="5962054"/>
            <a:ext cx="4320480" cy="923330"/>
          </a:xfrm>
          <a:prstGeom prst="rect">
            <a:avLst/>
          </a:prstGeom>
          <a:noFill/>
        </p:spPr>
        <p:txBody>
          <a:bodyPr wrap="square" rtlCol="0">
            <a:spAutoFit/>
          </a:bodyPr>
          <a:lstStyle/>
          <a:p>
            <a:r>
              <a:rPr lang="en-US" dirty="0"/>
              <a:t>WS conceptual design: ESS-0020237</a:t>
            </a:r>
          </a:p>
          <a:p>
            <a:r>
              <a:rPr lang="en-US" dirty="0"/>
              <a:t>Readout prototype proposal: ESS-0033505</a:t>
            </a:r>
          </a:p>
          <a:p>
            <a:r>
              <a:rPr lang="en-US" dirty="0"/>
              <a:t>Thermal model of wire: ESS-</a:t>
            </a:r>
            <a:r>
              <a:rPr lang="en-US" dirty="0" smtClean="0"/>
              <a:t>0037080</a:t>
            </a:r>
            <a:endParaRPr lang="en-US" dirty="0"/>
          </a:p>
        </p:txBody>
      </p:sp>
      <p:sp>
        <p:nvSpPr>
          <p:cNvPr id="13" name="Rectangle 12"/>
          <p:cNvSpPr/>
          <p:nvPr/>
        </p:nvSpPr>
        <p:spPr>
          <a:xfrm>
            <a:off x="4572000" y="5962054"/>
            <a:ext cx="4572000" cy="923330"/>
          </a:xfrm>
          <a:prstGeom prst="rect">
            <a:avLst/>
          </a:prstGeom>
        </p:spPr>
        <p:txBody>
          <a:bodyPr>
            <a:spAutoFit/>
          </a:bodyPr>
          <a:lstStyle/>
          <a:p>
            <a:r>
              <a:rPr lang="en-US" dirty="0"/>
              <a:t>Mech. Design spec (warm): ESS-0036675</a:t>
            </a:r>
          </a:p>
          <a:p>
            <a:r>
              <a:rPr lang="en-US" dirty="0"/>
              <a:t>Mech. Design spec (cold): ESS-0036590</a:t>
            </a:r>
          </a:p>
          <a:p>
            <a:r>
              <a:rPr lang="en-US" dirty="0" smtClean="0"/>
              <a:t>Acquisition scope and spec: </a:t>
            </a:r>
            <a:r>
              <a:rPr lang="en-US" dirty="0"/>
              <a:t>ESS-0036783</a:t>
            </a:r>
          </a:p>
        </p:txBody>
      </p:sp>
      <p:sp>
        <p:nvSpPr>
          <p:cNvPr id="14" name="TextBox 13"/>
          <p:cNvSpPr txBox="1"/>
          <p:nvPr/>
        </p:nvSpPr>
        <p:spPr>
          <a:xfrm>
            <a:off x="3347864" y="5674022"/>
            <a:ext cx="1940367" cy="369332"/>
          </a:xfrm>
          <a:prstGeom prst="rect">
            <a:avLst/>
          </a:prstGeom>
          <a:noFill/>
        </p:spPr>
        <p:txBody>
          <a:bodyPr wrap="none" rtlCol="0">
            <a:spAutoFit/>
          </a:bodyPr>
          <a:lstStyle/>
          <a:p>
            <a:r>
              <a:rPr lang="en-US" dirty="0" smtClean="0"/>
              <a:t>CHESS documents:</a:t>
            </a:r>
            <a:endParaRPr lang="en-US" dirty="0"/>
          </a:p>
        </p:txBody>
      </p:sp>
      <p:sp>
        <p:nvSpPr>
          <p:cNvPr id="15" name="TextBox 14"/>
          <p:cNvSpPr txBox="1"/>
          <p:nvPr/>
        </p:nvSpPr>
        <p:spPr>
          <a:xfrm>
            <a:off x="395536" y="188640"/>
            <a:ext cx="6406209" cy="646331"/>
          </a:xfrm>
          <a:prstGeom prst="rect">
            <a:avLst/>
          </a:prstGeom>
          <a:noFill/>
        </p:spPr>
        <p:txBody>
          <a:bodyPr wrap="none" rtlCol="0">
            <a:spAutoFit/>
          </a:bodyPr>
          <a:lstStyle/>
          <a:p>
            <a:r>
              <a:rPr lang="en-US" dirty="0">
                <a:hlinkClick r:id="rId5"/>
              </a:rPr>
              <a:t>https://ess-ics.atlassian.net/wiki/display/BIG/WS+-+Wire+</a:t>
            </a:r>
            <a:r>
              <a:rPr lang="en-US" dirty="0" smtClean="0">
                <a:hlinkClick r:id="rId5"/>
              </a:rPr>
              <a:t>Scanner</a:t>
            </a:r>
            <a:endParaRPr lang="en-US" dirty="0" smtClean="0"/>
          </a:p>
          <a:p>
            <a:endParaRPr lang="en-US" dirty="0"/>
          </a:p>
        </p:txBody>
      </p:sp>
      <p:sp>
        <p:nvSpPr>
          <p:cNvPr id="3" name="TextBox 2"/>
          <p:cNvSpPr txBox="1"/>
          <p:nvPr/>
        </p:nvSpPr>
        <p:spPr>
          <a:xfrm>
            <a:off x="1763688" y="5373216"/>
            <a:ext cx="5112568" cy="369332"/>
          </a:xfrm>
          <a:prstGeom prst="rect">
            <a:avLst/>
          </a:prstGeom>
          <a:noFill/>
          <a:ln>
            <a:solidFill>
              <a:schemeClr val="tx1"/>
            </a:solidFill>
          </a:ln>
        </p:spPr>
        <p:txBody>
          <a:bodyPr wrap="square" rtlCol="0">
            <a:spAutoFit/>
          </a:bodyPr>
          <a:lstStyle/>
          <a:p>
            <a:pPr algn="ctr"/>
            <a:r>
              <a:rPr lang="en-US" dirty="0" smtClean="0"/>
              <a:t>Common readout electronics by Trieste</a:t>
            </a:r>
            <a:endParaRPr lang="en-US" dirty="0"/>
          </a:p>
        </p:txBody>
      </p:sp>
    </p:spTree>
    <p:extLst>
      <p:ext uri="{BB962C8B-B14F-4D97-AF65-F5344CB8AC3E}">
        <p14:creationId xmlns:p14="http://schemas.microsoft.com/office/powerpoint/2010/main" val="36958746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General Scope of WP7</a:t>
            </a:r>
          </a:p>
          <a:p>
            <a:r>
              <a:rPr lang="en-US" dirty="0"/>
              <a:t>High level overview of PBI task force </a:t>
            </a:r>
            <a:r>
              <a:rPr lang="en-US" dirty="0" smtClean="0"/>
              <a:t>conclusions/recommendations </a:t>
            </a:r>
            <a:r>
              <a:rPr lang="en-US" dirty="0"/>
              <a:t>(details in Steve’s talk</a:t>
            </a:r>
            <a:r>
              <a:rPr lang="en-US" dirty="0" smtClean="0"/>
              <a:t>)</a:t>
            </a:r>
          </a:p>
          <a:p>
            <a:r>
              <a:rPr lang="en-US" dirty="0" smtClean="0"/>
              <a:t>Current status of in-kind plans and agreement</a:t>
            </a:r>
          </a:p>
          <a:p>
            <a:r>
              <a:rPr lang="en-US" dirty="0" smtClean="0"/>
              <a:t>Current status of design of BI systems</a:t>
            </a:r>
          </a:p>
          <a:p>
            <a:r>
              <a:rPr lang="en-US" dirty="0" smtClean="0"/>
              <a:t>Machine protect functionality</a:t>
            </a:r>
          </a:p>
          <a:p>
            <a:r>
              <a:rPr lang="en-US" dirty="0" smtClean="0"/>
              <a:t>Summary</a:t>
            </a:r>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spTree>
    <p:extLst>
      <p:ext uri="{BB962C8B-B14F-4D97-AF65-F5344CB8AC3E}">
        <p14:creationId xmlns:p14="http://schemas.microsoft.com/office/powerpoint/2010/main" val="31616826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20480" y="2204864"/>
            <a:ext cx="3203848" cy="2043399"/>
          </a:xfrm>
          <a:prstGeom prst="rect">
            <a:avLst/>
          </a:prstGeom>
        </p:spPr>
      </p:pic>
      <p:sp>
        <p:nvSpPr>
          <p:cNvPr id="2" name="Title 1"/>
          <p:cNvSpPr>
            <a:spLocks noGrp="1"/>
          </p:cNvSpPr>
          <p:nvPr>
            <p:ph type="title"/>
          </p:nvPr>
        </p:nvSpPr>
        <p:spPr/>
        <p:txBody>
          <a:bodyPr/>
          <a:lstStyle/>
          <a:p>
            <a:r>
              <a:rPr lang="en-US" dirty="0" smtClean="0"/>
              <a:t>Non-invasive Profile Monitors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dirty="0"/>
          </a:p>
        </p:txBody>
      </p:sp>
      <p:pic>
        <p:nvPicPr>
          <p:cNvPr id="6" name="Picture 5" descr="schematic_LEBT_N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61" y="1772816"/>
            <a:ext cx="2729608" cy="2059080"/>
          </a:xfrm>
          <a:prstGeom prst="rect">
            <a:avLst/>
          </a:prstGeom>
        </p:spPr>
      </p:pic>
      <p:pic>
        <p:nvPicPr>
          <p:cNvPr id="7" name="Picture 6" descr="sketch drawing imaging sytem LEBT N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789040"/>
            <a:ext cx="2963168" cy="2349781"/>
          </a:xfrm>
          <a:prstGeom prst="rect">
            <a:avLst/>
          </a:prstGeom>
        </p:spPr>
      </p:pic>
      <p:sp>
        <p:nvSpPr>
          <p:cNvPr id="11" name="TextBox 10"/>
          <p:cNvSpPr txBox="1"/>
          <p:nvPr/>
        </p:nvSpPr>
        <p:spPr>
          <a:xfrm>
            <a:off x="7236296" y="2271643"/>
            <a:ext cx="1944216" cy="1754327"/>
          </a:xfrm>
          <a:prstGeom prst="rect">
            <a:avLst/>
          </a:prstGeom>
          <a:noFill/>
        </p:spPr>
        <p:txBody>
          <a:bodyPr wrap="square" rtlCol="0">
            <a:spAutoFit/>
          </a:bodyPr>
          <a:lstStyle/>
          <a:p>
            <a:r>
              <a:rPr lang="en-US" sz="1200" dirty="0"/>
              <a:t>Cross-sections measured by </a:t>
            </a:r>
            <a:r>
              <a:rPr lang="en-US" sz="1200" dirty="0" err="1"/>
              <a:t>Pottin</a:t>
            </a:r>
            <a:r>
              <a:rPr lang="en-US" sz="1200" dirty="0"/>
              <a:t> at 95 </a:t>
            </a:r>
            <a:r>
              <a:rPr lang="en-US" sz="1200" dirty="0" err="1"/>
              <a:t>keV</a:t>
            </a:r>
            <a:r>
              <a:rPr lang="en-US" sz="1200" dirty="0"/>
              <a:t> in red. In blue are the experimental cross sections from the COSY experiments. The solid lines is the Bethe-Bloch stopping power scaled to pass though the experimental data.</a:t>
            </a:r>
          </a:p>
        </p:txBody>
      </p:sp>
      <p:sp>
        <p:nvSpPr>
          <p:cNvPr id="12" name="TextBox 11"/>
          <p:cNvSpPr txBox="1"/>
          <p:nvPr/>
        </p:nvSpPr>
        <p:spPr>
          <a:xfrm>
            <a:off x="251520" y="1484784"/>
            <a:ext cx="2817711" cy="369332"/>
          </a:xfrm>
          <a:prstGeom prst="rect">
            <a:avLst/>
          </a:prstGeom>
          <a:noFill/>
        </p:spPr>
        <p:txBody>
          <a:bodyPr wrap="none" rtlCol="0">
            <a:spAutoFit/>
          </a:bodyPr>
          <a:lstStyle/>
          <a:p>
            <a:r>
              <a:rPr lang="en-US" dirty="0" smtClean="0"/>
              <a:t>LEBT Luminescence monitor</a:t>
            </a:r>
            <a:endParaRPr lang="en-US" dirty="0"/>
          </a:p>
        </p:txBody>
      </p:sp>
      <p:sp>
        <p:nvSpPr>
          <p:cNvPr id="13" name="TextBox 12"/>
          <p:cNvSpPr txBox="1"/>
          <p:nvPr/>
        </p:nvSpPr>
        <p:spPr>
          <a:xfrm>
            <a:off x="4860032" y="1412776"/>
            <a:ext cx="3960440" cy="646331"/>
          </a:xfrm>
          <a:prstGeom prst="rect">
            <a:avLst/>
          </a:prstGeom>
          <a:noFill/>
        </p:spPr>
        <p:txBody>
          <a:bodyPr wrap="square" rtlCol="0">
            <a:spAutoFit/>
          </a:bodyPr>
          <a:lstStyle/>
          <a:p>
            <a:r>
              <a:rPr lang="en-US" dirty="0" smtClean="0"/>
              <a:t>H2 </a:t>
            </a:r>
            <a:r>
              <a:rPr lang="en-US" dirty="0"/>
              <a:t>L</a:t>
            </a:r>
            <a:r>
              <a:rPr lang="en-US" dirty="0" smtClean="0"/>
              <a:t>uminescence cross section </a:t>
            </a:r>
          </a:p>
          <a:p>
            <a:r>
              <a:rPr lang="en-US" dirty="0" smtClean="0"/>
              <a:t>Measurements at </a:t>
            </a:r>
            <a:r>
              <a:rPr lang="en-US" dirty="0" err="1" smtClean="0"/>
              <a:t>Juelich</a:t>
            </a:r>
            <a:endParaRPr lang="en-US" dirty="0"/>
          </a:p>
        </p:txBody>
      </p:sp>
      <p:sp>
        <p:nvSpPr>
          <p:cNvPr id="16" name="TextBox 15"/>
          <p:cNvSpPr txBox="1"/>
          <p:nvPr/>
        </p:nvSpPr>
        <p:spPr>
          <a:xfrm>
            <a:off x="3635896" y="4293096"/>
            <a:ext cx="1940367" cy="369332"/>
          </a:xfrm>
          <a:prstGeom prst="rect">
            <a:avLst/>
          </a:prstGeom>
          <a:noFill/>
        </p:spPr>
        <p:txBody>
          <a:bodyPr wrap="none" rtlCol="0">
            <a:spAutoFit/>
          </a:bodyPr>
          <a:lstStyle/>
          <a:p>
            <a:r>
              <a:rPr lang="en-US" dirty="0" smtClean="0"/>
              <a:t>CHESS documents:</a:t>
            </a:r>
          </a:p>
        </p:txBody>
      </p:sp>
      <p:sp>
        <p:nvSpPr>
          <p:cNvPr id="17" name="TextBox 16"/>
          <p:cNvSpPr txBox="1"/>
          <p:nvPr/>
        </p:nvSpPr>
        <p:spPr>
          <a:xfrm>
            <a:off x="3419872" y="4651395"/>
            <a:ext cx="5184576" cy="1200329"/>
          </a:xfrm>
          <a:prstGeom prst="rect">
            <a:avLst/>
          </a:prstGeom>
          <a:noFill/>
        </p:spPr>
        <p:txBody>
          <a:bodyPr wrap="square" rtlCol="0">
            <a:spAutoFit/>
          </a:bodyPr>
          <a:lstStyle/>
          <a:p>
            <a:r>
              <a:rPr lang="en-US" dirty="0"/>
              <a:t>LEBT NPM conceptual design: ESS-0037613</a:t>
            </a:r>
          </a:p>
          <a:p>
            <a:r>
              <a:rPr lang="en-US" dirty="0" smtClean="0"/>
              <a:t>LEBT NPM PDR report: </a:t>
            </a:r>
            <a:r>
              <a:rPr lang="en-US" dirty="0"/>
              <a:t>ESS-</a:t>
            </a:r>
            <a:r>
              <a:rPr lang="en-US" dirty="0" smtClean="0"/>
              <a:t>0038182</a:t>
            </a:r>
          </a:p>
          <a:p>
            <a:r>
              <a:rPr lang="en-US" dirty="0" smtClean="0"/>
              <a:t>MEBT NPM specification: ESS</a:t>
            </a:r>
            <a:r>
              <a:rPr lang="en-US" dirty="0"/>
              <a:t>-</a:t>
            </a:r>
            <a:r>
              <a:rPr lang="en-US" dirty="0" smtClean="0"/>
              <a:t>0036710</a:t>
            </a:r>
            <a:endParaRPr lang="en-US" dirty="0"/>
          </a:p>
          <a:p>
            <a:r>
              <a:rPr lang="en-US" dirty="0" smtClean="0"/>
              <a:t>DTL NPM specification: ESS</a:t>
            </a:r>
            <a:r>
              <a:rPr lang="en-US" dirty="0"/>
              <a:t>-</a:t>
            </a:r>
            <a:r>
              <a:rPr lang="en-US" dirty="0" smtClean="0"/>
              <a:t>0039553</a:t>
            </a:r>
            <a:endParaRPr lang="en-US" dirty="0"/>
          </a:p>
        </p:txBody>
      </p:sp>
      <p:sp>
        <p:nvSpPr>
          <p:cNvPr id="18" name="TextBox 17"/>
          <p:cNvSpPr txBox="1"/>
          <p:nvPr/>
        </p:nvSpPr>
        <p:spPr>
          <a:xfrm>
            <a:off x="3779912" y="6021288"/>
            <a:ext cx="3090247" cy="646331"/>
          </a:xfrm>
          <a:prstGeom prst="rect">
            <a:avLst/>
          </a:prstGeom>
          <a:noFill/>
          <a:ln>
            <a:solidFill>
              <a:schemeClr val="tx1"/>
            </a:solidFill>
          </a:ln>
        </p:spPr>
        <p:txBody>
          <a:bodyPr wrap="none" rtlCol="0">
            <a:spAutoFit/>
          </a:bodyPr>
          <a:lstStyle/>
          <a:p>
            <a:r>
              <a:rPr lang="en-US" dirty="0" smtClean="0"/>
              <a:t>Cold </a:t>
            </a:r>
            <a:r>
              <a:rPr lang="en-US" dirty="0" err="1" smtClean="0"/>
              <a:t>linac</a:t>
            </a:r>
            <a:r>
              <a:rPr lang="en-US" dirty="0" smtClean="0"/>
              <a:t> NPM (IPM) expected </a:t>
            </a:r>
          </a:p>
          <a:p>
            <a:r>
              <a:rPr lang="en-US" dirty="0" smtClean="0"/>
              <a:t>to be done as </a:t>
            </a:r>
            <a:r>
              <a:rPr lang="en-US" dirty="0" err="1" smtClean="0"/>
              <a:t>Saclay</a:t>
            </a:r>
            <a:r>
              <a:rPr lang="en-US" dirty="0" smtClean="0"/>
              <a:t> in-kind</a:t>
            </a:r>
            <a:endParaRPr lang="en-US" dirty="0"/>
          </a:p>
        </p:txBody>
      </p:sp>
      <p:sp>
        <p:nvSpPr>
          <p:cNvPr id="19" name="TextBox 18"/>
          <p:cNvSpPr txBox="1"/>
          <p:nvPr/>
        </p:nvSpPr>
        <p:spPr>
          <a:xfrm>
            <a:off x="4613035" y="2041103"/>
            <a:ext cx="2695269" cy="307777"/>
          </a:xfrm>
          <a:prstGeom prst="rect">
            <a:avLst/>
          </a:prstGeom>
          <a:noFill/>
        </p:spPr>
        <p:txBody>
          <a:bodyPr wrap="none" rtlCol="0">
            <a:spAutoFit/>
          </a:bodyPr>
          <a:lstStyle/>
          <a:p>
            <a:r>
              <a:rPr lang="en-US" sz="1400" i="1" dirty="0" smtClean="0"/>
              <a:t>C. </a:t>
            </a:r>
            <a:r>
              <a:rPr lang="en-US" sz="1400" i="1" dirty="0" err="1" smtClean="0"/>
              <a:t>Roose</a:t>
            </a:r>
            <a:r>
              <a:rPr lang="en-US" sz="1400" i="1" dirty="0" smtClean="0"/>
              <a:t>, </a:t>
            </a:r>
            <a:r>
              <a:rPr lang="en-US" sz="1400" i="1" dirty="0" err="1" smtClean="0"/>
              <a:t>oPAC</a:t>
            </a:r>
            <a:r>
              <a:rPr lang="en-US" sz="1400" i="1" dirty="0" smtClean="0"/>
              <a:t> conference, Seville</a:t>
            </a:r>
            <a:endParaRPr lang="en-US" sz="1400" i="1" dirty="0"/>
          </a:p>
        </p:txBody>
      </p:sp>
      <p:sp>
        <p:nvSpPr>
          <p:cNvPr id="20" name="TextBox 19"/>
          <p:cNvSpPr txBox="1"/>
          <p:nvPr/>
        </p:nvSpPr>
        <p:spPr>
          <a:xfrm>
            <a:off x="395536" y="188640"/>
            <a:ext cx="7353295" cy="646331"/>
          </a:xfrm>
          <a:prstGeom prst="rect">
            <a:avLst/>
          </a:prstGeom>
          <a:noFill/>
        </p:spPr>
        <p:txBody>
          <a:bodyPr wrap="none" rtlCol="0">
            <a:spAutoFit/>
          </a:bodyPr>
          <a:lstStyle/>
          <a:p>
            <a:r>
              <a:rPr lang="en-US" dirty="0">
                <a:hlinkClick r:id="rId5"/>
              </a:rPr>
              <a:t>https://ess-ics.atlassian.net/wiki/display/BIG/Non+Invasive+Profile+</a:t>
            </a:r>
            <a:r>
              <a:rPr lang="en-US" dirty="0" smtClean="0">
                <a:hlinkClick r:id="rId5"/>
              </a:rPr>
              <a:t>Monitor</a:t>
            </a:r>
            <a:endParaRPr lang="en-US" dirty="0" smtClean="0"/>
          </a:p>
          <a:p>
            <a:endParaRPr lang="en-US" dirty="0"/>
          </a:p>
        </p:txBody>
      </p:sp>
    </p:spTree>
    <p:extLst>
      <p:ext uri="{BB962C8B-B14F-4D97-AF65-F5344CB8AC3E}">
        <p14:creationId xmlns:p14="http://schemas.microsoft.com/office/powerpoint/2010/main" val="26139822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Longitudinal profile</a:t>
            </a:r>
            <a:endParaRPr lang="en-GB" dirty="0"/>
          </a:p>
        </p:txBody>
      </p:sp>
      <p:sp>
        <p:nvSpPr>
          <p:cNvPr id="3" name="Content Placeholder 2"/>
          <p:cNvSpPr>
            <a:spLocks noGrp="1"/>
          </p:cNvSpPr>
          <p:nvPr>
            <p:ph idx="1"/>
          </p:nvPr>
        </p:nvSpPr>
        <p:spPr>
          <a:xfrm>
            <a:off x="107504" y="4005064"/>
            <a:ext cx="4320480" cy="2016224"/>
          </a:xfrm>
        </p:spPr>
        <p:txBody>
          <a:bodyPr>
            <a:normAutofit fontScale="70000" lnSpcReduction="20000"/>
          </a:bodyPr>
          <a:lstStyle/>
          <a:p>
            <a:r>
              <a:rPr lang="en-GB" sz="1600" dirty="0" err="1" smtClean="0"/>
              <a:t>Feschenko</a:t>
            </a:r>
            <a:r>
              <a:rPr lang="en-GB" sz="1600" dirty="0" smtClean="0"/>
              <a:t> BSM used in the MEBT and at the transition between the warm </a:t>
            </a:r>
            <a:r>
              <a:rPr lang="en-GB" sz="1600" dirty="0" err="1" smtClean="0"/>
              <a:t>linac</a:t>
            </a:r>
            <a:r>
              <a:rPr lang="en-GB" sz="1600" dirty="0" smtClean="0"/>
              <a:t> and the superconducting </a:t>
            </a:r>
            <a:r>
              <a:rPr lang="en-GB" sz="1600" dirty="0" err="1" smtClean="0"/>
              <a:t>linac</a:t>
            </a:r>
            <a:endParaRPr lang="en-GB" sz="1600" dirty="0" smtClean="0"/>
          </a:p>
          <a:p>
            <a:r>
              <a:rPr lang="en-GB" sz="1600" dirty="0"/>
              <a:t>well established method (LINAC4, JPARC)</a:t>
            </a:r>
          </a:p>
          <a:p>
            <a:pPr lvl="1"/>
            <a:r>
              <a:rPr lang="en-GB" sz="1600" dirty="0"/>
              <a:t>1° phase resolution (i.e. 10 </a:t>
            </a:r>
            <a:r>
              <a:rPr lang="en-GB" sz="1600" dirty="0" err="1"/>
              <a:t>ps</a:t>
            </a:r>
            <a:r>
              <a:rPr lang="en-GB" sz="1600" dirty="0"/>
              <a:t> @352.2 MHz</a:t>
            </a:r>
            <a:r>
              <a:rPr lang="en-GB" sz="1600" dirty="0" smtClean="0"/>
              <a:t>)</a:t>
            </a:r>
          </a:p>
          <a:p>
            <a:pPr lvl="1"/>
            <a:r>
              <a:rPr lang="en-GB" sz="1600" dirty="0" smtClean="0"/>
              <a:t>With new </a:t>
            </a:r>
            <a:r>
              <a:rPr lang="en-GB" sz="1600" dirty="0"/>
              <a:t>RF deflector (dual </a:t>
            </a:r>
            <a:r>
              <a:rPr lang="en-GB" sz="1600" dirty="0" err="1"/>
              <a:t>λ</a:t>
            </a:r>
            <a:r>
              <a:rPr lang="en-GB" sz="1600" dirty="0"/>
              <a:t>/</a:t>
            </a:r>
            <a:r>
              <a:rPr lang="en-GB" sz="1600" dirty="0" smtClean="0"/>
              <a:t>2)  0.5</a:t>
            </a:r>
            <a:r>
              <a:rPr lang="en-GB" sz="1600" dirty="0"/>
              <a:t>° phase </a:t>
            </a:r>
            <a:r>
              <a:rPr lang="en-GB" sz="1600" dirty="0" smtClean="0"/>
              <a:t>resolution expected, </a:t>
            </a:r>
            <a:r>
              <a:rPr lang="en-GB" sz="1600" dirty="0" err="1"/>
              <a:t>i.e</a:t>
            </a:r>
            <a:r>
              <a:rPr lang="en-GB" sz="1600" dirty="0"/>
              <a:t> time resolution better than 5 </a:t>
            </a:r>
            <a:r>
              <a:rPr lang="en-GB" sz="1600" dirty="0" err="1" smtClean="0"/>
              <a:t>ps</a:t>
            </a:r>
            <a:endParaRPr lang="en-GB" sz="1600" dirty="0"/>
          </a:p>
          <a:p>
            <a:r>
              <a:rPr lang="en-GB" sz="1600" dirty="0" smtClean="0"/>
              <a:t>Intrinsic </a:t>
            </a:r>
            <a:r>
              <a:rPr lang="en-GB" sz="1600" dirty="0"/>
              <a:t>limitations to resolution due to:</a:t>
            </a:r>
          </a:p>
          <a:p>
            <a:pPr lvl="1"/>
            <a:r>
              <a:rPr lang="en-GB" sz="1600" dirty="0"/>
              <a:t>Space </a:t>
            </a:r>
            <a:r>
              <a:rPr lang="en-GB" sz="1600" dirty="0" smtClean="0"/>
              <a:t>charge</a:t>
            </a:r>
          </a:p>
          <a:p>
            <a:pPr lvl="2"/>
            <a:r>
              <a:rPr lang="en-GB" sz="1600" dirty="0" smtClean="0"/>
              <a:t>Simulations performed at ESS indicate that the effect is negligible </a:t>
            </a:r>
            <a:endParaRPr lang="en-GB" sz="1600" dirty="0"/>
          </a:p>
          <a:p>
            <a:pPr lvl="1"/>
            <a:r>
              <a:rPr lang="en-GB" sz="1600" dirty="0"/>
              <a:t>Time dispersion of secondary electron emission (SEE)</a:t>
            </a:r>
          </a:p>
          <a:p>
            <a:pPr marL="0" indent="0">
              <a:buNone/>
            </a:pPr>
            <a:endParaRPr lang="en-GB" sz="1600" dirty="0"/>
          </a:p>
          <a:p>
            <a:pPr marL="0" indent="0">
              <a:buNone/>
            </a:pPr>
            <a:endParaRPr lang="en-GB" dirty="0"/>
          </a:p>
          <a:p>
            <a:endParaRPr lang="en-GB" dirty="0"/>
          </a:p>
          <a:p>
            <a:endParaRPr lang="en-GB" dirty="0" smtClean="0"/>
          </a:p>
        </p:txBody>
      </p:sp>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dirty="0"/>
          </a:p>
        </p:txBody>
      </p:sp>
      <p:pic>
        <p:nvPicPr>
          <p:cNvPr id="13" name="Picture 12" descr="bsm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1484784"/>
            <a:ext cx="2097246" cy="2448272"/>
          </a:xfrm>
          <a:prstGeom prst="rect">
            <a:avLst/>
          </a:prstGeom>
        </p:spPr>
      </p:pic>
      <p:pic>
        <p:nvPicPr>
          <p:cNvPr id="14" name="Picture 13" descr="bsm2.jpg"/>
          <p:cNvPicPr>
            <a:picLocks noChangeAspect="1"/>
          </p:cNvPicPr>
          <p:nvPr/>
        </p:nvPicPr>
        <p:blipFill rotWithShape="1">
          <a:blip r:embed="rId3">
            <a:extLst>
              <a:ext uri="{28A0092B-C50C-407E-A947-70E740481C1C}">
                <a14:useLocalDpi xmlns:a14="http://schemas.microsoft.com/office/drawing/2010/main" val="0"/>
              </a:ext>
            </a:extLst>
          </a:blip>
          <a:srcRect t="-1057" b="49369"/>
          <a:stretch/>
        </p:blipFill>
        <p:spPr>
          <a:xfrm>
            <a:off x="6372200" y="1628800"/>
            <a:ext cx="2556871" cy="1846800"/>
          </a:xfrm>
          <a:prstGeom prst="rect">
            <a:avLst/>
          </a:prstGeom>
        </p:spPr>
      </p:pic>
      <p:sp>
        <p:nvSpPr>
          <p:cNvPr id="15" name="TextBox 14"/>
          <p:cNvSpPr txBox="1"/>
          <p:nvPr/>
        </p:nvSpPr>
        <p:spPr>
          <a:xfrm>
            <a:off x="6372200" y="3573016"/>
            <a:ext cx="2771800" cy="1261884"/>
          </a:xfrm>
          <a:prstGeom prst="rect">
            <a:avLst/>
          </a:prstGeom>
          <a:noFill/>
        </p:spPr>
        <p:txBody>
          <a:bodyPr wrap="square" rtlCol="0">
            <a:spAutoFit/>
          </a:bodyPr>
          <a:lstStyle/>
          <a:p>
            <a:pPr algn="just"/>
            <a:r>
              <a:rPr lang="en-US" sz="1000" i="1" dirty="0" smtClean="0"/>
              <a:t>Expected normalized difference in RMS of the SE time distributions at the beam pipe boundary as a function of wire position in units of one-sided RMS beam transverse size </a:t>
            </a:r>
            <a:r>
              <a:rPr lang="en-US" sz="1000" i="1" dirty="0" err="1" smtClean="0"/>
              <a:t>σ</a:t>
            </a:r>
            <a:r>
              <a:rPr lang="en-US" sz="1000" i="1" dirty="0" smtClean="0"/>
              <a:t> R M S </a:t>
            </a:r>
            <a:endParaRPr lang="en-US" sz="1000" i="1" dirty="0"/>
          </a:p>
          <a:p>
            <a:pPr algn="just"/>
            <a:r>
              <a:rPr lang="en-US" dirty="0" smtClean="0"/>
              <a:t> </a:t>
            </a:r>
            <a:endParaRPr lang="en-US" dirty="0"/>
          </a:p>
          <a:p>
            <a:pPr algn="just"/>
            <a:endParaRPr lang="en-GB" dirty="0"/>
          </a:p>
        </p:txBody>
      </p:sp>
      <p:sp>
        <p:nvSpPr>
          <p:cNvPr id="16" name="TextBox 15"/>
          <p:cNvSpPr txBox="1"/>
          <p:nvPr/>
        </p:nvSpPr>
        <p:spPr>
          <a:xfrm>
            <a:off x="4283968" y="3861048"/>
            <a:ext cx="2088232" cy="677108"/>
          </a:xfrm>
          <a:prstGeom prst="rect">
            <a:avLst/>
          </a:prstGeom>
          <a:noFill/>
        </p:spPr>
        <p:txBody>
          <a:bodyPr wrap="square" rtlCol="0">
            <a:spAutoFit/>
          </a:bodyPr>
          <a:lstStyle/>
          <a:p>
            <a:pPr algn="just"/>
            <a:r>
              <a:rPr lang="en-US" sz="1000" i="1" dirty="0">
                <a:latin typeface="TeXGyreTermes"/>
              </a:rPr>
              <a:t>Calculated bunch electric field for conditions expected at </a:t>
            </a:r>
            <a:r>
              <a:rPr lang="en-US" sz="1000" i="1" dirty="0" smtClean="0">
                <a:latin typeface="TeXGyreTermes"/>
              </a:rPr>
              <a:t>2 </a:t>
            </a:r>
            <a:r>
              <a:rPr lang="en-US" sz="1000" i="1" dirty="0" err="1" smtClean="0">
                <a:latin typeface="TeXGyreTermes"/>
              </a:rPr>
              <a:t>GeV</a:t>
            </a:r>
            <a:r>
              <a:rPr lang="en-US" sz="1000" i="1" dirty="0" smtClean="0">
                <a:latin typeface="TeXGyreTermes"/>
              </a:rPr>
              <a:t>. </a:t>
            </a:r>
            <a:endParaRPr lang="en-US" sz="1000" i="1" dirty="0"/>
          </a:p>
          <a:p>
            <a:endParaRPr lang="en-GB" dirty="0"/>
          </a:p>
        </p:txBody>
      </p:sp>
      <p:pic>
        <p:nvPicPr>
          <p:cNvPr id="12" name="Picture 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5576" y="1484784"/>
            <a:ext cx="2601803" cy="2411539"/>
          </a:xfrm>
          <a:prstGeom prst="rect">
            <a:avLst/>
          </a:prstGeom>
          <a:noFill/>
          <a:ln w="9525">
            <a:noFill/>
            <a:miter lim="800000"/>
            <a:headEnd/>
            <a:tailEnd/>
          </a:ln>
        </p:spPr>
      </p:pic>
      <p:sp>
        <p:nvSpPr>
          <p:cNvPr id="17" name="TextBox 16"/>
          <p:cNvSpPr txBox="1"/>
          <p:nvPr/>
        </p:nvSpPr>
        <p:spPr>
          <a:xfrm>
            <a:off x="395536" y="3717032"/>
            <a:ext cx="3600400" cy="307777"/>
          </a:xfrm>
          <a:prstGeom prst="rect">
            <a:avLst/>
          </a:prstGeom>
          <a:noFill/>
        </p:spPr>
        <p:txBody>
          <a:bodyPr wrap="square" rtlCol="0">
            <a:spAutoFit/>
          </a:bodyPr>
          <a:lstStyle/>
          <a:p>
            <a:r>
              <a:rPr lang="en-GB" sz="1400" dirty="0" smtClean="0"/>
              <a:t>NEW BSM concept for ESS (courtesy of INR)</a:t>
            </a:r>
            <a:endParaRPr lang="en-GB" sz="1400" dirty="0"/>
          </a:p>
        </p:txBody>
      </p:sp>
      <p:sp>
        <p:nvSpPr>
          <p:cNvPr id="5" name="TextBox 4"/>
          <p:cNvSpPr txBox="1"/>
          <p:nvPr/>
        </p:nvSpPr>
        <p:spPr>
          <a:xfrm>
            <a:off x="107504" y="5733256"/>
            <a:ext cx="4799286" cy="1754327"/>
          </a:xfrm>
          <a:prstGeom prst="rect">
            <a:avLst/>
          </a:prstGeom>
          <a:noFill/>
        </p:spPr>
        <p:txBody>
          <a:bodyPr wrap="none" rtlCol="0">
            <a:spAutoFit/>
          </a:bodyPr>
          <a:lstStyle/>
          <a:p>
            <a:r>
              <a:rPr lang="en-US" dirty="0" smtClean="0"/>
              <a:t>CHESS Documents:</a:t>
            </a:r>
          </a:p>
          <a:p>
            <a:r>
              <a:rPr lang="en-US" dirty="0" smtClean="0"/>
              <a:t>Longitudinal profile design status</a:t>
            </a:r>
            <a:r>
              <a:rPr lang="en-US" dirty="0"/>
              <a:t>: ESS-</a:t>
            </a:r>
            <a:r>
              <a:rPr lang="en-US" dirty="0" smtClean="0"/>
              <a:t>0041166</a:t>
            </a:r>
          </a:p>
          <a:p>
            <a:r>
              <a:rPr lang="en-US" dirty="0" smtClean="0"/>
              <a:t>Low energy </a:t>
            </a:r>
            <a:r>
              <a:rPr lang="en-US" dirty="0"/>
              <a:t>BSM specification: ESS-</a:t>
            </a:r>
            <a:r>
              <a:rPr lang="en-US" dirty="0" smtClean="0"/>
              <a:t>0037520</a:t>
            </a:r>
          </a:p>
          <a:p>
            <a:r>
              <a:rPr lang="en-US" dirty="0" smtClean="0"/>
              <a:t>LINAC’14 longitudinal profile paper: </a:t>
            </a:r>
            <a:r>
              <a:rPr lang="en-US" dirty="0"/>
              <a:t>ESS-0041167</a:t>
            </a:r>
            <a:endParaRPr lang="en-US" dirty="0" smtClean="0"/>
          </a:p>
          <a:p>
            <a:endParaRPr lang="en-US" dirty="0" smtClean="0"/>
          </a:p>
          <a:p>
            <a:endParaRPr lang="en-US" dirty="0"/>
          </a:p>
        </p:txBody>
      </p:sp>
      <p:sp>
        <p:nvSpPr>
          <p:cNvPr id="6" name="TextBox 5"/>
          <p:cNvSpPr txBox="1"/>
          <p:nvPr/>
        </p:nvSpPr>
        <p:spPr>
          <a:xfrm>
            <a:off x="323528" y="260648"/>
            <a:ext cx="7366846" cy="646331"/>
          </a:xfrm>
          <a:prstGeom prst="rect">
            <a:avLst/>
          </a:prstGeom>
          <a:noFill/>
        </p:spPr>
        <p:txBody>
          <a:bodyPr wrap="none" rtlCol="0">
            <a:spAutoFit/>
          </a:bodyPr>
          <a:lstStyle/>
          <a:p>
            <a:r>
              <a:rPr lang="en-US" dirty="0">
                <a:hlinkClick r:id="rId5"/>
              </a:rPr>
              <a:t>https://ess-ics.atlassian.net/wiki/display/BIG/BSM+-+Bunch+Shape+</a:t>
            </a:r>
            <a:r>
              <a:rPr lang="en-US" dirty="0" smtClean="0">
                <a:hlinkClick r:id="rId5"/>
              </a:rPr>
              <a:t>Monitor</a:t>
            </a:r>
            <a:endParaRPr lang="en-US" dirty="0" smtClean="0"/>
          </a:p>
          <a:p>
            <a:endParaRPr lang="en-US" dirty="0"/>
          </a:p>
        </p:txBody>
      </p:sp>
      <p:sp>
        <p:nvSpPr>
          <p:cNvPr id="18" name="Content Placeholder 2"/>
          <p:cNvSpPr txBox="1">
            <a:spLocks/>
          </p:cNvSpPr>
          <p:nvPr/>
        </p:nvSpPr>
        <p:spPr>
          <a:xfrm>
            <a:off x="4572000" y="4437112"/>
            <a:ext cx="4320480" cy="144016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dirty="0" smtClean="0"/>
              <a:t>Improved </a:t>
            </a:r>
            <a:r>
              <a:rPr lang="en-GB" sz="1600" dirty="0" err="1" smtClean="0"/>
              <a:t>Feshenko</a:t>
            </a:r>
            <a:r>
              <a:rPr lang="en-GB" sz="1600" dirty="0" smtClean="0"/>
              <a:t> BSM </a:t>
            </a:r>
            <a:r>
              <a:rPr lang="en-GB" sz="1600" i="1" dirty="0" smtClean="0"/>
              <a:t>may</a:t>
            </a:r>
            <a:r>
              <a:rPr lang="en-GB" sz="1600" dirty="0" smtClean="0"/>
              <a:t> work at frequency jump (TBC), where bunches are 6-12ps </a:t>
            </a:r>
            <a:r>
              <a:rPr lang="en-GB" sz="1600" dirty="0" err="1" smtClean="0"/>
              <a:t>rms</a:t>
            </a:r>
            <a:endParaRPr lang="en-GB" sz="1600" dirty="0"/>
          </a:p>
          <a:p>
            <a:r>
              <a:rPr lang="en-GB" sz="1600" dirty="0" smtClean="0"/>
              <a:t>Not expected to work at high beta, when bunches are 3-6 ps. </a:t>
            </a:r>
          </a:p>
          <a:p>
            <a:pPr lvl="1"/>
            <a:r>
              <a:rPr lang="en-GB" sz="1200" dirty="0" smtClean="0"/>
              <a:t>New method needed, e.g. based on Cherenkov or OTR</a:t>
            </a:r>
          </a:p>
          <a:p>
            <a:pPr lvl="1"/>
            <a:r>
              <a:rPr lang="en-GB" sz="1200" dirty="0" smtClean="0"/>
              <a:t>Design concepts exists and will be investigated</a:t>
            </a:r>
          </a:p>
          <a:p>
            <a:pPr marL="0" indent="0">
              <a:buFont typeface="Arial" panose="020B0604020202020204" pitchFamily="34" charset="0"/>
              <a:buNone/>
            </a:pPr>
            <a:endParaRPr lang="en-GB" sz="1600" dirty="0" smtClean="0"/>
          </a:p>
          <a:p>
            <a:pPr marL="0" indent="0">
              <a:buFont typeface="Arial" panose="020B0604020202020204" pitchFamily="34" charset="0"/>
              <a:buNone/>
            </a:pPr>
            <a:endParaRPr lang="en-GB" dirty="0" smtClean="0"/>
          </a:p>
          <a:p>
            <a:endParaRPr lang="en-GB" dirty="0" smtClean="0"/>
          </a:p>
          <a:p>
            <a:endParaRPr lang="en-GB" dirty="0" smtClean="0"/>
          </a:p>
        </p:txBody>
      </p:sp>
    </p:spTree>
    <p:extLst>
      <p:ext uri="{BB962C8B-B14F-4D97-AF65-F5344CB8AC3E}">
        <p14:creationId xmlns:p14="http://schemas.microsoft.com/office/powerpoint/2010/main" val="29372195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7139136" cy="1143000"/>
          </a:xfrm>
        </p:spPr>
        <p:txBody>
          <a:bodyPr>
            <a:normAutofit/>
          </a:bodyPr>
          <a:lstStyle/>
          <a:p>
            <a:r>
              <a:rPr lang="en-US" dirty="0" smtClean="0"/>
              <a:t>Instrumentation in the Monolith</a:t>
            </a:r>
            <a:br>
              <a:rPr lang="en-US" dirty="0" smtClean="0"/>
            </a:br>
            <a:r>
              <a:rPr lang="en-US" sz="1200" dirty="0" smtClean="0"/>
              <a:t>collaboration with target division</a:t>
            </a:r>
            <a:endParaRPr lang="en-US" dirty="0"/>
          </a:p>
        </p:txBody>
      </p:sp>
      <p:sp>
        <p:nvSpPr>
          <p:cNvPr id="4" name="Slide Number Placeholder 3"/>
          <p:cNvSpPr>
            <a:spLocks noGrp="1"/>
          </p:cNvSpPr>
          <p:nvPr>
            <p:ph type="sldNum" sz="quarter" idx="12"/>
          </p:nvPr>
        </p:nvSpPr>
        <p:spPr>
          <a:xfrm>
            <a:off x="6974904" y="6520259"/>
            <a:ext cx="2133600" cy="365125"/>
          </a:xfrm>
        </p:spPr>
        <p:txBody>
          <a:bodyPr/>
          <a:lstStyle/>
          <a:p>
            <a:fld id="{551115BC-487E-4422-894C-CB7CD3E79223}" type="slidenum">
              <a:rPr lang="sv-SE" smtClean="0"/>
              <a:t>22</a:t>
            </a:fld>
            <a:endParaRPr lang="sv-SE"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2403" r="32183" b="22520"/>
          <a:stretch/>
        </p:blipFill>
        <p:spPr>
          <a:xfrm>
            <a:off x="248288" y="2338078"/>
            <a:ext cx="3315600" cy="401255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463" t="14237" r="42512" b="18849"/>
          <a:stretch/>
        </p:blipFill>
        <p:spPr>
          <a:xfrm>
            <a:off x="4120180" y="2380411"/>
            <a:ext cx="1261120" cy="423376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2125" r="36613" b="15612"/>
          <a:stretch/>
        </p:blipFill>
        <p:spPr>
          <a:xfrm>
            <a:off x="5364088" y="2276872"/>
            <a:ext cx="1882073" cy="4131768"/>
          </a:xfrm>
          <a:prstGeom prst="rect">
            <a:avLst/>
          </a:prstGeom>
        </p:spPr>
      </p:pic>
      <p:sp>
        <p:nvSpPr>
          <p:cNvPr id="9" name="TextBox 8"/>
          <p:cNvSpPr txBox="1"/>
          <p:nvPr/>
        </p:nvSpPr>
        <p:spPr>
          <a:xfrm>
            <a:off x="5436096" y="1448418"/>
            <a:ext cx="1841686" cy="830997"/>
          </a:xfrm>
          <a:prstGeom prst="rect">
            <a:avLst/>
          </a:prstGeom>
          <a:noFill/>
        </p:spPr>
        <p:txBody>
          <a:bodyPr wrap="square" rtlCol="0">
            <a:spAutoFit/>
          </a:bodyPr>
          <a:lstStyle/>
          <a:p>
            <a:r>
              <a:rPr lang="en-US" sz="1600" dirty="0" smtClean="0"/>
              <a:t>Slice concept for independent replacement</a:t>
            </a:r>
            <a:endParaRPr lang="en-US" sz="1600" dirty="0"/>
          </a:p>
        </p:txBody>
      </p:sp>
      <p:sp>
        <p:nvSpPr>
          <p:cNvPr id="10" name="TextBox 9"/>
          <p:cNvSpPr txBox="1"/>
          <p:nvPr/>
        </p:nvSpPr>
        <p:spPr>
          <a:xfrm>
            <a:off x="3913280" y="1416929"/>
            <a:ext cx="1594824" cy="1077218"/>
          </a:xfrm>
          <a:prstGeom prst="rect">
            <a:avLst/>
          </a:prstGeom>
          <a:noFill/>
        </p:spPr>
        <p:txBody>
          <a:bodyPr wrap="square" rtlCol="0">
            <a:spAutoFit/>
          </a:bodyPr>
          <a:lstStyle/>
          <a:p>
            <a:r>
              <a:rPr lang="en-US" sz="1600" dirty="0" smtClean="0"/>
              <a:t>Design for shielding, cooling and remote handling</a:t>
            </a:r>
            <a:endParaRPr lang="en-US" sz="1600" dirty="0"/>
          </a:p>
        </p:txBody>
      </p:sp>
      <p:sp>
        <p:nvSpPr>
          <p:cNvPr id="11" name="TextBox 10"/>
          <p:cNvSpPr txBox="1"/>
          <p:nvPr/>
        </p:nvSpPr>
        <p:spPr>
          <a:xfrm>
            <a:off x="-21674" y="1421083"/>
            <a:ext cx="1497330" cy="830997"/>
          </a:xfrm>
          <a:prstGeom prst="rect">
            <a:avLst/>
          </a:prstGeom>
          <a:noFill/>
        </p:spPr>
        <p:txBody>
          <a:bodyPr wrap="square" rtlCol="0">
            <a:spAutoFit/>
          </a:bodyPr>
          <a:lstStyle/>
          <a:p>
            <a:r>
              <a:rPr lang="en-US" sz="1600" dirty="0" smtClean="0"/>
              <a:t>PBW: </a:t>
            </a:r>
            <a:r>
              <a:rPr lang="en-US" sz="1600" dirty="0" err="1" smtClean="0"/>
              <a:t>lumi</a:t>
            </a:r>
            <a:r>
              <a:rPr lang="en-US" sz="1600" dirty="0" smtClean="0"/>
              <a:t> coating, aperture </a:t>
            </a:r>
            <a:r>
              <a:rPr lang="en-US" sz="1600" dirty="0" err="1" smtClean="0"/>
              <a:t>mon.</a:t>
            </a:r>
            <a:endParaRPr lang="en-US" sz="1600" dirty="0"/>
          </a:p>
        </p:txBody>
      </p:sp>
      <p:sp>
        <p:nvSpPr>
          <p:cNvPr id="12" name="TextBox 11"/>
          <p:cNvSpPr txBox="1"/>
          <p:nvPr/>
        </p:nvSpPr>
        <p:spPr>
          <a:xfrm>
            <a:off x="1259084" y="1416929"/>
            <a:ext cx="1512716" cy="830997"/>
          </a:xfrm>
          <a:prstGeom prst="rect">
            <a:avLst/>
          </a:prstGeom>
          <a:noFill/>
        </p:spPr>
        <p:txBody>
          <a:bodyPr wrap="square" rtlCol="0">
            <a:spAutoFit/>
          </a:bodyPr>
          <a:lstStyle/>
          <a:p>
            <a:r>
              <a:rPr lang="en-US" sz="1600" dirty="0" smtClean="0"/>
              <a:t>PBIP: Grid, optics, aperture monitors</a:t>
            </a:r>
            <a:endParaRPr lang="en-US" sz="1600" dirty="0"/>
          </a:p>
        </p:txBody>
      </p:sp>
      <p:sp>
        <p:nvSpPr>
          <p:cNvPr id="13" name="TextBox 12"/>
          <p:cNvSpPr txBox="1"/>
          <p:nvPr/>
        </p:nvSpPr>
        <p:spPr>
          <a:xfrm>
            <a:off x="2712412" y="1412776"/>
            <a:ext cx="1355532" cy="830997"/>
          </a:xfrm>
          <a:prstGeom prst="rect">
            <a:avLst/>
          </a:prstGeom>
          <a:noFill/>
        </p:spPr>
        <p:txBody>
          <a:bodyPr wrap="square" rtlCol="0">
            <a:spAutoFit/>
          </a:bodyPr>
          <a:lstStyle/>
          <a:p>
            <a:r>
              <a:rPr lang="en-US" sz="1600" dirty="0" smtClean="0"/>
              <a:t>Target: </a:t>
            </a:r>
            <a:r>
              <a:rPr lang="en-US" sz="1600" dirty="0"/>
              <a:t>luminescent </a:t>
            </a:r>
            <a:r>
              <a:rPr lang="en-US" sz="1600" dirty="0" smtClean="0"/>
              <a:t>coating </a:t>
            </a:r>
            <a:endParaRPr lang="en-US" sz="1600" dirty="0"/>
          </a:p>
        </p:txBody>
      </p:sp>
      <p:cxnSp>
        <p:nvCxnSpPr>
          <p:cNvPr id="15" name="Straight Arrow Connector 14"/>
          <p:cNvCxnSpPr>
            <a:stCxn id="11" idx="2"/>
          </p:cNvCxnSpPr>
          <p:nvPr/>
        </p:nvCxnSpPr>
        <p:spPr>
          <a:xfrm>
            <a:off x="726991" y="2252080"/>
            <a:ext cx="1267559" cy="18035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544088" y="2327485"/>
            <a:ext cx="363616" cy="17281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336176" y="2336106"/>
            <a:ext cx="504056" cy="10714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67544" y="-27384"/>
            <a:ext cx="6205357" cy="1200329"/>
          </a:xfrm>
          <a:prstGeom prst="rect">
            <a:avLst/>
          </a:prstGeom>
          <a:noFill/>
        </p:spPr>
        <p:txBody>
          <a:bodyPr wrap="none" rtlCol="0">
            <a:spAutoFit/>
          </a:bodyPr>
          <a:lstStyle/>
          <a:p>
            <a:r>
              <a:rPr lang="en-US" dirty="0">
                <a:hlinkClick r:id="rId5"/>
              </a:rPr>
              <a:t>https://ess-ics.atlassian.net/wiki/display/BIG/Imaging+</a:t>
            </a:r>
            <a:r>
              <a:rPr lang="en-US" dirty="0" smtClean="0">
                <a:hlinkClick r:id="rId5"/>
              </a:rPr>
              <a:t>Systems</a:t>
            </a:r>
          </a:p>
          <a:p>
            <a:r>
              <a:rPr lang="en-US" dirty="0">
                <a:hlinkClick r:id="rId5"/>
              </a:rPr>
              <a:t>https://ess-ics.atlassian.net/wiki/display/BIG/Aperture+Monitor</a:t>
            </a:r>
          </a:p>
          <a:p>
            <a:r>
              <a:rPr lang="en-US" dirty="0" smtClean="0">
                <a:hlinkClick r:id="rId5"/>
              </a:rPr>
              <a:t>https</a:t>
            </a:r>
            <a:r>
              <a:rPr lang="en-US" dirty="0">
                <a:hlinkClick r:id="rId5"/>
              </a:rPr>
              <a:t>://ess-ics.atlassian.net/wiki/display/BIG/</a:t>
            </a:r>
            <a:r>
              <a:rPr lang="en-US" dirty="0" smtClean="0">
                <a:hlinkClick r:id="rId5"/>
              </a:rPr>
              <a:t>Grid</a:t>
            </a:r>
            <a:endParaRPr lang="en-US" dirty="0" smtClean="0"/>
          </a:p>
          <a:p>
            <a:endParaRPr lang="en-US" dirty="0"/>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47249" t="2848" r="42800" b="14578"/>
          <a:stretch/>
        </p:blipFill>
        <p:spPr>
          <a:xfrm>
            <a:off x="7740352" y="1412776"/>
            <a:ext cx="768739" cy="3528392"/>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41482" r="19319" b="38258"/>
          <a:stretch/>
        </p:blipFill>
        <p:spPr>
          <a:xfrm>
            <a:off x="7596336" y="4941168"/>
            <a:ext cx="1316698" cy="1147115"/>
          </a:xfrm>
          <a:prstGeom prst="rect">
            <a:avLst/>
          </a:prstGeom>
        </p:spPr>
      </p:pic>
      <p:sp>
        <p:nvSpPr>
          <p:cNvPr id="25" name="TextBox 24"/>
          <p:cNvSpPr txBox="1"/>
          <p:nvPr/>
        </p:nvSpPr>
        <p:spPr>
          <a:xfrm>
            <a:off x="7236296" y="2780928"/>
            <a:ext cx="1042638" cy="1323439"/>
          </a:xfrm>
          <a:prstGeom prst="rect">
            <a:avLst/>
          </a:prstGeom>
          <a:noFill/>
        </p:spPr>
        <p:txBody>
          <a:bodyPr wrap="square" rtlCol="0">
            <a:spAutoFit/>
          </a:bodyPr>
          <a:lstStyle/>
          <a:p>
            <a:r>
              <a:rPr lang="en-US" sz="1600" dirty="0" smtClean="0"/>
              <a:t>Water cooling supply and return</a:t>
            </a:r>
            <a:endParaRPr lang="en-US" sz="1600" dirty="0"/>
          </a:p>
        </p:txBody>
      </p:sp>
      <p:sp>
        <p:nvSpPr>
          <p:cNvPr id="26" name="TextBox 25"/>
          <p:cNvSpPr txBox="1"/>
          <p:nvPr/>
        </p:nvSpPr>
        <p:spPr>
          <a:xfrm>
            <a:off x="8352977" y="3212976"/>
            <a:ext cx="827535" cy="584776"/>
          </a:xfrm>
          <a:prstGeom prst="rect">
            <a:avLst/>
          </a:prstGeom>
          <a:noFill/>
        </p:spPr>
        <p:txBody>
          <a:bodyPr wrap="square" rtlCol="0">
            <a:spAutoFit/>
          </a:bodyPr>
          <a:lstStyle/>
          <a:p>
            <a:r>
              <a:rPr lang="en-US" sz="1600" dirty="0" smtClean="0"/>
              <a:t>Signal path</a:t>
            </a:r>
            <a:endParaRPr lang="en-US" sz="1600" dirty="0"/>
          </a:p>
        </p:txBody>
      </p:sp>
      <p:sp>
        <p:nvSpPr>
          <p:cNvPr id="21" name="Rectangle 20"/>
          <p:cNvSpPr/>
          <p:nvPr/>
        </p:nvSpPr>
        <p:spPr>
          <a:xfrm>
            <a:off x="7092280" y="6021288"/>
            <a:ext cx="2232248" cy="584776"/>
          </a:xfrm>
          <a:prstGeom prst="rect">
            <a:avLst/>
          </a:prstGeom>
        </p:spPr>
        <p:txBody>
          <a:bodyPr wrap="square">
            <a:spAutoFit/>
          </a:bodyPr>
          <a:lstStyle/>
          <a:p>
            <a:r>
              <a:rPr lang="en-US" sz="1600" dirty="0"/>
              <a:t>Hook and spring design </a:t>
            </a:r>
          </a:p>
          <a:p>
            <a:r>
              <a:rPr lang="en-US" sz="1600" dirty="0" smtClean="0"/>
              <a:t>(LANL / ORNL)</a:t>
            </a:r>
            <a:endParaRPr lang="en-US" sz="1600" dirty="0"/>
          </a:p>
        </p:txBody>
      </p:sp>
      <p:sp>
        <p:nvSpPr>
          <p:cNvPr id="27" name="TextBox 26"/>
          <p:cNvSpPr txBox="1"/>
          <p:nvPr/>
        </p:nvSpPr>
        <p:spPr>
          <a:xfrm>
            <a:off x="251520" y="6239053"/>
            <a:ext cx="6774098" cy="646331"/>
          </a:xfrm>
          <a:prstGeom prst="rect">
            <a:avLst/>
          </a:prstGeom>
          <a:noFill/>
        </p:spPr>
        <p:txBody>
          <a:bodyPr wrap="none" rtlCol="0">
            <a:spAutoFit/>
          </a:bodyPr>
          <a:lstStyle/>
          <a:p>
            <a:r>
              <a:rPr lang="en-US" dirty="0" smtClean="0"/>
              <a:t>CHESS docs: Target diagnostics IK work unit descriptions: ESS-0034203</a:t>
            </a:r>
          </a:p>
          <a:p>
            <a:r>
              <a:rPr lang="en-US" dirty="0" smtClean="0"/>
              <a:t>	      Interface control documents:  </a:t>
            </a:r>
            <a:r>
              <a:rPr lang="en-US" dirty="0"/>
              <a:t>ESS-0032631, ESS-0022919</a:t>
            </a:r>
            <a:r>
              <a:rPr lang="en-US" dirty="0" smtClean="0"/>
              <a:t> </a:t>
            </a:r>
            <a:endParaRPr lang="en-US" dirty="0"/>
          </a:p>
        </p:txBody>
      </p:sp>
    </p:spTree>
    <p:extLst>
      <p:ext uri="{BB962C8B-B14F-4D97-AF65-F5344CB8AC3E}">
        <p14:creationId xmlns:p14="http://schemas.microsoft.com/office/powerpoint/2010/main" val="441805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7504" y="1507202"/>
            <a:ext cx="8856984" cy="26605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504" y="4437112"/>
            <a:ext cx="8856984" cy="23623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WP8-Figure 3_7-The PBW Module including seals.pn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39842"/>
          <a:stretch/>
        </p:blipFill>
        <p:spPr>
          <a:xfrm>
            <a:off x="179511" y="4912626"/>
            <a:ext cx="2612059" cy="1958863"/>
          </a:xfrm>
          <a:prstGeom prst="rect">
            <a:avLst/>
          </a:prstGeom>
        </p:spPr>
      </p:pic>
      <p:sp>
        <p:nvSpPr>
          <p:cNvPr id="3" name="Title 2"/>
          <p:cNvSpPr>
            <a:spLocks noGrp="1"/>
          </p:cNvSpPr>
          <p:nvPr>
            <p:ph type="title"/>
          </p:nvPr>
        </p:nvSpPr>
        <p:spPr/>
        <p:txBody>
          <a:bodyPr>
            <a:normAutofit/>
          </a:bodyPr>
          <a:lstStyle/>
          <a:p>
            <a:r>
              <a:rPr lang="en-US" dirty="0" smtClean="0"/>
              <a:t>Imaging – Luminescent Coating</a:t>
            </a:r>
            <a:endParaRPr lang="en-US" dirty="0"/>
          </a:p>
        </p:txBody>
      </p:sp>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422848" y="4996249"/>
            <a:ext cx="2089444" cy="153775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p:cNvSpPr txBox="1">
            <a:spLocks/>
          </p:cNvSpPr>
          <p:nvPr/>
        </p:nvSpPr>
        <p:spPr>
          <a:xfrm>
            <a:off x="3626387" y="4509120"/>
            <a:ext cx="1872207" cy="72008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smtClean="0">
                <a:solidFill>
                  <a:srgbClr val="000000"/>
                </a:solidFill>
              </a:rPr>
              <a:t>Pan </a:t>
            </a:r>
            <a:r>
              <a:rPr lang="en-GB" sz="1800" smtClean="0">
                <a:solidFill>
                  <a:srgbClr val="000000"/>
                </a:solidFill>
              </a:rPr>
              <a:t>pipe design</a:t>
            </a:r>
            <a:endParaRPr lang="en-GB" sz="1800" dirty="0" smtClean="0">
              <a:solidFill>
                <a:srgbClr val="000000"/>
              </a:solidFill>
            </a:endParaRPr>
          </a:p>
        </p:txBody>
      </p:sp>
      <p:pic>
        <p:nvPicPr>
          <p:cNvPr id="5" name="Picture 4"/>
          <p:cNvPicPr>
            <a:picLocks noChangeAspect="1"/>
          </p:cNvPicPr>
          <p:nvPr/>
        </p:nvPicPr>
        <p:blipFill>
          <a:blip r:embed="rId5"/>
          <a:stretch>
            <a:fillRect/>
          </a:stretch>
        </p:blipFill>
        <p:spPr>
          <a:xfrm>
            <a:off x="6219680" y="5509304"/>
            <a:ext cx="2276082" cy="886785"/>
          </a:xfrm>
          <a:prstGeom prst="rect">
            <a:avLst/>
          </a:prstGeom>
        </p:spPr>
      </p:pic>
      <p:sp>
        <p:nvSpPr>
          <p:cNvPr id="9" name="Text Placeholder 3"/>
          <p:cNvSpPr txBox="1">
            <a:spLocks/>
          </p:cNvSpPr>
          <p:nvPr/>
        </p:nvSpPr>
        <p:spPr>
          <a:xfrm>
            <a:off x="6084168" y="4509118"/>
            <a:ext cx="3000431" cy="194900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smtClean="0">
                <a:solidFill>
                  <a:srgbClr val="000000"/>
                </a:solidFill>
              </a:rPr>
              <a:t>Coated </a:t>
            </a:r>
            <a:r>
              <a:rPr lang="en-GB" sz="1800" dirty="0" err="1" smtClean="0">
                <a:solidFill>
                  <a:srgbClr val="000000"/>
                </a:solidFill>
              </a:rPr>
              <a:t>Aluminum</a:t>
            </a:r>
            <a:r>
              <a:rPr lang="en-GB" sz="1800" dirty="0" smtClean="0">
                <a:solidFill>
                  <a:srgbClr val="000000"/>
                </a:solidFill>
              </a:rPr>
              <a:t> surface samples (J</a:t>
            </a:r>
            <a:r>
              <a:rPr lang="en-US" sz="1800" dirty="0" err="1" smtClean="0">
                <a:solidFill>
                  <a:srgbClr val="000000"/>
                </a:solidFill>
              </a:rPr>
              <a:t>ülich</a:t>
            </a:r>
            <a:r>
              <a:rPr lang="en-US" sz="1800" dirty="0" smtClean="0">
                <a:solidFill>
                  <a:srgbClr val="000000"/>
                </a:solidFill>
              </a:rPr>
              <a:t>, Stony Brook). </a:t>
            </a:r>
            <a:br>
              <a:rPr lang="en-US" sz="1800" dirty="0" smtClean="0">
                <a:solidFill>
                  <a:srgbClr val="000000"/>
                </a:solidFill>
              </a:rPr>
            </a:br>
            <a:r>
              <a:rPr lang="en-US" sz="1800" dirty="0" smtClean="0">
                <a:solidFill>
                  <a:srgbClr val="000000"/>
                </a:solidFill>
              </a:rPr>
              <a:t>4 different thicknesses</a:t>
            </a:r>
            <a:endParaRPr lang="en-GB" sz="1800" dirty="0" smtClean="0">
              <a:solidFill>
                <a:srgbClr val="000000"/>
              </a:solidFill>
            </a:endParaRPr>
          </a:p>
        </p:txBody>
      </p:sp>
      <p:sp>
        <p:nvSpPr>
          <p:cNvPr id="10" name="Text Placeholder 3"/>
          <p:cNvSpPr txBox="1">
            <a:spLocks/>
          </p:cNvSpPr>
          <p:nvPr/>
        </p:nvSpPr>
        <p:spPr>
          <a:xfrm>
            <a:off x="1164108" y="4509120"/>
            <a:ext cx="1089541" cy="53420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smtClean="0">
                <a:solidFill>
                  <a:srgbClr val="000000"/>
                </a:solidFill>
              </a:rPr>
              <a:t>PBW</a:t>
            </a:r>
            <a:endParaRPr lang="en-GB" sz="1800" dirty="0" smtClean="0">
              <a:solidFill>
                <a:srgbClr val="000000"/>
              </a:solidFill>
            </a:endParaRPr>
          </a:p>
        </p:txBody>
      </p:sp>
      <p:pic>
        <p:nvPicPr>
          <p:cNvPr id="12" name="Picture 11" descr="2014-10-08 09.30.02.jpg"/>
          <p:cNvPicPr>
            <a:picLocks noChangeAspect="1"/>
          </p:cNvPicPr>
          <p:nvPr/>
        </p:nvPicPr>
        <p:blipFill rotWithShape="1">
          <a:blip r:embed="rId6" cstate="print">
            <a:extLst>
              <a:ext uri="{28A0092B-C50C-407E-A947-70E740481C1C}">
                <a14:useLocalDpi xmlns:a14="http://schemas.microsoft.com/office/drawing/2010/main" val="0"/>
              </a:ext>
            </a:extLst>
          </a:blip>
          <a:srcRect t="20793" b="13885"/>
          <a:stretch/>
        </p:blipFill>
        <p:spPr>
          <a:xfrm>
            <a:off x="3851920" y="1887928"/>
            <a:ext cx="1578297" cy="773230"/>
          </a:xfrm>
          <a:prstGeom prst="rect">
            <a:avLst/>
          </a:prstGeom>
        </p:spPr>
      </p:pic>
      <p:pic>
        <p:nvPicPr>
          <p:cNvPr id="6" name="Picture 5"/>
          <p:cNvPicPr>
            <a:picLocks noChangeAspect="1"/>
          </p:cNvPicPr>
          <p:nvPr/>
        </p:nvPicPr>
        <p:blipFill>
          <a:blip r:embed="rId7"/>
          <a:stretch>
            <a:fillRect/>
          </a:stretch>
        </p:blipFill>
        <p:spPr>
          <a:xfrm>
            <a:off x="6516216" y="2181049"/>
            <a:ext cx="2246589" cy="1896023"/>
          </a:xfrm>
          <a:prstGeom prst="rect">
            <a:avLst/>
          </a:prstGeom>
        </p:spPr>
      </p:pic>
      <p:sp>
        <p:nvSpPr>
          <p:cNvPr id="14" name="Text Placeholder 3"/>
          <p:cNvSpPr txBox="1">
            <a:spLocks/>
          </p:cNvSpPr>
          <p:nvPr/>
        </p:nvSpPr>
        <p:spPr>
          <a:xfrm>
            <a:off x="3631614" y="1573963"/>
            <a:ext cx="2380546" cy="330804"/>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smtClean="0">
                <a:solidFill>
                  <a:srgbClr val="000000"/>
                </a:solidFill>
              </a:rPr>
              <a:t>Coated steel samples</a:t>
            </a:r>
          </a:p>
        </p:txBody>
      </p:sp>
      <p:sp>
        <p:nvSpPr>
          <p:cNvPr id="15" name="Text Placeholder 3"/>
          <p:cNvSpPr txBox="1">
            <a:spLocks/>
          </p:cNvSpPr>
          <p:nvPr/>
        </p:nvSpPr>
        <p:spPr>
          <a:xfrm>
            <a:off x="1164108" y="1544025"/>
            <a:ext cx="1649753" cy="72008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smtClean="0">
                <a:solidFill>
                  <a:srgbClr val="000000"/>
                </a:solidFill>
              </a:rPr>
              <a:t>Target</a:t>
            </a:r>
          </a:p>
        </p:txBody>
      </p:sp>
      <p:sp>
        <p:nvSpPr>
          <p:cNvPr id="17" name="Text Placeholder 3"/>
          <p:cNvSpPr txBox="1">
            <a:spLocks/>
          </p:cNvSpPr>
          <p:nvPr/>
        </p:nvSpPr>
        <p:spPr>
          <a:xfrm>
            <a:off x="6412382" y="1507202"/>
            <a:ext cx="2552106" cy="72008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smtClean="0">
                <a:solidFill>
                  <a:srgbClr val="000000"/>
                </a:solidFill>
              </a:rPr>
              <a:t>Emission spectrum of coated steel sample measured in ESS optics lab</a:t>
            </a:r>
          </a:p>
        </p:txBody>
      </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1310" r="17972" b="17158"/>
          <a:stretch/>
        </p:blipFill>
        <p:spPr>
          <a:xfrm>
            <a:off x="251520" y="1979706"/>
            <a:ext cx="2880320" cy="1866319"/>
          </a:xfrm>
          <a:prstGeom prst="rect">
            <a:avLst/>
          </a:prstGeom>
        </p:spPr>
      </p:pic>
      <p:pic>
        <p:nvPicPr>
          <p:cNvPr id="20" name="Picture 19"/>
          <p:cNvPicPr>
            <a:picLocks noChangeAspect="1"/>
          </p:cNvPicPr>
          <p:nvPr/>
        </p:nvPicPr>
        <p:blipFill>
          <a:blip r:embed="rId9"/>
          <a:stretch>
            <a:fillRect/>
          </a:stretch>
        </p:blipFill>
        <p:spPr>
          <a:xfrm>
            <a:off x="3440164" y="3083124"/>
            <a:ext cx="2413639" cy="1038056"/>
          </a:xfrm>
          <a:prstGeom prst="rect">
            <a:avLst/>
          </a:prstGeom>
        </p:spPr>
      </p:pic>
      <p:sp>
        <p:nvSpPr>
          <p:cNvPr id="21" name="Text Placeholder 3"/>
          <p:cNvSpPr txBox="1">
            <a:spLocks/>
          </p:cNvSpPr>
          <p:nvPr/>
        </p:nvSpPr>
        <p:spPr>
          <a:xfrm>
            <a:off x="3372216" y="2765014"/>
            <a:ext cx="2711951" cy="330804"/>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smtClean="0">
                <a:solidFill>
                  <a:srgbClr val="000000"/>
                </a:solidFill>
              </a:rPr>
              <a:t>Sample space on </a:t>
            </a:r>
            <a:r>
              <a:rPr lang="en-GB" sz="1800" smtClean="0">
                <a:solidFill>
                  <a:srgbClr val="000000"/>
                </a:solidFill>
              </a:rPr>
              <a:t>SNS target</a:t>
            </a:r>
            <a:endParaRPr lang="en-GB" sz="1800" dirty="0" smtClean="0">
              <a:solidFill>
                <a:srgbClr val="000000"/>
              </a:solidFill>
            </a:endParaRPr>
          </a:p>
        </p:txBody>
      </p:sp>
      <p:sp>
        <p:nvSpPr>
          <p:cNvPr id="22" name="Text Placeholder 3"/>
          <p:cNvSpPr txBox="1">
            <a:spLocks/>
          </p:cNvSpPr>
          <p:nvPr/>
        </p:nvSpPr>
        <p:spPr>
          <a:xfrm>
            <a:off x="5652120" y="6381328"/>
            <a:ext cx="3491881" cy="194421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smtClean="0">
                <a:solidFill>
                  <a:srgbClr val="000000"/>
                </a:solidFill>
              </a:rPr>
              <a:t>Similar sample to be tested at BLIP</a:t>
            </a:r>
            <a:endParaRPr lang="en-GB" sz="1800" dirty="0" smtClean="0">
              <a:solidFill>
                <a:srgbClr val="000000"/>
              </a:solidFill>
            </a:endParaRPr>
          </a:p>
        </p:txBody>
      </p:sp>
      <p:sp>
        <p:nvSpPr>
          <p:cNvPr id="4" name="Rectangle 3"/>
          <p:cNvSpPr/>
          <p:nvPr/>
        </p:nvSpPr>
        <p:spPr>
          <a:xfrm>
            <a:off x="179512" y="116632"/>
            <a:ext cx="7920880" cy="369332"/>
          </a:xfrm>
          <a:prstGeom prst="rect">
            <a:avLst/>
          </a:prstGeom>
        </p:spPr>
        <p:txBody>
          <a:bodyPr wrap="square">
            <a:spAutoFit/>
          </a:bodyPr>
          <a:lstStyle/>
          <a:p>
            <a:r>
              <a:rPr lang="en-US" dirty="0">
                <a:hlinkClick r:id="rId10"/>
              </a:rPr>
              <a:t>https://ess-ics.atlassian.net/wiki/display/BIG/Luminescent+Coating+Development</a:t>
            </a:r>
          </a:p>
        </p:txBody>
      </p:sp>
    </p:spTree>
    <p:extLst>
      <p:ext uri="{BB962C8B-B14F-4D97-AF65-F5344CB8AC3E}">
        <p14:creationId xmlns:p14="http://schemas.microsoft.com/office/powerpoint/2010/main" val="117560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news: SNS target coating spectra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dirty="0"/>
          </a:p>
        </p:txBody>
      </p:sp>
      <p:pic>
        <p:nvPicPr>
          <p:cNvPr id="5" name="Picture 4"/>
          <p:cNvPicPr>
            <a:picLocks noChangeAspect="1"/>
          </p:cNvPicPr>
          <p:nvPr/>
        </p:nvPicPr>
        <p:blipFill>
          <a:blip r:embed="rId2"/>
          <a:stretch>
            <a:fillRect/>
          </a:stretch>
        </p:blipFill>
        <p:spPr>
          <a:xfrm>
            <a:off x="-36512" y="1728192"/>
            <a:ext cx="4526620" cy="3429000"/>
          </a:xfrm>
          <a:prstGeom prst="rect">
            <a:avLst/>
          </a:prstGeom>
        </p:spPr>
      </p:pic>
      <p:sp>
        <p:nvSpPr>
          <p:cNvPr id="6" name="TextBox 5"/>
          <p:cNvSpPr txBox="1"/>
          <p:nvPr/>
        </p:nvSpPr>
        <p:spPr>
          <a:xfrm>
            <a:off x="323528" y="5229200"/>
            <a:ext cx="3456384" cy="1200329"/>
          </a:xfrm>
          <a:prstGeom prst="rect">
            <a:avLst/>
          </a:prstGeom>
          <a:noFill/>
        </p:spPr>
        <p:txBody>
          <a:bodyPr wrap="square" rtlCol="0">
            <a:spAutoFit/>
          </a:bodyPr>
          <a:lstStyle/>
          <a:p>
            <a:pPr marL="171450" indent="-171450">
              <a:buFont typeface="Wingdings" charset="2"/>
              <a:buChar char="Ø"/>
            </a:pPr>
            <a:r>
              <a:rPr lang="en-GB" sz="1200" dirty="0"/>
              <a:t>Data from August: end of life target/coating </a:t>
            </a:r>
            <a:r>
              <a:rPr lang="en-GB" sz="1200" dirty="0" smtClean="0"/>
              <a:t>(Normalised </a:t>
            </a:r>
            <a:r>
              <a:rPr lang="en-GB" sz="1200" dirty="0"/>
              <a:t>to </a:t>
            </a:r>
            <a:r>
              <a:rPr lang="en-GB" sz="1200" dirty="0" smtClean="0"/>
              <a:t>471nm He line)</a:t>
            </a:r>
            <a:endParaRPr lang="en-GB" sz="1200" dirty="0"/>
          </a:p>
          <a:p>
            <a:pPr marL="171450" indent="-171450">
              <a:buFont typeface="Wingdings" charset="2"/>
              <a:buChar char="Ø"/>
            </a:pPr>
            <a:r>
              <a:rPr lang="en-GB" sz="1200" dirty="0"/>
              <a:t>Data from October: New target/coating </a:t>
            </a:r>
            <a:r>
              <a:rPr lang="en-GB" sz="1200" dirty="0" smtClean="0"/>
              <a:t>(Normalised </a:t>
            </a:r>
            <a:r>
              <a:rPr lang="en-GB" sz="1200" dirty="0"/>
              <a:t>to 471nm He line</a:t>
            </a:r>
            <a:r>
              <a:rPr lang="en-GB" sz="1200" dirty="0" smtClean="0"/>
              <a:t>)</a:t>
            </a:r>
          </a:p>
          <a:p>
            <a:pPr marL="171450" indent="-171450">
              <a:buFont typeface="Wingdings" charset="2"/>
              <a:buChar char="Ø"/>
            </a:pPr>
            <a:r>
              <a:rPr lang="en-GB" sz="1200" dirty="0" smtClean="0">
                <a:solidFill>
                  <a:prstClr val="black"/>
                </a:solidFill>
              </a:rPr>
              <a:t>O </a:t>
            </a:r>
            <a:r>
              <a:rPr lang="en-GB" sz="1200" dirty="0">
                <a:solidFill>
                  <a:prstClr val="black"/>
                </a:solidFill>
              </a:rPr>
              <a:t>lines are present in both Oct and Aug spectra</a:t>
            </a:r>
            <a:r>
              <a:rPr lang="en-GB" sz="1200" dirty="0" smtClean="0">
                <a:solidFill>
                  <a:prstClr val="black"/>
                </a:solidFill>
              </a:rPr>
              <a:t>: </a:t>
            </a:r>
            <a:r>
              <a:rPr lang="en-GB" sz="1200" dirty="0">
                <a:solidFill>
                  <a:prstClr val="black"/>
                </a:solidFill>
              </a:rPr>
              <a:t>should be understood! </a:t>
            </a:r>
          </a:p>
        </p:txBody>
      </p:sp>
      <p:pic>
        <p:nvPicPr>
          <p:cNvPr id="8" name="Picture 7"/>
          <p:cNvPicPr>
            <a:picLocks noChangeAspect="1"/>
          </p:cNvPicPr>
          <p:nvPr/>
        </p:nvPicPr>
        <p:blipFill>
          <a:blip r:embed="rId3"/>
          <a:stretch>
            <a:fillRect/>
          </a:stretch>
        </p:blipFill>
        <p:spPr>
          <a:xfrm>
            <a:off x="4687093" y="1868314"/>
            <a:ext cx="4299522" cy="3288878"/>
          </a:xfrm>
          <a:prstGeom prst="rect">
            <a:avLst/>
          </a:prstGeom>
        </p:spPr>
      </p:pic>
      <p:sp>
        <p:nvSpPr>
          <p:cNvPr id="9" name="TextBox 8"/>
          <p:cNvSpPr txBox="1"/>
          <p:nvPr/>
        </p:nvSpPr>
        <p:spPr>
          <a:xfrm>
            <a:off x="5796136" y="5373216"/>
            <a:ext cx="3009511" cy="461665"/>
          </a:xfrm>
          <a:prstGeom prst="rect">
            <a:avLst/>
          </a:prstGeom>
          <a:noFill/>
        </p:spPr>
        <p:txBody>
          <a:bodyPr wrap="square" rtlCol="0">
            <a:spAutoFit/>
          </a:bodyPr>
          <a:lstStyle/>
          <a:p>
            <a:r>
              <a:rPr lang="en-GB" sz="1200" dirty="0" smtClean="0"/>
              <a:t>Photo-luminescence and protons on fresh coating shows same ruby line spectrum </a:t>
            </a:r>
            <a:endParaRPr lang="en-GB" sz="1200" dirty="0"/>
          </a:p>
        </p:txBody>
      </p:sp>
      <p:pic>
        <p:nvPicPr>
          <p:cNvPr id="10" name="Picture 9"/>
          <p:cNvPicPr>
            <a:picLocks noChangeAspect="1"/>
          </p:cNvPicPr>
          <p:nvPr/>
        </p:nvPicPr>
        <p:blipFill>
          <a:blip r:embed="rId4"/>
          <a:stretch>
            <a:fillRect/>
          </a:stretch>
        </p:blipFill>
        <p:spPr>
          <a:xfrm>
            <a:off x="3563888" y="5184576"/>
            <a:ext cx="2171733" cy="1628800"/>
          </a:xfrm>
          <a:prstGeom prst="rect">
            <a:avLst/>
          </a:prstGeom>
        </p:spPr>
      </p:pic>
    </p:spTree>
    <p:extLst>
      <p:ext uri="{BB962C8B-B14F-4D97-AF65-F5344CB8AC3E}">
        <p14:creationId xmlns:p14="http://schemas.microsoft.com/office/powerpoint/2010/main" val="2414464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BI Machine Protect </a:t>
            </a:r>
            <a:r>
              <a:rPr lang="en-GB" dirty="0"/>
              <a:t>F</a:t>
            </a:r>
            <a:r>
              <a:rPr lang="en-GB" dirty="0" smtClean="0"/>
              <a:t>unctionality</a:t>
            </a:r>
            <a:endParaRPr lang="en-GB" dirty="0"/>
          </a:p>
        </p:txBody>
      </p:sp>
    </p:spTree>
    <p:extLst>
      <p:ext uri="{BB962C8B-B14F-4D97-AF65-F5344CB8AC3E}">
        <p14:creationId xmlns:p14="http://schemas.microsoft.com/office/powerpoint/2010/main" val="9343295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BI inputs to BIS</a:t>
            </a:r>
            <a:endParaRPr lang="en-US" dirty="0"/>
          </a:p>
        </p:txBody>
      </p:sp>
      <p:sp>
        <p:nvSpPr>
          <p:cNvPr id="3" name="Content Placeholder 2"/>
          <p:cNvSpPr>
            <a:spLocks noGrp="1"/>
          </p:cNvSpPr>
          <p:nvPr>
            <p:ph idx="1"/>
          </p:nvPr>
        </p:nvSpPr>
        <p:spPr>
          <a:xfrm>
            <a:off x="457200" y="1711349"/>
            <a:ext cx="8686800" cy="4525963"/>
          </a:xfrm>
        </p:spPr>
        <p:txBody>
          <a:bodyPr>
            <a:normAutofit fontScale="92500" lnSpcReduction="20000"/>
          </a:bodyPr>
          <a:lstStyle/>
          <a:p>
            <a:r>
              <a:rPr lang="en-US" dirty="0" smtClean="0"/>
              <a:t>All BLMs</a:t>
            </a:r>
          </a:p>
          <a:p>
            <a:r>
              <a:rPr lang="en-US" dirty="0" smtClean="0"/>
              <a:t>All BCMs</a:t>
            </a:r>
          </a:p>
          <a:p>
            <a:pPr lvl="1"/>
            <a:r>
              <a:rPr lang="en-US" dirty="0" smtClean="0"/>
              <a:t>Differential current measurement (loss detection)</a:t>
            </a:r>
          </a:p>
          <a:p>
            <a:pPr lvl="1"/>
            <a:r>
              <a:rPr lang="en-US" dirty="0" smtClean="0"/>
              <a:t>Verify proper beam destination at switch magnet</a:t>
            </a:r>
          </a:p>
          <a:p>
            <a:pPr lvl="1"/>
            <a:r>
              <a:rPr lang="en-US" dirty="0" smtClean="0"/>
              <a:t>Detect beam when not expected (un-triggered acquisition)</a:t>
            </a:r>
          </a:p>
          <a:p>
            <a:r>
              <a:rPr lang="en-US" dirty="0" smtClean="0"/>
              <a:t>Some BPMs </a:t>
            </a:r>
          </a:p>
          <a:p>
            <a:pPr lvl="1"/>
            <a:r>
              <a:rPr lang="en-US" dirty="0" smtClean="0"/>
              <a:t>Monitor trajectory after bending magnets</a:t>
            </a:r>
          </a:p>
          <a:p>
            <a:pPr lvl="1"/>
            <a:r>
              <a:rPr lang="en-US" dirty="0" smtClean="0"/>
              <a:t>Monitor raster scanning</a:t>
            </a:r>
          </a:p>
          <a:p>
            <a:pPr lvl="1"/>
            <a:r>
              <a:rPr lang="en-US" dirty="0" smtClean="0"/>
              <a:t>Possibly use as backup in warm </a:t>
            </a:r>
            <a:r>
              <a:rPr lang="en-US" dirty="0" err="1" smtClean="0"/>
              <a:t>linac</a:t>
            </a:r>
            <a:endParaRPr lang="en-US" dirty="0" smtClean="0"/>
          </a:p>
          <a:p>
            <a:r>
              <a:rPr lang="en-US" dirty="0" smtClean="0"/>
              <a:t>Possibly target beam density  and aperture monitors (TBC)</a:t>
            </a:r>
          </a:p>
          <a:p>
            <a:r>
              <a:rPr lang="en-US" dirty="0" smtClean="0"/>
              <a:t>Dedicated limit switches on all movable devices for configuration control.</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spTree>
    <p:extLst>
      <p:ext uri="{BB962C8B-B14F-4D97-AF65-F5344CB8AC3E}">
        <p14:creationId xmlns:p14="http://schemas.microsoft.com/office/powerpoint/2010/main" val="29418768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139136" cy="1143000"/>
          </a:xfrm>
        </p:spPr>
        <p:txBody>
          <a:bodyPr/>
          <a:lstStyle/>
          <a:p>
            <a:r>
              <a:rPr lang="en-US" dirty="0" smtClean="0"/>
              <a:t>Logical separation of protection functions</a:t>
            </a:r>
            <a:endParaRPr lang="en-US" dirty="0"/>
          </a:p>
        </p:txBody>
      </p:sp>
      <p:sp>
        <p:nvSpPr>
          <p:cNvPr id="4" name="Slide Number Placeholder 3"/>
          <p:cNvSpPr>
            <a:spLocks noGrp="1"/>
          </p:cNvSpPr>
          <p:nvPr>
            <p:ph type="sldNum" sz="quarter" idx="12"/>
          </p:nvPr>
        </p:nvSpPr>
        <p:spPr>
          <a:xfrm>
            <a:off x="6553200" y="6448251"/>
            <a:ext cx="2133600" cy="365125"/>
          </a:xfrm>
        </p:spPr>
        <p:txBody>
          <a:bodyPr/>
          <a:lstStyle/>
          <a:p>
            <a:fld id="{551115BC-487E-4422-894C-CB7CD3E79223}" type="slidenum">
              <a:rPr lang="sv-SE" smtClean="0"/>
              <a:t>27</a:t>
            </a:fld>
            <a:endParaRPr lang="sv-SE" dirty="0"/>
          </a:p>
        </p:txBody>
      </p:sp>
      <p:sp>
        <p:nvSpPr>
          <p:cNvPr id="3" name="Rectangle 2"/>
          <p:cNvSpPr/>
          <p:nvPr/>
        </p:nvSpPr>
        <p:spPr>
          <a:xfrm>
            <a:off x="611560" y="2872829"/>
            <a:ext cx="1080120"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11560" y="3016845"/>
            <a:ext cx="1104389" cy="369332"/>
          </a:xfrm>
          <a:prstGeom prst="rect">
            <a:avLst/>
          </a:prstGeom>
          <a:noFill/>
        </p:spPr>
        <p:txBody>
          <a:bodyPr wrap="none" rtlCol="0">
            <a:spAutoFit/>
          </a:bodyPr>
          <a:lstStyle/>
          <a:p>
            <a:r>
              <a:rPr lang="en-US" dirty="0" smtClean="0"/>
              <a:t>Analog FE</a:t>
            </a:r>
            <a:endParaRPr lang="en-US" dirty="0"/>
          </a:p>
        </p:txBody>
      </p:sp>
      <p:sp>
        <p:nvSpPr>
          <p:cNvPr id="7" name="Rectangle 6"/>
          <p:cNvSpPr/>
          <p:nvPr/>
        </p:nvSpPr>
        <p:spPr>
          <a:xfrm>
            <a:off x="3779912" y="2872829"/>
            <a:ext cx="1872208"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endCxn id="7" idx="1"/>
          </p:cNvCxnSpPr>
          <p:nvPr/>
        </p:nvCxnSpPr>
        <p:spPr>
          <a:xfrm>
            <a:off x="3275856" y="3232869"/>
            <a:ext cx="5040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491880" y="4312989"/>
            <a:ext cx="2880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07504" y="3232869"/>
            <a:ext cx="5040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491880" y="3232869"/>
            <a:ext cx="0" cy="108012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779912" y="3952949"/>
            <a:ext cx="1872208" cy="7200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779912" y="5105077"/>
            <a:ext cx="1872208" cy="7200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195736" y="2872829"/>
            <a:ext cx="1080120"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1691680" y="3232869"/>
            <a:ext cx="5040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411760" y="3016845"/>
            <a:ext cx="583325" cy="369332"/>
          </a:xfrm>
          <a:prstGeom prst="rect">
            <a:avLst/>
          </a:prstGeom>
          <a:noFill/>
        </p:spPr>
        <p:txBody>
          <a:bodyPr wrap="none" rtlCol="0">
            <a:spAutoFit/>
          </a:bodyPr>
          <a:lstStyle/>
          <a:p>
            <a:r>
              <a:rPr lang="en-US" dirty="0" smtClean="0"/>
              <a:t>ADC</a:t>
            </a:r>
            <a:endParaRPr lang="en-US" dirty="0"/>
          </a:p>
        </p:txBody>
      </p:sp>
      <p:sp>
        <p:nvSpPr>
          <p:cNvPr id="20" name="TextBox 19"/>
          <p:cNvSpPr txBox="1"/>
          <p:nvPr/>
        </p:nvSpPr>
        <p:spPr>
          <a:xfrm>
            <a:off x="4043020" y="2872829"/>
            <a:ext cx="1249060" cy="646331"/>
          </a:xfrm>
          <a:prstGeom prst="rect">
            <a:avLst/>
          </a:prstGeom>
          <a:noFill/>
        </p:spPr>
        <p:txBody>
          <a:bodyPr wrap="none" rtlCol="0">
            <a:spAutoFit/>
          </a:bodyPr>
          <a:lstStyle/>
          <a:p>
            <a:r>
              <a:rPr lang="en-US" dirty="0" smtClean="0"/>
              <a:t>Diagnostics </a:t>
            </a:r>
          </a:p>
          <a:p>
            <a:r>
              <a:rPr lang="en-US" dirty="0" smtClean="0"/>
              <a:t>processing</a:t>
            </a:r>
            <a:endParaRPr lang="en-US" dirty="0"/>
          </a:p>
        </p:txBody>
      </p:sp>
      <p:sp>
        <p:nvSpPr>
          <p:cNvPr id="22" name="TextBox 21"/>
          <p:cNvSpPr txBox="1"/>
          <p:nvPr/>
        </p:nvSpPr>
        <p:spPr>
          <a:xfrm>
            <a:off x="3779912" y="3880941"/>
            <a:ext cx="2160240" cy="738664"/>
          </a:xfrm>
          <a:prstGeom prst="rect">
            <a:avLst/>
          </a:prstGeom>
          <a:noFill/>
          <a:ln>
            <a:noFill/>
          </a:ln>
        </p:spPr>
        <p:txBody>
          <a:bodyPr wrap="square" rtlCol="0">
            <a:spAutoFit/>
          </a:bodyPr>
          <a:lstStyle/>
          <a:p>
            <a:r>
              <a:rPr lang="en-US" sz="1400" dirty="0" smtClean="0"/>
              <a:t>Protection</a:t>
            </a:r>
          </a:p>
          <a:p>
            <a:r>
              <a:rPr lang="en-US" sz="1400" dirty="0" smtClean="0"/>
              <a:t>processing, self test and threshold compare</a:t>
            </a:r>
            <a:endParaRPr lang="en-US" sz="1400" dirty="0"/>
          </a:p>
        </p:txBody>
      </p:sp>
      <p:sp>
        <p:nvSpPr>
          <p:cNvPr id="24" name="TextBox 23"/>
          <p:cNvSpPr txBox="1"/>
          <p:nvPr/>
        </p:nvSpPr>
        <p:spPr>
          <a:xfrm>
            <a:off x="4080503" y="5249093"/>
            <a:ext cx="1211577" cy="369332"/>
          </a:xfrm>
          <a:prstGeom prst="rect">
            <a:avLst/>
          </a:prstGeom>
          <a:noFill/>
          <a:ln>
            <a:noFill/>
          </a:ln>
        </p:spPr>
        <p:txBody>
          <a:bodyPr wrap="none" rtlCol="0">
            <a:spAutoFit/>
          </a:bodyPr>
          <a:lstStyle/>
          <a:p>
            <a:r>
              <a:rPr lang="en-US" dirty="0" smtClean="0"/>
              <a:t>Thresholds</a:t>
            </a:r>
            <a:endParaRPr lang="en-US" dirty="0"/>
          </a:p>
        </p:txBody>
      </p:sp>
      <p:sp>
        <p:nvSpPr>
          <p:cNvPr id="26" name="Rectangle 25"/>
          <p:cNvSpPr/>
          <p:nvPr/>
        </p:nvSpPr>
        <p:spPr>
          <a:xfrm>
            <a:off x="4211960" y="1648693"/>
            <a:ext cx="1872208"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7" name="TextBox 26"/>
          <p:cNvSpPr txBox="1"/>
          <p:nvPr/>
        </p:nvSpPr>
        <p:spPr>
          <a:xfrm>
            <a:off x="4427984" y="1628800"/>
            <a:ext cx="1580706" cy="646331"/>
          </a:xfrm>
          <a:prstGeom prst="rect">
            <a:avLst/>
          </a:prstGeom>
          <a:noFill/>
        </p:spPr>
        <p:txBody>
          <a:bodyPr wrap="none" rtlCol="0">
            <a:spAutoFit/>
          </a:bodyPr>
          <a:lstStyle/>
          <a:p>
            <a:r>
              <a:rPr lang="en-US" dirty="0" smtClean="0"/>
              <a:t>EPICs interface</a:t>
            </a:r>
          </a:p>
          <a:p>
            <a:r>
              <a:rPr lang="en-US" dirty="0" smtClean="0"/>
              <a:t>(register map)</a:t>
            </a:r>
            <a:endParaRPr lang="en-US" dirty="0"/>
          </a:p>
        </p:txBody>
      </p:sp>
      <p:sp>
        <p:nvSpPr>
          <p:cNvPr id="28" name="Rectangle 27"/>
          <p:cNvSpPr/>
          <p:nvPr/>
        </p:nvSpPr>
        <p:spPr>
          <a:xfrm rot="16200000">
            <a:off x="7668344" y="4961061"/>
            <a:ext cx="1872208"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9" name="TextBox 28"/>
          <p:cNvSpPr txBox="1"/>
          <p:nvPr/>
        </p:nvSpPr>
        <p:spPr>
          <a:xfrm rot="16200000">
            <a:off x="7983820" y="5042360"/>
            <a:ext cx="1167507" cy="646331"/>
          </a:xfrm>
          <a:prstGeom prst="rect">
            <a:avLst/>
          </a:prstGeom>
          <a:noFill/>
        </p:spPr>
        <p:txBody>
          <a:bodyPr wrap="none" rtlCol="0">
            <a:spAutoFit/>
          </a:bodyPr>
          <a:lstStyle/>
          <a:p>
            <a:r>
              <a:rPr lang="en-US" dirty="0" smtClean="0"/>
              <a:t>Protection </a:t>
            </a:r>
          </a:p>
          <a:p>
            <a:r>
              <a:rPr lang="en-US" dirty="0" smtClean="0"/>
              <a:t>interface</a:t>
            </a:r>
            <a:endParaRPr lang="en-US" dirty="0"/>
          </a:p>
        </p:txBody>
      </p:sp>
      <p:sp>
        <p:nvSpPr>
          <p:cNvPr id="30" name="Rectangle 29"/>
          <p:cNvSpPr/>
          <p:nvPr/>
        </p:nvSpPr>
        <p:spPr>
          <a:xfrm rot="16200000">
            <a:off x="7668344" y="2800821"/>
            <a:ext cx="1872208"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rot="16200000">
            <a:off x="7774591" y="2944837"/>
            <a:ext cx="1709986" cy="369332"/>
          </a:xfrm>
          <a:prstGeom prst="rect">
            <a:avLst/>
          </a:prstGeom>
          <a:noFill/>
        </p:spPr>
        <p:txBody>
          <a:bodyPr wrap="none" rtlCol="0">
            <a:spAutoFit/>
          </a:bodyPr>
          <a:lstStyle/>
          <a:p>
            <a:r>
              <a:rPr lang="en-US" dirty="0" smtClean="0"/>
              <a:t>Timing interface</a:t>
            </a:r>
            <a:endParaRPr lang="en-US" dirty="0"/>
          </a:p>
        </p:txBody>
      </p:sp>
      <p:sp>
        <p:nvSpPr>
          <p:cNvPr id="32" name="Rectangle 31"/>
          <p:cNvSpPr/>
          <p:nvPr/>
        </p:nvSpPr>
        <p:spPr>
          <a:xfrm>
            <a:off x="6084168" y="1648693"/>
            <a:ext cx="1872208" cy="7200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3" name="TextBox 32"/>
          <p:cNvSpPr txBox="1"/>
          <p:nvPr/>
        </p:nvSpPr>
        <p:spPr>
          <a:xfrm>
            <a:off x="6300192" y="1648693"/>
            <a:ext cx="1484000" cy="646331"/>
          </a:xfrm>
          <a:prstGeom prst="rect">
            <a:avLst/>
          </a:prstGeom>
          <a:noFill/>
        </p:spPr>
        <p:txBody>
          <a:bodyPr wrap="none" rtlCol="0">
            <a:spAutoFit/>
          </a:bodyPr>
          <a:lstStyle/>
          <a:p>
            <a:r>
              <a:rPr lang="en-US" dirty="0" smtClean="0"/>
              <a:t>‘Secure’ EPICs </a:t>
            </a:r>
          </a:p>
          <a:p>
            <a:r>
              <a:rPr lang="en-US" dirty="0" smtClean="0"/>
              <a:t>interface</a:t>
            </a:r>
            <a:endParaRPr lang="en-US" dirty="0"/>
          </a:p>
        </p:txBody>
      </p:sp>
      <p:cxnSp>
        <p:nvCxnSpPr>
          <p:cNvPr id="35" name="Straight Arrow Connector 34"/>
          <p:cNvCxnSpPr/>
          <p:nvPr/>
        </p:nvCxnSpPr>
        <p:spPr>
          <a:xfrm>
            <a:off x="4788024" y="2368773"/>
            <a:ext cx="0" cy="5040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44208" y="2368773"/>
            <a:ext cx="0" cy="3096344"/>
          </a:xfrm>
          <a:prstGeom prst="line">
            <a:avLst/>
          </a:prstGeom>
          <a:ln>
            <a:head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endCxn id="16" idx="3"/>
          </p:cNvCxnSpPr>
          <p:nvPr/>
        </p:nvCxnSpPr>
        <p:spPr>
          <a:xfrm flipH="1">
            <a:off x="5652120" y="5465117"/>
            <a:ext cx="7920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652120" y="4529013"/>
            <a:ext cx="2592288"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5652120" y="3376885"/>
            <a:ext cx="25922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5652120" y="4168973"/>
            <a:ext cx="3600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6012160" y="3376885"/>
            <a:ext cx="0" cy="7920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499992" y="4673029"/>
            <a:ext cx="0" cy="432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635896" y="1576685"/>
            <a:ext cx="4392488" cy="4824536"/>
          </a:xfrm>
          <a:prstGeom prst="rect">
            <a:avLst/>
          </a:prstGeom>
          <a:noFill/>
          <a:ln>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179512" y="5397023"/>
            <a:ext cx="3057247" cy="1200329"/>
          </a:xfrm>
          <a:prstGeom prst="rect">
            <a:avLst/>
          </a:prstGeom>
          <a:noFill/>
        </p:spPr>
        <p:txBody>
          <a:bodyPr wrap="none" rtlCol="0">
            <a:spAutoFit/>
          </a:bodyPr>
          <a:lstStyle/>
          <a:p>
            <a:r>
              <a:rPr lang="en-US" dirty="0" smtClean="0"/>
              <a:t>Note that separate diagnostics </a:t>
            </a:r>
          </a:p>
          <a:p>
            <a:r>
              <a:rPr lang="en-US" dirty="0"/>
              <a:t>p</a:t>
            </a:r>
            <a:r>
              <a:rPr lang="en-US" dirty="0" smtClean="0"/>
              <a:t>rocessing feature allows </a:t>
            </a:r>
          </a:p>
          <a:p>
            <a:r>
              <a:rPr lang="en-US" dirty="0" smtClean="0"/>
              <a:t>full scale testing of upgraded </a:t>
            </a:r>
          </a:p>
          <a:p>
            <a:r>
              <a:rPr lang="en-US" dirty="0" smtClean="0"/>
              <a:t>MPS processing. </a:t>
            </a:r>
            <a:endParaRPr lang="en-US" dirty="0"/>
          </a:p>
        </p:txBody>
      </p:sp>
      <p:sp>
        <p:nvSpPr>
          <p:cNvPr id="62" name="TextBox 61"/>
          <p:cNvSpPr txBox="1"/>
          <p:nvPr/>
        </p:nvSpPr>
        <p:spPr>
          <a:xfrm>
            <a:off x="179512" y="3789040"/>
            <a:ext cx="3223959" cy="1477328"/>
          </a:xfrm>
          <a:prstGeom prst="rect">
            <a:avLst/>
          </a:prstGeom>
          <a:noFill/>
        </p:spPr>
        <p:txBody>
          <a:bodyPr wrap="none" rtlCol="0">
            <a:spAutoFit/>
          </a:bodyPr>
          <a:lstStyle/>
          <a:p>
            <a:r>
              <a:rPr lang="en-US" dirty="0" smtClean="0"/>
              <a:t>Modular FPGA designs for </a:t>
            </a:r>
          </a:p>
          <a:p>
            <a:r>
              <a:rPr lang="en-US" dirty="0" smtClean="0"/>
              <a:t>maintainability</a:t>
            </a:r>
          </a:p>
          <a:p>
            <a:endParaRPr lang="en-US" dirty="0"/>
          </a:p>
          <a:p>
            <a:r>
              <a:rPr lang="en-US" dirty="0" smtClean="0"/>
              <a:t>Lock physical implementation of</a:t>
            </a:r>
          </a:p>
          <a:p>
            <a:r>
              <a:rPr lang="en-US" dirty="0"/>
              <a:t>p</a:t>
            </a:r>
            <a:r>
              <a:rPr lang="en-US" dirty="0" smtClean="0"/>
              <a:t>rotection functions on FPGA.</a:t>
            </a:r>
          </a:p>
        </p:txBody>
      </p:sp>
      <p:sp>
        <p:nvSpPr>
          <p:cNvPr id="38" name="TextBox 37"/>
          <p:cNvSpPr txBox="1"/>
          <p:nvPr/>
        </p:nvSpPr>
        <p:spPr>
          <a:xfrm>
            <a:off x="251520" y="1556792"/>
            <a:ext cx="2846340" cy="923330"/>
          </a:xfrm>
          <a:prstGeom prst="rect">
            <a:avLst/>
          </a:prstGeom>
          <a:noFill/>
        </p:spPr>
        <p:txBody>
          <a:bodyPr wrap="none" rtlCol="0">
            <a:spAutoFit/>
          </a:bodyPr>
          <a:lstStyle/>
          <a:p>
            <a:r>
              <a:rPr lang="en-US" dirty="0" smtClean="0"/>
              <a:t>Protection function primary, </a:t>
            </a:r>
          </a:p>
          <a:p>
            <a:r>
              <a:rPr lang="en-US" dirty="0"/>
              <a:t>m</a:t>
            </a:r>
            <a:r>
              <a:rPr lang="en-US" dirty="0" smtClean="0"/>
              <a:t>easurement function </a:t>
            </a:r>
          </a:p>
          <a:p>
            <a:r>
              <a:rPr lang="en-US" dirty="0" smtClean="0"/>
              <a:t>secondary</a:t>
            </a:r>
          </a:p>
        </p:txBody>
      </p:sp>
    </p:spTree>
    <p:extLst>
      <p:ext uri="{BB962C8B-B14F-4D97-AF65-F5344CB8AC3E}">
        <p14:creationId xmlns:p14="http://schemas.microsoft.com/office/powerpoint/2010/main" val="7958953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Redundancy</a:t>
            </a:r>
            <a:endParaRPr lang="en-US" dirty="0"/>
          </a:p>
        </p:txBody>
      </p:sp>
      <p:sp>
        <p:nvSpPr>
          <p:cNvPr id="3" name="Content Placeholder 2"/>
          <p:cNvSpPr>
            <a:spLocks noGrp="1"/>
          </p:cNvSpPr>
          <p:nvPr>
            <p:ph idx="1"/>
          </p:nvPr>
        </p:nvSpPr>
        <p:spPr/>
        <p:txBody>
          <a:bodyPr/>
          <a:lstStyle/>
          <a:p>
            <a:r>
              <a:rPr lang="en-US" dirty="0" smtClean="0"/>
              <a:t>BLMs detector layout designed to created redundant detection of failures</a:t>
            </a:r>
          </a:p>
          <a:p>
            <a:pPr lvl="1"/>
            <a:r>
              <a:rPr lang="en-US" dirty="0" smtClean="0"/>
              <a:t>More detectors than absolute minimum</a:t>
            </a:r>
          </a:p>
          <a:p>
            <a:pPr lvl="1"/>
            <a:r>
              <a:rPr lang="en-US" dirty="0" smtClean="0"/>
              <a:t>Several detectors will see any given failure event</a:t>
            </a:r>
          </a:p>
          <a:p>
            <a:pPr lvl="1"/>
            <a:r>
              <a:rPr lang="en-US" dirty="0" smtClean="0"/>
              <a:t>Single board failure impact reduced by system connection layout to avoid creating blind spots.</a:t>
            </a:r>
          </a:p>
          <a:p>
            <a:r>
              <a:rPr lang="en-US" dirty="0" smtClean="0"/>
              <a:t>Differential BCMs may similarly be designed for redundant detection.</a:t>
            </a:r>
          </a:p>
          <a:p>
            <a:pPr lvl="1"/>
            <a:r>
              <a:rPr lang="en-US" dirty="0" smtClean="0"/>
              <a:t>More than one differential pair measurement observing the same loss point.</a:t>
            </a:r>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dirty="0"/>
          </a:p>
        </p:txBody>
      </p:sp>
      <p:sp>
        <p:nvSpPr>
          <p:cNvPr id="5" name="TextBox 4"/>
          <p:cNvSpPr txBox="1"/>
          <p:nvPr/>
        </p:nvSpPr>
        <p:spPr>
          <a:xfrm>
            <a:off x="5652120" y="5949280"/>
            <a:ext cx="2506403" cy="369332"/>
          </a:xfrm>
          <a:prstGeom prst="rect">
            <a:avLst/>
          </a:prstGeom>
          <a:noFill/>
        </p:spPr>
        <p:txBody>
          <a:bodyPr wrap="none" rtlCol="0">
            <a:spAutoFit/>
          </a:bodyPr>
          <a:lstStyle/>
          <a:p>
            <a:r>
              <a:rPr lang="en-US" dirty="0" smtClean="0"/>
              <a:t>More in the next slides…</a:t>
            </a:r>
            <a:endParaRPr lang="en-US" dirty="0"/>
          </a:p>
        </p:txBody>
      </p:sp>
    </p:spTree>
    <p:extLst>
      <p:ext uri="{BB962C8B-B14F-4D97-AF65-F5344CB8AC3E}">
        <p14:creationId xmlns:p14="http://schemas.microsoft.com/office/powerpoint/2010/main" val="41909561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BLM system layout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29</a:t>
            </a:fld>
            <a:endParaRPr lang="sv-SE" dirty="0"/>
          </a:p>
        </p:txBody>
      </p:sp>
      <p:pic>
        <p:nvPicPr>
          <p:cNvPr id="6" name="Picture 5"/>
          <p:cNvPicPr>
            <a:picLocks noChangeAspect="1"/>
          </p:cNvPicPr>
          <p:nvPr/>
        </p:nvPicPr>
        <p:blipFill>
          <a:blip r:embed="rId2"/>
          <a:stretch>
            <a:fillRect/>
          </a:stretch>
        </p:blipFill>
        <p:spPr>
          <a:xfrm>
            <a:off x="323528" y="1484784"/>
            <a:ext cx="7965474" cy="5184576"/>
          </a:xfrm>
          <a:prstGeom prst="rect">
            <a:avLst/>
          </a:prstGeom>
        </p:spPr>
      </p:pic>
    </p:spTree>
    <p:extLst>
      <p:ext uri="{BB962C8B-B14F-4D97-AF65-F5344CB8AC3E}">
        <p14:creationId xmlns:p14="http://schemas.microsoft.com/office/powerpoint/2010/main" val="20489360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578754" y="0"/>
            <a:ext cx="6067236" cy="1442145"/>
          </a:xfrm>
        </p:spPr>
        <p:txBody>
          <a:bodyPr/>
          <a:lstStyle/>
          <a:p>
            <a:pPr eaLnBrk="1" hangingPunct="1"/>
            <a:r>
              <a:rPr lang="en-US">
                <a:latin typeface="Calibri" charset="0"/>
              </a:rPr>
              <a:t>BI scope</a:t>
            </a:r>
          </a:p>
        </p:txBody>
      </p:sp>
      <p:sp>
        <p:nvSpPr>
          <p:cNvPr id="105474" name="Content Placeholder 2"/>
          <p:cNvSpPr>
            <a:spLocks noGrp="1"/>
          </p:cNvSpPr>
          <p:nvPr>
            <p:ph idx="1"/>
          </p:nvPr>
        </p:nvSpPr>
        <p:spPr>
          <a:xfrm>
            <a:off x="569827" y="1964532"/>
            <a:ext cx="7458557" cy="4039195"/>
          </a:xfrm>
        </p:spPr>
        <p:txBody>
          <a:bodyPr>
            <a:normAutofit fontScale="77500" lnSpcReduction="20000"/>
          </a:bodyPr>
          <a:lstStyle/>
          <a:p>
            <a:pPr eaLnBrk="1" hangingPunct="1"/>
            <a:r>
              <a:rPr lang="en-US" dirty="0">
                <a:latin typeface="Calibri" charset="0"/>
              </a:rPr>
              <a:t>Beam instrumentation group responsible for all proton beam diagnostics in ESS </a:t>
            </a:r>
            <a:r>
              <a:rPr lang="en-US" dirty="0" err="1">
                <a:latin typeface="Calibri" charset="0"/>
              </a:rPr>
              <a:t>linac</a:t>
            </a:r>
            <a:r>
              <a:rPr lang="en-US" dirty="0">
                <a:latin typeface="Calibri" charset="0"/>
              </a:rPr>
              <a:t> up </a:t>
            </a:r>
            <a:r>
              <a:rPr lang="en-US" dirty="0" smtClean="0">
                <a:latin typeface="Calibri" charset="0"/>
              </a:rPr>
              <a:t>to and </a:t>
            </a:r>
            <a:r>
              <a:rPr lang="en-US" dirty="0">
                <a:latin typeface="Calibri" charset="0"/>
              </a:rPr>
              <a:t>including the target</a:t>
            </a:r>
          </a:p>
          <a:p>
            <a:pPr eaLnBrk="1" hangingPunct="1"/>
            <a:r>
              <a:rPr lang="en-US" dirty="0">
                <a:latin typeface="Calibri" charset="0"/>
              </a:rPr>
              <a:t>~13 different systems</a:t>
            </a:r>
          </a:p>
          <a:p>
            <a:pPr eaLnBrk="1" hangingPunct="1"/>
            <a:r>
              <a:rPr lang="en-US" dirty="0" smtClean="0">
                <a:latin typeface="Calibri" charset="0"/>
              </a:rPr>
              <a:t>~40 </a:t>
            </a:r>
            <a:r>
              <a:rPr lang="en-US" dirty="0">
                <a:latin typeface="Calibri" charset="0"/>
              </a:rPr>
              <a:t>(major/minor) variants of beam line components</a:t>
            </a:r>
          </a:p>
          <a:p>
            <a:pPr eaLnBrk="1" hangingPunct="1"/>
            <a:r>
              <a:rPr lang="en-US" dirty="0">
                <a:latin typeface="Calibri" charset="0"/>
              </a:rPr>
              <a:t>~21 variants of readout systems</a:t>
            </a:r>
          </a:p>
          <a:p>
            <a:pPr eaLnBrk="1" hangingPunct="1"/>
            <a:r>
              <a:rPr lang="en-US" dirty="0">
                <a:latin typeface="Calibri" charset="0"/>
              </a:rPr>
              <a:t>~500 device instances in all</a:t>
            </a:r>
          </a:p>
          <a:p>
            <a:pPr eaLnBrk="1" hangingPunct="1"/>
            <a:r>
              <a:rPr lang="en-US" dirty="0">
                <a:latin typeface="Calibri" charset="0"/>
              </a:rPr>
              <a:t>Lots of inter-dependencies, and possible synergies.</a:t>
            </a:r>
          </a:p>
          <a:p>
            <a:pPr eaLnBrk="1" hangingPunct="1"/>
            <a:r>
              <a:rPr lang="en-US" dirty="0">
                <a:latin typeface="Calibri" charset="0"/>
              </a:rPr>
              <a:t>Always planned to do this in collaboration with other labs. </a:t>
            </a:r>
          </a:p>
          <a:p>
            <a:pPr eaLnBrk="1" hangingPunct="1"/>
            <a:r>
              <a:rPr lang="en-US" dirty="0">
                <a:latin typeface="Calibri" charset="0"/>
              </a:rPr>
              <a:t>Later in the process, focus on outright in-kind contributions from member country institutions</a:t>
            </a:r>
            <a:r>
              <a:rPr lang="en-US" dirty="0" smtClean="0">
                <a:latin typeface="Calibri" charset="0"/>
              </a:rPr>
              <a:t>. This has been a major focus recently.</a:t>
            </a:r>
            <a:endParaRPr lang="en-US" dirty="0">
              <a:latin typeface="Calibri" charset="0"/>
            </a:endParaRPr>
          </a:p>
          <a:p>
            <a:pPr eaLnBrk="1" hangingPunct="1"/>
            <a:endParaRPr lang="en-US" dirty="0">
              <a:latin typeface="Calibri" charset="0"/>
            </a:endParaRPr>
          </a:p>
        </p:txBody>
      </p:sp>
      <p:sp>
        <p:nvSpPr>
          <p:cNvPr id="1054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696367" indent="-267833" eaLnBrk="0" hangingPunct="0">
              <a:defRPr sz="3000">
                <a:solidFill>
                  <a:srgbClr val="000000"/>
                </a:solidFill>
                <a:latin typeface="Gill Sans" charset="0"/>
                <a:ea typeface="ヒラギノ角ゴ ProN W3" charset="0"/>
                <a:cs typeface="ヒラギノ角ゴ ProN W3" charset="0"/>
                <a:sym typeface="Gill Sans" charset="0"/>
              </a:defRPr>
            </a:lvl2pPr>
            <a:lvl3pPr marL="1071334" indent="-214267" eaLnBrk="0" hangingPunct="0">
              <a:defRPr sz="3000">
                <a:solidFill>
                  <a:srgbClr val="000000"/>
                </a:solidFill>
                <a:latin typeface="Gill Sans" charset="0"/>
                <a:ea typeface="ヒラギノ角ゴ ProN W3" charset="0"/>
                <a:cs typeface="ヒラギノ角ゴ ProN W3" charset="0"/>
                <a:sym typeface="Gill Sans" charset="0"/>
              </a:defRPr>
            </a:lvl3pPr>
            <a:lvl4pPr marL="1499867" indent="-214267" eaLnBrk="0" hangingPunct="0">
              <a:defRPr sz="3000">
                <a:solidFill>
                  <a:srgbClr val="000000"/>
                </a:solidFill>
                <a:latin typeface="Gill Sans" charset="0"/>
                <a:ea typeface="ヒラギノ角ゴ ProN W3" charset="0"/>
                <a:cs typeface="ヒラギノ角ゴ ProN W3" charset="0"/>
                <a:sym typeface="Gill Sans" charset="0"/>
              </a:defRPr>
            </a:lvl4pPr>
            <a:lvl5pPr marL="1928401" indent="-214267" eaLnBrk="0" hangingPunct="0">
              <a:defRPr sz="3000">
                <a:solidFill>
                  <a:srgbClr val="000000"/>
                </a:solidFill>
                <a:latin typeface="Gill Sans" charset="0"/>
                <a:ea typeface="ヒラギノ角ゴ ProN W3" charset="0"/>
                <a:cs typeface="ヒラギノ角ゴ ProN W3" charset="0"/>
                <a:sym typeface="Gill Sans" charset="0"/>
              </a:defRPr>
            </a:lvl5pPr>
            <a:lvl6pPr marL="2356935" indent="-214267"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785468" indent="-214267"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214002" indent="-214267"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642535" indent="-214267"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CD5B1C52-C813-4940-94C4-35BEDD8A3E21}" type="slidenum">
              <a:rPr lang="sv-SE" sz="1200">
                <a:solidFill>
                  <a:srgbClr val="0094CA"/>
                </a:solidFill>
                <a:latin typeface="Calibri" charset="0"/>
              </a:rPr>
              <a:pPr eaLnBrk="1" hangingPunct="1"/>
              <a:t>3</a:t>
            </a:fld>
            <a:endParaRPr lang="sv-SE" sz="1200">
              <a:solidFill>
                <a:srgbClr val="0094CA"/>
              </a:solidFill>
              <a:latin typeface="Calibri" charset="0"/>
            </a:endParaRPr>
          </a:p>
        </p:txBody>
      </p:sp>
    </p:spTree>
    <p:extLst>
      <p:ext uri="{BB962C8B-B14F-4D97-AF65-F5344CB8AC3E}">
        <p14:creationId xmlns:p14="http://schemas.microsoft.com/office/powerpoint/2010/main" val="15950116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7139136" cy="1143000"/>
          </a:xfrm>
        </p:spPr>
        <p:txBody>
          <a:bodyPr/>
          <a:lstStyle/>
          <a:p>
            <a:r>
              <a:rPr lang="en-US" dirty="0" smtClean="0"/>
              <a:t>BCM redundancy possibilities</a:t>
            </a:r>
            <a:endParaRPr lang="en-US" dirty="0"/>
          </a:p>
        </p:txBody>
      </p:sp>
      <p:sp>
        <p:nvSpPr>
          <p:cNvPr id="4" name="Slide Number Placeholder 3"/>
          <p:cNvSpPr>
            <a:spLocks noGrp="1"/>
          </p:cNvSpPr>
          <p:nvPr>
            <p:ph type="sldNum" sz="quarter" idx="12"/>
          </p:nvPr>
        </p:nvSpPr>
        <p:spPr>
          <a:xfrm>
            <a:off x="6697216" y="6376243"/>
            <a:ext cx="2133600" cy="365125"/>
          </a:xfrm>
        </p:spPr>
        <p:txBody>
          <a:bodyPr/>
          <a:lstStyle/>
          <a:p>
            <a:fld id="{551115BC-487E-4422-894C-CB7CD3E79223}" type="slidenum">
              <a:rPr lang="sv-SE" smtClean="0"/>
              <a:t>30</a:t>
            </a:fld>
            <a:endParaRPr lang="sv-SE" dirty="0"/>
          </a:p>
        </p:txBody>
      </p:sp>
      <p:sp>
        <p:nvSpPr>
          <p:cNvPr id="5" name="Donut 4"/>
          <p:cNvSpPr/>
          <p:nvPr/>
        </p:nvSpPr>
        <p:spPr>
          <a:xfrm>
            <a:off x="395536"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971600"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1475656"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1835696"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2195736"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2555776"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2915816"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3635896"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4427984"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5508104"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Right Brace 14"/>
          <p:cNvSpPr/>
          <p:nvPr/>
        </p:nvSpPr>
        <p:spPr>
          <a:xfrm rot="5400000">
            <a:off x="2447764" y="3229235"/>
            <a:ext cx="144016" cy="136815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p:cNvSpPr/>
          <p:nvPr/>
        </p:nvSpPr>
        <p:spPr>
          <a:xfrm rot="5400000">
            <a:off x="1295636" y="3589275"/>
            <a:ext cx="144016" cy="6480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294628" y="3985319"/>
            <a:ext cx="532956" cy="307777"/>
          </a:xfrm>
          <a:prstGeom prst="rect">
            <a:avLst/>
          </a:prstGeom>
          <a:noFill/>
        </p:spPr>
        <p:txBody>
          <a:bodyPr wrap="none" rtlCol="0">
            <a:spAutoFit/>
          </a:bodyPr>
          <a:lstStyle/>
          <a:p>
            <a:r>
              <a:rPr lang="en-US" sz="1400" dirty="0" smtClean="0"/>
              <a:t>LEBT</a:t>
            </a:r>
            <a:endParaRPr lang="en-US" sz="1400" dirty="0"/>
          </a:p>
        </p:txBody>
      </p:sp>
      <p:sp>
        <p:nvSpPr>
          <p:cNvPr id="18" name="TextBox 17"/>
          <p:cNvSpPr txBox="1"/>
          <p:nvPr/>
        </p:nvSpPr>
        <p:spPr>
          <a:xfrm>
            <a:off x="1086716" y="3965574"/>
            <a:ext cx="610977" cy="307777"/>
          </a:xfrm>
          <a:prstGeom prst="rect">
            <a:avLst/>
          </a:prstGeom>
          <a:noFill/>
        </p:spPr>
        <p:txBody>
          <a:bodyPr wrap="none" rtlCol="0">
            <a:spAutoFit/>
          </a:bodyPr>
          <a:lstStyle/>
          <a:p>
            <a:r>
              <a:rPr lang="en-US" sz="1400" dirty="0"/>
              <a:t>M</a:t>
            </a:r>
            <a:r>
              <a:rPr lang="en-US" sz="1400" dirty="0" smtClean="0"/>
              <a:t>EBT</a:t>
            </a:r>
            <a:endParaRPr lang="en-US" sz="1400" dirty="0"/>
          </a:p>
        </p:txBody>
      </p:sp>
      <p:sp>
        <p:nvSpPr>
          <p:cNvPr id="19" name="TextBox 18"/>
          <p:cNvSpPr txBox="1"/>
          <p:nvPr/>
        </p:nvSpPr>
        <p:spPr>
          <a:xfrm>
            <a:off x="2310852" y="3985319"/>
            <a:ext cx="458091" cy="307777"/>
          </a:xfrm>
          <a:prstGeom prst="rect">
            <a:avLst/>
          </a:prstGeom>
          <a:noFill/>
        </p:spPr>
        <p:txBody>
          <a:bodyPr wrap="none" rtlCol="0">
            <a:spAutoFit/>
          </a:bodyPr>
          <a:lstStyle/>
          <a:p>
            <a:r>
              <a:rPr lang="en-US" sz="1400" dirty="0" smtClean="0"/>
              <a:t>DTL</a:t>
            </a:r>
            <a:endParaRPr lang="en-US" sz="1400" dirty="0"/>
          </a:p>
        </p:txBody>
      </p:sp>
      <p:sp>
        <p:nvSpPr>
          <p:cNvPr id="20" name="TextBox 19"/>
          <p:cNvSpPr txBox="1"/>
          <p:nvPr/>
        </p:nvSpPr>
        <p:spPr>
          <a:xfrm>
            <a:off x="3422060" y="3717032"/>
            <a:ext cx="789900" cy="307777"/>
          </a:xfrm>
          <a:prstGeom prst="rect">
            <a:avLst/>
          </a:prstGeom>
          <a:noFill/>
        </p:spPr>
        <p:txBody>
          <a:bodyPr wrap="none" rtlCol="0">
            <a:spAutoFit/>
          </a:bodyPr>
          <a:lstStyle/>
          <a:p>
            <a:r>
              <a:rPr lang="en-US" sz="1400" dirty="0"/>
              <a:t>b</a:t>
            </a:r>
            <a:r>
              <a:rPr lang="en-US" sz="1400" dirty="0" smtClean="0"/>
              <a:t>eg. MB</a:t>
            </a:r>
            <a:endParaRPr lang="en-US" sz="1400" dirty="0"/>
          </a:p>
        </p:txBody>
      </p:sp>
      <p:sp>
        <p:nvSpPr>
          <p:cNvPr id="21" name="TextBox 20"/>
          <p:cNvSpPr txBox="1"/>
          <p:nvPr/>
        </p:nvSpPr>
        <p:spPr>
          <a:xfrm>
            <a:off x="4214148" y="3717032"/>
            <a:ext cx="748259" cy="307777"/>
          </a:xfrm>
          <a:prstGeom prst="rect">
            <a:avLst/>
          </a:prstGeom>
          <a:noFill/>
        </p:spPr>
        <p:txBody>
          <a:bodyPr wrap="none" rtlCol="0">
            <a:spAutoFit/>
          </a:bodyPr>
          <a:lstStyle/>
          <a:p>
            <a:r>
              <a:rPr lang="en-US" sz="1400" dirty="0"/>
              <a:t>b</a:t>
            </a:r>
            <a:r>
              <a:rPr lang="en-US" sz="1400" dirty="0" smtClean="0"/>
              <a:t>eg. </a:t>
            </a:r>
            <a:r>
              <a:rPr lang="en-US" sz="1400" dirty="0"/>
              <a:t>H</a:t>
            </a:r>
            <a:r>
              <a:rPr lang="en-US" sz="1400" dirty="0" smtClean="0"/>
              <a:t>B</a:t>
            </a:r>
            <a:endParaRPr lang="en-US" sz="1400" dirty="0"/>
          </a:p>
        </p:txBody>
      </p:sp>
      <p:sp>
        <p:nvSpPr>
          <p:cNvPr id="22" name="TextBox 21"/>
          <p:cNvSpPr txBox="1"/>
          <p:nvPr/>
        </p:nvSpPr>
        <p:spPr>
          <a:xfrm>
            <a:off x="5222260" y="3736777"/>
            <a:ext cx="928459" cy="307777"/>
          </a:xfrm>
          <a:prstGeom prst="rect">
            <a:avLst/>
          </a:prstGeom>
          <a:noFill/>
        </p:spPr>
        <p:txBody>
          <a:bodyPr wrap="none" rtlCol="0">
            <a:spAutoFit/>
          </a:bodyPr>
          <a:lstStyle/>
          <a:p>
            <a:r>
              <a:rPr lang="en-US" sz="1400" dirty="0"/>
              <a:t>b</a:t>
            </a:r>
            <a:r>
              <a:rPr lang="en-US" sz="1400" dirty="0" smtClean="0"/>
              <a:t>eg. HEBT</a:t>
            </a:r>
            <a:endParaRPr lang="en-US" sz="1400" dirty="0"/>
          </a:p>
        </p:txBody>
      </p:sp>
      <p:sp>
        <p:nvSpPr>
          <p:cNvPr id="23" name="Donut 22"/>
          <p:cNvSpPr/>
          <p:nvPr/>
        </p:nvSpPr>
        <p:spPr>
          <a:xfrm>
            <a:off x="6588224" y="297720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6235829" y="3717032"/>
            <a:ext cx="941283" cy="307777"/>
          </a:xfrm>
          <a:prstGeom prst="rect">
            <a:avLst/>
          </a:prstGeom>
          <a:noFill/>
        </p:spPr>
        <p:txBody>
          <a:bodyPr wrap="none" rtlCol="0">
            <a:spAutoFit/>
          </a:bodyPr>
          <a:lstStyle/>
          <a:p>
            <a:r>
              <a:rPr lang="en-US" sz="1400" dirty="0" smtClean="0"/>
              <a:t>end. HEBT</a:t>
            </a:r>
            <a:endParaRPr lang="en-US" sz="1400" dirty="0"/>
          </a:p>
        </p:txBody>
      </p:sp>
      <p:sp>
        <p:nvSpPr>
          <p:cNvPr id="25" name="TextBox 24"/>
          <p:cNvSpPr txBox="1"/>
          <p:nvPr/>
        </p:nvSpPr>
        <p:spPr>
          <a:xfrm>
            <a:off x="7418541" y="1412776"/>
            <a:ext cx="825867" cy="307777"/>
          </a:xfrm>
          <a:prstGeom prst="rect">
            <a:avLst/>
          </a:prstGeom>
          <a:noFill/>
        </p:spPr>
        <p:txBody>
          <a:bodyPr wrap="none" rtlCol="0">
            <a:spAutoFit/>
          </a:bodyPr>
          <a:lstStyle/>
          <a:p>
            <a:r>
              <a:rPr lang="en-US" sz="1400" dirty="0"/>
              <a:t>b</a:t>
            </a:r>
            <a:r>
              <a:rPr lang="en-US" sz="1400" dirty="0" smtClean="0"/>
              <a:t>eg. A2T</a:t>
            </a:r>
            <a:endParaRPr lang="en-US" sz="1400" dirty="0"/>
          </a:p>
        </p:txBody>
      </p:sp>
      <p:sp>
        <p:nvSpPr>
          <p:cNvPr id="26" name="Donut 25"/>
          <p:cNvSpPr/>
          <p:nvPr/>
        </p:nvSpPr>
        <p:spPr>
          <a:xfrm>
            <a:off x="7668344" y="168944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a:off x="8532440" y="1689447"/>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8269813" y="1412776"/>
            <a:ext cx="838691" cy="307777"/>
          </a:xfrm>
          <a:prstGeom prst="rect">
            <a:avLst/>
          </a:prstGeom>
          <a:noFill/>
        </p:spPr>
        <p:txBody>
          <a:bodyPr wrap="none" rtlCol="0">
            <a:spAutoFit/>
          </a:bodyPr>
          <a:lstStyle/>
          <a:p>
            <a:r>
              <a:rPr lang="en-US" sz="1400" dirty="0" smtClean="0"/>
              <a:t>end. A2T</a:t>
            </a:r>
            <a:endParaRPr lang="en-US" sz="1400" dirty="0"/>
          </a:p>
        </p:txBody>
      </p:sp>
      <p:sp>
        <p:nvSpPr>
          <p:cNvPr id="39" name="Donut 38"/>
          <p:cNvSpPr/>
          <p:nvPr/>
        </p:nvSpPr>
        <p:spPr>
          <a:xfrm>
            <a:off x="8172400" y="2985591"/>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p:cNvSpPr txBox="1"/>
          <p:nvPr/>
        </p:nvSpPr>
        <p:spPr>
          <a:xfrm>
            <a:off x="7951197" y="3717032"/>
            <a:ext cx="941283" cy="307777"/>
          </a:xfrm>
          <a:prstGeom prst="rect">
            <a:avLst/>
          </a:prstGeom>
          <a:noFill/>
        </p:spPr>
        <p:txBody>
          <a:bodyPr wrap="none" rtlCol="0">
            <a:spAutoFit/>
          </a:bodyPr>
          <a:lstStyle/>
          <a:p>
            <a:r>
              <a:rPr lang="en-US" sz="1400" dirty="0" smtClean="0"/>
              <a:t>end DMPL</a:t>
            </a:r>
            <a:endParaRPr lang="en-US" sz="1400" dirty="0"/>
          </a:p>
        </p:txBody>
      </p:sp>
      <p:cxnSp>
        <p:nvCxnSpPr>
          <p:cNvPr id="44" name="Straight Connector 43"/>
          <p:cNvCxnSpPr/>
          <p:nvPr/>
        </p:nvCxnSpPr>
        <p:spPr>
          <a:xfrm>
            <a:off x="251520" y="3337247"/>
            <a:ext cx="8568952" cy="838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7020272" y="2049487"/>
            <a:ext cx="648072" cy="1296144"/>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7668344" y="2049487"/>
            <a:ext cx="1440160"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51" name="Donut 50"/>
          <p:cNvSpPr/>
          <p:nvPr/>
        </p:nvSpPr>
        <p:spPr>
          <a:xfrm>
            <a:off x="7452320" y="2985591"/>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Donut 51"/>
          <p:cNvSpPr/>
          <p:nvPr/>
        </p:nvSpPr>
        <p:spPr>
          <a:xfrm>
            <a:off x="7092280" y="2553543"/>
            <a:ext cx="288032" cy="72008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TextBox 52"/>
          <p:cNvSpPr txBox="1"/>
          <p:nvPr/>
        </p:nvSpPr>
        <p:spPr>
          <a:xfrm>
            <a:off x="6501118" y="2204864"/>
            <a:ext cx="951202" cy="307777"/>
          </a:xfrm>
          <a:prstGeom prst="rect">
            <a:avLst/>
          </a:prstGeom>
          <a:noFill/>
        </p:spPr>
        <p:txBody>
          <a:bodyPr wrap="none" rtlCol="0">
            <a:spAutoFit/>
          </a:bodyPr>
          <a:lstStyle/>
          <a:p>
            <a:r>
              <a:rPr lang="en-US" sz="1400" dirty="0" smtClean="0"/>
              <a:t>beg. DGLG</a:t>
            </a:r>
            <a:endParaRPr lang="en-US" sz="1400" dirty="0"/>
          </a:p>
        </p:txBody>
      </p:sp>
      <p:sp>
        <p:nvSpPr>
          <p:cNvPr id="54" name="TextBox 53"/>
          <p:cNvSpPr txBox="1"/>
          <p:nvPr/>
        </p:nvSpPr>
        <p:spPr>
          <a:xfrm>
            <a:off x="7092280" y="3717032"/>
            <a:ext cx="970926" cy="307777"/>
          </a:xfrm>
          <a:prstGeom prst="rect">
            <a:avLst/>
          </a:prstGeom>
          <a:noFill/>
        </p:spPr>
        <p:txBody>
          <a:bodyPr wrap="none" rtlCol="0">
            <a:spAutoFit/>
          </a:bodyPr>
          <a:lstStyle/>
          <a:p>
            <a:r>
              <a:rPr lang="en-US" sz="1400" dirty="0" smtClean="0"/>
              <a:t>beg. DMPL</a:t>
            </a:r>
            <a:endParaRPr lang="en-US" sz="1400" dirty="0"/>
          </a:p>
        </p:txBody>
      </p:sp>
      <p:cxnSp>
        <p:nvCxnSpPr>
          <p:cNvPr id="57" name="Straight Arrow Connector 56"/>
          <p:cNvCxnSpPr/>
          <p:nvPr/>
        </p:nvCxnSpPr>
        <p:spPr>
          <a:xfrm>
            <a:off x="539552" y="5033069"/>
            <a:ext cx="1224136"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1115616" y="5168701"/>
            <a:ext cx="936104" cy="8384"/>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1763688" y="5033069"/>
            <a:ext cx="648072"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2051720" y="5177085"/>
            <a:ext cx="792088"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483768" y="5033069"/>
            <a:ext cx="648072"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843808" y="5177085"/>
            <a:ext cx="1008112"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3203848" y="5033069"/>
            <a:ext cx="1440160"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3923928" y="5177085"/>
            <a:ext cx="1800200"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716016" y="5033069"/>
            <a:ext cx="2160240"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5796136" y="5177085"/>
            <a:ext cx="1512168"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6948264" y="5033069"/>
            <a:ext cx="936104"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7308304" y="5177085"/>
            <a:ext cx="1440160"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6948264" y="4889053"/>
            <a:ext cx="1368152"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5796136" y="5321101"/>
            <a:ext cx="1872208" cy="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67544" y="1916832"/>
            <a:ext cx="2864887" cy="646331"/>
          </a:xfrm>
          <a:prstGeom prst="rect">
            <a:avLst/>
          </a:prstGeom>
          <a:noFill/>
        </p:spPr>
        <p:txBody>
          <a:bodyPr wrap="none" rtlCol="0">
            <a:spAutoFit/>
          </a:bodyPr>
          <a:lstStyle/>
          <a:p>
            <a:r>
              <a:rPr lang="en-US" dirty="0" smtClean="0"/>
              <a:t>Differential BCM is main loss </a:t>
            </a:r>
          </a:p>
          <a:p>
            <a:r>
              <a:rPr lang="en-US" dirty="0" smtClean="0"/>
              <a:t>detector in warm </a:t>
            </a:r>
            <a:r>
              <a:rPr lang="en-US" dirty="0" err="1" smtClean="0"/>
              <a:t>linac</a:t>
            </a:r>
            <a:endParaRPr lang="en-US" dirty="0"/>
          </a:p>
        </p:txBody>
      </p:sp>
      <p:sp>
        <p:nvSpPr>
          <p:cNvPr id="94" name="Oval 93"/>
          <p:cNvSpPr/>
          <p:nvPr/>
        </p:nvSpPr>
        <p:spPr>
          <a:xfrm>
            <a:off x="5508104" y="4797152"/>
            <a:ext cx="504056" cy="792088"/>
          </a:xfrm>
          <a:prstGeom prst="ellipse">
            <a:avLst/>
          </a:prstGeom>
          <a:noFill/>
          <a:ln>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a:t>
            </a:r>
            <a:endParaRPr lang="en-US" dirty="0"/>
          </a:p>
        </p:txBody>
      </p:sp>
      <p:sp>
        <p:nvSpPr>
          <p:cNvPr id="95" name="Oval 94"/>
          <p:cNvSpPr/>
          <p:nvPr/>
        </p:nvSpPr>
        <p:spPr>
          <a:xfrm>
            <a:off x="6660232" y="4581128"/>
            <a:ext cx="504056" cy="792088"/>
          </a:xfrm>
          <a:prstGeom prst="ellipse">
            <a:avLst/>
          </a:prstGeom>
          <a:noFill/>
          <a:ln>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3635896" y="4365104"/>
            <a:ext cx="3659976" cy="369332"/>
          </a:xfrm>
          <a:prstGeom prst="rect">
            <a:avLst/>
          </a:prstGeom>
          <a:noFill/>
        </p:spPr>
        <p:txBody>
          <a:bodyPr wrap="none" rtlCol="0">
            <a:spAutoFit/>
          </a:bodyPr>
          <a:lstStyle/>
          <a:p>
            <a:r>
              <a:rPr lang="en-US" dirty="0" smtClean="0">
                <a:solidFill>
                  <a:srgbClr val="008000"/>
                </a:solidFill>
              </a:rPr>
              <a:t>Configuration destination dependent</a:t>
            </a:r>
            <a:endParaRPr lang="en-US" dirty="0">
              <a:solidFill>
                <a:srgbClr val="008000"/>
              </a:solidFill>
            </a:endParaRPr>
          </a:p>
        </p:txBody>
      </p:sp>
      <p:sp>
        <p:nvSpPr>
          <p:cNvPr id="66" name="TextBox 65"/>
          <p:cNvSpPr txBox="1"/>
          <p:nvPr/>
        </p:nvSpPr>
        <p:spPr>
          <a:xfrm>
            <a:off x="1547664" y="5661248"/>
            <a:ext cx="6159822" cy="646331"/>
          </a:xfrm>
          <a:prstGeom prst="rect">
            <a:avLst/>
          </a:prstGeom>
          <a:noFill/>
        </p:spPr>
        <p:txBody>
          <a:bodyPr wrap="none" rtlCol="0">
            <a:spAutoFit/>
          </a:bodyPr>
          <a:lstStyle/>
          <a:p>
            <a:r>
              <a:rPr lang="en-US" dirty="0" smtClean="0">
                <a:solidFill>
                  <a:srgbClr val="008000"/>
                </a:solidFill>
              </a:rPr>
              <a:t>NB. Configuration to be refined by analysis. Also need to handle </a:t>
            </a:r>
          </a:p>
          <a:p>
            <a:r>
              <a:rPr lang="en-US" dirty="0" smtClean="0">
                <a:solidFill>
                  <a:srgbClr val="008000"/>
                </a:solidFill>
              </a:rPr>
              <a:t>Intermediate Faraday cups/ beam stops (presumably by masks)</a:t>
            </a:r>
            <a:endParaRPr lang="en-US" dirty="0">
              <a:solidFill>
                <a:srgbClr val="008000"/>
              </a:solidFill>
            </a:endParaRPr>
          </a:p>
        </p:txBody>
      </p:sp>
      <p:sp>
        <p:nvSpPr>
          <p:cNvPr id="68" name="TextBox 67"/>
          <p:cNvSpPr txBox="1"/>
          <p:nvPr/>
        </p:nvSpPr>
        <p:spPr>
          <a:xfrm>
            <a:off x="909402" y="6372036"/>
            <a:ext cx="7792217" cy="369332"/>
          </a:xfrm>
          <a:prstGeom prst="rect">
            <a:avLst/>
          </a:prstGeom>
          <a:noFill/>
        </p:spPr>
        <p:txBody>
          <a:bodyPr wrap="none" rtlCol="0">
            <a:spAutoFit/>
          </a:bodyPr>
          <a:lstStyle/>
          <a:p>
            <a:r>
              <a:rPr lang="en-US" dirty="0" smtClean="0">
                <a:solidFill>
                  <a:srgbClr val="008000"/>
                </a:solidFill>
              </a:rPr>
              <a:t>This particular layout could potentially be handled by 2 independent </a:t>
            </a:r>
            <a:r>
              <a:rPr lang="en-US" dirty="0">
                <a:solidFill>
                  <a:srgbClr val="008000"/>
                </a:solidFill>
              </a:rPr>
              <a:t>8</a:t>
            </a:r>
            <a:r>
              <a:rPr lang="en-US" dirty="0" smtClean="0">
                <a:solidFill>
                  <a:srgbClr val="008000"/>
                </a:solidFill>
              </a:rPr>
              <a:t>ch boards </a:t>
            </a:r>
            <a:endParaRPr lang="en-US" dirty="0">
              <a:solidFill>
                <a:srgbClr val="008000"/>
              </a:solidFill>
            </a:endParaRPr>
          </a:p>
        </p:txBody>
      </p:sp>
    </p:spTree>
    <p:extLst>
      <p:ext uri="{BB962C8B-B14F-4D97-AF65-F5344CB8AC3E}">
        <p14:creationId xmlns:p14="http://schemas.microsoft.com/office/powerpoint/2010/main" val="35641675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MPS physical interface</a:t>
            </a:r>
            <a:endParaRPr lang="en-US" dirty="0"/>
          </a:p>
        </p:txBody>
      </p:sp>
      <p:sp>
        <p:nvSpPr>
          <p:cNvPr id="3" name="Content Placeholder 2"/>
          <p:cNvSpPr>
            <a:spLocks noGrp="1"/>
          </p:cNvSpPr>
          <p:nvPr>
            <p:ph idx="1"/>
          </p:nvPr>
        </p:nvSpPr>
        <p:spPr>
          <a:xfrm>
            <a:off x="467544" y="4980309"/>
            <a:ext cx="8229600" cy="1473027"/>
          </a:xfrm>
        </p:spPr>
        <p:txBody>
          <a:bodyPr>
            <a:normAutofit fontScale="70000" lnSpcReduction="20000"/>
          </a:bodyPr>
          <a:lstStyle/>
          <a:p>
            <a:r>
              <a:rPr lang="en-US" dirty="0" smtClean="0"/>
              <a:t>Studying options where BIS interface hosted on separate card, allowing use of cards that does not have space for BIS connectors (e.g. Struck), as well aggregation of interlock signals from multiple cards in a crate. </a:t>
            </a:r>
          </a:p>
          <a:p>
            <a:r>
              <a:rPr lang="en-US" dirty="0" smtClean="0"/>
              <a:t>Reliability/Availability performance will be assessed as part of proposed task force on core MPS devices.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31</a:t>
            </a:fld>
            <a:endParaRPr lang="sv-SE" dirty="0"/>
          </a:p>
        </p:txBody>
      </p:sp>
      <p:pic>
        <p:nvPicPr>
          <p:cNvPr id="8" name="Picture 7"/>
          <p:cNvPicPr>
            <a:picLocks noChangeAspect="1"/>
          </p:cNvPicPr>
          <p:nvPr/>
        </p:nvPicPr>
        <p:blipFill>
          <a:blip r:embed="rId2"/>
          <a:stretch>
            <a:fillRect/>
          </a:stretch>
        </p:blipFill>
        <p:spPr>
          <a:xfrm>
            <a:off x="1475656" y="1484784"/>
            <a:ext cx="5902052" cy="3480061"/>
          </a:xfrm>
          <a:prstGeom prst="rect">
            <a:avLst/>
          </a:prstGeom>
        </p:spPr>
      </p:pic>
    </p:spTree>
    <p:extLst>
      <p:ext uri="{BB962C8B-B14F-4D97-AF65-F5344CB8AC3E}">
        <p14:creationId xmlns:p14="http://schemas.microsoft.com/office/powerpoint/2010/main" val="412007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lot of effort recently spent on in-kind discussions, drafting agreement annexes and producing related documentation</a:t>
            </a:r>
          </a:p>
          <a:p>
            <a:r>
              <a:rPr lang="en-US" dirty="0" smtClean="0"/>
              <a:t>Also, PBI task force work over last few months just concluded (see Steve’s talk)</a:t>
            </a:r>
          </a:p>
          <a:p>
            <a:r>
              <a:rPr lang="en-US" dirty="0" smtClean="0"/>
              <a:t>In addition, some technical progress on BI systems (highlighted in the talk)</a:t>
            </a:r>
          </a:p>
          <a:p>
            <a:r>
              <a:rPr lang="en-US" dirty="0" smtClean="0"/>
              <a:t>Next step: adjust to task force recommendations, wrap up in-kind agreements and go full steam ahead for beam in 2019.</a:t>
            </a:r>
            <a:endParaRPr lang="en-US" dirty="0"/>
          </a:p>
          <a:p>
            <a:r>
              <a:rPr lang="en-US" dirty="0" smtClean="0"/>
              <a:t>A main focus in the next 6 months will be reliability/availability analysis of MPS functions (see Annika’s talk)</a:t>
            </a:r>
          </a:p>
        </p:txBody>
      </p:sp>
      <p:sp>
        <p:nvSpPr>
          <p:cNvPr id="4" name="Slide Number Placeholder 3"/>
          <p:cNvSpPr>
            <a:spLocks noGrp="1"/>
          </p:cNvSpPr>
          <p:nvPr>
            <p:ph type="sldNum" sz="quarter" idx="12"/>
          </p:nvPr>
        </p:nvSpPr>
        <p:spPr/>
        <p:txBody>
          <a:bodyPr/>
          <a:lstStyle/>
          <a:p>
            <a:fld id="{551115BC-487E-4422-894C-CB7CD3E79223}" type="slidenum">
              <a:rPr lang="sv-SE" smtClean="0"/>
              <a:t>32</a:t>
            </a:fld>
            <a:endParaRPr lang="sv-SE" dirty="0"/>
          </a:p>
        </p:txBody>
      </p:sp>
    </p:spTree>
    <p:extLst>
      <p:ext uri="{BB962C8B-B14F-4D97-AF65-F5344CB8AC3E}">
        <p14:creationId xmlns:p14="http://schemas.microsoft.com/office/powerpoint/2010/main" val="187990230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The end</a:t>
            </a:r>
            <a:endParaRPr lang="en-GB" dirty="0"/>
          </a:p>
        </p:txBody>
      </p:sp>
      <p:sp>
        <p:nvSpPr>
          <p:cNvPr id="3" name="TextBox 2"/>
          <p:cNvSpPr txBox="1"/>
          <p:nvPr/>
        </p:nvSpPr>
        <p:spPr>
          <a:xfrm>
            <a:off x="1475656" y="4005064"/>
            <a:ext cx="6969313" cy="1477328"/>
          </a:xfrm>
          <a:prstGeom prst="rect">
            <a:avLst/>
          </a:prstGeom>
          <a:noFill/>
        </p:spPr>
        <p:txBody>
          <a:bodyPr wrap="none" rtlCol="0">
            <a:spAutoFit/>
          </a:bodyPr>
          <a:lstStyle/>
          <a:p>
            <a:r>
              <a:rPr lang="en-US" dirty="0" smtClean="0"/>
              <a:t>For TAC members: if CHESS access is not available, please contact Johan </a:t>
            </a:r>
          </a:p>
          <a:p>
            <a:r>
              <a:rPr lang="en-US" dirty="0" err="1" smtClean="0"/>
              <a:t>Norin</a:t>
            </a:r>
            <a:r>
              <a:rPr lang="en-US" dirty="0" smtClean="0"/>
              <a:t> (</a:t>
            </a:r>
            <a:r>
              <a:rPr lang="en-US" dirty="0" smtClean="0">
                <a:hlinkClick r:id="rId2"/>
              </a:rPr>
              <a:t>johan.norin@esss.se</a:t>
            </a:r>
            <a:r>
              <a:rPr lang="en-US" dirty="0" smtClean="0"/>
              <a:t>) to obtain copies of references.</a:t>
            </a:r>
          </a:p>
          <a:p>
            <a:endParaRPr lang="en-US" dirty="0"/>
          </a:p>
          <a:p>
            <a:r>
              <a:rPr lang="en-US" dirty="0" smtClean="0"/>
              <a:t>A JIRA/Confluence account has been created for TAC members to access</a:t>
            </a:r>
          </a:p>
          <a:p>
            <a:r>
              <a:rPr lang="en-US" dirty="0" smtClean="0"/>
              <a:t>Information in WIKI links. </a:t>
            </a:r>
            <a:endParaRPr lang="en-US" dirty="0"/>
          </a:p>
        </p:txBody>
      </p:sp>
      <p:sp>
        <p:nvSpPr>
          <p:cNvPr id="4" name="TextBox 3"/>
          <p:cNvSpPr txBox="1"/>
          <p:nvPr/>
        </p:nvSpPr>
        <p:spPr>
          <a:xfrm>
            <a:off x="752855" y="3933056"/>
            <a:ext cx="794809" cy="707886"/>
          </a:xfrm>
          <a:prstGeom prst="rect">
            <a:avLst/>
          </a:prstGeom>
          <a:noFill/>
        </p:spPr>
        <p:txBody>
          <a:bodyPr wrap="none" rtlCol="0">
            <a:spAutoFit/>
          </a:bodyPr>
          <a:lstStyle/>
          <a:p>
            <a:r>
              <a:rPr lang="en-US" sz="4000" dirty="0" smtClean="0"/>
              <a:t>NB</a:t>
            </a:r>
            <a:endParaRPr lang="en-US" sz="4000" dirty="0"/>
          </a:p>
        </p:txBody>
      </p:sp>
    </p:spTree>
    <p:extLst>
      <p:ext uri="{BB962C8B-B14F-4D97-AF65-F5344CB8AC3E}">
        <p14:creationId xmlns:p14="http://schemas.microsoft.com/office/powerpoint/2010/main" val="13571006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Diagnostics Section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1817382"/>
              </p:ext>
            </p:extLst>
          </p:nvPr>
        </p:nvGraphicFramePr>
        <p:xfrm>
          <a:off x="1403648" y="1556792"/>
          <a:ext cx="5837238" cy="5191760"/>
        </p:xfrm>
        <a:graphic>
          <a:graphicData uri="http://schemas.openxmlformats.org/drawingml/2006/table">
            <a:tbl>
              <a:tblPr firstRow="1" bandRow="1">
                <a:tableStyleId>{5C22544A-7EE6-4342-B048-85BDC9FD1C3A}</a:tableStyleId>
              </a:tblPr>
              <a:tblGrid>
                <a:gridCol w="1571865"/>
                <a:gridCol w="4265373"/>
              </a:tblGrid>
              <a:tr h="370840">
                <a:tc>
                  <a:txBody>
                    <a:bodyPr/>
                    <a:lstStyle/>
                    <a:p>
                      <a:r>
                        <a:rPr lang="en-US" sz="1600" dirty="0" smtClean="0"/>
                        <a:t>Name</a:t>
                      </a:r>
                      <a:endParaRPr lang="en-US" sz="1600" dirty="0"/>
                    </a:p>
                  </a:txBody>
                  <a:tcPr/>
                </a:tc>
                <a:tc>
                  <a:txBody>
                    <a:bodyPr/>
                    <a:lstStyle/>
                    <a:p>
                      <a:r>
                        <a:rPr lang="en-US" sz="1600" dirty="0" smtClean="0"/>
                        <a:t>Role</a:t>
                      </a:r>
                      <a:endParaRPr lang="en-US" sz="1600" dirty="0"/>
                    </a:p>
                  </a:txBody>
                  <a:tcPr/>
                </a:tc>
              </a:tr>
              <a:tr h="370840">
                <a:tc>
                  <a:txBody>
                    <a:bodyPr/>
                    <a:lstStyle/>
                    <a:p>
                      <a:r>
                        <a:rPr lang="en-US" sz="1400" dirty="0" smtClean="0"/>
                        <a:t>A</a:t>
                      </a:r>
                      <a:r>
                        <a:rPr lang="en-US" sz="1400" baseline="0" dirty="0" smtClean="0"/>
                        <a:t>. Jansson</a:t>
                      </a:r>
                      <a:endParaRPr lang="en-US" sz="1400" dirty="0"/>
                    </a:p>
                  </a:txBody>
                  <a:tcPr/>
                </a:tc>
                <a:tc>
                  <a:txBody>
                    <a:bodyPr/>
                    <a:lstStyle/>
                    <a:p>
                      <a:r>
                        <a:rPr lang="en-US" sz="1400" dirty="0" smtClean="0"/>
                        <a:t>Acting section leader (position to be advertised)</a:t>
                      </a:r>
                      <a:endParaRPr lang="en-US" sz="1400" dirty="0"/>
                    </a:p>
                  </a:txBody>
                  <a:tcPr/>
                </a:tc>
              </a:tr>
              <a:tr h="370840">
                <a:tc>
                  <a:txBody>
                    <a:bodyPr/>
                    <a:lstStyle/>
                    <a:p>
                      <a:r>
                        <a:rPr lang="en-US" sz="1400" dirty="0" smtClean="0"/>
                        <a:t>R.</a:t>
                      </a:r>
                      <a:r>
                        <a:rPr lang="en-US" sz="1400" baseline="0" dirty="0" smtClean="0"/>
                        <a:t> Baron</a:t>
                      </a:r>
                      <a:endParaRPr lang="en-US" sz="1400" dirty="0"/>
                    </a:p>
                  </a:txBody>
                  <a:tcPr/>
                </a:tc>
                <a:tc>
                  <a:txBody>
                    <a:bodyPr/>
                    <a:lstStyle/>
                    <a:p>
                      <a:r>
                        <a:rPr lang="en-US" sz="1400" dirty="0" smtClean="0"/>
                        <a:t>Electronics</a:t>
                      </a:r>
                      <a:r>
                        <a:rPr lang="en-US" sz="1400" baseline="0" dirty="0" smtClean="0"/>
                        <a:t> engineer</a:t>
                      </a:r>
                      <a:endParaRPr lang="en-US" sz="1400" dirty="0"/>
                    </a:p>
                  </a:txBody>
                  <a:tcPr/>
                </a:tc>
              </a:tr>
              <a:tr h="370840">
                <a:tc>
                  <a:txBody>
                    <a:bodyPr/>
                    <a:lstStyle/>
                    <a:p>
                      <a:r>
                        <a:rPr lang="en-US" sz="1400" dirty="0" smtClean="0"/>
                        <a:t>B</a:t>
                      </a:r>
                      <a:r>
                        <a:rPr lang="en-US" sz="1400" baseline="0" dirty="0" smtClean="0"/>
                        <a:t>. </a:t>
                      </a:r>
                      <a:r>
                        <a:rPr lang="en-US" sz="1400" baseline="0" dirty="0" err="1" smtClean="0"/>
                        <a:t>Cheymol</a:t>
                      </a:r>
                      <a:endParaRPr lang="en-US" sz="1400" dirty="0"/>
                    </a:p>
                  </a:txBody>
                  <a:tcPr/>
                </a:tc>
                <a:tc>
                  <a:txBody>
                    <a:bodyPr/>
                    <a:lstStyle/>
                    <a:p>
                      <a:r>
                        <a:rPr lang="en-US" sz="1400" dirty="0" smtClean="0"/>
                        <a:t>FC, WS &amp; EMU system lead</a:t>
                      </a:r>
                      <a:endParaRPr lang="en-US" sz="1400" dirty="0"/>
                    </a:p>
                  </a:txBody>
                  <a:tcPr/>
                </a:tc>
              </a:tr>
              <a:tr h="370840">
                <a:tc>
                  <a:txBody>
                    <a:bodyPr/>
                    <a:lstStyle/>
                    <a:p>
                      <a:r>
                        <a:rPr lang="en-US" sz="1400" dirty="0" smtClean="0"/>
                        <a:t>M. Donna</a:t>
                      </a:r>
                      <a:endParaRPr lang="en-US" sz="1400" dirty="0"/>
                    </a:p>
                  </a:txBody>
                  <a:tcPr/>
                </a:tc>
                <a:tc>
                  <a:txBody>
                    <a:bodyPr/>
                    <a:lstStyle/>
                    <a:p>
                      <a:r>
                        <a:rPr lang="en-US" sz="1400" dirty="0" smtClean="0"/>
                        <a:t>FPGA Development</a:t>
                      </a:r>
                      <a:endParaRPr lang="en-US" sz="1400" dirty="0"/>
                    </a:p>
                  </a:txBody>
                  <a:tcPr/>
                </a:tc>
              </a:tr>
              <a:tr h="370840">
                <a:tc>
                  <a:txBody>
                    <a:bodyPr/>
                    <a:lstStyle/>
                    <a:p>
                      <a:r>
                        <a:rPr lang="en-US" sz="1400" dirty="0" smtClean="0"/>
                        <a:t>T. </a:t>
                      </a:r>
                      <a:r>
                        <a:rPr lang="en-US" sz="1400" dirty="0" err="1" smtClean="0"/>
                        <a:t>Grandsaert</a:t>
                      </a:r>
                      <a:r>
                        <a:rPr lang="en-US" sz="1400" dirty="0" smtClean="0"/>
                        <a:t> (DO)</a:t>
                      </a:r>
                      <a:endParaRPr lang="en-US" sz="1400" dirty="0"/>
                    </a:p>
                  </a:txBody>
                  <a:tcPr/>
                </a:tc>
                <a:tc>
                  <a:txBody>
                    <a:bodyPr/>
                    <a:lstStyle/>
                    <a:p>
                      <a:r>
                        <a:rPr lang="en-US" sz="1400" dirty="0" smtClean="0"/>
                        <a:t>Mechanical Design support</a:t>
                      </a:r>
                      <a:endParaRPr lang="en-US" sz="1400" dirty="0"/>
                    </a:p>
                  </a:txBody>
                  <a:tcPr/>
                </a:tc>
              </a:tr>
              <a:tr h="370840">
                <a:tc>
                  <a:txBody>
                    <a:bodyPr/>
                    <a:lstStyle/>
                    <a:p>
                      <a:r>
                        <a:rPr lang="en-US" sz="1400" dirty="0" smtClean="0"/>
                        <a:t>H. </a:t>
                      </a:r>
                      <a:r>
                        <a:rPr lang="en-US" sz="1400" dirty="0" err="1" smtClean="0"/>
                        <a:t>Hassanzadegan</a:t>
                      </a:r>
                      <a:endParaRPr lang="en-US" sz="1400" dirty="0"/>
                    </a:p>
                  </a:txBody>
                  <a:tcPr/>
                </a:tc>
                <a:tc>
                  <a:txBody>
                    <a:bodyPr/>
                    <a:lstStyle/>
                    <a:p>
                      <a:r>
                        <a:rPr lang="en-US" sz="1400" dirty="0" smtClean="0"/>
                        <a:t>BPM</a:t>
                      </a:r>
                      <a:r>
                        <a:rPr lang="en-US" sz="1400" baseline="0" dirty="0" smtClean="0"/>
                        <a:t> &amp;</a:t>
                      </a:r>
                      <a:r>
                        <a:rPr lang="en-US" sz="1400" dirty="0" smtClean="0"/>
                        <a:t> BCM system lead</a:t>
                      </a:r>
                      <a:endParaRPr lang="en-US" sz="1400" dirty="0"/>
                    </a:p>
                  </a:txBody>
                  <a:tcPr/>
                </a:tc>
              </a:tr>
              <a:tr h="370840">
                <a:tc>
                  <a:txBody>
                    <a:bodyPr/>
                    <a:lstStyle/>
                    <a:p>
                      <a:r>
                        <a:rPr lang="en-US" sz="1400" dirty="0" smtClean="0"/>
                        <a:t>I.</a:t>
                      </a:r>
                      <a:r>
                        <a:rPr lang="en-US" sz="1400" baseline="0" dirty="0" smtClean="0"/>
                        <a:t> </a:t>
                      </a:r>
                      <a:r>
                        <a:rPr lang="en-US" sz="1400" baseline="0" dirty="0" err="1" smtClean="0"/>
                        <a:t>Kittelmann</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BLM system lead, </a:t>
                      </a:r>
                      <a:r>
                        <a:rPr lang="en-US" sz="1400" dirty="0" smtClean="0"/>
                        <a:t>Longitudinal</a:t>
                      </a:r>
                      <a:r>
                        <a:rPr lang="en-US" sz="1400" baseline="0" dirty="0" smtClean="0"/>
                        <a:t> profile system </a:t>
                      </a:r>
                      <a:r>
                        <a:rPr lang="en-US" sz="1400" dirty="0" smtClean="0"/>
                        <a:t>lead</a:t>
                      </a:r>
                      <a:r>
                        <a:rPr lang="en-US" sz="1400" baseline="0" dirty="0" smtClean="0"/>
                        <a:t> </a:t>
                      </a:r>
                      <a:endParaRPr lang="en-US" sz="1400" dirty="0" smtClean="0"/>
                    </a:p>
                  </a:txBody>
                  <a:tcPr/>
                </a:tc>
              </a:tr>
              <a:tr h="370840">
                <a:tc>
                  <a:txBody>
                    <a:bodyPr/>
                    <a:lstStyle/>
                    <a:p>
                      <a:r>
                        <a:rPr lang="en-US" sz="1400" dirty="0" smtClean="0"/>
                        <a:t>H. </a:t>
                      </a:r>
                      <a:r>
                        <a:rPr lang="en-US" sz="1400" dirty="0" err="1" smtClean="0"/>
                        <a:t>Kocevar</a:t>
                      </a:r>
                      <a:endParaRPr lang="en-US" sz="1400" dirty="0"/>
                    </a:p>
                  </a:txBody>
                  <a:tcPr/>
                </a:tc>
                <a:tc>
                  <a:txBody>
                    <a:bodyPr/>
                    <a:lstStyle/>
                    <a:p>
                      <a:r>
                        <a:rPr lang="en-US" sz="1400" dirty="0" smtClean="0"/>
                        <a:t>BI</a:t>
                      </a:r>
                      <a:r>
                        <a:rPr lang="en-US" sz="1400" baseline="0" dirty="0" smtClean="0"/>
                        <a:t> s</a:t>
                      </a:r>
                      <a:r>
                        <a:rPr lang="en-US" sz="1400" dirty="0" smtClean="0"/>
                        <a:t>oftware, EPICs</a:t>
                      </a:r>
                      <a:r>
                        <a:rPr lang="en-US" sz="1400" baseline="0" dirty="0" smtClean="0"/>
                        <a:t> integration</a:t>
                      </a:r>
                      <a:endParaRPr lang="en-US" sz="1400" dirty="0"/>
                    </a:p>
                  </a:txBody>
                  <a:tcPr/>
                </a:tc>
              </a:tr>
              <a:tr h="370840">
                <a:tc>
                  <a:txBody>
                    <a:bodyPr/>
                    <a:lstStyle/>
                    <a:p>
                      <a:r>
                        <a:rPr lang="en-US" sz="1400" dirty="0" smtClean="0"/>
                        <a:t>T. Shea</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Target diagnostics</a:t>
                      </a:r>
                      <a:r>
                        <a:rPr lang="en-US" sz="1400" baseline="0" dirty="0" smtClean="0"/>
                        <a:t> system lead</a:t>
                      </a:r>
                      <a:endParaRPr lang="en-US" sz="1400" dirty="0"/>
                    </a:p>
                  </a:txBody>
                  <a:tcPr/>
                </a:tc>
              </a:tr>
              <a:tr h="370840">
                <a:tc>
                  <a:txBody>
                    <a:bodyPr/>
                    <a:lstStyle/>
                    <a:p>
                      <a:r>
                        <a:rPr lang="en-US" sz="1400" dirty="0" smtClean="0"/>
                        <a:t>C. Thomas</a:t>
                      </a:r>
                      <a:endParaRPr lang="en-US" sz="1400" dirty="0"/>
                    </a:p>
                  </a:txBody>
                  <a:tcPr/>
                </a:tc>
                <a:tc>
                  <a:txBody>
                    <a:bodyPr/>
                    <a:lstStyle/>
                    <a:p>
                      <a:r>
                        <a:rPr lang="en-US" sz="1400" baseline="0" dirty="0" smtClean="0"/>
                        <a:t>NPM system lead,  WP planning support</a:t>
                      </a:r>
                      <a:endParaRPr lang="en-US" sz="1400" dirty="0"/>
                    </a:p>
                  </a:txBody>
                  <a:tcPr/>
                </a:tc>
              </a:tr>
              <a:tr h="370840">
                <a:tc>
                  <a:txBody>
                    <a:bodyPr/>
                    <a:lstStyle/>
                    <a:p>
                      <a:r>
                        <a:rPr lang="en-US" sz="1400" dirty="0" smtClean="0"/>
                        <a:t>V.</a:t>
                      </a:r>
                      <a:r>
                        <a:rPr lang="en-US" sz="1400" baseline="0" dirty="0" smtClean="0"/>
                        <a:t> </a:t>
                      </a:r>
                      <a:r>
                        <a:rPr lang="en-US" sz="1400" baseline="0" dirty="0" err="1" smtClean="0"/>
                        <a:t>Grishin</a:t>
                      </a:r>
                      <a:endParaRPr lang="en-US" sz="1400" dirty="0"/>
                    </a:p>
                  </a:txBody>
                  <a:tcPr/>
                </a:tc>
                <a:tc>
                  <a:txBody>
                    <a:bodyPr/>
                    <a:lstStyle/>
                    <a:p>
                      <a:r>
                        <a:rPr lang="en-US" sz="1400" dirty="0" smtClean="0"/>
                        <a:t>CERN BLM project coordinator (project position)</a:t>
                      </a:r>
                      <a:endParaRPr lang="en-US" sz="1400" dirty="0"/>
                    </a:p>
                  </a:txBody>
                  <a:tcPr/>
                </a:tc>
              </a:tr>
              <a:tr h="370840">
                <a:tc>
                  <a:txBody>
                    <a:bodyPr/>
                    <a:lstStyle/>
                    <a:p>
                      <a:r>
                        <a:rPr lang="en-US" sz="1400" dirty="0" smtClean="0"/>
                        <a:t>J. </a:t>
                      </a:r>
                      <a:r>
                        <a:rPr lang="en-US" sz="1400" dirty="0" err="1" smtClean="0"/>
                        <a:t>Norin</a:t>
                      </a:r>
                      <a:endParaRPr lang="en-US" sz="1400" dirty="0"/>
                    </a:p>
                  </a:txBody>
                  <a:tcPr/>
                </a:tc>
                <a:tc>
                  <a:txBody>
                    <a:bodyPr/>
                    <a:lstStyle/>
                    <a:p>
                      <a:r>
                        <a:rPr lang="en-US" sz="1400" dirty="0" smtClean="0"/>
                        <a:t>Project Documentation</a:t>
                      </a:r>
                      <a:r>
                        <a:rPr lang="en-US" sz="1400" baseline="0" dirty="0" smtClean="0"/>
                        <a:t> Support (consultant)</a:t>
                      </a:r>
                      <a:endParaRPr lang="en-US" sz="1400" dirty="0"/>
                    </a:p>
                  </a:txBody>
                  <a:tcPr/>
                </a:tc>
              </a:tr>
              <a:tr h="370840">
                <a:tc>
                  <a:txBody>
                    <a:bodyPr/>
                    <a:lstStyle/>
                    <a:p>
                      <a:r>
                        <a:rPr lang="en-US" sz="1400" dirty="0" smtClean="0"/>
                        <a:t>C. </a:t>
                      </a:r>
                      <a:r>
                        <a:rPr lang="en-US" sz="1400" dirty="0" err="1" smtClean="0"/>
                        <a:t>Roose</a:t>
                      </a:r>
                      <a:r>
                        <a:rPr lang="en-US" sz="1400" dirty="0" smtClean="0"/>
                        <a:t> (</a:t>
                      </a:r>
                      <a:r>
                        <a:rPr lang="en-US" sz="1400" dirty="0" err="1" smtClean="0"/>
                        <a:t>oPAC</a:t>
                      </a:r>
                      <a:r>
                        <a:rPr lang="en-US" sz="1400" dirty="0" smtClean="0"/>
                        <a:t>)</a:t>
                      </a:r>
                      <a:endParaRPr lang="en-US" sz="1400" dirty="0"/>
                    </a:p>
                  </a:txBody>
                  <a:tcPr/>
                </a:tc>
                <a:tc>
                  <a:txBody>
                    <a:bodyPr/>
                    <a:lstStyle/>
                    <a:p>
                      <a:r>
                        <a:rPr lang="en-US" sz="1400" dirty="0" smtClean="0"/>
                        <a:t>Non-invasive profile (</a:t>
                      </a:r>
                      <a:r>
                        <a:rPr lang="en-US" sz="1400" dirty="0" err="1" smtClean="0"/>
                        <a:t>oPAC</a:t>
                      </a:r>
                      <a:r>
                        <a:rPr lang="en-US" sz="1400" dirty="0" smtClean="0"/>
                        <a:t> Fellow)</a:t>
                      </a:r>
                      <a:endParaRPr lang="en-US" sz="1400" dirty="0"/>
                    </a:p>
                  </a:txBody>
                  <a:tcPr/>
                </a:tc>
              </a:tr>
            </a:tbl>
          </a:graphicData>
        </a:graphic>
      </p:graphicFrame>
    </p:spTree>
    <p:extLst>
      <p:ext uri="{BB962C8B-B14F-4D97-AF65-F5344CB8AC3E}">
        <p14:creationId xmlns:p14="http://schemas.microsoft.com/office/powerpoint/2010/main" val="17397906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578754" y="0"/>
            <a:ext cx="6067236" cy="1442145"/>
          </a:xfrm>
        </p:spPr>
        <p:txBody>
          <a:bodyPr/>
          <a:lstStyle/>
          <a:p>
            <a:pPr eaLnBrk="1" hangingPunct="1"/>
            <a:r>
              <a:rPr lang="en-US" dirty="0" smtClean="0">
                <a:latin typeface="Calibri" charset="0"/>
              </a:rPr>
              <a:t>BI device counts</a:t>
            </a:r>
            <a:endParaRPr lang="en-US" dirty="0">
              <a:latin typeface="Calibri" charset="0"/>
            </a:endParaRPr>
          </a:p>
        </p:txBody>
      </p:sp>
      <p:sp>
        <p:nvSpPr>
          <p:cNvPr id="1064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54091" eaLnBrk="0" hangingPunct="0">
              <a:defRPr sz="3000">
                <a:solidFill>
                  <a:srgbClr val="000000"/>
                </a:solidFill>
                <a:latin typeface="Gill Sans" charset="0"/>
                <a:ea typeface="ヒラギノ角ゴ ProN W3" charset="0"/>
                <a:cs typeface="ヒラギノ角ゴ ProN W3" charset="0"/>
                <a:sym typeface="Gill Sans" charset="0"/>
              </a:defRPr>
            </a:lvl1pPr>
            <a:lvl2pPr marL="696367" indent="-267833" defTabSz="854091" eaLnBrk="0" hangingPunct="0">
              <a:defRPr sz="3000">
                <a:solidFill>
                  <a:srgbClr val="000000"/>
                </a:solidFill>
                <a:latin typeface="Gill Sans" charset="0"/>
                <a:ea typeface="ヒラギノ角ゴ ProN W3" charset="0"/>
                <a:cs typeface="ヒラギノ角ゴ ProN W3" charset="0"/>
                <a:sym typeface="Gill Sans" charset="0"/>
              </a:defRPr>
            </a:lvl2pPr>
            <a:lvl3pPr marL="1071334" indent="-214267" defTabSz="854091" eaLnBrk="0" hangingPunct="0">
              <a:defRPr sz="3000">
                <a:solidFill>
                  <a:srgbClr val="000000"/>
                </a:solidFill>
                <a:latin typeface="Gill Sans" charset="0"/>
                <a:ea typeface="ヒラギノ角ゴ ProN W3" charset="0"/>
                <a:cs typeface="ヒラギノ角ゴ ProN W3" charset="0"/>
                <a:sym typeface="Gill Sans" charset="0"/>
              </a:defRPr>
            </a:lvl3pPr>
            <a:lvl4pPr marL="1499867" indent="-214267" defTabSz="854091" eaLnBrk="0" hangingPunct="0">
              <a:defRPr sz="3000">
                <a:solidFill>
                  <a:srgbClr val="000000"/>
                </a:solidFill>
                <a:latin typeface="Gill Sans" charset="0"/>
                <a:ea typeface="ヒラギノ角ゴ ProN W3" charset="0"/>
                <a:cs typeface="ヒラギノ角ゴ ProN W3" charset="0"/>
                <a:sym typeface="Gill Sans" charset="0"/>
              </a:defRPr>
            </a:lvl4pPr>
            <a:lvl5pPr marL="1928401" indent="-214267" defTabSz="854091" eaLnBrk="0" hangingPunct="0">
              <a:defRPr sz="3000">
                <a:solidFill>
                  <a:srgbClr val="000000"/>
                </a:solidFill>
                <a:latin typeface="Gill Sans" charset="0"/>
                <a:ea typeface="ヒラギノ角ゴ ProN W3" charset="0"/>
                <a:cs typeface="ヒラギノ角ゴ ProN W3" charset="0"/>
                <a:sym typeface="Gill Sans" charset="0"/>
              </a:defRPr>
            </a:lvl5pPr>
            <a:lvl6pPr marL="2356935" indent="-214267" algn="ctr" defTabSz="854091"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785468" indent="-214267" algn="ctr" defTabSz="854091"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214002" indent="-214267" algn="ctr" defTabSz="854091"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642535" indent="-214267" algn="ctr" defTabSz="854091"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2179CE1F-FB3E-634C-884E-34493D35082E}" type="slidenum">
              <a:rPr lang="sv-SE" sz="1200">
                <a:solidFill>
                  <a:srgbClr val="898989"/>
                </a:solidFill>
                <a:latin typeface="Calibri" charset="0"/>
              </a:rPr>
              <a:pPr eaLnBrk="1" hangingPunct="1"/>
              <a:t>5</a:t>
            </a:fld>
            <a:endParaRPr lang="sv-SE" sz="1200">
              <a:solidFill>
                <a:srgbClr val="898989"/>
              </a:solidFill>
              <a:latin typeface="Calibri"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0230589"/>
              </p:ext>
            </p:extLst>
          </p:nvPr>
        </p:nvGraphicFramePr>
        <p:xfrm>
          <a:off x="467168" y="2905200"/>
          <a:ext cx="8230495" cy="2035968"/>
        </p:xfrm>
        <a:graphic>
          <a:graphicData uri="http://schemas.openxmlformats.org/drawingml/2006/table">
            <a:tbl>
              <a:tblPr/>
              <a:tblGrid>
                <a:gridCol w="633115"/>
                <a:gridCol w="633115"/>
                <a:gridCol w="633115"/>
                <a:gridCol w="633115"/>
                <a:gridCol w="633115"/>
                <a:gridCol w="633115"/>
                <a:gridCol w="633115"/>
                <a:gridCol w="633115"/>
                <a:gridCol w="633115"/>
                <a:gridCol w="633115"/>
                <a:gridCol w="633115"/>
                <a:gridCol w="633115"/>
                <a:gridCol w="633115"/>
              </a:tblGrid>
              <a:tr h="169664">
                <a:tc>
                  <a:txBody>
                    <a:bodyPr/>
                    <a:lstStyle/>
                    <a:p>
                      <a:pPr algn="l" fontAlgn="b"/>
                      <a:endParaRPr lang="en-US" sz="1000" b="0" i="0" u="none" strike="noStrike">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BLM</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BCM</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BPM</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EMU</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Slit</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Grid</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FC</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WS</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NPM</a:t>
                      </a:r>
                    </a:p>
                  </a:txBody>
                  <a:tcPr marL="11945" marR="11945" marT="11948" marB="0" anchor="b">
                    <a:lnL>
                      <a:noFill/>
                    </a:lnL>
                    <a:lnR>
                      <a:noFill/>
                    </a:lnR>
                    <a:lnT>
                      <a:noFill/>
                    </a:lnT>
                    <a:lnB>
                      <a:noFill/>
                    </a:lnB>
                  </a:tcPr>
                </a:tc>
                <a:tc>
                  <a:txBody>
                    <a:bodyPr/>
                    <a:lstStyle/>
                    <a:p>
                      <a:pPr algn="r" fontAlgn="b"/>
                      <a:r>
                        <a:rPr lang="en-US" sz="1000" b="0" i="0" u="none" strike="noStrike" dirty="0" err="1">
                          <a:solidFill>
                            <a:srgbClr val="000000"/>
                          </a:solidFill>
                          <a:effectLst/>
                          <a:latin typeface="Calibri"/>
                        </a:rPr>
                        <a:t>Img</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Aperture</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BSM</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LEBT</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2</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MEBT</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3</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11</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3</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2</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DTL</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15</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5</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17</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2</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Spk</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52</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14</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2</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3</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MB</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36</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9</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3</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3</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HB</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84</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21</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UHB</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45</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2</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15</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3</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DgLg</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23</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7</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A2T</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15</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2</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7</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2</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3</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DmpL</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6</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2</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3</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0</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0</a:t>
                      </a:r>
                    </a:p>
                  </a:txBody>
                  <a:tcPr marL="11945" marR="11945" marT="11948" marB="0" anchor="b">
                    <a:lnL>
                      <a:noFill/>
                    </a:lnL>
                    <a:lnR>
                      <a:noFill/>
                    </a:lnR>
                    <a:lnT>
                      <a:noFill/>
                    </a:lnT>
                    <a:lnB>
                      <a:noFill/>
                    </a:lnB>
                  </a:tcPr>
                </a:tc>
              </a:tr>
              <a:tr h="169664">
                <a:tc>
                  <a:txBody>
                    <a:bodyPr/>
                    <a:lstStyle/>
                    <a:p>
                      <a:pPr algn="l" fontAlgn="b"/>
                      <a:r>
                        <a:rPr lang="en-US" sz="1000" b="0" i="0" u="none" strike="noStrike">
                          <a:solidFill>
                            <a:srgbClr val="000000"/>
                          </a:solidFill>
                          <a:effectLst/>
                          <a:latin typeface="Calibri"/>
                        </a:rPr>
                        <a:t>TOTAL</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276</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18</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104</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a:solidFill>
                            <a:srgbClr val="000000"/>
                          </a:solidFill>
                          <a:effectLst/>
                          <a:latin typeface="Calibri"/>
                        </a:rPr>
                        <a:t>1</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2</a:t>
                      </a: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7</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14</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11</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3</a:t>
                      </a:r>
                    </a:p>
                  </a:txBody>
                  <a:tcPr marL="11945" marR="11945" marT="11948"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4</a:t>
                      </a:r>
                      <a:endParaRPr lang="en-US" sz="1000" b="0" i="0" u="none" strike="noStrike" dirty="0">
                        <a:solidFill>
                          <a:srgbClr val="000000"/>
                        </a:solidFill>
                        <a:effectLst/>
                        <a:latin typeface="Calibri"/>
                      </a:endParaRPr>
                    </a:p>
                  </a:txBody>
                  <a:tcPr marL="11945" marR="11945" marT="11948" marB="0" anchor="b">
                    <a:lnL>
                      <a:noFill/>
                    </a:lnL>
                    <a:lnR>
                      <a:noFill/>
                    </a:lnR>
                    <a:lnT>
                      <a:noFill/>
                    </a:lnT>
                    <a:lnB>
                      <a:noFill/>
                    </a:lnB>
                  </a:tcPr>
                </a:tc>
                <a:tc>
                  <a:txBody>
                    <a:bodyPr/>
                    <a:lstStyle/>
                    <a:p>
                      <a:pPr algn="r" fontAlgn="b"/>
                      <a:r>
                        <a:rPr lang="en-US" sz="1000" b="0" i="0" u="none" strike="noStrike" dirty="0">
                          <a:solidFill>
                            <a:srgbClr val="000000"/>
                          </a:solidFill>
                          <a:effectLst/>
                          <a:latin typeface="Calibri"/>
                        </a:rPr>
                        <a:t>4</a:t>
                      </a:r>
                    </a:p>
                  </a:txBody>
                  <a:tcPr marL="11945" marR="11945" marT="11948" marB="0" anchor="b">
                    <a:lnL>
                      <a:noFill/>
                    </a:lnL>
                    <a:lnR>
                      <a:noFill/>
                    </a:lnR>
                    <a:lnT>
                      <a:noFill/>
                    </a:lnT>
                    <a:lnB>
                      <a:noFill/>
                    </a:lnB>
                  </a:tcPr>
                </a:tc>
              </a:tr>
            </a:tbl>
          </a:graphicData>
        </a:graphic>
      </p:graphicFrame>
      <p:sp>
        <p:nvSpPr>
          <p:cNvPr id="106656" name="TextBox 1"/>
          <p:cNvSpPr txBox="1">
            <a:spLocks noChangeArrowheads="1"/>
          </p:cNvSpPr>
          <p:nvPr/>
        </p:nvSpPr>
        <p:spPr bwMode="auto">
          <a:xfrm>
            <a:off x="539552" y="1928755"/>
            <a:ext cx="7953076" cy="34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669" tIns="42835" rIns="85669" bIns="42835">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700" dirty="0"/>
              <a:t>N</a:t>
            </a:r>
            <a:r>
              <a:rPr lang="en-US" sz="1700" dirty="0" smtClean="0"/>
              <a:t>umbers derived from task force recommendations</a:t>
            </a:r>
            <a:r>
              <a:rPr lang="en-US" sz="1700" dirty="0"/>
              <a:t> </a:t>
            </a:r>
            <a:r>
              <a:rPr lang="en-US" sz="1700" dirty="0" smtClean="0"/>
              <a:t>(with exception for dump line)</a:t>
            </a:r>
            <a:endParaRPr lang="en-US" sz="1700" dirty="0"/>
          </a:p>
        </p:txBody>
      </p:sp>
    </p:spTree>
    <p:extLst>
      <p:ext uri="{BB962C8B-B14F-4D97-AF65-F5344CB8AC3E}">
        <p14:creationId xmlns:p14="http://schemas.microsoft.com/office/powerpoint/2010/main" val="20585052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ask force recommendations</a:t>
            </a:r>
            <a:endParaRPr lang="en-US" dirty="0"/>
          </a:p>
        </p:txBody>
      </p:sp>
      <p:sp>
        <p:nvSpPr>
          <p:cNvPr id="3" name="Content Placeholder 2"/>
          <p:cNvSpPr>
            <a:spLocks noGrp="1"/>
          </p:cNvSpPr>
          <p:nvPr>
            <p:ph idx="1"/>
          </p:nvPr>
        </p:nvSpPr>
        <p:spPr>
          <a:xfrm>
            <a:off x="251520" y="1600200"/>
            <a:ext cx="8712968" cy="4525963"/>
          </a:xfrm>
        </p:spPr>
        <p:txBody>
          <a:bodyPr>
            <a:normAutofit fontScale="70000" lnSpcReduction="20000"/>
          </a:bodyPr>
          <a:lstStyle/>
          <a:p>
            <a:r>
              <a:rPr lang="en-US" dirty="0" smtClean="0"/>
              <a:t>LEBT&amp;MEBT: </a:t>
            </a:r>
          </a:p>
          <a:p>
            <a:pPr lvl="1">
              <a:buFont typeface="Courier New"/>
              <a:buChar char="o"/>
            </a:pPr>
            <a:r>
              <a:rPr lang="en-US" dirty="0" smtClean="0"/>
              <a:t>no changes in number of BI devices</a:t>
            </a:r>
          </a:p>
          <a:p>
            <a:r>
              <a:rPr lang="en-US" dirty="0" smtClean="0"/>
              <a:t>DTL:  </a:t>
            </a:r>
          </a:p>
          <a:p>
            <a:pPr lvl="1">
              <a:buFont typeface="Lucida Grande"/>
              <a:buChar char="+"/>
            </a:pPr>
            <a:r>
              <a:rPr lang="en-US" dirty="0" smtClean="0"/>
              <a:t>additional FC (also moved one FC) </a:t>
            </a:r>
          </a:p>
          <a:p>
            <a:pPr lvl="1">
              <a:buFont typeface="Lucida Grande"/>
              <a:buChar char="+"/>
            </a:pPr>
            <a:r>
              <a:rPr lang="en-US" dirty="0"/>
              <a:t>a</a:t>
            </a:r>
            <a:r>
              <a:rPr lang="en-US" dirty="0" smtClean="0"/>
              <a:t>dditional 2 BPMs</a:t>
            </a:r>
          </a:p>
          <a:p>
            <a:pPr lvl="1">
              <a:buFont typeface="Lucida Grande"/>
              <a:buChar char="-"/>
            </a:pPr>
            <a:r>
              <a:rPr lang="en-US" dirty="0" smtClean="0"/>
              <a:t>profile device after tank 1 (WS/NPM combo, maintained </a:t>
            </a:r>
            <a:r>
              <a:rPr lang="en-US" dirty="0" err="1" smtClean="0"/>
              <a:t>intertank</a:t>
            </a:r>
            <a:r>
              <a:rPr lang="en-US" dirty="0" smtClean="0"/>
              <a:t> slot)</a:t>
            </a:r>
          </a:p>
          <a:p>
            <a:r>
              <a:rPr lang="en-US" dirty="0" smtClean="0"/>
              <a:t>LEDP</a:t>
            </a:r>
            <a:r>
              <a:rPr lang="en-US" dirty="0"/>
              <a:t>/</a:t>
            </a:r>
            <a:r>
              <a:rPr lang="en-US" dirty="0" smtClean="0"/>
              <a:t>Spokes: </a:t>
            </a:r>
          </a:p>
          <a:p>
            <a:pPr lvl="1">
              <a:buFont typeface="Lucida Grande"/>
              <a:buChar char="+"/>
            </a:pPr>
            <a:r>
              <a:rPr lang="en-US" dirty="0" smtClean="0"/>
              <a:t>2 WS  </a:t>
            </a:r>
          </a:p>
          <a:p>
            <a:pPr lvl="1">
              <a:buFont typeface="Lucida Grande"/>
              <a:buChar char="+"/>
            </a:pPr>
            <a:r>
              <a:rPr lang="en-US" dirty="0" smtClean="0"/>
              <a:t>FC/dump after WS (TBC), </a:t>
            </a:r>
          </a:p>
          <a:p>
            <a:pPr lvl="1"/>
            <a:r>
              <a:rPr lang="en-US" dirty="0" err="1" smtClean="0"/>
              <a:t>uninstrumented</a:t>
            </a:r>
            <a:r>
              <a:rPr lang="en-US" dirty="0" smtClean="0"/>
              <a:t> BPM pick-ups.</a:t>
            </a:r>
          </a:p>
          <a:p>
            <a:r>
              <a:rPr lang="en-US" dirty="0" smtClean="0"/>
              <a:t>Elliptical, HEBT &amp; Dogleg: </a:t>
            </a:r>
          </a:p>
          <a:p>
            <a:pPr lvl="1"/>
            <a:r>
              <a:rPr lang="en-US" dirty="0" err="1" smtClean="0"/>
              <a:t>uninstrumented</a:t>
            </a:r>
            <a:r>
              <a:rPr lang="en-US" dirty="0" smtClean="0"/>
              <a:t> </a:t>
            </a:r>
            <a:r>
              <a:rPr lang="en-US" dirty="0"/>
              <a:t>BPM pick-ups</a:t>
            </a:r>
            <a:r>
              <a:rPr lang="en-US" dirty="0" smtClean="0"/>
              <a:t>.</a:t>
            </a:r>
          </a:p>
          <a:p>
            <a:r>
              <a:rPr lang="en-US" dirty="0" smtClean="0"/>
              <a:t>A2T&amp;Target: </a:t>
            </a:r>
          </a:p>
          <a:p>
            <a:pPr lvl="1"/>
            <a:r>
              <a:rPr lang="en-US" dirty="0" smtClean="0"/>
              <a:t>2 profile devices (TBC), </a:t>
            </a:r>
          </a:p>
          <a:p>
            <a:pPr lvl="1"/>
            <a:r>
              <a:rPr lang="en-US" dirty="0" smtClean="0"/>
              <a:t>in-monolith BPM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sp>
        <p:nvSpPr>
          <p:cNvPr id="7" name="TextBox 6"/>
          <p:cNvSpPr txBox="1"/>
          <p:nvPr/>
        </p:nvSpPr>
        <p:spPr>
          <a:xfrm>
            <a:off x="5508104" y="5517232"/>
            <a:ext cx="2916183" cy="923330"/>
          </a:xfrm>
          <a:prstGeom prst="rect">
            <a:avLst/>
          </a:prstGeom>
          <a:noFill/>
        </p:spPr>
        <p:txBody>
          <a:bodyPr wrap="none" rtlCol="0">
            <a:spAutoFit/>
          </a:bodyPr>
          <a:lstStyle/>
          <a:p>
            <a:r>
              <a:rPr lang="en-US" dirty="0" smtClean="0"/>
              <a:t>Compared to previous layout</a:t>
            </a:r>
          </a:p>
          <a:p>
            <a:pPr marL="285750" indent="-285750">
              <a:buFont typeface="Arial"/>
              <a:buChar char="•"/>
            </a:pPr>
            <a:r>
              <a:rPr lang="en-US" dirty="0" smtClean="0"/>
              <a:t>Not so many deltas</a:t>
            </a:r>
          </a:p>
          <a:p>
            <a:pPr marL="285750" indent="-285750">
              <a:buFont typeface="Arial"/>
              <a:buChar char="•"/>
            </a:pPr>
            <a:r>
              <a:rPr lang="en-US" dirty="0" smtClean="0"/>
              <a:t>Both plus and minus </a:t>
            </a:r>
            <a:endParaRPr lang="en-US" dirty="0"/>
          </a:p>
        </p:txBody>
      </p:sp>
    </p:spTree>
    <p:extLst>
      <p:ext uri="{BB962C8B-B14F-4D97-AF65-F5344CB8AC3E}">
        <p14:creationId xmlns:p14="http://schemas.microsoft.com/office/powerpoint/2010/main" val="42087412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578754" y="0"/>
            <a:ext cx="6067236" cy="1442145"/>
          </a:xfrm>
        </p:spPr>
        <p:txBody>
          <a:bodyPr/>
          <a:lstStyle/>
          <a:p>
            <a:pPr eaLnBrk="1" hangingPunct="1"/>
            <a:r>
              <a:rPr lang="en-US" dirty="0">
                <a:latin typeface="Calibri" charset="0"/>
              </a:rPr>
              <a:t>The </a:t>
            </a:r>
            <a:r>
              <a:rPr lang="en-US" dirty="0" smtClean="0">
                <a:latin typeface="Calibri" charset="0"/>
              </a:rPr>
              <a:t>BI In</a:t>
            </a:r>
            <a:r>
              <a:rPr lang="en-US" dirty="0">
                <a:latin typeface="Calibri" charset="0"/>
              </a:rPr>
              <a:t>-kind Challenge</a:t>
            </a:r>
          </a:p>
        </p:txBody>
      </p:sp>
      <p:sp>
        <p:nvSpPr>
          <p:cNvPr id="108546" name="Content Placeholder 2"/>
          <p:cNvSpPr>
            <a:spLocks noGrp="1"/>
          </p:cNvSpPr>
          <p:nvPr>
            <p:ph idx="1"/>
          </p:nvPr>
        </p:nvSpPr>
        <p:spPr>
          <a:xfrm>
            <a:off x="760265" y="2696765"/>
            <a:ext cx="7668105" cy="3472161"/>
          </a:xfrm>
        </p:spPr>
        <p:txBody>
          <a:bodyPr/>
          <a:lstStyle/>
          <a:p>
            <a:pPr marL="0" indent="0" eaLnBrk="1" hangingPunct="1">
              <a:buNone/>
            </a:pPr>
            <a:r>
              <a:rPr lang="en-US" dirty="0">
                <a:latin typeface="Calibri" charset="0"/>
              </a:rPr>
              <a:t>How to do diagnostics as in-kind without ending up with multiple technical solutions to the same problem (e.g. different BPM electronics in different parts of the </a:t>
            </a:r>
            <a:r>
              <a:rPr lang="en-US" dirty="0" err="1">
                <a:latin typeface="Calibri" charset="0"/>
              </a:rPr>
              <a:t>linac</a:t>
            </a:r>
            <a:r>
              <a:rPr lang="en-US" dirty="0">
                <a:latin typeface="Calibri" charset="0"/>
              </a:rPr>
              <a:t>) and still make in-kind packages  interesting for partners?</a:t>
            </a:r>
          </a:p>
        </p:txBody>
      </p:sp>
    </p:spTree>
    <p:extLst>
      <p:ext uri="{BB962C8B-B14F-4D97-AF65-F5344CB8AC3E}">
        <p14:creationId xmlns:p14="http://schemas.microsoft.com/office/powerpoint/2010/main" val="4783474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kind strategy</a:t>
            </a:r>
            <a:endParaRPr lang="en-US" dirty="0"/>
          </a:p>
        </p:txBody>
      </p:sp>
      <p:sp>
        <p:nvSpPr>
          <p:cNvPr id="3" name="Content Placeholder 2"/>
          <p:cNvSpPr>
            <a:spLocks noGrp="1"/>
          </p:cNvSpPr>
          <p:nvPr>
            <p:ph idx="1"/>
          </p:nvPr>
        </p:nvSpPr>
        <p:spPr/>
        <p:txBody>
          <a:bodyPr>
            <a:normAutofit fontScale="70000" lnSpcReduction="20000"/>
          </a:bodyPr>
          <a:lstStyle/>
          <a:p>
            <a:r>
              <a:rPr lang="en-US" dirty="0"/>
              <a:t>Development of common readout system in a separate work unit (which could be in-kind, partially or fully)</a:t>
            </a:r>
          </a:p>
          <a:p>
            <a:pPr lvl="1"/>
            <a:r>
              <a:rPr lang="en-US" dirty="0"/>
              <a:t>May also include production of custom electronics boards (typically analog front end boards).</a:t>
            </a:r>
          </a:p>
          <a:p>
            <a:pPr lvl="1"/>
            <a:r>
              <a:rPr lang="en-US" dirty="0"/>
              <a:t>Custom boards can also be licensed and commercialized through an industrial partner (DESY/Helmholtz model)</a:t>
            </a:r>
          </a:p>
          <a:p>
            <a:r>
              <a:rPr lang="en-US" dirty="0"/>
              <a:t>Vertical system  (e.g. MEBT BPMs) include the delivery of the readout system, based on a central design (can be in-kind, partially or fully)</a:t>
            </a:r>
          </a:p>
          <a:p>
            <a:pPr lvl="1"/>
            <a:r>
              <a:rPr lang="en-US" dirty="0"/>
              <a:t>Beam line device mechanical design</a:t>
            </a:r>
          </a:p>
          <a:p>
            <a:pPr lvl="1"/>
            <a:r>
              <a:rPr lang="en-US" dirty="0"/>
              <a:t>Procurement of commercial components</a:t>
            </a:r>
          </a:p>
          <a:p>
            <a:pPr lvl="1"/>
            <a:r>
              <a:rPr lang="en-US" dirty="0"/>
              <a:t>Non COTS hardware may be provided by central design in-kind partner (TBC)</a:t>
            </a:r>
          </a:p>
          <a:p>
            <a:pPr lvl="1"/>
            <a:r>
              <a:rPr lang="en-US" dirty="0"/>
              <a:t>Integration and testing </a:t>
            </a:r>
          </a:p>
          <a:p>
            <a:r>
              <a:rPr lang="en-US" dirty="0"/>
              <a:t>Bundle vertical systems with same or similar beam line devices (sensor-detector)</a:t>
            </a:r>
          </a:p>
          <a:p>
            <a:r>
              <a:rPr lang="en-US" dirty="0"/>
              <a:t>Allocate oversight/coordination/integration effort in Lund corresponding to the complexity of the integration task (expected need of support from Lund)</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dirty="0"/>
          </a:p>
        </p:txBody>
      </p:sp>
      <p:sp>
        <p:nvSpPr>
          <p:cNvPr id="6" name="TextBox 5"/>
          <p:cNvSpPr txBox="1"/>
          <p:nvPr/>
        </p:nvSpPr>
        <p:spPr>
          <a:xfrm>
            <a:off x="3329879" y="6084004"/>
            <a:ext cx="4050433" cy="369332"/>
          </a:xfrm>
          <a:prstGeom prst="rect">
            <a:avLst/>
          </a:prstGeom>
          <a:noFill/>
        </p:spPr>
        <p:txBody>
          <a:bodyPr wrap="none" rtlCol="0">
            <a:spAutoFit/>
          </a:bodyPr>
          <a:lstStyle/>
          <a:p>
            <a:r>
              <a:rPr lang="en-US" dirty="0" smtClean="0"/>
              <a:t>NB. Scheme is similar to that for ESS LLRF</a:t>
            </a:r>
            <a:endParaRPr lang="en-US" dirty="0"/>
          </a:p>
        </p:txBody>
      </p:sp>
      <p:sp>
        <p:nvSpPr>
          <p:cNvPr id="7" name="TextBox 6"/>
          <p:cNvSpPr txBox="1"/>
          <p:nvPr/>
        </p:nvSpPr>
        <p:spPr>
          <a:xfrm>
            <a:off x="2699792" y="6381328"/>
            <a:ext cx="4714527" cy="369332"/>
          </a:xfrm>
          <a:prstGeom prst="rect">
            <a:avLst/>
          </a:prstGeom>
          <a:noFill/>
        </p:spPr>
        <p:txBody>
          <a:bodyPr wrap="none" rtlCol="0">
            <a:spAutoFit/>
          </a:bodyPr>
          <a:lstStyle/>
          <a:p>
            <a:r>
              <a:rPr lang="en-US" dirty="0" smtClean="0"/>
              <a:t>Similar split used for SNS (with all-DOE partners)</a:t>
            </a:r>
            <a:endParaRPr lang="en-US" dirty="0"/>
          </a:p>
        </p:txBody>
      </p:sp>
    </p:spTree>
    <p:extLst>
      <p:ext uri="{BB962C8B-B14F-4D97-AF65-F5344CB8AC3E}">
        <p14:creationId xmlns:p14="http://schemas.microsoft.com/office/powerpoint/2010/main" val="19735547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578754" y="0"/>
            <a:ext cx="6067236" cy="1442145"/>
          </a:xfrm>
        </p:spPr>
        <p:txBody>
          <a:bodyPr/>
          <a:lstStyle/>
          <a:p>
            <a:pPr eaLnBrk="1" hangingPunct="1"/>
            <a:r>
              <a:rPr lang="en-US">
                <a:latin typeface="Calibri" charset="0"/>
              </a:rPr>
              <a:t>In-kind status (approximate)</a:t>
            </a:r>
          </a:p>
        </p:txBody>
      </p:sp>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696367" indent="-267833" eaLnBrk="0" hangingPunct="0">
              <a:defRPr sz="3000">
                <a:solidFill>
                  <a:srgbClr val="000000"/>
                </a:solidFill>
                <a:latin typeface="Gill Sans" charset="0"/>
                <a:ea typeface="ヒラギノ角ゴ ProN W3" charset="0"/>
                <a:cs typeface="ヒラギノ角ゴ ProN W3" charset="0"/>
                <a:sym typeface="Gill Sans" charset="0"/>
              </a:defRPr>
            </a:lvl2pPr>
            <a:lvl3pPr marL="1071334" indent="-214267" eaLnBrk="0" hangingPunct="0">
              <a:defRPr sz="3000">
                <a:solidFill>
                  <a:srgbClr val="000000"/>
                </a:solidFill>
                <a:latin typeface="Gill Sans" charset="0"/>
                <a:ea typeface="ヒラギノ角ゴ ProN W3" charset="0"/>
                <a:cs typeface="ヒラギノ角ゴ ProN W3" charset="0"/>
                <a:sym typeface="Gill Sans" charset="0"/>
              </a:defRPr>
            </a:lvl3pPr>
            <a:lvl4pPr marL="1499867" indent="-214267" eaLnBrk="0" hangingPunct="0">
              <a:defRPr sz="3000">
                <a:solidFill>
                  <a:srgbClr val="000000"/>
                </a:solidFill>
                <a:latin typeface="Gill Sans" charset="0"/>
                <a:ea typeface="ヒラギノ角ゴ ProN W3" charset="0"/>
                <a:cs typeface="ヒラギノ角ゴ ProN W3" charset="0"/>
                <a:sym typeface="Gill Sans" charset="0"/>
              </a:defRPr>
            </a:lvl4pPr>
            <a:lvl5pPr marL="1928401" indent="-214267" eaLnBrk="0" hangingPunct="0">
              <a:defRPr sz="3000">
                <a:solidFill>
                  <a:srgbClr val="000000"/>
                </a:solidFill>
                <a:latin typeface="Gill Sans" charset="0"/>
                <a:ea typeface="ヒラギノ角ゴ ProN W3" charset="0"/>
                <a:cs typeface="ヒラギノ角ゴ ProN W3" charset="0"/>
                <a:sym typeface="Gill Sans" charset="0"/>
              </a:defRPr>
            </a:lvl5pPr>
            <a:lvl6pPr marL="2356935" indent="-214267"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785468" indent="-214267"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214002" indent="-214267"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642535" indent="-214267"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C96B782F-F6F4-424D-88DD-5B68F7895ABE}" type="slidenum">
              <a:rPr lang="sv-SE" sz="1200">
                <a:solidFill>
                  <a:srgbClr val="0094CA"/>
                </a:solidFill>
                <a:latin typeface="Calibri" charset="0"/>
              </a:rPr>
              <a:pPr eaLnBrk="1" hangingPunct="1"/>
              <a:t>9</a:t>
            </a:fld>
            <a:endParaRPr lang="sv-SE" sz="1200">
              <a:solidFill>
                <a:srgbClr val="0094CA"/>
              </a:solidFill>
              <a:latin typeface="Calibri" charset="0"/>
            </a:endParaRPr>
          </a:p>
        </p:txBody>
      </p:sp>
      <p:sp>
        <p:nvSpPr>
          <p:cNvPr id="8" name="Rectangle 7"/>
          <p:cNvSpPr/>
          <p:nvPr/>
        </p:nvSpPr>
        <p:spPr>
          <a:xfrm>
            <a:off x="755801" y="5958020"/>
            <a:ext cx="575778" cy="144363"/>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384" tIns="45692" rIns="91384" bIns="45692" anchor="ctr"/>
          <a:lstStyle/>
          <a:p>
            <a:pPr defTabSz="456917">
              <a:defRPr/>
            </a:pPr>
            <a:endParaRPr lang="en-US">
              <a:solidFill>
                <a:prstClr val="white"/>
              </a:solidFill>
              <a:latin typeface="Calibri"/>
            </a:endParaRPr>
          </a:p>
        </p:txBody>
      </p:sp>
      <p:sp>
        <p:nvSpPr>
          <p:cNvPr id="9" name="TextBox 8"/>
          <p:cNvSpPr txBox="1"/>
          <p:nvPr/>
        </p:nvSpPr>
        <p:spPr>
          <a:xfrm>
            <a:off x="1402993" y="5805264"/>
            <a:ext cx="2740616" cy="369275"/>
          </a:xfrm>
          <a:prstGeom prst="rect">
            <a:avLst/>
          </a:prstGeom>
          <a:noFill/>
        </p:spPr>
        <p:txBody>
          <a:bodyPr wrap="none" lIns="91384" tIns="45692" rIns="91384" bIns="45692">
            <a:spAutoFit/>
          </a:bodyPr>
          <a:lstStyle/>
          <a:p>
            <a:pPr defTabSz="456917">
              <a:defRPr/>
            </a:pPr>
            <a:r>
              <a:rPr lang="en-US" dirty="0" smtClean="0">
                <a:solidFill>
                  <a:prstClr val="black"/>
                </a:solidFill>
                <a:latin typeface="Calibri"/>
              </a:rPr>
              <a:t>Actively looking for partner</a:t>
            </a:r>
            <a:endParaRPr lang="en-US" dirty="0">
              <a:solidFill>
                <a:prstClr val="black"/>
              </a:solidFill>
              <a:latin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989017980"/>
              </p:ext>
            </p:extLst>
          </p:nvPr>
        </p:nvGraphicFramePr>
        <p:xfrm>
          <a:off x="457200" y="1930678"/>
          <a:ext cx="8229601" cy="3802578"/>
        </p:xfrm>
        <a:graphic>
          <a:graphicData uri="http://schemas.openxmlformats.org/drawingml/2006/table">
            <a:tbl>
              <a:tblPr/>
              <a:tblGrid>
                <a:gridCol w="863881"/>
                <a:gridCol w="874655"/>
                <a:gridCol w="307497"/>
                <a:gridCol w="772946"/>
                <a:gridCol w="772946"/>
                <a:gridCol w="772946"/>
                <a:gridCol w="772946"/>
                <a:gridCol w="772946"/>
                <a:gridCol w="772946"/>
                <a:gridCol w="772946"/>
                <a:gridCol w="772946"/>
              </a:tblGrid>
              <a:tr h="145496">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central design</a:t>
                      </a:r>
                    </a:p>
                  </a:txBody>
                  <a:tcPr marL="9093" marR="9093" marT="909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LEBT</a:t>
                      </a:r>
                    </a:p>
                  </a:txBody>
                  <a:tcPr marL="9093" marR="9093" marT="9093"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MEBT</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DTL</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Spoke</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MBE</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HBE</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HEBT/Dogleg</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A2T/Target</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rowSpan="2">
                  <a:txBody>
                    <a:bodyPr/>
                    <a:lstStyle/>
                    <a:p>
                      <a:pPr algn="ctr" fontAlgn="ctr"/>
                      <a:r>
                        <a:rPr lang="en-US" sz="900" b="0" i="0" u="none" strike="noStrike">
                          <a:solidFill>
                            <a:srgbClr val="000000"/>
                          </a:solidFill>
                          <a:effectLst/>
                          <a:latin typeface="Calibri"/>
                        </a:rPr>
                        <a:t>BLM (IC)</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08080"/>
                    </a:solidFill>
                  </a:tcPr>
                </a:tc>
                <a:tc gridSpan="6">
                  <a:txBody>
                    <a:bodyPr/>
                    <a:lstStyle/>
                    <a:p>
                      <a:pPr algn="ctr" fontAlgn="b"/>
                      <a:r>
                        <a:rPr lang="en-US" sz="900" b="0" i="0" u="none" strike="noStrike">
                          <a:solidFill>
                            <a:srgbClr val="000000"/>
                          </a:solidFill>
                          <a:effectLst/>
                          <a:latin typeface="Calibri"/>
                        </a:rPr>
                        <a:t>ESS (CERN)</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ESS</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gridSpan="6">
                  <a:txBody>
                    <a:bodyPr/>
                    <a:lstStyle/>
                    <a:p>
                      <a:pPr algn="ctr" fontAlgn="b"/>
                      <a:r>
                        <a:rPr lang="en-US" sz="900" b="0" i="0" u="none" strike="noStrike">
                          <a:solidFill>
                            <a:srgbClr val="000000"/>
                          </a:solidFill>
                          <a:effectLst/>
                          <a:latin typeface="Calibri"/>
                        </a:rPr>
                        <a:t>ESS (CERN?)</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0040">
                <a:tc rowSpan="2">
                  <a:txBody>
                    <a:bodyPr/>
                    <a:lstStyle/>
                    <a:p>
                      <a:pPr algn="ctr" fontAlgn="ctr"/>
                      <a:r>
                        <a:rPr lang="en-US" sz="900" b="0" i="0" u="none" strike="noStrike">
                          <a:solidFill>
                            <a:srgbClr val="000000"/>
                          </a:solidFill>
                          <a:effectLst/>
                          <a:latin typeface="Calibri"/>
                        </a:rPr>
                        <a:t>BCM</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Catania</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Legnaro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9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ESS/DESY/Poland</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ESS*</a:t>
                      </a:r>
                    </a:p>
                  </a:txBody>
                  <a:tcPr marL="9093" marR="9093" marT="909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Daresbury*</a:t>
                      </a:r>
                    </a:p>
                  </a:txBody>
                  <a:tcPr marL="9093" marR="9093" marT="909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Daresbury*</a:t>
                      </a:r>
                    </a:p>
                  </a:txBody>
                  <a:tcPr marL="9093" marR="9093" marT="909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Daresbury*</a:t>
                      </a:r>
                    </a:p>
                  </a:txBody>
                  <a:tcPr marL="9093" marR="9093" marT="9093"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rowSpan="2">
                  <a:txBody>
                    <a:bodyPr/>
                    <a:lstStyle/>
                    <a:p>
                      <a:pPr algn="ctr" fontAlgn="ctr"/>
                      <a:r>
                        <a:rPr lang="en-US" sz="900" b="0" i="0" u="none" strike="noStrike">
                          <a:solidFill>
                            <a:srgbClr val="000000"/>
                          </a:solidFill>
                          <a:effectLst/>
                          <a:latin typeface="Calibri"/>
                        </a:rPr>
                        <a:t>BPM</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Legnaro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ESS (SLAC)</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ESS*</a:t>
                      </a:r>
                    </a:p>
                  </a:txBody>
                  <a:tcPr marL="9093" marR="9093" marT="909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a:rPr>
                        <a:t>Daresbury*</a:t>
                      </a:r>
                    </a:p>
                  </a:txBody>
                  <a:tcPr marL="9093" marR="9093" marT="909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9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800" b="0" i="0" u="none" strike="noStrike">
                          <a:solidFill>
                            <a:srgbClr val="000000"/>
                          </a:solidFill>
                          <a:effectLst/>
                          <a:latin typeface="Calibri"/>
                        </a:rPr>
                        <a:t>Daresbury*</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rowSpan="2">
                  <a:txBody>
                    <a:bodyPr/>
                    <a:lstStyle/>
                    <a:p>
                      <a:pPr algn="ctr" fontAlgn="ctr"/>
                      <a:r>
                        <a:rPr lang="en-US" sz="900" b="0" i="0" u="none" strike="noStrike">
                          <a:solidFill>
                            <a:srgbClr val="000000"/>
                          </a:solidFill>
                          <a:effectLst/>
                          <a:latin typeface="Calibri"/>
                        </a:rPr>
                        <a:t>FC/Stop</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TBD</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08080"/>
                    </a:solidFill>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Bilbao</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12700" cap="flat" cmpd="sng" algn="ctr">
                      <a:solidFill>
                        <a:srgbClr val="000000"/>
                      </a:solidFill>
                      <a:prstDash val="solid"/>
                      <a:round/>
                      <a:headEnd type="none" w="med" len="med"/>
                      <a:tailEnd type="none" w="med" len="med"/>
                    </a:lnR>
                    <a:lnT>
                      <a:noFill/>
                    </a:lnT>
                    <a:lnB>
                      <a:noFill/>
                    </a:lnB>
                    <a:solidFill>
                      <a:srgbClr val="808080"/>
                    </a:solidFill>
                  </a:tcPr>
                </a:tc>
              </a:tr>
              <a:tr h="140040">
                <a:tc rowSpan="2">
                  <a:txBody>
                    <a:bodyPr/>
                    <a:lstStyle/>
                    <a:p>
                      <a:pPr algn="ctr" fontAlgn="ctr"/>
                      <a:r>
                        <a:rPr lang="en-US" sz="900" b="0" i="0" u="none" strike="noStrike">
                          <a:solidFill>
                            <a:srgbClr val="000000"/>
                          </a:solidFill>
                          <a:effectLst/>
                          <a:latin typeface="Calibri"/>
                        </a:rPr>
                        <a:t>EMIT</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Saclay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12700" cap="flat" cmpd="sng" algn="ctr">
                      <a:solidFill>
                        <a:srgbClr val="000000"/>
                      </a:solidFill>
                      <a:prstDash val="solid"/>
                      <a:round/>
                      <a:headEnd type="none" w="med" len="med"/>
                      <a:tailEnd type="none" w="med" len="med"/>
                    </a:lnR>
                    <a:lnT>
                      <a:noFill/>
                    </a:lnT>
                    <a:lnB>
                      <a:noFill/>
                    </a:lnB>
                    <a:solidFill>
                      <a:srgbClr val="808080"/>
                    </a:solidFill>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Saclay/Bilbao</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Saclay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r>
              <a:tr h="140040">
                <a:tc rowSpan="2">
                  <a:txBody>
                    <a:bodyPr/>
                    <a:lstStyle/>
                    <a:p>
                      <a:pPr algn="ctr" fontAlgn="ctr"/>
                      <a:r>
                        <a:rPr lang="en-US" sz="900" b="0" i="0" u="none" strike="noStrike">
                          <a:solidFill>
                            <a:srgbClr val="000000"/>
                          </a:solidFill>
                          <a:effectLst/>
                          <a:latin typeface="Calibri"/>
                        </a:rPr>
                        <a:t>WS/Halo</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A6A6A6"/>
                    </a:solidFill>
                  </a:tcPr>
                </a:tc>
                <a:tc gridSpan="3">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a:solidFill>
                            <a:srgbClr val="000000"/>
                          </a:solidFill>
                          <a:effectLst/>
                          <a:latin typeface="Calibri"/>
                        </a:rPr>
                        <a:t>ESS (CERN)</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Trieste</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Bilbao/Trieste</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A6A6A6"/>
                    </a:solidFill>
                  </a:tcPr>
                </a:tc>
                <a:tc>
                  <a:txBody>
                    <a:bodyPr/>
                    <a:lstStyle/>
                    <a:p>
                      <a:pPr algn="ctr" fontAlgn="b"/>
                      <a:r>
                        <a:rPr lang="en-US" sz="900" b="0" i="0" u="none" strike="noStrike">
                          <a:solidFill>
                            <a:srgbClr val="000000"/>
                          </a:solidFill>
                          <a:effectLst/>
                          <a:latin typeface="Calibri"/>
                        </a:rPr>
                        <a:t>Trieste</a:t>
                      </a:r>
                    </a:p>
                  </a:txBody>
                  <a:tcPr marL="9093" marR="9093" marT="909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900" b="0" i="0" u="none" strike="noStrike">
                          <a:solidFill>
                            <a:srgbClr val="000000"/>
                          </a:solidFill>
                          <a:effectLst/>
                          <a:latin typeface="Calibri"/>
                        </a:rPr>
                        <a:t>Trieste</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900" b="0" i="0" u="none" strike="noStrike">
                          <a:solidFill>
                            <a:srgbClr val="000000"/>
                          </a:solidFill>
                          <a:effectLst/>
                          <a:latin typeface="Calibri"/>
                        </a:rPr>
                        <a:t>Trieste</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Trieste</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rowSpan="2">
                  <a:txBody>
                    <a:bodyPr/>
                    <a:lstStyle/>
                    <a:p>
                      <a:pPr algn="ctr" fontAlgn="ctr"/>
                      <a:r>
                        <a:rPr lang="en-US" sz="900" b="0" i="0" u="none" strike="noStrike">
                          <a:solidFill>
                            <a:srgbClr val="000000"/>
                          </a:solidFill>
                          <a:effectLst/>
                          <a:latin typeface="Calibri"/>
                        </a:rPr>
                        <a:t>IPM</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a:noFill/>
                    </a:lnB>
                    <a:solidFill>
                      <a:srgbClr val="808080"/>
                    </a:solidFill>
                  </a:tcPr>
                </a:tc>
                <a:tc gridSpan="3">
                  <a:txBody>
                    <a:bodyPr/>
                    <a:lstStyle/>
                    <a:p>
                      <a:pPr algn="ctr" fontAlgn="b"/>
                      <a:r>
                        <a:rPr lang="en-US" sz="900" b="0" i="0" u="none" strike="noStrike">
                          <a:solidFill>
                            <a:srgbClr val="000000"/>
                          </a:solidFill>
                          <a:effectLst/>
                          <a:latin typeface="Calibri"/>
                        </a:rPr>
                        <a:t>Saclay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08080"/>
                    </a:solidFill>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Saclay</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a:noFill/>
                    </a:lnB>
                    <a:solidFill>
                      <a:srgbClr val="808080"/>
                    </a:solidFill>
                  </a:tcPr>
                </a:tc>
                <a:tc gridSpan="3">
                  <a:txBody>
                    <a:bodyPr/>
                    <a:lstStyle/>
                    <a:p>
                      <a:pPr algn="ctr" fontAlgn="b"/>
                      <a:r>
                        <a:rPr lang="en-US" sz="900" b="0" i="0" u="none" strike="noStrike">
                          <a:solidFill>
                            <a:srgbClr val="000000"/>
                          </a:solidFill>
                          <a:effectLst/>
                          <a:latin typeface="Calibri"/>
                        </a:rPr>
                        <a:t>Sacay</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r>
              <a:tr h="140040">
                <a:tc rowSpan="2">
                  <a:txBody>
                    <a:bodyPr/>
                    <a:lstStyle/>
                    <a:p>
                      <a:pPr algn="ctr" fontAlgn="ctr"/>
                      <a:r>
                        <a:rPr lang="en-US" sz="900" b="0" i="0" u="none" strike="noStrike">
                          <a:solidFill>
                            <a:srgbClr val="000000"/>
                          </a:solidFill>
                          <a:effectLst/>
                          <a:latin typeface="Calibri"/>
                        </a:rPr>
                        <a:t>Lumi/BIF</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a:noFill/>
                    </a:lnR>
                    <a:lnT>
                      <a:noFill/>
                    </a:lnT>
                    <a:lnB>
                      <a:noFill/>
                    </a:lnB>
                    <a:solidFill>
                      <a:srgbClr val="A6A6A6"/>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6A6A6"/>
                    </a:solidFill>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ESS</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rowSpan="2">
                  <a:txBody>
                    <a:bodyPr/>
                    <a:lstStyle/>
                    <a:p>
                      <a:pPr algn="ctr" fontAlgn="ctr"/>
                      <a:r>
                        <a:rPr lang="en-US" sz="900" b="0" i="0" u="none" strike="noStrike">
                          <a:solidFill>
                            <a:srgbClr val="000000"/>
                          </a:solidFill>
                          <a:effectLst/>
                          <a:latin typeface="Calibri"/>
                        </a:rPr>
                        <a:t>BSM</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08080"/>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08080"/>
                    </a:solidFill>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Bilbao**/ESS</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Bilbao?</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ctr" fontAlgn="b"/>
                      <a:r>
                        <a:rPr lang="en-US" sz="900" b="0" i="0" u="none" strike="noStrike">
                          <a:solidFill>
                            <a:srgbClr val="000000"/>
                          </a:solidFill>
                          <a:effectLst/>
                          <a:latin typeface="Calibri"/>
                        </a:rPr>
                        <a:t>ESS?</a:t>
                      </a:r>
                    </a:p>
                  </a:txBody>
                  <a:tcPr marL="9093" marR="9093" marT="909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08080"/>
                    </a:solidFill>
                  </a:tcPr>
                </a:tc>
              </a:tr>
              <a:tr h="140040">
                <a:tc rowSpan="2">
                  <a:txBody>
                    <a:bodyPr/>
                    <a:lstStyle/>
                    <a:p>
                      <a:pPr algn="ctr" fontAlgn="ctr"/>
                      <a:r>
                        <a:rPr lang="en-US" sz="900" b="0" i="0" u="none" strike="noStrike">
                          <a:solidFill>
                            <a:srgbClr val="000000"/>
                          </a:solidFill>
                          <a:effectLst/>
                          <a:latin typeface="Calibri"/>
                        </a:rPr>
                        <a:t>Imaging</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a:noFill/>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a:solidFill>
                            <a:srgbClr val="000000"/>
                          </a:solidFill>
                          <a:effectLst/>
                          <a:latin typeface="Calibri"/>
                        </a:rPr>
                        <a:t>Olso/Cockcroft</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Olso/Cockcroft</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b"/>
                      <a:r>
                        <a:rPr lang="en-US" sz="900" b="0" i="0" u="none" strike="noStrike" dirty="0">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a:noFill/>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err="1">
                          <a:solidFill>
                            <a:srgbClr val="000000"/>
                          </a:solidFill>
                          <a:effectLst/>
                          <a:latin typeface="Calibri"/>
                        </a:rPr>
                        <a:t>Olso</a:t>
                      </a:r>
                      <a:r>
                        <a:rPr lang="en-US" sz="900" b="0" i="0" u="none" strike="noStrike" dirty="0">
                          <a:solidFill>
                            <a:srgbClr val="000000"/>
                          </a:solidFill>
                          <a:effectLst/>
                          <a:latin typeface="Calibri"/>
                        </a:rPr>
                        <a:t>/Cockcroft</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040">
                <a:tc rowSpan="2">
                  <a:txBody>
                    <a:bodyPr/>
                    <a:lstStyle/>
                    <a:p>
                      <a:pPr algn="ctr" fontAlgn="ctr"/>
                      <a:r>
                        <a:rPr lang="en-US" sz="900" b="0" i="0" u="none" strike="noStrike">
                          <a:solidFill>
                            <a:srgbClr val="000000"/>
                          </a:solidFill>
                          <a:effectLst/>
                          <a:latin typeface="Calibri"/>
                        </a:rPr>
                        <a:t>SEM</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a:noFill/>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40040">
                <a:tc vMerge="1">
                  <a:txBody>
                    <a:bodyPr/>
                    <a:lstStyle/>
                    <a:p>
                      <a:endParaRPr lang="en-US"/>
                    </a:p>
                  </a:txBody>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a:noFill/>
                    </a:lnB>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a:solidFill>
                            <a:srgbClr val="000000"/>
                          </a:solidFill>
                          <a:effectLst/>
                          <a:latin typeface="Calibri"/>
                        </a:rPr>
                        <a:t> </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40040">
                <a:tc rowSpan="2">
                  <a:txBody>
                    <a:bodyPr/>
                    <a:lstStyle/>
                    <a:p>
                      <a:pPr algn="ctr" fontAlgn="ctr"/>
                      <a:r>
                        <a:rPr lang="en-US" sz="900" b="0" i="0" u="none" strike="noStrike">
                          <a:solidFill>
                            <a:srgbClr val="000000"/>
                          </a:solidFill>
                          <a:effectLst/>
                          <a:latin typeface="Calibri"/>
                        </a:rPr>
                        <a:t>Aperture</a:t>
                      </a:r>
                    </a:p>
                  </a:txBody>
                  <a:tcPr marL="9093" marR="9093" marT="90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BLD</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a:noFill/>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a:noFill/>
                    </a:lnB>
                    <a:solidFill>
                      <a:srgbClr val="808080"/>
                    </a:solidFill>
                  </a:tcPr>
                </a:tc>
                <a:tc>
                  <a:txBody>
                    <a:bodyPr/>
                    <a:lstStyle/>
                    <a:p>
                      <a:pPr algn="ctr" fontAlgn="b"/>
                      <a:r>
                        <a:rPr lang="en-US" sz="900" b="0" i="0" u="none" strike="noStrike" dirty="0">
                          <a:solidFill>
                            <a:srgbClr val="000000"/>
                          </a:solidFill>
                          <a:effectLst/>
                          <a:latin typeface="Calibri"/>
                        </a:rPr>
                        <a:t>Oslo</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496">
                <a:tc vMerge="1">
                  <a:txBody>
                    <a:bodyPr/>
                    <a:lstStyle/>
                    <a:p>
                      <a:endParaRPr lang="en-US"/>
                    </a:p>
                  </a:txBody>
                  <a:tcPr/>
                </a:tc>
                <a:tc>
                  <a:txBody>
                    <a:bodyPr/>
                    <a:lstStyle/>
                    <a:p>
                      <a:pPr algn="ctr" fontAlgn="b"/>
                      <a:r>
                        <a:rPr lang="en-US" sz="900" b="0" i="0" u="none" strike="noStrike">
                          <a:solidFill>
                            <a:srgbClr val="000000"/>
                          </a:solidFill>
                          <a:effectLst/>
                          <a:latin typeface="Calibri"/>
                        </a:rPr>
                        <a:t> </a:t>
                      </a:r>
                    </a:p>
                  </a:txBody>
                  <a:tcPr marL="9093" marR="9093" marT="909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DAQ</a:t>
                      </a:r>
                    </a:p>
                  </a:txBody>
                  <a:tcPr marL="9093" marR="9093" marT="909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a:noFill/>
                    </a:lnR>
                    <a:lnT>
                      <a:noFill/>
                    </a:lnT>
                    <a:lnB w="12700" cap="flat" cmpd="sng" algn="ctr">
                      <a:solidFill>
                        <a:srgbClr val="000000"/>
                      </a:solidFill>
                      <a:prstDash val="solid"/>
                      <a:round/>
                      <a:headEnd type="none" w="med" len="med"/>
                      <a:tailEnd type="none" w="med" len="med"/>
                    </a:lnB>
                    <a:solidFill>
                      <a:srgbClr val="808080"/>
                    </a:solidFill>
                  </a:tcPr>
                </a:tc>
                <a:tc>
                  <a:txBody>
                    <a:bodyPr/>
                    <a:lstStyle/>
                    <a:p>
                      <a:pPr algn="l" fontAlgn="b"/>
                      <a:r>
                        <a:rPr lang="en-US" sz="900" b="0" i="0" u="none" strike="noStrike">
                          <a:solidFill>
                            <a:srgbClr val="000000"/>
                          </a:solidFill>
                          <a:effectLst/>
                          <a:latin typeface="Calibri"/>
                        </a:rPr>
                        <a:t> </a:t>
                      </a:r>
                    </a:p>
                  </a:txBody>
                  <a:tcPr marL="9093" marR="9093" marT="9093"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900" b="0" i="0" u="none" strike="noStrike" dirty="0">
                          <a:solidFill>
                            <a:srgbClr val="000000"/>
                          </a:solidFill>
                          <a:effectLst/>
                          <a:latin typeface="Calibri"/>
                        </a:rPr>
                        <a:t>Oslo</a:t>
                      </a:r>
                    </a:p>
                  </a:txBody>
                  <a:tcPr marL="9093" marR="9093" marT="909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040">
                <a:tc>
                  <a:txBody>
                    <a:bodyPr/>
                    <a:lstStyle/>
                    <a:p>
                      <a:pPr algn="l" fontAlgn="b"/>
                      <a:endParaRPr lang="en-US" sz="900" b="0" i="0" u="none" strike="noStrike">
                        <a:solidFill>
                          <a:srgbClr val="000000"/>
                        </a:solidFill>
                        <a:effectLst/>
                        <a:latin typeface="Calibri"/>
                      </a:endParaRPr>
                    </a:p>
                  </a:txBody>
                  <a:tcPr marL="9093" marR="9093" marT="90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9093" marR="9093" marT="90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9093" marR="9093" marT="90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00"/>
                        </a:solidFill>
                        <a:effectLst/>
                        <a:latin typeface="Calibri"/>
                      </a:endParaRPr>
                    </a:p>
                  </a:txBody>
                  <a:tcPr marL="9093" marR="9093" marT="9093" marB="0" anchor="b">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algn="l" fontAlgn="b"/>
                      <a:r>
                        <a:rPr lang="en-US" sz="900" b="0" i="0" u="none" strike="noStrike" dirty="0">
                          <a:solidFill>
                            <a:srgbClr val="000000"/>
                          </a:solidFill>
                          <a:effectLst/>
                          <a:latin typeface="Calibri"/>
                        </a:rPr>
                        <a:t>* some components supplied by/from Poland</a:t>
                      </a:r>
                    </a:p>
                  </a:txBody>
                  <a:tcPr marL="9093" marR="9093" marT="9093"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2">
                  <a:txBody>
                    <a:bodyPr/>
                    <a:lstStyle/>
                    <a:p>
                      <a:pPr algn="l" fontAlgn="b"/>
                      <a:r>
                        <a:rPr lang="en-US" sz="900" b="0" i="0" u="none" strike="noStrike" dirty="0">
                          <a:solidFill>
                            <a:srgbClr val="000000"/>
                          </a:solidFill>
                          <a:effectLst/>
                          <a:latin typeface="Calibri"/>
                        </a:rPr>
                        <a:t>** integration of </a:t>
                      </a:r>
                      <a:r>
                        <a:rPr lang="en-US" sz="900" b="0" i="0" u="none" strike="noStrike" dirty="0" smtClean="0">
                          <a:solidFill>
                            <a:srgbClr val="000000"/>
                          </a:solidFill>
                          <a:effectLst/>
                          <a:latin typeface="Calibri"/>
                        </a:rPr>
                        <a:t>MEBT/DTL</a:t>
                      </a:r>
                      <a:r>
                        <a:rPr lang="en-US" sz="900" b="0" i="0" u="none" strike="noStrike" baseline="0" dirty="0" smtClean="0">
                          <a:solidFill>
                            <a:srgbClr val="000000"/>
                          </a:solidFill>
                          <a:effectLst/>
                          <a:latin typeface="Calibri"/>
                        </a:rPr>
                        <a:t> </a:t>
                      </a:r>
                      <a:r>
                        <a:rPr lang="en-US" sz="900" b="0" i="0" u="none" strike="noStrike" dirty="0" smtClean="0">
                          <a:solidFill>
                            <a:srgbClr val="000000"/>
                          </a:solidFill>
                          <a:effectLst/>
                          <a:latin typeface="Calibri"/>
                        </a:rPr>
                        <a:t>BSM</a:t>
                      </a:r>
                      <a:endParaRPr lang="en-US" sz="900" b="0" i="0" u="none" strike="noStrike" dirty="0">
                        <a:solidFill>
                          <a:srgbClr val="000000"/>
                        </a:solidFill>
                        <a:effectLst/>
                        <a:latin typeface="Calibri"/>
                      </a:endParaRPr>
                    </a:p>
                  </a:txBody>
                  <a:tcPr marL="9093" marR="9093" marT="9093"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900" b="0" i="0" u="none" strike="noStrike" dirty="0">
                        <a:solidFill>
                          <a:srgbClr val="000000"/>
                        </a:solidFill>
                        <a:effectLst/>
                        <a:latin typeface="Calibri"/>
                      </a:endParaRPr>
                    </a:p>
                  </a:txBody>
                  <a:tcPr marL="9093" marR="9093" marT="9093"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a:endParaRPr>
                    </a:p>
                  </a:txBody>
                  <a:tcPr marL="9093" marR="9093" marT="9093"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13" name="TextBox 12"/>
          <p:cNvSpPr txBox="1"/>
          <p:nvPr/>
        </p:nvSpPr>
        <p:spPr>
          <a:xfrm>
            <a:off x="2627784" y="6237312"/>
            <a:ext cx="5149253" cy="369275"/>
          </a:xfrm>
          <a:prstGeom prst="rect">
            <a:avLst/>
          </a:prstGeom>
          <a:noFill/>
        </p:spPr>
        <p:txBody>
          <a:bodyPr wrap="none" lIns="91384" tIns="45692" rIns="91384" bIns="45692">
            <a:spAutoFit/>
          </a:bodyPr>
          <a:lstStyle/>
          <a:p>
            <a:pPr defTabSz="456917">
              <a:defRPr/>
            </a:pPr>
            <a:r>
              <a:rPr lang="en-US" dirty="0" smtClean="0">
                <a:solidFill>
                  <a:prstClr val="black"/>
                </a:solidFill>
                <a:latin typeface="Calibri"/>
              </a:rPr>
              <a:t>Detailed discussions ongoing with identified partners</a:t>
            </a:r>
            <a:endParaRPr lang="en-US" dirty="0">
              <a:solidFill>
                <a:prstClr val="black"/>
              </a:solidFill>
              <a:latin typeface="Calibri"/>
            </a:endParaRPr>
          </a:p>
        </p:txBody>
      </p:sp>
    </p:spTree>
    <p:extLst>
      <p:ext uri="{BB962C8B-B14F-4D97-AF65-F5344CB8AC3E}">
        <p14:creationId xmlns:p14="http://schemas.microsoft.com/office/powerpoint/2010/main" val="35185506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Powerpoint.pptx</Template>
  <TotalTime>12289</TotalTime>
  <Words>3175</Words>
  <Application>Microsoft Macintosh PowerPoint</Application>
  <PresentationFormat>On-screen Show (4:3)</PresentationFormat>
  <Paragraphs>797</Paragraphs>
  <Slides>33</Slides>
  <Notes>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ESS Core Powerpoint</vt:lpstr>
      <vt:lpstr>ESS Beam Diagnostics</vt:lpstr>
      <vt:lpstr>Outline</vt:lpstr>
      <vt:lpstr>BI scope</vt:lpstr>
      <vt:lpstr>Beam Diagnostics Section</vt:lpstr>
      <vt:lpstr>BI device counts</vt:lpstr>
      <vt:lpstr>Task force recommendations</vt:lpstr>
      <vt:lpstr>The BI In-kind Challenge</vt:lpstr>
      <vt:lpstr>In kind strategy</vt:lpstr>
      <vt:lpstr>In-kind status (approximate)</vt:lpstr>
      <vt:lpstr>In kind and project documentation</vt:lpstr>
      <vt:lpstr>BI system overviews</vt:lpstr>
      <vt:lpstr>Faraday Cups</vt:lpstr>
      <vt:lpstr>Emittance measurement (LEBT and MEBT)</vt:lpstr>
      <vt:lpstr>Beam Position Monitor</vt:lpstr>
      <vt:lpstr>Beam Current Monitor</vt:lpstr>
      <vt:lpstr>Cabling visualization tool</vt:lpstr>
      <vt:lpstr>BLM – simulations and detectors</vt:lpstr>
      <vt:lpstr>BLM – FE electronics and processing</vt:lpstr>
      <vt:lpstr>Wire Scanners</vt:lpstr>
      <vt:lpstr>Non-invasive Profile Monitors</vt:lpstr>
      <vt:lpstr>Longitudinal profile</vt:lpstr>
      <vt:lpstr>Instrumentation in the Monolith collaboration with target division</vt:lpstr>
      <vt:lpstr>Imaging – Luminescent Coating</vt:lpstr>
      <vt:lpstr>Hot news: SNS target coating spectra</vt:lpstr>
      <vt:lpstr>BI Machine Protect Functionality</vt:lpstr>
      <vt:lpstr>Current BI inputs to BIS</vt:lpstr>
      <vt:lpstr>Logical separation of protection functions</vt:lpstr>
      <vt:lpstr>Redundancy</vt:lpstr>
      <vt:lpstr>Preliminary BLM system layout </vt:lpstr>
      <vt:lpstr>BCM redundancy possibilities</vt:lpstr>
      <vt:lpstr>MPS physical interface</vt:lpstr>
      <vt:lpstr>Summary</vt:lpstr>
      <vt:lpstr>The end</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Helen Fröderberg</cp:lastModifiedBy>
  <cp:revision>116</cp:revision>
  <dcterms:created xsi:type="dcterms:W3CDTF">2013-10-29T16:05:10Z</dcterms:created>
  <dcterms:modified xsi:type="dcterms:W3CDTF">2015-10-14T12:58:57Z</dcterms:modified>
</cp:coreProperties>
</file>