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392" r:id="rId4"/>
    <p:sldId id="295" r:id="rId5"/>
    <p:sldId id="298" r:id="rId6"/>
    <p:sldId id="399" r:id="rId7"/>
    <p:sldId id="407" r:id="rId8"/>
    <p:sldId id="380" r:id="rId9"/>
    <p:sldId id="394" r:id="rId10"/>
    <p:sldId id="381" r:id="rId11"/>
    <p:sldId id="393" r:id="rId12"/>
    <p:sldId id="398" r:id="rId13"/>
    <p:sldId id="384" r:id="rId14"/>
    <p:sldId id="405" r:id="rId15"/>
    <p:sldId id="370" r:id="rId16"/>
    <p:sldId id="403" r:id="rId17"/>
    <p:sldId id="400" r:id="rId18"/>
    <p:sldId id="386" r:id="rId19"/>
    <p:sldId id="362" r:id="rId20"/>
    <p:sldId id="406" r:id="rId21"/>
    <p:sldId id="365" r:id="rId22"/>
    <p:sldId id="364" r:id="rId23"/>
    <p:sldId id="366" r:id="rId24"/>
    <p:sldId id="367" r:id="rId25"/>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E05"/>
    <a:srgbClr val="BCD2F1"/>
    <a:srgbClr val="FF1C25"/>
    <a:srgbClr val="FFBF68"/>
    <a:srgbClr val="DE1F07"/>
    <a:srgbClr val="FF310F"/>
    <a:srgbClr val="4D5FDA"/>
    <a:srgbClr val="82A115"/>
    <a:srgbClr val="2EA1A2"/>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5473" autoAdjust="0"/>
  </p:normalViewPr>
  <p:slideViewPr>
    <p:cSldViewPr>
      <p:cViewPr>
        <p:scale>
          <a:sx n="100" d="100"/>
          <a:sy n="100" d="100"/>
        </p:scale>
        <p:origin x="-1240" y="-9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annikanordt:Library:Caches:TemporaryItems:Outlook%20Temp:FMECA_BIS_v0.8%5b1%5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800" b="1" i="0"/>
            </a:pPr>
            <a:r>
              <a:rPr lang="en-US" sz="1800" b="1" i="0" dirty="0"/>
              <a:t>Probability of </a:t>
            </a:r>
            <a:r>
              <a:rPr lang="en-US" sz="1800" b="1" i="0" dirty="0" smtClean="0"/>
              <a:t>Failures</a:t>
            </a:r>
            <a:r>
              <a:rPr lang="en-US" sz="1800" b="1" i="0" baseline="0" dirty="0" smtClean="0"/>
              <a:t> per H</a:t>
            </a:r>
            <a:r>
              <a:rPr lang="en-US" sz="1800" b="1" i="0" dirty="0" smtClean="0"/>
              <a:t>our </a:t>
            </a:r>
            <a:endParaRPr lang="en-US" sz="1800" b="1" i="0" dirty="0"/>
          </a:p>
        </c:rich>
      </c:tx>
      <c:layout/>
      <c:overlay val="0"/>
    </c:title>
    <c:autoTitleDeleted val="0"/>
    <c:plotArea>
      <c:layout>
        <c:manualLayout>
          <c:layoutTarget val="inner"/>
          <c:xMode val="edge"/>
          <c:yMode val="edge"/>
          <c:x val="0.111215197614861"/>
          <c:y val="0.106494689617286"/>
          <c:w val="0.866507606452106"/>
          <c:h val="0.816229170481597"/>
        </c:manualLayout>
      </c:layout>
      <c:barChart>
        <c:barDir val="col"/>
        <c:grouping val="clustered"/>
        <c:varyColors val="0"/>
        <c:ser>
          <c:idx val="0"/>
          <c:order val="0"/>
          <c:tx>
            <c:strRef>
              <c:f>'Front Sheet'!$B$37</c:f>
              <c:strCache>
                <c:ptCount val="1"/>
                <c:pt idx="0">
                  <c:v>False Trip</c:v>
                </c:pt>
              </c:strCache>
            </c:strRef>
          </c:tx>
          <c:spPr>
            <a:solidFill>
              <a:schemeClr val="accent1"/>
            </a:solidFill>
            <a:ln>
              <a:solidFill>
                <a:schemeClr val="tx1"/>
              </a:solidFill>
            </a:ln>
          </c:spPr>
          <c:invertIfNegative val="0"/>
          <c:dLbls>
            <c:showLegendKey val="0"/>
            <c:showVal val="1"/>
            <c:showCatName val="0"/>
            <c:showSerName val="0"/>
            <c:showPercent val="0"/>
            <c:showBubbleSize val="0"/>
            <c:showLeaderLines val="0"/>
          </c:dLbls>
          <c:cat>
            <c:strRef>
              <c:f>'Front Sheet'!$C$36:$I$36</c:f>
              <c:strCache>
                <c:ptCount val="7"/>
                <c:pt idx="0">
                  <c:v>No Redundancy</c:v>
                </c:pt>
                <c:pt idx="1">
                  <c:v>Doubly Redundant</c:v>
                </c:pt>
                <c:pt idx="2">
                  <c:v>Test 30 min</c:v>
                </c:pt>
                <c:pt idx="3">
                  <c:v>Test 20 min</c:v>
                </c:pt>
                <c:pt idx="4">
                  <c:v>Test 10 min</c:v>
                </c:pt>
                <c:pt idx="5">
                  <c:v>2oo3 Redundancy</c:v>
                </c:pt>
                <c:pt idx="6">
                  <c:v>2oo3, test 20 min</c:v>
                </c:pt>
              </c:strCache>
            </c:strRef>
          </c:cat>
          <c:val>
            <c:numRef>
              <c:f>'Front Sheet'!$C$37:$I$37</c:f>
              <c:numCache>
                <c:formatCode>0.00E+00</c:formatCode>
                <c:ptCount val="7"/>
                <c:pt idx="0">
                  <c:v>0.0013466</c:v>
                </c:pt>
                <c:pt idx="1">
                  <c:v>0.002675</c:v>
                </c:pt>
                <c:pt idx="2">
                  <c:v>0.00535</c:v>
                </c:pt>
                <c:pt idx="3">
                  <c:v>0.008025</c:v>
                </c:pt>
                <c:pt idx="4">
                  <c:v>0.01605</c:v>
                </c:pt>
                <c:pt idx="5">
                  <c:v>2.521E-5</c:v>
                </c:pt>
                <c:pt idx="6">
                  <c:v>7.563E-5</c:v>
                </c:pt>
              </c:numCache>
            </c:numRef>
          </c:val>
        </c:ser>
        <c:ser>
          <c:idx val="1"/>
          <c:order val="1"/>
          <c:tx>
            <c:strRef>
              <c:f>'Front Sheet'!$B$38</c:f>
              <c:strCache>
                <c:ptCount val="1"/>
                <c:pt idx="0">
                  <c:v>Blind Failure</c:v>
                </c:pt>
              </c:strCache>
            </c:strRef>
          </c:tx>
          <c:spPr>
            <a:solidFill>
              <a:srgbClr val="DE1F07"/>
            </a:solidFill>
            <a:ln>
              <a:solidFill>
                <a:schemeClr val="tx1"/>
              </a:solidFill>
            </a:ln>
          </c:spPr>
          <c:invertIfNegative val="0"/>
          <c:dLbls>
            <c:dLbl>
              <c:idx val="0"/>
              <c:layout>
                <c:manualLayout>
                  <c:x val="0.0192"/>
                  <c:y val="-0.00712589073634208"/>
                </c:manualLayout>
              </c:layout>
              <c:showLegendKey val="0"/>
              <c:showVal val="1"/>
              <c:showCatName val="0"/>
              <c:showSerName val="0"/>
              <c:showPercent val="0"/>
              <c:showBubbleSize val="0"/>
            </c:dLbl>
            <c:dLbl>
              <c:idx val="1"/>
              <c:layout>
                <c:manualLayout>
                  <c:x val="0.0224"/>
                  <c:y val="0.00475059382422794"/>
                </c:manualLayout>
              </c:layout>
              <c:showLegendKey val="0"/>
              <c:showVal val="1"/>
              <c:showCatName val="0"/>
              <c:showSerName val="0"/>
              <c:showPercent val="0"/>
              <c:showBubbleSize val="0"/>
            </c:dLbl>
            <c:dLbl>
              <c:idx val="2"/>
              <c:layout>
                <c:manualLayout>
                  <c:x val="0.0192"/>
                  <c:y val="-8.70932140026071E-17"/>
                </c:manualLayout>
              </c:layout>
              <c:showLegendKey val="0"/>
              <c:showVal val="1"/>
              <c:showCatName val="0"/>
              <c:showSerName val="0"/>
              <c:showPercent val="0"/>
              <c:showBubbleSize val="0"/>
            </c:dLbl>
            <c:dLbl>
              <c:idx val="3"/>
              <c:layout>
                <c:manualLayout>
                  <c:x val="0.0208"/>
                  <c:y val="0.0023752969121141"/>
                </c:manualLayout>
              </c:layout>
              <c:showLegendKey val="0"/>
              <c:showVal val="1"/>
              <c:showCatName val="0"/>
              <c:showSerName val="0"/>
              <c:showPercent val="0"/>
              <c:showBubbleSize val="0"/>
            </c:dLbl>
            <c:dLbl>
              <c:idx val="4"/>
              <c:layout>
                <c:manualLayout>
                  <c:x val="0.024"/>
                  <c:y val="0.00950118764845605"/>
                </c:manualLayout>
              </c:layout>
              <c:showLegendKey val="0"/>
              <c:showVal val="1"/>
              <c:showCatName val="0"/>
              <c:showSerName val="0"/>
              <c:showPercent val="0"/>
              <c:showBubbleSize val="0"/>
            </c:dLbl>
            <c:dLbl>
              <c:idx val="5"/>
              <c:layout>
                <c:manualLayout>
                  <c:x val="0.0272"/>
                  <c:y val="0.00475059382422803"/>
                </c:manualLayout>
              </c:layout>
              <c:showLegendKey val="0"/>
              <c:showVal val="1"/>
              <c:showCatName val="0"/>
              <c:showSerName val="0"/>
              <c:showPercent val="0"/>
              <c:showBubbleSize val="0"/>
            </c:dLbl>
            <c:dLbl>
              <c:idx val="6"/>
              <c:layout>
                <c:manualLayout>
                  <c:x val="0.0208"/>
                  <c:y val="0.00237529691211401"/>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'Front Sheet'!$C$36:$I$36</c:f>
              <c:strCache>
                <c:ptCount val="7"/>
                <c:pt idx="0">
                  <c:v>No Redundancy</c:v>
                </c:pt>
                <c:pt idx="1">
                  <c:v>Doubly Redundant</c:v>
                </c:pt>
                <c:pt idx="2">
                  <c:v>Test 30 min</c:v>
                </c:pt>
                <c:pt idx="3">
                  <c:v>Test 20 min</c:v>
                </c:pt>
                <c:pt idx="4">
                  <c:v>Test 10 min</c:v>
                </c:pt>
                <c:pt idx="5">
                  <c:v>2oo3 Redundancy</c:v>
                </c:pt>
                <c:pt idx="6">
                  <c:v>2oo3, test 20 min</c:v>
                </c:pt>
              </c:strCache>
            </c:strRef>
          </c:cat>
          <c:val>
            <c:numRef>
              <c:f>'Front Sheet'!$C$38:$I$38</c:f>
              <c:numCache>
                <c:formatCode>0.00E+00</c:formatCode>
                <c:ptCount val="7"/>
                <c:pt idx="0">
                  <c:v>0.0001921</c:v>
                </c:pt>
                <c:pt idx="1">
                  <c:v>2.555E-7</c:v>
                </c:pt>
                <c:pt idx="2">
                  <c:v>1.278E-7</c:v>
                </c:pt>
                <c:pt idx="3">
                  <c:v>8.518E-8</c:v>
                </c:pt>
                <c:pt idx="4">
                  <c:v>4.259E-8</c:v>
                </c:pt>
                <c:pt idx="5">
                  <c:v>2.559E-7</c:v>
                </c:pt>
                <c:pt idx="6">
                  <c:v>8.53E-8</c:v>
                </c:pt>
              </c:numCache>
            </c:numRef>
          </c:val>
        </c:ser>
        <c:dLbls>
          <c:showLegendKey val="0"/>
          <c:showVal val="0"/>
          <c:showCatName val="0"/>
          <c:showSerName val="0"/>
          <c:showPercent val="0"/>
          <c:showBubbleSize val="0"/>
        </c:dLbls>
        <c:gapWidth val="150"/>
        <c:axId val="2128962824"/>
        <c:axId val="2128959432"/>
      </c:barChart>
      <c:catAx>
        <c:axId val="2128962824"/>
        <c:scaling>
          <c:orientation val="minMax"/>
        </c:scaling>
        <c:delete val="0"/>
        <c:axPos val="b"/>
        <c:majorTickMark val="cross"/>
        <c:minorTickMark val="none"/>
        <c:tickLblPos val="nextTo"/>
        <c:spPr>
          <a:ln w="28575" cmpd="sng">
            <a:solidFill>
              <a:schemeClr val="tx1"/>
            </a:solidFill>
          </a:ln>
        </c:spPr>
        <c:txPr>
          <a:bodyPr/>
          <a:lstStyle/>
          <a:p>
            <a:pPr>
              <a:defRPr sz="1000"/>
            </a:pPr>
            <a:endParaRPr lang="en-US"/>
          </a:p>
        </c:txPr>
        <c:crossAx val="2128959432"/>
        <c:crossesAt val="0.0"/>
        <c:auto val="1"/>
        <c:lblAlgn val="ctr"/>
        <c:lblOffset val="100"/>
        <c:noMultiLvlLbl val="0"/>
      </c:catAx>
      <c:valAx>
        <c:axId val="2128959432"/>
        <c:scaling>
          <c:logBase val="10.0"/>
          <c:orientation val="minMax"/>
          <c:max val="0.1"/>
          <c:min val="1.0E-8"/>
        </c:scaling>
        <c:delete val="0"/>
        <c:axPos val="l"/>
        <c:majorGridlines>
          <c:spPr>
            <a:ln>
              <a:noFill/>
            </a:ln>
          </c:spPr>
        </c:majorGridlines>
        <c:numFmt formatCode="0.00E+00" sourceLinked="1"/>
        <c:majorTickMark val="cross"/>
        <c:minorTickMark val="none"/>
        <c:tickLblPos val="nextTo"/>
        <c:spPr>
          <a:ln w="28575" cmpd="sng">
            <a:solidFill>
              <a:schemeClr val="tx1"/>
            </a:solidFill>
          </a:ln>
        </c:spPr>
        <c:crossAx val="2128962824"/>
        <c:crosses val="autoZero"/>
        <c:crossBetween val="between"/>
      </c:valAx>
    </c:plotArea>
    <c:legend>
      <c:legendPos val="r"/>
      <c:layout>
        <c:manualLayout>
          <c:xMode val="edge"/>
          <c:yMode val="edge"/>
          <c:x val="0.763947212598425"/>
          <c:y val="0.00655694166495221"/>
          <c:w val="0.230044186224295"/>
          <c:h val="0.087287298707614"/>
        </c:manualLayout>
      </c:layout>
      <c:overlay val="0"/>
      <c:txPr>
        <a:bodyPr/>
        <a:lstStyle/>
        <a:p>
          <a:pPr>
            <a:defRPr sz="1600"/>
          </a:pPr>
          <a:endParaRPr lang="en-US"/>
        </a:p>
      </c:txPr>
    </c:legend>
    <c:plotVisOnly val="1"/>
    <c:dispBlanksAs val="gap"/>
    <c:showDLblsOverMax val="0"/>
  </c:chart>
  <c:txPr>
    <a:bodyPr/>
    <a:lstStyle/>
    <a:p>
      <a:pPr>
        <a:defRPr sz="12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0A4C78-0940-5B45-B46A-6EEF918D8871}" type="doc">
      <dgm:prSet loTypeId="urn:microsoft.com/office/officeart/2005/8/layout/process1" loCatId="" qsTypeId="urn:microsoft.com/office/officeart/2005/8/quickstyle/simple4" qsCatId="simple" csTypeId="urn:microsoft.com/office/officeart/2005/8/colors/accent1_2" csCatId="accent1" phldr="1"/>
      <dgm:spPr/>
    </dgm:pt>
    <dgm:pt modelId="{AAF28C62-0810-9649-90D0-F3680F8E700F}">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FBIS Driver (implemented on sensor system)</a:t>
          </a:r>
          <a:endParaRPr lang="en-US" dirty="0"/>
        </a:p>
      </dgm:t>
    </dgm:pt>
    <dgm:pt modelId="{7CB05576-F93B-3B46-9348-21CB0E63CDA9}" type="parTrans" cxnId="{9F99E00E-548C-2D47-ADB7-2C18BCA3F902}">
      <dgm:prSet/>
      <dgm:spPr/>
      <dgm:t>
        <a:bodyPr/>
        <a:lstStyle/>
        <a:p>
          <a:endParaRPr lang="en-US"/>
        </a:p>
      </dgm:t>
    </dgm:pt>
    <dgm:pt modelId="{B569E987-9AF3-DE40-8B0A-9D93A531F4D7}" type="sibTrans" cxnId="{9F99E00E-548C-2D47-ADB7-2C18BCA3F902}">
      <dgm:prSet/>
      <dgm:spPr/>
      <dgm:t>
        <a:bodyPr/>
        <a:lstStyle/>
        <a:p>
          <a:endParaRPr lang="en-US"/>
        </a:p>
      </dgm:t>
    </dgm:pt>
    <dgm:pt modelId="{B428E85A-43D5-E549-8F53-138D8D26256C}">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Sensor Interface Module</a:t>
          </a:r>
          <a:endParaRPr lang="en-US" dirty="0"/>
        </a:p>
      </dgm:t>
    </dgm:pt>
    <dgm:pt modelId="{4F3F7D90-440F-FC42-BD66-FDDC892D2A5D}" type="parTrans" cxnId="{762A95CE-7C90-3641-89D3-11ED925FE0CA}">
      <dgm:prSet/>
      <dgm:spPr/>
      <dgm:t>
        <a:bodyPr/>
        <a:lstStyle/>
        <a:p>
          <a:endParaRPr lang="en-US"/>
        </a:p>
      </dgm:t>
    </dgm:pt>
    <dgm:pt modelId="{8C2E7647-4EB3-7649-937A-31E8A76C9D46}" type="sibTrans" cxnId="{762A95CE-7C90-3641-89D3-11ED925FE0CA}">
      <dgm:prSet/>
      <dgm:spPr/>
      <dgm:t>
        <a:bodyPr/>
        <a:lstStyle/>
        <a:p>
          <a:endParaRPr lang="en-US"/>
        </a:p>
      </dgm:t>
    </dgm:pt>
    <dgm:pt modelId="{02B86702-C952-CF42-8247-958FDD8EB132}">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Master </a:t>
          </a:r>
        </a:p>
        <a:p>
          <a:r>
            <a:rPr lang="en-US" dirty="0" smtClean="0"/>
            <a:t>Module</a:t>
          </a:r>
          <a:endParaRPr lang="en-US" dirty="0"/>
        </a:p>
      </dgm:t>
    </dgm:pt>
    <dgm:pt modelId="{713769E5-76D0-8440-9A91-C99713ECE8E8}" type="parTrans" cxnId="{BC450AEE-8339-524E-B81B-CF80D865E956}">
      <dgm:prSet/>
      <dgm:spPr/>
      <dgm:t>
        <a:bodyPr/>
        <a:lstStyle/>
        <a:p>
          <a:endParaRPr lang="en-US"/>
        </a:p>
      </dgm:t>
    </dgm:pt>
    <dgm:pt modelId="{F8A4BD07-5673-104B-A1A6-A00A417B1491}" type="sibTrans" cxnId="{BC450AEE-8339-524E-B81B-CF80D865E956}">
      <dgm:prSet/>
      <dgm:spPr/>
      <dgm:t>
        <a:bodyPr/>
        <a:lstStyle/>
        <a:p>
          <a:endParaRPr lang="en-US"/>
        </a:p>
      </dgm:t>
    </dgm:pt>
    <dgm:pt modelId="{52CDF02B-3DF6-C048-AE24-644C53D1E9AA}">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smtClean="0"/>
            <a:t>Actuator Interface Module</a:t>
          </a:r>
          <a:endParaRPr lang="en-US" dirty="0"/>
        </a:p>
      </dgm:t>
    </dgm:pt>
    <dgm:pt modelId="{1F260055-E539-4146-8D57-D86909953ACF}" type="parTrans" cxnId="{8EA64BF3-6E49-4045-8F9C-99492671753A}">
      <dgm:prSet/>
      <dgm:spPr/>
      <dgm:t>
        <a:bodyPr/>
        <a:lstStyle/>
        <a:p>
          <a:endParaRPr lang="en-US"/>
        </a:p>
      </dgm:t>
    </dgm:pt>
    <dgm:pt modelId="{BECAE5B9-4C10-0F43-B4AD-BCE6DD277831}" type="sibTrans" cxnId="{8EA64BF3-6E49-4045-8F9C-99492671753A}">
      <dgm:prSet/>
      <dgm:spPr/>
      <dgm:t>
        <a:bodyPr/>
        <a:lstStyle/>
        <a:p>
          <a:endParaRPr lang="en-US"/>
        </a:p>
      </dgm:t>
    </dgm:pt>
    <dgm:pt modelId="{6DBDF032-219D-CB40-9754-CC56A4AB0BB0}">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Sensor Systems</a:t>
          </a:r>
          <a:br>
            <a:rPr lang="en-US" dirty="0" smtClean="0"/>
          </a:br>
          <a:r>
            <a:rPr lang="en-US" dirty="0" smtClean="0"/>
            <a:t>(BLM, BCM etc.)</a:t>
          </a:r>
          <a:endParaRPr lang="en-US" dirty="0"/>
        </a:p>
      </dgm:t>
    </dgm:pt>
    <dgm:pt modelId="{3F4433E6-C78F-6A4D-BBEA-A3415409BB18}" type="parTrans" cxnId="{7DD9F1E2-4DEA-0449-B263-B68EA3B3D783}">
      <dgm:prSet/>
      <dgm:spPr/>
      <dgm:t>
        <a:bodyPr/>
        <a:lstStyle/>
        <a:p>
          <a:endParaRPr lang="en-US"/>
        </a:p>
      </dgm:t>
    </dgm:pt>
    <dgm:pt modelId="{ABA08E1B-46EB-9A43-9925-478B60702179}" type="sibTrans" cxnId="{7DD9F1E2-4DEA-0449-B263-B68EA3B3D783}">
      <dgm:prSet/>
      <dgm:spPr/>
      <dgm:t>
        <a:bodyPr/>
        <a:lstStyle/>
        <a:p>
          <a:endParaRPr lang="en-US"/>
        </a:p>
      </dgm:t>
    </dgm:pt>
    <dgm:pt modelId="{C67BF234-0AEB-0645-B9AA-5C3EC84F844C}">
      <dgm:prSet phldrT="[Text]">
        <dgm:style>
          <a:lnRef idx="1">
            <a:schemeClr val="accent5"/>
          </a:lnRef>
          <a:fillRef idx="3">
            <a:schemeClr val="accent5"/>
          </a:fillRef>
          <a:effectRef idx="2">
            <a:schemeClr val="accent5"/>
          </a:effectRef>
          <a:fontRef idx="minor">
            <a:schemeClr val="lt1"/>
          </a:fontRef>
        </dgm:style>
      </dgm:prSet>
      <dgm:spPr/>
      <dgm:t>
        <a:bodyPr/>
        <a:lstStyle/>
        <a:p>
          <a:r>
            <a:rPr lang="en-US" dirty="0" smtClean="0"/>
            <a:t>Actuators</a:t>
          </a:r>
          <a:br>
            <a:rPr lang="en-US" dirty="0" smtClean="0"/>
          </a:br>
          <a:r>
            <a:rPr lang="en-US" dirty="0" smtClean="0"/>
            <a:t>(Choppers, PS)</a:t>
          </a:r>
          <a:endParaRPr lang="en-US" dirty="0"/>
        </a:p>
      </dgm:t>
    </dgm:pt>
    <dgm:pt modelId="{D024C04A-D699-ED46-8BB1-C466027E035B}" type="parTrans" cxnId="{7683E23E-FF47-EF4E-BBEF-36775500C27F}">
      <dgm:prSet/>
      <dgm:spPr/>
      <dgm:t>
        <a:bodyPr/>
        <a:lstStyle/>
        <a:p>
          <a:endParaRPr lang="en-US"/>
        </a:p>
      </dgm:t>
    </dgm:pt>
    <dgm:pt modelId="{4B77C5E4-AED3-F946-B396-21A95D9C622C}" type="sibTrans" cxnId="{7683E23E-FF47-EF4E-BBEF-36775500C27F}">
      <dgm:prSet/>
      <dgm:spPr/>
      <dgm:t>
        <a:bodyPr/>
        <a:lstStyle/>
        <a:p>
          <a:endParaRPr lang="en-US"/>
        </a:p>
      </dgm:t>
    </dgm:pt>
    <dgm:pt modelId="{336D8F54-A80B-5741-884C-C4C37B5B73C5}" type="pres">
      <dgm:prSet presAssocID="{580A4C78-0940-5B45-B46A-6EEF918D8871}" presName="Name0" presStyleCnt="0">
        <dgm:presLayoutVars>
          <dgm:dir/>
          <dgm:resizeHandles val="exact"/>
        </dgm:presLayoutVars>
      </dgm:prSet>
      <dgm:spPr/>
    </dgm:pt>
    <dgm:pt modelId="{FBED22B9-F60A-AF40-9FC7-1D507BBE04F9}" type="pres">
      <dgm:prSet presAssocID="{6DBDF032-219D-CB40-9754-CC56A4AB0BB0}" presName="node" presStyleLbl="node1" presStyleIdx="0" presStyleCnt="6" custScaleX="114013">
        <dgm:presLayoutVars>
          <dgm:bulletEnabled val="1"/>
        </dgm:presLayoutVars>
      </dgm:prSet>
      <dgm:spPr/>
      <dgm:t>
        <a:bodyPr/>
        <a:lstStyle/>
        <a:p>
          <a:endParaRPr lang="en-US"/>
        </a:p>
      </dgm:t>
    </dgm:pt>
    <dgm:pt modelId="{B34B33C3-E26C-A149-A7CF-F80F38B3B3B7}" type="pres">
      <dgm:prSet presAssocID="{ABA08E1B-46EB-9A43-9925-478B60702179}" presName="sibTrans" presStyleLbl="sibTrans2D1" presStyleIdx="0" presStyleCnt="5"/>
      <dgm:spPr/>
      <dgm:t>
        <a:bodyPr/>
        <a:lstStyle/>
        <a:p>
          <a:endParaRPr lang="en-US"/>
        </a:p>
      </dgm:t>
    </dgm:pt>
    <dgm:pt modelId="{9AF8D0DA-1D73-4044-B12D-721C376D4E5E}" type="pres">
      <dgm:prSet presAssocID="{ABA08E1B-46EB-9A43-9925-478B60702179}" presName="connectorText" presStyleLbl="sibTrans2D1" presStyleIdx="0" presStyleCnt="5"/>
      <dgm:spPr/>
      <dgm:t>
        <a:bodyPr/>
        <a:lstStyle/>
        <a:p>
          <a:endParaRPr lang="en-US"/>
        </a:p>
      </dgm:t>
    </dgm:pt>
    <dgm:pt modelId="{B2B93BF7-ACAE-0D40-B3BE-E9F002C37080}" type="pres">
      <dgm:prSet presAssocID="{AAF28C62-0810-9649-90D0-F3680F8E700F}" presName="node" presStyleLbl="node1" presStyleIdx="1" presStyleCnt="6">
        <dgm:presLayoutVars>
          <dgm:bulletEnabled val="1"/>
        </dgm:presLayoutVars>
      </dgm:prSet>
      <dgm:spPr/>
      <dgm:t>
        <a:bodyPr/>
        <a:lstStyle/>
        <a:p>
          <a:endParaRPr lang="en-US"/>
        </a:p>
      </dgm:t>
    </dgm:pt>
    <dgm:pt modelId="{C1575891-0552-AD4A-BB8C-FC30B293F734}" type="pres">
      <dgm:prSet presAssocID="{B569E987-9AF3-DE40-8B0A-9D93A531F4D7}" presName="sibTrans" presStyleLbl="sibTrans2D1" presStyleIdx="1" presStyleCnt="5"/>
      <dgm:spPr/>
      <dgm:t>
        <a:bodyPr/>
        <a:lstStyle/>
        <a:p>
          <a:endParaRPr lang="en-US"/>
        </a:p>
      </dgm:t>
    </dgm:pt>
    <dgm:pt modelId="{B265B431-3ADC-5D49-BD38-DD9121940B71}" type="pres">
      <dgm:prSet presAssocID="{B569E987-9AF3-DE40-8B0A-9D93A531F4D7}" presName="connectorText" presStyleLbl="sibTrans2D1" presStyleIdx="1" presStyleCnt="5"/>
      <dgm:spPr/>
      <dgm:t>
        <a:bodyPr/>
        <a:lstStyle/>
        <a:p>
          <a:endParaRPr lang="en-US"/>
        </a:p>
      </dgm:t>
    </dgm:pt>
    <dgm:pt modelId="{643E6736-9535-C347-A265-2D6D7501A443}" type="pres">
      <dgm:prSet presAssocID="{B428E85A-43D5-E549-8F53-138D8D26256C}" presName="node" presStyleLbl="node1" presStyleIdx="2" presStyleCnt="6">
        <dgm:presLayoutVars>
          <dgm:bulletEnabled val="1"/>
        </dgm:presLayoutVars>
      </dgm:prSet>
      <dgm:spPr/>
      <dgm:t>
        <a:bodyPr/>
        <a:lstStyle/>
        <a:p>
          <a:endParaRPr lang="en-US"/>
        </a:p>
      </dgm:t>
    </dgm:pt>
    <dgm:pt modelId="{AD255BA5-BB7B-A54F-8302-960F5001CAB4}" type="pres">
      <dgm:prSet presAssocID="{8C2E7647-4EB3-7649-937A-31E8A76C9D46}" presName="sibTrans" presStyleLbl="sibTrans2D1" presStyleIdx="2" presStyleCnt="5"/>
      <dgm:spPr/>
      <dgm:t>
        <a:bodyPr/>
        <a:lstStyle/>
        <a:p>
          <a:endParaRPr lang="en-US"/>
        </a:p>
      </dgm:t>
    </dgm:pt>
    <dgm:pt modelId="{F19BCEBA-7178-4141-A55E-7C94E958574B}" type="pres">
      <dgm:prSet presAssocID="{8C2E7647-4EB3-7649-937A-31E8A76C9D46}" presName="connectorText" presStyleLbl="sibTrans2D1" presStyleIdx="2" presStyleCnt="5"/>
      <dgm:spPr/>
      <dgm:t>
        <a:bodyPr/>
        <a:lstStyle/>
        <a:p>
          <a:endParaRPr lang="en-US"/>
        </a:p>
      </dgm:t>
    </dgm:pt>
    <dgm:pt modelId="{9EE44BCE-DB56-4D42-BF2E-3A6800D3034B}" type="pres">
      <dgm:prSet presAssocID="{02B86702-C952-CF42-8247-958FDD8EB132}" presName="node" presStyleLbl="node1" presStyleIdx="3" presStyleCnt="6">
        <dgm:presLayoutVars>
          <dgm:bulletEnabled val="1"/>
        </dgm:presLayoutVars>
      </dgm:prSet>
      <dgm:spPr/>
      <dgm:t>
        <a:bodyPr/>
        <a:lstStyle/>
        <a:p>
          <a:endParaRPr lang="en-US"/>
        </a:p>
      </dgm:t>
    </dgm:pt>
    <dgm:pt modelId="{953AEFD5-AC52-8843-87BD-761DE447A025}" type="pres">
      <dgm:prSet presAssocID="{F8A4BD07-5673-104B-A1A6-A00A417B1491}" presName="sibTrans" presStyleLbl="sibTrans2D1" presStyleIdx="3" presStyleCnt="5"/>
      <dgm:spPr/>
      <dgm:t>
        <a:bodyPr/>
        <a:lstStyle/>
        <a:p>
          <a:endParaRPr lang="en-US"/>
        </a:p>
      </dgm:t>
    </dgm:pt>
    <dgm:pt modelId="{B4AE2347-8037-7146-B908-6F1849129502}" type="pres">
      <dgm:prSet presAssocID="{F8A4BD07-5673-104B-A1A6-A00A417B1491}" presName="connectorText" presStyleLbl="sibTrans2D1" presStyleIdx="3" presStyleCnt="5"/>
      <dgm:spPr/>
      <dgm:t>
        <a:bodyPr/>
        <a:lstStyle/>
        <a:p>
          <a:endParaRPr lang="en-US"/>
        </a:p>
      </dgm:t>
    </dgm:pt>
    <dgm:pt modelId="{97B112D9-C93D-6743-8689-BFB4B6785C5C}" type="pres">
      <dgm:prSet presAssocID="{52CDF02B-3DF6-C048-AE24-644C53D1E9AA}" presName="node" presStyleLbl="node1" presStyleIdx="4" presStyleCnt="6">
        <dgm:presLayoutVars>
          <dgm:bulletEnabled val="1"/>
        </dgm:presLayoutVars>
      </dgm:prSet>
      <dgm:spPr/>
      <dgm:t>
        <a:bodyPr/>
        <a:lstStyle/>
        <a:p>
          <a:endParaRPr lang="en-US"/>
        </a:p>
      </dgm:t>
    </dgm:pt>
    <dgm:pt modelId="{2DB9C8C8-531B-1E45-8D99-546FD0190036}" type="pres">
      <dgm:prSet presAssocID="{BECAE5B9-4C10-0F43-B4AD-BCE6DD277831}" presName="sibTrans" presStyleLbl="sibTrans2D1" presStyleIdx="4" presStyleCnt="5"/>
      <dgm:spPr/>
      <dgm:t>
        <a:bodyPr/>
        <a:lstStyle/>
        <a:p>
          <a:endParaRPr lang="en-US"/>
        </a:p>
      </dgm:t>
    </dgm:pt>
    <dgm:pt modelId="{384116EF-BFF2-D44D-83D3-7F9FCC03610B}" type="pres">
      <dgm:prSet presAssocID="{BECAE5B9-4C10-0F43-B4AD-BCE6DD277831}" presName="connectorText" presStyleLbl="sibTrans2D1" presStyleIdx="4" presStyleCnt="5"/>
      <dgm:spPr/>
      <dgm:t>
        <a:bodyPr/>
        <a:lstStyle/>
        <a:p>
          <a:endParaRPr lang="en-US"/>
        </a:p>
      </dgm:t>
    </dgm:pt>
    <dgm:pt modelId="{1F60D4A9-2CDC-344F-91BB-7FF9C7CEBB28}" type="pres">
      <dgm:prSet presAssocID="{C67BF234-0AEB-0645-B9AA-5C3EC84F844C}" presName="node" presStyleLbl="node1" presStyleIdx="5" presStyleCnt="6">
        <dgm:presLayoutVars>
          <dgm:bulletEnabled val="1"/>
        </dgm:presLayoutVars>
      </dgm:prSet>
      <dgm:spPr/>
      <dgm:t>
        <a:bodyPr/>
        <a:lstStyle/>
        <a:p>
          <a:endParaRPr lang="en-US"/>
        </a:p>
      </dgm:t>
    </dgm:pt>
  </dgm:ptLst>
  <dgm:cxnLst>
    <dgm:cxn modelId="{0A60593F-76BF-A147-A19D-946502EE5817}" type="presOf" srcId="{580A4C78-0940-5B45-B46A-6EEF918D8871}" destId="{336D8F54-A80B-5741-884C-C4C37B5B73C5}" srcOrd="0" destOrd="0" presId="urn:microsoft.com/office/officeart/2005/8/layout/process1"/>
    <dgm:cxn modelId="{7193A603-8578-934C-88D7-AAF6CBA57072}" type="presOf" srcId="{52CDF02B-3DF6-C048-AE24-644C53D1E9AA}" destId="{97B112D9-C93D-6743-8689-BFB4B6785C5C}" srcOrd="0" destOrd="0" presId="urn:microsoft.com/office/officeart/2005/8/layout/process1"/>
    <dgm:cxn modelId="{27FAE11E-89FD-9A41-88D4-D63B6703E26E}" type="presOf" srcId="{BECAE5B9-4C10-0F43-B4AD-BCE6DD277831}" destId="{2DB9C8C8-531B-1E45-8D99-546FD0190036}" srcOrd="0" destOrd="0" presId="urn:microsoft.com/office/officeart/2005/8/layout/process1"/>
    <dgm:cxn modelId="{DB6EF43A-7BA2-1B47-BE9A-71F99BA2FE01}" type="presOf" srcId="{ABA08E1B-46EB-9A43-9925-478B60702179}" destId="{B34B33C3-E26C-A149-A7CF-F80F38B3B3B7}" srcOrd="0" destOrd="0" presId="urn:microsoft.com/office/officeart/2005/8/layout/process1"/>
    <dgm:cxn modelId="{24CC5E58-7804-B84D-9CFC-B463AEEBD2EE}" type="presOf" srcId="{C67BF234-0AEB-0645-B9AA-5C3EC84F844C}" destId="{1F60D4A9-2CDC-344F-91BB-7FF9C7CEBB28}" srcOrd="0" destOrd="0" presId="urn:microsoft.com/office/officeart/2005/8/layout/process1"/>
    <dgm:cxn modelId="{9F99E00E-548C-2D47-ADB7-2C18BCA3F902}" srcId="{580A4C78-0940-5B45-B46A-6EEF918D8871}" destId="{AAF28C62-0810-9649-90D0-F3680F8E700F}" srcOrd="1" destOrd="0" parTransId="{7CB05576-F93B-3B46-9348-21CB0E63CDA9}" sibTransId="{B569E987-9AF3-DE40-8B0A-9D93A531F4D7}"/>
    <dgm:cxn modelId="{CE86C546-B66B-624B-BEDF-7157F95C002C}" type="presOf" srcId="{AAF28C62-0810-9649-90D0-F3680F8E700F}" destId="{B2B93BF7-ACAE-0D40-B3BE-E9F002C37080}" srcOrd="0" destOrd="0" presId="urn:microsoft.com/office/officeart/2005/8/layout/process1"/>
    <dgm:cxn modelId="{052B718B-82CE-DE42-B5F1-9A5772C0A1BC}" type="presOf" srcId="{02B86702-C952-CF42-8247-958FDD8EB132}" destId="{9EE44BCE-DB56-4D42-BF2E-3A6800D3034B}" srcOrd="0" destOrd="0" presId="urn:microsoft.com/office/officeart/2005/8/layout/process1"/>
    <dgm:cxn modelId="{762A95CE-7C90-3641-89D3-11ED925FE0CA}" srcId="{580A4C78-0940-5B45-B46A-6EEF918D8871}" destId="{B428E85A-43D5-E549-8F53-138D8D26256C}" srcOrd="2" destOrd="0" parTransId="{4F3F7D90-440F-FC42-BD66-FDDC892D2A5D}" sibTransId="{8C2E7647-4EB3-7649-937A-31E8A76C9D46}"/>
    <dgm:cxn modelId="{BF1D7DF3-AC0C-D644-95B3-50CD288AC4AF}" type="presOf" srcId="{B569E987-9AF3-DE40-8B0A-9D93A531F4D7}" destId="{C1575891-0552-AD4A-BB8C-FC30B293F734}" srcOrd="0" destOrd="0" presId="urn:microsoft.com/office/officeart/2005/8/layout/process1"/>
    <dgm:cxn modelId="{7DD9F1E2-4DEA-0449-B263-B68EA3B3D783}" srcId="{580A4C78-0940-5B45-B46A-6EEF918D8871}" destId="{6DBDF032-219D-CB40-9754-CC56A4AB0BB0}" srcOrd="0" destOrd="0" parTransId="{3F4433E6-C78F-6A4D-BBEA-A3415409BB18}" sibTransId="{ABA08E1B-46EB-9A43-9925-478B60702179}"/>
    <dgm:cxn modelId="{05E58A0B-3851-064E-9E67-B32DA0B6790B}" type="presOf" srcId="{BECAE5B9-4C10-0F43-B4AD-BCE6DD277831}" destId="{384116EF-BFF2-D44D-83D3-7F9FCC03610B}" srcOrd="1" destOrd="0" presId="urn:microsoft.com/office/officeart/2005/8/layout/process1"/>
    <dgm:cxn modelId="{43B41AF9-6E57-A44F-BC80-BF1CC02A82A4}" type="presOf" srcId="{F8A4BD07-5673-104B-A1A6-A00A417B1491}" destId="{B4AE2347-8037-7146-B908-6F1849129502}" srcOrd="1" destOrd="0" presId="urn:microsoft.com/office/officeart/2005/8/layout/process1"/>
    <dgm:cxn modelId="{0C5E492E-4F8B-8C4A-BC53-629A98A9F312}" type="presOf" srcId="{6DBDF032-219D-CB40-9754-CC56A4AB0BB0}" destId="{FBED22B9-F60A-AF40-9FC7-1D507BBE04F9}" srcOrd="0" destOrd="0" presId="urn:microsoft.com/office/officeart/2005/8/layout/process1"/>
    <dgm:cxn modelId="{7683E23E-FF47-EF4E-BBEF-36775500C27F}" srcId="{580A4C78-0940-5B45-B46A-6EEF918D8871}" destId="{C67BF234-0AEB-0645-B9AA-5C3EC84F844C}" srcOrd="5" destOrd="0" parTransId="{D024C04A-D699-ED46-8BB1-C466027E035B}" sibTransId="{4B77C5E4-AED3-F946-B396-21A95D9C622C}"/>
    <dgm:cxn modelId="{CC52AA2C-D5E6-E84B-ABA1-A7B5A0B3B112}" type="presOf" srcId="{8C2E7647-4EB3-7649-937A-31E8A76C9D46}" destId="{AD255BA5-BB7B-A54F-8302-960F5001CAB4}" srcOrd="0" destOrd="0" presId="urn:microsoft.com/office/officeart/2005/8/layout/process1"/>
    <dgm:cxn modelId="{9AA8F216-662F-0240-8188-20E8CE785F44}" type="presOf" srcId="{B569E987-9AF3-DE40-8B0A-9D93A531F4D7}" destId="{B265B431-3ADC-5D49-BD38-DD9121940B71}" srcOrd="1" destOrd="0" presId="urn:microsoft.com/office/officeart/2005/8/layout/process1"/>
    <dgm:cxn modelId="{81BBFFDA-89E7-D840-8FEC-4AE063FCD867}" type="presOf" srcId="{F8A4BD07-5673-104B-A1A6-A00A417B1491}" destId="{953AEFD5-AC52-8843-87BD-761DE447A025}" srcOrd="0" destOrd="0" presId="urn:microsoft.com/office/officeart/2005/8/layout/process1"/>
    <dgm:cxn modelId="{8EA64BF3-6E49-4045-8F9C-99492671753A}" srcId="{580A4C78-0940-5B45-B46A-6EEF918D8871}" destId="{52CDF02B-3DF6-C048-AE24-644C53D1E9AA}" srcOrd="4" destOrd="0" parTransId="{1F260055-E539-4146-8D57-D86909953ACF}" sibTransId="{BECAE5B9-4C10-0F43-B4AD-BCE6DD277831}"/>
    <dgm:cxn modelId="{3A3BEDF6-C69F-9B4F-918C-260EDED89960}" type="presOf" srcId="{B428E85A-43D5-E549-8F53-138D8D26256C}" destId="{643E6736-9535-C347-A265-2D6D7501A443}" srcOrd="0" destOrd="0" presId="urn:microsoft.com/office/officeart/2005/8/layout/process1"/>
    <dgm:cxn modelId="{BC450AEE-8339-524E-B81B-CF80D865E956}" srcId="{580A4C78-0940-5B45-B46A-6EEF918D8871}" destId="{02B86702-C952-CF42-8247-958FDD8EB132}" srcOrd="3" destOrd="0" parTransId="{713769E5-76D0-8440-9A91-C99713ECE8E8}" sibTransId="{F8A4BD07-5673-104B-A1A6-A00A417B1491}"/>
    <dgm:cxn modelId="{93B46E74-0C19-0846-BDB1-AFDA724ABD9A}" type="presOf" srcId="{8C2E7647-4EB3-7649-937A-31E8A76C9D46}" destId="{F19BCEBA-7178-4141-A55E-7C94E958574B}" srcOrd="1" destOrd="0" presId="urn:microsoft.com/office/officeart/2005/8/layout/process1"/>
    <dgm:cxn modelId="{7310C120-5890-B447-8705-20308E7BD006}" type="presOf" srcId="{ABA08E1B-46EB-9A43-9925-478B60702179}" destId="{9AF8D0DA-1D73-4044-B12D-721C376D4E5E}" srcOrd="1" destOrd="0" presId="urn:microsoft.com/office/officeart/2005/8/layout/process1"/>
    <dgm:cxn modelId="{36DA5BE5-0629-3144-B8C2-F43C8CFF024F}" type="presParOf" srcId="{336D8F54-A80B-5741-884C-C4C37B5B73C5}" destId="{FBED22B9-F60A-AF40-9FC7-1D507BBE04F9}" srcOrd="0" destOrd="0" presId="urn:microsoft.com/office/officeart/2005/8/layout/process1"/>
    <dgm:cxn modelId="{AF586524-1312-3342-9173-8326F51420CF}" type="presParOf" srcId="{336D8F54-A80B-5741-884C-C4C37B5B73C5}" destId="{B34B33C3-E26C-A149-A7CF-F80F38B3B3B7}" srcOrd="1" destOrd="0" presId="urn:microsoft.com/office/officeart/2005/8/layout/process1"/>
    <dgm:cxn modelId="{AF2C4698-121F-9A4C-A55A-0EEB2B2F6389}" type="presParOf" srcId="{B34B33C3-E26C-A149-A7CF-F80F38B3B3B7}" destId="{9AF8D0DA-1D73-4044-B12D-721C376D4E5E}" srcOrd="0" destOrd="0" presId="urn:microsoft.com/office/officeart/2005/8/layout/process1"/>
    <dgm:cxn modelId="{7562BAFD-2038-DF43-9494-CBEA89C1DA6A}" type="presParOf" srcId="{336D8F54-A80B-5741-884C-C4C37B5B73C5}" destId="{B2B93BF7-ACAE-0D40-B3BE-E9F002C37080}" srcOrd="2" destOrd="0" presId="urn:microsoft.com/office/officeart/2005/8/layout/process1"/>
    <dgm:cxn modelId="{FECCE033-84C4-BE45-B3EF-A4AE7F4E76EF}" type="presParOf" srcId="{336D8F54-A80B-5741-884C-C4C37B5B73C5}" destId="{C1575891-0552-AD4A-BB8C-FC30B293F734}" srcOrd="3" destOrd="0" presId="urn:microsoft.com/office/officeart/2005/8/layout/process1"/>
    <dgm:cxn modelId="{E416954D-DA6E-9142-A5C8-E5DF621A4587}" type="presParOf" srcId="{C1575891-0552-AD4A-BB8C-FC30B293F734}" destId="{B265B431-3ADC-5D49-BD38-DD9121940B71}" srcOrd="0" destOrd="0" presId="urn:microsoft.com/office/officeart/2005/8/layout/process1"/>
    <dgm:cxn modelId="{CC1AEFF9-63A4-0946-9B0C-FE1044424167}" type="presParOf" srcId="{336D8F54-A80B-5741-884C-C4C37B5B73C5}" destId="{643E6736-9535-C347-A265-2D6D7501A443}" srcOrd="4" destOrd="0" presId="urn:microsoft.com/office/officeart/2005/8/layout/process1"/>
    <dgm:cxn modelId="{D3A446D1-30BC-3441-9326-E812D43C96CA}" type="presParOf" srcId="{336D8F54-A80B-5741-884C-C4C37B5B73C5}" destId="{AD255BA5-BB7B-A54F-8302-960F5001CAB4}" srcOrd="5" destOrd="0" presId="urn:microsoft.com/office/officeart/2005/8/layout/process1"/>
    <dgm:cxn modelId="{9D58FDED-3CDC-5542-B653-842ED3720872}" type="presParOf" srcId="{AD255BA5-BB7B-A54F-8302-960F5001CAB4}" destId="{F19BCEBA-7178-4141-A55E-7C94E958574B}" srcOrd="0" destOrd="0" presId="urn:microsoft.com/office/officeart/2005/8/layout/process1"/>
    <dgm:cxn modelId="{B6C68A82-E413-0F45-AA7A-96779DA916E5}" type="presParOf" srcId="{336D8F54-A80B-5741-884C-C4C37B5B73C5}" destId="{9EE44BCE-DB56-4D42-BF2E-3A6800D3034B}" srcOrd="6" destOrd="0" presId="urn:microsoft.com/office/officeart/2005/8/layout/process1"/>
    <dgm:cxn modelId="{D79517CA-BFCA-1742-A208-98EFE102F514}" type="presParOf" srcId="{336D8F54-A80B-5741-884C-C4C37B5B73C5}" destId="{953AEFD5-AC52-8843-87BD-761DE447A025}" srcOrd="7" destOrd="0" presId="urn:microsoft.com/office/officeart/2005/8/layout/process1"/>
    <dgm:cxn modelId="{28031440-FE0C-9441-BF05-A0934A84C38C}" type="presParOf" srcId="{953AEFD5-AC52-8843-87BD-761DE447A025}" destId="{B4AE2347-8037-7146-B908-6F1849129502}" srcOrd="0" destOrd="0" presId="urn:microsoft.com/office/officeart/2005/8/layout/process1"/>
    <dgm:cxn modelId="{CE524C0E-8769-7244-B6E7-055C764C3B69}" type="presParOf" srcId="{336D8F54-A80B-5741-884C-C4C37B5B73C5}" destId="{97B112D9-C93D-6743-8689-BFB4B6785C5C}" srcOrd="8" destOrd="0" presId="urn:microsoft.com/office/officeart/2005/8/layout/process1"/>
    <dgm:cxn modelId="{8B58B746-48BD-EA4D-B06D-1E4E67029C4F}" type="presParOf" srcId="{336D8F54-A80B-5741-884C-C4C37B5B73C5}" destId="{2DB9C8C8-531B-1E45-8D99-546FD0190036}" srcOrd="9" destOrd="0" presId="urn:microsoft.com/office/officeart/2005/8/layout/process1"/>
    <dgm:cxn modelId="{475CDBBE-D335-9D43-9034-0CFB09424535}" type="presParOf" srcId="{2DB9C8C8-531B-1E45-8D99-546FD0190036}" destId="{384116EF-BFF2-D44D-83D3-7F9FCC03610B}" srcOrd="0" destOrd="0" presId="urn:microsoft.com/office/officeart/2005/8/layout/process1"/>
    <dgm:cxn modelId="{21654CC9-ECA6-CA4D-8359-BE18C63D2102}" type="presParOf" srcId="{336D8F54-A80B-5741-884C-C4C37B5B73C5}" destId="{1F60D4A9-2CDC-344F-91BB-7FF9C7CEBB28}" srcOrd="10"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D22B9-F60A-AF40-9FC7-1D507BBE04F9}">
      <dsp:nvSpPr>
        <dsp:cNvPr id="0" name=""/>
        <dsp:cNvSpPr/>
      </dsp:nvSpPr>
      <dsp:spPr>
        <a:xfrm>
          <a:off x="1521" y="396139"/>
          <a:ext cx="1152235" cy="748488"/>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Sensor Systems</a:t>
          </a:r>
          <a:br>
            <a:rPr lang="en-US" sz="1100" kern="1200" dirty="0" smtClean="0"/>
          </a:br>
          <a:r>
            <a:rPr lang="en-US" sz="1100" kern="1200" dirty="0" smtClean="0"/>
            <a:t>(BLM, BCM etc.)</a:t>
          </a:r>
          <a:endParaRPr lang="en-US" sz="1100" kern="1200" dirty="0"/>
        </a:p>
      </dsp:txBody>
      <dsp:txXfrm>
        <a:off x="23443" y="418061"/>
        <a:ext cx="1108391" cy="704644"/>
      </dsp:txXfrm>
    </dsp:sp>
    <dsp:sp modelId="{B34B33C3-E26C-A149-A7CF-F80F38B3B3B7}">
      <dsp:nvSpPr>
        <dsp:cNvPr id="0" name=""/>
        <dsp:cNvSpPr/>
      </dsp:nvSpPr>
      <dsp:spPr>
        <a:xfrm>
          <a:off x="1254818" y="645066"/>
          <a:ext cx="214250" cy="250633"/>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1254818" y="695193"/>
        <a:ext cx="149975" cy="150379"/>
      </dsp:txXfrm>
    </dsp:sp>
    <dsp:sp modelId="{B2B93BF7-ACAE-0D40-B3BE-E9F002C37080}">
      <dsp:nvSpPr>
        <dsp:cNvPr id="0" name=""/>
        <dsp:cNvSpPr/>
      </dsp:nvSpPr>
      <dsp:spPr>
        <a:xfrm>
          <a:off x="1558003" y="396139"/>
          <a:ext cx="1010617" cy="748488"/>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FBIS Driver (implemented on sensor system)</a:t>
          </a:r>
          <a:endParaRPr lang="en-US" sz="1100" kern="1200" dirty="0"/>
        </a:p>
      </dsp:txBody>
      <dsp:txXfrm>
        <a:off x="1579925" y="418061"/>
        <a:ext cx="966773" cy="704644"/>
      </dsp:txXfrm>
    </dsp:sp>
    <dsp:sp modelId="{C1575891-0552-AD4A-BB8C-FC30B293F734}">
      <dsp:nvSpPr>
        <dsp:cNvPr id="0" name=""/>
        <dsp:cNvSpPr/>
      </dsp:nvSpPr>
      <dsp:spPr>
        <a:xfrm>
          <a:off x="2669682" y="645066"/>
          <a:ext cx="214250" cy="250633"/>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2669682" y="695193"/>
        <a:ext cx="149975" cy="150379"/>
      </dsp:txXfrm>
    </dsp:sp>
    <dsp:sp modelId="{643E6736-9535-C347-A265-2D6D7501A443}">
      <dsp:nvSpPr>
        <dsp:cNvPr id="0" name=""/>
        <dsp:cNvSpPr/>
      </dsp:nvSpPr>
      <dsp:spPr>
        <a:xfrm>
          <a:off x="2972868" y="396139"/>
          <a:ext cx="1010617" cy="748488"/>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Sensor Interface Module</a:t>
          </a:r>
          <a:endParaRPr lang="en-US" sz="1100" kern="1200" dirty="0"/>
        </a:p>
      </dsp:txBody>
      <dsp:txXfrm>
        <a:off x="2994790" y="418061"/>
        <a:ext cx="966773" cy="704644"/>
      </dsp:txXfrm>
    </dsp:sp>
    <dsp:sp modelId="{AD255BA5-BB7B-A54F-8302-960F5001CAB4}">
      <dsp:nvSpPr>
        <dsp:cNvPr id="0" name=""/>
        <dsp:cNvSpPr/>
      </dsp:nvSpPr>
      <dsp:spPr>
        <a:xfrm>
          <a:off x="4084547" y="645066"/>
          <a:ext cx="214250" cy="250633"/>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4084547" y="695193"/>
        <a:ext cx="149975" cy="150379"/>
      </dsp:txXfrm>
    </dsp:sp>
    <dsp:sp modelId="{9EE44BCE-DB56-4D42-BF2E-3A6800D3034B}">
      <dsp:nvSpPr>
        <dsp:cNvPr id="0" name=""/>
        <dsp:cNvSpPr/>
      </dsp:nvSpPr>
      <dsp:spPr>
        <a:xfrm>
          <a:off x="4387732" y="396139"/>
          <a:ext cx="1010617" cy="748488"/>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Master </a:t>
          </a:r>
        </a:p>
        <a:p>
          <a:pPr lvl="0" algn="ctr" defTabSz="488950">
            <a:lnSpc>
              <a:spcPct val="90000"/>
            </a:lnSpc>
            <a:spcBef>
              <a:spcPct val="0"/>
            </a:spcBef>
            <a:spcAft>
              <a:spcPct val="35000"/>
            </a:spcAft>
          </a:pPr>
          <a:r>
            <a:rPr lang="en-US" sz="1100" kern="1200" dirty="0" smtClean="0"/>
            <a:t>Module</a:t>
          </a:r>
          <a:endParaRPr lang="en-US" sz="1100" kern="1200" dirty="0"/>
        </a:p>
      </dsp:txBody>
      <dsp:txXfrm>
        <a:off x="4409654" y="418061"/>
        <a:ext cx="966773" cy="704644"/>
      </dsp:txXfrm>
    </dsp:sp>
    <dsp:sp modelId="{953AEFD5-AC52-8843-87BD-761DE447A025}">
      <dsp:nvSpPr>
        <dsp:cNvPr id="0" name=""/>
        <dsp:cNvSpPr/>
      </dsp:nvSpPr>
      <dsp:spPr>
        <a:xfrm>
          <a:off x="5499411" y="645066"/>
          <a:ext cx="214250" cy="250633"/>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5499411" y="695193"/>
        <a:ext cx="149975" cy="150379"/>
      </dsp:txXfrm>
    </dsp:sp>
    <dsp:sp modelId="{97B112D9-C93D-6743-8689-BFB4B6785C5C}">
      <dsp:nvSpPr>
        <dsp:cNvPr id="0" name=""/>
        <dsp:cNvSpPr/>
      </dsp:nvSpPr>
      <dsp:spPr>
        <a:xfrm>
          <a:off x="5802596" y="396139"/>
          <a:ext cx="1010617" cy="748488"/>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Actuator Interface Module</a:t>
          </a:r>
          <a:endParaRPr lang="en-US" sz="1100" kern="1200" dirty="0"/>
        </a:p>
      </dsp:txBody>
      <dsp:txXfrm>
        <a:off x="5824518" y="418061"/>
        <a:ext cx="966773" cy="704644"/>
      </dsp:txXfrm>
    </dsp:sp>
    <dsp:sp modelId="{2DB9C8C8-531B-1E45-8D99-546FD0190036}">
      <dsp:nvSpPr>
        <dsp:cNvPr id="0" name=""/>
        <dsp:cNvSpPr/>
      </dsp:nvSpPr>
      <dsp:spPr>
        <a:xfrm>
          <a:off x="6914275" y="645066"/>
          <a:ext cx="214250" cy="250633"/>
        </a:xfrm>
        <a:prstGeom prs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6914275" y="695193"/>
        <a:ext cx="149975" cy="150379"/>
      </dsp:txXfrm>
    </dsp:sp>
    <dsp:sp modelId="{1F60D4A9-2CDC-344F-91BB-7FF9C7CEBB28}">
      <dsp:nvSpPr>
        <dsp:cNvPr id="0" name=""/>
        <dsp:cNvSpPr/>
      </dsp:nvSpPr>
      <dsp:spPr>
        <a:xfrm>
          <a:off x="7217461" y="396139"/>
          <a:ext cx="1010617" cy="748488"/>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Actuators</a:t>
          </a:r>
          <a:br>
            <a:rPr lang="en-US" sz="1100" kern="1200" dirty="0" smtClean="0"/>
          </a:br>
          <a:r>
            <a:rPr lang="en-US" sz="1100" kern="1200" dirty="0" smtClean="0"/>
            <a:t>(Choppers, PS)</a:t>
          </a:r>
          <a:endParaRPr lang="en-US" sz="1100" kern="1200" dirty="0"/>
        </a:p>
      </dsp:txBody>
      <dsp:txXfrm>
        <a:off x="7239383" y="418061"/>
        <a:ext cx="966773" cy="70464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15/10/15</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3</a:t>
            </a:fld>
            <a:endParaRPr lang="sv-SE" dirty="0"/>
          </a:p>
        </p:txBody>
      </p:sp>
    </p:spTree>
    <p:extLst>
      <p:ext uri="{BB962C8B-B14F-4D97-AF65-F5344CB8AC3E}">
        <p14:creationId xmlns:p14="http://schemas.microsoft.com/office/powerpoint/2010/main" val="576695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16</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17</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18</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21</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22</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23</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24</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all the systems associated with protection and beam permit at the lower “machine” level, there are Higher-Level Operation Critical Systems.</a:t>
            </a:r>
          </a:p>
          <a:p>
            <a:r>
              <a:rPr lang="en-US" dirty="0" smtClean="0"/>
              <a:t>The diagrams represent the system in terms of a hierarchical control structure. Horizontal layers indicate layers of hierarchy. </a:t>
            </a:r>
          </a:p>
          <a:p>
            <a:r>
              <a:rPr lang="en-US" dirty="0" smtClean="0"/>
              <a:t>The Higher-Level Operation Critical Systems (e.g. PSS, TSS) are those additional systems that are essential for operation and that need to work properly. If not, there should be no permission to produce beam. </a:t>
            </a:r>
          </a:p>
          <a:p>
            <a:r>
              <a:rPr lang="en-US" dirty="0" smtClean="0"/>
              <a:t>Some of those Higher-Level Operation Critical Systems might have a direct impact on the beam and some of them might need to know the beam state.</a:t>
            </a:r>
          </a:p>
          <a:p>
            <a:r>
              <a:rPr lang="en-US" dirty="0" smtClean="0"/>
              <a:t>Local Protection and Beam Permit Systems are in charge of</a:t>
            </a:r>
            <a:endParaRPr lang="en-US" sz="800" dirty="0" smtClean="0"/>
          </a:p>
          <a:p>
            <a:pPr marL="285750" indent="-285750">
              <a:buFont typeface="Arial" panose="020B0604020202020204" pitchFamily="34" charset="0"/>
              <a:buChar char="•"/>
            </a:pPr>
            <a:r>
              <a:rPr lang="en-US" dirty="0" smtClean="0"/>
              <a:t>monitoring a specific segment of the “machine” and detecting non-nominal states that could lead to damage,</a:t>
            </a:r>
          </a:p>
          <a:p>
            <a:pPr marL="285750" indent="-285750">
              <a:buFont typeface="Arial" panose="020B0604020202020204" pitchFamily="34" charset="0"/>
              <a:buChar char="•"/>
            </a:pPr>
            <a:r>
              <a:rPr lang="en-US" dirty="0" smtClean="0"/>
              <a:t>taking any necessary actions for preventing damage to equipment in that segment in such a case,</a:t>
            </a:r>
          </a:p>
          <a:p>
            <a:pPr marL="285750" indent="-285750">
              <a:buFont typeface="Arial" panose="020B0604020202020204" pitchFamily="34" charset="0"/>
              <a:buChar char="•"/>
            </a:pPr>
            <a:r>
              <a:rPr lang="en-US" dirty="0" smtClean="0"/>
              <a:t>confirming that everything in their segment is ready for beam production.</a:t>
            </a:r>
          </a:p>
          <a:p>
            <a:pPr marL="285750" lvl="0" indent="-285750">
              <a:buFont typeface="Arial" panose="020B0604020202020204" pitchFamily="34" charset="0"/>
              <a:buChar char="•"/>
            </a:pPr>
            <a:r>
              <a:rPr lang="en-US" dirty="0" smtClean="0"/>
              <a:t>Turning beam on, knowing that something is wrong, needs to be avoided. This would unnecessarily increase the demand rate for Proton Beam Monitoring or other protection related systems.</a:t>
            </a:r>
          </a:p>
          <a:p>
            <a:r>
              <a:rPr lang="en-US" dirty="0" smtClean="0"/>
              <a:t>Note that Local Protection and Beam Permit Systems do not monitor beam parameters themselves to protect their segment from beam-induced damage. Doing that is the job of Proton Beam Monitoring.</a:t>
            </a:r>
          </a:p>
          <a:p>
            <a:r>
              <a:rPr lang="en-US" dirty="0" smtClean="0"/>
              <a:t>Local Systems do focus on local equipment of their segment and protect from locally detectable threats.</a:t>
            </a:r>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295248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7</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9</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12</a:t>
            </a:fld>
            <a:endParaRPr lang="sv-SE" dirty="0"/>
          </a:p>
        </p:txBody>
      </p:sp>
    </p:spTree>
    <p:extLst>
      <p:ext uri="{BB962C8B-B14F-4D97-AF65-F5344CB8AC3E}">
        <p14:creationId xmlns:p14="http://schemas.microsoft.com/office/powerpoint/2010/main" val="479868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13</a:t>
            </a:fld>
            <a:endParaRPr lang="sv-SE" dirty="0"/>
          </a:p>
        </p:txBody>
      </p:sp>
    </p:spTree>
    <p:extLst>
      <p:ext uri="{BB962C8B-B14F-4D97-AF65-F5344CB8AC3E}">
        <p14:creationId xmlns:p14="http://schemas.microsoft.com/office/powerpoint/2010/main" val="3577838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Text</a:t>
            </a:r>
            <a:r>
              <a:rPr lang="en-US" baseline="0" dirty="0" smtClean="0"/>
              <a:t> according to slide</a:t>
            </a:r>
            <a:endParaRPr lang="en-US" dirty="0"/>
          </a:p>
        </p:txBody>
      </p:sp>
      <p:sp>
        <p:nvSpPr>
          <p:cNvPr id="4" name="Slide Number Placeholder 3"/>
          <p:cNvSpPr>
            <a:spLocks noGrp="1"/>
          </p:cNvSpPr>
          <p:nvPr>
            <p:ph type="sldNum" sz="quarter" idx="10"/>
          </p:nvPr>
        </p:nvSpPr>
        <p:spPr/>
        <p:txBody>
          <a:bodyPr/>
          <a:lstStyle/>
          <a:p>
            <a:fld id="{161A53A7-64CD-4D0E-AAE8-1AC9C79D7085}" type="slidenum">
              <a:rPr lang="sv-SE" smtClean="0"/>
              <a:t>15</a:t>
            </a:fld>
            <a:endParaRPr lang="sv-SE" dirty="0"/>
          </a:p>
        </p:txBody>
      </p:sp>
    </p:spTree>
    <p:extLst>
      <p:ext uri="{BB962C8B-B14F-4D97-AF65-F5344CB8AC3E}">
        <p14:creationId xmlns:p14="http://schemas.microsoft.com/office/powerpoint/2010/main" val="479868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15/10/15</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15/10/15</a:t>
            </a:fld>
            <a:endParaRPr lang="sv-SE" dirty="0"/>
          </a:p>
        </p:txBody>
      </p:sp>
      <p:sp>
        <p:nvSpPr>
          <p:cNvPr id="5" name="Footer Placeholder 4"/>
          <p:cNvSpPr>
            <a:spLocks noGrp="1"/>
          </p:cNvSpPr>
          <p:nvPr>
            <p:ph type="ftr" sz="quarter" idx="11"/>
          </p:nvPr>
        </p:nvSpPr>
        <p:spPr/>
        <p:txBody>
          <a:bodyPr/>
          <a:lstStyle/>
          <a:p>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4"/>
          <p:cNvSpPr>
            <a:spLocks noGrp="1"/>
          </p:cNvSpPr>
          <p:nvPr>
            <p:ph type="dt" sz="half" idx="10"/>
          </p:nvPr>
        </p:nvSpPr>
        <p:spPr/>
        <p:txBody>
          <a:bodyPr/>
          <a:lstStyle/>
          <a:p>
            <a:fld id="{42E66B7F-8271-49DA-A25A-F4BB9F476347}" type="datetime1">
              <a:rPr lang="sv-SE" smtClean="0"/>
              <a:t>15/10/15</a:t>
            </a:fld>
            <a:endParaRPr lang="sv-SE" dirty="0"/>
          </a:p>
        </p:txBody>
      </p:sp>
      <p:sp>
        <p:nvSpPr>
          <p:cNvPr id="6" name="Footer Placeholder 5"/>
          <p:cNvSpPr>
            <a:spLocks noGrp="1"/>
          </p:cNvSpPr>
          <p:nvPr>
            <p:ph type="ftr" sz="quarter" idx="11"/>
          </p:nvPr>
        </p:nvSpPr>
        <p:spPr/>
        <p:txBody>
          <a:bodyPr/>
          <a:lstStyle/>
          <a:p>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15/10/15</a:t>
            </a:fld>
            <a:endParaRPr lang="sv-SE" dirty="0"/>
          </a:p>
        </p:txBody>
      </p:sp>
      <p:sp>
        <p:nvSpPr>
          <p:cNvPr id="8" name="Footer Placeholder 7"/>
          <p:cNvSpPr>
            <a:spLocks noGrp="1"/>
          </p:cNvSpPr>
          <p:nvPr>
            <p:ph type="ftr" sz="quarter" idx="11"/>
          </p:nvPr>
        </p:nvSpPr>
        <p:spPr/>
        <p:txBody>
          <a:bodyPr/>
          <a:lstStyle/>
          <a:p>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15/10/15</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1872208"/>
          </a:xfrm>
        </p:spPr>
        <p:txBody>
          <a:bodyPr>
            <a:normAutofit fontScale="90000"/>
          </a:bodyPr>
          <a:lstStyle/>
          <a:p>
            <a:pPr algn="ctr"/>
            <a:r>
              <a:rPr lang="en-US" sz="4000" dirty="0" smtClean="0"/>
              <a:t>Beam Instrumentation and </a:t>
            </a:r>
            <a:br>
              <a:rPr lang="en-US" sz="4000" dirty="0" smtClean="0"/>
            </a:br>
            <a:r>
              <a:rPr lang="en-US" sz="4000" dirty="0" smtClean="0"/>
              <a:t>Machine Protection </a:t>
            </a:r>
            <a:br>
              <a:rPr lang="en-US" sz="4000" dirty="0" smtClean="0"/>
            </a:br>
            <a:r>
              <a:rPr lang="en-US" sz="4000" dirty="0" smtClean="0"/>
              <a:t>TAC12</a:t>
            </a:r>
            <a:endParaRPr lang="sv-SE" sz="4000" dirty="0"/>
          </a:p>
        </p:txBody>
      </p:sp>
      <p:sp>
        <p:nvSpPr>
          <p:cNvPr id="3" name="Subtitle 2"/>
          <p:cNvSpPr>
            <a:spLocks noGrp="1"/>
          </p:cNvSpPr>
          <p:nvPr>
            <p:ph type="subTitle" idx="1"/>
          </p:nvPr>
        </p:nvSpPr>
        <p:spPr/>
        <p:txBody>
          <a:bodyPr>
            <a:noAutofit/>
          </a:bodyPr>
          <a:lstStyle/>
          <a:p>
            <a:r>
              <a:rPr lang="en-US" sz="2000" dirty="0" smtClean="0">
                <a:solidFill>
                  <a:schemeClr val="bg1"/>
                </a:solidFill>
              </a:rPr>
              <a:t>Annika Nordt et al.</a:t>
            </a:r>
          </a:p>
          <a:p>
            <a:r>
              <a:rPr lang="en-US" sz="2000" dirty="0" smtClean="0">
                <a:solidFill>
                  <a:schemeClr val="bg1"/>
                </a:solidFill>
              </a:rPr>
              <a:t>ICS/Protection Systems</a:t>
            </a:r>
            <a:endParaRPr lang="en-US"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dirty="0" smtClean="0">
                <a:solidFill>
                  <a:srgbClr val="FFFFFF"/>
                </a:solidFill>
              </a:rPr>
              <a:t>www.europeanspallationsource.se</a:t>
            </a:r>
          </a:p>
          <a:p>
            <a:pPr algn="ctr"/>
            <a:fld id="{BBFA6683-B7D4-2048-84A5-DC897BFBCAED}" type="datetime3">
              <a:rPr lang="sv-SE" sz="1400" smtClean="0">
                <a:solidFill>
                  <a:srgbClr val="FFFFFF"/>
                </a:solidFill>
              </a:rPr>
              <a:t>15 October 2015</a:t>
            </a:fld>
            <a:endParaRPr lang="en-GB" sz="1400" dirty="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Allocation of Response Time (LINAC)</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26459008"/>
              </p:ext>
            </p:extLst>
          </p:nvPr>
        </p:nvGraphicFramePr>
        <p:xfrm>
          <a:off x="457200" y="1230869"/>
          <a:ext cx="8229600" cy="1540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10</a:t>
            </a:fld>
            <a:endParaRPr lang="sv-SE" dirty="0">
              <a:solidFill>
                <a:prstClr val="black">
                  <a:tint val="75000"/>
                </a:prstClr>
              </a:solidFill>
              <a:latin typeface="Calibri"/>
            </a:endParaRPr>
          </a:p>
        </p:txBody>
      </p:sp>
      <p:sp>
        <p:nvSpPr>
          <p:cNvPr id="3" name="TextBox 2"/>
          <p:cNvSpPr txBox="1"/>
          <p:nvPr/>
        </p:nvSpPr>
        <p:spPr>
          <a:xfrm>
            <a:off x="1835696" y="3284984"/>
            <a:ext cx="5400600" cy="369332"/>
          </a:xfrm>
          <a:prstGeom prst="rect">
            <a:avLst/>
          </a:prstGeom>
          <a:noFill/>
        </p:spPr>
        <p:txBody>
          <a:bodyPr wrap="square" rtlCol="0">
            <a:spAutoFit/>
          </a:bodyPr>
          <a:lstStyle/>
          <a:p>
            <a:pPr defTabSz="914400"/>
            <a:r>
              <a:rPr lang="en-US" b="1" dirty="0" smtClean="0">
                <a:solidFill>
                  <a:prstClr val="black"/>
                </a:solidFill>
                <a:latin typeface="Calibri"/>
              </a:rPr>
              <a:t>4 modules of the Fast Beam Interlock System (FBIS)</a:t>
            </a:r>
            <a:endParaRPr lang="en-US" b="1" dirty="0">
              <a:solidFill>
                <a:prstClr val="black"/>
              </a:solidFill>
              <a:latin typeface="Calibri"/>
            </a:endParaRPr>
          </a:p>
        </p:txBody>
      </p:sp>
      <p:cxnSp>
        <p:nvCxnSpPr>
          <p:cNvPr id="8" name="Straight Arrow Connector 7"/>
          <p:cNvCxnSpPr>
            <a:stCxn id="3" idx="0"/>
          </p:cNvCxnSpPr>
          <p:nvPr/>
        </p:nvCxnSpPr>
        <p:spPr>
          <a:xfrm flipH="1" flipV="1">
            <a:off x="2987824" y="2348880"/>
            <a:ext cx="1548172"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a:stCxn id="3" idx="0"/>
          </p:cNvCxnSpPr>
          <p:nvPr/>
        </p:nvCxnSpPr>
        <p:spPr>
          <a:xfrm flipH="1" flipV="1">
            <a:off x="3923928" y="2348880"/>
            <a:ext cx="612068"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4463988" y="2358172"/>
            <a:ext cx="756084"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4463988" y="2358172"/>
            <a:ext cx="1908212"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39" name="Table 38"/>
          <p:cNvGraphicFramePr>
            <a:graphicFrameLocks noGrp="1"/>
          </p:cNvGraphicFramePr>
          <p:nvPr>
            <p:extLst>
              <p:ext uri="{D42A27DB-BD31-4B8C-83A1-F6EECF244321}">
                <p14:modId xmlns:p14="http://schemas.microsoft.com/office/powerpoint/2010/main" val="3369639389"/>
              </p:ext>
            </p:extLst>
          </p:nvPr>
        </p:nvGraphicFramePr>
        <p:xfrm>
          <a:off x="611561" y="3861048"/>
          <a:ext cx="7920880" cy="1889760"/>
        </p:xfrm>
        <a:graphic>
          <a:graphicData uri="http://schemas.openxmlformats.org/drawingml/2006/table">
            <a:tbl>
              <a:tblPr firstRow="1" bandRow="1">
                <a:tableStyleId>{5C22544A-7EE6-4342-B048-85BDC9FD1C3A}</a:tableStyleId>
              </a:tblPr>
              <a:tblGrid>
                <a:gridCol w="962349"/>
                <a:gridCol w="1332486"/>
                <a:gridCol w="1110404"/>
                <a:gridCol w="888323"/>
                <a:gridCol w="1036377"/>
                <a:gridCol w="962349"/>
                <a:gridCol w="814296"/>
                <a:gridCol w="814296"/>
              </a:tblGrid>
              <a:tr h="370840">
                <a:tc>
                  <a:txBody>
                    <a:bodyPr/>
                    <a:lstStyle/>
                    <a:p>
                      <a:pPr algn="ctr"/>
                      <a:r>
                        <a:rPr lang="en-US" sz="1600" dirty="0" smtClean="0">
                          <a:solidFill>
                            <a:schemeClr val="tx1"/>
                          </a:solidFill>
                        </a:rPr>
                        <a:t>Module</a:t>
                      </a:r>
                      <a:endParaRPr lang="en-US" sz="160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82A115"/>
                          </a:solidFill>
                        </a:rPr>
                        <a:t>BCM</a:t>
                      </a:r>
                      <a:r>
                        <a:rPr lang="en-US" sz="1600" b="1" baseline="0" dirty="0" smtClean="0">
                          <a:solidFill>
                            <a:srgbClr val="82A115"/>
                          </a:solidFill>
                        </a:rPr>
                        <a:t> (</a:t>
                      </a:r>
                      <a:r>
                        <a:rPr lang="en-US" sz="1600" b="1" dirty="0" smtClean="0">
                          <a:solidFill>
                            <a:srgbClr val="82A115"/>
                          </a:solidFill>
                        </a:rPr>
                        <a:t>measure, compare to threshold, trigger BIS)</a:t>
                      </a:r>
                      <a:endParaRPr lang="en-US" sz="1600" b="1" dirty="0">
                        <a:solidFill>
                          <a:srgbClr val="82A115"/>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FF6E05"/>
                          </a:solidFill>
                        </a:rPr>
                        <a:t>Sensor Interface Module</a:t>
                      </a:r>
                      <a:endParaRPr lang="en-US" sz="1600" b="1" dirty="0">
                        <a:solidFill>
                          <a:srgbClr val="FF6E05"/>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FF6E05"/>
                          </a:solidFill>
                        </a:rPr>
                        <a:t>Master Module</a:t>
                      </a:r>
                      <a:endParaRPr lang="en-US" sz="1600" b="1" dirty="0">
                        <a:solidFill>
                          <a:srgbClr val="FF6E05"/>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FF6E05"/>
                          </a:solidFill>
                        </a:rPr>
                        <a:t>Actuator Interface Module</a:t>
                      </a:r>
                      <a:endParaRPr lang="en-US" sz="1600" b="1" dirty="0">
                        <a:solidFill>
                          <a:srgbClr val="FF6E05"/>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2EA1A2"/>
                          </a:solidFill>
                        </a:rPr>
                        <a:t>LEBT</a:t>
                      </a:r>
                      <a:r>
                        <a:rPr lang="en-US" sz="1600" b="1" baseline="0" dirty="0" smtClean="0">
                          <a:solidFill>
                            <a:srgbClr val="2EA1A2"/>
                          </a:solidFill>
                        </a:rPr>
                        <a:t> </a:t>
                      </a:r>
                      <a:r>
                        <a:rPr lang="en-US" sz="1600" b="1" dirty="0" smtClean="0">
                          <a:solidFill>
                            <a:srgbClr val="2EA1A2"/>
                          </a:solidFill>
                        </a:rPr>
                        <a:t>Chopper rise time</a:t>
                      </a:r>
                      <a:endParaRPr lang="en-US" sz="1600" b="1" dirty="0">
                        <a:solidFill>
                          <a:srgbClr val="2EA1A2"/>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chemeClr val="tx1"/>
                          </a:solidFill>
                        </a:rPr>
                        <a:t>Total (in theory)</a:t>
                      </a: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0" dirty="0" err="1" smtClean="0">
                          <a:solidFill>
                            <a:schemeClr val="tx1"/>
                          </a:solidFill>
                        </a:rPr>
                        <a:t>ToF</a:t>
                      </a:r>
                      <a:r>
                        <a:rPr lang="en-US" sz="1600" b="0" dirty="0" smtClean="0">
                          <a:solidFill>
                            <a:schemeClr val="tx1"/>
                          </a:solidFill>
                        </a:rPr>
                        <a:t> (600m/2GeV)</a:t>
                      </a:r>
                      <a:endParaRPr lang="en-US" sz="1600"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600" b="1" dirty="0" smtClean="0">
                          <a:solidFill>
                            <a:schemeClr val="tx1"/>
                          </a:solidFill>
                        </a:rPr>
                        <a:t>Reaction Time</a:t>
                      </a: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82A115"/>
                          </a:solidFill>
                        </a:rPr>
                        <a:t>1μs</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FF6E05"/>
                          </a:solidFill>
                        </a:rPr>
                        <a:t>500ns</a:t>
                      </a:r>
                      <a:endParaRPr lang="en-US" sz="1600" b="1" dirty="0">
                        <a:solidFill>
                          <a:srgbClr val="FF6E05"/>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FF6E05"/>
                          </a:solidFill>
                        </a:rPr>
                        <a:t>250ns</a:t>
                      </a:r>
                      <a:endParaRPr lang="en-US" sz="1600" b="1" dirty="0">
                        <a:solidFill>
                          <a:srgbClr val="FF6E05"/>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FF6E05"/>
                          </a:solidFill>
                        </a:rPr>
                        <a:t>100ns</a:t>
                      </a:r>
                      <a:endParaRPr lang="en-US" sz="1600" b="1" dirty="0">
                        <a:solidFill>
                          <a:srgbClr val="FF6E05"/>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rgbClr val="2EA1A2"/>
                          </a:solidFill>
                        </a:rPr>
                        <a:t>300ns</a:t>
                      </a:r>
                      <a:endParaRPr lang="en-US" sz="1600" b="1" dirty="0">
                        <a:solidFill>
                          <a:srgbClr val="2EA1A2"/>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2.15</a:t>
                      </a:r>
                      <a:r>
                        <a:rPr lang="en-US" sz="1600" b="1" dirty="0" smtClean="0"/>
                        <a:t>μs</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4.1</a:t>
                      </a:r>
                      <a:r>
                        <a:rPr lang="en-US" sz="1600" dirty="0" smtClean="0"/>
                        <a:t>μs</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11" name="TextBox 10"/>
          <p:cNvSpPr txBox="1"/>
          <p:nvPr/>
        </p:nvSpPr>
        <p:spPr>
          <a:xfrm>
            <a:off x="611560" y="5949280"/>
            <a:ext cx="8352928" cy="584776"/>
          </a:xfrm>
          <a:prstGeom prst="rect">
            <a:avLst/>
          </a:prstGeom>
          <a:noFill/>
          <a:ln>
            <a:solidFill>
              <a:srgbClr val="FFFFFF"/>
            </a:solidFill>
          </a:ln>
        </p:spPr>
        <p:txBody>
          <a:bodyPr wrap="square" rtlCol="0">
            <a:spAutoFit/>
          </a:bodyPr>
          <a:lstStyle/>
          <a:p>
            <a:r>
              <a:rPr lang="en-US" sz="1600" b="1" dirty="0" smtClean="0"/>
              <a:t>First prototype testing shows that 4μs could be achieved. </a:t>
            </a:r>
            <a:r>
              <a:rPr lang="en-US" sz="1600" dirty="0" smtClean="0"/>
              <a:t>However</a:t>
            </a:r>
            <a:r>
              <a:rPr lang="en-US" sz="1600" b="1" dirty="0" smtClean="0"/>
              <a:t> </a:t>
            </a:r>
            <a:r>
              <a:rPr lang="en-US" sz="1600" dirty="0"/>
              <a:t>o</a:t>
            </a:r>
            <a:r>
              <a:rPr lang="en-US" sz="1600" dirty="0" smtClean="0"/>
              <a:t>verall response needs to be measured (BCM connected to BIS, cable delay, BIS triggering the LEBT </a:t>
            </a:r>
            <a:r>
              <a:rPr lang="en-US" sz="1600" dirty="0" err="1" smtClean="0"/>
              <a:t>chopper,etc</a:t>
            </a:r>
            <a:r>
              <a:rPr lang="en-US" sz="1600" dirty="0" smtClean="0"/>
              <a:t>). </a:t>
            </a:r>
            <a:endParaRPr lang="en-US" sz="1600" dirty="0"/>
          </a:p>
        </p:txBody>
      </p:sp>
    </p:spTree>
    <p:extLst>
      <p:ext uri="{BB962C8B-B14F-4D97-AF65-F5344CB8AC3E}">
        <p14:creationId xmlns:p14="http://schemas.microsoft.com/office/powerpoint/2010/main" val="17753274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3" grpId="0"/>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97768"/>
            <a:ext cx="7560840" cy="1143000"/>
          </a:xfrm>
        </p:spPr>
        <p:txBody>
          <a:bodyPr/>
          <a:lstStyle/>
          <a:p>
            <a:r>
              <a:rPr lang="en-US" dirty="0" smtClean="0"/>
              <a:t>Allocation of Protection Integrity Level (PIL)</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solidFill>
                  <a:prstClr val="black">
                    <a:tint val="75000"/>
                  </a:prstClr>
                </a:solidFill>
                <a:latin typeface="Calibri"/>
              </a:rPr>
              <a:pPr/>
              <a:t>11</a:t>
            </a:fld>
            <a:endParaRPr lang="sv-SE" dirty="0">
              <a:solidFill>
                <a:prstClr val="black">
                  <a:tint val="75000"/>
                </a:prstClr>
              </a:solidFill>
              <a:latin typeface="Calibri"/>
            </a:endParaRPr>
          </a:p>
        </p:txBody>
      </p:sp>
      <p:graphicFrame>
        <p:nvGraphicFramePr>
          <p:cNvPr id="11" name="Table 10"/>
          <p:cNvGraphicFramePr>
            <a:graphicFrameLocks noGrp="1"/>
          </p:cNvGraphicFramePr>
          <p:nvPr>
            <p:extLst>
              <p:ext uri="{D42A27DB-BD31-4B8C-83A1-F6EECF244321}">
                <p14:modId xmlns:p14="http://schemas.microsoft.com/office/powerpoint/2010/main" val="608900520"/>
              </p:ext>
            </p:extLst>
          </p:nvPr>
        </p:nvGraphicFramePr>
        <p:xfrm>
          <a:off x="179512" y="3933056"/>
          <a:ext cx="3744416" cy="2651760"/>
        </p:xfrm>
        <a:graphic>
          <a:graphicData uri="http://schemas.openxmlformats.org/drawingml/2006/table">
            <a:tbl>
              <a:tblPr firstRow="1" bandRow="1">
                <a:tableStyleId>{5C22544A-7EE6-4342-B048-85BDC9FD1C3A}</a:tableStyleId>
              </a:tblPr>
              <a:tblGrid>
                <a:gridCol w="2016224"/>
                <a:gridCol w="1728192"/>
              </a:tblGrid>
              <a:tr h="877612">
                <a:tc>
                  <a:txBody>
                    <a:bodyPr/>
                    <a:lstStyle/>
                    <a:p>
                      <a:pPr algn="ctr"/>
                      <a:r>
                        <a:rPr lang="en-US" sz="1800" dirty="0" smtClean="0">
                          <a:solidFill>
                            <a:schemeClr val="tx1"/>
                          </a:solidFill>
                        </a:rPr>
                        <a:t>PIL</a:t>
                      </a:r>
                    </a:p>
                    <a:p>
                      <a:pPr algn="ctr"/>
                      <a:r>
                        <a:rPr lang="en-US" sz="1800" dirty="0" smtClean="0">
                          <a:solidFill>
                            <a:schemeClr val="tx1"/>
                          </a:solidFill>
                        </a:rPr>
                        <a:t>(regarding blind failures/SIL from IEC61508)</a:t>
                      </a:r>
                      <a:endParaRPr lang="en-US" sz="1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b="1" dirty="0" smtClean="0">
                          <a:solidFill>
                            <a:schemeClr val="tx1"/>
                          </a:solidFill>
                        </a:rPr>
                        <a:t>PFH </a:t>
                      </a:r>
                    </a:p>
                    <a:p>
                      <a:pPr algn="ctr"/>
                      <a:r>
                        <a:rPr lang="en-US" sz="1800" b="1" dirty="0" smtClean="0">
                          <a:solidFill>
                            <a:schemeClr val="tx1"/>
                          </a:solidFill>
                        </a:rPr>
                        <a:t>(Probability of blind failures per hour)</a:t>
                      </a:r>
                      <a:endParaRPr lang="en-US" sz="18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75821">
                <a:tc>
                  <a:txBody>
                    <a:bodyPr/>
                    <a:lstStyle/>
                    <a:p>
                      <a:pPr algn="ctr"/>
                      <a:r>
                        <a:rPr lang="en-US" sz="1800" b="1" dirty="0" smtClean="0">
                          <a:solidFill>
                            <a:schemeClr val="tx1"/>
                          </a:solidFill>
                        </a:rPr>
                        <a:t>1</a:t>
                      </a:r>
                      <a:endParaRPr lang="en-US" sz="18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10</a:t>
                      </a:r>
                      <a:r>
                        <a:rPr lang="en-US" sz="1800" b="1" baseline="30000" dirty="0" smtClean="0">
                          <a:solidFill>
                            <a:schemeClr val="tx1"/>
                          </a:solidFill>
                        </a:rPr>
                        <a:t>-5 </a:t>
                      </a:r>
                      <a:r>
                        <a:rPr lang="en-US" sz="1800" b="1" dirty="0" smtClean="0">
                          <a:solidFill>
                            <a:schemeClr val="tx1"/>
                          </a:solidFill>
                        </a:rPr>
                        <a:t>- 10</a:t>
                      </a:r>
                      <a:r>
                        <a:rPr lang="en-US" sz="1800" b="1" baseline="30000" dirty="0" smtClean="0">
                          <a:solidFill>
                            <a:schemeClr val="tx1"/>
                          </a:solidFill>
                        </a:rPr>
                        <a:t>-6</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75821">
                <a:tc>
                  <a:txBody>
                    <a:bodyPr/>
                    <a:lstStyle/>
                    <a:p>
                      <a:pPr algn="ctr"/>
                      <a:r>
                        <a:rPr lang="en-US" sz="1800" b="1" dirty="0" smtClean="0">
                          <a:solidFill>
                            <a:schemeClr val="tx1"/>
                          </a:solidFill>
                        </a:rPr>
                        <a:t>2</a:t>
                      </a:r>
                      <a:endParaRPr lang="en-US" sz="18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CD2F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10</a:t>
                      </a:r>
                      <a:r>
                        <a:rPr lang="en-US" sz="1800" b="1" baseline="30000" dirty="0" smtClean="0">
                          <a:solidFill>
                            <a:schemeClr val="tx1"/>
                          </a:solidFill>
                        </a:rPr>
                        <a:t>-6 </a:t>
                      </a:r>
                      <a:r>
                        <a:rPr lang="en-US" sz="1800" b="1" dirty="0" smtClean="0">
                          <a:solidFill>
                            <a:schemeClr val="tx1"/>
                          </a:solidFill>
                        </a:rPr>
                        <a:t>- 10</a:t>
                      </a:r>
                      <a:r>
                        <a:rPr lang="en-US" sz="1800" b="1" baseline="30000" dirty="0" smtClean="0">
                          <a:solidFill>
                            <a:schemeClr val="tx1"/>
                          </a:solidFill>
                        </a:rPr>
                        <a:t>-7</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BCD2F1"/>
                    </a:solidFill>
                  </a:tcPr>
                </a:tc>
              </a:tr>
              <a:tr h="275821">
                <a:tc>
                  <a:txBody>
                    <a:bodyPr/>
                    <a:lstStyle/>
                    <a:p>
                      <a:pPr algn="ctr"/>
                      <a:r>
                        <a:rPr lang="en-US" sz="1800" b="1" dirty="0" smtClean="0">
                          <a:solidFill>
                            <a:schemeClr val="tx1"/>
                          </a:solidFill>
                        </a:rPr>
                        <a:t>3</a:t>
                      </a:r>
                      <a:endParaRPr lang="en-US" sz="18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10</a:t>
                      </a:r>
                      <a:r>
                        <a:rPr lang="en-US" sz="1800" b="1" baseline="30000" dirty="0" smtClean="0">
                          <a:solidFill>
                            <a:schemeClr val="tx1"/>
                          </a:solidFill>
                        </a:rPr>
                        <a:t>-7 </a:t>
                      </a:r>
                      <a:r>
                        <a:rPr lang="en-US" sz="1800" b="1" dirty="0" smtClean="0">
                          <a:solidFill>
                            <a:schemeClr val="tx1"/>
                          </a:solidFill>
                        </a:rPr>
                        <a:t>- 10</a:t>
                      </a:r>
                      <a:r>
                        <a:rPr lang="en-US" sz="1800" b="1" baseline="30000" dirty="0" smtClean="0">
                          <a:solidFill>
                            <a:schemeClr val="tx1"/>
                          </a:solidFill>
                        </a:rPr>
                        <a:t>-8</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75821">
                <a:tc>
                  <a:txBody>
                    <a:bodyPr/>
                    <a:lstStyle/>
                    <a:p>
                      <a:pPr algn="ctr"/>
                      <a:r>
                        <a:rPr lang="en-US" sz="1800" b="1" dirty="0" smtClean="0">
                          <a:solidFill>
                            <a:schemeClr val="tx1"/>
                          </a:solidFill>
                        </a:rPr>
                        <a:t>4</a:t>
                      </a:r>
                      <a:endParaRPr lang="en-US" sz="18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10</a:t>
                      </a:r>
                      <a:r>
                        <a:rPr lang="en-US" sz="1800" b="1" baseline="30000" dirty="0" smtClean="0">
                          <a:solidFill>
                            <a:schemeClr val="tx1"/>
                          </a:solidFill>
                        </a:rPr>
                        <a:t>-8 </a:t>
                      </a:r>
                      <a:r>
                        <a:rPr lang="en-US" sz="1800" b="1" dirty="0" smtClean="0">
                          <a:solidFill>
                            <a:schemeClr val="tx1"/>
                          </a:solidFill>
                        </a:rPr>
                        <a:t>- 10</a:t>
                      </a:r>
                      <a:r>
                        <a:rPr lang="en-US" sz="1800" b="1" baseline="30000" dirty="0" smtClean="0">
                          <a:solidFill>
                            <a:schemeClr val="tx1"/>
                          </a:solidFill>
                        </a:rPr>
                        <a:t>-9</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48802497"/>
              </p:ext>
            </p:extLst>
          </p:nvPr>
        </p:nvGraphicFramePr>
        <p:xfrm>
          <a:off x="4499992" y="3933056"/>
          <a:ext cx="4392488" cy="2011679"/>
        </p:xfrm>
        <a:graphic>
          <a:graphicData uri="http://schemas.openxmlformats.org/drawingml/2006/table">
            <a:tbl>
              <a:tblPr firstRow="1" bandRow="1">
                <a:tableStyleId>{5C22544A-7EE6-4342-B048-85BDC9FD1C3A}</a:tableStyleId>
              </a:tblPr>
              <a:tblGrid>
                <a:gridCol w="2304256"/>
                <a:gridCol w="2088232"/>
              </a:tblGrid>
              <a:tr h="877612">
                <a:tc>
                  <a:txBody>
                    <a:bodyPr/>
                    <a:lstStyle/>
                    <a:p>
                      <a:pPr algn="ctr"/>
                      <a:r>
                        <a:rPr lang="en-US" sz="1800" dirty="0" smtClean="0">
                          <a:solidFill>
                            <a:schemeClr val="tx1"/>
                          </a:solidFill>
                        </a:rPr>
                        <a:t>PIL</a:t>
                      </a:r>
                    </a:p>
                    <a:p>
                      <a:pPr algn="ctr"/>
                      <a:r>
                        <a:rPr lang="en-US" sz="1800" dirty="0" smtClean="0">
                          <a:solidFill>
                            <a:schemeClr val="tx1"/>
                          </a:solidFill>
                        </a:rPr>
                        <a:t>Allocation</a:t>
                      </a:r>
                      <a:endParaRPr lang="en-US" sz="18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b="1" dirty="0" smtClean="0">
                          <a:solidFill>
                            <a:schemeClr val="tx1"/>
                          </a:solidFill>
                        </a:rPr>
                        <a:t>PFH </a:t>
                      </a:r>
                    </a:p>
                    <a:p>
                      <a:pPr algn="ctr"/>
                      <a:r>
                        <a:rPr lang="en-US" sz="1800" b="1" dirty="0" smtClean="0">
                          <a:solidFill>
                            <a:schemeClr val="tx1"/>
                          </a:solidFill>
                        </a:rPr>
                        <a:t>(Probability of blind failures per hour)</a:t>
                      </a:r>
                      <a:endParaRPr lang="en-US" sz="18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75821">
                <a:tc>
                  <a:txBody>
                    <a:bodyPr/>
                    <a:lstStyle/>
                    <a:p>
                      <a:pPr algn="ctr"/>
                      <a:r>
                        <a:rPr lang="en-US" sz="1800" b="1" dirty="0" smtClean="0">
                          <a:solidFill>
                            <a:schemeClr val="tx1"/>
                          </a:solidFill>
                        </a:rPr>
                        <a:t>Sensors (BLMs, BCMs)</a:t>
                      </a:r>
                      <a:endParaRPr lang="en-US" sz="18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82A11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3.5</a:t>
                      </a:r>
                      <a:r>
                        <a:rPr lang="en-US" sz="1000" b="1" dirty="0" smtClean="0">
                          <a:solidFill>
                            <a:schemeClr val="tx1"/>
                          </a:solidFill>
                          <a:latin typeface="Wingdings"/>
                          <a:ea typeface="Wingdings"/>
                          <a:cs typeface="Wingdings"/>
                          <a:sym typeface="Wingdings"/>
                        </a:rPr>
                        <a:t></a:t>
                      </a:r>
                      <a:r>
                        <a:rPr lang="en-US" sz="1800" b="1" dirty="0" smtClean="0">
                          <a:solidFill>
                            <a:schemeClr val="tx1"/>
                          </a:solidFill>
                        </a:rPr>
                        <a:t>10</a:t>
                      </a:r>
                      <a:r>
                        <a:rPr lang="en-US" sz="1800" b="1" baseline="30000" dirty="0" smtClean="0">
                          <a:solidFill>
                            <a:schemeClr val="tx1"/>
                          </a:solidFill>
                        </a:rPr>
                        <a:t>-7 </a:t>
                      </a:r>
                      <a:r>
                        <a:rPr lang="en-US" sz="1800" b="1" dirty="0" smtClean="0">
                          <a:solidFill>
                            <a:schemeClr val="tx1"/>
                          </a:solidFill>
                        </a:rPr>
                        <a:t>– 3.5</a:t>
                      </a:r>
                      <a:r>
                        <a:rPr lang="en-US" sz="1000" b="1" dirty="0" smtClean="0">
                          <a:solidFill>
                            <a:schemeClr val="tx1"/>
                          </a:solidFill>
                          <a:latin typeface="Wingdings"/>
                          <a:ea typeface="Wingdings"/>
                          <a:cs typeface="Wingdings"/>
                          <a:sym typeface="Wingdings"/>
                        </a:rPr>
                        <a:t></a:t>
                      </a:r>
                      <a:r>
                        <a:rPr lang="en-US" sz="1800" b="1" dirty="0" smtClean="0">
                          <a:solidFill>
                            <a:schemeClr val="tx1"/>
                          </a:solidFill>
                        </a:rPr>
                        <a:t>10</a:t>
                      </a:r>
                      <a:r>
                        <a:rPr lang="en-US" sz="1800" b="1" baseline="30000" dirty="0" smtClean="0">
                          <a:solidFill>
                            <a:schemeClr val="tx1"/>
                          </a:solidFill>
                        </a:rPr>
                        <a:t>-8</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82A115"/>
                    </a:solidFill>
                  </a:tcPr>
                </a:tc>
              </a:tr>
              <a:tr h="275821">
                <a:tc>
                  <a:txBody>
                    <a:bodyPr/>
                    <a:lstStyle/>
                    <a:p>
                      <a:pPr algn="ctr"/>
                      <a:r>
                        <a:rPr lang="en-US" sz="1800" b="1" dirty="0" smtClean="0">
                          <a:solidFill>
                            <a:schemeClr val="tx1"/>
                          </a:solidFill>
                        </a:rPr>
                        <a:t>BIS</a:t>
                      </a:r>
                      <a:endParaRPr lang="en-US" sz="18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E0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1.5</a:t>
                      </a:r>
                      <a:r>
                        <a:rPr lang="en-US" sz="1000" b="1" dirty="0" smtClean="0">
                          <a:solidFill>
                            <a:schemeClr val="tx1"/>
                          </a:solidFill>
                          <a:latin typeface="Wingdings"/>
                          <a:ea typeface="Wingdings"/>
                          <a:cs typeface="Wingdings"/>
                          <a:sym typeface="Wingdings"/>
                        </a:rPr>
                        <a:t></a:t>
                      </a:r>
                      <a:r>
                        <a:rPr lang="en-US" sz="1800" b="1" dirty="0" smtClean="0">
                          <a:solidFill>
                            <a:schemeClr val="tx1"/>
                          </a:solidFill>
                        </a:rPr>
                        <a:t>10</a:t>
                      </a:r>
                      <a:r>
                        <a:rPr lang="en-US" sz="1800" b="1" baseline="30000" dirty="0" smtClean="0">
                          <a:solidFill>
                            <a:schemeClr val="tx1"/>
                          </a:solidFill>
                        </a:rPr>
                        <a:t>-7 </a:t>
                      </a:r>
                      <a:r>
                        <a:rPr lang="en-US" sz="1800" b="1" dirty="0" smtClean="0">
                          <a:solidFill>
                            <a:schemeClr val="tx1"/>
                          </a:solidFill>
                        </a:rPr>
                        <a:t>– 1.5</a:t>
                      </a:r>
                      <a:r>
                        <a:rPr lang="en-US" sz="1000" b="1" dirty="0" smtClean="0">
                          <a:solidFill>
                            <a:schemeClr val="tx1"/>
                          </a:solidFill>
                          <a:latin typeface="Wingdings"/>
                          <a:ea typeface="Wingdings"/>
                          <a:cs typeface="Wingdings"/>
                          <a:sym typeface="Wingdings"/>
                        </a:rPr>
                        <a:t></a:t>
                      </a:r>
                      <a:r>
                        <a:rPr lang="en-US" sz="1800" b="1" dirty="0" smtClean="0">
                          <a:solidFill>
                            <a:schemeClr val="tx1"/>
                          </a:solidFill>
                        </a:rPr>
                        <a:t>10</a:t>
                      </a:r>
                      <a:r>
                        <a:rPr lang="en-US" sz="1800" b="1" baseline="30000" dirty="0" smtClean="0">
                          <a:solidFill>
                            <a:schemeClr val="tx1"/>
                          </a:solidFill>
                        </a:rPr>
                        <a:t>-8</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6E05"/>
                    </a:solidFill>
                  </a:tcPr>
                </a:tc>
              </a:tr>
              <a:tr h="275821">
                <a:tc>
                  <a:txBody>
                    <a:bodyPr/>
                    <a:lstStyle/>
                    <a:p>
                      <a:pPr algn="ctr"/>
                      <a:r>
                        <a:rPr lang="en-US" sz="1800" b="1" dirty="0" smtClean="0">
                          <a:solidFill>
                            <a:schemeClr val="tx1"/>
                          </a:solidFill>
                        </a:rPr>
                        <a:t>Actuators</a:t>
                      </a:r>
                      <a:endParaRPr lang="en-US" sz="18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EA1A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rPr>
                        <a:t>5.0</a:t>
                      </a:r>
                      <a:r>
                        <a:rPr lang="en-US" sz="1000" b="1" dirty="0" smtClean="0">
                          <a:solidFill>
                            <a:schemeClr val="tx1"/>
                          </a:solidFill>
                          <a:latin typeface="Wingdings"/>
                          <a:ea typeface="Wingdings"/>
                          <a:cs typeface="Wingdings"/>
                          <a:sym typeface="Wingdings"/>
                        </a:rPr>
                        <a:t></a:t>
                      </a:r>
                      <a:r>
                        <a:rPr lang="en-US" sz="1800" b="1" dirty="0" smtClean="0">
                          <a:solidFill>
                            <a:schemeClr val="tx1"/>
                          </a:solidFill>
                        </a:rPr>
                        <a:t>10</a:t>
                      </a:r>
                      <a:r>
                        <a:rPr lang="en-US" sz="1800" b="1" baseline="30000" dirty="0" smtClean="0">
                          <a:solidFill>
                            <a:schemeClr val="tx1"/>
                          </a:solidFill>
                        </a:rPr>
                        <a:t>-7 </a:t>
                      </a:r>
                      <a:r>
                        <a:rPr lang="en-US" sz="1800" b="1" dirty="0" smtClean="0">
                          <a:solidFill>
                            <a:schemeClr val="tx1"/>
                          </a:solidFill>
                        </a:rPr>
                        <a:t>– 5.0</a:t>
                      </a:r>
                      <a:r>
                        <a:rPr lang="en-US" sz="1000" b="1" dirty="0" smtClean="0">
                          <a:solidFill>
                            <a:schemeClr val="tx1"/>
                          </a:solidFill>
                          <a:latin typeface="Wingdings"/>
                          <a:ea typeface="Wingdings"/>
                          <a:cs typeface="Wingdings"/>
                          <a:sym typeface="Wingdings"/>
                        </a:rPr>
                        <a:t></a:t>
                      </a:r>
                      <a:r>
                        <a:rPr lang="en-US" sz="1800" b="1" dirty="0" smtClean="0">
                          <a:solidFill>
                            <a:schemeClr val="tx1"/>
                          </a:solidFill>
                        </a:rPr>
                        <a:t>10</a:t>
                      </a:r>
                      <a:r>
                        <a:rPr lang="en-US" sz="1800" b="1" baseline="30000" dirty="0" smtClean="0">
                          <a:solidFill>
                            <a:schemeClr val="tx1"/>
                          </a:solidFill>
                        </a:rPr>
                        <a:t>-8</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2EA1A2"/>
                    </a:solidFill>
                  </a:tcPr>
                </a:tc>
              </a:tr>
            </a:tbl>
          </a:graphicData>
        </a:graphic>
      </p:graphicFrame>
      <p:sp>
        <p:nvSpPr>
          <p:cNvPr id="8" name="TextBox 7"/>
          <p:cNvSpPr txBox="1"/>
          <p:nvPr/>
        </p:nvSpPr>
        <p:spPr>
          <a:xfrm>
            <a:off x="2483768" y="3356992"/>
            <a:ext cx="4032448" cy="400110"/>
          </a:xfrm>
          <a:prstGeom prst="rect">
            <a:avLst/>
          </a:prstGeom>
          <a:noFill/>
          <a:ln>
            <a:solidFill>
              <a:srgbClr val="FFFFFF"/>
            </a:solidFill>
          </a:ln>
        </p:spPr>
        <p:txBody>
          <a:bodyPr wrap="square" rtlCol="0">
            <a:spAutoFit/>
          </a:bodyPr>
          <a:lstStyle/>
          <a:p>
            <a:r>
              <a:rPr lang="en-US" sz="2000" b="1" dirty="0" smtClean="0"/>
              <a:t>What does this allocation mean?</a:t>
            </a:r>
            <a:endParaRPr lang="en-US" sz="2000" dirty="0"/>
          </a:p>
        </p:txBody>
      </p:sp>
      <p:cxnSp>
        <p:nvCxnSpPr>
          <p:cNvPr id="5" name="Straight Arrow Connector 4"/>
          <p:cNvCxnSpPr/>
          <p:nvPr/>
        </p:nvCxnSpPr>
        <p:spPr>
          <a:xfrm flipV="1">
            <a:off x="3923928" y="5085184"/>
            <a:ext cx="720080" cy="50405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3923928" y="5373216"/>
            <a:ext cx="936104" cy="21602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3923928" y="5589240"/>
            <a:ext cx="864096" cy="14401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aphicFrame>
        <p:nvGraphicFramePr>
          <p:cNvPr id="16" name="Table 15"/>
          <p:cNvGraphicFramePr>
            <a:graphicFrameLocks noGrp="1"/>
          </p:cNvGraphicFramePr>
          <p:nvPr>
            <p:extLst>
              <p:ext uri="{D42A27DB-BD31-4B8C-83A1-F6EECF244321}">
                <p14:modId xmlns:p14="http://schemas.microsoft.com/office/powerpoint/2010/main" val="126916052"/>
              </p:ext>
            </p:extLst>
          </p:nvPr>
        </p:nvGraphicFramePr>
        <p:xfrm>
          <a:off x="323524" y="2154561"/>
          <a:ext cx="8640964" cy="914399"/>
        </p:xfrm>
        <a:graphic>
          <a:graphicData uri="http://schemas.openxmlformats.org/drawingml/2006/table">
            <a:tbl>
              <a:tblPr firstRow="1" bandRow="1">
                <a:tableStyleId>{5C22544A-7EE6-4342-B048-85BDC9FD1C3A}</a:tableStyleId>
              </a:tblPr>
              <a:tblGrid>
                <a:gridCol w="1296148"/>
                <a:gridCol w="2232248"/>
                <a:gridCol w="144016"/>
                <a:gridCol w="864095"/>
                <a:gridCol w="936104"/>
                <a:gridCol w="576065"/>
                <a:gridCol w="1800200"/>
                <a:gridCol w="792088"/>
              </a:tblGrid>
              <a:tr h="803528">
                <a:tc>
                  <a:txBody>
                    <a:bodyPr/>
                    <a:lstStyle/>
                    <a:p>
                      <a:pPr algn="ctr"/>
                      <a:r>
                        <a:rPr lang="en-US" sz="1800" b="1" dirty="0" smtClean="0">
                          <a:solidFill>
                            <a:schemeClr val="tx1"/>
                          </a:solidFill>
                        </a:rPr>
                        <a:t>PIL allocation (proposal)</a:t>
                      </a:r>
                      <a:endParaRPr lang="en-US" sz="18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82A115"/>
                          </a:solidFill>
                        </a:rPr>
                        <a:t>Sensors (BLMs, BCMs):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82A115"/>
                          </a:solidFill>
                        </a:rPr>
                        <a:t>35% of Total PIL</a:t>
                      </a: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FF6E05"/>
                          </a:solidFill>
                        </a:rPr>
                        <a:t>Beam Interlock System (BIS):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FF6E05"/>
                          </a:solidFill>
                        </a:rPr>
                        <a:t>15% of Total PIL</a:t>
                      </a:r>
                      <a:endParaRPr lang="en-US" sz="1800" b="1" dirty="0">
                        <a:solidFill>
                          <a:srgbClr val="FF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algn="ctr"/>
                      <a:endParaRPr lang="en-US" sz="1400" b="1" dirty="0">
                        <a:solidFill>
                          <a:srgbClr val="FF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algn="ctr"/>
                      <a:endParaRPr lang="en-US" sz="1400" b="1" dirty="0">
                        <a:solidFill>
                          <a:srgbClr val="FF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algn="ctr"/>
                      <a:endParaRPr lang="en-US" sz="1400" b="1" dirty="0">
                        <a:solidFill>
                          <a:srgbClr val="FF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b="1" dirty="0" smtClean="0">
                          <a:solidFill>
                            <a:srgbClr val="2EA1A2"/>
                          </a:solidFill>
                        </a:rPr>
                        <a:t>Actuators: </a:t>
                      </a:r>
                    </a:p>
                    <a:p>
                      <a:pPr algn="ctr"/>
                      <a:r>
                        <a:rPr lang="en-US" sz="1800" b="1" dirty="0" smtClean="0">
                          <a:solidFill>
                            <a:srgbClr val="2EA1A2"/>
                          </a:solidFill>
                        </a:rPr>
                        <a:t>50% of Total PIL</a:t>
                      </a:r>
                      <a:endParaRPr lang="en-US" sz="1800" b="1" dirty="0">
                        <a:solidFill>
                          <a:srgbClr val="2EA1A2"/>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chemeClr val="tx1"/>
                          </a:solidFill>
                        </a:rPr>
                        <a:t>Total: PIL2 </a:t>
                      </a: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12" name="TextBox 11"/>
          <p:cNvSpPr txBox="1"/>
          <p:nvPr/>
        </p:nvSpPr>
        <p:spPr>
          <a:xfrm>
            <a:off x="251520" y="1484784"/>
            <a:ext cx="8784976" cy="369332"/>
          </a:xfrm>
          <a:prstGeom prst="rect">
            <a:avLst/>
          </a:prstGeom>
          <a:noFill/>
          <a:ln>
            <a:solidFill>
              <a:srgbClr val="FFFFFF"/>
            </a:solidFill>
          </a:ln>
        </p:spPr>
        <p:txBody>
          <a:bodyPr wrap="square" rtlCol="0">
            <a:spAutoFit/>
          </a:bodyPr>
          <a:lstStyle/>
          <a:p>
            <a:r>
              <a:rPr lang="en-US" dirty="0" smtClean="0"/>
              <a:t>PIL2 (for full protection function) for BIS, BLMs, BCMs is resulting from previous risk analysis</a:t>
            </a:r>
            <a:endParaRPr lang="en-US" dirty="0"/>
          </a:p>
        </p:txBody>
      </p:sp>
    </p:spTree>
    <p:extLst>
      <p:ext uri="{BB962C8B-B14F-4D97-AF65-F5344CB8AC3E}">
        <p14:creationId xmlns:p14="http://schemas.microsoft.com/office/powerpoint/2010/main" val="29284561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BCMs, BLMs: </a:t>
            </a:r>
            <a:r>
              <a:rPr lang="en-US" dirty="0" err="1" smtClean="0"/>
              <a:t>Summarised</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graphicFrame>
        <p:nvGraphicFramePr>
          <p:cNvPr id="5" name="Table 4"/>
          <p:cNvGraphicFramePr>
            <a:graphicFrameLocks noGrp="1"/>
          </p:cNvGraphicFramePr>
          <p:nvPr>
            <p:extLst>
              <p:ext uri="{D42A27DB-BD31-4B8C-83A1-F6EECF244321}">
                <p14:modId xmlns:p14="http://schemas.microsoft.com/office/powerpoint/2010/main" val="4093250254"/>
              </p:ext>
            </p:extLst>
          </p:nvPr>
        </p:nvGraphicFramePr>
        <p:xfrm>
          <a:off x="179512" y="1753406"/>
          <a:ext cx="8784976" cy="2251658"/>
        </p:xfrm>
        <a:graphic>
          <a:graphicData uri="http://schemas.openxmlformats.org/drawingml/2006/table">
            <a:tbl>
              <a:tblPr firstRow="1" bandRow="1">
                <a:tableStyleId>{5C22544A-7EE6-4342-B048-85BDC9FD1C3A}</a:tableStyleId>
              </a:tblPr>
              <a:tblGrid>
                <a:gridCol w="1296144"/>
                <a:gridCol w="2088232"/>
                <a:gridCol w="1944216"/>
                <a:gridCol w="1800200"/>
                <a:gridCol w="1656184"/>
              </a:tblGrid>
              <a:tr h="648072">
                <a:tc>
                  <a:txBody>
                    <a:bodyPr/>
                    <a:lstStyle/>
                    <a:p>
                      <a:pPr algn="ctr"/>
                      <a:r>
                        <a:rPr lang="en-US" sz="1600" dirty="0" smtClean="0">
                          <a:solidFill>
                            <a:schemeClr val="tx1"/>
                          </a:solidFill>
                        </a:rPr>
                        <a:t>Requirement</a:t>
                      </a:r>
                      <a:endParaRPr lang="en-US" sz="16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dirty="0" smtClean="0">
                          <a:solidFill>
                            <a:schemeClr val="tx1"/>
                          </a:solidFill>
                        </a:rPr>
                        <a:t>BCMs</a:t>
                      </a:r>
                      <a:endParaRPr lang="en-US" sz="16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dirty="0" smtClean="0">
                          <a:solidFill>
                            <a:schemeClr val="tx1"/>
                          </a:solidFill>
                        </a:rPr>
                        <a:t>BLMs</a:t>
                      </a:r>
                      <a:endParaRPr lang="en-US" sz="160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chemeClr val="tx1"/>
                          </a:solidFill>
                        </a:rPr>
                        <a:t>BIS</a:t>
                      </a:r>
                      <a:endParaRPr lang="en-US" sz="16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600" b="1" dirty="0" smtClean="0">
                          <a:solidFill>
                            <a:schemeClr val="tx1"/>
                          </a:solidFill>
                        </a:rPr>
                        <a:t>Actuators</a:t>
                      </a:r>
                      <a:endParaRPr lang="en-US" sz="1600" b="1"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523466">
                <a:tc>
                  <a:txBody>
                    <a:bodyPr/>
                    <a:lstStyle/>
                    <a:p>
                      <a:pPr algn="ctr"/>
                      <a:r>
                        <a:rPr lang="en-US" sz="1600" b="1" dirty="0" smtClean="0">
                          <a:solidFill>
                            <a:schemeClr val="tx1"/>
                          </a:solidFill>
                        </a:rPr>
                        <a:t>Response time </a:t>
                      </a: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1μs</a:t>
                      </a:r>
                    </a:p>
                    <a:p>
                      <a:pPr algn="ct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10μs</a:t>
                      </a:r>
                    </a:p>
                    <a:p>
                      <a:pPr algn="ct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2μs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baseline="30000" dirty="0" smtClean="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dk1"/>
                          </a:solidFill>
                        </a:rPr>
                        <a:t>&lt;1</a:t>
                      </a:r>
                      <a:r>
                        <a:rPr lang="en-US" sz="1600" dirty="0" smtClean="0"/>
                        <a:t>μs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baseline="30000" dirty="0" smtClean="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75821">
                <a:tc>
                  <a:txBody>
                    <a:bodyPr/>
                    <a:lstStyle/>
                    <a:p>
                      <a:pPr algn="ctr"/>
                      <a:r>
                        <a:rPr lang="en-US" sz="1600" b="1" dirty="0" smtClean="0">
                          <a:solidFill>
                            <a:schemeClr val="tx1"/>
                          </a:solidFill>
                        </a:rPr>
                        <a:t>Failure rate</a:t>
                      </a: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b="0" dirty="0" smtClean="0"/>
                        <a:t>3.5</a:t>
                      </a:r>
                      <a:r>
                        <a:rPr lang="en-US" sz="900" b="0" dirty="0" smtClean="0">
                          <a:latin typeface="Wingdings"/>
                          <a:ea typeface="Wingdings"/>
                          <a:cs typeface="Wingdings"/>
                          <a:sym typeface="Wingdings"/>
                        </a:rPr>
                        <a:t></a:t>
                      </a:r>
                      <a:r>
                        <a:rPr lang="en-US" sz="1600" b="0" dirty="0" smtClean="0"/>
                        <a:t>10</a:t>
                      </a:r>
                      <a:r>
                        <a:rPr lang="en-US" sz="1600" b="0" baseline="30000" dirty="0" smtClean="0"/>
                        <a:t>-7 </a:t>
                      </a:r>
                      <a:r>
                        <a:rPr lang="en-US" sz="1600" b="0" dirty="0" smtClean="0"/>
                        <a:t>– 3.5</a:t>
                      </a:r>
                      <a:r>
                        <a:rPr lang="en-US" sz="900" b="0" dirty="0" smtClean="0">
                          <a:latin typeface="Wingdings"/>
                          <a:ea typeface="Wingdings"/>
                          <a:cs typeface="Wingdings"/>
                          <a:sym typeface="Wingdings"/>
                        </a:rPr>
                        <a:t></a:t>
                      </a:r>
                      <a:r>
                        <a:rPr lang="en-US" sz="1600" b="0" dirty="0" smtClean="0"/>
                        <a:t>10</a:t>
                      </a:r>
                      <a:r>
                        <a:rPr lang="en-US" sz="1600" b="0" baseline="30000" dirty="0" smtClean="0"/>
                        <a:t>-8</a:t>
                      </a:r>
                      <a:r>
                        <a:rPr lang="en-US" sz="1600" b="0" dirty="0" smtClean="0"/>
                        <a:t>/h</a:t>
                      </a:r>
                      <a:endParaRPr lang="en-US" sz="1600" b="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b="0" dirty="0" smtClean="0"/>
                        <a:t>3.5</a:t>
                      </a:r>
                      <a:r>
                        <a:rPr lang="en-US" sz="900" b="0" dirty="0" smtClean="0">
                          <a:latin typeface="Wingdings"/>
                          <a:ea typeface="Wingdings"/>
                          <a:cs typeface="Wingdings"/>
                          <a:sym typeface="Wingdings"/>
                        </a:rPr>
                        <a:t></a:t>
                      </a:r>
                      <a:r>
                        <a:rPr lang="en-US" sz="1600" b="0" dirty="0" smtClean="0"/>
                        <a:t>10</a:t>
                      </a:r>
                      <a:r>
                        <a:rPr lang="en-US" sz="1600" b="0" baseline="30000" dirty="0" smtClean="0"/>
                        <a:t>-7 </a:t>
                      </a:r>
                      <a:r>
                        <a:rPr lang="en-US" sz="1600" b="0" dirty="0" smtClean="0"/>
                        <a:t>– 3.5</a:t>
                      </a:r>
                      <a:r>
                        <a:rPr lang="en-US" sz="900" b="0" dirty="0" smtClean="0">
                          <a:latin typeface="Wingdings"/>
                          <a:ea typeface="Wingdings"/>
                          <a:cs typeface="Wingdings"/>
                          <a:sym typeface="Wingdings"/>
                        </a:rPr>
                        <a:t></a:t>
                      </a:r>
                      <a:r>
                        <a:rPr lang="en-US" sz="1600" b="0" dirty="0" smtClean="0"/>
                        <a:t>10</a:t>
                      </a:r>
                      <a:r>
                        <a:rPr lang="en-US" sz="1600" b="0" baseline="30000" dirty="0" smtClean="0"/>
                        <a:t>-8</a:t>
                      </a:r>
                      <a:r>
                        <a:rPr lang="en-US" sz="1600" b="0" dirty="0" smtClean="0"/>
                        <a:t>/h</a:t>
                      </a:r>
                      <a:endParaRPr lang="en-US" sz="1600" b="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1.5</a:t>
                      </a:r>
                      <a:r>
                        <a:rPr lang="en-US" sz="900" b="0" dirty="0" smtClean="0">
                          <a:latin typeface="Wingdings"/>
                          <a:ea typeface="Wingdings"/>
                          <a:cs typeface="Wingdings"/>
                          <a:sym typeface="Wingdings"/>
                        </a:rPr>
                        <a:t></a:t>
                      </a:r>
                      <a:r>
                        <a:rPr lang="en-US" sz="1600" b="0" dirty="0" smtClean="0"/>
                        <a:t>10</a:t>
                      </a:r>
                      <a:r>
                        <a:rPr lang="en-US" sz="1600" b="0" baseline="30000" dirty="0" smtClean="0"/>
                        <a:t>-7 </a:t>
                      </a:r>
                      <a:r>
                        <a:rPr lang="en-US" sz="1600" b="0" dirty="0" smtClean="0"/>
                        <a:t>– 1.5</a:t>
                      </a:r>
                      <a:r>
                        <a:rPr lang="en-US" sz="900" b="0" dirty="0" smtClean="0">
                          <a:latin typeface="Wingdings"/>
                          <a:ea typeface="Wingdings"/>
                          <a:cs typeface="Wingdings"/>
                          <a:sym typeface="Wingdings"/>
                        </a:rPr>
                        <a:t></a:t>
                      </a:r>
                      <a:r>
                        <a:rPr lang="en-US" sz="1600" b="0" dirty="0" smtClean="0"/>
                        <a:t>10</a:t>
                      </a:r>
                      <a:r>
                        <a:rPr lang="en-US" sz="1600" b="0" baseline="30000" dirty="0" smtClean="0"/>
                        <a:t>-8</a:t>
                      </a:r>
                      <a:r>
                        <a:rPr lang="en-US" sz="1600" b="0" dirty="0" smtClean="0"/>
                        <a:t>/h</a:t>
                      </a:r>
                      <a:endParaRPr lang="en-US" sz="1600" b="0" baseline="30000" dirty="0" smtClean="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5</a:t>
                      </a:r>
                      <a:r>
                        <a:rPr lang="en-US" sz="900" b="0" dirty="0" smtClean="0">
                          <a:latin typeface="Wingdings"/>
                          <a:ea typeface="Wingdings"/>
                          <a:cs typeface="Wingdings"/>
                          <a:sym typeface="Wingdings"/>
                        </a:rPr>
                        <a:t></a:t>
                      </a:r>
                      <a:r>
                        <a:rPr lang="en-US" sz="1600" b="0" dirty="0" smtClean="0"/>
                        <a:t>10</a:t>
                      </a:r>
                      <a:r>
                        <a:rPr lang="en-US" sz="1600" b="0" baseline="30000" dirty="0" smtClean="0"/>
                        <a:t>-7 </a:t>
                      </a:r>
                      <a:r>
                        <a:rPr lang="en-US" sz="1600" b="0" dirty="0" smtClean="0"/>
                        <a:t>– 5</a:t>
                      </a:r>
                      <a:r>
                        <a:rPr lang="en-US" sz="900" b="0" dirty="0" smtClean="0">
                          <a:latin typeface="Wingdings"/>
                          <a:ea typeface="Wingdings"/>
                          <a:cs typeface="Wingdings"/>
                          <a:sym typeface="Wingdings"/>
                        </a:rPr>
                        <a:t></a:t>
                      </a:r>
                      <a:r>
                        <a:rPr lang="en-US" sz="1600" b="0" dirty="0" smtClean="0"/>
                        <a:t>10</a:t>
                      </a:r>
                      <a:r>
                        <a:rPr lang="en-US" sz="1600" b="0" baseline="30000" dirty="0" smtClean="0"/>
                        <a:t>-8</a:t>
                      </a:r>
                      <a:r>
                        <a:rPr lang="en-US" sz="1600" b="0" dirty="0" smtClean="0"/>
                        <a:t>/h</a:t>
                      </a:r>
                      <a:endParaRPr lang="en-US" sz="1600" b="0" baseline="3000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baseline="30000" dirty="0" smtClean="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r h="415693">
                <a:tc>
                  <a:txBody>
                    <a:bodyPr/>
                    <a:lstStyle/>
                    <a:p>
                      <a:pPr algn="ctr"/>
                      <a:r>
                        <a:rPr lang="en-US" sz="1600" b="1" dirty="0" smtClean="0">
                          <a:solidFill>
                            <a:schemeClr val="tx1"/>
                          </a:solidFill>
                        </a:rPr>
                        <a:t>Interface</a:t>
                      </a:r>
                      <a:endParaRPr lang="en-US" sz="1600" b="1"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rPr>
                        <a:t>Redundant to BIS</a:t>
                      </a:r>
                    </a:p>
                    <a:p>
                      <a:pPr algn="ctr"/>
                      <a:endParaRPr lang="en-US" sz="1600" b="0" dirty="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algn="ctr"/>
                      <a:r>
                        <a:rPr lang="en-US" sz="1600" b="0" dirty="0" smtClean="0">
                          <a:solidFill>
                            <a:schemeClr val="tx1"/>
                          </a:solidFill>
                        </a:rPr>
                        <a:t>Redundant to BIS</a:t>
                      </a:r>
                      <a:endParaRPr lang="en-US" sz="1600" b="0"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baseline="30000" dirty="0" smtClean="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rPr>
                        <a:t>Redundant to BIS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baseline="30000" dirty="0" smtClean="0">
                        <a:solidFill>
                          <a:schemeClr val="tx1"/>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solidFill>
                  </a:tcPr>
                </a:tc>
              </a:tr>
            </a:tbl>
          </a:graphicData>
        </a:graphic>
      </p:graphicFrame>
      <p:sp>
        <p:nvSpPr>
          <p:cNvPr id="3" name="Rectangle 2"/>
          <p:cNvSpPr/>
          <p:nvPr/>
        </p:nvSpPr>
        <p:spPr>
          <a:xfrm>
            <a:off x="216024" y="4460919"/>
            <a:ext cx="8964488" cy="1631216"/>
          </a:xfrm>
          <a:prstGeom prst="rect">
            <a:avLst/>
          </a:prstGeom>
        </p:spPr>
        <p:txBody>
          <a:bodyPr wrap="square">
            <a:spAutoFit/>
          </a:bodyPr>
          <a:lstStyle/>
          <a:p>
            <a:r>
              <a:rPr lang="en-US" sz="2000" b="1" dirty="0" smtClean="0">
                <a:solidFill>
                  <a:srgbClr val="FF0000"/>
                </a:solidFill>
              </a:rPr>
              <a:t>But </a:t>
            </a:r>
            <a:r>
              <a:rPr lang="en-US" sz="2000" b="1" dirty="0">
                <a:solidFill>
                  <a:srgbClr val="FF0000"/>
                </a:solidFill>
              </a:rPr>
              <a:t>where are we </a:t>
            </a:r>
            <a:r>
              <a:rPr lang="en-US" sz="2000" b="1" dirty="0" smtClean="0">
                <a:solidFill>
                  <a:srgbClr val="FF0000"/>
                </a:solidFill>
              </a:rPr>
              <a:t>currently???</a:t>
            </a:r>
            <a:r>
              <a:rPr lang="en-US" sz="2000" dirty="0" smtClean="0"/>
              <a:t>/</a:t>
            </a:r>
            <a:r>
              <a:rPr lang="en-US" sz="2000" dirty="0"/>
              <a:t>what PIL has been achieved so far with </a:t>
            </a:r>
            <a:r>
              <a:rPr lang="en-US" sz="2000" dirty="0" smtClean="0"/>
              <a:t>first prototypes?</a:t>
            </a:r>
            <a:endParaRPr lang="en-US" sz="2000" dirty="0"/>
          </a:p>
          <a:p>
            <a:endParaRPr lang="en-US" sz="2000" dirty="0"/>
          </a:p>
          <a:p>
            <a:r>
              <a:rPr lang="en-US" sz="2000" dirty="0"/>
              <a:t>To understand that, we did an </a:t>
            </a:r>
            <a:r>
              <a:rPr lang="en-US" sz="2000" b="1" dirty="0"/>
              <a:t>FMEDA</a:t>
            </a:r>
            <a:r>
              <a:rPr lang="en-US" sz="2000" dirty="0"/>
              <a:t> based on a first preliminary design of the BIS </a:t>
            </a:r>
          </a:p>
          <a:p>
            <a:r>
              <a:rPr lang="en-US" sz="2000" dirty="0"/>
              <a:t>	(FMEDA=Failure Modes, Effects and Diagnostics Analysis)</a:t>
            </a:r>
          </a:p>
        </p:txBody>
      </p:sp>
    </p:spTree>
    <p:extLst>
      <p:ext uri="{BB962C8B-B14F-4D97-AF65-F5344CB8AC3E}">
        <p14:creationId xmlns:p14="http://schemas.microsoft.com/office/powerpoint/2010/main" val="23247178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Results from FMEDA of the BIS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
        <p:nvSpPr>
          <p:cNvPr id="15" name="TextBox 14"/>
          <p:cNvSpPr txBox="1"/>
          <p:nvPr/>
        </p:nvSpPr>
        <p:spPr>
          <a:xfrm>
            <a:off x="8244408" y="5733256"/>
            <a:ext cx="805257" cy="523220"/>
          </a:xfrm>
          <a:prstGeom prst="rect">
            <a:avLst/>
          </a:prstGeom>
          <a:noFill/>
        </p:spPr>
        <p:txBody>
          <a:bodyPr wrap="square" rtlCol="0">
            <a:spAutoFit/>
          </a:bodyPr>
          <a:lstStyle/>
          <a:p>
            <a:r>
              <a:rPr lang="en-US" sz="1400" b="1" dirty="0" smtClean="0">
                <a:solidFill>
                  <a:srgbClr val="000000"/>
                </a:solidFill>
              </a:rPr>
              <a:t>15% of PIL2</a:t>
            </a:r>
            <a:endParaRPr lang="en-US" sz="1400" b="1" dirty="0">
              <a:solidFill>
                <a:srgbClr val="000000"/>
              </a:solidFill>
            </a:endParaRPr>
          </a:p>
        </p:txBody>
      </p:sp>
      <p:graphicFrame>
        <p:nvGraphicFramePr>
          <p:cNvPr id="18" name="Chart 17"/>
          <p:cNvGraphicFramePr>
            <a:graphicFrameLocks/>
          </p:cNvGraphicFramePr>
          <p:nvPr>
            <p:extLst>
              <p:ext uri="{D42A27DB-BD31-4B8C-83A1-F6EECF244321}">
                <p14:modId xmlns:p14="http://schemas.microsoft.com/office/powerpoint/2010/main" val="4045506590"/>
              </p:ext>
            </p:extLst>
          </p:nvPr>
        </p:nvGraphicFramePr>
        <p:xfrm>
          <a:off x="539552" y="1412776"/>
          <a:ext cx="7937500" cy="5346700"/>
        </p:xfrm>
        <a:graphic>
          <a:graphicData uri="http://schemas.openxmlformats.org/drawingml/2006/chart">
            <c:chart xmlns:c="http://schemas.openxmlformats.org/drawingml/2006/chart" xmlns:r="http://schemas.openxmlformats.org/officeDocument/2006/relationships" r:id="rId3"/>
          </a:graphicData>
        </a:graphic>
      </p:graphicFrame>
      <p:cxnSp>
        <p:nvCxnSpPr>
          <p:cNvPr id="19" name="Straight Arrow Connector 18"/>
          <p:cNvCxnSpPr/>
          <p:nvPr/>
        </p:nvCxnSpPr>
        <p:spPr>
          <a:xfrm flipV="1">
            <a:off x="8964488" y="5805264"/>
            <a:ext cx="0" cy="360040"/>
          </a:xfrm>
          <a:prstGeom prst="straightConnector1">
            <a:avLst/>
          </a:prstGeom>
          <a:ln w="12700" cmpd="sng">
            <a:solidFill>
              <a:schemeClr val="tx1"/>
            </a:solidFill>
            <a:headEnd type="triangle"/>
            <a:tailEnd type="triangle"/>
          </a:ln>
        </p:spPr>
        <p:style>
          <a:lnRef idx="2">
            <a:schemeClr val="accent6"/>
          </a:lnRef>
          <a:fillRef idx="0">
            <a:schemeClr val="accent6"/>
          </a:fillRef>
          <a:effectRef idx="1">
            <a:schemeClr val="accent6"/>
          </a:effectRef>
          <a:fontRef idx="minor">
            <a:schemeClr val="tx1"/>
          </a:fontRef>
        </p:style>
      </p:cxnSp>
      <p:sp>
        <p:nvSpPr>
          <p:cNvPr id="25" name="TextBox 24"/>
          <p:cNvSpPr txBox="1"/>
          <p:nvPr/>
        </p:nvSpPr>
        <p:spPr>
          <a:xfrm>
            <a:off x="2339752" y="6381328"/>
            <a:ext cx="445217" cy="400110"/>
          </a:xfrm>
          <a:prstGeom prst="rect">
            <a:avLst/>
          </a:prstGeom>
          <a:solidFill>
            <a:schemeClr val="bg1"/>
          </a:solidFill>
        </p:spPr>
        <p:txBody>
          <a:bodyPr wrap="square" rtlCol="0">
            <a:spAutoFit/>
          </a:bodyPr>
          <a:lstStyle/>
          <a:p>
            <a:endParaRPr lang="en-US" sz="2000" b="1" dirty="0">
              <a:solidFill>
                <a:srgbClr val="000000"/>
              </a:solidFill>
            </a:endParaRPr>
          </a:p>
        </p:txBody>
      </p:sp>
      <p:cxnSp>
        <p:nvCxnSpPr>
          <p:cNvPr id="28" name="Straight Connector 27"/>
          <p:cNvCxnSpPr/>
          <p:nvPr/>
        </p:nvCxnSpPr>
        <p:spPr>
          <a:xfrm>
            <a:off x="1403648" y="6237312"/>
            <a:ext cx="7488832"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0" y="1412776"/>
            <a:ext cx="2739604" cy="276999"/>
          </a:xfrm>
          <a:prstGeom prst="rect">
            <a:avLst/>
          </a:prstGeom>
          <a:noFill/>
        </p:spPr>
        <p:txBody>
          <a:bodyPr wrap="square" rtlCol="0">
            <a:spAutoFit/>
          </a:bodyPr>
          <a:lstStyle/>
          <a:p>
            <a:r>
              <a:rPr lang="en-US" sz="1200" dirty="0" smtClean="0">
                <a:solidFill>
                  <a:srgbClr val="000000"/>
                </a:solidFill>
              </a:rPr>
              <a:t>Courtesy of R. </a:t>
            </a:r>
            <a:r>
              <a:rPr lang="en-US" sz="1200" dirty="0" err="1" smtClean="0">
                <a:solidFill>
                  <a:srgbClr val="000000"/>
                </a:solidFill>
              </a:rPr>
              <a:t>Andersson</a:t>
            </a:r>
            <a:r>
              <a:rPr lang="en-US" sz="1200" dirty="0" smtClean="0">
                <a:solidFill>
                  <a:srgbClr val="000000"/>
                </a:solidFill>
              </a:rPr>
              <a:t> &amp; A. </a:t>
            </a:r>
            <a:r>
              <a:rPr lang="en-US" sz="1200" dirty="0" err="1" smtClean="0">
                <a:solidFill>
                  <a:srgbClr val="000000"/>
                </a:solidFill>
              </a:rPr>
              <a:t>Monera</a:t>
            </a:r>
            <a:endParaRPr lang="en-US" sz="1200" dirty="0">
              <a:solidFill>
                <a:srgbClr val="000000"/>
              </a:solidFill>
            </a:endParaRPr>
          </a:p>
        </p:txBody>
      </p:sp>
      <p:cxnSp>
        <p:nvCxnSpPr>
          <p:cNvPr id="35" name="Straight Connector 34"/>
          <p:cNvCxnSpPr/>
          <p:nvPr/>
        </p:nvCxnSpPr>
        <p:spPr>
          <a:xfrm>
            <a:off x="1403648" y="5733256"/>
            <a:ext cx="7488832" cy="0"/>
          </a:xfrm>
          <a:prstGeom prst="line">
            <a:avLst/>
          </a:prstGeom>
          <a:ln w="12700" cmpd="sng">
            <a:solidFill>
              <a:srgbClr val="00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80820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 y="260648"/>
            <a:ext cx="7499176" cy="1143000"/>
          </a:xfrm>
        </p:spPr>
        <p:txBody>
          <a:bodyPr/>
          <a:lstStyle/>
          <a:p>
            <a:r>
              <a:rPr lang="en-US" dirty="0" smtClean="0"/>
              <a:t>Testing/A Proposal</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14</a:t>
            </a:fld>
            <a:endParaRPr lang="sv-SE" dirty="0"/>
          </a:p>
        </p:txBody>
      </p:sp>
      <p:sp>
        <p:nvSpPr>
          <p:cNvPr id="5" name="TextBox 4"/>
          <p:cNvSpPr txBox="1"/>
          <p:nvPr/>
        </p:nvSpPr>
        <p:spPr>
          <a:xfrm>
            <a:off x="6316588" y="1466781"/>
            <a:ext cx="2863924" cy="954107"/>
          </a:xfrm>
          <a:prstGeom prst="rect">
            <a:avLst/>
          </a:prstGeom>
          <a:noFill/>
        </p:spPr>
        <p:txBody>
          <a:bodyPr wrap="square" rtlCol="0">
            <a:spAutoFit/>
          </a:bodyPr>
          <a:lstStyle/>
          <a:p>
            <a:r>
              <a:rPr lang="en-US" sz="1400" b="1" dirty="0" smtClean="0"/>
              <a:t>FBI</a:t>
            </a:r>
            <a:r>
              <a:rPr lang="en-US" sz="1400" dirty="0" smtClean="0"/>
              <a:t>:         Fast Beam Interlock System</a:t>
            </a:r>
          </a:p>
          <a:p>
            <a:r>
              <a:rPr lang="en-US" sz="1400" b="1" dirty="0" smtClean="0"/>
              <a:t>FBI_D</a:t>
            </a:r>
            <a:r>
              <a:rPr lang="en-US" sz="1400" dirty="0" smtClean="0"/>
              <a:t>:    Driver </a:t>
            </a:r>
          </a:p>
          <a:p>
            <a:r>
              <a:rPr lang="en-US" sz="1400" b="1" dirty="0" smtClean="0"/>
              <a:t>FBI_DIF</a:t>
            </a:r>
            <a:r>
              <a:rPr lang="en-US" sz="1400" dirty="0" smtClean="0"/>
              <a:t>: Device Interface </a:t>
            </a:r>
            <a:r>
              <a:rPr lang="en-US" sz="1400" dirty="0"/>
              <a:t>M</a:t>
            </a:r>
            <a:r>
              <a:rPr lang="en-US" sz="1400" dirty="0" smtClean="0"/>
              <a:t>odule</a:t>
            </a:r>
          </a:p>
          <a:p>
            <a:r>
              <a:rPr lang="en-US" sz="1400" b="1" dirty="0" smtClean="0"/>
              <a:t>FBI_M</a:t>
            </a:r>
            <a:r>
              <a:rPr lang="en-US" sz="1400" dirty="0" smtClean="0"/>
              <a:t>:   Master</a:t>
            </a:r>
          </a:p>
        </p:txBody>
      </p:sp>
      <p:sp>
        <p:nvSpPr>
          <p:cNvPr id="72" name="Shape 126"/>
          <p:cNvSpPr/>
          <p:nvPr/>
        </p:nvSpPr>
        <p:spPr>
          <a:xfrm>
            <a:off x="5087351" y="2762873"/>
            <a:ext cx="852801" cy="2271135"/>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800" b="0" i="0" u="none" strike="noStrike" cap="none" baseline="0">
                <a:solidFill>
                  <a:schemeClr val="lt1"/>
                </a:solidFill>
                <a:latin typeface="Calibri"/>
                <a:ea typeface="Calibri"/>
                <a:cs typeface="Calibri"/>
                <a:sym typeface="Calibri"/>
              </a:rPr>
              <a:t>FBI_M</a:t>
            </a:r>
          </a:p>
        </p:txBody>
      </p:sp>
      <p:sp>
        <p:nvSpPr>
          <p:cNvPr id="94" name="Shape 156"/>
          <p:cNvSpPr/>
          <p:nvPr/>
        </p:nvSpPr>
        <p:spPr>
          <a:xfrm>
            <a:off x="222127" y="1806954"/>
            <a:ext cx="2089271" cy="3566262"/>
          </a:xfrm>
          <a:prstGeom prst="rect">
            <a:avLst/>
          </a:prstGeom>
          <a:gradFill>
            <a:gsLst>
              <a:gs pos="0">
                <a:srgbClr val="BEDBFF"/>
              </a:gs>
              <a:gs pos="35000">
                <a:srgbClr val="D1E5FE"/>
              </a:gs>
              <a:gs pos="100000">
                <a:srgbClr val="EEF5FF"/>
              </a:gs>
            </a:gsLst>
            <a:lin ang="16200037" scaled="0"/>
          </a:gradFill>
          <a:ln w="9525" cap="flat">
            <a:solidFill>
              <a:srgbClr val="4A7DBB"/>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800" b="1" i="0" u="none" strike="noStrike" cap="none" baseline="0" dirty="0">
                <a:solidFill>
                  <a:schemeClr val="dk1"/>
                </a:solidFill>
                <a:latin typeface="Calibri"/>
                <a:ea typeface="Calibri"/>
                <a:cs typeface="Calibri"/>
                <a:sym typeface="Calibri"/>
              </a:rPr>
              <a:t>BI </a:t>
            </a:r>
            <a:r>
              <a:rPr lang="en-GB" sz="1800" b="1" i="0" u="none" strike="noStrike" cap="none" baseline="0" dirty="0" smtClean="0">
                <a:solidFill>
                  <a:schemeClr val="dk1"/>
                </a:solidFill>
                <a:latin typeface="Calibri"/>
                <a:ea typeface="Calibri"/>
                <a:cs typeface="Calibri"/>
                <a:sym typeface="Calibri"/>
              </a:rPr>
              <a:t>Board</a:t>
            </a:r>
            <a:endParaRPr lang="en-GB" sz="1800" b="1"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a:p>
            <a:pPr marL="0" marR="0" lvl="0" indent="0" algn="ctr" rtl="0">
              <a:spcBef>
                <a:spcPts val="0"/>
              </a:spcBef>
              <a:buNone/>
            </a:pPr>
            <a:endParaRPr sz="1800" b="0" i="0" u="none" strike="noStrike" cap="none" baseline="0" dirty="0">
              <a:solidFill>
                <a:schemeClr val="dk1"/>
              </a:solidFill>
              <a:latin typeface="Calibri"/>
              <a:ea typeface="Calibri"/>
              <a:cs typeface="Calibri"/>
              <a:sym typeface="Calibri"/>
            </a:endParaRPr>
          </a:p>
        </p:txBody>
      </p:sp>
      <p:sp>
        <p:nvSpPr>
          <p:cNvPr id="95" name="Shape 157"/>
          <p:cNvSpPr/>
          <p:nvPr/>
        </p:nvSpPr>
        <p:spPr>
          <a:xfrm>
            <a:off x="1443238" y="2762873"/>
            <a:ext cx="852801" cy="930329"/>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800" b="0" i="0" u="none" strike="noStrike" cap="none" baseline="0" dirty="0">
                <a:solidFill>
                  <a:schemeClr val="lt1"/>
                </a:solidFill>
                <a:latin typeface="Calibri"/>
                <a:ea typeface="Calibri"/>
                <a:cs typeface="Calibri"/>
                <a:sym typeface="Calibri"/>
              </a:rPr>
              <a:t>FBI_D</a:t>
            </a:r>
          </a:p>
        </p:txBody>
      </p:sp>
      <p:sp>
        <p:nvSpPr>
          <p:cNvPr id="96" name="Shape 158"/>
          <p:cNvSpPr/>
          <p:nvPr/>
        </p:nvSpPr>
        <p:spPr>
          <a:xfrm>
            <a:off x="256652" y="2982661"/>
            <a:ext cx="1094540" cy="1538511"/>
          </a:xfrm>
          <a:prstGeom prst="rect">
            <a:avLst/>
          </a:prstGeom>
          <a:gradFill>
            <a:gsLst>
              <a:gs pos="0">
                <a:srgbClr val="BBBBBB"/>
              </a:gs>
              <a:gs pos="35000">
                <a:srgbClr val="CFCFCF"/>
              </a:gs>
              <a:gs pos="100000">
                <a:srgbClr val="EEEEEE"/>
              </a:gs>
            </a:gsLst>
            <a:lin ang="16200037" scaled="0"/>
          </a:gradFill>
          <a:ln w="9525" cap="flat">
            <a:solidFill>
              <a:schemeClr val="dk1"/>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400" b="1" i="0" u="none" strike="noStrike" cap="none" baseline="0" dirty="0">
                <a:solidFill>
                  <a:schemeClr val="dk1"/>
                </a:solidFill>
                <a:latin typeface="Calibri"/>
                <a:ea typeface="Calibri"/>
                <a:cs typeface="Calibri"/>
                <a:sym typeface="Calibri"/>
              </a:rPr>
              <a:t>FPGA </a:t>
            </a:r>
            <a:r>
              <a:rPr lang="en-GB" sz="1400" b="1" i="0" u="none" strike="noStrike" cap="none" baseline="0" dirty="0" smtClean="0">
                <a:solidFill>
                  <a:schemeClr val="dk1"/>
                </a:solidFill>
                <a:latin typeface="Calibri"/>
                <a:ea typeface="Calibri"/>
                <a:cs typeface="Calibri"/>
                <a:sym typeface="Calibri"/>
              </a:rPr>
              <a:t>(</a:t>
            </a:r>
            <a:r>
              <a:rPr lang="en-GB" sz="1100" b="1" i="1" u="none" strike="noStrike" cap="none" baseline="0" dirty="0" smtClean="0">
                <a:solidFill>
                  <a:schemeClr val="dk1"/>
                </a:solidFill>
                <a:latin typeface="Calibri"/>
                <a:ea typeface="Calibri"/>
                <a:cs typeface="Calibri"/>
                <a:sym typeface="Calibri"/>
              </a:rPr>
              <a:t>protection functions)</a:t>
            </a:r>
            <a:endParaRPr lang="en-GB" sz="1100" b="1" i="1" u="none" strike="noStrike" cap="none" baseline="0" dirty="0">
              <a:solidFill>
                <a:schemeClr val="dk1"/>
              </a:solidFill>
              <a:latin typeface="Calibri"/>
              <a:ea typeface="Calibri"/>
              <a:cs typeface="Calibri"/>
              <a:sym typeface="Calibri"/>
            </a:endParaRPr>
          </a:p>
        </p:txBody>
      </p:sp>
      <p:sp>
        <p:nvSpPr>
          <p:cNvPr id="99" name="Shape 161"/>
          <p:cNvSpPr/>
          <p:nvPr/>
        </p:nvSpPr>
        <p:spPr>
          <a:xfrm rot="5400000" flipH="1">
            <a:off x="541672" y="3045350"/>
            <a:ext cx="380295" cy="373475"/>
          </a:xfrm>
          <a:prstGeom prst="curvedUpArrow">
            <a:avLst>
              <a:gd name="adj1" fmla="val 25000"/>
              <a:gd name="adj2" fmla="val 50000"/>
              <a:gd name="adj3" fmla="val 19722"/>
            </a:avLst>
          </a:prstGeom>
          <a:solidFill>
            <a:schemeClr val="accent6">
              <a:alpha val="56860"/>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01" name="Shape 162"/>
          <p:cNvSpPr/>
          <p:nvPr/>
        </p:nvSpPr>
        <p:spPr>
          <a:xfrm>
            <a:off x="3269723" y="2762873"/>
            <a:ext cx="938480" cy="952411"/>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800" b="0" i="0" u="none" strike="noStrike" cap="none" baseline="0">
                <a:solidFill>
                  <a:schemeClr val="lt1"/>
                </a:solidFill>
                <a:latin typeface="Calibri"/>
                <a:ea typeface="Calibri"/>
                <a:cs typeface="Calibri"/>
                <a:sym typeface="Calibri"/>
              </a:rPr>
              <a:t>FBI_DIF</a:t>
            </a:r>
          </a:p>
        </p:txBody>
      </p:sp>
      <p:cxnSp>
        <p:nvCxnSpPr>
          <p:cNvPr id="103" name="Shape 164"/>
          <p:cNvCxnSpPr/>
          <p:nvPr/>
        </p:nvCxnSpPr>
        <p:spPr>
          <a:xfrm rot="10800000">
            <a:off x="2234862" y="3320222"/>
            <a:ext cx="1030138" cy="0"/>
          </a:xfrm>
          <a:prstGeom prst="straightConnector1">
            <a:avLst/>
          </a:prstGeom>
          <a:noFill/>
          <a:ln w="19050" cap="flat">
            <a:solidFill>
              <a:schemeClr val="accent6"/>
            </a:solidFill>
            <a:prstDash val="solid"/>
            <a:round/>
            <a:headEnd type="none" w="med" len="med"/>
            <a:tailEnd type="triangle" w="lg" len="lg"/>
          </a:ln>
        </p:spPr>
      </p:cxnSp>
      <p:sp>
        <p:nvSpPr>
          <p:cNvPr id="111" name="Shape 157"/>
          <p:cNvSpPr/>
          <p:nvPr/>
        </p:nvSpPr>
        <p:spPr>
          <a:xfrm>
            <a:off x="1450580" y="3861810"/>
            <a:ext cx="852801" cy="930329"/>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800" b="0" i="0" u="none" strike="noStrike" cap="none" baseline="0" dirty="0">
                <a:solidFill>
                  <a:schemeClr val="lt1"/>
                </a:solidFill>
                <a:latin typeface="Calibri"/>
                <a:ea typeface="Calibri"/>
                <a:cs typeface="Calibri"/>
                <a:sym typeface="Calibri"/>
              </a:rPr>
              <a:t>FBI_D</a:t>
            </a:r>
          </a:p>
        </p:txBody>
      </p:sp>
      <p:cxnSp>
        <p:nvCxnSpPr>
          <p:cNvPr id="113" name="Shape 164"/>
          <p:cNvCxnSpPr/>
          <p:nvPr/>
        </p:nvCxnSpPr>
        <p:spPr>
          <a:xfrm rot="10800000">
            <a:off x="2230119" y="4447909"/>
            <a:ext cx="1030138" cy="0"/>
          </a:xfrm>
          <a:prstGeom prst="straightConnector1">
            <a:avLst/>
          </a:prstGeom>
          <a:noFill/>
          <a:ln w="19050" cap="flat">
            <a:solidFill>
              <a:schemeClr val="accent6"/>
            </a:solidFill>
            <a:prstDash val="solid"/>
            <a:round/>
            <a:headEnd type="none" w="med" len="med"/>
            <a:tailEnd type="triangle" w="lg" len="lg"/>
          </a:ln>
        </p:spPr>
      </p:cxnSp>
      <p:cxnSp>
        <p:nvCxnSpPr>
          <p:cNvPr id="119" name="Shape 163"/>
          <p:cNvCxnSpPr/>
          <p:nvPr/>
        </p:nvCxnSpPr>
        <p:spPr>
          <a:xfrm flipV="1">
            <a:off x="984657" y="3202448"/>
            <a:ext cx="503326" cy="8530"/>
          </a:xfrm>
          <a:prstGeom prst="straightConnector1">
            <a:avLst/>
          </a:prstGeom>
          <a:noFill/>
          <a:ln w="19050" cap="flat">
            <a:solidFill>
              <a:schemeClr val="accent5"/>
            </a:solidFill>
            <a:prstDash val="solid"/>
            <a:round/>
            <a:headEnd type="none" w="med" len="med"/>
            <a:tailEnd type="triangle" w="lg" len="lg"/>
          </a:ln>
        </p:spPr>
      </p:cxnSp>
      <p:sp>
        <p:nvSpPr>
          <p:cNvPr id="127" name="Shape 162"/>
          <p:cNvSpPr/>
          <p:nvPr/>
        </p:nvSpPr>
        <p:spPr>
          <a:xfrm>
            <a:off x="3255791" y="3861810"/>
            <a:ext cx="938480" cy="952411"/>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800" b="0" i="0" u="none" strike="noStrike" cap="none" baseline="0">
                <a:solidFill>
                  <a:schemeClr val="lt1"/>
                </a:solidFill>
                <a:latin typeface="Calibri"/>
                <a:ea typeface="Calibri"/>
                <a:cs typeface="Calibri"/>
                <a:sym typeface="Calibri"/>
              </a:rPr>
              <a:t>FBI_DIF</a:t>
            </a:r>
          </a:p>
        </p:txBody>
      </p:sp>
      <p:cxnSp>
        <p:nvCxnSpPr>
          <p:cNvPr id="128" name="Shape 164"/>
          <p:cNvCxnSpPr/>
          <p:nvPr/>
        </p:nvCxnSpPr>
        <p:spPr>
          <a:xfrm flipH="1">
            <a:off x="984657" y="3348973"/>
            <a:ext cx="512837" cy="0"/>
          </a:xfrm>
          <a:prstGeom prst="straightConnector1">
            <a:avLst/>
          </a:prstGeom>
          <a:noFill/>
          <a:ln w="19050" cap="flat">
            <a:solidFill>
              <a:schemeClr val="accent6"/>
            </a:solidFill>
            <a:prstDash val="solid"/>
            <a:round/>
            <a:headEnd type="none" w="med" len="med"/>
            <a:tailEnd type="triangle" w="lg" len="lg"/>
          </a:ln>
        </p:spPr>
      </p:cxnSp>
      <p:sp>
        <p:nvSpPr>
          <p:cNvPr id="132" name="Shape 161"/>
          <p:cNvSpPr/>
          <p:nvPr/>
        </p:nvSpPr>
        <p:spPr>
          <a:xfrm rot="5400000" flipH="1">
            <a:off x="541672" y="4071024"/>
            <a:ext cx="380295" cy="373475"/>
          </a:xfrm>
          <a:prstGeom prst="curvedUpArrow">
            <a:avLst>
              <a:gd name="adj1" fmla="val 25000"/>
              <a:gd name="adj2" fmla="val 50000"/>
              <a:gd name="adj3" fmla="val 19722"/>
            </a:avLst>
          </a:prstGeom>
          <a:solidFill>
            <a:schemeClr val="accent6">
              <a:alpha val="56860"/>
            </a:schemeClr>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dk1"/>
              </a:solidFill>
              <a:latin typeface="Calibri"/>
              <a:ea typeface="Calibri"/>
              <a:cs typeface="Calibri"/>
              <a:sym typeface="Calibri"/>
            </a:endParaRPr>
          </a:p>
        </p:txBody>
      </p:sp>
      <p:cxnSp>
        <p:nvCxnSpPr>
          <p:cNvPr id="133" name="Shape 163"/>
          <p:cNvCxnSpPr/>
          <p:nvPr/>
        </p:nvCxnSpPr>
        <p:spPr>
          <a:xfrm flipV="1">
            <a:off x="984657" y="4228122"/>
            <a:ext cx="503326" cy="8530"/>
          </a:xfrm>
          <a:prstGeom prst="straightConnector1">
            <a:avLst/>
          </a:prstGeom>
          <a:noFill/>
          <a:ln w="19050" cap="flat">
            <a:solidFill>
              <a:schemeClr val="accent5"/>
            </a:solidFill>
            <a:prstDash val="solid"/>
            <a:round/>
            <a:headEnd type="none" w="med" len="med"/>
            <a:tailEnd type="triangle" w="lg" len="lg"/>
          </a:ln>
        </p:spPr>
      </p:cxnSp>
      <p:cxnSp>
        <p:nvCxnSpPr>
          <p:cNvPr id="134" name="Shape 164"/>
          <p:cNvCxnSpPr/>
          <p:nvPr/>
        </p:nvCxnSpPr>
        <p:spPr>
          <a:xfrm flipH="1">
            <a:off x="984657" y="4374646"/>
            <a:ext cx="512837" cy="0"/>
          </a:xfrm>
          <a:prstGeom prst="straightConnector1">
            <a:avLst/>
          </a:prstGeom>
          <a:noFill/>
          <a:ln w="19050" cap="flat">
            <a:solidFill>
              <a:schemeClr val="accent6"/>
            </a:solidFill>
            <a:prstDash val="solid"/>
            <a:round/>
            <a:headEnd type="none" w="med" len="med"/>
            <a:tailEnd type="triangle" w="lg" len="lg"/>
          </a:ln>
        </p:spPr>
      </p:cxnSp>
      <p:sp>
        <p:nvSpPr>
          <p:cNvPr id="28" name="Shape 162"/>
          <p:cNvSpPr/>
          <p:nvPr/>
        </p:nvSpPr>
        <p:spPr>
          <a:xfrm>
            <a:off x="3203849" y="2708920"/>
            <a:ext cx="1008112" cy="2088232"/>
          </a:xfrm>
          <a:prstGeom prst="rect">
            <a:avLst/>
          </a:prstGeom>
          <a:solidFill>
            <a:schemeClr val="accent1"/>
          </a:solidFill>
          <a:ln w="25400" cap="flat">
            <a:solidFill>
              <a:srgbClr val="395E8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SzPct val="25000"/>
              <a:buNone/>
            </a:pPr>
            <a:r>
              <a:rPr lang="en-GB" sz="1800" b="0" i="0" u="none" strike="noStrike" cap="none" baseline="0">
                <a:solidFill>
                  <a:schemeClr val="lt1"/>
                </a:solidFill>
                <a:latin typeface="Calibri"/>
                <a:ea typeface="Calibri"/>
                <a:cs typeface="Calibri"/>
                <a:sym typeface="Calibri"/>
              </a:rPr>
              <a:t>FBI_DIF</a:t>
            </a:r>
          </a:p>
        </p:txBody>
      </p:sp>
      <p:cxnSp>
        <p:nvCxnSpPr>
          <p:cNvPr id="115" name="Shape 164"/>
          <p:cNvCxnSpPr/>
          <p:nvPr/>
        </p:nvCxnSpPr>
        <p:spPr>
          <a:xfrm rot="10800000">
            <a:off x="4134940" y="3320222"/>
            <a:ext cx="1030138" cy="0"/>
          </a:xfrm>
          <a:prstGeom prst="straightConnector1">
            <a:avLst/>
          </a:prstGeom>
          <a:noFill/>
          <a:ln w="19050" cap="flat">
            <a:solidFill>
              <a:schemeClr val="accent6"/>
            </a:solidFill>
            <a:prstDash val="solid"/>
            <a:round/>
            <a:headEnd type="none" w="med" len="med"/>
            <a:tailEnd type="triangle" w="lg" len="lg"/>
          </a:ln>
        </p:spPr>
      </p:cxnSp>
      <p:cxnSp>
        <p:nvCxnSpPr>
          <p:cNvPr id="118" name="Shape 164"/>
          <p:cNvCxnSpPr/>
          <p:nvPr/>
        </p:nvCxnSpPr>
        <p:spPr>
          <a:xfrm rot="10800000">
            <a:off x="4122797" y="4419159"/>
            <a:ext cx="1030138" cy="0"/>
          </a:xfrm>
          <a:prstGeom prst="straightConnector1">
            <a:avLst/>
          </a:prstGeom>
          <a:noFill/>
          <a:ln w="19050" cap="flat">
            <a:solidFill>
              <a:schemeClr val="accent6"/>
            </a:solidFill>
            <a:prstDash val="solid"/>
            <a:round/>
            <a:headEnd type="none" w="med" len="med"/>
            <a:tailEnd type="triangle" w="lg" len="lg"/>
          </a:ln>
        </p:spPr>
      </p:cxnSp>
      <p:cxnSp>
        <p:nvCxnSpPr>
          <p:cNvPr id="112" name="Shape 163"/>
          <p:cNvCxnSpPr/>
          <p:nvPr/>
        </p:nvCxnSpPr>
        <p:spPr>
          <a:xfrm>
            <a:off x="2239630" y="4330134"/>
            <a:ext cx="1028306" cy="0"/>
          </a:xfrm>
          <a:prstGeom prst="straightConnector1">
            <a:avLst/>
          </a:prstGeom>
          <a:noFill/>
          <a:ln w="19050" cap="flat">
            <a:solidFill>
              <a:schemeClr val="accent5"/>
            </a:solidFill>
            <a:prstDash val="solid"/>
            <a:round/>
            <a:headEnd type="none" w="med" len="med"/>
            <a:tailEnd type="triangle" w="lg" len="lg"/>
          </a:ln>
        </p:spPr>
      </p:cxnSp>
      <p:cxnSp>
        <p:nvCxnSpPr>
          <p:cNvPr id="102" name="Shape 163"/>
          <p:cNvCxnSpPr/>
          <p:nvPr/>
        </p:nvCxnSpPr>
        <p:spPr>
          <a:xfrm>
            <a:off x="2244373" y="3202448"/>
            <a:ext cx="1028306" cy="0"/>
          </a:xfrm>
          <a:prstGeom prst="straightConnector1">
            <a:avLst/>
          </a:prstGeom>
          <a:noFill/>
          <a:ln w="19050" cap="flat">
            <a:solidFill>
              <a:schemeClr val="accent5"/>
            </a:solidFill>
            <a:prstDash val="solid"/>
            <a:round/>
            <a:headEnd type="none" w="med" len="med"/>
            <a:tailEnd type="triangle" w="lg" len="lg"/>
          </a:ln>
        </p:spPr>
      </p:cxnSp>
      <p:cxnSp>
        <p:nvCxnSpPr>
          <p:cNvPr id="114" name="Shape 163"/>
          <p:cNvCxnSpPr/>
          <p:nvPr/>
        </p:nvCxnSpPr>
        <p:spPr>
          <a:xfrm>
            <a:off x="4144451" y="3202448"/>
            <a:ext cx="1028306" cy="0"/>
          </a:xfrm>
          <a:prstGeom prst="straightConnector1">
            <a:avLst/>
          </a:prstGeom>
          <a:noFill/>
          <a:ln w="19050" cap="flat">
            <a:solidFill>
              <a:schemeClr val="accent5"/>
            </a:solidFill>
            <a:prstDash val="solid"/>
            <a:round/>
            <a:headEnd type="none" w="med" len="med"/>
            <a:tailEnd type="triangle" w="lg" len="lg"/>
          </a:ln>
        </p:spPr>
      </p:cxnSp>
      <p:cxnSp>
        <p:nvCxnSpPr>
          <p:cNvPr id="117" name="Shape 163"/>
          <p:cNvCxnSpPr/>
          <p:nvPr/>
        </p:nvCxnSpPr>
        <p:spPr>
          <a:xfrm>
            <a:off x="4132308" y="4301384"/>
            <a:ext cx="1028306" cy="0"/>
          </a:xfrm>
          <a:prstGeom prst="straightConnector1">
            <a:avLst/>
          </a:prstGeom>
          <a:noFill/>
          <a:ln w="19050" cap="flat">
            <a:solidFill>
              <a:schemeClr val="accent5"/>
            </a:solidFill>
            <a:prstDash val="solid"/>
            <a:round/>
            <a:headEnd type="none" w="med" len="med"/>
            <a:tailEnd type="triangle" w="lg" len="lg"/>
          </a:ln>
        </p:spPr>
      </p:cxnSp>
      <p:sp>
        <p:nvSpPr>
          <p:cNvPr id="29" name="TextBox 28"/>
          <p:cNvSpPr txBox="1"/>
          <p:nvPr/>
        </p:nvSpPr>
        <p:spPr>
          <a:xfrm>
            <a:off x="107504" y="5530006"/>
            <a:ext cx="8964488" cy="923330"/>
          </a:xfrm>
          <a:prstGeom prst="rect">
            <a:avLst/>
          </a:prstGeom>
          <a:noFill/>
        </p:spPr>
        <p:txBody>
          <a:bodyPr wrap="square" rtlCol="0">
            <a:spAutoFit/>
          </a:bodyPr>
          <a:lstStyle/>
          <a:p>
            <a:pPr marL="285750" indent="-285750">
              <a:buFont typeface="Arial"/>
              <a:buChar char="•"/>
            </a:pPr>
            <a:r>
              <a:rPr lang="en-US" dirty="0" smtClean="0"/>
              <a:t>We want to loopback the test signal inside the FPGA that contains the protection functions (</a:t>
            </a:r>
            <a:r>
              <a:rPr lang="en-US" dirty="0" err="1" smtClean="0"/>
              <a:t>ie</a:t>
            </a:r>
            <a:r>
              <a:rPr lang="en-US" dirty="0" smtClean="0"/>
              <a:t> not just testing links, but FPGA/protection functions/flip the beam permit)</a:t>
            </a:r>
          </a:p>
          <a:p>
            <a:pPr marL="285750" indent="-285750">
              <a:buFont typeface="Arial"/>
              <a:buChar char="•"/>
            </a:pPr>
            <a:r>
              <a:rPr lang="en-US" dirty="0" smtClean="0"/>
              <a:t>Safe testing is possible if links are redundant (</a:t>
            </a:r>
            <a:r>
              <a:rPr lang="en-US" dirty="0" err="1" smtClean="0"/>
              <a:t>ie</a:t>
            </a:r>
            <a:r>
              <a:rPr lang="en-US" dirty="0" smtClean="0"/>
              <a:t> never be blind)</a:t>
            </a:r>
            <a:endParaRPr lang="en-US" dirty="0"/>
          </a:p>
        </p:txBody>
      </p:sp>
      <p:sp>
        <p:nvSpPr>
          <p:cNvPr id="30" name="TextBox 29"/>
          <p:cNvSpPr txBox="1"/>
          <p:nvPr/>
        </p:nvSpPr>
        <p:spPr>
          <a:xfrm>
            <a:off x="6156176" y="2780928"/>
            <a:ext cx="2915816" cy="2308324"/>
          </a:xfrm>
          <a:prstGeom prst="rect">
            <a:avLst/>
          </a:prstGeom>
          <a:noFill/>
        </p:spPr>
        <p:txBody>
          <a:bodyPr wrap="square" rtlCol="0">
            <a:spAutoFit/>
          </a:bodyPr>
          <a:lstStyle/>
          <a:p>
            <a:pPr marL="285750" indent="-285750">
              <a:buFont typeface="Arial"/>
              <a:buChar char="•"/>
            </a:pPr>
            <a:r>
              <a:rPr lang="en-US" dirty="0"/>
              <a:t>4% duty cycle </a:t>
            </a:r>
            <a:r>
              <a:rPr lang="en-US" dirty="0" smtClean="0"/>
              <a:t>machine: use 68ms in between pulses </a:t>
            </a:r>
          </a:p>
          <a:p>
            <a:pPr marL="285750" indent="-285750">
              <a:buFont typeface="Arial"/>
              <a:buChar char="•"/>
            </a:pPr>
            <a:r>
              <a:rPr lang="en-US" dirty="0"/>
              <a:t>T</a:t>
            </a:r>
            <a:r>
              <a:rPr lang="en-US" dirty="0" smtClean="0"/>
              <a:t>est links between master and interface module (takes less than 20μs), and between interface module and BI systems</a:t>
            </a:r>
          </a:p>
        </p:txBody>
      </p:sp>
    </p:spTree>
    <p:extLst>
      <p:ext uri="{BB962C8B-B14F-4D97-AF65-F5344CB8AC3E}">
        <p14:creationId xmlns:p14="http://schemas.microsoft.com/office/powerpoint/2010/main" val="21949516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blinds(horizontal)">
                                      <p:cBhvr>
                                        <p:cTn id="7" dur="500"/>
                                        <p:tgtEl>
                                          <p:spTgt spid="7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4"/>
                                        </p:tgtEl>
                                        <p:attrNameLst>
                                          <p:attrName>style.visibility</p:attrName>
                                        </p:attrNameLst>
                                      </p:cBhvr>
                                      <p:to>
                                        <p:strVal val="visible"/>
                                      </p:to>
                                    </p:set>
                                    <p:animEffect transition="in" filter="blinds(horizontal)">
                                      <p:cBhvr>
                                        <p:cTn id="10" dur="500"/>
                                        <p:tgtEl>
                                          <p:spTgt spid="9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95"/>
                                        </p:tgtEl>
                                        <p:attrNameLst>
                                          <p:attrName>style.visibility</p:attrName>
                                        </p:attrNameLst>
                                      </p:cBhvr>
                                      <p:to>
                                        <p:strVal val="visible"/>
                                      </p:to>
                                    </p:set>
                                    <p:animEffect transition="in" filter="blinds(horizontal)">
                                      <p:cBhvr>
                                        <p:cTn id="13" dur="500"/>
                                        <p:tgtEl>
                                          <p:spTgt spid="95"/>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6"/>
                                        </p:tgtEl>
                                        <p:attrNameLst>
                                          <p:attrName>style.visibility</p:attrName>
                                        </p:attrNameLst>
                                      </p:cBhvr>
                                      <p:to>
                                        <p:strVal val="visible"/>
                                      </p:to>
                                    </p:set>
                                    <p:animEffect transition="in" filter="blinds(horizontal)">
                                      <p:cBhvr>
                                        <p:cTn id="16" dur="500"/>
                                        <p:tgtEl>
                                          <p:spTgt spid="96"/>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99"/>
                                        </p:tgtEl>
                                        <p:attrNameLst>
                                          <p:attrName>style.visibility</p:attrName>
                                        </p:attrNameLst>
                                      </p:cBhvr>
                                      <p:to>
                                        <p:strVal val="visible"/>
                                      </p:to>
                                    </p:set>
                                    <p:animEffect transition="in" filter="blinds(horizontal)">
                                      <p:cBhvr>
                                        <p:cTn id="19" dur="500"/>
                                        <p:tgtEl>
                                          <p:spTgt spid="99"/>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blinds(horizontal)">
                                      <p:cBhvr>
                                        <p:cTn id="22" dur="500"/>
                                        <p:tgtEl>
                                          <p:spTgt spid="101"/>
                                        </p:tgtEl>
                                      </p:cBhvr>
                                    </p:animEffect>
                                  </p:childTnLst>
                                </p:cTn>
                              </p:par>
                              <p:par>
                                <p:cTn id="23" presetID="3" presetClass="entr" presetSubtype="10" fill="hold" nodeType="withEffect">
                                  <p:stCondLst>
                                    <p:cond delay="0"/>
                                  </p:stCondLst>
                                  <p:childTnLst>
                                    <p:set>
                                      <p:cBhvr>
                                        <p:cTn id="24" dur="1" fill="hold">
                                          <p:stCondLst>
                                            <p:cond delay="0"/>
                                          </p:stCondLst>
                                        </p:cTn>
                                        <p:tgtEl>
                                          <p:spTgt spid="102"/>
                                        </p:tgtEl>
                                        <p:attrNameLst>
                                          <p:attrName>style.visibility</p:attrName>
                                        </p:attrNameLst>
                                      </p:cBhvr>
                                      <p:to>
                                        <p:strVal val="visible"/>
                                      </p:to>
                                    </p:set>
                                    <p:animEffect transition="in" filter="blinds(horizontal)">
                                      <p:cBhvr>
                                        <p:cTn id="25" dur="500"/>
                                        <p:tgtEl>
                                          <p:spTgt spid="102"/>
                                        </p:tgtEl>
                                      </p:cBhvr>
                                    </p:animEffect>
                                  </p:childTnLst>
                                </p:cTn>
                              </p:par>
                              <p:par>
                                <p:cTn id="26" presetID="3" presetClass="entr" presetSubtype="10" fill="hold" nodeType="with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blinds(horizontal)">
                                      <p:cBhvr>
                                        <p:cTn id="28" dur="500"/>
                                        <p:tgtEl>
                                          <p:spTgt spid="10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11"/>
                                        </p:tgtEl>
                                        <p:attrNameLst>
                                          <p:attrName>style.visibility</p:attrName>
                                        </p:attrNameLst>
                                      </p:cBhvr>
                                      <p:to>
                                        <p:strVal val="visible"/>
                                      </p:to>
                                    </p:set>
                                    <p:animEffect transition="in" filter="blinds(horizontal)">
                                      <p:cBhvr>
                                        <p:cTn id="31" dur="500"/>
                                        <p:tgtEl>
                                          <p:spTgt spid="111"/>
                                        </p:tgtEl>
                                      </p:cBhvr>
                                    </p:animEffect>
                                  </p:childTnLst>
                                </p:cTn>
                              </p:par>
                              <p:par>
                                <p:cTn id="32" presetID="3" presetClass="entr" presetSubtype="10" fill="hold" nodeType="withEffect">
                                  <p:stCondLst>
                                    <p:cond delay="0"/>
                                  </p:stCondLst>
                                  <p:childTnLst>
                                    <p:set>
                                      <p:cBhvr>
                                        <p:cTn id="33" dur="1" fill="hold">
                                          <p:stCondLst>
                                            <p:cond delay="0"/>
                                          </p:stCondLst>
                                        </p:cTn>
                                        <p:tgtEl>
                                          <p:spTgt spid="112"/>
                                        </p:tgtEl>
                                        <p:attrNameLst>
                                          <p:attrName>style.visibility</p:attrName>
                                        </p:attrNameLst>
                                      </p:cBhvr>
                                      <p:to>
                                        <p:strVal val="visible"/>
                                      </p:to>
                                    </p:set>
                                    <p:animEffect transition="in" filter="blinds(horizontal)">
                                      <p:cBhvr>
                                        <p:cTn id="34" dur="500"/>
                                        <p:tgtEl>
                                          <p:spTgt spid="112"/>
                                        </p:tgtEl>
                                      </p:cBhvr>
                                    </p:animEffect>
                                  </p:childTnLst>
                                </p:cTn>
                              </p:par>
                              <p:par>
                                <p:cTn id="35" presetID="3" presetClass="entr" presetSubtype="10" fill="hold" nodeType="withEffect">
                                  <p:stCondLst>
                                    <p:cond delay="0"/>
                                  </p:stCondLst>
                                  <p:childTnLst>
                                    <p:set>
                                      <p:cBhvr>
                                        <p:cTn id="36" dur="1" fill="hold">
                                          <p:stCondLst>
                                            <p:cond delay="0"/>
                                          </p:stCondLst>
                                        </p:cTn>
                                        <p:tgtEl>
                                          <p:spTgt spid="113"/>
                                        </p:tgtEl>
                                        <p:attrNameLst>
                                          <p:attrName>style.visibility</p:attrName>
                                        </p:attrNameLst>
                                      </p:cBhvr>
                                      <p:to>
                                        <p:strVal val="visible"/>
                                      </p:to>
                                    </p:set>
                                    <p:animEffect transition="in" filter="blinds(horizontal)">
                                      <p:cBhvr>
                                        <p:cTn id="37" dur="500"/>
                                        <p:tgtEl>
                                          <p:spTgt spid="113"/>
                                        </p:tgtEl>
                                      </p:cBhvr>
                                    </p:animEffect>
                                  </p:childTnLst>
                                </p:cTn>
                              </p:par>
                              <p:par>
                                <p:cTn id="38" presetID="3" presetClass="entr" presetSubtype="10" fill="hold" nodeType="withEffect">
                                  <p:stCondLst>
                                    <p:cond delay="0"/>
                                  </p:stCondLst>
                                  <p:childTnLst>
                                    <p:set>
                                      <p:cBhvr>
                                        <p:cTn id="39" dur="1" fill="hold">
                                          <p:stCondLst>
                                            <p:cond delay="0"/>
                                          </p:stCondLst>
                                        </p:cTn>
                                        <p:tgtEl>
                                          <p:spTgt spid="114"/>
                                        </p:tgtEl>
                                        <p:attrNameLst>
                                          <p:attrName>style.visibility</p:attrName>
                                        </p:attrNameLst>
                                      </p:cBhvr>
                                      <p:to>
                                        <p:strVal val="visible"/>
                                      </p:to>
                                    </p:set>
                                    <p:animEffect transition="in" filter="blinds(horizontal)">
                                      <p:cBhvr>
                                        <p:cTn id="40" dur="500"/>
                                        <p:tgtEl>
                                          <p:spTgt spid="114"/>
                                        </p:tgtEl>
                                      </p:cBhvr>
                                    </p:animEffect>
                                  </p:childTnLst>
                                </p:cTn>
                              </p:par>
                              <p:par>
                                <p:cTn id="41" presetID="3" presetClass="entr" presetSubtype="10" fill="hold" nodeType="withEffect">
                                  <p:stCondLst>
                                    <p:cond delay="0"/>
                                  </p:stCondLst>
                                  <p:childTnLst>
                                    <p:set>
                                      <p:cBhvr>
                                        <p:cTn id="42" dur="1" fill="hold">
                                          <p:stCondLst>
                                            <p:cond delay="0"/>
                                          </p:stCondLst>
                                        </p:cTn>
                                        <p:tgtEl>
                                          <p:spTgt spid="115"/>
                                        </p:tgtEl>
                                        <p:attrNameLst>
                                          <p:attrName>style.visibility</p:attrName>
                                        </p:attrNameLst>
                                      </p:cBhvr>
                                      <p:to>
                                        <p:strVal val="visible"/>
                                      </p:to>
                                    </p:set>
                                    <p:animEffect transition="in" filter="blinds(horizontal)">
                                      <p:cBhvr>
                                        <p:cTn id="43" dur="500"/>
                                        <p:tgtEl>
                                          <p:spTgt spid="115"/>
                                        </p:tgtEl>
                                      </p:cBhvr>
                                    </p:animEffect>
                                  </p:childTnLst>
                                </p:cTn>
                              </p:par>
                              <p:par>
                                <p:cTn id="44" presetID="3" presetClass="entr" presetSubtype="10" fill="hold" nodeType="withEffect">
                                  <p:stCondLst>
                                    <p:cond delay="0"/>
                                  </p:stCondLst>
                                  <p:childTnLst>
                                    <p:set>
                                      <p:cBhvr>
                                        <p:cTn id="45" dur="1" fill="hold">
                                          <p:stCondLst>
                                            <p:cond delay="0"/>
                                          </p:stCondLst>
                                        </p:cTn>
                                        <p:tgtEl>
                                          <p:spTgt spid="117"/>
                                        </p:tgtEl>
                                        <p:attrNameLst>
                                          <p:attrName>style.visibility</p:attrName>
                                        </p:attrNameLst>
                                      </p:cBhvr>
                                      <p:to>
                                        <p:strVal val="visible"/>
                                      </p:to>
                                    </p:set>
                                    <p:animEffect transition="in" filter="blinds(horizontal)">
                                      <p:cBhvr>
                                        <p:cTn id="46" dur="500"/>
                                        <p:tgtEl>
                                          <p:spTgt spid="117"/>
                                        </p:tgtEl>
                                      </p:cBhvr>
                                    </p:animEffect>
                                  </p:childTnLst>
                                </p:cTn>
                              </p:par>
                              <p:par>
                                <p:cTn id="47" presetID="3" presetClass="entr" presetSubtype="10" fill="hold" nodeType="withEffect">
                                  <p:stCondLst>
                                    <p:cond delay="0"/>
                                  </p:stCondLst>
                                  <p:childTnLst>
                                    <p:set>
                                      <p:cBhvr>
                                        <p:cTn id="48" dur="1" fill="hold">
                                          <p:stCondLst>
                                            <p:cond delay="0"/>
                                          </p:stCondLst>
                                        </p:cTn>
                                        <p:tgtEl>
                                          <p:spTgt spid="118"/>
                                        </p:tgtEl>
                                        <p:attrNameLst>
                                          <p:attrName>style.visibility</p:attrName>
                                        </p:attrNameLst>
                                      </p:cBhvr>
                                      <p:to>
                                        <p:strVal val="visible"/>
                                      </p:to>
                                    </p:set>
                                    <p:animEffect transition="in" filter="blinds(horizontal)">
                                      <p:cBhvr>
                                        <p:cTn id="49" dur="500"/>
                                        <p:tgtEl>
                                          <p:spTgt spid="118"/>
                                        </p:tgtEl>
                                      </p:cBhvr>
                                    </p:animEffect>
                                  </p:childTnLst>
                                </p:cTn>
                              </p:par>
                              <p:par>
                                <p:cTn id="50" presetID="3" presetClass="entr" presetSubtype="10" fill="hold" nodeType="withEffect">
                                  <p:stCondLst>
                                    <p:cond delay="0"/>
                                  </p:stCondLst>
                                  <p:childTnLst>
                                    <p:set>
                                      <p:cBhvr>
                                        <p:cTn id="51" dur="1" fill="hold">
                                          <p:stCondLst>
                                            <p:cond delay="0"/>
                                          </p:stCondLst>
                                        </p:cTn>
                                        <p:tgtEl>
                                          <p:spTgt spid="119"/>
                                        </p:tgtEl>
                                        <p:attrNameLst>
                                          <p:attrName>style.visibility</p:attrName>
                                        </p:attrNameLst>
                                      </p:cBhvr>
                                      <p:to>
                                        <p:strVal val="visible"/>
                                      </p:to>
                                    </p:set>
                                    <p:animEffect transition="in" filter="blinds(horizontal)">
                                      <p:cBhvr>
                                        <p:cTn id="52" dur="500"/>
                                        <p:tgtEl>
                                          <p:spTgt spid="119"/>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27"/>
                                        </p:tgtEl>
                                        <p:attrNameLst>
                                          <p:attrName>style.visibility</p:attrName>
                                        </p:attrNameLst>
                                      </p:cBhvr>
                                      <p:to>
                                        <p:strVal val="visible"/>
                                      </p:to>
                                    </p:set>
                                    <p:animEffect transition="in" filter="blinds(horizontal)">
                                      <p:cBhvr>
                                        <p:cTn id="55" dur="500"/>
                                        <p:tgtEl>
                                          <p:spTgt spid="127"/>
                                        </p:tgtEl>
                                      </p:cBhvr>
                                    </p:animEffect>
                                  </p:childTnLst>
                                </p:cTn>
                              </p:par>
                              <p:par>
                                <p:cTn id="56" presetID="3" presetClass="entr" presetSubtype="10" fill="hold" nodeType="withEffect">
                                  <p:stCondLst>
                                    <p:cond delay="0"/>
                                  </p:stCondLst>
                                  <p:childTnLst>
                                    <p:set>
                                      <p:cBhvr>
                                        <p:cTn id="57" dur="1" fill="hold">
                                          <p:stCondLst>
                                            <p:cond delay="0"/>
                                          </p:stCondLst>
                                        </p:cTn>
                                        <p:tgtEl>
                                          <p:spTgt spid="128"/>
                                        </p:tgtEl>
                                        <p:attrNameLst>
                                          <p:attrName>style.visibility</p:attrName>
                                        </p:attrNameLst>
                                      </p:cBhvr>
                                      <p:to>
                                        <p:strVal val="visible"/>
                                      </p:to>
                                    </p:set>
                                    <p:animEffect transition="in" filter="blinds(horizontal)">
                                      <p:cBhvr>
                                        <p:cTn id="58" dur="500"/>
                                        <p:tgtEl>
                                          <p:spTgt spid="128"/>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132"/>
                                        </p:tgtEl>
                                        <p:attrNameLst>
                                          <p:attrName>style.visibility</p:attrName>
                                        </p:attrNameLst>
                                      </p:cBhvr>
                                      <p:to>
                                        <p:strVal val="visible"/>
                                      </p:to>
                                    </p:set>
                                    <p:animEffect transition="in" filter="blinds(horizontal)">
                                      <p:cBhvr>
                                        <p:cTn id="61" dur="500"/>
                                        <p:tgtEl>
                                          <p:spTgt spid="132"/>
                                        </p:tgtEl>
                                      </p:cBhvr>
                                    </p:animEffect>
                                  </p:childTnLst>
                                </p:cTn>
                              </p:par>
                              <p:par>
                                <p:cTn id="62" presetID="3" presetClass="entr" presetSubtype="10" fill="hold" nodeType="withEffect">
                                  <p:stCondLst>
                                    <p:cond delay="0"/>
                                  </p:stCondLst>
                                  <p:childTnLst>
                                    <p:set>
                                      <p:cBhvr>
                                        <p:cTn id="63" dur="1" fill="hold">
                                          <p:stCondLst>
                                            <p:cond delay="0"/>
                                          </p:stCondLst>
                                        </p:cTn>
                                        <p:tgtEl>
                                          <p:spTgt spid="133"/>
                                        </p:tgtEl>
                                        <p:attrNameLst>
                                          <p:attrName>style.visibility</p:attrName>
                                        </p:attrNameLst>
                                      </p:cBhvr>
                                      <p:to>
                                        <p:strVal val="visible"/>
                                      </p:to>
                                    </p:set>
                                    <p:animEffect transition="in" filter="blinds(horizontal)">
                                      <p:cBhvr>
                                        <p:cTn id="64" dur="500"/>
                                        <p:tgtEl>
                                          <p:spTgt spid="133"/>
                                        </p:tgtEl>
                                      </p:cBhvr>
                                    </p:animEffect>
                                  </p:childTnLst>
                                </p:cTn>
                              </p:par>
                              <p:par>
                                <p:cTn id="65" presetID="3" presetClass="entr" presetSubtype="10" fill="hold" nodeType="withEffect">
                                  <p:stCondLst>
                                    <p:cond delay="0"/>
                                  </p:stCondLst>
                                  <p:childTnLst>
                                    <p:set>
                                      <p:cBhvr>
                                        <p:cTn id="66" dur="1" fill="hold">
                                          <p:stCondLst>
                                            <p:cond delay="0"/>
                                          </p:stCondLst>
                                        </p:cTn>
                                        <p:tgtEl>
                                          <p:spTgt spid="134"/>
                                        </p:tgtEl>
                                        <p:attrNameLst>
                                          <p:attrName>style.visibility</p:attrName>
                                        </p:attrNameLst>
                                      </p:cBhvr>
                                      <p:to>
                                        <p:strVal val="visible"/>
                                      </p:to>
                                    </p:set>
                                    <p:animEffect transition="in" filter="blinds(horizontal)">
                                      <p:cBhvr>
                                        <p:cTn id="67" dur="500"/>
                                        <p:tgtEl>
                                          <p:spTgt spid="134"/>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blinds(horizontal)">
                                      <p:cBhvr>
                                        <p:cTn id="72" dur="500"/>
                                        <p:tgtEl>
                                          <p:spTgt spid="28"/>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0"/>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2" grpId="0" animBg="1"/>
      <p:bldP spid="94" grpId="0" animBg="1"/>
      <p:bldP spid="95" grpId="0" animBg="1"/>
      <p:bldP spid="96" grpId="0" animBg="1"/>
      <p:bldP spid="99" grpId="0" animBg="1"/>
      <p:bldP spid="101" grpId="0" animBg="1"/>
      <p:bldP spid="111" grpId="0" animBg="1"/>
      <p:bldP spid="127" grpId="0" animBg="1"/>
      <p:bldP spid="132" grpId="0" animBg="1"/>
      <p:bldP spid="28" grpId="0" animBg="1"/>
      <p:bldP spid="29" grpId="0"/>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Comments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15</a:t>
            </a:fld>
            <a:endParaRPr lang="sv-SE" dirty="0"/>
          </a:p>
        </p:txBody>
      </p:sp>
      <p:sp>
        <p:nvSpPr>
          <p:cNvPr id="6" name="TextBox 5"/>
          <p:cNvSpPr txBox="1"/>
          <p:nvPr/>
        </p:nvSpPr>
        <p:spPr>
          <a:xfrm>
            <a:off x="251520" y="1700808"/>
            <a:ext cx="8892480" cy="4401205"/>
          </a:xfrm>
          <a:prstGeom prst="rect">
            <a:avLst/>
          </a:prstGeom>
          <a:noFill/>
        </p:spPr>
        <p:txBody>
          <a:bodyPr wrap="square" rtlCol="0">
            <a:spAutoFit/>
          </a:bodyPr>
          <a:lstStyle/>
          <a:p>
            <a:endParaRPr lang="en-US" sz="2000" dirty="0" smtClean="0"/>
          </a:p>
          <a:p>
            <a:r>
              <a:rPr lang="en-US" sz="2000" b="1" dirty="0" smtClean="0"/>
              <a:t>Requirement</a:t>
            </a:r>
            <a:r>
              <a:rPr lang="en-US" sz="2000" dirty="0" smtClean="0"/>
              <a:t>: </a:t>
            </a:r>
            <a:r>
              <a:rPr lang="en-US" sz="2000" b="1" dirty="0" smtClean="0"/>
              <a:t>Provide redundant connections between BLMs, BCMs and the BIS</a:t>
            </a:r>
          </a:p>
          <a:p>
            <a:pPr marL="285750" indent="-285750">
              <a:buFont typeface="Arial"/>
              <a:buChar char="•"/>
            </a:pPr>
            <a:endParaRPr lang="en-US" sz="2000" dirty="0" smtClean="0"/>
          </a:p>
          <a:p>
            <a:pPr marL="285750" indent="-285750">
              <a:buFont typeface="Arial"/>
              <a:buChar char="•"/>
            </a:pPr>
            <a:r>
              <a:rPr lang="en-US" sz="2000" b="1" dirty="0" smtClean="0"/>
              <a:t>Advantages</a:t>
            </a:r>
            <a:r>
              <a:rPr lang="en-US" sz="2000" dirty="0" smtClean="0"/>
              <a:t>:</a:t>
            </a:r>
          </a:p>
          <a:p>
            <a:pPr marL="742950" lvl="1" indent="-285750">
              <a:buFont typeface="Arial"/>
              <a:buChar char="•"/>
            </a:pPr>
            <a:r>
              <a:rPr lang="en-US" sz="2000" dirty="0" smtClean="0"/>
              <a:t>Opportunity to safely test the system and </a:t>
            </a:r>
            <a:r>
              <a:rPr lang="en-US" sz="2000" b="1" dirty="0" smtClean="0"/>
              <a:t>never be blind during test times </a:t>
            </a:r>
            <a:r>
              <a:rPr lang="en-US" sz="2000" dirty="0" smtClean="0"/>
              <a:t>(1 link at a time)</a:t>
            </a:r>
          </a:p>
          <a:p>
            <a:pPr marL="285750" indent="-285750">
              <a:buFont typeface="Arial"/>
              <a:buChar char="•"/>
            </a:pPr>
            <a:endParaRPr lang="en-US" sz="2000" b="1" dirty="0" smtClean="0"/>
          </a:p>
          <a:p>
            <a:pPr marL="285750" indent="-285750">
              <a:buFont typeface="Arial"/>
              <a:buChar char="•"/>
            </a:pPr>
            <a:r>
              <a:rPr lang="en-US" sz="2000" b="1" dirty="0"/>
              <a:t>D</a:t>
            </a:r>
            <a:r>
              <a:rPr lang="en-US" sz="2000" b="1" dirty="0" smtClean="0"/>
              <a:t>isadvantages</a:t>
            </a:r>
            <a:r>
              <a:rPr lang="en-US" sz="2000" dirty="0" smtClean="0"/>
              <a:t>:</a:t>
            </a:r>
          </a:p>
          <a:p>
            <a:pPr marL="742950" lvl="1" indent="-285750">
              <a:buFont typeface="Arial"/>
              <a:buChar char="•"/>
            </a:pPr>
            <a:r>
              <a:rPr lang="en-US" sz="2000" dirty="0" smtClean="0"/>
              <a:t>More space on BI board level is required (space for 2 drivers, 2 connectors): </a:t>
            </a:r>
          </a:p>
          <a:p>
            <a:pPr marL="1200150" lvl="2" indent="-285750">
              <a:buFont typeface="Arial"/>
              <a:buChar char="•"/>
            </a:pPr>
            <a:r>
              <a:rPr lang="en-US" sz="2000" b="1" dirty="0" smtClean="0"/>
              <a:t>this can be accommodated on the board provided by ICS </a:t>
            </a:r>
            <a:r>
              <a:rPr lang="en-US" sz="2000" dirty="0" smtClean="0"/>
              <a:t>(ESS- PSI-</a:t>
            </a:r>
            <a:r>
              <a:rPr lang="en-US" sz="2000" dirty="0" err="1" smtClean="0"/>
              <a:t>IOxOS</a:t>
            </a:r>
            <a:r>
              <a:rPr lang="en-US" sz="2000" dirty="0" smtClean="0"/>
              <a:t> collaboration), </a:t>
            </a:r>
          </a:p>
          <a:p>
            <a:pPr marL="1200150" lvl="2" indent="-285750">
              <a:buFont typeface="Arial"/>
              <a:buChar char="•"/>
            </a:pPr>
            <a:r>
              <a:rPr lang="en-US" sz="2000" dirty="0" smtClean="0"/>
              <a:t>however it is a </a:t>
            </a:r>
            <a:r>
              <a:rPr lang="en-US" sz="2000" b="1" dirty="0" smtClean="0"/>
              <a:t>restriction for the Struck board </a:t>
            </a:r>
            <a:r>
              <a:rPr lang="en-US" sz="2000" dirty="0" smtClean="0"/>
              <a:t>(currently used for BCMs, BPMs)</a:t>
            </a:r>
            <a:r>
              <a:rPr lang="en-US" sz="2000" dirty="0" smtClean="0">
                <a:sym typeface="Wingdings"/>
              </a:rPr>
              <a:t> solution here could be that BI develops an additional board (see next slide)</a:t>
            </a:r>
            <a:endParaRPr lang="en-US" sz="2000" dirty="0" smtClean="0"/>
          </a:p>
        </p:txBody>
      </p:sp>
    </p:spTree>
    <p:extLst>
      <p:ext uri="{BB962C8B-B14F-4D97-AF65-F5344CB8AC3E}">
        <p14:creationId xmlns:p14="http://schemas.microsoft.com/office/powerpoint/2010/main" val="421050530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7499176" cy="1143000"/>
          </a:xfrm>
        </p:spPr>
        <p:txBody>
          <a:bodyPr/>
          <a:lstStyle/>
          <a:p>
            <a:r>
              <a:rPr lang="en-US" dirty="0" smtClean="0"/>
              <a:t>BI-BCM Design</a:t>
            </a:r>
            <a:r>
              <a:rPr lang="en-US" dirty="0"/>
              <a:t/>
            </a:r>
            <a:br>
              <a:rPr lang="en-US" dirty="0"/>
            </a:br>
            <a:r>
              <a:rPr lang="en-US" dirty="0" smtClean="0"/>
              <a:t>Currently under Investigation</a:t>
            </a:r>
            <a:endParaRPr lang="en-US" dirty="0"/>
          </a:p>
        </p:txBody>
      </p:sp>
      <p:sp>
        <p:nvSpPr>
          <p:cNvPr id="6" name="TextBox 5"/>
          <p:cNvSpPr txBox="1"/>
          <p:nvPr/>
        </p:nvSpPr>
        <p:spPr>
          <a:xfrm>
            <a:off x="251520" y="1484784"/>
            <a:ext cx="828810" cy="369332"/>
          </a:xfrm>
          <a:prstGeom prst="rect">
            <a:avLst/>
          </a:prstGeom>
          <a:noFill/>
        </p:spPr>
        <p:txBody>
          <a:bodyPr wrap="none" rtlCol="0">
            <a:spAutoFit/>
          </a:bodyPr>
          <a:lstStyle/>
          <a:p>
            <a:r>
              <a:rPr lang="en-US" dirty="0" smtClean="0"/>
              <a:t>Tunnel</a:t>
            </a:r>
            <a:endParaRPr lang="en-US" dirty="0"/>
          </a:p>
        </p:txBody>
      </p:sp>
      <p:cxnSp>
        <p:nvCxnSpPr>
          <p:cNvPr id="8" name="Straight Connector 7"/>
          <p:cNvCxnSpPr/>
          <p:nvPr/>
        </p:nvCxnSpPr>
        <p:spPr>
          <a:xfrm>
            <a:off x="493450" y="2199880"/>
            <a:ext cx="0" cy="4538293"/>
          </a:xfrm>
          <a:prstGeom prst="line">
            <a:avLst/>
          </a:prstGeom>
          <a:ln w="76200" cmpd="sng"/>
        </p:spPr>
        <p:style>
          <a:lnRef idx="3">
            <a:schemeClr val="accent1"/>
          </a:lnRef>
          <a:fillRef idx="0">
            <a:schemeClr val="accent1"/>
          </a:fillRef>
          <a:effectRef idx="2">
            <a:schemeClr val="accent1"/>
          </a:effectRef>
          <a:fontRef idx="minor">
            <a:schemeClr val="tx1"/>
          </a:fontRef>
        </p:style>
      </p:cxnSp>
      <p:sp>
        <p:nvSpPr>
          <p:cNvPr id="9" name="Oval 8"/>
          <p:cNvSpPr/>
          <p:nvPr/>
        </p:nvSpPr>
        <p:spPr>
          <a:xfrm>
            <a:off x="355931" y="2466838"/>
            <a:ext cx="283128" cy="18606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0" name="Oval 9"/>
          <p:cNvSpPr/>
          <p:nvPr/>
        </p:nvSpPr>
        <p:spPr>
          <a:xfrm>
            <a:off x="355931" y="3092483"/>
            <a:ext cx="283128" cy="18606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1" name="Oval 10"/>
          <p:cNvSpPr/>
          <p:nvPr/>
        </p:nvSpPr>
        <p:spPr>
          <a:xfrm>
            <a:off x="355931" y="3753227"/>
            <a:ext cx="283128" cy="18606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2" name="Oval 11"/>
          <p:cNvSpPr/>
          <p:nvPr/>
        </p:nvSpPr>
        <p:spPr>
          <a:xfrm>
            <a:off x="355931" y="5859278"/>
            <a:ext cx="283128" cy="18606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7" name="TextBox 16"/>
          <p:cNvSpPr txBox="1"/>
          <p:nvPr/>
        </p:nvSpPr>
        <p:spPr>
          <a:xfrm>
            <a:off x="121342" y="2321225"/>
            <a:ext cx="482766" cy="215444"/>
          </a:xfrm>
          <a:prstGeom prst="rect">
            <a:avLst/>
          </a:prstGeom>
          <a:noFill/>
        </p:spPr>
        <p:txBody>
          <a:bodyPr wrap="square" rtlCol="0">
            <a:spAutoFit/>
          </a:bodyPr>
          <a:lstStyle/>
          <a:p>
            <a:r>
              <a:rPr lang="en-US" sz="800" b="1" dirty="0" smtClean="0"/>
              <a:t>BCM</a:t>
            </a:r>
            <a:endParaRPr lang="en-US" sz="800" b="1" dirty="0"/>
          </a:p>
        </p:txBody>
      </p:sp>
      <p:sp>
        <p:nvSpPr>
          <p:cNvPr id="19" name="TextBox 18"/>
          <p:cNvSpPr txBox="1"/>
          <p:nvPr/>
        </p:nvSpPr>
        <p:spPr>
          <a:xfrm>
            <a:off x="546375" y="4625470"/>
            <a:ext cx="344039" cy="369332"/>
          </a:xfrm>
          <a:prstGeom prst="rect">
            <a:avLst/>
          </a:prstGeom>
          <a:noFill/>
        </p:spPr>
        <p:txBody>
          <a:bodyPr wrap="none" rtlCol="0">
            <a:spAutoFit/>
          </a:bodyPr>
          <a:lstStyle/>
          <a:p>
            <a:r>
              <a:rPr lang="en-US" dirty="0" smtClean="0"/>
              <a:t>…</a:t>
            </a:r>
            <a:endParaRPr lang="en-US" dirty="0"/>
          </a:p>
        </p:txBody>
      </p:sp>
      <p:cxnSp>
        <p:nvCxnSpPr>
          <p:cNvPr id="165" name="Straight Connector 164"/>
          <p:cNvCxnSpPr/>
          <p:nvPr/>
        </p:nvCxnSpPr>
        <p:spPr>
          <a:xfrm>
            <a:off x="1259632" y="1484784"/>
            <a:ext cx="0" cy="5256584"/>
          </a:xfrm>
          <a:prstGeom prst="line">
            <a:avLst/>
          </a:prstGeom>
          <a:ln>
            <a:prstDash val="dot"/>
          </a:ln>
        </p:spPr>
        <p:style>
          <a:lnRef idx="2">
            <a:schemeClr val="accent1"/>
          </a:lnRef>
          <a:fillRef idx="0">
            <a:schemeClr val="accent1"/>
          </a:fillRef>
          <a:effectRef idx="1">
            <a:schemeClr val="accent1"/>
          </a:effectRef>
          <a:fontRef idx="minor">
            <a:schemeClr val="tx1"/>
          </a:fontRef>
        </p:style>
      </p:cxnSp>
      <p:sp>
        <p:nvSpPr>
          <p:cNvPr id="166" name="TextBox 165"/>
          <p:cNvSpPr txBox="1"/>
          <p:nvPr/>
        </p:nvSpPr>
        <p:spPr>
          <a:xfrm>
            <a:off x="1475656" y="1484784"/>
            <a:ext cx="846618" cy="369332"/>
          </a:xfrm>
          <a:prstGeom prst="rect">
            <a:avLst/>
          </a:prstGeom>
          <a:noFill/>
        </p:spPr>
        <p:txBody>
          <a:bodyPr wrap="none" rtlCol="0">
            <a:spAutoFit/>
          </a:bodyPr>
          <a:lstStyle/>
          <a:p>
            <a:r>
              <a:rPr lang="en-US" dirty="0" smtClean="0"/>
              <a:t>Gallery</a:t>
            </a:r>
            <a:endParaRPr lang="en-US" dirty="0"/>
          </a:p>
        </p:txBody>
      </p:sp>
      <p:sp>
        <p:nvSpPr>
          <p:cNvPr id="167" name="Rectangle 166"/>
          <p:cNvSpPr/>
          <p:nvPr/>
        </p:nvSpPr>
        <p:spPr>
          <a:xfrm>
            <a:off x="1868623" y="3500282"/>
            <a:ext cx="1027347" cy="1934790"/>
          </a:xfrm>
          <a:prstGeom prst="rect">
            <a:avLst/>
          </a:prstGeom>
          <a:solidFill>
            <a:schemeClr val="lt1">
              <a:alpha val="0"/>
            </a:schemeClr>
          </a:solidFill>
          <a:ln>
            <a:prstDash val="solid"/>
          </a:ln>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cxnSp>
        <p:nvCxnSpPr>
          <p:cNvPr id="168" name="Straight Connector 167"/>
          <p:cNvCxnSpPr/>
          <p:nvPr/>
        </p:nvCxnSpPr>
        <p:spPr>
          <a:xfrm>
            <a:off x="1868623" y="3598714"/>
            <a:ext cx="1027347" cy="0"/>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9" name="Straight Connector 168"/>
          <p:cNvCxnSpPr/>
          <p:nvPr/>
        </p:nvCxnSpPr>
        <p:spPr>
          <a:xfrm flipV="1">
            <a:off x="1868623" y="3849506"/>
            <a:ext cx="1027347" cy="6786"/>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p:nvCxnSpPr>
        <p:spPr>
          <a:xfrm>
            <a:off x="1868623" y="3961445"/>
            <a:ext cx="1027347" cy="0"/>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1" name="Straight Connector 170"/>
          <p:cNvCxnSpPr/>
          <p:nvPr/>
        </p:nvCxnSpPr>
        <p:spPr>
          <a:xfrm flipV="1">
            <a:off x="1868623" y="4212237"/>
            <a:ext cx="1027347" cy="6786"/>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p:nvPr/>
        </p:nvCxnSpPr>
        <p:spPr>
          <a:xfrm>
            <a:off x="1868623" y="4325479"/>
            <a:ext cx="1027347" cy="0"/>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3" name="Straight Connector 172"/>
          <p:cNvCxnSpPr/>
          <p:nvPr/>
        </p:nvCxnSpPr>
        <p:spPr>
          <a:xfrm flipV="1">
            <a:off x="1868623" y="4576271"/>
            <a:ext cx="1027347" cy="6786"/>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4" name="Straight Connector 173"/>
          <p:cNvCxnSpPr/>
          <p:nvPr/>
        </p:nvCxnSpPr>
        <p:spPr>
          <a:xfrm>
            <a:off x="1868623" y="4681423"/>
            <a:ext cx="1027347" cy="0"/>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p:nvPr/>
        </p:nvCxnSpPr>
        <p:spPr>
          <a:xfrm flipV="1">
            <a:off x="1868623" y="4932215"/>
            <a:ext cx="1027347" cy="6786"/>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6" name="Straight Connector 175"/>
          <p:cNvCxnSpPr/>
          <p:nvPr/>
        </p:nvCxnSpPr>
        <p:spPr>
          <a:xfrm>
            <a:off x="1868623" y="5060481"/>
            <a:ext cx="1027347" cy="0"/>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7" name="Straight Connector 176"/>
          <p:cNvCxnSpPr/>
          <p:nvPr/>
        </p:nvCxnSpPr>
        <p:spPr>
          <a:xfrm flipV="1">
            <a:off x="1868623" y="5311273"/>
            <a:ext cx="1027347" cy="6786"/>
          </a:xfrm>
          <a:prstGeom prst="line">
            <a:avLst/>
          </a:prstGeom>
          <a:ln>
            <a:solidFill>
              <a:schemeClr val="accent3"/>
            </a:solidFill>
            <a:prstDash val="solid"/>
          </a:ln>
          <a:effectLst/>
        </p:spPr>
        <p:style>
          <a:lnRef idx="2">
            <a:schemeClr val="accent1"/>
          </a:lnRef>
          <a:fillRef idx="0">
            <a:schemeClr val="accent1"/>
          </a:fillRef>
          <a:effectRef idx="1">
            <a:schemeClr val="accent1"/>
          </a:effectRef>
          <a:fontRef idx="minor">
            <a:schemeClr val="tx1"/>
          </a:fontRef>
        </p:style>
      </p:cxnSp>
      <p:sp>
        <p:nvSpPr>
          <p:cNvPr id="178" name="TextBox 177"/>
          <p:cNvSpPr txBox="1"/>
          <p:nvPr/>
        </p:nvSpPr>
        <p:spPr>
          <a:xfrm>
            <a:off x="2119457" y="5394885"/>
            <a:ext cx="525680" cy="307777"/>
          </a:xfrm>
          <a:prstGeom prst="rect">
            <a:avLst/>
          </a:prstGeom>
          <a:noFill/>
        </p:spPr>
        <p:txBody>
          <a:bodyPr wrap="none" rtlCol="0">
            <a:spAutoFit/>
          </a:bodyPr>
          <a:lstStyle/>
          <a:p>
            <a:r>
              <a:rPr lang="en-US" sz="1400" dirty="0" smtClean="0"/>
              <a:t>Rack</a:t>
            </a:r>
            <a:endParaRPr lang="en-US" sz="1400" dirty="0"/>
          </a:p>
        </p:txBody>
      </p:sp>
      <p:sp>
        <p:nvSpPr>
          <p:cNvPr id="180" name="TextBox 179"/>
          <p:cNvSpPr txBox="1"/>
          <p:nvPr/>
        </p:nvSpPr>
        <p:spPr>
          <a:xfrm rot="16200000">
            <a:off x="1404224" y="3599695"/>
            <a:ext cx="634985" cy="276999"/>
          </a:xfrm>
          <a:prstGeom prst="rect">
            <a:avLst/>
          </a:prstGeom>
          <a:noFill/>
        </p:spPr>
        <p:txBody>
          <a:bodyPr wrap="none" rtlCol="0">
            <a:spAutoFit/>
          </a:bodyPr>
          <a:lstStyle/>
          <a:p>
            <a:r>
              <a:rPr lang="en-US" sz="1200" dirty="0" smtClean="0"/>
              <a:t>Crate 1</a:t>
            </a:r>
            <a:endParaRPr lang="en-US" sz="1200" dirty="0"/>
          </a:p>
        </p:txBody>
      </p:sp>
      <p:sp>
        <p:nvSpPr>
          <p:cNvPr id="181" name="TextBox 180"/>
          <p:cNvSpPr txBox="1"/>
          <p:nvPr/>
        </p:nvSpPr>
        <p:spPr>
          <a:xfrm rot="16200000">
            <a:off x="1411589" y="4275363"/>
            <a:ext cx="634985" cy="276999"/>
          </a:xfrm>
          <a:prstGeom prst="rect">
            <a:avLst/>
          </a:prstGeom>
          <a:noFill/>
        </p:spPr>
        <p:txBody>
          <a:bodyPr wrap="none" rtlCol="0">
            <a:spAutoFit/>
          </a:bodyPr>
          <a:lstStyle/>
          <a:p>
            <a:r>
              <a:rPr lang="en-US" sz="1200" dirty="0" smtClean="0"/>
              <a:t>Crate 2</a:t>
            </a:r>
            <a:endParaRPr lang="en-US" sz="1200" dirty="0"/>
          </a:p>
        </p:txBody>
      </p:sp>
      <p:sp>
        <p:nvSpPr>
          <p:cNvPr id="182" name="TextBox 181"/>
          <p:cNvSpPr txBox="1"/>
          <p:nvPr/>
        </p:nvSpPr>
        <p:spPr>
          <a:xfrm rot="16200000">
            <a:off x="1417528" y="5059812"/>
            <a:ext cx="637840" cy="276999"/>
          </a:xfrm>
          <a:prstGeom prst="rect">
            <a:avLst/>
          </a:prstGeom>
          <a:noFill/>
        </p:spPr>
        <p:txBody>
          <a:bodyPr wrap="none" rtlCol="0">
            <a:spAutoFit/>
          </a:bodyPr>
          <a:lstStyle/>
          <a:p>
            <a:r>
              <a:rPr lang="en-US" sz="1200" dirty="0" smtClean="0"/>
              <a:t>Crate n</a:t>
            </a:r>
            <a:endParaRPr lang="en-US" sz="1200" dirty="0"/>
          </a:p>
        </p:txBody>
      </p:sp>
      <p:sp>
        <p:nvSpPr>
          <p:cNvPr id="183" name="TextBox 182"/>
          <p:cNvSpPr txBox="1"/>
          <p:nvPr/>
        </p:nvSpPr>
        <p:spPr>
          <a:xfrm>
            <a:off x="1566722" y="4633142"/>
            <a:ext cx="344039" cy="369332"/>
          </a:xfrm>
          <a:prstGeom prst="rect">
            <a:avLst/>
          </a:prstGeom>
          <a:noFill/>
        </p:spPr>
        <p:txBody>
          <a:bodyPr wrap="none" rtlCol="0">
            <a:spAutoFit/>
          </a:bodyPr>
          <a:lstStyle/>
          <a:p>
            <a:r>
              <a:rPr lang="en-US" dirty="0" smtClean="0"/>
              <a:t>…</a:t>
            </a:r>
            <a:endParaRPr lang="en-US" dirty="0"/>
          </a:p>
        </p:txBody>
      </p:sp>
      <p:sp>
        <p:nvSpPr>
          <p:cNvPr id="184" name="Rectangle 183"/>
          <p:cNvSpPr/>
          <p:nvPr/>
        </p:nvSpPr>
        <p:spPr>
          <a:xfrm>
            <a:off x="1893365" y="3549725"/>
            <a:ext cx="115546" cy="362238"/>
          </a:xfrm>
          <a:prstGeom prst="rect">
            <a:avLst/>
          </a:prstGeom>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800" dirty="0" smtClean="0">
                <a:solidFill>
                  <a:schemeClr val="tx1"/>
                </a:solidFill>
              </a:rPr>
              <a:t>AMC1</a:t>
            </a:r>
            <a:endParaRPr lang="en-US" sz="800" dirty="0">
              <a:solidFill>
                <a:schemeClr val="tx1"/>
              </a:solidFill>
            </a:endParaRPr>
          </a:p>
        </p:txBody>
      </p:sp>
      <p:sp>
        <p:nvSpPr>
          <p:cNvPr id="185" name="Rectangle 184"/>
          <p:cNvSpPr/>
          <p:nvPr/>
        </p:nvSpPr>
        <p:spPr>
          <a:xfrm>
            <a:off x="2049803" y="3549725"/>
            <a:ext cx="115546" cy="362238"/>
          </a:xfrm>
          <a:prstGeom prst="rect">
            <a:avLst/>
          </a:prstGeom>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800" dirty="0" smtClean="0">
                <a:solidFill>
                  <a:schemeClr val="tx1"/>
                </a:solidFill>
              </a:rPr>
              <a:t>AMC2</a:t>
            </a:r>
            <a:endParaRPr lang="en-US" sz="800" dirty="0">
              <a:solidFill>
                <a:schemeClr val="tx1"/>
              </a:solidFill>
            </a:endParaRPr>
          </a:p>
        </p:txBody>
      </p:sp>
      <p:sp>
        <p:nvSpPr>
          <p:cNvPr id="186" name="Rectangle 185"/>
          <p:cNvSpPr/>
          <p:nvPr/>
        </p:nvSpPr>
        <p:spPr>
          <a:xfrm>
            <a:off x="2210450" y="3553679"/>
            <a:ext cx="115546" cy="362238"/>
          </a:xfrm>
          <a:prstGeom prst="rect">
            <a:avLst/>
          </a:prstGeom>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en-US" sz="800" dirty="0" smtClean="0">
                <a:solidFill>
                  <a:schemeClr val="tx1"/>
                </a:solidFill>
              </a:rPr>
              <a:t>AMC3</a:t>
            </a:r>
            <a:endParaRPr lang="en-US" sz="800" dirty="0">
              <a:solidFill>
                <a:schemeClr val="tx1"/>
              </a:solidFill>
            </a:endParaRPr>
          </a:p>
        </p:txBody>
      </p:sp>
      <p:cxnSp>
        <p:nvCxnSpPr>
          <p:cNvPr id="254" name="Straight Connector 253"/>
          <p:cNvCxnSpPr/>
          <p:nvPr/>
        </p:nvCxnSpPr>
        <p:spPr>
          <a:xfrm flipV="1">
            <a:off x="1905478" y="1887301"/>
            <a:ext cx="476819" cy="1657256"/>
          </a:xfrm>
          <a:prstGeom prst="line">
            <a:avLst/>
          </a:prstGeom>
          <a:ln>
            <a:prstDash val="dash"/>
          </a:ln>
          <a:effectLst>
            <a:glow rad="101600">
              <a:schemeClr val="bg1">
                <a:alpha val="47000"/>
              </a:schemeClr>
            </a:glow>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p:nvCxnSpPr>
        <p:spPr>
          <a:xfrm flipV="1">
            <a:off x="2008911" y="2849416"/>
            <a:ext cx="3718789" cy="705742"/>
          </a:xfrm>
          <a:prstGeom prst="line">
            <a:avLst/>
          </a:prstGeom>
          <a:ln>
            <a:prstDash val="dash"/>
          </a:ln>
          <a:effectLst>
            <a:glow rad="101600">
              <a:schemeClr val="bg1">
                <a:alpha val="46000"/>
              </a:schemeClr>
            </a:glow>
          </a:effectLst>
        </p:spPr>
        <p:style>
          <a:lnRef idx="2">
            <a:schemeClr val="accent1"/>
          </a:lnRef>
          <a:fillRef idx="0">
            <a:schemeClr val="accent1"/>
          </a:fillRef>
          <a:effectRef idx="1">
            <a:schemeClr val="accent1"/>
          </a:effectRef>
          <a:fontRef idx="minor">
            <a:schemeClr val="tx1"/>
          </a:fontRef>
        </p:style>
      </p:cxnSp>
      <p:sp>
        <p:nvSpPr>
          <p:cNvPr id="256" name="Rectangle 255"/>
          <p:cNvSpPr/>
          <p:nvPr/>
        </p:nvSpPr>
        <p:spPr>
          <a:xfrm>
            <a:off x="2382297" y="1887300"/>
            <a:ext cx="583153" cy="9621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7" name="Rectangle 256"/>
          <p:cNvSpPr/>
          <p:nvPr/>
        </p:nvSpPr>
        <p:spPr>
          <a:xfrm>
            <a:off x="3136900" y="1887300"/>
            <a:ext cx="2590800" cy="96211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8" name="Rectangle 257"/>
          <p:cNvSpPr/>
          <p:nvPr/>
        </p:nvSpPr>
        <p:spPr>
          <a:xfrm>
            <a:off x="2450746" y="2037131"/>
            <a:ext cx="445224" cy="6794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smtClean="0">
                <a:solidFill>
                  <a:srgbClr val="000000"/>
                </a:solidFill>
              </a:rPr>
              <a:t>Analog</a:t>
            </a:r>
            <a:endParaRPr lang="en-US" sz="600" dirty="0">
              <a:solidFill>
                <a:srgbClr val="000000"/>
              </a:solidFill>
            </a:endParaRPr>
          </a:p>
        </p:txBody>
      </p:sp>
      <p:sp>
        <p:nvSpPr>
          <p:cNvPr id="259" name="Rectangle 258"/>
          <p:cNvSpPr/>
          <p:nvPr/>
        </p:nvSpPr>
        <p:spPr>
          <a:xfrm>
            <a:off x="3251570" y="1936548"/>
            <a:ext cx="342530" cy="1196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smtClean="0">
                <a:solidFill>
                  <a:srgbClr val="000000"/>
                </a:solidFill>
              </a:rPr>
              <a:t>ADC</a:t>
            </a:r>
            <a:endParaRPr lang="en-US" sz="600" dirty="0">
              <a:solidFill>
                <a:srgbClr val="000000"/>
              </a:solidFill>
            </a:endParaRPr>
          </a:p>
        </p:txBody>
      </p:sp>
      <p:sp>
        <p:nvSpPr>
          <p:cNvPr id="260" name="Rectangle 259"/>
          <p:cNvSpPr/>
          <p:nvPr/>
        </p:nvSpPr>
        <p:spPr>
          <a:xfrm>
            <a:off x="2971800" y="1886132"/>
            <a:ext cx="146050" cy="138299"/>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1" name="Rectangle 260"/>
          <p:cNvSpPr/>
          <p:nvPr/>
        </p:nvSpPr>
        <p:spPr>
          <a:xfrm>
            <a:off x="3251570" y="2095298"/>
            <a:ext cx="342530" cy="1196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smtClean="0">
                <a:solidFill>
                  <a:srgbClr val="000000"/>
                </a:solidFill>
              </a:rPr>
              <a:t>ADC</a:t>
            </a:r>
            <a:endParaRPr lang="en-US" sz="600" dirty="0">
              <a:solidFill>
                <a:srgbClr val="000000"/>
              </a:solidFill>
            </a:endParaRPr>
          </a:p>
        </p:txBody>
      </p:sp>
      <p:sp>
        <p:nvSpPr>
          <p:cNvPr id="262" name="Rectangle 261"/>
          <p:cNvSpPr/>
          <p:nvPr/>
        </p:nvSpPr>
        <p:spPr>
          <a:xfrm>
            <a:off x="3251570" y="2366768"/>
            <a:ext cx="342530" cy="1196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600" dirty="0" smtClean="0">
                <a:solidFill>
                  <a:srgbClr val="000000"/>
                </a:solidFill>
              </a:rPr>
              <a:t>DAC</a:t>
            </a:r>
            <a:endParaRPr lang="en-US" sz="600" dirty="0">
              <a:solidFill>
                <a:srgbClr val="000000"/>
              </a:solidFill>
            </a:endParaRPr>
          </a:p>
        </p:txBody>
      </p:sp>
      <p:sp>
        <p:nvSpPr>
          <p:cNvPr id="263" name="TextBox 262"/>
          <p:cNvSpPr txBox="1"/>
          <p:nvPr/>
        </p:nvSpPr>
        <p:spPr>
          <a:xfrm>
            <a:off x="3277647" y="2095482"/>
            <a:ext cx="290915" cy="276999"/>
          </a:xfrm>
          <a:prstGeom prst="rect">
            <a:avLst/>
          </a:prstGeom>
          <a:noFill/>
        </p:spPr>
        <p:txBody>
          <a:bodyPr wrap="none" rtlCol="0">
            <a:spAutoFit/>
          </a:bodyPr>
          <a:lstStyle/>
          <a:p>
            <a:r>
              <a:rPr lang="en-US" sz="1200" dirty="0" smtClean="0"/>
              <a:t>…</a:t>
            </a:r>
            <a:endParaRPr lang="en-US" dirty="0"/>
          </a:p>
        </p:txBody>
      </p:sp>
      <p:sp>
        <p:nvSpPr>
          <p:cNvPr id="264" name="Rectangle 263"/>
          <p:cNvSpPr/>
          <p:nvPr/>
        </p:nvSpPr>
        <p:spPr>
          <a:xfrm>
            <a:off x="3759200" y="1936548"/>
            <a:ext cx="1887780" cy="845903"/>
          </a:xfrm>
          <a:prstGeom prst="rect">
            <a:avLst/>
          </a:prstGeom>
        </p:spPr>
        <p:style>
          <a:lnRef idx="2">
            <a:schemeClr val="accent1"/>
          </a:lnRef>
          <a:fillRef idx="1">
            <a:schemeClr val="lt1"/>
          </a:fillRef>
          <a:effectRef idx="0">
            <a:schemeClr val="accent1"/>
          </a:effectRef>
          <a:fontRef idx="minor">
            <a:schemeClr val="dk1"/>
          </a:fontRef>
        </p:style>
        <p:txBody>
          <a:bodyPr rtlCol="0" anchor="t"/>
          <a:lstStyle/>
          <a:p>
            <a:pPr algn="r"/>
            <a:r>
              <a:rPr lang="en-US" sz="800" dirty="0" smtClean="0">
                <a:solidFill>
                  <a:srgbClr val="000000"/>
                </a:solidFill>
              </a:rPr>
              <a:t>FPGA</a:t>
            </a:r>
            <a:endParaRPr lang="en-US" sz="600" dirty="0">
              <a:solidFill>
                <a:srgbClr val="000000"/>
              </a:solidFill>
            </a:endParaRPr>
          </a:p>
        </p:txBody>
      </p:sp>
      <p:sp>
        <p:nvSpPr>
          <p:cNvPr id="265" name="Rectangle 264"/>
          <p:cNvSpPr/>
          <p:nvPr/>
        </p:nvSpPr>
        <p:spPr>
          <a:xfrm rot="16200000">
            <a:off x="3586825" y="2266560"/>
            <a:ext cx="489689" cy="14716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dirty="0" smtClean="0">
                <a:solidFill>
                  <a:schemeClr val="tx1"/>
                </a:solidFill>
              </a:rPr>
              <a:t>Inputs</a:t>
            </a:r>
            <a:endParaRPr lang="en-US" sz="700" dirty="0">
              <a:solidFill>
                <a:schemeClr val="tx1"/>
              </a:solidFill>
            </a:endParaRPr>
          </a:p>
        </p:txBody>
      </p:sp>
      <p:sp>
        <p:nvSpPr>
          <p:cNvPr id="266" name="Rectangle 265"/>
          <p:cNvSpPr/>
          <p:nvPr/>
        </p:nvSpPr>
        <p:spPr>
          <a:xfrm>
            <a:off x="3988674" y="2005381"/>
            <a:ext cx="1231026" cy="17544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dirty="0" smtClean="0">
                <a:solidFill>
                  <a:schemeClr val="tx1"/>
                </a:solidFill>
              </a:rPr>
              <a:t>Diagnostics</a:t>
            </a:r>
            <a:endParaRPr lang="en-US" sz="700" dirty="0">
              <a:solidFill>
                <a:schemeClr val="tx1"/>
              </a:solidFill>
            </a:endParaRPr>
          </a:p>
        </p:txBody>
      </p:sp>
      <p:sp>
        <p:nvSpPr>
          <p:cNvPr id="267" name="Rectangle 266"/>
          <p:cNvSpPr/>
          <p:nvPr/>
        </p:nvSpPr>
        <p:spPr>
          <a:xfrm>
            <a:off x="4117137" y="2316789"/>
            <a:ext cx="1021069" cy="12674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dirty="0" smtClean="0">
                <a:solidFill>
                  <a:schemeClr val="tx1"/>
                </a:solidFill>
              </a:rPr>
              <a:t>Protection functions A</a:t>
            </a:r>
            <a:endParaRPr lang="en-US" sz="700" dirty="0">
              <a:solidFill>
                <a:schemeClr val="tx1"/>
              </a:solidFill>
            </a:endParaRPr>
          </a:p>
        </p:txBody>
      </p:sp>
      <p:sp>
        <p:nvSpPr>
          <p:cNvPr id="268" name="Rectangle 267"/>
          <p:cNvSpPr/>
          <p:nvPr/>
        </p:nvSpPr>
        <p:spPr>
          <a:xfrm>
            <a:off x="4117138" y="2557729"/>
            <a:ext cx="1021068" cy="12674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700" dirty="0" smtClean="0">
                <a:solidFill>
                  <a:schemeClr val="tx1"/>
                </a:solidFill>
              </a:rPr>
              <a:t>Protection functions B</a:t>
            </a:r>
            <a:endParaRPr lang="en-US" sz="700" dirty="0">
              <a:solidFill>
                <a:schemeClr val="tx1"/>
              </a:solidFill>
            </a:endParaRPr>
          </a:p>
        </p:txBody>
      </p:sp>
      <p:grpSp>
        <p:nvGrpSpPr>
          <p:cNvPr id="269" name="Group 268"/>
          <p:cNvGrpSpPr/>
          <p:nvPr/>
        </p:nvGrpSpPr>
        <p:grpSpPr>
          <a:xfrm>
            <a:off x="5368926" y="2318474"/>
            <a:ext cx="173118" cy="150978"/>
            <a:chOff x="6178550" y="1974850"/>
            <a:chExt cx="388619" cy="338919"/>
          </a:xfrm>
        </p:grpSpPr>
        <p:sp>
          <p:nvSpPr>
            <p:cNvPr id="270" name="Delay 269"/>
            <p:cNvSpPr/>
            <p:nvPr/>
          </p:nvSpPr>
          <p:spPr>
            <a:xfrm>
              <a:off x="6178550" y="1974850"/>
              <a:ext cx="342900" cy="338919"/>
            </a:xfrm>
            <a:prstGeom prst="flowChartDelay">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71" name="Oval 270"/>
            <p:cNvSpPr/>
            <p:nvPr/>
          </p:nvSpPr>
          <p:spPr>
            <a:xfrm>
              <a:off x="6521450" y="2125828"/>
              <a:ext cx="45719" cy="4831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grpSp>
        <p:nvGrpSpPr>
          <p:cNvPr id="272" name="Group 271"/>
          <p:cNvGrpSpPr/>
          <p:nvPr/>
        </p:nvGrpSpPr>
        <p:grpSpPr>
          <a:xfrm>
            <a:off x="5368926" y="2546194"/>
            <a:ext cx="173118" cy="150978"/>
            <a:chOff x="6178550" y="1974850"/>
            <a:chExt cx="388619" cy="338919"/>
          </a:xfrm>
        </p:grpSpPr>
        <p:sp>
          <p:nvSpPr>
            <p:cNvPr id="273" name="Delay 272"/>
            <p:cNvSpPr/>
            <p:nvPr/>
          </p:nvSpPr>
          <p:spPr>
            <a:xfrm>
              <a:off x="6178550" y="1974850"/>
              <a:ext cx="342900" cy="338919"/>
            </a:xfrm>
            <a:prstGeom prst="flowChartDelay">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74" name="Oval 273"/>
            <p:cNvSpPr/>
            <p:nvPr/>
          </p:nvSpPr>
          <p:spPr>
            <a:xfrm>
              <a:off x="6521450" y="2125828"/>
              <a:ext cx="45719" cy="48316"/>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grpSp>
      <p:cxnSp>
        <p:nvCxnSpPr>
          <p:cNvPr id="275" name="Straight Connector 274"/>
          <p:cNvCxnSpPr/>
          <p:nvPr/>
        </p:nvCxnSpPr>
        <p:spPr>
          <a:xfrm>
            <a:off x="3905250" y="2466838"/>
            <a:ext cx="126631" cy="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p:nvCxnSpPr>
        <p:spPr>
          <a:xfrm>
            <a:off x="4031881" y="2263615"/>
            <a:ext cx="0" cy="339608"/>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p:nvCxnSpPr>
        <p:spPr>
          <a:xfrm>
            <a:off x="4031881" y="2263615"/>
            <a:ext cx="49071" cy="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78" name="Straight Arrow Connector 277"/>
          <p:cNvCxnSpPr/>
          <p:nvPr/>
        </p:nvCxnSpPr>
        <p:spPr>
          <a:xfrm flipV="1">
            <a:off x="4077781" y="2187961"/>
            <a:ext cx="0" cy="75654"/>
          </a:xfrm>
          <a:prstGeom prst="straightConnector1">
            <a:avLst/>
          </a:prstGeom>
          <a:ln w="6350" cmpd="sng">
            <a:solidFill>
              <a:srgbClr val="0000FF"/>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79" name="Straight Arrow Connector 278"/>
          <p:cNvCxnSpPr/>
          <p:nvPr/>
        </p:nvCxnSpPr>
        <p:spPr>
          <a:xfrm>
            <a:off x="4031881" y="2354068"/>
            <a:ext cx="85256" cy="0"/>
          </a:xfrm>
          <a:prstGeom prst="straightConnector1">
            <a:avLst/>
          </a:prstGeom>
          <a:ln w="6350" cmpd="sng">
            <a:solidFill>
              <a:srgbClr val="0000FF"/>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80" name="Straight Arrow Connector 279"/>
          <p:cNvCxnSpPr/>
          <p:nvPr/>
        </p:nvCxnSpPr>
        <p:spPr>
          <a:xfrm>
            <a:off x="4031881" y="2603223"/>
            <a:ext cx="85256" cy="0"/>
          </a:xfrm>
          <a:prstGeom prst="straightConnector1">
            <a:avLst/>
          </a:prstGeom>
          <a:ln w="6350" cmpd="sng">
            <a:solidFill>
              <a:srgbClr val="0000FF"/>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81" name="Straight Connector 280"/>
          <p:cNvCxnSpPr/>
          <p:nvPr/>
        </p:nvCxnSpPr>
        <p:spPr>
          <a:xfrm>
            <a:off x="3908425" y="2322469"/>
            <a:ext cx="50431" cy="0"/>
          </a:xfrm>
          <a:prstGeom prst="line">
            <a:avLst/>
          </a:prstGeom>
          <a:ln w="952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p:nvCxnSpPr>
        <p:spPr>
          <a:xfrm>
            <a:off x="3958856" y="2263615"/>
            <a:ext cx="0" cy="389285"/>
          </a:xfrm>
          <a:prstGeom prst="line">
            <a:avLst/>
          </a:prstGeom>
          <a:ln w="952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p:nvCxnSpPr>
        <p:spPr>
          <a:xfrm>
            <a:off x="3958856" y="2263615"/>
            <a:ext cx="49071" cy="0"/>
          </a:xfrm>
          <a:prstGeom prst="line">
            <a:avLst/>
          </a:prstGeom>
          <a:ln w="9525"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284" name="Straight Arrow Connector 283"/>
          <p:cNvCxnSpPr/>
          <p:nvPr/>
        </p:nvCxnSpPr>
        <p:spPr>
          <a:xfrm flipV="1">
            <a:off x="4004756" y="2187961"/>
            <a:ext cx="0" cy="75654"/>
          </a:xfrm>
          <a:prstGeom prst="straightConnector1">
            <a:avLst/>
          </a:prstGeom>
          <a:ln w="6350" cmpd="sng">
            <a:solidFill>
              <a:srgbClr val="FF0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85" name="Straight Arrow Connector 284"/>
          <p:cNvCxnSpPr/>
          <p:nvPr/>
        </p:nvCxnSpPr>
        <p:spPr>
          <a:xfrm>
            <a:off x="3958856" y="2413603"/>
            <a:ext cx="155944" cy="0"/>
          </a:xfrm>
          <a:prstGeom prst="straightConnector1">
            <a:avLst/>
          </a:prstGeom>
          <a:ln w="6350" cmpd="sng">
            <a:solidFill>
              <a:srgbClr val="FF0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86" name="Straight Arrow Connector 285"/>
          <p:cNvCxnSpPr/>
          <p:nvPr/>
        </p:nvCxnSpPr>
        <p:spPr>
          <a:xfrm>
            <a:off x="3958856" y="2657198"/>
            <a:ext cx="155944" cy="0"/>
          </a:xfrm>
          <a:prstGeom prst="straightConnector1">
            <a:avLst/>
          </a:prstGeom>
          <a:ln w="6350" cmpd="sng">
            <a:solidFill>
              <a:srgbClr val="FF0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87" name="Straight Arrow Connector 286"/>
          <p:cNvCxnSpPr/>
          <p:nvPr/>
        </p:nvCxnSpPr>
        <p:spPr>
          <a:xfrm>
            <a:off x="5162550" y="2334897"/>
            <a:ext cx="180976" cy="0"/>
          </a:xfrm>
          <a:prstGeom prst="straightConnector1">
            <a:avLst/>
          </a:prstGeom>
          <a:ln w="6350" cmpd="sng">
            <a:solidFill>
              <a:srgbClr val="008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88" name="Straight Arrow Connector 287"/>
          <p:cNvCxnSpPr/>
          <p:nvPr/>
        </p:nvCxnSpPr>
        <p:spPr>
          <a:xfrm>
            <a:off x="5162550" y="2388220"/>
            <a:ext cx="180976" cy="0"/>
          </a:xfrm>
          <a:prstGeom prst="straightConnector1">
            <a:avLst/>
          </a:prstGeom>
          <a:ln w="6350" cmpd="sng">
            <a:solidFill>
              <a:srgbClr val="008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89" name="Straight Arrow Connector 288"/>
          <p:cNvCxnSpPr/>
          <p:nvPr/>
        </p:nvCxnSpPr>
        <p:spPr>
          <a:xfrm>
            <a:off x="5162550" y="2436497"/>
            <a:ext cx="180976" cy="0"/>
          </a:xfrm>
          <a:prstGeom prst="straightConnector1">
            <a:avLst/>
          </a:prstGeom>
          <a:ln w="6350" cmpd="sng">
            <a:solidFill>
              <a:srgbClr val="008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90" name="Straight Arrow Connector 289"/>
          <p:cNvCxnSpPr/>
          <p:nvPr/>
        </p:nvCxnSpPr>
        <p:spPr>
          <a:xfrm>
            <a:off x="5162550" y="2573347"/>
            <a:ext cx="180976" cy="0"/>
          </a:xfrm>
          <a:prstGeom prst="straightConnector1">
            <a:avLst/>
          </a:prstGeom>
          <a:ln w="6350" cmpd="sng">
            <a:solidFill>
              <a:schemeClr val="accent6">
                <a:lumMod val="75000"/>
              </a:schemeClr>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91" name="Straight Arrow Connector 290"/>
          <p:cNvCxnSpPr/>
          <p:nvPr/>
        </p:nvCxnSpPr>
        <p:spPr>
          <a:xfrm>
            <a:off x="5162550" y="2626670"/>
            <a:ext cx="180976" cy="0"/>
          </a:xfrm>
          <a:prstGeom prst="straightConnector1">
            <a:avLst/>
          </a:prstGeom>
          <a:ln w="6350" cmpd="sng">
            <a:solidFill>
              <a:schemeClr val="accent6">
                <a:lumMod val="75000"/>
              </a:schemeClr>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92" name="Straight Arrow Connector 291"/>
          <p:cNvCxnSpPr/>
          <p:nvPr/>
        </p:nvCxnSpPr>
        <p:spPr>
          <a:xfrm>
            <a:off x="5162550" y="2674947"/>
            <a:ext cx="180976" cy="0"/>
          </a:xfrm>
          <a:prstGeom prst="straightConnector1">
            <a:avLst/>
          </a:prstGeom>
          <a:ln w="6350" cmpd="sng">
            <a:solidFill>
              <a:schemeClr val="accent6">
                <a:lumMod val="75000"/>
              </a:schemeClr>
            </a:solidFill>
            <a:tailEnd type="triangle" w="sm" len="sm"/>
          </a:ln>
        </p:spPr>
        <p:style>
          <a:lnRef idx="2">
            <a:schemeClr val="accent1"/>
          </a:lnRef>
          <a:fillRef idx="0">
            <a:schemeClr val="accent1"/>
          </a:fillRef>
          <a:effectRef idx="1">
            <a:schemeClr val="accent1"/>
          </a:effectRef>
          <a:fontRef idx="minor">
            <a:schemeClr val="tx1"/>
          </a:fontRef>
        </p:style>
      </p:cxnSp>
      <p:grpSp>
        <p:nvGrpSpPr>
          <p:cNvPr id="293" name="Group 292"/>
          <p:cNvGrpSpPr/>
          <p:nvPr/>
        </p:nvGrpSpPr>
        <p:grpSpPr>
          <a:xfrm rot="5400000">
            <a:off x="5772478" y="1933683"/>
            <a:ext cx="254155" cy="259886"/>
            <a:chOff x="6032364" y="962789"/>
            <a:chExt cx="254155" cy="259886"/>
          </a:xfrm>
        </p:grpSpPr>
        <p:sp>
          <p:nvSpPr>
            <p:cNvPr id="294" name="Down Arrow 293"/>
            <p:cNvSpPr/>
            <p:nvPr/>
          </p:nvSpPr>
          <p:spPr>
            <a:xfrm>
              <a:off x="6032364" y="975025"/>
              <a:ext cx="107950" cy="247650"/>
            </a:xfrm>
            <a:prstGeom prst="downArrow">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95" name="Down Arrow 294"/>
            <p:cNvSpPr/>
            <p:nvPr/>
          </p:nvSpPr>
          <p:spPr>
            <a:xfrm rot="10800000">
              <a:off x="6178569" y="962789"/>
              <a:ext cx="107950" cy="247650"/>
            </a:xfrm>
            <a:prstGeom prst="downArrow">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cxnSp>
        <p:nvCxnSpPr>
          <p:cNvPr id="296" name="Straight Arrow Connector 295"/>
          <p:cNvCxnSpPr/>
          <p:nvPr/>
        </p:nvCxnSpPr>
        <p:spPr>
          <a:xfrm flipV="1">
            <a:off x="2884928" y="2005381"/>
            <a:ext cx="366642" cy="209552"/>
          </a:xfrm>
          <a:prstGeom prst="straightConnector1">
            <a:avLst/>
          </a:prstGeom>
          <a:ln w="6350" cmpd="sng">
            <a:solidFill>
              <a:srgbClr val="FF0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97" name="Straight Arrow Connector 296"/>
          <p:cNvCxnSpPr>
            <a:stCxn id="258" idx="3"/>
            <a:endCxn id="261" idx="1"/>
          </p:cNvCxnSpPr>
          <p:nvPr/>
        </p:nvCxnSpPr>
        <p:spPr>
          <a:xfrm flipV="1">
            <a:off x="2895970" y="2155115"/>
            <a:ext cx="355600" cy="221742"/>
          </a:xfrm>
          <a:prstGeom prst="straightConnector1">
            <a:avLst/>
          </a:prstGeom>
          <a:ln w="6350" cmpd="sng">
            <a:solidFill>
              <a:srgbClr val="0000FF"/>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98" name="Straight Arrow Connector 297"/>
          <p:cNvCxnSpPr>
            <a:stCxn id="262" idx="1"/>
          </p:cNvCxnSpPr>
          <p:nvPr/>
        </p:nvCxnSpPr>
        <p:spPr>
          <a:xfrm flipH="1">
            <a:off x="2895970" y="2426585"/>
            <a:ext cx="355600" cy="200085"/>
          </a:xfrm>
          <a:prstGeom prst="straightConnector1">
            <a:avLst/>
          </a:prstGeom>
          <a:ln w="6350" cmpd="sng">
            <a:solidFill>
              <a:schemeClr val="tx1"/>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99" name="Straight Arrow Connector 298"/>
          <p:cNvCxnSpPr/>
          <p:nvPr/>
        </p:nvCxnSpPr>
        <p:spPr>
          <a:xfrm>
            <a:off x="3594100" y="2005382"/>
            <a:ext cx="163989" cy="194498"/>
          </a:xfrm>
          <a:prstGeom prst="straightConnector1">
            <a:avLst/>
          </a:prstGeom>
          <a:ln w="6350" cmpd="sng">
            <a:solidFill>
              <a:srgbClr val="FF0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300" name="Straight Arrow Connector 299"/>
          <p:cNvCxnSpPr>
            <a:stCxn id="261" idx="3"/>
            <a:endCxn id="265" idx="0"/>
          </p:cNvCxnSpPr>
          <p:nvPr/>
        </p:nvCxnSpPr>
        <p:spPr>
          <a:xfrm>
            <a:off x="3594100" y="2155115"/>
            <a:ext cx="163989" cy="185025"/>
          </a:xfrm>
          <a:prstGeom prst="straightConnector1">
            <a:avLst/>
          </a:prstGeom>
          <a:ln w="6350" cmpd="sng">
            <a:solidFill>
              <a:srgbClr val="0000FF"/>
            </a:solidFill>
            <a:tailEnd type="triangle" w="sm" len="sm"/>
          </a:ln>
        </p:spPr>
        <p:style>
          <a:lnRef idx="2">
            <a:schemeClr val="accent1"/>
          </a:lnRef>
          <a:fillRef idx="0">
            <a:schemeClr val="accent1"/>
          </a:fillRef>
          <a:effectRef idx="1">
            <a:schemeClr val="accent1"/>
          </a:effectRef>
          <a:fontRef idx="minor">
            <a:schemeClr val="tx1"/>
          </a:fontRef>
        </p:style>
      </p:cxnSp>
      <p:sp>
        <p:nvSpPr>
          <p:cNvPr id="303" name="TextBox 302"/>
          <p:cNvSpPr txBox="1"/>
          <p:nvPr/>
        </p:nvSpPr>
        <p:spPr>
          <a:xfrm>
            <a:off x="6010449" y="1930198"/>
            <a:ext cx="487568" cy="253916"/>
          </a:xfrm>
          <a:prstGeom prst="rect">
            <a:avLst/>
          </a:prstGeom>
          <a:noFill/>
        </p:spPr>
        <p:txBody>
          <a:bodyPr wrap="none" rtlCol="0">
            <a:spAutoFit/>
          </a:bodyPr>
          <a:lstStyle/>
          <a:p>
            <a:r>
              <a:rPr lang="en-US" sz="1050" dirty="0" smtClean="0"/>
              <a:t>EPICS</a:t>
            </a:r>
            <a:endParaRPr lang="en-US" sz="1050" dirty="0"/>
          </a:p>
        </p:txBody>
      </p:sp>
      <p:cxnSp>
        <p:nvCxnSpPr>
          <p:cNvPr id="95" name="Straight Arrow Connector 94"/>
          <p:cNvCxnSpPr>
            <a:stCxn id="9" idx="6"/>
          </p:cNvCxnSpPr>
          <p:nvPr/>
        </p:nvCxnSpPr>
        <p:spPr>
          <a:xfrm flipV="1">
            <a:off x="639059" y="2376857"/>
            <a:ext cx="1811687" cy="183012"/>
          </a:xfrm>
          <a:prstGeom prst="straightConnector1">
            <a:avLst/>
          </a:prstGeom>
          <a:ln w="6350" cmpd="sng">
            <a:solidFill>
              <a:schemeClr val="tx2"/>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96" name="Straight Arrow Connector 95"/>
          <p:cNvCxnSpPr>
            <a:stCxn id="10" idx="6"/>
          </p:cNvCxnSpPr>
          <p:nvPr/>
        </p:nvCxnSpPr>
        <p:spPr>
          <a:xfrm flipV="1">
            <a:off x="639059" y="2492896"/>
            <a:ext cx="1844709" cy="692618"/>
          </a:xfrm>
          <a:prstGeom prst="straightConnector1">
            <a:avLst/>
          </a:prstGeom>
          <a:ln w="6350" cmpd="sng">
            <a:solidFill>
              <a:schemeClr val="tx2"/>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endCxn id="100" idx="0"/>
          </p:cNvCxnSpPr>
          <p:nvPr/>
        </p:nvCxnSpPr>
        <p:spPr>
          <a:xfrm>
            <a:off x="2268223" y="3915917"/>
            <a:ext cx="8075" cy="1097259"/>
          </a:xfrm>
          <a:prstGeom prst="straightConnector1">
            <a:avLst/>
          </a:prstGeom>
          <a:ln w="6350" cmpd="sng">
            <a:solidFill>
              <a:schemeClr val="tx2"/>
            </a:solidFill>
            <a:tailEnd type="triangle" w="sm" len="sm"/>
          </a:ln>
        </p:spPr>
        <p:style>
          <a:lnRef idx="2">
            <a:schemeClr val="accent1"/>
          </a:lnRef>
          <a:fillRef idx="0">
            <a:schemeClr val="accent1"/>
          </a:fillRef>
          <a:effectRef idx="1">
            <a:schemeClr val="accent1"/>
          </a:effectRef>
          <a:fontRef idx="minor">
            <a:schemeClr val="tx1"/>
          </a:fontRef>
        </p:style>
      </p:cxnSp>
      <p:sp>
        <p:nvSpPr>
          <p:cNvPr id="98" name="Rectangle 97"/>
          <p:cNvSpPr/>
          <p:nvPr/>
        </p:nvSpPr>
        <p:spPr>
          <a:xfrm>
            <a:off x="1905478" y="5013550"/>
            <a:ext cx="115546" cy="362238"/>
          </a:xfrm>
          <a:prstGeom prst="rect">
            <a:avLst/>
          </a:prstGeom>
        </p:spPr>
        <p:style>
          <a:lnRef idx="2">
            <a:schemeClr val="accent2"/>
          </a:lnRef>
          <a:fillRef idx="1">
            <a:schemeClr val="lt1"/>
          </a:fillRef>
          <a:effectRef idx="0">
            <a:schemeClr val="accent2"/>
          </a:effectRef>
          <a:fontRef idx="minor">
            <a:schemeClr val="dk1"/>
          </a:fontRef>
        </p:style>
        <p:txBody>
          <a:bodyPr vert="vert270" rtlCol="0" anchor="ctr"/>
          <a:lstStyle/>
          <a:p>
            <a:pPr algn="ctr"/>
            <a:r>
              <a:rPr lang="en-US" sz="700" dirty="0" smtClean="0">
                <a:solidFill>
                  <a:schemeClr val="tx1"/>
                </a:solidFill>
              </a:rPr>
              <a:t>FBI_DIF</a:t>
            </a:r>
            <a:endParaRPr lang="en-US" sz="700" dirty="0">
              <a:solidFill>
                <a:schemeClr val="tx1"/>
              </a:solidFill>
            </a:endParaRPr>
          </a:p>
        </p:txBody>
      </p:sp>
      <p:sp>
        <p:nvSpPr>
          <p:cNvPr id="99" name="Rectangle 98"/>
          <p:cNvSpPr/>
          <p:nvPr/>
        </p:nvSpPr>
        <p:spPr>
          <a:xfrm>
            <a:off x="2066125" y="5017504"/>
            <a:ext cx="115546" cy="362238"/>
          </a:xfrm>
          <a:prstGeom prst="rect">
            <a:avLst/>
          </a:prstGeom>
        </p:spPr>
        <p:style>
          <a:lnRef idx="2">
            <a:schemeClr val="accent2"/>
          </a:lnRef>
          <a:fillRef idx="1">
            <a:schemeClr val="lt1"/>
          </a:fillRef>
          <a:effectRef idx="0">
            <a:schemeClr val="accent2"/>
          </a:effectRef>
          <a:fontRef idx="minor">
            <a:schemeClr val="dk1"/>
          </a:fontRef>
        </p:style>
        <p:txBody>
          <a:bodyPr vert="vert270" rtlCol="0" anchor="ctr"/>
          <a:lstStyle/>
          <a:p>
            <a:pPr algn="ctr"/>
            <a:r>
              <a:rPr lang="en-US" sz="700" dirty="0" smtClean="0">
                <a:solidFill>
                  <a:schemeClr val="tx1"/>
                </a:solidFill>
              </a:rPr>
              <a:t>FBI_DIF</a:t>
            </a:r>
            <a:endParaRPr lang="en-US" sz="700" dirty="0">
              <a:solidFill>
                <a:schemeClr val="tx1"/>
              </a:solidFill>
            </a:endParaRPr>
          </a:p>
        </p:txBody>
      </p:sp>
      <p:sp>
        <p:nvSpPr>
          <p:cNvPr id="100" name="Rectangle 99"/>
          <p:cNvSpPr/>
          <p:nvPr/>
        </p:nvSpPr>
        <p:spPr>
          <a:xfrm>
            <a:off x="2218525" y="5013176"/>
            <a:ext cx="115546" cy="362238"/>
          </a:xfrm>
          <a:prstGeom prst="rect">
            <a:avLst/>
          </a:prstGeom>
        </p:spPr>
        <p:style>
          <a:lnRef idx="2">
            <a:schemeClr val="accent2"/>
          </a:lnRef>
          <a:fillRef idx="1">
            <a:schemeClr val="lt1"/>
          </a:fillRef>
          <a:effectRef idx="0">
            <a:schemeClr val="accent2"/>
          </a:effectRef>
          <a:fontRef idx="minor">
            <a:schemeClr val="dk1"/>
          </a:fontRef>
        </p:style>
        <p:txBody>
          <a:bodyPr vert="vert270" rtlCol="0" anchor="ctr"/>
          <a:lstStyle/>
          <a:p>
            <a:pPr algn="ctr"/>
            <a:r>
              <a:rPr lang="en-US" sz="700" dirty="0" smtClean="0">
                <a:solidFill>
                  <a:schemeClr val="tx1"/>
                </a:solidFill>
              </a:rPr>
              <a:t>FBI_DIF</a:t>
            </a:r>
            <a:endParaRPr lang="en-US" sz="700" dirty="0">
              <a:solidFill>
                <a:schemeClr val="tx1"/>
              </a:solidFill>
            </a:endParaRPr>
          </a:p>
        </p:txBody>
      </p:sp>
      <p:cxnSp>
        <p:nvCxnSpPr>
          <p:cNvPr id="101" name="Straight Arrow Connector 100"/>
          <p:cNvCxnSpPr/>
          <p:nvPr/>
        </p:nvCxnSpPr>
        <p:spPr>
          <a:xfrm>
            <a:off x="1971637" y="3933056"/>
            <a:ext cx="8075" cy="1097259"/>
          </a:xfrm>
          <a:prstGeom prst="straightConnector1">
            <a:avLst/>
          </a:prstGeom>
          <a:ln w="6350" cmpd="sng">
            <a:solidFill>
              <a:schemeClr val="tx2"/>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102" name="Straight Arrow Connector 101"/>
          <p:cNvCxnSpPr/>
          <p:nvPr/>
        </p:nvCxnSpPr>
        <p:spPr>
          <a:xfrm>
            <a:off x="2123728" y="3915917"/>
            <a:ext cx="8075" cy="1097259"/>
          </a:xfrm>
          <a:prstGeom prst="straightConnector1">
            <a:avLst/>
          </a:prstGeom>
          <a:ln w="6350" cmpd="sng">
            <a:solidFill>
              <a:schemeClr val="tx2"/>
            </a:solidFill>
            <a:tailEnd type="triangle" w="sm" len="sm"/>
          </a:ln>
        </p:spPr>
        <p:style>
          <a:lnRef idx="2">
            <a:schemeClr val="accent1"/>
          </a:lnRef>
          <a:fillRef idx="0">
            <a:schemeClr val="accent1"/>
          </a:fillRef>
          <a:effectRef idx="1">
            <a:schemeClr val="accent1"/>
          </a:effectRef>
          <a:fontRef idx="minor">
            <a:schemeClr val="tx1"/>
          </a:fontRef>
        </p:style>
      </p:cxnSp>
      <p:sp>
        <p:nvSpPr>
          <p:cNvPr id="103" name="TextBox 102"/>
          <p:cNvSpPr txBox="1"/>
          <p:nvPr/>
        </p:nvSpPr>
        <p:spPr>
          <a:xfrm>
            <a:off x="2458497" y="1556792"/>
            <a:ext cx="481998" cy="276999"/>
          </a:xfrm>
          <a:prstGeom prst="rect">
            <a:avLst/>
          </a:prstGeom>
          <a:noFill/>
        </p:spPr>
        <p:txBody>
          <a:bodyPr wrap="none" rtlCol="0">
            <a:spAutoFit/>
          </a:bodyPr>
          <a:lstStyle/>
          <a:p>
            <a:r>
              <a:rPr lang="en-US" sz="1200" b="1" dirty="0" smtClean="0"/>
              <a:t>RTM</a:t>
            </a:r>
            <a:endParaRPr lang="en-US" sz="1200" b="1" dirty="0"/>
          </a:p>
        </p:txBody>
      </p:sp>
      <p:sp>
        <p:nvSpPr>
          <p:cNvPr id="104" name="TextBox 103"/>
          <p:cNvSpPr txBox="1"/>
          <p:nvPr/>
        </p:nvSpPr>
        <p:spPr>
          <a:xfrm>
            <a:off x="3696981" y="1556792"/>
            <a:ext cx="1595309" cy="276999"/>
          </a:xfrm>
          <a:prstGeom prst="rect">
            <a:avLst/>
          </a:prstGeom>
          <a:noFill/>
        </p:spPr>
        <p:txBody>
          <a:bodyPr wrap="none" rtlCol="0">
            <a:spAutoFit/>
          </a:bodyPr>
          <a:lstStyle/>
          <a:p>
            <a:r>
              <a:rPr lang="en-US" sz="1200" b="1" dirty="0" smtClean="0"/>
              <a:t>AMC/Struck SIS 8300L</a:t>
            </a:r>
            <a:endParaRPr lang="en-US" sz="1200" b="1" dirty="0"/>
          </a:p>
        </p:txBody>
      </p:sp>
      <p:sp>
        <p:nvSpPr>
          <p:cNvPr id="105" name="Rectangle 104"/>
          <p:cNvSpPr/>
          <p:nvPr/>
        </p:nvSpPr>
        <p:spPr>
          <a:xfrm>
            <a:off x="2738266" y="3545732"/>
            <a:ext cx="115546" cy="362238"/>
          </a:xfrm>
          <a:prstGeom prst="rect">
            <a:avLst/>
          </a:prstGeom>
        </p:spPr>
        <p:style>
          <a:lnRef idx="2">
            <a:schemeClr val="accent4"/>
          </a:lnRef>
          <a:fillRef idx="1">
            <a:schemeClr val="lt1"/>
          </a:fillRef>
          <a:effectRef idx="0">
            <a:schemeClr val="accent4"/>
          </a:effectRef>
          <a:fontRef idx="minor">
            <a:schemeClr val="dk1"/>
          </a:fontRef>
        </p:style>
        <p:txBody>
          <a:bodyPr vert="vert270" rtlCol="0" anchor="ctr"/>
          <a:lstStyle/>
          <a:p>
            <a:pPr algn="ctr"/>
            <a:r>
              <a:rPr lang="en-US" sz="800" dirty="0" smtClean="0">
                <a:solidFill>
                  <a:schemeClr val="tx1"/>
                </a:solidFill>
              </a:rPr>
              <a:t>MPS2</a:t>
            </a:r>
            <a:endParaRPr lang="en-US" sz="800" dirty="0">
              <a:solidFill>
                <a:schemeClr val="tx1"/>
              </a:solidFill>
            </a:endParaRPr>
          </a:p>
        </p:txBody>
      </p:sp>
      <p:sp>
        <p:nvSpPr>
          <p:cNvPr id="106" name="Rectangle 105"/>
          <p:cNvSpPr/>
          <p:nvPr/>
        </p:nvSpPr>
        <p:spPr>
          <a:xfrm>
            <a:off x="2584400" y="3544557"/>
            <a:ext cx="115546" cy="362238"/>
          </a:xfrm>
          <a:prstGeom prst="rect">
            <a:avLst/>
          </a:prstGeom>
        </p:spPr>
        <p:style>
          <a:lnRef idx="2">
            <a:schemeClr val="accent4"/>
          </a:lnRef>
          <a:fillRef idx="1">
            <a:schemeClr val="lt1"/>
          </a:fillRef>
          <a:effectRef idx="0">
            <a:schemeClr val="accent4"/>
          </a:effectRef>
          <a:fontRef idx="minor">
            <a:schemeClr val="dk1"/>
          </a:fontRef>
        </p:style>
        <p:txBody>
          <a:bodyPr vert="vert270" rtlCol="0" anchor="ctr"/>
          <a:lstStyle/>
          <a:p>
            <a:pPr algn="ctr"/>
            <a:r>
              <a:rPr lang="en-US" sz="800" dirty="0" smtClean="0">
                <a:solidFill>
                  <a:schemeClr val="tx1"/>
                </a:solidFill>
              </a:rPr>
              <a:t>MPS1</a:t>
            </a:r>
            <a:endParaRPr lang="en-US" sz="800" dirty="0">
              <a:solidFill>
                <a:schemeClr val="tx1"/>
              </a:solidFill>
            </a:endParaRPr>
          </a:p>
        </p:txBody>
      </p:sp>
      <p:cxnSp>
        <p:nvCxnSpPr>
          <p:cNvPr id="126" name="Straight Connector 125"/>
          <p:cNvCxnSpPr>
            <a:stCxn id="105" idx="0"/>
          </p:cNvCxnSpPr>
          <p:nvPr/>
        </p:nvCxnSpPr>
        <p:spPr>
          <a:xfrm>
            <a:off x="2796039" y="3545732"/>
            <a:ext cx="2523354" cy="370185"/>
          </a:xfrm>
          <a:prstGeom prst="line">
            <a:avLst/>
          </a:prstGeom>
          <a:ln>
            <a:solidFill>
              <a:schemeClr val="accent4"/>
            </a:solidFill>
            <a:prstDash val="dash"/>
          </a:ln>
          <a:effectLst>
            <a:glow rad="101600">
              <a:schemeClr val="bg1">
                <a:alpha val="37000"/>
              </a:schemeClr>
            </a:glow>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a:stCxn id="105" idx="2"/>
          </p:cNvCxnSpPr>
          <p:nvPr/>
        </p:nvCxnSpPr>
        <p:spPr>
          <a:xfrm>
            <a:off x="2796039" y="3907970"/>
            <a:ext cx="2518285" cy="2536570"/>
          </a:xfrm>
          <a:prstGeom prst="line">
            <a:avLst/>
          </a:prstGeom>
          <a:ln>
            <a:solidFill>
              <a:schemeClr val="accent4"/>
            </a:solidFill>
            <a:prstDash val="dash"/>
          </a:ln>
          <a:effectLst>
            <a:glow rad="101600">
              <a:schemeClr val="bg1">
                <a:alpha val="52000"/>
              </a:schemeClr>
            </a:glow>
          </a:effectLst>
        </p:spPr>
        <p:style>
          <a:lnRef idx="2">
            <a:schemeClr val="accent1"/>
          </a:lnRef>
          <a:fillRef idx="0">
            <a:schemeClr val="accent1"/>
          </a:fillRef>
          <a:effectRef idx="1">
            <a:schemeClr val="accent1"/>
          </a:effectRef>
          <a:fontRef idx="minor">
            <a:schemeClr val="tx1"/>
          </a:fontRef>
        </p:style>
      </p:cxnSp>
      <p:sp>
        <p:nvSpPr>
          <p:cNvPr id="133" name="Slide Number Placeholder 3"/>
          <p:cNvSpPr>
            <a:spLocks noGrp="1"/>
          </p:cNvSpPr>
          <p:nvPr>
            <p:ph type="sldNum" sz="quarter" idx="12"/>
          </p:nvPr>
        </p:nvSpPr>
        <p:spPr>
          <a:xfrm>
            <a:off x="6553200" y="6356350"/>
            <a:ext cx="2133600" cy="365125"/>
          </a:xfrm>
        </p:spPr>
        <p:txBody>
          <a:bodyPr/>
          <a:lstStyle/>
          <a:p>
            <a:fld id="{551115BC-487E-4422-894C-CB7CD3E79223}" type="slidenum">
              <a:rPr lang="sv-SE" smtClean="0"/>
              <a:t>16</a:t>
            </a:fld>
            <a:endParaRPr lang="sv-SE" dirty="0"/>
          </a:p>
        </p:txBody>
      </p:sp>
      <p:sp>
        <p:nvSpPr>
          <p:cNvPr id="134" name="Rectangle 133"/>
          <p:cNvSpPr/>
          <p:nvPr/>
        </p:nvSpPr>
        <p:spPr>
          <a:xfrm>
            <a:off x="5319393" y="3915916"/>
            <a:ext cx="1422400" cy="100431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35" name="Rectangle 134"/>
          <p:cNvSpPr/>
          <p:nvPr/>
        </p:nvSpPr>
        <p:spPr>
          <a:xfrm>
            <a:off x="6887843" y="3915916"/>
            <a:ext cx="1435100" cy="100431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36" name="Rectangle 135"/>
          <p:cNvSpPr/>
          <p:nvPr/>
        </p:nvSpPr>
        <p:spPr>
          <a:xfrm>
            <a:off x="6741793" y="3915917"/>
            <a:ext cx="146050" cy="138299"/>
          </a:xfrm>
          <a:prstGeom prst="rect">
            <a:avLst/>
          </a:prstGeom>
          <a:solidFill>
            <a:schemeClr val="accent4">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37" name="TextBox 136"/>
          <p:cNvSpPr txBox="1"/>
          <p:nvPr/>
        </p:nvSpPr>
        <p:spPr>
          <a:xfrm>
            <a:off x="7290847" y="3660573"/>
            <a:ext cx="426431" cy="246221"/>
          </a:xfrm>
          <a:prstGeom prst="rect">
            <a:avLst/>
          </a:prstGeom>
          <a:noFill/>
        </p:spPr>
        <p:txBody>
          <a:bodyPr wrap="none" rtlCol="0">
            <a:spAutoFit/>
          </a:bodyPr>
          <a:lstStyle/>
          <a:p>
            <a:r>
              <a:rPr lang="en-US" sz="1000" dirty="0" smtClean="0"/>
              <a:t>RTM</a:t>
            </a:r>
            <a:endParaRPr lang="en-US" sz="1000" dirty="0"/>
          </a:p>
        </p:txBody>
      </p:sp>
      <p:sp>
        <p:nvSpPr>
          <p:cNvPr id="138" name="TextBox 137"/>
          <p:cNvSpPr txBox="1"/>
          <p:nvPr/>
        </p:nvSpPr>
        <p:spPr>
          <a:xfrm>
            <a:off x="5741681" y="3660573"/>
            <a:ext cx="436888" cy="246221"/>
          </a:xfrm>
          <a:prstGeom prst="rect">
            <a:avLst/>
          </a:prstGeom>
          <a:noFill/>
        </p:spPr>
        <p:txBody>
          <a:bodyPr wrap="none" rtlCol="0">
            <a:spAutoFit/>
          </a:bodyPr>
          <a:lstStyle/>
          <a:p>
            <a:r>
              <a:rPr lang="en-US" sz="1000" dirty="0" smtClean="0"/>
              <a:t>AMC</a:t>
            </a:r>
            <a:endParaRPr lang="en-US" sz="1000" dirty="0"/>
          </a:p>
        </p:txBody>
      </p:sp>
      <p:sp>
        <p:nvSpPr>
          <p:cNvPr id="139" name="Rectangle 138"/>
          <p:cNvSpPr/>
          <p:nvPr/>
        </p:nvSpPr>
        <p:spPr>
          <a:xfrm>
            <a:off x="7751443" y="4051164"/>
            <a:ext cx="571500" cy="74821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nvGrpSpPr>
          <p:cNvPr id="144" name="Group 143"/>
          <p:cNvGrpSpPr/>
          <p:nvPr/>
        </p:nvGrpSpPr>
        <p:grpSpPr>
          <a:xfrm>
            <a:off x="5658173" y="4176438"/>
            <a:ext cx="602945" cy="488044"/>
            <a:chOff x="6178550" y="1974850"/>
            <a:chExt cx="388619" cy="338919"/>
          </a:xfrm>
        </p:grpSpPr>
        <p:sp>
          <p:nvSpPr>
            <p:cNvPr id="145" name="Delay 144"/>
            <p:cNvSpPr/>
            <p:nvPr/>
          </p:nvSpPr>
          <p:spPr>
            <a:xfrm>
              <a:off x="6178550" y="1974850"/>
              <a:ext cx="342900" cy="338919"/>
            </a:xfrm>
            <a:prstGeom prst="flowChartDelay">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46" name="Oval 145"/>
            <p:cNvSpPr/>
            <p:nvPr/>
          </p:nvSpPr>
          <p:spPr>
            <a:xfrm>
              <a:off x="6521450" y="2125828"/>
              <a:ext cx="45719" cy="48316"/>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sp>
        <p:nvSpPr>
          <p:cNvPr id="147" name="Rectangle 146"/>
          <p:cNvSpPr/>
          <p:nvPr/>
        </p:nvSpPr>
        <p:spPr>
          <a:xfrm>
            <a:off x="5314324" y="5440223"/>
            <a:ext cx="1422400" cy="100431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48" name="Rectangle 147"/>
          <p:cNvSpPr/>
          <p:nvPr/>
        </p:nvSpPr>
        <p:spPr>
          <a:xfrm>
            <a:off x="6882774" y="5440223"/>
            <a:ext cx="1435100" cy="100431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49" name="Rectangle 148"/>
          <p:cNvSpPr/>
          <p:nvPr/>
        </p:nvSpPr>
        <p:spPr>
          <a:xfrm>
            <a:off x="6736724" y="5440224"/>
            <a:ext cx="146050" cy="138299"/>
          </a:xfrm>
          <a:prstGeom prst="rect">
            <a:avLst/>
          </a:prstGeom>
          <a:solidFill>
            <a:schemeClr val="accent4">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50" name="TextBox 149"/>
          <p:cNvSpPr txBox="1"/>
          <p:nvPr/>
        </p:nvSpPr>
        <p:spPr>
          <a:xfrm>
            <a:off x="7385471" y="5184880"/>
            <a:ext cx="426431" cy="246221"/>
          </a:xfrm>
          <a:prstGeom prst="rect">
            <a:avLst/>
          </a:prstGeom>
          <a:noFill/>
        </p:spPr>
        <p:txBody>
          <a:bodyPr wrap="none" rtlCol="0">
            <a:spAutoFit/>
          </a:bodyPr>
          <a:lstStyle/>
          <a:p>
            <a:r>
              <a:rPr lang="en-US" sz="1000" dirty="0" smtClean="0"/>
              <a:t>RTM</a:t>
            </a:r>
            <a:endParaRPr lang="en-US" sz="1000" dirty="0"/>
          </a:p>
        </p:txBody>
      </p:sp>
      <p:sp>
        <p:nvSpPr>
          <p:cNvPr id="151" name="TextBox 150"/>
          <p:cNvSpPr txBox="1"/>
          <p:nvPr/>
        </p:nvSpPr>
        <p:spPr>
          <a:xfrm>
            <a:off x="5736612" y="5184880"/>
            <a:ext cx="436888" cy="246221"/>
          </a:xfrm>
          <a:prstGeom prst="rect">
            <a:avLst/>
          </a:prstGeom>
          <a:noFill/>
        </p:spPr>
        <p:txBody>
          <a:bodyPr wrap="none" rtlCol="0">
            <a:spAutoFit/>
          </a:bodyPr>
          <a:lstStyle/>
          <a:p>
            <a:r>
              <a:rPr lang="en-US" sz="1000" dirty="0" smtClean="0"/>
              <a:t>AMC</a:t>
            </a:r>
            <a:endParaRPr lang="en-US" sz="1000" dirty="0"/>
          </a:p>
        </p:txBody>
      </p:sp>
      <p:sp>
        <p:nvSpPr>
          <p:cNvPr id="153" name="Rectangle 152"/>
          <p:cNvSpPr/>
          <p:nvPr/>
        </p:nvSpPr>
        <p:spPr>
          <a:xfrm>
            <a:off x="7646681" y="5575471"/>
            <a:ext cx="571500" cy="74821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nvGrpSpPr>
          <p:cNvPr id="158" name="Group 157"/>
          <p:cNvGrpSpPr/>
          <p:nvPr/>
        </p:nvGrpSpPr>
        <p:grpSpPr>
          <a:xfrm>
            <a:off x="5653104" y="5700745"/>
            <a:ext cx="602945" cy="488044"/>
            <a:chOff x="6178550" y="1974850"/>
            <a:chExt cx="388619" cy="338919"/>
          </a:xfrm>
        </p:grpSpPr>
        <p:sp>
          <p:nvSpPr>
            <p:cNvPr id="159" name="Delay 158"/>
            <p:cNvSpPr/>
            <p:nvPr/>
          </p:nvSpPr>
          <p:spPr>
            <a:xfrm>
              <a:off x="6178550" y="1974850"/>
              <a:ext cx="342900" cy="338919"/>
            </a:xfrm>
            <a:prstGeom prst="flowChartDelay">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60" name="Oval 159"/>
            <p:cNvSpPr/>
            <p:nvPr/>
          </p:nvSpPr>
          <p:spPr>
            <a:xfrm>
              <a:off x="6521450" y="2125828"/>
              <a:ext cx="45719" cy="48316"/>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grpSp>
      <p:sp>
        <p:nvSpPr>
          <p:cNvPr id="161" name="Rectangle 160"/>
          <p:cNvSpPr/>
          <p:nvPr/>
        </p:nvSpPr>
        <p:spPr>
          <a:xfrm>
            <a:off x="5609760" y="3955095"/>
            <a:ext cx="1049483" cy="837936"/>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t"/>
          <a:lstStyle/>
          <a:p>
            <a:pPr algn="ctr"/>
            <a:r>
              <a:rPr lang="en-US" sz="800" dirty="0" smtClean="0"/>
              <a:t>FPGA</a:t>
            </a:r>
            <a:endParaRPr lang="en-US" sz="800" dirty="0"/>
          </a:p>
        </p:txBody>
      </p:sp>
      <p:sp>
        <p:nvSpPr>
          <p:cNvPr id="162" name="Rectangle 161"/>
          <p:cNvSpPr/>
          <p:nvPr/>
        </p:nvSpPr>
        <p:spPr>
          <a:xfrm>
            <a:off x="5609760" y="5480136"/>
            <a:ext cx="1049483" cy="837936"/>
          </a:xfrm>
          <a:prstGeom prst="rect">
            <a:avLst/>
          </a:prstGeom>
          <a:solidFill>
            <a:schemeClr val="lt1">
              <a:alpha val="0"/>
            </a:schemeClr>
          </a:solidFill>
        </p:spPr>
        <p:style>
          <a:lnRef idx="2">
            <a:schemeClr val="accent4"/>
          </a:lnRef>
          <a:fillRef idx="1">
            <a:schemeClr val="lt1"/>
          </a:fillRef>
          <a:effectRef idx="0">
            <a:schemeClr val="accent4"/>
          </a:effectRef>
          <a:fontRef idx="minor">
            <a:schemeClr val="dk1"/>
          </a:fontRef>
        </p:style>
        <p:txBody>
          <a:bodyPr rtlCol="0" anchor="t"/>
          <a:lstStyle/>
          <a:p>
            <a:pPr algn="ctr"/>
            <a:r>
              <a:rPr lang="en-US" sz="800" dirty="0" smtClean="0"/>
              <a:t>FPGA</a:t>
            </a:r>
            <a:endParaRPr lang="en-US" sz="800" dirty="0"/>
          </a:p>
        </p:txBody>
      </p:sp>
      <p:sp>
        <p:nvSpPr>
          <p:cNvPr id="188" name="TextBox 187"/>
          <p:cNvSpPr txBox="1"/>
          <p:nvPr/>
        </p:nvSpPr>
        <p:spPr>
          <a:xfrm>
            <a:off x="7630268" y="4307975"/>
            <a:ext cx="759366" cy="246221"/>
          </a:xfrm>
          <a:prstGeom prst="rect">
            <a:avLst/>
          </a:prstGeom>
          <a:noFill/>
        </p:spPr>
        <p:txBody>
          <a:bodyPr wrap="square" rtlCol="0">
            <a:spAutoFit/>
          </a:bodyPr>
          <a:lstStyle/>
          <a:p>
            <a:pPr algn="ctr"/>
            <a:r>
              <a:rPr lang="en-US" sz="1000" b="1" dirty="0" smtClean="0"/>
              <a:t>FBI_D</a:t>
            </a:r>
          </a:p>
        </p:txBody>
      </p:sp>
      <p:sp>
        <p:nvSpPr>
          <p:cNvPr id="193" name="TextBox 192"/>
          <p:cNvSpPr txBox="1"/>
          <p:nvPr/>
        </p:nvSpPr>
        <p:spPr>
          <a:xfrm>
            <a:off x="7530575" y="5851995"/>
            <a:ext cx="759366" cy="246221"/>
          </a:xfrm>
          <a:prstGeom prst="rect">
            <a:avLst/>
          </a:prstGeom>
          <a:noFill/>
        </p:spPr>
        <p:txBody>
          <a:bodyPr wrap="square" rtlCol="0">
            <a:spAutoFit/>
          </a:bodyPr>
          <a:lstStyle/>
          <a:p>
            <a:pPr algn="ctr"/>
            <a:r>
              <a:rPr lang="en-US" sz="1000" b="1" dirty="0"/>
              <a:t>F</a:t>
            </a:r>
            <a:r>
              <a:rPr lang="en-US" sz="1000" b="1" dirty="0" smtClean="0"/>
              <a:t>BI_D</a:t>
            </a:r>
          </a:p>
        </p:txBody>
      </p:sp>
      <p:cxnSp>
        <p:nvCxnSpPr>
          <p:cNvPr id="194" name="Straight Arrow Connector 193"/>
          <p:cNvCxnSpPr/>
          <p:nvPr/>
        </p:nvCxnSpPr>
        <p:spPr>
          <a:xfrm>
            <a:off x="5552730" y="2396391"/>
            <a:ext cx="603446" cy="0"/>
          </a:xfrm>
          <a:prstGeom prst="straightConnector1">
            <a:avLst/>
          </a:prstGeom>
          <a:ln w="6350" cmpd="sng">
            <a:solidFill>
              <a:srgbClr val="008000"/>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195" name="Straight Arrow Connector 194"/>
          <p:cNvCxnSpPr/>
          <p:nvPr/>
        </p:nvCxnSpPr>
        <p:spPr>
          <a:xfrm>
            <a:off x="6156176" y="2396391"/>
            <a:ext cx="0" cy="958366"/>
          </a:xfrm>
          <a:prstGeom prst="straightConnector1">
            <a:avLst/>
          </a:prstGeom>
          <a:ln w="6350" cmpd="sng">
            <a:solidFill>
              <a:srgbClr val="008000"/>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196" name="Straight Arrow Connector 195"/>
          <p:cNvCxnSpPr/>
          <p:nvPr/>
        </p:nvCxnSpPr>
        <p:spPr>
          <a:xfrm flipH="1">
            <a:off x="4932040" y="3356992"/>
            <a:ext cx="1224136" cy="0"/>
          </a:xfrm>
          <a:prstGeom prst="straightConnector1">
            <a:avLst/>
          </a:prstGeom>
          <a:ln w="6350" cmpd="sng">
            <a:solidFill>
              <a:srgbClr val="008000"/>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197" name="Straight Arrow Connector 196"/>
          <p:cNvCxnSpPr/>
          <p:nvPr/>
        </p:nvCxnSpPr>
        <p:spPr>
          <a:xfrm>
            <a:off x="4932040" y="3361178"/>
            <a:ext cx="0" cy="913916"/>
          </a:xfrm>
          <a:prstGeom prst="straightConnector1">
            <a:avLst/>
          </a:prstGeom>
          <a:ln w="6350" cmpd="sng">
            <a:solidFill>
              <a:srgbClr val="008000"/>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200" name="Straight Arrow Connector 199"/>
          <p:cNvCxnSpPr/>
          <p:nvPr/>
        </p:nvCxnSpPr>
        <p:spPr>
          <a:xfrm>
            <a:off x="4932040" y="4275094"/>
            <a:ext cx="685030" cy="0"/>
          </a:xfrm>
          <a:prstGeom prst="straightConnector1">
            <a:avLst/>
          </a:prstGeom>
          <a:ln w="6350" cmpd="sng">
            <a:solidFill>
              <a:srgbClr val="008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01" name="Straight Arrow Connector 200"/>
          <p:cNvCxnSpPr/>
          <p:nvPr/>
        </p:nvCxnSpPr>
        <p:spPr>
          <a:xfrm>
            <a:off x="5535714" y="2619892"/>
            <a:ext cx="476446" cy="0"/>
          </a:xfrm>
          <a:prstGeom prst="straightConnector1">
            <a:avLst/>
          </a:prstGeom>
          <a:ln w="6350" cmpd="sng">
            <a:solidFill>
              <a:schemeClr val="accent6">
                <a:lumMod val="75000"/>
              </a:schemeClr>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202" name="Straight Arrow Connector 201"/>
          <p:cNvCxnSpPr/>
          <p:nvPr/>
        </p:nvCxnSpPr>
        <p:spPr>
          <a:xfrm flipH="1">
            <a:off x="4716016" y="3212976"/>
            <a:ext cx="1296144" cy="0"/>
          </a:xfrm>
          <a:prstGeom prst="straightConnector1">
            <a:avLst/>
          </a:prstGeom>
          <a:ln w="6350" cmpd="sng">
            <a:solidFill>
              <a:schemeClr val="accent6">
                <a:lumMod val="75000"/>
              </a:schemeClr>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203" name="Straight Arrow Connector 202"/>
          <p:cNvCxnSpPr/>
          <p:nvPr/>
        </p:nvCxnSpPr>
        <p:spPr>
          <a:xfrm>
            <a:off x="4716016" y="3219483"/>
            <a:ext cx="0" cy="2595974"/>
          </a:xfrm>
          <a:prstGeom prst="straightConnector1">
            <a:avLst/>
          </a:prstGeom>
          <a:ln w="6350" cmpd="sng">
            <a:solidFill>
              <a:schemeClr val="accent6">
                <a:lumMod val="75000"/>
              </a:schemeClr>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204" name="Straight Arrow Connector 203"/>
          <p:cNvCxnSpPr/>
          <p:nvPr/>
        </p:nvCxnSpPr>
        <p:spPr>
          <a:xfrm>
            <a:off x="4682495" y="5810052"/>
            <a:ext cx="962610" cy="2359"/>
          </a:xfrm>
          <a:prstGeom prst="straightConnector1">
            <a:avLst/>
          </a:prstGeom>
          <a:ln w="6350" cmpd="sng">
            <a:solidFill>
              <a:schemeClr val="accent6">
                <a:lumMod val="75000"/>
              </a:schemeClr>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05" name="Straight Arrow Connector 204"/>
          <p:cNvCxnSpPr/>
          <p:nvPr/>
        </p:nvCxnSpPr>
        <p:spPr>
          <a:xfrm>
            <a:off x="4932040" y="4579894"/>
            <a:ext cx="685030" cy="0"/>
          </a:xfrm>
          <a:prstGeom prst="straightConnector1">
            <a:avLst/>
          </a:prstGeom>
          <a:ln w="6350" cmpd="sng">
            <a:solidFill>
              <a:srgbClr val="008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06" name="Straight Arrow Connector 205"/>
          <p:cNvCxnSpPr/>
          <p:nvPr/>
        </p:nvCxnSpPr>
        <p:spPr>
          <a:xfrm>
            <a:off x="4951125" y="5949993"/>
            <a:ext cx="685030" cy="0"/>
          </a:xfrm>
          <a:prstGeom prst="straightConnector1">
            <a:avLst/>
          </a:prstGeom>
          <a:ln w="6350" cmpd="sng">
            <a:solidFill>
              <a:srgbClr val="E46C0A"/>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07" name="Straight Arrow Connector 206"/>
          <p:cNvCxnSpPr/>
          <p:nvPr/>
        </p:nvCxnSpPr>
        <p:spPr>
          <a:xfrm>
            <a:off x="4951125" y="6089693"/>
            <a:ext cx="685030" cy="0"/>
          </a:xfrm>
          <a:prstGeom prst="straightConnector1">
            <a:avLst/>
          </a:prstGeom>
          <a:ln w="6350" cmpd="sng">
            <a:solidFill>
              <a:srgbClr val="E46C0A"/>
            </a:solidFill>
            <a:tailEnd type="triangle" w="sm" len="sm"/>
          </a:ln>
        </p:spPr>
        <p:style>
          <a:lnRef idx="2">
            <a:schemeClr val="accent1"/>
          </a:lnRef>
          <a:fillRef idx="0">
            <a:schemeClr val="accent1"/>
          </a:fillRef>
          <a:effectRef idx="1">
            <a:schemeClr val="accent1"/>
          </a:effectRef>
          <a:fontRef idx="minor">
            <a:schemeClr val="tx1"/>
          </a:fontRef>
        </p:style>
      </p:cxnSp>
      <p:sp>
        <p:nvSpPr>
          <p:cNvPr id="208" name="TextBox 207"/>
          <p:cNvSpPr txBox="1"/>
          <p:nvPr/>
        </p:nvSpPr>
        <p:spPr>
          <a:xfrm>
            <a:off x="4705296" y="4281793"/>
            <a:ext cx="622354" cy="184666"/>
          </a:xfrm>
          <a:prstGeom prst="rect">
            <a:avLst/>
          </a:prstGeom>
          <a:noFill/>
        </p:spPr>
        <p:txBody>
          <a:bodyPr wrap="square" rtlCol="0">
            <a:spAutoFit/>
          </a:bodyPr>
          <a:lstStyle/>
          <a:p>
            <a:pPr algn="ctr"/>
            <a:r>
              <a:rPr lang="en-US" sz="600" dirty="0" smtClean="0"/>
              <a:t>From AMC2</a:t>
            </a:r>
            <a:endParaRPr lang="en-US" sz="600" dirty="0"/>
          </a:p>
        </p:txBody>
      </p:sp>
      <p:sp>
        <p:nvSpPr>
          <p:cNvPr id="209" name="TextBox 208"/>
          <p:cNvSpPr txBox="1"/>
          <p:nvPr/>
        </p:nvSpPr>
        <p:spPr>
          <a:xfrm>
            <a:off x="4703448" y="4427494"/>
            <a:ext cx="622354" cy="184666"/>
          </a:xfrm>
          <a:prstGeom prst="rect">
            <a:avLst/>
          </a:prstGeom>
          <a:noFill/>
        </p:spPr>
        <p:txBody>
          <a:bodyPr wrap="square" rtlCol="0">
            <a:spAutoFit/>
          </a:bodyPr>
          <a:lstStyle/>
          <a:p>
            <a:pPr algn="ctr"/>
            <a:r>
              <a:rPr lang="en-US" sz="600" dirty="0" smtClean="0"/>
              <a:t>From AMC3</a:t>
            </a:r>
            <a:endParaRPr lang="en-US" sz="600" dirty="0"/>
          </a:p>
        </p:txBody>
      </p:sp>
      <p:sp>
        <p:nvSpPr>
          <p:cNvPr id="211" name="TextBox 210"/>
          <p:cNvSpPr txBox="1"/>
          <p:nvPr/>
        </p:nvSpPr>
        <p:spPr>
          <a:xfrm>
            <a:off x="4697934" y="5799912"/>
            <a:ext cx="622354" cy="184666"/>
          </a:xfrm>
          <a:prstGeom prst="rect">
            <a:avLst/>
          </a:prstGeom>
          <a:noFill/>
        </p:spPr>
        <p:txBody>
          <a:bodyPr wrap="square" rtlCol="0">
            <a:spAutoFit/>
          </a:bodyPr>
          <a:lstStyle/>
          <a:p>
            <a:pPr algn="ctr"/>
            <a:r>
              <a:rPr lang="en-US" sz="600" dirty="0" smtClean="0"/>
              <a:t>From AMC2</a:t>
            </a:r>
            <a:endParaRPr lang="en-US" sz="600" dirty="0"/>
          </a:p>
        </p:txBody>
      </p:sp>
      <p:sp>
        <p:nvSpPr>
          <p:cNvPr id="212" name="TextBox 211"/>
          <p:cNvSpPr txBox="1"/>
          <p:nvPr/>
        </p:nvSpPr>
        <p:spPr>
          <a:xfrm>
            <a:off x="4696086" y="5945613"/>
            <a:ext cx="622354" cy="184666"/>
          </a:xfrm>
          <a:prstGeom prst="rect">
            <a:avLst/>
          </a:prstGeom>
          <a:noFill/>
        </p:spPr>
        <p:txBody>
          <a:bodyPr wrap="square" rtlCol="0">
            <a:spAutoFit/>
          </a:bodyPr>
          <a:lstStyle/>
          <a:p>
            <a:pPr algn="ctr"/>
            <a:r>
              <a:rPr lang="en-US" sz="600" dirty="0" smtClean="0"/>
              <a:t>From AMC3</a:t>
            </a:r>
            <a:endParaRPr lang="en-US" sz="600" dirty="0"/>
          </a:p>
        </p:txBody>
      </p:sp>
      <p:sp>
        <p:nvSpPr>
          <p:cNvPr id="213" name="TextBox 212"/>
          <p:cNvSpPr txBox="1"/>
          <p:nvPr/>
        </p:nvSpPr>
        <p:spPr>
          <a:xfrm>
            <a:off x="6362456" y="2852936"/>
            <a:ext cx="1646843" cy="246221"/>
          </a:xfrm>
          <a:prstGeom prst="rect">
            <a:avLst/>
          </a:prstGeom>
          <a:noFill/>
        </p:spPr>
        <p:txBody>
          <a:bodyPr wrap="none" rtlCol="0">
            <a:spAutoFit/>
          </a:bodyPr>
          <a:lstStyle/>
          <a:p>
            <a:r>
              <a:rPr lang="en-US" sz="1000" dirty="0" smtClean="0">
                <a:solidFill>
                  <a:srgbClr val="FF0000"/>
                </a:solidFill>
              </a:rPr>
              <a:t>Via Backplane of </a:t>
            </a:r>
            <a:r>
              <a:rPr lang="en-US" sz="1000" dirty="0" err="1" smtClean="0">
                <a:solidFill>
                  <a:srgbClr val="FF0000"/>
                </a:solidFill>
              </a:rPr>
              <a:t>μTCA</a:t>
            </a:r>
            <a:r>
              <a:rPr lang="en-US" sz="1000" dirty="0" smtClean="0">
                <a:solidFill>
                  <a:srgbClr val="FF0000"/>
                </a:solidFill>
              </a:rPr>
              <a:t> crate</a:t>
            </a:r>
            <a:endParaRPr lang="en-US" sz="1000" dirty="0">
              <a:solidFill>
                <a:srgbClr val="FF0000"/>
              </a:solidFill>
            </a:endParaRPr>
          </a:p>
        </p:txBody>
      </p:sp>
      <p:sp>
        <p:nvSpPr>
          <p:cNvPr id="214" name="Donut 213"/>
          <p:cNvSpPr/>
          <p:nvPr/>
        </p:nvSpPr>
        <p:spPr>
          <a:xfrm>
            <a:off x="5849059" y="2852936"/>
            <a:ext cx="504056" cy="216024"/>
          </a:xfrm>
          <a:prstGeom prst="donut">
            <a:avLst>
              <a:gd name="adj" fmla="val 1484"/>
            </a:avLst>
          </a:prstGeom>
          <a:solidFill>
            <a:srgbClr val="FF1C25"/>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0000"/>
              </a:solidFill>
            </a:endParaRPr>
          </a:p>
        </p:txBody>
      </p:sp>
      <p:cxnSp>
        <p:nvCxnSpPr>
          <p:cNvPr id="215" name="Straight Arrow Connector 214"/>
          <p:cNvCxnSpPr/>
          <p:nvPr/>
        </p:nvCxnSpPr>
        <p:spPr>
          <a:xfrm>
            <a:off x="6012160" y="2619892"/>
            <a:ext cx="0" cy="599591"/>
          </a:xfrm>
          <a:prstGeom prst="straightConnector1">
            <a:avLst/>
          </a:prstGeom>
          <a:ln w="6350" cmpd="sng">
            <a:solidFill>
              <a:schemeClr val="accent6">
                <a:lumMod val="75000"/>
              </a:schemeClr>
            </a:solidFill>
            <a:headEnd type="none"/>
            <a:tailEnd type="none" w="sm" len="sm"/>
          </a:ln>
        </p:spPr>
        <p:style>
          <a:lnRef idx="2">
            <a:schemeClr val="accent1"/>
          </a:lnRef>
          <a:fillRef idx="0">
            <a:schemeClr val="accent1"/>
          </a:fillRef>
          <a:effectRef idx="1">
            <a:schemeClr val="accent1"/>
          </a:effectRef>
          <a:fontRef idx="minor">
            <a:schemeClr val="tx1"/>
          </a:fontRef>
        </p:style>
      </p:cxnSp>
      <p:cxnSp>
        <p:nvCxnSpPr>
          <p:cNvPr id="218" name="Straight Arrow Connector 217"/>
          <p:cNvCxnSpPr/>
          <p:nvPr/>
        </p:nvCxnSpPr>
        <p:spPr>
          <a:xfrm>
            <a:off x="4932040" y="4427494"/>
            <a:ext cx="685030" cy="0"/>
          </a:xfrm>
          <a:prstGeom prst="straightConnector1">
            <a:avLst/>
          </a:prstGeom>
          <a:ln w="6350" cmpd="sng">
            <a:solidFill>
              <a:srgbClr val="008000"/>
            </a:solidFill>
            <a:tailEnd type="triangle" w="sm" len="sm"/>
          </a:ln>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p:nvCxnSpPr>
        <p:spPr>
          <a:xfrm>
            <a:off x="8384671" y="3598714"/>
            <a:ext cx="0" cy="3107280"/>
          </a:xfrm>
          <a:prstGeom prst="line">
            <a:avLst/>
          </a:prstGeom>
          <a:ln w="12700" cmpd="sng">
            <a:solidFill>
              <a:srgbClr val="FF0000"/>
            </a:solidFill>
          </a:ln>
        </p:spPr>
        <p:style>
          <a:lnRef idx="2">
            <a:schemeClr val="accent1"/>
          </a:lnRef>
          <a:fillRef idx="0">
            <a:schemeClr val="accent1"/>
          </a:fillRef>
          <a:effectRef idx="1">
            <a:schemeClr val="accent1"/>
          </a:effectRef>
          <a:fontRef idx="minor">
            <a:schemeClr val="tx1"/>
          </a:fontRef>
        </p:style>
      </p:cxnSp>
      <p:sp>
        <p:nvSpPr>
          <p:cNvPr id="248" name="TextBox 247"/>
          <p:cNvSpPr txBox="1"/>
          <p:nvPr/>
        </p:nvSpPr>
        <p:spPr>
          <a:xfrm>
            <a:off x="8585477" y="4221088"/>
            <a:ext cx="595035" cy="246221"/>
          </a:xfrm>
          <a:prstGeom prst="rect">
            <a:avLst/>
          </a:prstGeom>
          <a:noFill/>
        </p:spPr>
        <p:txBody>
          <a:bodyPr wrap="none" rtlCol="0">
            <a:spAutoFit/>
          </a:bodyPr>
          <a:lstStyle/>
          <a:p>
            <a:r>
              <a:rPr lang="en-US" sz="1000" b="1" dirty="0" smtClean="0">
                <a:solidFill>
                  <a:srgbClr val="FF0000"/>
                </a:solidFill>
              </a:rPr>
              <a:t>FBI_DIF</a:t>
            </a:r>
            <a:endParaRPr lang="en-US" sz="1000" b="1" dirty="0">
              <a:solidFill>
                <a:srgbClr val="FF0000"/>
              </a:solidFill>
            </a:endParaRPr>
          </a:p>
        </p:txBody>
      </p:sp>
      <p:sp>
        <p:nvSpPr>
          <p:cNvPr id="249" name="TextBox 248"/>
          <p:cNvSpPr txBox="1"/>
          <p:nvPr/>
        </p:nvSpPr>
        <p:spPr>
          <a:xfrm>
            <a:off x="8585477" y="5775067"/>
            <a:ext cx="595035" cy="246221"/>
          </a:xfrm>
          <a:prstGeom prst="rect">
            <a:avLst/>
          </a:prstGeom>
          <a:noFill/>
        </p:spPr>
        <p:txBody>
          <a:bodyPr wrap="none" rtlCol="0">
            <a:spAutoFit/>
          </a:bodyPr>
          <a:lstStyle/>
          <a:p>
            <a:r>
              <a:rPr lang="en-US" sz="1000" b="1" dirty="0" smtClean="0">
                <a:solidFill>
                  <a:srgbClr val="FF0000"/>
                </a:solidFill>
              </a:rPr>
              <a:t>FBI_DIF</a:t>
            </a:r>
            <a:endParaRPr lang="en-US" sz="1000" b="1" dirty="0">
              <a:solidFill>
                <a:srgbClr val="FF0000"/>
              </a:solidFill>
            </a:endParaRPr>
          </a:p>
        </p:txBody>
      </p:sp>
      <p:cxnSp>
        <p:nvCxnSpPr>
          <p:cNvPr id="250" name="Elbow Connector 249"/>
          <p:cNvCxnSpPr/>
          <p:nvPr/>
        </p:nvCxnSpPr>
        <p:spPr>
          <a:xfrm rot="5400000">
            <a:off x="1827682" y="4203012"/>
            <a:ext cx="1110709" cy="518275"/>
          </a:xfrm>
          <a:prstGeom prst="bentConnector3">
            <a:avLst>
              <a:gd name="adj1" fmla="val 50000"/>
            </a:avLst>
          </a:prstGeom>
          <a:ln w="6350" cmpd="sng">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251" name="Elbow Connector 250"/>
          <p:cNvCxnSpPr/>
          <p:nvPr/>
        </p:nvCxnSpPr>
        <p:spPr>
          <a:xfrm rot="5400000">
            <a:off x="1980082" y="4198684"/>
            <a:ext cx="1110709" cy="518275"/>
          </a:xfrm>
          <a:prstGeom prst="bentConnector3">
            <a:avLst>
              <a:gd name="adj1" fmla="val 57623"/>
            </a:avLst>
          </a:prstGeom>
          <a:ln w="6350" cmpd="sng">
            <a:solidFill>
              <a:schemeClr val="tx2"/>
            </a:solidFill>
            <a:tailEnd type="triangle"/>
          </a:ln>
        </p:spPr>
        <p:style>
          <a:lnRef idx="2">
            <a:schemeClr val="accent1"/>
          </a:lnRef>
          <a:fillRef idx="0">
            <a:schemeClr val="accent1"/>
          </a:fillRef>
          <a:effectRef idx="1">
            <a:schemeClr val="accent1"/>
          </a:effectRef>
          <a:fontRef idx="minor">
            <a:schemeClr val="tx1"/>
          </a:fontRef>
        </p:style>
      </p:cxnSp>
      <p:cxnSp>
        <p:nvCxnSpPr>
          <p:cNvPr id="252" name="Straight Arrow Connector 251"/>
          <p:cNvCxnSpPr/>
          <p:nvPr/>
        </p:nvCxnSpPr>
        <p:spPr>
          <a:xfrm flipH="1">
            <a:off x="8007350" y="4219023"/>
            <a:ext cx="60960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253" name="Straight Arrow Connector 252"/>
          <p:cNvCxnSpPr/>
          <p:nvPr/>
        </p:nvCxnSpPr>
        <p:spPr>
          <a:xfrm>
            <a:off x="8014747" y="4584436"/>
            <a:ext cx="602203"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301" name="TextBox 300"/>
          <p:cNvSpPr txBox="1"/>
          <p:nvPr/>
        </p:nvSpPr>
        <p:spPr>
          <a:xfrm>
            <a:off x="8309930" y="4024360"/>
            <a:ext cx="408620" cy="184666"/>
          </a:xfrm>
          <a:prstGeom prst="rect">
            <a:avLst/>
          </a:prstGeom>
          <a:noFill/>
        </p:spPr>
        <p:txBody>
          <a:bodyPr wrap="square" rtlCol="0">
            <a:spAutoFit/>
          </a:bodyPr>
          <a:lstStyle/>
          <a:p>
            <a:pPr algn="ctr"/>
            <a:r>
              <a:rPr lang="en-US" sz="600" dirty="0" smtClean="0"/>
              <a:t>Test</a:t>
            </a:r>
            <a:endParaRPr lang="en-US" sz="600" dirty="0"/>
          </a:p>
        </p:txBody>
      </p:sp>
      <p:sp>
        <p:nvSpPr>
          <p:cNvPr id="302" name="TextBox 301"/>
          <p:cNvSpPr txBox="1"/>
          <p:nvPr/>
        </p:nvSpPr>
        <p:spPr>
          <a:xfrm>
            <a:off x="8309930" y="4361426"/>
            <a:ext cx="408620" cy="184666"/>
          </a:xfrm>
          <a:prstGeom prst="rect">
            <a:avLst/>
          </a:prstGeom>
          <a:noFill/>
        </p:spPr>
        <p:txBody>
          <a:bodyPr wrap="square" rtlCol="0">
            <a:spAutoFit/>
          </a:bodyPr>
          <a:lstStyle/>
          <a:p>
            <a:pPr algn="ctr"/>
            <a:r>
              <a:rPr lang="en-US" sz="600" dirty="0" smtClean="0"/>
              <a:t>Permit</a:t>
            </a:r>
            <a:endParaRPr lang="en-US" sz="600" dirty="0"/>
          </a:p>
        </p:txBody>
      </p:sp>
      <p:cxnSp>
        <p:nvCxnSpPr>
          <p:cNvPr id="305" name="Straight Arrow Connector 304"/>
          <p:cNvCxnSpPr/>
          <p:nvPr/>
        </p:nvCxnSpPr>
        <p:spPr>
          <a:xfrm flipH="1">
            <a:off x="8002281" y="5743330"/>
            <a:ext cx="60960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306" name="Straight Arrow Connector 305"/>
          <p:cNvCxnSpPr/>
          <p:nvPr/>
        </p:nvCxnSpPr>
        <p:spPr>
          <a:xfrm>
            <a:off x="8009678" y="6108743"/>
            <a:ext cx="602203"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308" name="TextBox 307"/>
          <p:cNvSpPr txBox="1"/>
          <p:nvPr/>
        </p:nvSpPr>
        <p:spPr>
          <a:xfrm>
            <a:off x="8304861" y="5548667"/>
            <a:ext cx="408620" cy="184666"/>
          </a:xfrm>
          <a:prstGeom prst="rect">
            <a:avLst/>
          </a:prstGeom>
          <a:noFill/>
        </p:spPr>
        <p:txBody>
          <a:bodyPr wrap="square" rtlCol="0">
            <a:spAutoFit/>
          </a:bodyPr>
          <a:lstStyle/>
          <a:p>
            <a:pPr algn="ctr"/>
            <a:r>
              <a:rPr lang="en-US" sz="600" dirty="0" smtClean="0"/>
              <a:t>Test</a:t>
            </a:r>
            <a:endParaRPr lang="en-US" sz="600" dirty="0"/>
          </a:p>
        </p:txBody>
      </p:sp>
      <p:sp>
        <p:nvSpPr>
          <p:cNvPr id="309" name="TextBox 308"/>
          <p:cNvSpPr txBox="1"/>
          <p:nvPr/>
        </p:nvSpPr>
        <p:spPr>
          <a:xfrm>
            <a:off x="8304861" y="5885733"/>
            <a:ext cx="408620" cy="184666"/>
          </a:xfrm>
          <a:prstGeom prst="rect">
            <a:avLst/>
          </a:prstGeom>
          <a:noFill/>
        </p:spPr>
        <p:txBody>
          <a:bodyPr wrap="square" rtlCol="0">
            <a:spAutoFit/>
          </a:bodyPr>
          <a:lstStyle/>
          <a:p>
            <a:pPr algn="ctr"/>
            <a:r>
              <a:rPr lang="en-US" sz="600" dirty="0" smtClean="0"/>
              <a:t>Permit</a:t>
            </a:r>
            <a:endParaRPr lang="en-US" sz="600" dirty="0"/>
          </a:p>
        </p:txBody>
      </p:sp>
      <p:sp>
        <p:nvSpPr>
          <p:cNvPr id="310" name="Curved Down Arrow 309"/>
          <p:cNvSpPr/>
          <p:nvPr/>
        </p:nvSpPr>
        <p:spPr>
          <a:xfrm rot="16200000" flipH="1">
            <a:off x="6419157" y="4147330"/>
            <a:ext cx="457517" cy="610669"/>
          </a:xfrm>
          <a:prstGeom prst="curvedDownArrow">
            <a:avLst>
              <a:gd name="adj1" fmla="val 11242"/>
              <a:gd name="adj2" fmla="val 40241"/>
              <a:gd name="adj3" fmla="val 20836"/>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chemeClr val="tx1"/>
              </a:solidFill>
            </a:endParaRPr>
          </a:p>
        </p:txBody>
      </p:sp>
      <p:sp>
        <p:nvSpPr>
          <p:cNvPr id="311" name="TextBox 310"/>
          <p:cNvSpPr txBox="1"/>
          <p:nvPr/>
        </p:nvSpPr>
        <p:spPr>
          <a:xfrm>
            <a:off x="6776563" y="4262072"/>
            <a:ext cx="781218" cy="338554"/>
          </a:xfrm>
          <a:prstGeom prst="rect">
            <a:avLst/>
          </a:prstGeom>
          <a:noFill/>
        </p:spPr>
        <p:txBody>
          <a:bodyPr wrap="square" rtlCol="0">
            <a:spAutoFit/>
          </a:bodyPr>
          <a:lstStyle/>
          <a:p>
            <a:pPr algn="ctr"/>
            <a:r>
              <a:rPr lang="en-US" sz="800" dirty="0" smtClean="0">
                <a:solidFill>
                  <a:srgbClr val="FF0000"/>
                </a:solidFill>
              </a:rPr>
              <a:t>Test finishes at the FPGA</a:t>
            </a:r>
            <a:endParaRPr lang="en-US" sz="800" dirty="0">
              <a:solidFill>
                <a:srgbClr val="FF0000"/>
              </a:solidFill>
            </a:endParaRPr>
          </a:p>
        </p:txBody>
      </p:sp>
      <p:sp>
        <p:nvSpPr>
          <p:cNvPr id="312" name="Curved Down Arrow 311"/>
          <p:cNvSpPr/>
          <p:nvPr/>
        </p:nvSpPr>
        <p:spPr>
          <a:xfrm rot="16200000" flipH="1">
            <a:off x="6419157" y="5679243"/>
            <a:ext cx="457517" cy="610669"/>
          </a:xfrm>
          <a:prstGeom prst="curvedDownArrow">
            <a:avLst>
              <a:gd name="adj1" fmla="val 11242"/>
              <a:gd name="adj2" fmla="val 40241"/>
              <a:gd name="adj3" fmla="val 20836"/>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solidFill>
                <a:schemeClr val="tx1"/>
              </a:solidFill>
            </a:endParaRPr>
          </a:p>
        </p:txBody>
      </p:sp>
      <p:sp>
        <p:nvSpPr>
          <p:cNvPr id="313" name="TextBox 312"/>
          <p:cNvSpPr txBox="1"/>
          <p:nvPr/>
        </p:nvSpPr>
        <p:spPr>
          <a:xfrm>
            <a:off x="6776563" y="5793985"/>
            <a:ext cx="781218" cy="338554"/>
          </a:xfrm>
          <a:prstGeom prst="rect">
            <a:avLst/>
          </a:prstGeom>
          <a:noFill/>
        </p:spPr>
        <p:txBody>
          <a:bodyPr wrap="square" rtlCol="0">
            <a:spAutoFit/>
          </a:bodyPr>
          <a:lstStyle/>
          <a:p>
            <a:pPr algn="ctr"/>
            <a:r>
              <a:rPr lang="en-US" sz="800" dirty="0" smtClean="0">
                <a:solidFill>
                  <a:srgbClr val="FF0000"/>
                </a:solidFill>
              </a:rPr>
              <a:t>Test finishes at the FPGA</a:t>
            </a:r>
            <a:endParaRPr lang="en-US" sz="800" dirty="0">
              <a:solidFill>
                <a:srgbClr val="FF0000"/>
              </a:solidFill>
            </a:endParaRPr>
          </a:p>
        </p:txBody>
      </p:sp>
    </p:spTree>
    <p:extLst>
      <p:ext uri="{BB962C8B-B14F-4D97-AF65-F5344CB8AC3E}">
        <p14:creationId xmlns:p14="http://schemas.microsoft.com/office/powerpoint/2010/main" val="42619849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linds(horizontal)">
                                      <p:cBhvr>
                                        <p:cTn id="13" dur="500"/>
                                        <p:tgtEl>
                                          <p:spTgt spid="1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linds(horizontal)">
                                      <p:cBhvr>
                                        <p:cTn id="16" dur="500"/>
                                        <p:tgtEl>
                                          <p:spTgt spid="10"/>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500"/>
                                        <p:tgtEl>
                                          <p:spTgt spid="1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par>
                                <p:cTn id="23" presetID="3" presetClass="entr" presetSubtype="1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linds(horizontal)">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65"/>
                                        </p:tgtEl>
                                        <p:attrNameLst>
                                          <p:attrName>style.visibility</p:attrName>
                                        </p:attrNameLst>
                                      </p:cBhvr>
                                      <p:to>
                                        <p:strVal val="visible"/>
                                      </p:to>
                                    </p:set>
                                    <p:animEffect transition="in" filter="blinds(horizontal)">
                                      <p:cBhvr>
                                        <p:cTn id="33" dur="500"/>
                                        <p:tgtEl>
                                          <p:spTgt spid="165"/>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66"/>
                                        </p:tgtEl>
                                        <p:attrNameLst>
                                          <p:attrName>style.visibility</p:attrName>
                                        </p:attrNameLst>
                                      </p:cBhvr>
                                      <p:to>
                                        <p:strVal val="visible"/>
                                      </p:to>
                                    </p:set>
                                    <p:animEffect transition="in" filter="blinds(horizontal)">
                                      <p:cBhvr>
                                        <p:cTn id="36" dur="500"/>
                                        <p:tgtEl>
                                          <p:spTgt spid="166"/>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67"/>
                                        </p:tgtEl>
                                        <p:attrNameLst>
                                          <p:attrName>style.visibility</p:attrName>
                                        </p:attrNameLst>
                                      </p:cBhvr>
                                      <p:to>
                                        <p:strVal val="visible"/>
                                      </p:to>
                                    </p:set>
                                    <p:animEffect transition="in" filter="blinds(horizontal)">
                                      <p:cBhvr>
                                        <p:cTn id="39" dur="500"/>
                                        <p:tgtEl>
                                          <p:spTgt spid="167"/>
                                        </p:tgtEl>
                                      </p:cBhvr>
                                    </p:animEffect>
                                  </p:childTnLst>
                                </p:cTn>
                              </p:par>
                              <p:par>
                                <p:cTn id="40" presetID="3" presetClass="entr" presetSubtype="10" fill="hold" nodeType="withEffect">
                                  <p:stCondLst>
                                    <p:cond delay="0"/>
                                  </p:stCondLst>
                                  <p:childTnLst>
                                    <p:set>
                                      <p:cBhvr>
                                        <p:cTn id="41" dur="1" fill="hold">
                                          <p:stCondLst>
                                            <p:cond delay="0"/>
                                          </p:stCondLst>
                                        </p:cTn>
                                        <p:tgtEl>
                                          <p:spTgt spid="168"/>
                                        </p:tgtEl>
                                        <p:attrNameLst>
                                          <p:attrName>style.visibility</p:attrName>
                                        </p:attrNameLst>
                                      </p:cBhvr>
                                      <p:to>
                                        <p:strVal val="visible"/>
                                      </p:to>
                                    </p:set>
                                    <p:animEffect transition="in" filter="blinds(horizontal)">
                                      <p:cBhvr>
                                        <p:cTn id="42" dur="500"/>
                                        <p:tgtEl>
                                          <p:spTgt spid="168"/>
                                        </p:tgtEl>
                                      </p:cBhvr>
                                    </p:animEffect>
                                  </p:childTnLst>
                                </p:cTn>
                              </p:par>
                              <p:par>
                                <p:cTn id="43" presetID="3" presetClass="entr" presetSubtype="10" fill="hold" nodeType="withEffect">
                                  <p:stCondLst>
                                    <p:cond delay="0"/>
                                  </p:stCondLst>
                                  <p:childTnLst>
                                    <p:set>
                                      <p:cBhvr>
                                        <p:cTn id="44" dur="1" fill="hold">
                                          <p:stCondLst>
                                            <p:cond delay="0"/>
                                          </p:stCondLst>
                                        </p:cTn>
                                        <p:tgtEl>
                                          <p:spTgt spid="169"/>
                                        </p:tgtEl>
                                        <p:attrNameLst>
                                          <p:attrName>style.visibility</p:attrName>
                                        </p:attrNameLst>
                                      </p:cBhvr>
                                      <p:to>
                                        <p:strVal val="visible"/>
                                      </p:to>
                                    </p:set>
                                    <p:animEffect transition="in" filter="blinds(horizontal)">
                                      <p:cBhvr>
                                        <p:cTn id="45" dur="500"/>
                                        <p:tgtEl>
                                          <p:spTgt spid="169"/>
                                        </p:tgtEl>
                                      </p:cBhvr>
                                    </p:animEffect>
                                  </p:childTnLst>
                                </p:cTn>
                              </p:par>
                              <p:par>
                                <p:cTn id="46" presetID="3" presetClass="entr" presetSubtype="10" fill="hold" nodeType="withEffect">
                                  <p:stCondLst>
                                    <p:cond delay="0"/>
                                  </p:stCondLst>
                                  <p:childTnLst>
                                    <p:set>
                                      <p:cBhvr>
                                        <p:cTn id="47" dur="1" fill="hold">
                                          <p:stCondLst>
                                            <p:cond delay="0"/>
                                          </p:stCondLst>
                                        </p:cTn>
                                        <p:tgtEl>
                                          <p:spTgt spid="170"/>
                                        </p:tgtEl>
                                        <p:attrNameLst>
                                          <p:attrName>style.visibility</p:attrName>
                                        </p:attrNameLst>
                                      </p:cBhvr>
                                      <p:to>
                                        <p:strVal val="visible"/>
                                      </p:to>
                                    </p:set>
                                    <p:animEffect transition="in" filter="blinds(horizontal)">
                                      <p:cBhvr>
                                        <p:cTn id="48" dur="500"/>
                                        <p:tgtEl>
                                          <p:spTgt spid="170"/>
                                        </p:tgtEl>
                                      </p:cBhvr>
                                    </p:animEffect>
                                  </p:childTnLst>
                                </p:cTn>
                              </p:par>
                              <p:par>
                                <p:cTn id="49" presetID="3" presetClass="entr" presetSubtype="10" fill="hold" nodeType="withEffect">
                                  <p:stCondLst>
                                    <p:cond delay="0"/>
                                  </p:stCondLst>
                                  <p:childTnLst>
                                    <p:set>
                                      <p:cBhvr>
                                        <p:cTn id="50" dur="1" fill="hold">
                                          <p:stCondLst>
                                            <p:cond delay="0"/>
                                          </p:stCondLst>
                                        </p:cTn>
                                        <p:tgtEl>
                                          <p:spTgt spid="171"/>
                                        </p:tgtEl>
                                        <p:attrNameLst>
                                          <p:attrName>style.visibility</p:attrName>
                                        </p:attrNameLst>
                                      </p:cBhvr>
                                      <p:to>
                                        <p:strVal val="visible"/>
                                      </p:to>
                                    </p:set>
                                    <p:animEffect transition="in" filter="blinds(horizontal)">
                                      <p:cBhvr>
                                        <p:cTn id="51" dur="500"/>
                                        <p:tgtEl>
                                          <p:spTgt spid="171"/>
                                        </p:tgtEl>
                                      </p:cBhvr>
                                    </p:animEffect>
                                  </p:childTnLst>
                                </p:cTn>
                              </p:par>
                              <p:par>
                                <p:cTn id="52" presetID="3" presetClass="entr" presetSubtype="10" fill="hold" nodeType="withEffect">
                                  <p:stCondLst>
                                    <p:cond delay="0"/>
                                  </p:stCondLst>
                                  <p:childTnLst>
                                    <p:set>
                                      <p:cBhvr>
                                        <p:cTn id="53" dur="1" fill="hold">
                                          <p:stCondLst>
                                            <p:cond delay="0"/>
                                          </p:stCondLst>
                                        </p:cTn>
                                        <p:tgtEl>
                                          <p:spTgt spid="172"/>
                                        </p:tgtEl>
                                        <p:attrNameLst>
                                          <p:attrName>style.visibility</p:attrName>
                                        </p:attrNameLst>
                                      </p:cBhvr>
                                      <p:to>
                                        <p:strVal val="visible"/>
                                      </p:to>
                                    </p:set>
                                    <p:animEffect transition="in" filter="blinds(horizontal)">
                                      <p:cBhvr>
                                        <p:cTn id="54" dur="500"/>
                                        <p:tgtEl>
                                          <p:spTgt spid="172"/>
                                        </p:tgtEl>
                                      </p:cBhvr>
                                    </p:animEffect>
                                  </p:childTnLst>
                                </p:cTn>
                              </p:par>
                              <p:par>
                                <p:cTn id="55" presetID="3" presetClass="entr" presetSubtype="10" fill="hold" nodeType="withEffect">
                                  <p:stCondLst>
                                    <p:cond delay="0"/>
                                  </p:stCondLst>
                                  <p:childTnLst>
                                    <p:set>
                                      <p:cBhvr>
                                        <p:cTn id="56" dur="1" fill="hold">
                                          <p:stCondLst>
                                            <p:cond delay="0"/>
                                          </p:stCondLst>
                                        </p:cTn>
                                        <p:tgtEl>
                                          <p:spTgt spid="173"/>
                                        </p:tgtEl>
                                        <p:attrNameLst>
                                          <p:attrName>style.visibility</p:attrName>
                                        </p:attrNameLst>
                                      </p:cBhvr>
                                      <p:to>
                                        <p:strVal val="visible"/>
                                      </p:to>
                                    </p:set>
                                    <p:animEffect transition="in" filter="blinds(horizontal)">
                                      <p:cBhvr>
                                        <p:cTn id="57" dur="500"/>
                                        <p:tgtEl>
                                          <p:spTgt spid="173"/>
                                        </p:tgtEl>
                                      </p:cBhvr>
                                    </p:animEffect>
                                  </p:childTnLst>
                                </p:cTn>
                              </p:par>
                              <p:par>
                                <p:cTn id="58" presetID="3" presetClass="entr" presetSubtype="10" fill="hold" nodeType="withEffect">
                                  <p:stCondLst>
                                    <p:cond delay="0"/>
                                  </p:stCondLst>
                                  <p:childTnLst>
                                    <p:set>
                                      <p:cBhvr>
                                        <p:cTn id="59" dur="1" fill="hold">
                                          <p:stCondLst>
                                            <p:cond delay="0"/>
                                          </p:stCondLst>
                                        </p:cTn>
                                        <p:tgtEl>
                                          <p:spTgt spid="174"/>
                                        </p:tgtEl>
                                        <p:attrNameLst>
                                          <p:attrName>style.visibility</p:attrName>
                                        </p:attrNameLst>
                                      </p:cBhvr>
                                      <p:to>
                                        <p:strVal val="visible"/>
                                      </p:to>
                                    </p:set>
                                    <p:animEffect transition="in" filter="blinds(horizontal)">
                                      <p:cBhvr>
                                        <p:cTn id="60" dur="500"/>
                                        <p:tgtEl>
                                          <p:spTgt spid="174"/>
                                        </p:tgtEl>
                                      </p:cBhvr>
                                    </p:animEffect>
                                  </p:childTnLst>
                                </p:cTn>
                              </p:par>
                              <p:par>
                                <p:cTn id="61" presetID="3" presetClass="entr" presetSubtype="10" fill="hold" nodeType="withEffect">
                                  <p:stCondLst>
                                    <p:cond delay="0"/>
                                  </p:stCondLst>
                                  <p:childTnLst>
                                    <p:set>
                                      <p:cBhvr>
                                        <p:cTn id="62" dur="1" fill="hold">
                                          <p:stCondLst>
                                            <p:cond delay="0"/>
                                          </p:stCondLst>
                                        </p:cTn>
                                        <p:tgtEl>
                                          <p:spTgt spid="175"/>
                                        </p:tgtEl>
                                        <p:attrNameLst>
                                          <p:attrName>style.visibility</p:attrName>
                                        </p:attrNameLst>
                                      </p:cBhvr>
                                      <p:to>
                                        <p:strVal val="visible"/>
                                      </p:to>
                                    </p:set>
                                    <p:animEffect transition="in" filter="blinds(horizontal)">
                                      <p:cBhvr>
                                        <p:cTn id="63" dur="500"/>
                                        <p:tgtEl>
                                          <p:spTgt spid="175"/>
                                        </p:tgtEl>
                                      </p:cBhvr>
                                    </p:animEffect>
                                  </p:childTnLst>
                                </p:cTn>
                              </p:par>
                              <p:par>
                                <p:cTn id="64" presetID="3" presetClass="entr" presetSubtype="10" fill="hold" nodeType="withEffect">
                                  <p:stCondLst>
                                    <p:cond delay="0"/>
                                  </p:stCondLst>
                                  <p:childTnLst>
                                    <p:set>
                                      <p:cBhvr>
                                        <p:cTn id="65" dur="1" fill="hold">
                                          <p:stCondLst>
                                            <p:cond delay="0"/>
                                          </p:stCondLst>
                                        </p:cTn>
                                        <p:tgtEl>
                                          <p:spTgt spid="176"/>
                                        </p:tgtEl>
                                        <p:attrNameLst>
                                          <p:attrName>style.visibility</p:attrName>
                                        </p:attrNameLst>
                                      </p:cBhvr>
                                      <p:to>
                                        <p:strVal val="visible"/>
                                      </p:to>
                                    </p:set>
                                    <p:animEffect transition="in" filter="blinds(horizontal)">
                                      <p:cBhvr>
                                        <p:cTn id="66" dur="500"/>
                                        <p:tgtEl>
                                          <p:spTgt spid="176"/>
                                        </p:tgtEl>
                                      </p:cBhvr>
                                    </p:animEffect>
                                  </p:childTnLst>
                                </p:cTn>
                              </p:par>
                              <p:par>
                                <p:cTn id="67" presetID="3" presetClass="entr" presetSubtype="10" fill="hold" nodeType="withEffect">
                                  <p:stCondLst>
                                    <p:cond delay="0"/>
                                  </p:stCondLst>
                                  <p:childTnLst>
                                    <p:set>
                                      <p:cBhvr>
                                        <p:cTn id="68" dur="1" fill="hold">
                                          <p:stCondLst>
                                            <p:cond delay="0"/>
                                          </p:stCondLst>
                                        </p:cTn>
                                        <p:tgtEl>
                                          <p:spTgt spid="177"/>
                                        </p:tgtEl>
                                        <p:attrNameLst>
                                          <p:attrName>style.visibility</p:attrName>
                                        </p:attrNameLst>
                                      </p:cBhvr>
                                      <p:to>
                                        <p:strVal val="visible"/>
                                      </p:to>
                                    </p:set>
                                    <p:animEffect transition="in" filter="blinds(horizontal)">
                                      <p:cBhvr>
                                        <p:cTn id="69" dur="500"/>
                                        <p:tgtEl>
                                          <p:spTgt spid="177"/>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178"/>
                                        </p:tgtEl>
                                        <p:attrNameLst>
                                          <p:attrName>style.visibility</p:attrName>
                                        </p:attrNameLst>
                                      </p:cBhvr>
                                      <p:to>
                                        <p:strVal val="visible"/>
                                      </p:to>
                                    </p:set>
                                    <p:animEffect transition="in" filter="blinds(horizontal)">
                                      <p:cBhvr>
                                        <p:cTn id="72" dur="500"/>
                                        <p:tgtEl>
                                          <p:spTgt spid="178"/>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180"/>
                                        </p:tgtEl>
                                        <p:attrNameLst>
                                          <p:attrName>style.visibility</p:attrName>
                                        </p:attrNameLst>
                                      </p:cBhvr>
                                      <p:to>
                                        <p:strVal val="visible"/>
                                      </p:to>
                                    </p:set>
                                    <p:animEffect transition="in" filter="blinds(horizontal)">
                                      <p:cBhvr>
                                        <p:cTn id="75" dur="500"/>
                                        <p:tgtEl>
                                          <p:spTgt spid="180"/>
                                        </p:tgtEl>
                                      </p:cBhvr>
                                    </p:animEffect>
                                  </p:childTnLst>
                                </p:cTn>
                              </p:par>
                              <p:par>
                                <p:cTn id="76" presetID="3" presetClass="entr" presetSubtype="10" fill="hold" grpId="0" nodeType="withEffect">
                                  <p:stCondLst>
                                    <p:cond delay="0"/>
                                  </p:stCondLst>
                                  <p:childTnLst>
                                    <p:set>
                                      <p:cBhvr>
                                        <p:cTn id="77" dur="1" fill="hold">
                                          <p:stCondLst>
                                            <p:cond delay="0"/>
                                          </p:stCondLst>
                                        </p:cTn>
                                        <p:tgtEl>
                                          <p:spTgt spid="181"/>
                                        </p:tgtEl>
                                        <p:attrNameLst>
                                          <p:attrName>style.visibility</p:attrName>
                                        </p:attrNameLst>
                                      </p:cBhvr>
                                      <p:to>
                                        <p:strVal val="visible"/>
                                      </p:to>
                                    </p:set>
                                    <p:animEffect transition="in" filter="blinds(horizontal)">
                                      <p:cBhvr>
                                        <p:cTn id="78" dur="500"/>
                                        <p:tgtEl>
                                          <p:spTgt spid="181"/>
                                        </p:tgtEl>
                                      </p:cBhvr>
                                    </p:animEffect>
                                  </p:childTnLst>
                                </p:cTn>
                              </p:par>
                              <p:par>
                                <p:cTn id="79" presetID="3" presetClass="entr" presetSubtype="10" fill="hold" grpId="0" nodeType="withEffect">
                                  <p:stCondLst>
                                    <p:cond delay="0"/>
                                  </p:stCondLst>
                                  <p:childTnLst>
                                    <p:set>
                                      <p:cBhvr>
                                        <p:cTn id="80" dur="1" fill="hold">
                                          <p:stCondLst>
                                            <p:cond delay="0"/>
                                          </p:stCondLst>
                                        </p:cTn>
                                        <p:tgtEl>
                                          <p:spTgt spid="182"/>
                                        </p:tgtEl>
                                        <p:attrNameLst>
                                          <p:attrName>style.visibility</p:attrName>
                                        </p:attrNameLst>
                                      </p:cBhvr>
                                      <p:to>
                                        <p:strVal val="visible"/>
                                      </p:to>
                                    </p:set>
                                    <p:animEffect transition="in" filter="blinds(horizontal)">
                                      <p:cBhvr>
                                        <p:cTn id="81" dur="500"/>
                                        <p:tgtEl>
                                          <p:spTgt spid="182"/>
                                        </p:tgtEl>
                                      </p:cBhvr>
                                    </p:animEffect>
                                  </p:childTnLst>
                                </p:cTn>
                              </p:par>
                              <p:par>
                                <p:cTn id="82" presetID="3" presetClass="entr" presetSubtype="10" fill="hold" grpId="0" nodeType="withEffect">
                                  <p:stCondLst>
                                    <p:cond delay="0"/>
                                  </p:stCondLst>
                                  <p:childTnLst>
                                    <p:set>
                                      <p:cBhvr>
                                        <p:cTn id="83" dur="1" fill="hold">
                                          <p:stCondLst>
                                            <p:cond delay="0"/>
                                          </p:stCondLst>
                                        </p:cTn>
                                        <p:tgtEl>
                                          <p:spTgt spid="183"/>
                                        </p:tgtEl>
                                        <p:attrNameLst>
                                          <p:attrName>style.visibility</p:attrName>
                                        </p:attrNameLst>
                                      </p:cBhvr>
                                      <p:to>
                                        <p:strVal val="visible"/>
                                      </p:to>
                                    </p:set>
                                    <p:animEffect transition="in" filter="blinds(horizontal)">
                                      <p:cBhvr>
                                        <p:cTn id="84" dur="500"/>
                                        <p:tgtEl>
                                          <p:spTgt spid="183"/>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grpId="0" nodeType="clickEffect">
                                  <p:stCondLst>
                                    <p:cond delay="0"/>
                                  </p:stCondLst>
                                  <p:childTnLst>
                                    <p:set>
                                      <p:cBhvr>
                                        <p:cTn id="88" dur="1" fill="hold">
                                          <p:stCondLst>
                                            <p:cond delay="0"/>
                                          </p:stCondLst>
                                        </p:cTn>
                                        <p:tgtEl>
                                          <p:spTgt spid="184"/>
                                        </p:tgtEl>
                                        <p:attrNameLst>
                                          <p:attrName>style.visibility</p:attrName>
                                        </p:attrNameLst>
                                      </p:cBhvr>
                                      <p:to>
                                        <p:strVal val="visible"/>
                                      </p:to>
                                    </p:set>
                                    <p:animEffect transition="in" filter="blinds(horizontal)">
                                      <p:cBhvr>
                                        <p:cTn id="89" dur="500"/>
                                        <p:tgtEl>
                                          <p:spTgt spid="184"/>
                                        </p:tgtEl>
                                      </p:cBhvr>
                                    </p:animEffect>
                                  </p:childTnLst>
                                </p:cTn>
                              </p:par>
                              <p:par>
                                <p:cTn id="90" presetID="3" presetClass="entr" presetSubtype="10" fill="hold" grpId="0" nodeType="withEffect">
                                  <p:stCondLst>
                                    <p:cond delay="0"/>
                                  </p:stCondLst>
                                  <p:childTnLst>
                                    <p:set>
                                      <p:cBhvr>
                                        <p:cTn id="91" dur="1" fill="hold">
                                          <p:stCondLst>
                                            <p:cond delay="0"/>
                                          </p:stCondLst>
                                        </p:cTn>
                                        <p:tgtEl>
                                          <p:spTgt spid="185"/>
                                        </p:tgtEl>
                                        <p:attrNameLst>
                                          <p:attrName>style.visibility</p:attrName>
                                        </p:attrNameLst>
                                      </p:cBhvr>
                                      <p:to>
                                        <p:strVal val="visible"/>
                                      </p:to>
                                    </p:set>
                                    <p:animEffect transition="in" filter="blinds(horizontal)">
                                      <p:cBhvr>
                                        <p:cTn id="92" dur="500"/>
                                        <p:tgtEl>
                                          <p:spTgt spid="185"/>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186"/>
                                        </p:tgtEl>
                                        <p:attrNameLst>
                                          <p:attrName>style.visibility</p:attrName>
                                        </p:attrNameLst>
                                      </p:cBhvr>
                                      <p:to>
                                        <p:strVal val="visible"/>
                                      </p:to>
                                    </p:set>
                                    <p:animEffect transition="in" filter="blinds(horizontal)">
                                      <p:cBhvr>
                                        <p:cTn id="95" dur="500"/>
                                        <p:tgtEl>
                                          <p:spTgt spid="186"/>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256"/>
                                        </p:tgtEl>
                                        <p:attrNameLst>
                                          <p:attrName>style.visibility</p:attrName>
                                        </p:attrNameLst>
                                      </p:cBhvr>
                                      <p:to>
                                        <p:strVal val="visible"/>
                                      </p:to>
                                    </p:set>
                                    <p:animEffect transition="in" filter="blinds(horizontal)">
                                      <p:cBhvr>
                                        <p:cTn id="100" dur="500"/>
                                        <p:tgtEl>
                                          <p:spTgt spid="256"/>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257"/>
                                        </p:tgtEl>
                                        <p:attrNameLst>
                                          <p:attrName>style.visibility</p:attrName>
                                        </p:attrNameLst>
                                      </p:cBhvr>
                                      <p:to>
                                        <p:strVal val="visible"/>
                                      </p:to>
                                    </p:set>
                                    <p:animEffect transition="in" filter="blinds(horizontal)">
                                      <p:cBhvr>
                                        <p:cTn id="103" dur="500"/>
                                        <p:tgtEl>
                                          <p:spTgt spid="257"/>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258"/>
                                        </p:tgtEl>
                                        <p:attrNameLst>
                                          <p:attrName>style.visibility</p:attrName>
                                        </p:attrNameLst>
                                      </p:cBhvr>
                                      <p:to>
                                        <p:strVal val="visible"/>
                                      </p:to>
                                    </p:set>
                                    <p:animEffect transition="in" filter="blinds(horizontal)">
                                      <p:cBhvr>
                                        <p:cTn id="106" dur="500"/>
                                        <p:tgtEl>
                                          <p:spTgt spid="258"/>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259"/>
                                        </p:tgtEl>
                                        <p:attrNameLst>
                                          <p:attrName>style.visibility</p:attrName>
                                        </p:attrNameLst>
                                      </p:cBhvr>
                                      <p:to>
                                        <p:strVal val="visible"/>
                                      </p:to>
                                    </p:set>
                                    <p:animEffect transition="in" filter="blinds(horizontal)">
                                      <p:cBhvr>
                                        <p:cTn id="109" dur="500"/>
                                        <p:tgtEl>
                                          <p:spTgt spid="259"/>
                                        </p:tgtEl>
                                      </p:cBhvr>
                                    </p:animEffect>
                                  </p:childTnLst>
                                </p:cTn>
                              </p:par>
                              <p:par>
                                <p:cTn id="110" presetID="3" presetClass="entr" presetSubtype="10" fill="hold" grpId="0" nodeType="withEffect">
                                  <p:stCondLst>
                                    <p:cond delay="0"/>
                                  </p:stCondLst>
                                  <p:childTnLst>
                                    <p:set>
                                      <p:cBhvr>
                                        <p:cTn id="111" dur="1" fill="hold">
                                          <p:stCondLst>
                                            <p:cond delay="0"/>
                                          </p:stCondLst>
                                        </p:cTn>
                                        <p:tgtEl>
                                          <p:spTgt spid="260"/>
                                        </p:tgtEl>
                                        <p:attrNameLst>
                                          <p:attrName>style.visibility</p:attrName>
                                        </p:attrNameLst>
                                      </p:cBhvr>
                                      <p:to>
                                        <p:strVal val="visible"/>
                                      </p:to>
                                    </p:set>
                                    <p:animEffect transition="in" filter="blinds(horizontal)">
                                      <p:cBhvr>
                                        <p:cTn id="112" dur="500"/>
                                        <p:tgtEl>
                                          <p:spTgt spid="260"/>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261"/>
                                        </p:tgtEl>
                                        <p:attrNameLst>
                                          <p:attrName>style.visibility</p:attrName>
                                        </p:attrNameLst>
                                      </p:cBhvr>
                                      <p:to>
                                        <p:strVal val="visible"/>
                                      </p:to>
                                    </p:set>
                                    <p:animEffect transition="in" filter="blinds(horizontal)">
                                      <p:cBhvr>
                                        <p:cTn id="115" dur="500"/>
                                        <p:tgtEl>
                                          <p:spTgt spid="261"/>
                                        </p:tgtEl>
                                      </p:cBhvr>
                                    </p:animEffect>
                                  </p:childTnLst>
                                </p:cTn>
                              </p:par>
                              <p:par>
                                <p:cTn id="116" presetID="3" presetClass="entr" presetSubtype="10" fill="hold" grpId="0" nodeType="withEffect">
                                  <p:stCondLst>
                                    <p:cond delay="0"/>
                                  </p:stCondLst>
                                  <p:childTnLst>
                                    <p:set>
                                      <p:cBhvr>
                                        <p:cTn id="117" dur="1" fill="hold">
                                          <p:stCondLst>
                                            <p:cond delay="0"/>
                                          </p:stCondLst>
                                        </p:cTn>
                                        <p:tgtEl>
                                          <p:spTgt spid="262"/>
                                        </p:tgtEl>
                                        <p:attrNameLst>
                                          <p:attrName>style.visibility</p:attrName>
                                        </p:attrNameLst>
                                      </p:cBhvr>
                                      <p:to>
                                        <p:strVal val="visible"/>
                                      </p:to>
                                    </p:set>
                                    <p:animEffect transition="in" filter="blinds(horizontal)">
                                      <p:cBhvr>
                                        <p:cTn id="118" dur="500"/>
                                        <p:tgtEl>
                                          <p:spTgt spid="262"/>
                                        </p:tgtEl>
                                      </p:cBhvr>
                                    </p:animEffect>
                                  </p:childTnLst>
                                </p:cTn>
                              </p:par>
                              <p:par>
                                <p:cTn id="119" presetID="3" presetClass="entr" presetSubtype="10" fill="hold" grpId="0" nodeType="withEffect">
                                  <p:stCondLst>
                                    <p:cond delay="0"/>
                                  </p:stCondLst>
                                  <p:childTnLst>
                                    <p:set>
                                      <p:cBhvr>
                                        <p:cTn id="120" dur="1" fill="hold">
                                          <p:stCondLst>
                                            <p:cond delay="0"/>
                                          </p:stCondLst>
                                        </p:cTn>
                                        <p:tgtEl>
                                          <p:spTgt spid="263"/>
                                        </p:tgtEl>
                                        <p:attrNameLst>
                                          <p:attrName>style.visibility</p:attrName>
                                        </p:attrNameLst>
                                      </p:cBhvr>
                                      <p:to>
                                        <p:strVal val="visible"/>
                                      </p:to>
                                    </p:set>
                                    <p:animEffect transition="in" filter="blinds(horizontal)">
                                      <p:cBhvr>
                                        <p:cTn id="121" dur="500"/>
                                        <p:tgtEl>
                                          <p:spTgt spid="263"/>
                                        </p:tgtEl>
                                      </p:cBhvr>
                                    </p:animEffect>
                                  </p:childTnLst>
                                </p:cTn>
                              </p:par>
                              <p:par>
                                <p:cTn id="122" presetID="3" presetClass="entr" presetSubtype="10" fill="hold" grpId="0" nodeType="withEffect">
                                  <p:stCondLst>
                                    <p:cond delay="0"/>
                                  </p:stCondLst>
                                  <p:childTnLst>
                                    <p:set>
                                      <p:cBhvr>
                                        <p:cTn id="123" dur="1" fill="hold">
                                          <p:stCondLst>
                                            <p:cond delay="0"/>
                                          </p:stCondLst>
                                        </p:cTn>
                                        <p:tgtEl>
                                          <p:spTgt spid="264"/>
                                        </p:tgtEl>
                                        <p:attrNameLst>
                                          <p:attrName>style.visibility</p:attrName>
                                        </p:attrNameLst>
                                      </p:cBhvr>
                                      <p:to>
                                        <p:strVal val="visible"/>
                                      </p:to>
                                    </p:set>
                                    <p:animEffect transition="in" filter="blinds(horizontal)">
                                      <p:cBhvr>
                                        <p:cTn id="124" dur="500"/>
                                        <p:tgtEl>
                                          <p:spTgt spid="264"/>
                                        </p:tgtEl>
                                      </p:cBhvr>
                                    </p:animEffect>
                                  </p:childTnLst>
                                </p:cTn>
                              </p:par>
                              <p:par>
                                <p:cTn id="125" presetID="3" presetClass="entr" presetSubtype="10" fill="hold" grpId="0" nodeType="withEffect">
                                  <p:stCondLst>
                                    <p:cond delay="0"/>
                                  </p:stCondLst>
                                  <p:childTnLst>
                                    <p:set>
                                      <p:cBhvr>
                                        <p:cTn id="126" dur="1" fill="hold">
                                          <p:stCondLst>
                                            <p:cond delay="0"/>
                                          </p:stCondLst>
                                        </p:cTn>
                                        <p:tgtEl>
                                          <p:spTgt spid="265"/>
                                        </p:tgtEl>
                                        <p:attrNameLst>
                                          <p:attrName>style.visibility</p:attrName>
                                        </p:attrNameLst>
                                      </p:cBhvr>
                                      <p:to>
                                        <p:strVal val="visible"/>
                                      </p:to>
                                    </p:set>
                                    <p:animEffect transition="in" filter="blinds(horizontal)">
                                      <p:cBhvr>
                                        <p:cTn id="127" dur="500"/>
                                        <p:tgtEl>
                                          <p:spTgt spid="265"/>
                                        </p:tgtEl>
                                      </p:cBhvr>
                                    </p:animEffect>
                                  </p:childTnLst>
                                </p:cTn>
                              </p:par>
                              <p:par>
                                <p:cTn id="128" presetID="3" presetClass="entr" presetSubtype="10" fill="hold" grpId="0" nodeType="withEffect">
                                  <p:stCondLst>
                                    <p:cond delay="0"/>
                                  </p:stCondLst>
                                  <p:childTnLst>
                                    <p:set>
                                      <p:cBhvr>
                                        <p:cTn id="129" dur="1" fill="hold">
                                          <p:stCondLst>
                                            <p:cond delay="0"/>
                                          </p:stCondLst>
                                        </p:cTn>
                                        <p:tgtEl>
                                          <p:spTgt spid="266"/>
                                        </p:tgtEl>
                                        <p:attrNameLst>
                                          <p:attrName>style.visibility</p:attrName>
                                        </p:attrNameLst>
                                      </p:cBhvr>
                                      <p:to>
                                        <p:strVal val="visible"/>
                                      </p:to>
                                    </p:set>
                                    <p:animEffect transition="in" filter="blinds(horizontal)">
                                      <p:cBhvr>
                                        <p:cTn id="130" dur="500"/>
                                        <p:tgtEl>
                                          <p:spTgt spid="266"/>
                                        </p:tgtEl>
                                      </p:cBhvr>
                                    </p:animEffect>
                                  </p:childTnLst>
                                </p:cTn>
                              </p:par>
                              <p:par>
                                <p:cTn id="131" presetID="3" presetClass="entr" presetSubtype="10" fill="hold" grpId="0" nodeType="withEffect">
                                  <p:stCondLst>
                                    <p:cond delay="0"/>
                                  </p:stCondLst>
                                  <p:childTnLst>
                                    <p:set>
                                      <p:cBhvr>
                                        <p:cTn id="132" dur="1" fill="hold">
                                          <p:stCondLst>
                                            <p:cond delay="0"/>
                                          </p:stCondLst>
                                        </p:cTn>
                                        <p:tgtEl>
                                          <p:spTgt spid="267"/>
                                        </p:tgtEl>
                                        <p:attrNameLst>
                                          <p:attrName>style.visibility</p:attrName>
                                        </p:attrNameLst>
                                      </p:cBhvr>
                                      <p:to>
                                        <p:strVal val="visible"/>
                                      </p:to>
                                    </p:set>
                                    <p:animEffect transition="in" filter="blinds(horizontal)">
                                      <p:cBhvr>
                                        <p:cTn id="133" dur="500"/>
                                        <p:tgtEl>
                                          <p:spTgt spid="267"/>
                                        </p:tgtEl>
                                      </p:cBhvr>
                                    </p:animEffect>
                                  </p:childTnLst>
                                </p:cTn>
                              </p:par>
                              <p:par>
                                <p:cTn id="134" presetID="3" presetClass="entr" presetSubtype="10" fill="hold" grpId="0" nodeType="withEffect">
                                  <p:stCondLst>
                                    <p:cond delay="0"/>
                                  </p:stCondLst>
                                  <p:childTnLst>
                                    <p:set>
                                      <p:cBhvr>
                                        <p:cTn id="135" dur="1" fill="hold">
                                          <p:stCondLst>
                                            <p:cond delay="0"/>
                                          </p:stCondLst>
                                        </p:cTn>
                                        <p:tgtEl>
                                          <p:spTgt spid="268"/>
                                        </p:tgtEl>
                                        <p:attrNameLst>
                                          <p:attrName>style.visibility</p:attrName>
                                        </p:attrNameLst>
                                      </p:cBhvr>
                                      <p:to>
                                        <p:strVal val="visible"/>
                                      </p:to>
                                    </p:set>
                                    <p:animEffect transition="in" filter="blinds(horizontal)">
                                      <p:cBhvr>
                                        <p:cTn id="136" dur="500"/>
                                        <p:tgtEl>
                                          <p:spTgt spid="268"/>
                                        </p:tgtEl>
                                      </p:cBhvr>
                                    </p:animEffect>
                                  </p:childTnLst>
                                </p:cTn>
                              </p:par>
                              <p:par>
                                <p:cTn id="137" presetID="3" presetClass="entr" presetSubtype="10" fill="hold" nodeType="withEffect">
                                  <p:stCondLst>
                                    <p:cond delay="0"/>
                                  </p:stCondLst>
                                  <p:childTnLst>
                                    <p:set>
                                      <p:cBhvr>
                                        <p:cTn id="138" dur="1" fill="hold">
                                          <p:stCondLst>
                                            <p:cond delay="0"/>
                                          </p:stCondLst>
                                        </p:cTn>
                                        <p:tgtEl>
                                          <p:spTgt spid="269"/>
                                        </p:tgtEl>
                                        <p:attrNameLst>
                                          <p:attrName>style.visibility</p:attrName>
                                        </p:attrNameLst>
                                      </p:cBhvr>
                                      <p:to>
                                        <p:strVal val="visible"/>
                                      </p:to>
                                    </p:set>
                                    <p:animEffect transition="in" filter="blinds(horizontal)">
                                      <p:cBhvr>
                                        <p:cTn id="139" dur="500"/>
                                        <p:tgtEl>
                                          <p:spTgt spid="269"/>
                                        </p:tgtEl>
                                      </p:cBhvr>
                                    </p:animEffect>
                                  </p:childTnLst>
                                </p:cTn>
                              </p:par>
                              <p:par>
                                <p:cTn id="140" presetID="3" presetClass="entr" presetSubtype="10" fill="hold" nodeType="withEffect">
                                  <p:stCondLst>
                                    <p:cond delay="0"/>
                                  </p:stCondLst>
                                  <p:childTnLst>
                                    <p:set>
                                      <p:cBhvr>
                                        <p:cTn id="141" dur="1" fill="hold">
                                          <p:stCondLst>
                                            <p:cond delay="0"/>
                                          </p:stCondLst>
                                        </p:cTn>
                                        <p:tgtEl>
                                          <p:spTgt spid="272"/>
                                        </p:tgtEl>
                                        <p:attrNameLst>
                                          <p:attrName>style.visibility</p:attrName>
                                        </p:attrNameLst>
                                      </p:cBhvr>
                                      <p:to>
                                        <p:strVal val="visible"/>
                                      </p:to>
                                    </p:set>
                                    <p:animEffect transition="in" filter="blinds(horizontal)">
                                      <p:cBhvr>
                                        <p:cTn id="142" dur="500"/>
                                        <p:tgtEl>
                                          <p:spTgt spid="272"/>
                                        </p:tgtEl>
                                      </p:cBhvr>
                                    </p:animEffect>
                                  </p:childTnLst>
                                </p:cTn>
                              </p:par>
                              <p:par>
                                <p:cTn id="143" presetID="3" presetClass="entr" presetSubtype="10" fill="hold" nodeType="withEffect">
                                  <p:stCondLst>
                                    <p:cond delay="0"/>
                                  </p:stCondLst>
                                  <p:childTnLst>
                                    <p:set>
                                      <p:cBhvr>
                                        <p:cTn id="144" dur="1" fill="hold">
                                          <p:stCondLst>
                                            <p:cond delay="0"/>
                                          </p:stCondLst>
                                        </p:cTn>
                                        <p:tgtEl>
                                          <p:spTgt spid="275"/>
                                        </p:tgtEl>
                                        <p:attrNameLst>
                                          <p:attrName>style.visibility</p:attrName>
                                        </p:attrNameLst>
                                      </p:cBhvr>
                                      <p:to>
                                        <p:strVal val="visible"/>
                                      </p:to>
                                    </p:set>
                                    <p:animEffect transition="in" filter="blinds(horizontal)">
                                      <p:cBhvr>
                                        <p:cTn id="145" dur="500"/>
                                        <p:tgtEl>
                                          <p:spTgt spid="275"/>
                                        </p:tgtEl>
                                      </p:cBhvr>
                                    </p:animEffect>
                                  </p:childTnLst>
                                </p:cTn>
                              </p:par>
                              <p:par>
                                <p:cTn id="146" presetID="3" presetClass="entr" presetSubtype="10" fill="hold" nodeType="withEffect">
                                  <p:stCondLst>
                                    <p:cond delay="0"/>
                                  </p:stCondLst>
                                  <p:childTnLst>
                                    <p:set>
                                      <p:cBhvr>
                                        <p:cTn id="147" dur="1" fill="hold">
                                          <p:stCondLst>
                                            <p:cond delay="0"/>
                                          </p:stCondLst>
                                        </p:cTn>
                                        <p:tgtEl>
                                          <p:spTgt spid="276"/>
                                        </p:tgtEl>
                                        <p:attrNameLst>
                                          <p:attrName>style.visibility</p:attrName>
                                        </p:attrNameLst>
                                      </p:cBhvr>
                                      <p:to>
                                        <p:strVal val="visible"/>
                                      </p:to>
                                    </p:set>
                                    <p:animEffect transition="in" filter="blinds(horizontal)">
                                      <p:cBhvr>
                                        <p:cTn id="148" dur="500"/>
                                        <p:tgtEl>
                                          <p:spTgt spid="276"/>
                                        </p:tgtEl>
                                      </p:cBhvr>
                                    </p:animEffect>
                                  </p:childTnLst>
                                </p:cTn>
                              </p:par>
                              <p:par>
                                <p:cTn id="149" presetID="3" presetClass="entr" presetSubtype="10" fill="hold" nodeType="withEffect">
                                  <p:stCondLst>
                                    <p:cond delay="0"/>
                                  </p:stCondLst>
                                  <p:childTnLst>
                                    <p:set>
                                      <p:cBhvr>
                                        <p:cTn id="150" dur="1" fill="hold">
                                          <p:stCondLst>
                                            <p:cond delay="0"/>
                                          </p:stCondLst>
                                        </p:cTn>
                                        <p:tgtEl>
                                          <p:spTgt spid="277"/>
                                        </p:tgtEl>
                                        <p:attrNameLst>
                                          <p:attrName>style.visibility</p:attrName>
                                        </p:attrNameLst>
                                      </p:cBhvr>
                                      <p:to>
                                        <p:strVal val="visible"/>
                                      </p:to>
                                    </p:set>
                                    <p:animEffect transition="in" filter="blinds(horizontal)">
                                      <p:cBhvr>
                                        <p:cTn id="151" dur="500"/>
                                        <p:tgtEl>
                                          <p:spTgt spid="277"/>
                                        </p:tgtEl>
                                      </p:cBhvr>
                                    </p:animEffect>
                                  </p:childTnLst>
                                </p:cTn>
                              </p:par>
                              <p:par>
                                <p:cTn id="152" presetID="3" presetClass="entr" presetSubtype="10" fill="hold" nodeType="withEffect">
                                  <p:stCondLst>
                                    <p:cond delay="0"/>
                                  </p:stCondLst>
                                  <p:childTnLst>
                                    <p:set>
                                      <p:cBhvr>
                                        <p:cTn id="153" dur="1" fill="hold">
                                          <p:stCondLst>
                                            <p:cond delay="0"/>
                                          </p:stCondLst>
                                        </p:cTn>
                                        <p:tgtEl>
                                          <p:spTgt spid="278"/>
                                        </p:tgtEl>
                                        <p:attrNameLst>
                                          <p:attrName>style.visibility</p:attrName>
                                        </p:attrNameLst>
                                      </p:cBhvr>
                                      <p:to>
                                        <p:strVal val="visible"/>
                                      </p:to>
                                    </p:set>
                                    <p:animEffect transition="in" filter="blinds(horizontal)">
                                      <p:cBhvr>
                                        <p:cTn id="154" dur="500"/>
                                        <p:tgtEl>
                                          <p:spTgt spid="278"/>
                                        </p:tgtEl>
                                      </p:cBhvr>
                                    </p:animEffect>
                                  </p:childTnLst>
                                </p:cTn>
                              </p:par>
                              <p:par>
                                <p:cTn id="155" presetID="3" presetClass="entr" presetSubtype="10" fill="hold" nodeType="withEffect">
                                  <p:stCondLst>
                                    <p:cond delay="0"/>
                                  </p:stCondLst>
                                  <p:childTnLst>
                                    <p:set>
                                      <p:cBhvr>
                                        <p:cTn id="156" dur="1" fill="hold">
                                          <p:stCondLst>
                                            <p:cond delay="0"/>
                                          </p:stCondLst>
                                        </p:cTn>
                                        <p:tgtEl>
                                          <p:spTgt spid="279"/>
                                        </p:tgtEl>
                                        <p:attrNameLst>
                                          <p:attrName>style.visibility</p:attrName>
                                        </p:attrNameLst>
                                      </p:cBhvr>
                                      <p:to>
                                        <p:strVal val="visible"/>
                                      </p:to>
                                    </p:set>
                                    <p:animEffect transition="in" filter="blinds(horizontal)">
                                      <p:cBhvr>
                                        <p:cTn id="157" dur="500"/>
                                        <p:tgtEl>
                                          <p:spTgt spid="279"/>
                                        </p:tgtEl>
                                      </p:cBhvr>
                                    </p:animEffect>
                                  </p:childTnLst>
                                </p:cTn>
                              </p:par>
                              <p:par>
                                <p:cTn id="158" presetID="3" presetClass="entr" presetSubtype="10" fill="hold" nodeType="withEffect">
                                  <p:stCondLst>
                                    <p:cond delay="0"/>
                                  </p:stCondLst>
                                  <p:childTnLst>
                                    <p:set>
                                      <p:cBhvr>
                                        <p:cTn id="159" dur="1" fill="hold">
                                          <p:stCondLst>
                                            <p:cond delay="0"/>
                                          </p:stCondLst>
                                        </p:cTn>
                                        <p:tgtEl>
                                          <p:spTgt spid="280"/>
                                        </p:tgtEl>
                                        <p:attrNameLst>
                                          <p:attrName>style.visibility</p:attrName>
                                        </p:attrNameLst>
                                      </p:cBhvr>
                                      <p:to>
                                        <p:strVal val="visible"/>
                                      </p:to>
                                    </p:set>
                                    <p:animEffect transition="in" filter="blinds(horizontal)">
                                      <p:cBhvr>
                                        <p:cTn id="160" dur="500"/>
                                        <p:tgtEl>
                                          <p:spTgt spid="280"/>
                                        </p:tgtEl>
                                      </p:cBhvr>
                                    </p:animEffect>
                                  </p:childTnLst>
                                </p:cTn>
                              </p:par>
                              <p:par>
                                <p:cTn id="161" presetID="3" presetClass="entr" presetSubtype="10" fill="hold" nodeType="withEffect">
                                  <p:stCondLst>
                                    <p:cond delay="0"/>
                                  </p:stCondLst>
                                  <p:childTnLst>
                                    <p:set>
                                      <p:cBhvr>
                                        <p:cTn id="162" dur="1" fill="hold">
                                          <p:stCondLst>
                                            <p:cond delay="0"/>
                                          </p:stCondLst>
                                        </p:cTn>
                                        <p:tgtEl>
                                          <p:spTgt spid="281"/>
                                        </p:tgtEl>
                                        <p:attrNameLst>
                                          <p:attrName>style.visibility</p:attrName>
                                        </p:attrNameLst>
                                      </p:cBhvr>
                                      <p:to>
                                        <p:strVal val="visible"/>
                                      </p:to>
                                    </p:set>
                                    <p:animEffect transition="in" filter="blinds(horizontal)">
                                      <p:cBhvr>
                                        <p:cTn id="163" dur="500"/>
                                        <p:tgtEl>
                                          <p:spTgt spid="281"/>
                                        </p:tgtEl>
                                      </p:cBhvr>
                                    </p:animEffect>
                                  </p:childTnLst>
                                </p:cTn>
                              </p:par>
                              <p:par>
                                <p:cTn id="164" presetID="3" presetClass="entr" presetSubtype="10" fill="hold" nodeType="withEffect">
                                  <p:stCondLst>
                                    <p:cond delay="0"/>
                                  </p:stCondLst>
                                  <p:childTnLst>
                                    <p:set>
                                      <p:cBhvr>
                                        <p:cTn id="165" dur="1" fill="hold">
                                          <p:stCondLst>
                                            <p:cond delay="0"/>
                                          </p:stCondLst>
                                        </p:cTn>
                                        <p:tgtEl>
                                          <p:spTgt spid="282"/>
                                        </p:tgtEl>
                                        <p:attrNameLst>
                                          <p:attrName>style.visibility</p:attrName>
                                        </p:attrNameLst>
                                      </p:cBhvr>
                                      <p:to>
                                        <p:strVal val="visible"/>
                                      </p:to>
                                    </p:set>
                                    <p:animEffect transition="in" filter="blinds(horizontal)">
                                      <p:cBhvr>
                                        <p:cTn id="166" dur="500"/>
                                        <p:tgtEl>
                                          <p:spTgt spid="282"/>
                                        </p:tgtEl>
                                      </p:cBhvr>
                                    </p:animEffect>
                                  </p:childTnLst>
                                </p:cTn>
                              </p:par>
                              <p:par>
                                <p:cTn id="167" presetID="3" presetClass="entr" presetSubtype="10" fill="hold" nodeType="withEffect">
                                  <p:stCondLst>
                                    <p:cond delay="0"/>
                                  </p:stCondLst>
                                  <p:childTnLst>
                                    <p:set>
                                      <p:cBhvr>
                                        <p:cTn id="168" dur="1" fill="hold">
                                          <p:stCondLst>
                                            <p:cond delay="0"/>
                                          </p:stCondLst>
                                        </p:cTn>
                                        <p:tgtEl>
                                          <p:spTgt spid="283"/>
                                        </p:tgtEl>
                                        <p:attrNameLst>
                                          <p:attrName>style.visibility</p:attrName>
                                        </p:attrNameLst>
                                      </p:cBhvr>
                                      <p:to>
                                        <p:strVal val="visible"/>
                                      </p:to>
                                    </p:set>
                                    <p:animEffect transition="in" filter="blinds(horizontal)">
                                      <p:cBhvr>
                                        <p:cTn id="169" dur="500"/>
                                        <p:tgtEl>
                                          <p:spTgt spid="283"/>
                                        </p:tgtEl>
                                      </p:cBhvr>
                                    </p:animEffect>
                                  </p:childTnLst>
                                </p:cTn>
                              </p:par>
                              <p:par>
                                <p:cTn id="170" presetID="3" presetClass="entr" presetSubtype="10" fill="hold" nodeType="withEffect">
                                  <p:stCondLst>
                                    <p:cond delay="0"/>
                                  </p:stCondLst>
                                  <p:childTnLst>
                                    <p:set>
                                      <p:cBhvr>
                                        <p:cTn id="171" dur="1" fill="hold">
                                          <p:stCondLst>
                                            <p:cond delay="0"/>
                                          </p:stCondLst>
                                        </p:cTn>
                                        <p:tgtEl>
                                          <p:spTgt spid="284"/>
                                        </p:tgtEl>
                                        <p:attrNameLst>
                                          <p:attrName>style.visibility</p:attrName>
                                        </p:attrNameLst>
                                      </p:cBhvr>
                                      <p:to>
                                        <p:strVal val="visible"/>
                                      </p:to>
                                    </p:set>
                                    <p:animEffect transition="in" filter="blinds(horizontal)">
                                      <p:cBhvr>
                                        <p:cTn id="172" dur="500"/>
                                        <p:tgtEl>
                                          <p:spTgt spid="284"/>
                                        </p:tgtEl>
                                      </p:cBhvr>
                                    </p:animEffect>
                                  </p:childTnLst>
                                </p:cTn>
                              </p:par>
                              <p:par>
                                <p:cTn id="173" presetID="3" presetClass="entr" presetSubtype="10" fill="hold" nodeType="withEffect">
                                  <p:stCondLst>
                                    <p:cond delay="0"/>
                                  </p:stCondLst>
                                  <p:childTnLst>
                                    <p:set>
                                      <p:cBhvr>
                                        <p:cTn id="174" dur="1" fill="hold">
                                          <p:stCondLst>
                                            <p:cond delay="0"/>
                                          </p:stCondLst>
                                        </p:cTn>
                                        <p:tgtEl>
                                          <p:spTgt spid="285"/>
                                        </p:tgtEl>
                                        <p:attrNameLst>
                                          <p:attrName>style.visibility</p:attrName>
                                        </p:attrNameLst>
                                      </p:cBhvr>
                                      <p:to>
                                        <p:strVal val="visible"/>
                                      </p:to>
                                    </p:set>
                                    <p:animEffect transition="in" filter="blinds(horizontal)">
                                      <p:cBhvr>
                                        <p:cTn id="175" dur="500"/>
                                        <p:tgtEl>
                                          <p:spTgt spid="285"/>
                                        </p:tgtEl>
                                      </p:cBhvr>
                                    </p:animEffect>
                                  </p:childTnLst>
                                </p:cTn>
                              </p:par>
                              <p:par>
                                <p:cTn id="176" presetID="3" presetClass="entr" presetSubtype="10" fill="hold" nodeType="withEffect">
                                  <p:stCondLst>
                                    <p:cond delay="0"/>
                                  </p:stCondLst>
                                  <p:childTnLst>
                                    <p:set>
                                      <p:cBhvr>
                                        <p:cTn id="177" dur="1" fill="hold">
                                          <p:stCondLst>
                                            <p:cond delay="0"/>
                                          </p:stCondLst>
                                        </p:cTn>
                                        <p:tgtEl>
                                          <p:spTgt spid="286"/>
                                        </p:tgtEl>
                                        <p:attrNameLst>
                                          <p:attrName>style.visibility</p:attrName>
                                        </p:attrNameLst>
                                      </p:cBhvr>
                                      <p:to>
                                        <p:strVal val="visible"/>
                                      </p:to>
                                    </p:set>
                                    <p:animEffect transition="in" filter="blinds(horizontal)">
                                      <p:cBhvr>
                                        <p:cTn id="178" dur="500"/>
                                        <p:tgtEl>
                                          <p:spTgt spid="286"/>
                                        </p:tgtEl>
                                      </p:cBhvr>
                                    </p:animEffect>
                                  </p:childTnLst>
                                </p:cTn>
                              </p:par>
                              <p:par>
                                <p:cTn id="179" presetID="3" presetClass="entr" presetSubtype="10" fill="hold" nodeType="withEffect">
                                  <p:stCondLst>
                                    <p:cond delay="0"/>
                                  </p:stCondLst>
                                  <p:childTnLst>
                                    <p:set>
                                      <p:cBhvr>
                                        <p:cTn id="180" dur="1" fill="hold">
                                          <p:stCondLst>
                                            <p:cond delay="0"/>
                                          </p:stCondLst>
                                        </p:cTn>
                                        <p:tgtEl>
                                          <p:spTgt spid="287"/>
                                        </p:tgtEl>
                                        <p:attrNameLst>
                                          <p:attrName>style.visibility</p:attrName>
                                        </p:attrNameLst>
                                      </p:cBhvr>
                                      <p:to>
                                        <p:strVal val="visible"/>
                                      </p:to>
                                    </p:set>
                                    <p:animEffect transition="in" filter="blinds(horizontal)">
                                      <p:cBhvr>
                                        <p:cTn id="181" dur="500"/>
                                        <p:tgtEl>
                                          <p:spTgt spid="287"/>
                                        </p:tgtEl>
                                      </p:cBhvr>
                                    </p:animEffect>
                                  </p:childTnLst>
                                </p:cTn>
                              </p:par>
                              <p:par>
                                <p:cTn id="182" presetID="3" presetClass="entr" presetSubtype="10" fill="hold" nodeType="withEffect">
                                  <p:stCondLst>
                                    <p:cond delay="0"/>
                                  </p:stCondLst>
                                  <p:childTnLst>
                                    <p:set>
                                      <p:cBhvr>
                                        <p:cTn id="183" dur="1" fill="hold">
                                          <p:stCondLst>
                                            <p:cond delay="0"/>
                                          </p:stCondLst>
                                        </p:cTn>
                                        <p:tgtEl>
                                          <p:spTgt spid="288"/>
                                        </p:tgtEl>
                                        <p:attrNameLst>
                                          <p:attrName>style.visibility</p:attrName>
                                        </p:attrNameLst>
                                      </p:cBhvr>
                                      <p:to>
                                        <p:strVal val="visible"/>
                                      </p:to>
                                    </p:set>
                                    <p:animEffect transition="in" filter="blinds(horizontal)">
                                      <p:cBhvr>
                                        <p:cTn id="184" dur="500"/>
                                        <p:tgtEl>
                                          <p:spTgt spid="288"/>
                                        </p:tgtEl>
                                      </p:cBhvr>
                                    </p:animEffect>
                                  </p:childTnLst>
                                </p:cTn>
                              </p:par>
                              <p:par>
                                <p:cTn id="185" presetID="3" presetClass="entr" presetSubtype="10" fill="hold" nodeType="withEffect">
                                  <p:stCondLst>
                                    <p:cond delay="0"/>
                                  </p:stCondLst>
                                  <p:childTnLst>
                                    <p:set>
                                      <p:cBhvr>
                                        <p:cTn id="186" dur="1" fill="hold">
                                          <p:stCondLst>
                                            <p:cond delay="0"/>
                                          </p:stCondLst>
                                        </p:cTn>
                                        <p:tgtEl>
                                          <p:spTgt spid="289"/>
                                        </p:tgtEl>
                                        <p:attrNameLst>
                                          <p:attrName>style.visibility</p:attrName>
                                        </p:attrNameLst>
                                      </p:cBhvr>
                                      <p:to>
                                        <p:strVal val="visible"/>
                                      </p:to>
                                    </p:set>
                                    <p:animEffect transition="in" filter="blinds(horizontal)">
                                      <p:cBhvr>
                                        <p:cTn id="187" dur="500"/>
                                        <p:tgtEl>
                                          <p:spTgt spid="289"/>
                                        </p:tgtEl>
                                      </p:cBhvr>
                                    </p:animEffect>
                                  </p:childTnLst>
                                </p:cTn>
                              </p:par>
                              <p:par>
                                <p:cTn id="188" presetID="3" presetClass="entr" presetSubtype="10" fill="hold" nodeType="withEffect">
                                  <p:stCondLst>
                                    <p:cond delay="0"/>
                                  </p:stCondLst>
                                  <p:childTnLst>
                                    <p:set>
                                      <p:cBhvr>
                                        <p:cTn id="189" dur="1" fill="hold">
                                          <p:stCondLst>
                                            <p:cond delay="0"/>
                                          </p:stCondLst>
                                        </p:cTn>
                                        <p:tgtEl>
                                          <p:spTgt spid="290"/>
                                        </p:tgtEl>
                                        <p:attrNameLst>
                                          <p:attrName>style.visibility</p:attrName>
                                        </p:attrNameLst>
                                      </p:cBhvr>
                                      <p:to>
                                        <p:strVal val="visible"/>
                                      </p:to>
                                    </p:set>
                                    <p:animEffect transition="in" filter="blinds(horizontal)">
                                      <p:cBhvr>
                                        <p:cTn id="190" dur="500"/>
                                        <p:tgtEl>
                                          <p:spTgt spid="290"/>
                                        </p:tgtEl>
                                      </p:cBhvr>
                                    </p:animEffect>
                                  </p:childTnLst>
                                </p:cTn>
                              </p:par>
                              <p:par>
                                <p:cTn id="191" presetID="3" presetClass="entr" presetSubtype="10" fill="hold" nodeType="withEffect">
                                  <p:stCondLst>
                                    <p:cond delay="0"/>
                                  </p:stCondLst>
                                  <p:childTnLst>
                                    <p:set>
                                      <p:cBhvr>
                                        <p:cTn id="192" dur="1" fill="hold">
                                          <p:stCondLst>
                                            <p:cond delay="0"/>
                                          </p:stCondLst>
                                        </p:cTn>
                                        <p:tgtEl>
                                          <p:spTgt spid="291"/>
                                        </p:tgtEl>
                                        <p:attrNameLst>
                                          <p:attrName>style.visibility</p:attrName>
                                        </p:attrNameLst>
                                      </p:cBhvr>
                                      <p:to>
                                        <p:strVal val="visible"/>
                                      </p:to>
                                    </p:set>
                                    <p:animEffect transition="in" filter="blinds(horizontal)">
                                      <p:cBhvr>
                                        <p:cTn id="193" dur="500"/>
                                        <p:tgtEl>
                                          <p:spTgt spid="291"/>
                                        </p:tgtEl>
                                      </p:cBhvr>
                                    </p:animEffect>
                                  </p:childTnLst>
                                </p:cTn>
                              </p:par>
                              <p:par>
                                <p:cTn id="194" presetID="3" presetClass="entr" presetSubtype="10" fill="hold" nodeType="withEffect">
                                  <p:stCondLst>
                                    <p:cond delay="0"/>
                                  </p:stCondLst>
                                  <p:childTnLst>
                                    <p:set>
                                      <p:cBhvr>
                                        <p:cTn id="195" dur="1" fill="hold">
                                          <p:stCondLst>
                                            <p:cond delay="0"/>
                                          </p:stCondLst>
                                        </p:cTn>
                                        <p:tgtEl>
                                          <p:spTgt spid="292"/>
                                        </p:tgtEl>
                                        <p:attrNameLst>
                                          <p:attrName>style.visibility</p:attrName>
                                        </p:attrNameLst>
                                      </p:cBhvr>
                                      <p:to>
                                        <p:strVal val="visible"/>
                                      </p:to>
                                    </p:set>
                                    <p:animEffect transition="in" filter="blinds(horizontal)">
                                      <p:cBhvr>
                                        <p:cTn id="196" dur="500"/>
                                        <p:tgtEl>
                                          <p:spTgt spid="292"/>
                                        </p:tgtEl>
                                      </p:cBhvr>
                                    </p:animEffect>
                                  </p:childTnLst>
                                </p:cTn>
                              </p:par>
                              <p:par>
                                <p:cTn id="197" presetID="3" presetClass="entr" presetSubtype="10" fill="hold" nodeType="withEffect">
                                  <p:stCondLst>
                                    <p:cond delay="0"/>
                                  </p:stCondLst>
                                  <p:childTnLst>
                                    <p:set>
                                      <p:cBhvr>
                                        <p:cTn id="198" dur="1" fill="hold">
                                          <p:stCondLst>
                                            <p:cond delay="0"/>
                                          </p:stCondLst>
                                        </p:cTn>
                                        <p:tgtEl>
                                          <p:spTgt spid="293"/>
                                        </p:tgtEl>
                                        <p:attrNameLst>
                                          <p:attrName>style.visibility</p:attrName>
                                        </p:attrNameLst>
                                      </p:cBhvr>
                                      <p:to>
                                        <p:strVal val="visible"/>
                                      </p:to>
                                    </p:set>
                                    <p:animEffect transition="in" filter="blinds(horizontal)">
                                      <p:cBhvr>
                                        <p:cTn id="199" dur="500"/>
                                        <p:tgtEl>
                                          <p:spTgt spid="293"/>
                                        </p:tgtEl>
                                      </p:cBhvr>
                                    </p:animEffect>
                                  </p:childTnLst>
                                </p:cTn>
                              </p:par>
                              <p:par>
                                <p:cTn id="200" presetID="3" presetClass="entr" presetSubtype="10" fill="hold" nodeType="withEffect">
                                  <p:stCondLst>
                                    <p:cond delay="0"/>
                                  </p:stCondLst>
                                  <p:childTnLst>
                                    <p:set>
                                      <p:cBhvr>
                                        <p:cTn id="201" dur="1" fill="hold">
                                          <p:stCondLst>
                                            <p:cond delay="0"/>
                                          </p:stCondLst>
                                        </p:cTn>
                                        <p:tgtEl>
                                          <p:spTgt spid="296"/>
                                        </p:tgtEl>
                                        <p:attrNameLst>
                                          <p:attrName>style.visibility</p:attrName>
                                        </p:attrNameLst>
                                      </p:cBhvr>
                                      <p:to>
                                        <p:strVal val="visible"/>
                                      </p:to>
                                    </p:set>
                                    <p:animEffect transition="in" filter="blinds(horizontal)">
                                      <p:cBhvr>
                                        <p:cTn id="202" dur="500"/>
                                        <p:tgtEl>
                                          <p:spTgt spid="296"/>
                                        </p:tgtEl>
                                      </p:cBhvr>
                                    </p:animEffect>
                                  </p:childTnLst>
                                </p:cTn>
                              </p:par>
                              <p:par>
                                <p:cTn id="203" presetID="3" presetClass="entr" presetSubtype="10" fill="hold" nodeType="withEffect">
                                  <p:stCondLst>
                                    <p:cond delay="0"/>
                                  </p:stCondLst>
                                  <p:childTnLst>
                                    <p:set>
                                      <p:cBhvr>
                                        <p:cTn id="204" dur="1" fill="hold">
                                          <p:stCondLst>
                                            <p:cond delay="0"/>
                                          </p:stCondLst>
                                        </p:cTn>
                                        <p:tgtEl>
                                          <p:spTgt spid="297"/>
                                        </p:tgtEl>
                                        <p:attrNameLst>
                                          <p:attrName>style.visibility</p:attrName>
                                        </p:attrNameLst>
                                      </p:cBhvr>
                                      <p:to>
                                        <p:strVal val="visible"/>
                                      </p:to>
                                    </p:set>
                                    <p:animEffect transition="in" filter="blinds(horizontal)">
                                      <p:cBhvr>
                                        <p:cTn id="205" dur="500"/>
                                        <p:tgtEl>
                                          <p:spTgt spid="297"/>
                                        </p:tgtEl>
                                      </p:cBhvr>
                                    </p:animEffect>
                                  </p:childTnLst>
                                </p:cTn>
                              </p:par>
                              <p:par>
                                <p:cTn id="206" presetID="3" presetClass="entr" presetSubtype="10" fill="hold" nodeType="withEffect">
                                  <p:stCondLst>
                                    <p:cond delay="0"/>
                                  </p:stCondLst>
                                  <p:childTnLst>
                                    <p:set>
                                      <p:cBhvr>
                                        <p:cTn id="207" dur="1" fill="hold">
                                          <p:stCondLst>
                                            <p:cond delay="0"/>
                                          </p:stCondLst>
                                        </p:cTn>
                                        <p:tgtEl>
                                          <p:spTgt spid="298"/>
                                        </p:tgtEl>
                                        <p:attrNameLst>
                                          <p:attrName>style.visibility</p:attrName>
                                        </p:attrNameLst>
                                      </p:cBhvr>
                                      <p:to>
                                        <p:strVal val="visible"/>
                                      </p:to>
                                    </p:set>
                                    <p:animEffect transition="in" filter="blinds(horizontal)">
                                      <p:cBhvr>
                                        <p:cTn id="208" dur="500"/>
                                        <p:tgtEl>
                                          <p:spTgt spid="298"/>
                                        </p:tgtEl>
                                      </p:cBhvr>
                                    </p:animEffect>
                                  </p:childTnLst>
                                </p:cTn>
                              </p:par>
                              <p:par>
                                <p:cTn id="209" presetID="3" presetClass="entr" presetSubtype="10" fill="hold" nodeType="withEffect">
                                  <p:stCondLst>
                                    <p:cond delay="0"/>
                                  </p:stCondLst>
                                  <p:childTnLst>
                                    <p:set>
                                      <p:cBhvr>
                                        <p:cTn id="210" dur="1" fill="hold">
                                          <p:stCondLst>
                                            <p:cond delay="0"/>
                                          </p:stCondLst>
                                        </p:cTn>
                                        <p:tgtEl>
                                          <p:spTgt spid="299"/>
                                        </p:tgtEl>
                                        <p:attrNameLst>
                                          <p:attrName>style.visibility</p:attrName>
                                        </p:attrNameLst>
                                      </p:cBhvr>
                                      <p:to>
                                        <p:strVal val="visible"/>
                                      </p:to>
                                    </p:set>
                                    <p:animEffect transition="in" filter="blinds(horizontal)">
                                      <p:cBhvr>
                                        <p:cTn id="211" dur="500"/>
                                        <p:tgtEl>
                                          <p:spTgt spid="299"/>
                                        </p:tgtEl>
                                      </p:cBhvr>
                                    </p:animEffect>
                                  </p:childTnLst>
                                </p:cTn>
                              </p:par>
                              <p:par>
                                <p:cTn id="212" presetID="3" presetClass="entr" presetSubtype="10" fill="hold" nodeType="withEffect">
                                  <p:stCondLst>
                                    <p:cond delay="0"/>
                                  </p:stCondLst>
                                  <p:childTnLst>
                                    <p:set>
                                      <p:cBhvr>
                                        <p:cTn id="213" dur="1" fill="hold">
                                          <p:stCondLst>
                                            <p:cond delay="0"/>
                                          </p:stCondLst>
                                        </p:cTn>
                                        <p:tgtEl>
                                          <p:spTgt spid="300"/>
                                        </p:tgtEl>
                                        <p:attrNameLst>
                                          <p:attrName>style.visibility</p:attrName>
                                        </p:attrNameLst>
                                      </p:cBhvr>
                                      <p:to>
                                        <p:strVal val="visible"/>
                                      </p:to>
                                    </p:set>
                                    <p:animEffect transition="in" filter="blinds(horizontal)">
                                      <p:cBhvr>
                                        <p:cTn id="214" dur="500"/>
                                        <p:tgtEl>
                                          <p:spTgt spid="300"/>
                                        </p:tgtEl>
                                      </p:cBhvr>
                                    </p:animEffect>
                                  </p:childTnLst>
                                </p:cTn>
                              </p:par>
                              <p:par>
                                <p:cTn id="215" presetID="3" presetClass="entr" presetSubtype="10" fill="hold" grpId="0" nodeType="withEffect">
                                  <p:stCondLst>
                                    <p:cond delay="0"/>
                                  </p:stCondLst>
                                  <p:childTnLst>
                                    <p:set>
                                      <p:cBhvr>
                                        <p:cTn id="216" dur="1" fill="hold">
                                          <p:stCondLst>
                                            <p:cond delay="0"/>
                                          </p:stCondLst>
                                        </p:cTn>
                                        <p:tgtEl>
                                          <p:spTgt spid="303"/>
                                        </p:tgtEl>
                                        <p:attrNameLst>
                                          <p:attrName>style.visibility</p:attrName>
                                        </p:attrNameLst>
                                      </p:cBhvr>
                                      <p:to>
                                        <p:strVal val="visible"/>
                                      </p:to>
                                    </p:set>
                                    <p:animEffect transition="in" filter="blinds(horizontal)">
                                      <p:cBhvr>
                                        <p:cTn id="217" dur="500"/>
                                        <p:tgtEl>
                                          <p:spTgt spid="303"/>
                                        </p:tgtEl>
                                      </p:cBhvr>
                                    </p:animEffect>
                                  </p:childTnLst>
                                </p:cTn>
                              </p:par>
                              <p:par>
                                <p:cTn id="218" presetID="3" presetClass="entr" presetSubtype="10" fill="hold" nodeType="withEffect">
                                  <p:stCondLst>
                                    <p:cond delay="0"/>
                                  </p:stCondLst>
                                  <p:childTnLst>
                                    <p:set>
                                      <p:cBhvr>
                                        <p:cTn id="219" dur="1" fill="hold">
                                          <p:stCondLst>
                                            <p:cond delay="0"/>
                                          </p:stCondLst>
                                        </p:cTn>
                                        <p:tgtEl>
                                          <p:spTgt spid="255"/>
                                        </p:tgtEl>
                                        <p:attrNameLst>
                                          <p:attrName>style.visibility</p:attrName>
                                        </p:attrNameLst>
                                      </p:cBhvr>
                                      <p:to>
                                        <p:strVal val="visible"/>
                                      </p:to>
                                    </p:set>
                                    <p:animEffect transition="in" filter="blinds(horizontal)">
                                      <p:cBhvr>
                                        <p:cTn id="220" dur="500"/>
                                        <p:tgtEl>
                                          <p:spTgt spid="255"/>
                                        </p:tgtEl>
                                      </p:cBhvr>
                                    </p:animEffect>
                                  </p:childTnLst>
                                </p:cTn>
                              </p:par>
                              <p:par>
                                <p:cTn id="221" presetID="3" presetClass="entr" presetSubtype="10" fill="hold" nodeType="withEffect">
                                  <p:stCondLst>
                                    <p:cond delay="0"/>
                                  </p:stCondLst>
                                  <p:childTnLst>
                                    <p:set>
                                      <p:cBhvr>
                                        <p:cTn id="222" dur="1" fill="hold">
                                          <p:stCondLst>
                                            <p:cond delay="0"/>
                                          </p:stCondLst>
                                        </p:cTn>
                                        <p:tgtEl>
                                          <p:spTgt spid="254"/>
                                        </p:tgtEl>
                                        <p:attrNameLst>
                                          <p:attrName>style.visibility</p:attrName>
                                        </p:attrNameLst>
                                      </p:cBhvr>
                                      <p:to>
                                        <p:strVal val="visible"/>
                                      </p:to>
                                    </p:set>
                                    <p:animEffect transition="in" filter="blinds(horizontal)">
                                      <p:cBhvr>
                                        <p:cTn id="223" dur="500"/>
                                        <p:tgtEl>
                                          <p:spTgt spid="254"/>
                                        </p:tgtEl>
                                      </p:cBhvr>
                                    </p:animEffect>
                                  </p:childTnLst>
                                </p:cTn>
                              </p:par>
                            </p:childTnLst>
                          </p:cTn>
                        </p:par>
                      </p:childTnLst>
                    </p:cTn>
                  </p:par>
                  <p:par>
                    <p:cTn id="224" fill="hold">
                      <p:stCondLst>
                        <p:cond delay="indefinite"/>
                      </p:stCondLst>
                      <p:childTnLst>
                        <p:par>
                          <p:cTn id="225" fill="hold">
                            <p:stCondLst>
                              <p:cond delay="0"/>
                            </p:stCondLst>
                            <p:childTnLst>
                              <p:par>
                                <p:cTn id="226" presetID="3" presetClass="entr" presetSubtype="10" fill="hold" nodeType="clickEffect">
                                  <p:stCondLst>
                                    <p:cond delay="0"/>
                                  </p:stCondLst>
                                  <p:childTnLst>
                                    <p:set>
                                      <p:cBhvr>
                                        <p:cTn id="227" dur="1" fill="hold">
                                          <p:stCondLst>
                                            <p:cond delay="0"/>
                                          </p:stCondLst>
                                        </p:cTn>
                                        <p:tgtEl>
                                          <p:spTgt spid="95"/>
                                        </p:tgtEl>
                                        <p:attrNameLst>
                                          <p:attrName>style.visibility</p:attrName>
                                        </p:attrNameLst>
                                      </p:cBhvr>
                                      <p:to>
                                        <p:strVal val="visible"/>
                                      </p:to>
                                    </p:set>
                                    <p:animEffect transition="in" filter="blinds(horizontal)">
                                      <p:cBhvr>
                                        <p:cTn id="228" dur="500"/>
                                        <p:tgtEl>
                                          <p:spTgt spid="95"/>
                                        </p:tgtEl>
                                      </p:cBhvr>
                                    </p:animEffect>
                                  </p:childTnLst>
                                </p:cTn>
                              </p:par>
                              <p:par>
                                <p:cTn id="229" presetID="3" presetClass="entr" presetSubtype="10" fill="hold" nodeType="withEffect">
                                  <p:stCondLst>
                                    <p:cond delay="0"/>
                                  </p:stCondLst>
                                  <p:childTnLst>
                                    <p:set>
                                      <p:cBhvr>
                                        <p:cTn id="230" dur="1" fill="hold">
                                          <p:stCondLst>
                                            <p:cond delay="0"/>
                                          </p:stCondLst>
                                        </p:cTn>
                                        <p:tgtEl>
                                          <p:spTgt spid="96"/>
                                        </p:tgtEl>
                                        <p:attrNameLst>
                                          <p:attrName>style.visibility</p:attrName>
                                        </p:attrNameLst>
                                      </p:cBhvr>
                                      <p:to>
                                        <p:strVal val="visible"/>
                                      </p:to>
                                    </p:set>
                                    <p:animEffect transition="in" filter="blinds(horizontal)">
                                      <p:cBhvr>
                                        <p:cTn id="231" dur="500"/>
                                        <p:tgtEl>
                                          <p:spTgt spid="96"/>
                                        </p:tgtEl>
                                      </p:cBhvr>
                                    </p:animEffect>
                                  </p:childTnLst>
                                </p:cTn>
                              </p:par>
                            </p:childTnLst>
                          </p:cTn>
                        </p:par>
                      </p:childTnLst>
                    </p:cTn>
                  </p:par>
                  <p:par>
                    <p:cTn id="232" fill="hold">
                      <p:stCondLst>
                        <p:cond delay="indefinite"/>
                      </p:stCondLst>
                      <p:childTnLst>
                        <p:par>
                          <p:cTn id="233" fill="hold">
                            <p:stCondLst>
                              <p:cond delay="0"/>
                            </p:stCondLst>
                            <p:childTnLst>
                              <p:par>
                                <p:cTn id="234" presetID="3" presetClass="entr" presetSubtype="10" fill="hold" nodeType="clickEffect">
                                  <p:stCondLst>
                                    <p:cond delay="0"/>
                                  </p:stCondLst>
                                  <p:childTnLst>
                                    <p:set>
                                      <p:cBhvr>
                                        <p:cTn id="235" dur="1" fill="hold">
                                          <p:stCondLst>
                                            <p:cond delay="0"/>
                                          </p:stCondLst>
                                        </p:cTn>
                                        <p:tgtEl>
                                          <p:spTgt spid="97"/>
                                        </p:tgtEl>
                                        <p:attrNameLst>
                                          <p:attrName>style.visibility</p:attrName>
                                        </p:attrNameLst>
                                      </p:cBhvr>
                                      <p:to>
                                        <p:strVal val="visible"/>
                                      </p:to>
                                    </p:set>
                                    <p:animEffect transition="in" filter="blinds(horizontal)">
                                      <p:cBhvr>
                                        <p:cTn id="236" dur="500"/>
                                        <p:tgtEl>
                                          <p:spTgt spid="97"/>
                                        </p:tgtEl>
                                      </p:cBhvr>
                                    </p:animEffect>
                                  </p:childTnLst>
                                </p:cTn>
                              </p:par>
                              <p:par>
                                <p:cTn id="237" presetID="3" presetClass="entr" presetSubtype="10" fill="hold" nodeType="withEffect">
                                  <p:stCondLst>
                                    <p:cond delay="0"/>
                                  </p:stCondLst>
                                  <p:childTnLst>
                                    <p:set>
                                      <p:cBhvr>
                                        <p:cTn id="238" dur="1" fill="hold">
                                          <p:stCondLst>
                                            <p:cond delay="0"/>
                                          </p:stCondLst>
                                        </p:cTn>
                                        <p:tgtEl>
                                          <p:spTgt spid="102"/>
                                        </p:tgtEl>
                                        <p:attrNameLst>
                                          <p:attrName>style.visibility</p:attrName>
                                        </p:attrNameLst>
                                      </p:cBhvr>
                                      <p:to>
                                        <p:strVal val="visible"/>
                                      </p:to>
                                    </p:set>
                                    <p:animEffect transition="in" filter="blinds(horizontal)">
                                      <p:cBhvr>
                                        <p:cTn id="239" dur="500"/>
                                        <p:tgtEl>
                                          <p:spTgt spid="102"/>
                                        </p:tgtEl>
                                      </p:cBhvr>
                                    </p:animEffect>
                                  </p:childTnLst>
                                </p:cTn>
                              </p:par>
                              <p:par>
                                <p:cTn id="240" presetID="3" presetClass="entr" presetSubtype="10" fill="hold" nodeType="withEffect">
                                  <p:stCondLst>
                                    <p:cond delay="0"/>
                                  </p:stCondLst>
                                  <p:childTnLst>
                                    <p:set>
                                      <p:cBhvr>
                                        <p:cTn id="241" dur="1" fill="hold">
                                          <p:stCondLst>
                                            <p:cond delay="0"/>
                                          </p:stCondLst>
                                        </p:cTn>
                                        <p:tgtEl>
                                          <p:spTgt spid="101"/>
                                        </p:tgtEl>
                                        <p:attrNameLst>
                                          <p:attrName>style.visibility</p:attrName>
                                        </p:attrNameLst>
                                      </p:cBhvr>
                                      <p:to>
                                        <p:strVal val="visible"/>
                                      </p:to>
                                    </p:set>
                                    <p:animEffect transition="in" filter="blinds(horizontal)">
                                      <p:cBhvr>
                                        <p:cTn id="242" dur="500"/>
                                        <p:tgtEl>
                                          <p:spTgt spid="101"/>
                                        </p:tgtEl>
                                      </p:cBhvr>
                                    </p:animEffect>
                                  </p:childTnLst>
                                </p:cTn>
                              </p:par>
                              <p:par>
                                <p:cTn id="243" presetID="3" presetClass="entr" presetSubtype="10" fill="hold" grpId="0" nodeType="withEffect">
                                  <p:stCondLst>
                                    <p:cond delay="0"/>
                                  </p:stCondLst>
                                  <p:childTnLst>
                                    <p:set>
                                      <p:cBhvr>
                                        <p:cTn id="244" dur="1" fill="hold">
                                          <p:stCondLst>
                                            <p:cond delay="0"/>
                                          </p:stCondLst>
                                        </p:cTn>
                                        <p:tgtEl>
                                          <p:spTgt spid="100"/>
                                        </p:tgtEl>
                                        <p:attrNameLst>
                                          <p:attrName>style.visibility</p:attrName>
                                        </p:attrNameLst>
                                      </p:cBhvr>
                                      <p:to>
                                        <p:strVal val="visible"/>
                                      </p:to>
                                    </p:set>
                                    <p:animEffect transition="in" filter="blinds(horizontal)">
                                      <p:cBhvr>
                                        <p:cTn id="245" dur="500"/>
                                        <p:tgtEl>
                                          <p:spTgt spid="100"/>
                                        </p:tgtEl>
                                      </p:cBhvr>
                                    </p:animEffect>
                                  </p:childTnLst>
                                </p:cTn>
                              </p:par>
                              <p:par>
                                <p:cTn id="246" presetID="3" presetClass="entr" presetSubtype="10" fill="hold" grpId="0" nodeType="withEffect">
                                  <p:stCondLst>
                                    <p:cond delay="0"/>
                                  </p:stCondLst>
                                  <p:childTnLst>
                                    <p:set>
                                      <p:cBhvr>
                                        <p:cTn id="247" dur="1" fill="hold">
                                          <p:stCondLst>
                                            <p:cond delay="0"/>
                                          </p:stCondLst>
                                        </p:cTn>
                                        <p:tgtEl>
                                          <p:spTgt spid="99"/>
                                        </p:tgtEl>
                                        <p:attrNameLst>
                                          <p:attrName>style.visibility</p:attrName>
                                        </p:attrNameLst>
                                      </p:cBhvr>
                                      <p:to>
                                        <p:strVal val="visible"/>
                                      </p:to>
                                    </p:set>
                                    <p:animEffect transition="in" filter="blinds(horizontal)">
                                      <p:cBhvr>
                                        <p:cTn id="248" dur="500"/>
                                        <p:tgtEl>
                                          <p:spTgt spid="99"/>
                                        </p:tgtEl>
                                      </p:cBhvr>
                                    </p:animEffect>
                                  </p:childTnLst>
                                </p:cTn>
                              </p:par>
                              <p:par>
                                <p:cTn id="249" presetID="3" presetClass="entr" presetSubtype="10" fill="hold" grpId="0" nodeType="withEffect">
                                  <p:stCondLst>
                                    <p:cond delay="0"/>
                                  </p:stCondLst>
                                  <p:childTnLst>
                                    <p:set>
                                      <p:cBhvr>
                                        <p:cTn id="250" dur="1" fill="hold">
                                          <p:stCondLst>
                                            <p:cond delay="0"/>
                                          </p:stCondLst>
                                        </p:cTn>
                                        <p:tgtEl>
                                          <p:spTgt spid="98"/>
                                        </p:tgtEl>
                                        <p:attrNameLst>
                                          <p:attrName>style.visibility</p:attrName>
                                        </p:attrNameLst>
                                      </p:cBhvr>
                                      <p:to>
                                        <p:strVal val="visible"/>
                                      </p:to>
                                    </p:set>
                                    <p:animEffect transition="in" filter="blinds(horizontal)">
                                      <p:cBhvr>
                                        <p:cTn id="251" dur="500"/>
                                        <p:tgtEl>
                                          <p:spTgt spid="98"/>
                                        </p:tgtEl>
                                      </p:cBhvr>
                                    </p:animEffect>
                                  </p:childTnLst>
                                </p:cTn>
                              </p:par>
                            </p:childTnLst>
                          </p:cTn>
                        </p:par>
                      </p:childTnLst>
                    </p:cTn>
                  </p:par>
                  <p:par>
                    <p:cTn id="252" fill="hold">
                      <p:stCondLst>
                        <p:cond delay="indefinite"/>
                      </p:stCondLst>
                      <p:childTnLst>
                        <p:par>
                          <p:cTn id="253" fill="hold">
                            <p:stCondLst>
                              <p:cond delay="0"/>
                            </p:stCondLst>
                            <p:childTnLst>
                              <p:par>
                                <p:cTn id="254" presetID="3" presetClass="entr" presetSubtype="10" fill="hold" grpId="0" nodeType="clickEffect">
                                  <p:stCondLst>
                                    <p:cond delay="0"/>
                                  </p:stCondLst>
                                  <p:childTnLst>
                                    <p:set>
                                      <p:cBhvr>
                                        <p:cTn id="255" dur="1" fill="hold">
                                          <p:stCondLst>
                                            <p:cond delay="0"/>
                                          </p:stCondLst>
                                        </p:cTn>
                                        <p:tgtEl>
                                          <p:spTgt spid="103"/>
                                        </p:tgtEl>
                                        <p:attrNameLst>
                                          <p:attrName>style.visibility</p:attrName>
                                        </p:attrNameLst>
                                      </p:cBhvr>
                                      <p:to>
                                        <p:strVal val="visible"/>
                                      </p:to>
                                    </p:set>
                                    <p:animEffect transition="in" filter="blinds(horizontal)">
                                      <p:cBhvr>
                                        <p:cTn id="256" dur="500"/>
                                        <p:tgtEl>
                                          <p:spTgt spid="103"/>
                                        </p:tgtEl>
                                      </p:cBhvr>
                                    </p:animEffect>
                                  </p:childTnLst>
                                </p:cTn>
                              </p:par>
                              <p:par>
                                <p:cTn id="257" presetID="3" presetClass="entr" presetSubtype="10" fill="hold" grpId="0" nodeType="withEffect">
                                  <p:stCondLst>
                                    <p:cond delay="0"/>
                                  </p:stCondLst>
                                  <p:childTnLst>
                                    <p:set>
                                      <p:cBhvr>
                                        <p:cTn id="258" dur="1" fill="hold">
                                          <p:stCondLst>
                                            <p:cond delay="0"/>
                                          </p:stCondLst>
                                        </p:cTn>
                                        <p:tgtEl>
                                          <p:spTgt spid="104"/>
                                        </p:tgtEl>
                                        <p:attrNameLst>
                                          <p:attrName>style.visibility</p:attrName>
                                        </p:attrNameLst>
                                      </p:cBhvr>
                                      <p:to>
                                        <p:strVal val="visible"/>
                                      </p:to>
                                    </p:set>
                                    <p:animEffect transition="in" filter="blinds(horizontal)">
                                      <p:cBhvr>
                                        <p:cTn id="259" dur="500"/>
                                        <p:tgtEl>
                                          <p:spTgt spid="104"/>
                                        </p:tgtEl>
                                      </p:cBhvr>
                                    </p:animEffect>
                                  </p:childTnLst>
                                </p:cTn>
                              </p:par>
                            </p:childTnLst>
                          </p:cTn>
                        </p:par>
                      </p:childTnLst>
                    </p:cTn>
                  </p:par>
                  <p:par>
                    <p:cTn id="260" fill="hold">
                      <p:stCondLst>
                        <p:cond delay="indefinite"/>
                      </p:stCondLst>
                      <p:childTnLst>
                        <p:par>
                          <p:cTn id="261" fill="hold">
                            <p:stCondLst>
                              <p:cond delay="0"/>
                            </p:stCondLst>
                            <p:childTnLst>
                              <p:par>
                                <p:cTn id="262" presetID="1" presetClass="exit" presetSubtype="0" fill="hold" nodeType="clickEffect">
                                  <p:stCondLst>
                                    <p:cond delay="0"/>
                                  </p:stCondLst>
                                  <p:childTnLst>
                                    <p:set>
                                      <p:cBhvr>
                                        <p:cTn id="263" dur="1" fill="hold">
                                          <p:stCondLst>
                                            <p:cond delay="0"/>
                                          </p:stCondLst>
                                        </p:cTn>
                                        <p:tgtEl>
                                          <p:spTgt spid="101"/>
                                        </p:tgtEl>
                                        <p:attrNameLst>
                                          <p:attrName>style.visibility</p:attrName>
                                        </p:attrNameLst>
                                      </p:cBhvr>
                                      <p:to>
                                        <p:strVal val="hidden"/>
                                      </p:to>
                                    </p:set>
                                  </p:childTnLst>
                                </p:cTn>
                              </p:par>
                              <p:par>
                                <p:cTn id="264" presetID="1" presetClass="exit" presetSubtype="0" fill="hold" nodeType="withEffect">
                                  <p:stCondLst>
                                    <p:cond delay="0"/>
                                  </p:stCondLst>
                                  <p:childTnLst>
                                    <p:set>
                                      <p:cBhvr>
                                        <p:cTn id="265" dur="1" fill="hold">
                                          <p:stCondLst>
                                            <p:cond delay="0"/>
                                          </p:stCondLst>
                                        </p:cTn>
                                        <p:tgtEl>
                                          <p:spTgt spid="102"/>
                                        </p:tgtEl>
                                        <p:attrNameLst>
                                          <p:attrName>style.visibility</p:attrName>
                                        </p:attrNameLst>
                                      </p:cBhvr>
                                      <p:to>
                                        <p:strVal val="hidden"/>
                                      </p:to>
                                    </p:set>
                                  </p:childTnLst>
                                </p:cTn>
                              </p:par>
                              <p:par>
                                <p:cTn id="266" presetID="1" presetClass="exit" presetSubtype="0" fill="hold" nodeType="withEffect">
                                  <p:stCondLst>
                                    <p:cond delay="0"/>
                                  </p:stCondLst>
                                  <p:childTnLst>
                                    <p:set>
                                      <p:cBhvr>
                                        <p:cTn id="267" dur="1" fill="hold">
                                          <p:stCondLst>
                                            <p:cond delay="0"/>
                                          </p:stCondLst>
                                        </p:cTn>
                                        <p:tgtEl>
                                          <p:spTgt spid="97"/>
                                        </p:tgtEl>
                                        <p:attrNameLst>
                                          <p:attrName>style.visibility</p:attrName>
                                        </p:attrNameLst>
                                      </p:cBhvr>
                                      <p:to>
                                        <p:strVal val="hidden"/>
                                      </p:to>
                                    </p:set>
                                  </p:childTnLst>
                                </p:cTn>
                              </p:par>
                            </p:childTnLst>
                          </p:cTn>
                        </p:par>
                      </p:childTnLst>
                    </p:cTn>
                  </p:par>
                  <p:par>
                    <p:cTn id="268" fill="hold">
                      <p:stCondLst>
                        <p:cond delay="indefinite"/>
                      </p:stCondLst>
                      <p:childTnLst>
                        <p:par>
                          <p:cTn id="269" fill="hold">
                            <p:stCondLst>
                              <p:cond delay="0"/>
                            </p:stCondLst>
                            <p:childTnLst>
                              <p:par>
                                <p:cTn id="270" presetID="3" presetClass="entr" presetSubtype="10" fill="hold" grpId="0" nodeType="clickEffect">
                                  <p:stCondLst>
                                    <p:cond delay="0"/>
                                  </p:stCondLst>
                                  <p:childTnLst>
                                    <p:set>
                                      <p:cBhvr>
                                        <p:cTn id="271" dur="1" fill="hold">
                                          <p:stCondLst>
                                            <p:cond delay="0"/>
                                          </p:stCondLst>
                                        </p:cTn>
                                        <p:tgtEl>
                                          <p:spTgt spid="106"/>
                                        </p:tgtEl>
                                        <p:attrNameLst>
                                          <p:attrName>style.visibility</p:attrName>
                                        </p:attrNameLst>
                                      </p:cBhvr>
                                      <p:to>
                                        <p:strVal val="visible"/>
                                      </p:to>
                                    </p:set>
                                    <p:animEffect transition="in" filter="blinds(horizontal)">
                                      <p:cBhvr>
                                        <p:cTn id="272" dur="500"/>
                                        <p:tgtEl>
                                          <p:spTgt spid="106"/>
                                        </p:tgtEl>
                                      </p:cBhvr>
                                    </p:animEffect>
                                  </p:childTnLst>
                                </p:cTn>
                              </p:par>
                              <p:par>
                                <p:cTn id="273" presetID="3" presetClass="entr" presetSubtype="10" fill="hold" grpId="0" nodeType="withEffect">
                                  <p:stCondLst>
                                    <p:cond delay="0"/>
                                  </p:stCondLst>
                                  <p:childTnLst>
                                    <p:set>
                                      <p:cBhvr>
                                        <p:cTn id="274" dur="1" fill="hold">
                                          <p:stCondLst>
                                            <p:cond delay="0"/>
                                          </p:stCondLst>
                                        </p:cTn>
                                        <p:tgtEl>
                                          <p:spTgt spid="105"/>
                                        </p:tgtEl>
                                        <p:attrNameLst>
                                          <p:attrName>style.visibility</p:attrName>
                                        </p:attrNameLst>
                                      </p:cBhvr>
                                      <p:to>
                                        <p:strVal val="visible"/>
                                      </p:to>
                                    </p:set>
                                    <p:animEffect transition="in" filter="blinds(horizontal)">
                                      <p:cBhvr>
                                        <p:cTn id="275" dur="500"/>
                                        <p:tgtEl>
                                          <p:spTgt spid="105"/>
                                        </p:tgtEl>
                                      </p:cBhvr>
                                    </p:animEffect>
                                  </p:childTnLst>
                                </p:cTn>
                              </p:par>
                            </p:childTnLst>
                          </p:cTn>
                        </p:par>
                      </p:childTnLst>
                    </p:cTn>
                  </p:par>
                  <p:par>
                    <p:cTn id="276" fill="hold">
                      <p:stCondLst>
                        <p:cond delay="indefinite"/>
                      </p:stCondLst>
                      <p:childTnLst>
                        <p:par>
                          <p:cTn id="277" fill="hold">
                            <p:stCondLst>
                              <p:cond delay="0"/>
                            </p:stCondLst>
                            <p:childTnLst>
                              <p:par>
                                <p:cTn id="278" presetID="3" presetClass="entr" presetSubtype="10" fill="hold" nodeType="clickEffect">
                                  <p:stCondLst>
                                    <p:cond delay="0"/>
                                  </p:stCondLst>
                                  <p:childTnLst>
                                    <p:set>
                                      <p:cBhvr>
                                        <p:cTn id="279" dur="1" fill="hold">
                                          <p:stCondLst>
                                            <p:cond delay="0"/>
                                          </p:stCondLst>
                                        </p:cTn>
                                        <p:tgtEl>
                                          <p:spTgt spid="126"/>
                                        </p:tgtEl>
                                        <p:attrNameLst>
                                          <p:attrName>style.visibility</p:attrName>
                                        </p:attrNameLst>
                                      </p:cBhvr>
                                      <p:to>
                                        <p:strVal val="visible"/>
                                      </p:to>
                                    </p:set>
                                    <p:animEffect transition="in" filter="blinds(horizontal)">
                                      <p:cBhvr>
                                        <p:cTn id="280" dur="500"/>
                                        <p:tgtEl>
                                          <p:spTgt spid="126"/>
                                        </p:tgtEl>
                                      </p:cBhvr>
                                    </p:animEffect>
                                  </p:childTnLst>
                                </p:cTn>
                              </p:par>
                              <p:par>
                                <p:cTn id="281" presetID="3" presetClass="entr" presetSubtype="10" fill="hold" nodeType="withEffect">
                                  <p:stCondLst>
                                    <p:cond delay="0"/>
                                  </p:stCondLst>
                                  <p:childTnLst>
                                    <p:set>
                                      <p:cBhvr>
                                        <p:cTn id="282" dur="1" fill="hold">
                                          <p:stCondLst>
                                            <p:cond delay="0"/>
                                          </p:stCondLst>
                                        </p:cTn>
                                        <p:tgtEl>
                                          <p:spTgt spid="127"/>
                                        </p:tgtEl>
                                        <p:attrNameLst>
                                          <p:attrName>style.visibility</p:attrName>
                                        </p:attrNameLst>
                                      </p:cBhvr>
                                      <p:to>
                                        <p:strVal val="visible"/>
                                      </p:to>
                                    </p:set>
                                    <p:animEffect transition="in" filter="blinds(horizontal)">
                                      <p:cBhvr>
                                        <p:cTn id="283" dur="500"/>
                                        <p:tgtEl>
                                          <p:spTgt spid="127"/>
                                        </p:tgtEl>
                                      </p:cBhvr>
                                    </p:animEffect>
                                  </p:childTnLst>
                                </p:cTn>
                              </p:par>
                              <p:par>
                                <p:cTn id="284" presetID="3" presetClass="entr" presetSubtype="10" fill="hold" grpId="0" nodeType="withEffect">
                                  <p:stCondLst>
                                    <p:cond delay="0"/>
                                  </p:stCondLst>
                                  <p:childTnLst>
                                    <p:set>
                                      <p:cBhvr>
                                        <p:cTn id="285" dur="1" fill="hold">
                                          <p:stCondLst>
                                            <p:cond delay="0"/>
                                          </p:stCondLst>
                                        </p:cTn>
                                        <p:tgtEl>
                                          <p:spTgt spid="134"/>
                                        </p:tgtEl>
                                        <p:attrNameLst>
                                          <p:attrName>style.visibility</p:attrName>
                                        </p:attrNameLst>
                                      </p:cBhvr>
                                      <p:to>
                                        <p:strVal val="visible"/>
                                      </p:to>
                                    </p:set>
                                    <p:animEffect transition="in" filter="blinds(horizontal)">
                                      <p:cBhvr>
                                        <p:cTn id="286" dur="500"/>
                                        <p:tgtEl>
                                          <p:spTgt spid="134"/>
                                        </p:tgtEl>
                                      </p:cBhvr>
                                    </p:animEffect>
                                  </p:childTnLst>
                                </p:cTn>
                              </p:par>
                              <p:par>
                                <p:cTn id="287" presetID="3" presetClass="entr" presetSubtype="10" fill="hold" grpId="0" nodeType="withEffect">
                                  <p:stCondLst>
                                    <p:cond delay="0"/>
                                  </p:stCondLst>
                                  <p:childTnLst>
                                    <p:set>
                                      <p:cBhvr>
                                        <p:cTn id="288" dur="1" fill="hold">
                                          <p:stCondLst>
                                            <p:cond delay="0"/>
                                          </p:stCondLst>
                                        </p:cTn>
                                        <p:tgtEl>
                                          <p:spTgt spid="135"/>
                                        </p:tgtEl>
                                        <p:attrNameLst>
                                          <p:attrName>style.visibility</p:attrName>
                                        </p:attrNameLst>
                                      </p:cBhvr>
                                      <p:to>
                                        <p:strVal val="visible"/>
                                      </p:to>
                                    </p:set>
                                    <p:animEffect transition="in" filter="blinds(horizontal)">
                                      <p:cBhvr>
                                        <p:cTn id="289" dur="500"/>
                                        <p:tgtEl>
                                          <p:spTgt spid="135"/>
                                        </p:tgtEl>
                                      </p:cBhvr>
                                    </p:animEffect>
                                  </p:childTnLst>
                                </p:cTn>
                              </p:par>
                              <p:par>
                                <p:cTn id="290" presetID="3" presetClass="entr" presetSubtype="10" fill="hold" grpId="0" nodeType="withEffect">
                                  <p:stCondLst>
                                    <p:cond delay="0"/>
                                  </p:stCondLst>
                                  <p:childTnLst>
                                    <p:set>
                                      <p:cBhvr>
                                        <p:cTn id="291" dur="1" fill="hold">
                                          <p:stCondLst>
                                            <p:cond delay="0"/>
                                          </p:stCondLst>
                                        </p:cTn>
                                        <p:tgtEl>
                                          <p:spTgt spid="136"/>
                                        </p:tgtEl>
                                        <p:attrNameLst>
                                          <p:attrName>style.visibility</p:attrName>
                                        </p:attrNameLst>
                                      </p:cBhvr>
                                      <p:to>
                                        <p:strVal val="visible"/>
                                      </p:to>
                                    </p:set>
                                    <p:animEffect transition="in" filter="blinds(horizontal)">
                                      <p:cBhvr>
                                        <p:cTn id="292" dur="500"/>
                                        <p:tgtEl>
                                          <p:spTgt spid="136"/>
                                        </p:tgtEl>
                                      </p:cBhvr>
                                    </p:animEffect>
                                  </p:childTnLst>
                                </p:cTn>
                              </p:par>
                              <p:par>
                                <p:cTn id="293" presetID="3" presetClass="entr" presetSubtype="10" fill="hold" grpId="0" nodeType="withEffect">
                                  <p:stCondLst>
                                    <p:cond delay="0"/>
                                  </p:stCondLst>
                                  <p:childTnLst>
                                    <p:set>
                                      <p:cBhvr>
                                        <p:cTn id="294" dur="1" fill="hold">
                                          <p:stCondLst>
                                            <p:cond delay="0"/>
                                          </p:stCondLst>
                                        </p:cTn>
                                        <p:tgtEl>
                                          <p:spTgt spid="137"/>
                                        </p:tgtEl>
                                        <p:attrNameLst>
                                          <p:attrName>style.visibility</p:attrName>
                                        </p:attrNameLst>
                                      </p:cBhvr>
                                      <p:to>
                                        <p:strVal val="visible"/>
                                      </p:to>
                                    </p:set>
                                    <p:animEffect transition="in" filter="blinds(horizontal)">
                                      <p:cBhvr>
                                        <p:cTn id="295" dur="500"/>
                                        <p:tgtEl>
                                          <p:spTgt spid="137"/>
                                        </p:tgtEl>
                                      </p:cBhvr>
                                    </p:animEffect>
                                  </p:childTnLst>
                                </p:cTn>
                              </p:par>
                              <p:par>
                                <p:cTn id="296" presetID="3" presetClass="entr" presetSubtype="10" fill="hold" grpId="0" nodeType="withEffect">
                                  <p:stCondLst>
                                    <p:cond delay="0"/>
                                  </p:stCondLst>
                                  <p:childTnLst>
                                    <p:set>
                                      <p:cBhvr>
                                        <p:cTn id="297" dur="1" fill="hold">
                                          <p:stCondLst>
                                            <p:cond delay="0"/>
                                          </p:stCondLst>
                                        </p:cTn>
                                        <p:tgtEl>
                                          <p:spTgt spid="138"/>
                                        </p:tgtEl>
                                        <p:attrNameLst>
                                          <p:attrName>style.visibility</p:attrName>
                                        </p:attrNameLst>
                                      </p:cBhvr>
                                      <p:to>
                                        <p:strVal val="visible"/>
                                      </p:to>
                                    </p:set>
                                    <p:animEffect transition="in" filter="blinds(horizontal)">
                                      <p:cBhvr>
                                        <p:cTn id="298" dur="500"/>
                                        <p:tgtEl>
                                          <p:spTgt spid="138"/>
                                        </p:tgtEl>
                                      </p:cBhvr>
                                    </p:animEffect>
                                  </p:childTnLst>
                                </p:cTn>
                              </p:par>
                              <p:par>
                                <p:cTn id="299" presetID="3" presetClass="entr" presetSubtype="10" fill="hold" grpId="0" nodeType="withEffect">
                                  <p:stCondLst>
                                    <p:cond delay="0"/>
                                  </p:stCondLst>
                                  <p:childTnLst>
                                    <p:set>
                                      <p:cBhvr>
                                        <p:cTn id="300" dur="1" fill="hold">
                                          <p:stCondLst>
                                            <p:cond delay="0"/>
                                          </p:stCondLst>
                                        </p:cTn>
                                        <p:tgtEl>
                                          <p:spTgt spid="139"/>
                                        </p:tgtEl>
                                        <p:attrNameLst>
                                          <p:attrName>style.visibility</p:attrName>
                                        </p:attrNameLst>
                                      </p:cBhvr>
                                      <p:to>
                                        <p:strVal val="visible"/>
                                      </p:to>
                                    </p:set>
                                    <p:animEffect transition="in" filter="blinds(horizontal)">
                                      <p:cBhvr>
                                        <p:cTn id="301" dur="500"/>
                                        <p:tgtEl>
                                          <p:spTgt spid="139"/>
                                        </p:tgtEl>
                                      </p:cBhvr>
                                    </p:animEffect>
                                  </p:childTnLst>
                                </p:cTn>
                              </p:par>
                              <p:par>
                                <p:cTn id="302" presetID="3" presetClass="entr" presetSubtype="10" fill="hold" nodeType="withEffect">
                                  <p:stCondLst>
                                    <p:cond delay="0"/>
                                  </p:stCondLst>
                                  <p:childTnLst>
                                    <p:set>
                                      <p:cBhvr>
                                        <p:cTn id="303" dur="1" fill="hold">
                                          <p:stCondLst>
                                            <p:cond delay="0"/>
                                          </p:stCondLst>
                                        </p:cTn>
                                        <p:tgtEl>
                                          <p:spTgt spid="144"/>
                                        </p:tgtEl>
                                        <p:attrNameLst>
                                          <p:attrName>style.visibility</p:attrName>
                                        </p:attrNameLst>
                                      </p:cBhvr>
                                      <p:to>
                                        <p:strVal val="visible"/>
                                      </p:to>
                                    </p:set>
                                    <p:animEffect transition="in" filter="blinds(horizontal)">
                                      <p:cBhvr>
                                        <p:cTn id="304" dur="500"/>
                                        <p:tgtEl>
                                          <p:spTgt spid="144"/>
                                        </p:tgtEl>
                                      </p:cBhvr>
                                    </p:animEffect>
                                  </p:childTnLst>
                                </p:cTn>
                              </p:par>
                              <p:par>
                                <p:cTn id="305" presetID="3" presetClass="entr" presetSubtype="10" fill="hold" grpId="0" nodeType="withEffect">
                                  <p:stCondLst>
                                    <p:cond delay="0"/>
                                  </p:stCondLst>
                                  <p:childTnLst>
                                    <p:set>
                                      <p:cBhvr>
                                        <p:cTn id="306" dur="1" fill="hold">
                                          <p:stCondLst>
                                            <p:cond delay="0"/>
                                          </p:stCondLst>
                                        </p:cTn>
                                        <p:tgtEl>
                                          <p:spTgt spid="147"/>
                                        </p:tgtEl>
                                        <p:attrNameLst>
                                          <p:attrName>style.visibility</p:attrName>
                                        </p:attrNameLst>
                                      </p:cBhvr>
                                      <p:to>
                                        <p:strVal val="visible"/>
                                      </p:to>
                                    </p:set>
                                    <p:animEffect transition="in" filter="blinds(horizontal)">
                                      <p:cBhvr>
                                        <p:cTn id="307" dur="500"/>
                                        <p:tgtEl>
                                          <p:spTgt spid="147"/>
                                        </p:tgtEl>
                                      </p:cBhvr>
                                    </p:animEffect>
                                  </p:childTnLst>
                                </p:cTn>
                              </p:par>
                              <p:par>
                                <p:cTn id="308" presetID="3" presetClass="entr" presetSubtype="10" fill="hold" grpId="0" nodeType="withEffect">
                                  <p:stCondLst>
                                    <p:cond delay="0"/>
                                  </p:stCondLst>
                                  <p:childTnLst>
                                    <p:set>
                                      <p:cBhvr>
                                        <p:cTn id="309" dur="1" fill="hold">
                                          <p:stCondLst>
                                            <p:cond delay="0"/>
                                          </p:stCondLst>
                                        </p:cTn>
                                        <p:tgtEl>
                                          <p:spTgt spid="148"/>
                                        </p:tgtEl>
                                        <p:attrNameLst>
                                          <p:attrName>style.visibility</p:attrName>
                                        </p:attrNameLst>
                                      </p:cBhvr>
                                      <p:to>
                                        <p:strVal val="visible"/>
                                      </p:to>
                                    </p:set>
                                    <p:animEffect transition="in" filter="blinds(horizontal)">
                                      <p:cBhvr>
                                        <p:cTn id="310" dur="500"/>
                                        <p:tgtEl>
                                          <p:spTgt spid="148"/>
                                        </p:tgtEl>
                                      </p:cBhvr>
                                    </p:animEffect>
                                  </p:childTnLst>
                                </p:cTn>
                              </p:par>
                              <p:par>
                                <p:cTn id="311" presetID="3" presetClass="entr" presetSubtype="10" fill="hold" grpId="0" nodeType="withEffect">
                                  <p:stCondLst>
                                    <p:cond delay="0"/>
                                  </p:stCondLst>
                                  <p:childTnLst>
                                    <p:set>
                                      <p:cBhvr>
                                        <p:cTn id="312" dur="1" fill="hold">
                                          <p:stCondLst>
                                            <p:cond delay="0"/>
                                          </p:stCondLst>
                                        </p:cTn>
                                        <p:tgtEl>
                                          <p:spTgt spid="149"/>
                                        </p:tgtEl>
                                        <p:attrNameLst>
                                          <p:attrName>style.visibility</p:attrName>
                                        </p:attrNameLst>
                                      </p:cBhvr>
                                      <p:to>
                                        <p:strVal val="visible"/>
                                      </p:to>
                                    </p:set>
                                    <p:animEffect transition="in" filter="blinds(horizontal)">
                                      <p:cBhvr>
                                        <p:cTn id="313" dur="500"/>
                                        <p:tgtEl>
                                          <p:spTgt spid="149"/>
                                        </p:tgtEl>
                                      </p:cBhvr>
                                    </p:animEffect>
                                  </p:childTnLst>
                                </p:cTn>
                              </p:par>
                              <p:par>
                                <p:cTn id="314" presetID="3" presetClass="entr" presetSubtype="10" fill="hold" grpId="0" nodeType="withEffect">
                                  <p:stCondLst>
                                    <p:cond delay="0"/>
                                  </p:stCondLst>
                                  <p:childTnLst>
                                    <p:set>
                                      <p:cBhvr>
                                        <p:cTn id="315" dur="1" fill="hold">
                                          <p:stCondLst>
                                            <p:cond delay="0"/>
                                          </p:stCondLst>
                                        </p:cTn>
                                        <p:tgtEl>
                                          <p:spTgt spid="150"/>
                                        </p:tgtEl>
                                        <p:attrNameLst>
                                          <p:attrName>style.visibility</p:attrName>
                                        </p:attrNameLst>
                                      </p:cBhvr>
                                      <p:to>
                                        <p:strVal val="visible"/>
                                      </p:to>
                                    </p:set>
                                    <p:animEffect transition="in" filter="blinds(horizontal)">
                                      <p:cBhvr>
                                        <p:cTn id="316" dur="500"/>
                                        <p:tgtEl>
                                          <p:spTgt spid="150"/>
                                        </p:tgtEl>
                                      </p:cBhvr>
                                    </p:animEffect>
                                  </p:childTnLst>
                                </p:cTn>
                              </p:par>
                              <p:par>
                                <p:cTn id="317" presetID="3" presetClass="entr" presetSubtype="10" fill="hold" grpId="0" nodeType="withEffect">
                                  <p:stCondLst>
                                    <p:cond delay="0"/>
                                  </p:stCondLst>
                                  <p:childTnLst>
                                    <p:set>
                                      <p:cBhvr>
                                        <p:cTn id="318" dur="1" fill="hold">
                                          <p:stCondLst>
                                            <p:cond delay="0"/>
                                          </p:stCondLst>
                                        </p:cTn>
                                        <p:tgtEl>
                                          <p:spTgt spid="151"/>
                                        </p:tgtEl>
                                        <p:attrNameLst>
                                          <p:attrName>style.visibility</p:attrName>
                                        </p:attrNameLst>
                                      </p:cBhvr>
                                      <p:to>
                                        <p:strVal val="visible"/>
                                      </p:to>
                                    </p:set>
                                    <p:animEffect transition="in" filter="blinds(horizontal)">
                                      <p:cBhvr>
                                        <p:cTn id="319" dur="500"/>
                                        <p:tgtEl>
                                          <p:spTgt spid="151"/>
                                        </p:tgtEl>
                                      </p:cBhvr>
                                    </p:animEffect>
                                  </p:childTnLst>
                                </p:cTn>
                              </p:par>
                              <p:par>
                                <p:cTn id="320" presetID="3" presetClass="entr" presetSubtype="10" fill="hold" grpId="0" nodeType="withEffect">
                                  <p:stCondLst>
                                    <p:cond delay="0"/>
                                  </p:stCondLst>
                                  <p:childTnLst>
                                    <p:set>
                                      <p:cBhvr>
                                        <p:cTn id="321" dur="1" fill="hold">
                                          <p:stCondLst>
                                            <p:cond delay="0"/>
                                          </p:stCondLst>
                                        </p:cTn>
                                        <p:tgtEl>
                                          <p:spTgt spid="153"/>
                                        </p:tgtEl>
                                        <p:attrNameLst>
                                          <p:attrName>style.visibility</p:attrName>
                                        </p:attrNameLst>
                                      </p:cBhvr>
                                      <p:to>
                                        <p:strVal val="visible"/>
                                      </p:to>
                                    </p:set>
                                    <p:animEffect transition="in" filter="blinds(horizontal)">
                                      <p:cBhvr>
                                        <p:cTn id="322" dur="500"/>
                                        <p:tgtEl>
                                          <p:spTgt spid="153"/>
                                        </p:tgtEl>
                                      </p:cBhvr>
                                    </p:animEffect>
                                  </p:childTnLst>
                                </p:cTn>
                              </p:par>
                              <p:par>
                                <p:cTn id="323" presetID="3" presetClass="entr" presetSubtype="10" fill="hold" nodeType="withEffect">
                                  <p:stCondLst>
                                    <p:cond delay="0"/>
                                  </p:stCondLst>
                                  <p:childTnLst>
                                    <p:set>
                                      <p:cBhvr>
                                        <p:cTn id="324" dur="1" fill="hold">
                                          <p:stCondLst>
                                            <p:cond delay="0"/>
                                          </p:stCondLst>
                                        </p:cTn>
                                        <p:tgtEl>
                                          <p:spTgt spid="158"/>
                                        </p:tgtEl>
                                        <p:attrNameLst>
                                          <p:attrName>style.visibility</p:attrName>
                                        </p:attrNameLst>
                                      </p:cBhvr>
                                      <p:to>
                                        <p:strVal val="visible"/>
                                      </p:to>
                                    </p:set>
                                    <p:animEffect transition="in" filter="blinds(horizontal)">
                                      <p:cBhvr>
                                        <p:cTn id="325" dur="500"/>
                                        <p:tgtEl>
                                          <p:spTgt spid="158"/>
                                        </p:tgtEl>
                                      </p:cBhvr>
                                    </p:animEffect>
                                  </p:childTnLst>
                                </p:cTn>
                              </p:par>
                              <p:par>
                                <p:cTn id="326" presetID="3" presetClass="entr" presetSubtype="10" fill="hold" grpId="0" nodeType="withEffect">
                                  <p:stCondLst>
                                    <p:cond delay="0"/>
                                  </p:stCondLst>
                                  <p:childTnLst>
                                    <p:set>
                                      <p:cBhvr>
                                        <p:cTn id="327" dur="1" fill="hold">
                                          <p:stCondLst>
                                            <p:cond delay="0"/>
                                          </p:stCondLst>
                                        </p:cTn>
                                        <p:tgtEl>
                                          <p:spTgt spid="161"/>
                                        </p:tgtEl>
                                        <p:attrNameLst>
                                          <p:attrName>style.visibility</p:attrName>
                                        </p:attrNameLst>
                                      </p:cBhvr>
                                      <p:to>
                                        <p:strVal val="visible"/>
                                      </p:to>
                                    </p:set>
                                    <p:animEffect transition="in" filter="blinds(horizontal)">
                                      <p:cBhvr>
                                        <p:cTn id="328" dur="500"/>
                                        <p:tgtEl>
                                          <p:spTgt spid="161"/>
                                        </p:tgtEl>
                                      </p:cBhvr>
                                    </p:animEffect>
                                  </p:childTnLst>
                                </p:cTn>
                              </p:par>
                              <p:par>
                                <p:cTn id="329" presetID="3" presetClass="entr" presetSubtype="10" fill="hold" grpId="0" nodeType="withEffect">
                                  <p:stCondLst>
                                    <p:cond delay="0"/>
                                  </p:stCondLst>
                                  <p:childTnLst>
                                    <p:set>
                                      <p:cBhvr>
                                        <p:cTn id="330" dur="1" fill="hold">
                                          <p:stCondLst>
                                            <p:cond delay="0"/>
                                          </p:stCondLst>
                                        </p:cTn>
                                        <p:tgtEl>
                                          <p:spTgt spid="162"/>
                                        </p:tgtEl>
                                        <p:attrNameLst>
                                          <p:attrName>style.visibility</p:attrName>
                                        </p:attrNameLst>
                                      </p:cBhvr>
                                      <p:to>
                                        <p:strVal val="visible"/>
                                      </p:to>
                                    </p:set>
                                    <p:animEffect transition="in" filter="blinds(horizontal)">
                                      <p:cBhvr>
                                        <p:cTn id="331" dur="500"/>
                                        <p:tgtEl>
                                          <p:spTgt spid="162"/>
                                        </p:tgtEl>
                                      </p:cBhvr>
                                    </p:animEffect>
                                  </p:childTnLst>
                                </p:cTn>
                              </p:par>
                              <p:par>
                                <p:cTn id="332" presetID="3" presetClass="entr" presetSubtype="10" fill="hold" grpId="0" nodeType="withEffect">
                                  <p:stCondLst>
                                    <p:cond delay="0"/>
                                  </p:stCondLst>
                                  <p:childTnLst>
                                    <p:set>
                                      <p:cBhvr>
                                        <p:cTn id="333" dur="1" fill="hold">
                                          <p:stCondLst>
                                            <p:cond delay="0"/>
                                          </p:stCondLst>
                                        </p:cTn>
                                        <p:tgtEl>
                                          <p:spTgt spid="188"/>
                                        </p:tgtEl>
                                        <p:attrNameLst>
                                          <p:attrName>style.visibility</p:attrName>
                                        </p:attrNameLst>
                                      </p:cBhvr>
                                      <p:to>
                                        <p:strVal val="visible"/>
                                      </p:to>
                                    </p:set>
                                    <p:animEffect transition="in" filter="blinds(horizontal)">
                                      <p:cBhvr>
                                        <p:cTn id="334" dur="500"/>
                                        <p:tgtEl>
                                          <p:spTgt spid="188"/>
                                        </p:tgtEl>
                                      </p:cBhvr>
                                    </p:animEffect>
                                  </p:childTnLst>
                                </p:cTn>
                              </p:par>
                              <p:par>
                                <p:cTn id="335" presetID="3" presetClass="entr" presetSubtype="10" fill="hold" grpId="0" nodeType="withEffect">
                                  <p:stCondLst>
                                    <p:cond delay="0"/>
                                  </p:stCondLst>
                                  <p:childTnLst>
                                    <p:set>
                                      <p:cBhvr>
                                        <p:cTn id="336" dur="1" fill="hold">
                                          <p:stCondLst>
                                            <p:cond delay="0"/>
                                          </p:stCondLst>
                                        </p:cTn>
                                        <p:tgtEl>
                                          <p:spTgt spid="193"/>
                                        </p:tgtEl>
                                        <p:attrNameLst>
                                          <p:attrName>style.visibility</p:attrName>
                                        </p:attrNameLst>
                                      </p:cBhvr>
                                      <p:to>
                                        <p:strVal val="visible"/>
                                      </p:to>
                                    </p:set>
                                    <p:animEffect transition="in" filter="blinds(horizontal)">
                                      <p:cBhvr>
                                        <p:cTn id="337" dur="500"/>
                                        <p:tgtEl>
                                          <p:spTgt spid="193"/>
                                        </p:tgtEl>
                                      </p:cBhvr>
                                    </p:animEffect>
                                  </p:childTnLst>
                                </p:cTn>
                              </p:par>
                            </p:childTnLst>
                          </p:cTn>
                        </p:par>
                      </p:childTnLst>
                    </p:cTn>
                  </p:par>
                  <p:par>
                    <p:cTn id="338" fill="hold">
                      <p:stCondLst>
                        <p:cond delay="indefinite"/>
                      </p:stCondLst>
                      <p:childTnLst>
                        <p:par>
                          <p:cTn id="339" fill="hold">
                            <p:stCondLst>
                              <p:cond delay="0"/>
                            </p:stCondLst>
                            <p:childTnLst>
                              <p:par>
                                <p:cTn id="340" presetID="3" presetClass="entr" presetSubtype="10" fill="hold" nodeType="clickEffect">
                                  <p:stCondLst>
                                    <p:cond delay="0"/>
                                  </p:stCondLst>
                                  <p:childTnLst>
                                    <p:set>
                                      <p:cBhvr>
                                        <p:cTn id="341" dur="1" fill="hold">
                                          <p:stCondLst>
                                            <p:cond delay="0"/>
                                          </p:stCondLst>
                                        </p:cTn>
                                        <p:tgtEl>
                                          <p:spTgt spid="194"/>
                                        </p:tgtEl>
                                        <p:attrNameLst>
                                          <p:attrName>style.visibility</p:attrName>
                                        </p:attrNameLst>
                                      </p:cBhvr>
                                      <p:to>
                                        <p:strVal val="visible"/>
                                      </p:to>
                                    </p:set>
                                    <p:animEffect transition="in" filter="blinds(horizontal)">
                                      <p:cBhvr>
                                        <p:cTn id="342" dur="500"/>
                                        <p:tgtEl>
                                          <p:spTgt spid="194"/>
                                        </p:tgtEl>
                                      </p:cBhvr>
                                    </p:animEffect>
                                  </p:childTnLst>
                                </p:cTn>
                              </p:par>
                              <p:par>
                                <p:cTn id="343" presetID="3" presetClass="entr" presetSubtype="10" fill="hold" nodeType="withEffect">
                                  <p:stCondLst>
                                    <p:cond delay="0"/>
                                  </p:stCondLst>
                                  <p:childTnLst>
                                    <p:set>
                                      <p:cBhvr>
                                        <p:cTn id="344" dur="1" fill="hold">
                                          <p:stCondLst>
                                            <p:cond delay="0"/>
                                          </p:stCondLst>
                                        </p:cTn>
                                        <p:tgtEl>
                                          <p:spTgt spid="195"/>
                                        </p:tgtEl>
                                        <p:attrNameLst>
                                          <p:attrName>style.visibility</p:attrName>
                                        </p:attrNameLst>
                                      </p:cBhvr>
                                      <p:to>
                                        <p:strVal val="visible"/>
                                      </p:to>
                                    </p:set>
                                    <p:animEffect transition="in" filter="blinds(horizontal)">
                                      <p:cBhvr>
                                        <p:cTn id="345" dur="500"/>
                                        <p:tgtEl>
                                          <p:spTgt spid="195"/>
                                        </p:tgtEl>
                                      </p:cBhvr>
                                    </p:animEffect>
                                  </p:childTnLst>
                                </p:cTn>
                              </p:par>
                              <p:par>
                                <p:cTn id="346" presetID="3" presetClass="entr" presetSubtype="10" fill="hold" nodeType="withEffect">
                                  <p:stCondLst>
                                    <p:cond delay="0"/>
                                  </p:stCondLst>
                                  <p:childTnLst>
                                    <p:set>
                                      <p:cBhvr>
                                        <p:cTn id="347" dur="1" fill="hold">
                                          <p:stCondLst>
                                            <p:cond delay="0"/>
                                          </p:stCondLst>
                                        </p:cTn>
                                        <p:tgtEl>
                                          <p:spTgt spid="201"/>
                                        </p:tgtEl>
                                        <p:attrNameLst>
                                          <p:attrName>style.visibility</p:attrName>
                                        </p:attrNameLst>
                                      </p:cBhvr>
                                      <p:to>
                                        <p:strVal val="visible"/>
                                      </p:to>
                                    </p:set>
                                    <p:animEffect transition="in" filter="blinds(horizontal)">
                                      <p:cBhvr>
                                        <p:cTn id="348" dur="500"/>
                                        <p:tgtEl>
                                          <p:spTgt spid="201"/>
                                        </p:tgtEl>
                                      </p:cBhvr>
                                    </p:animEffect>
                                  </p:childTnLst>
                                </p:cTn>
                              </p:par>
                              <p:par>
                                <p:cTn id="349" presetID="3" presetClass="entr" presetSubtype="10" fill="hold" nodeType="withEffect">
                                  <p:stCondLst>
                                    <p:cond delay="0"/>
                                  </p:stCondLst>
                                  <p:childTnLst>
                                    <p:set>
                                      <p:cBhvr>
                                        <p:cTn id="350" dur="1" fill="hold">
                                          <p:stCondLst>
                                            <p:cond delay="0"/>
                                          </p:stCondLst>
                                        </p:cTn>
                                        <p:tgtEl>
                                          <p:spTgt spid="215"/>
                                        </p:tgtEl>
                                        <p:attrNameLst>
                                          <p:attrName>style.visibility</p:attrName>
                                        </p:attrNameLst>
                                      </p:cBhvr>
                                      <p:to>
                                        <p:strVal val="visible"/>
                                      </p:to>
                                    </p:set>
                                    <p:animEffect transition="in" filter="blinds(horizontal)">
                                      <p:cBhvr>
                                        <p:cTn id="351" dur="500"/>
                                        <p:tgtEl>
                                          <p:spTgt spid="215"/>
                                        </p:tgtEl>
                                      </p:cBhvr>
                                    </p:animEffect>
                                  </p:childTnLst>
                                </p:cTn>
                              </p:par>
                              <p:par>
                                <p:cTn id="352" presetID="3" presetClass="entr" presetSubtype="10" fill="hold" grpId="0" nodeType="withEffect">
                                  <p:stCondLst>
                                    <p:cond delay="0"/>
                                  </p:stCondLst>
                                  <p:childTnLst>
                                    <p:set>
                                      <p:cBhvr>
                                        <p:cTn id="353" dur="1" fill="hold">
                                          <p:stCondLst>
                                            <p:cond delay="0"/>
                                          </p:stCondLst>
                                        </p:cTn>
                                        <p:tgtEl>
                                          <p:spTgt spid="214"/>
                                        </p:tgtEl>
                                        <p:attrNameLst>
                                          <p:attrName>style.visibility</p:attrName>
                                        </p:attrNameLst>
                                      </p:cBhvr>
                                      <p:to>
                                        <p:strVal val="visible"/>
                                      </p:to>
                                    </p:set>
                                    <p:animEffect transition="in" filter="blinds(horizontal)">
                                      <p:cBhvr>
                                        <p:cTn id="354" dur="500"/>
                                        <p:tgtEl>
                                          <p:spTgt spid="214"/>
                                        </p:tgtEl>
                                      </p:cBhvr>
                                    </p:animEffect>
                                  </p:childTnLst>
                                </p:cTn>
                              </p:par>
                              <p:par>
                                <p:cTn id="355" presetID="3" presetClass="entr" presetSubtype="10" fill="hold" grpId="0" nodeType="withEffect">
                                  <p:stCondLst>
                                    <p:cond delay="0"/>
                                  </p:stCondLst>
                                  <p:childTnLst>
                                    <p:set>
                                      <p:cBhvr>
                                        <p:cTn id="356" dur="1" fill="hold">
                                          <p:stCondLst>
                                            <p:cond delay="0"/>
                                          </p:stCondLst>
                                        </p:cTn>
                                        <p:tgtEl>
                                          <p:spTgt spid="213"/>
                                        </p:tgtEl>
                                        <p:attrNameLst>
                                          <p:attrName>style.visibility</p:attrName>
                                        </p:attrNameLst>
                                      </p:cBhvr>
                                      <p:to>
                                        <p:strVal val="visible"/>
                                      </p:to>
                                    </p:set>
                                    <p:animEffect transition="in" filter="blinds(horizontal)">
                                      <p:cBhvr>
                                        <p:cTn id="357" dur="500"/>
                                        <p:tgtEl>
                                          <p:spTgt spid="213"/>
                                        </p:tgtEl>
                                      </p:cBhvr>
                                    </p:animEffect>
                                  </p:childTnLst>
                                </p:cTn>
                              </p:par>
                              <p:par>
                                <p:cTn id="358" presetID="3" presetClass="entr" presetSubtype="10" fill="hold" nodeType="withEffect">
                                  <p:stCondLst>
                                    <p:cond delay="0"/>
                                  </p:stCondLst>
                                  <p:childTnLst>
                                    <p:set>
                                      <p:cBhvr>
                                        <p:cTn id="359" dur="1" fill="hold">
                                          <p:stCondLst>
                                            <p:cond delay="0"/>
                                          </p:stCondLst>
                                        </p:cTn>
                                        <p:tgtEl>
                                          <p:spTgt spid="196"/>
                                        </p:tgtEl>
                                        <p:attrNameLst>
                                          <p:attrName>style.visibility</p:attrName>
                                        </p:attrNameLst>
                                      </p:cBhvr>
                                      <p:to>
                                        <p:strVal val="visible"/>
                                      </p:to>
                                    </p:set>
                                    <p:animEffect transition="in" filter="blinds(horizontal)">
                                      <p:cBhvr>
                                        <p:cTn id="360" dur="500"/>
                                        <p:tgtEl>
                                          <p:spTgt spid="196"/>
                                        </p:tgtEl>
                                      </p:cBhvr>
                                    </p:animEffect>
                                  </p:childTnLst>
                                </p:cTn>
                              </p:par>
                              <p:par>
                                <p:cTn id="361" presetID="3" presetClass="entr" presetSubtype="10" fill="hold" nodeType="withEffect">
                                  <p:stCondLst>
                                    <p:cond delay="0"/>
                                  </p:stCondLst>
                                  <p:childTnLst>
                                    <p:set>
                                      <p:cBhvr>
                                        <p:cTn id="362" dur="1" fill="hold">
                                          <p:stCondLst>
                                            <p:cond delay="0"/>
                                          </p:stCondLst>
                                        </p:cTn>
                                        <p:tgtEl>
                                          <p:spTgt spid="202"/>
                                        </p:tgtEl>
                                        <p:attrNameLst>
                                          <p:attrName>style.visibility</p:attrName>
                                        </p:attrNameLst>
                                      </p:cBhvr>
                                      <p:to>
                                        <p:strVal val="visible"/>
                                      </p:to>
                                    </p:set>
                                    <p:animEffect transition="in" filter="blinds(horizontal)">
                                      <p:cBhvr>
                                        <p:cTn id="363" dur="500"/>
                                        <p:tgtEl>
                                          <p:spTgt spid="202"/>
                                        </p:tgtEl>
                                      </p:cBhvr>
                                    </p:animEffect>
                                  </p:childTnLst>
                                </p:cTn>
                              </p:par>
                              <p:par>
                                <p:cTn id="364" presetID="3" presetClass="entr" presetSubtype="10" fill="hold" nodeType="withEffect">
                                  <p:stCondLst>
                                    <p:cond delay="0"/>
                                  </p:stCondLst>
                                  <p:childTnLst>
                                    <p:set>
                                      <p:cBhvr>
                                        <p:cTn id="365" dur="1" fill="hold">
                                          <p:stCondLst>
                                            <p:cond delay="0"/>
                                          </p:stCondLst>
                                        </p:cTn>
                                        <p:tgtEl>
                                          <p:spTgt spid="203"/>
                                        </p:tgtEl>
                                        <p:attrNameLst>
                                          <p:attrName>style.visibility</p:attrName>
                                        </p:attrNameLst>
                                      </p:cBhvr>
                                      <p:to>
                                        <p:strVal val="visible"/>
                                      </p:to>
                                    </p:set>
                                    <p:animEffect transition="in" filter="blinds(horizontal)">
                                      <p:cBhvr>
                                        <p:cTn id="366" dur="500"/>
                                        <p:tgtEl>
                                          <p:spTgt spid="203"/>
                                        </p:tgtEl>
                                      </p:cBhvr>
                                    </p:animEffect>
                                  </p:childTnLst>
                                </p:cTn>
                              </p:par>
                              <p:par>
                                <p:cTn id="367" presetID="3" presetClass="entr" presetSubtype="10" fill="hold" nodeType="withEffect">
                                  <p:stCondLst>
                                    <p:cond delay="0"/>
                                  </p:stCondLst>
                                  <p:childTnLst>
                                    <p:set>
                                      <p:cBhvr>
                                        <p:cTn id="368" dur="1" fill="hold">
                                          <p:stCondLst>
                                            <p:cond delay="0"/>
                                          </p:stCondLst>
                                        </p:cTn>
                                        <p:tgtEl>
                                          <p:spTgt spid="197"/>
                                        </p:tgtEl>
                                        <p:attrNameLst>
                                          <p:attrName>style.visibility</p:attrName>
                                        </p:attrNameLst>
                                      </p:cBhvr>
                                      <p:to>
                                        <p:strVal val="visible"/>
                                      </p:to>
                                    </p:set>
                                    <p:animEffect transition="in" filter="blinds(horizontal)">
                                      <p:cBhvr>
                                        <p:cTn id="369" dur="500"/>
                                        <p:tgtEl>
                                          <p:spTgt spid="197"/>
                                        </p:tgtEl>
                                      </p:cBhvr>
                                    </p:animEffect>
                                  </p:childTnLst>
                                </p:cTn>
                              </p:par>
                              <p:par>
                                <p:cTn id="370" presetID="3" presetClass="entr" presetSubtype="10" fill="hold" nodeType="withEffect">
                                  <p:stCondLst>
                                    <p:cond delay="0"/>
                                  </p:stCondLst>
                                  <p:childTnLst>
                                    <p:set>
                                      <p:cBhvr>
                                        <p:cTn id="371" dur="1" fill="hold">
                                          <p:stCondLst>
                                            <p:cond delay="0"/>
                                          </p:stCondLst>
                                        </p:cTn>
                                        <p:tgtEl>
                                          <p:spTgt spid="200"/>
                                        </p:tgtEl>
                                        <p:attrNameLst>
                                          <p:attrName>style.visibility</p:attrName>
                                        </p:attrNameLst>
                                      </p:cBhvr>
                                      <p:to>
                                        <p:strVal val="visible"/>
                                      </p:to>
                                    </p:set>
                                    <p:animEffect transition="in" filter="blinds(horizontal)">
                                      <p:cBhvr>
                                        <p:cTn id="372" dur="500"/>
                                        <p:tgtEl>
                                          <p:spTgt spid="200"/>
                                        </p:tgtEl>
                                      </p:cBhvr>
                                    </p:animEffect>
                                  </p:childTnLst>
                                </p:cTn>
                              </p:par>
                              <p:par>
                                <p:cTn id="373" presetID="3" presetClass="entr" presetSubtype="10" fill="hold" nodeType="withEffect">
                                  <p:stCondLst>
                                    <p:cond delay="0"/>
                                  </p:stCondLst>
                                  <p:childTnLst>
                                    <p:set>
                                      <p:cBhvr>
                                        <p:cTn id="374" dur="1" fill="hold">
                                          <p:stCondLst>
                                            <p:cond delay="0"/>
                                          </p:stCondLst>
                                        </p:cTn>
                                        <p:tgtEl>
                                          <p:spTgt spid="218"/>
                                        </p:tgtEl>
                                        <p:attrNameLst>
                                          <p:attrName>style.visibility</p:attrName>
                                        </p:attrNameLst>
                                      </p:cBhvr>
                                      <p:to>
                                        <p:strVal val="visible"/>
                                      </p:to>
                                    </p:set>
                                    <p:animEffect transition="in" filter="blinds(horizontal)">
                                      <p:cBhvr>
                                        <p:cTn id="375" dur="500"/>
                                        <p:tgtEl>
                                          <p:spTgt spid="218"/>
                                        </p:tgtEl>
                                      </p:cBhvr>
                                    </p:animEffect>
                                  </p:childTnLst>
                                </p:cTn>
                              </p:par>
                              <p:par>
                                <p:cTn id="376" presetID="3" presetClass="entr" presetSubtype="10" fill="hold" nodeType="withEffect">
                                  <p:stCondLst>
                                    <p:cond delay="0"/>
                                  </p:stCondLst>
                                  <p:childTnLst>
                                    <p:set>
                                      <p:cBhvr>
                                        <p:cTn id="377" dur="1" fill="hold">
                                          <p:stCondLst>
                                            <p:cond delay="0"/>
                                          </p:stCondLst>
                                        </p:cTn>
                                        <p:tgtEl>
                                          <p:spTgt spid="205"/>
                                        </p:tgtEl>
                                        <p:attrNameLst>
                                          <p:attrName>style.visibility</p:attrName>
                                        </p:attrNameLst>
                                      </p:cBhvr>
                                      <p:to>
                                        <p:strVal val="visible"/>
                                      </p:to>
                                    </p:set>
                                    <p:animEffect transition="in" filter="blinds(horizontal)">
                                      <p:cBhvr>
                                        <p:cTn id="378" dur="500"/>
                                        <p:tgtEl>
                                          <p:spTgt spid="205"/>
                                        </p:tgtEl>
                                      </p:cBhvr>
                                    </p:animEffect>
                                  </p:childTnLst>
                                </p:cTn>
                              </p:par>
                              <p:par>
                                <p:cTn id="379" presetID="3" presetClass="entr" presetSubtype="10" fill="hold" grpId="0" nodeType="withEffect">
                                  <p:stCondLst>
                                    <p:cond delay="0"/>
                                  </p:stCondLst>
                                  <p:childTnLst>
                                    <p:set>
                                      <p:cBhvr>
                                        <p:cTn id="380" dur="1" fill="hold">
                                          <p:stCondLst>
                                            <p:cond delay="0"/>
                                          </p:stCondLst>
                                        </p:cTn>
                                        <p:tgtEl>
                                          <p:spTgt spid="208"/>
                                        </p:tgtEl>
                                        <p:attrNameLst>
                                          <p:attrName>style.visibility</p:attrName>
                                        </p:attrNameLst>
                                      </p:cBhvr>
                                      <p:to>
                                        <p:strVal val="visible"/>
                                      </p:to>
                                    </p:set>
                                    <p:animEffect transition="in" filter="blinds(horizontal)">
                                      <p:cBhvr>
                                        <p:cTn id="381" dur="500"/>
                                        <p:tgtEl>
                                          <p:spTgt spid="208"/>
                                        </p:tgtEl>
                                      </p:cBhvr>
                                    </p:animEffect>
                                  </p:childTnLst>
                                </p:cTn>
                              </p:par>
                              <p:par>
                                <p:cTn id="382" presetID="3" presetClass="entr" presetSubtype="10" fill="hold" grpId="0" nodeType="withEffect">
                                  <p:stCondLst>
                                    <p:cond delay="0"/>
                                  </p:stCondLst>
                                  <p:childTnLst>
                                    <p:set>
                                      <p:cBhvr>
                                        <p:cTn id="383" dur="1" fill="hold">
                                          <p:stCondLst>
                                            <p:cond delay="0"/>
                                          </p:stCondLst>
                                        </p:cTn>
                                        <p:tgtEl>
                                          <p:spTgt spid="209"/>
                                        </p:tgtEl>
                                        <p:attrNameLst>
                                          <p:attrName>style.visibility</p:attrName>
                                        </p:attrNameLst>
                                      </p:cBhvr>
                                      <p:to>
                                        <p:strVal val="visible"/>
                                      </p:to>
                                    </p:set>
                                    <p:animEffect transition="in" filter="blinds(horizontal)">
                                      <p:cBhvr>
                                        <p:cTn id="384" dur="500"/>
                                        <p:tgtEl>
                                          <p:spTgt spid="209"/>
                                        </p:tgtEl>
                                      </p:cBhvr>
                                    </p:animEffect>
                                  </p:childTnLst>
                                </p:cTn>
                              </p:par>
                              <p:par>
                                <p:cTn id="385" presetID="3" presetClass="entr" presetSubtype="10" fill="hold" nodeType="withEffect">
                                  <p:stCondLst>
                                    <p:cond delay="0"/>
                                  </p:stCondLst>
                                  <p:childTnLst>
                                    <p:set>
                                      <p:cBhvr>
                                        <p:cTn id="386" dur="1" fill="hold">
                                          <p:stCondLst>
                                            <p:cond delay="0"/>
                                          </p:stCondLst>
                                        </p:cTn>
                                        <p:tgtEl>
                                          <p:spTgt spid="204"/>
                                        </p:tgtEl>
                                        <p:attrNameLst>
                                          <p:attrName>style.visibility</p:attrName>
                                        </p:attrNameLst>
                                      </p:cBhvr>
                                      <p:to>
                                        <p:strVal val="visible"/>
                                      </p:to>
                                    </p:set>
                                    <p:animEffect transition="in" filter="blinds(horizontal)">
                                      <p:cBhvr>
                                        <p:cTn id="387" dur="500"/>
                                        <p:tgtEl>
                                          <p:spTgt spid="204"/>
                                        </p:tgtEl>
                                      </p:cBhvr>
                                    </p:animEffect>
                                  </p:childTnLst>
                                </p:cTn>
                              </p:par>
                              <p:par>
                                <p:cTn id="388" presetID="3" presetClass="entr" presetSubtype="10" fill="hold" nodeType="withEffect">
                                  <p:stCondLst>
                                    <p:cond delay="0"/>
                                  </p:stCondLst>
                                  <p:childTnLst>
                                    <p:set>
                                      <p:cBhvr>
                                        <p:cTn id="389" dur="1" fill="hold">
                                          <p:stCondLst>
                                            <p:cond delay="0"/>
                                          </p:stCondLst>
                                        </p:cTn>
                                        <p:tgtEl>
                                          <p:spTgt spid="206"/>
                                        </p:tgtEl>
                                        <p:attrNameLst>
                                          <p:attrName>style.visibility</p:attrName>
                                        </p:attrNameLst>
                                      </p:cBhvr>
                                      <p:to>
                                        <p:strVal val="visible"/>
                                      </p:to>
                                    </p:set>
                                    <p:animEffect transition="in" filter="blinds(horizontal)">
                                      <p:cBhvr>
                                        <p:cTn id="390" dur="500"/>
                                        <p:tgtEl>
                                          <p:spTgt spid="206"/>
                                        </p:tgtEl>
                                      </p:cBhvr>
                                    </p:animEffect>
                                  </p:childTnLst>
                                </p:cTn>
                              </p:par>
                              <p:par>
                                <p:cTn id="391" presetID="3" presetClass="entr" presetSubtype="10" fill="hold" nodeType="withEffect">
                                  <p:stCondLst>
                                    <p:cond delay="0"/>
                                  </p:stCondLst>
                                  <p:childTnLst>
                                    <p:set>
                                      <p:cBhvr>
                                        <p:cTn id="392" dur="1" fill="hold">
                                          <p:stCondLst>
                                            <p:cond delay="0"/>
                                          </p:stCondLst>
                                        </p:cTn>
                                        <p:tgtEl>
                                          <p:spTgt spid="207"/>
                                        </p:tgtEl>
                                        <p:attrNameLst>
                                          <p:attrName>style.visibility</p:attrName>
                                        </p:attrNameLst>
                                      </p:cBhvr>
                                      <p:to>
                                        <p:strVal val="visible"/>
                                      </p:to>
                                    </p:set>
                                    <p:animEffect transition="in" filter="blinds(horizontal)">
                                      <p:cBhvr>
                                        <p:cTn id="393" dur="500"/>
                                        <p:tgtEl>
                                          <p:spTgt spid="207"/>
                                        </p:tgtEl>
                                      </p:cBhvr>
                                    </p:animEffect>
                                  </p:childTnLst>
                                </p:cTn>
                              </p:par>
                              <p:par>
                                <p:cTn id="394" presetID="3" presetClass="entr" presetSubtype="10" fill="hold" grpId="0" nodeType="withEffect">
                                  <p:stCondLst>
                                    <p:cond delay="0"/>
                                  </p:stCondLst>
                                  <p:childTnLst>
                                    <p:set>
                                      <p:cBhvr>
                                        <p:cTn id="395" dur="1" fill="hold">
                                          <p:stCondLst>
                                            <p:cond delay="0"/>
                                          </p:stCondLst>
                                        </p:cTn>
                                        <p:tgtEl>
                                          <p:spTgt spid="212"/>
                                        </p:tgtEl>
                                        <p:attrNameLst>
                                          <p:attrName>style.visibility</p:attrName>
                                        </p:attrNameLst>
                                      </p:cBhvr>
                                      <p:to>
                                        <p:strVal val="visible"/>
                                      </p:to>
                                    </p:set>
                                    <p:animEffect transition="in" filter="blinds(horizontal)">
                                      <p:cBhvr>
                                        <p:cTn id="396" dur="500"/>
                                        <p:tgtEl>
                                          <p:spTgt spid="212"/>
                                        </p:tgtEl>
                                      </p:cBhvr>
                                    </p:animEffect>
                                  </p:childTnLst>
                                </p:cTn>
                              </p:par>
                              <p:par>
                                <p:cTn id="397" presetID="3" presetClass="entr" presetSubtype="10" fill="hold" grpId="0" nodeType="withEffect">
                                  <p:stCondLst>
                                    <p:cond delay="0"/>
                                  </p:stCondLst>
                                  <p:childTnLst>
                                    <p:set>
                                      <p:cBhvr>
                                        <p:cTn id="398" dur="1" fill="hold">
                                          <p:stCondLst>
                                            <p:cond delay="0"/>
                                          </p:stCondLst>
                                        </p:cTn>
                                        <p:tgtEl>
                                          <p:spTgt spid="211"/>
                                        </p:tgtEl>
                                        <p:attrNameLst>
                                          <p:attrName>style.visibility</p:attrName>
                                        </p:attrNameLst>
                                      </p:cBhvr>
                                      <p:to>
                                        <p:strVal val="visible"/>
                                      </p:to>
                                    </p:set>
                                    <p:animEffect transition="in" filter="blinds(horizontal)">
                                      <p:cBhvr>
                                        <p:cTn id="399" dur="500"/>
                                        <p:tgtEl>
                                          <p:spTgt spid="211"/>
                                        </p:tgtEl>
                                      </p:cBhvr>
                                    </p:animEffect>
                                  </p:childTnLst>
                                </p:cTn>
                              </p:par>
                            </p:childTnLst>
                          </p:cTn>
                        </p:par>
                      </p:childTnLst>
                    </p:cTn>
                  </p:par>
                  <p:par>
                    <p:cTn id="400" fill="hold">
                      <p:stCondLst>
                        <p:cond delay="indefinite"/>
                      </p:stCondLst>
                      <p:childTnLst>
                        <p:par>
                          <p:cTn id="401" fill="hold">
                            <p:stCondLst>
                              <p:cond delay="0"/>
                            </p:stCondLst>
                            <p:childTnLst>
                              <p:par>
                                <p:cTn id="402" presetID="3" presetClass="entr" presetSubtype="10" fill="hold" nodeType="clickEffect">
                                  <p:stCondLst>
                                    <p:cond delay="0"/>
                                  </p:stCondLst>
                                  <p:childTnLst>
                                    <p:set>
                                      <p:cBhvr>
                                        <p:cTn id="403" dur="1" fill="hold">
                                          <p:stCondLst>
                                            <p:cond delay="0"/>
                                          </p:stCondLst>
                                        </p:cTn>
                                        <p:tgtEl>
                                          <p:spTgt spid="247"/>
                                        </p:tgtEl>
                                        <p:attrNameLst>
                                          <p:attrName>style.visibility</p:attrName>
                                        </p:attrNameLst>
                                      </p:cBhvr>
                                      <p:to>
                                        <p:strVal val="visible"/>
                                      </p:to>
                                    </p:set>
                                    <p:animEffect transition="in" filter="blinds(horizontal)">
                                      <p:cBhvr>
                                        <p:cTn id="404" dur="500"/>
                                        <p:tgtEl>
                                          <p:spTgt spid="247"/>
                                        </p:tgtEl>
                                      </p:cBhvr>
                                    </p:animEffect>
                                  </p:childTnLst>
                                </p:cTn>
                              </p:par>
                              <p:par>
                                <p:cTn id="405" presetID="3" presetClass="entr" presetSubtype="10" fill="hold" grpId="0" nodeType="withEffect">
                                  <p:stCondLst>
                                    <p:cond delay="0"/>
                                  </p:stCondLst>
                                  <p:childTnLst>
                                    <p:set>
                                      <p:cBhvr>
                                        <p:cTn id="406" dur="1" fill="hold">
                                          <p:stCondLst>
                                            <p:cond delay="0"/>
                                          </p:stCondLst>
                                        </p:cTn>
                                        <p:tgtEl>
                                          <p:spTgt spid="248"/>
                                        </p:tgtEl>
                                        <p:attrNameLst>
                                          <p:attrName>style.visibility</p:attrName>
                                        </p:attrNameLst>
                                      </p:cBhvr>
                                      <p:to>
                                        <p:strVal val="visible"/>
                                      </p:to>
                                    </p:set>
                                    <p:animEffect transition="in" filter="blinds(horizontal)">
                                      <p:cBhvr>
                                        <p:cTn id="407" dur="500"/>
                                        <p:tgtEl>
                                          <p:spTgt spid="248"/>
                                        </p:tgtEl>
                                      </p:cBhvr>
                                    </p:animEffect>
                                  </p:childTnLst>
                                </p:cTn>
                              </p:par>
                              <p:par>
                                <p:cTn id="408" presetID="3" presetClass="entr" presetSubtype="10" fill="hold" grpId="0" nodeType="withEffect">
                                  <p:stCondLst>
                                    <p:cond delay="0"/>
                                  </p:stCondLst>
                                  <p:childTnLst>
                                    <p:set>
                                      <p:cBhvr>
                                        <p:cTn id="409" dur="1" fill="hold">
                                          <p:stCondLst>
                                            <p:cond delay="0"/>
                                          </p:stCondLst>
                                        </p:cTn>
                                        <p:tgtEl>
                                          <p:spTgt spid="249"/>
                                        </p:tgtEl>
                                        <p:attrNameLst>
                                          <p:attrName>style.visibility</p:attrName>
                                        </p:attrNameLst>
                                      </p:cBhvr>
                                      <p:to>
                                        <p:strVal val="visible"/>
                                      </p:to>
                                    </p:set>
                                    <p:animEffect transition="in" filter="blinds(horizontal)">
                                      <p:cBhvr>
                                        <p:cTn id="410" dur="500"/>
                                        <p:tgtEl>
                                          <p:spTgt spid="249"/>
                                        </p:tgtEl>
                                      </p:cBhvr>
                                    </p:animEffect>
                                  </p:childTnLst>
                                </p:cTn>
                              </p:par>
                            </p:childTnLst>
                          </p:cTn>
                        </p:par>
                      </p:childTnLst>
                    </p:cTn>
                  </p:par>
                  <p:par>
                    <p:cTn id="411" fill="hold">
                      <p:stCondLst>
                        <p:cond delay="indefinite"/>
                      </p:stCondLst>
                      <p:childTnLst>
                        <p:par>
                          <p:cTn id="412" fill="hold">
                            <p:stCondLst>
                              <p:cond delay="0"/>
                            </p:stCondLst>
                            <p:childTnLst>
                              <p:par>
                                <p:cTn id="413" presetID="3" presetClass="entr" presetSubtype="10" fill="hold" nodeType="clickEffect">
                                  <p:stCondLst>
                                    <p:cond delay="0"/>
                                  </p:stCondLst>
                                  <p:childTnLst>
                                    <p:set>
                                      <p:cBhvr>
                                        <p:cTn id="414" dur="1" fill="hold">
                                          <p:stCondLst>
                                            <p:cond delay="0"/>
                                          </p:stCondLst>
                                        </p:cTn>
                                        <p:tgtEl>
                                          <p:spTgt spid="251"/>
                                        </p:tgtEl>
                                        <p:attrNameLst>
                                          <p:attrName>style.visibility</p:attrName>
                                        </p:attrNameLst>
                                      </p:cBhvr>
                                      <p:to>
                                        <p:strVal val="visible"/>
                                      </p:to>
                                    </p:set>
                                    <p:animEffect transition="in" filter="blinds(horizontal)">
                                      <p:cBhvr>
                                        <p:cTn id="415" dur="500"/>
                                        <p:tgtEl>
                                          <p:spTgt spid="251"/>
                                        </p:tgtEl>
                                      </p:cBhvr>
                                    </p:animEffect>
                                  </p:childTnLst>
                                </p:cTn>
                              </p:par>
                              <p:par>
                                <p:cTn id="416" presetID="3" presetClass="entr" presetSubtype="10" fill="hold" nodeType="withEffect">
                                  <p:stCondLst>
                                    <p:cond delay="0"/>
                                  </p:stCondLst>
                                  <p:childTnLst>
                                    <p:set>
                                      <p:cBhvr>
                                        <p:cTn id="417" dur="1" fill="hold">
                                          <p:stCondLst>
                                            <p:cond delay="0"/>
                                          </p:stCondLst>
                                        </p:cTn>
                                        <p:tgtEl>
                                          <p:spTgt spid="250"/>
                                        </p:tgtEl>
                                        <p:attrNameLst>
                                          <p:attrName>style.visibility</p:attrName>
                                        </p:attrNameLst>
                                      </p:cBhvr>
                                      <p:to>
                                        <p:strVal val="visible"/>
                                      </p:to>
                                    </p:set>
                                    <p:animEffect transition="in" filter="blinds(horizontal)">
                                      <p:cBhvr>
                                        <p:cTn id="418" dur="500"/>
                                        <p:tgtEl>
                                          <p:spTgt spid="250"/>
                                        </p:tgtEl>
                                      </p:cBhvr>
                                    </p:animEffect>
                                  </p:childTnLst>
                                </p:cTn>
                              </p:par>
                            </p:childTnLst>
                          </p:cTn>
                        </p:par>
                      </p:childTnLst>
                    </p:cTn>
                  </p:par>
                  <p:par>
                    <p:cTn id="419" fill="hold">
                      <p:stCondLst>
                        <p:cond delay="indefinite"/>
                      </p:stCondLst>
                      <p:childTnLst>
                        <p:par>
                          <p:cTn id="420" fill="hold">
                            <p:stCondLst>
                              <p:cond delay="0"/>
                            </p:stCondLst>
                            <p:childTnLst>
                              <p:par>
                                <p:cTn id="421" presetID="3" presetClass="entr" presetSubtype="10" fill="hold" nodeType="clickEffect">
                                  <p:stCondLst>
                                    <p:cond delay="0"/>
                                  </p:stCondLst>
                                  <p:childTnLst>
                                    <p:set>
                                      <p:cBhvr>
                                        <p:cTn id="422" dur="1" fill="hold">
                                          <p:stCondLst>
                                            <p:cond delay="0"/>
                                          </p:stCondLst>
                                        </p:cTn>
                                        <p:tgtEl>
                                          <p:spTgt spid="252"/>
                                        </p:tgtEl>
                                        <p:attrNameLst>
                                          <p:attrName>style.visibility</p:attrName>
                                        </p:attrNameLst>
                                      </p:cBhvr>
                                      <p:to>
                                        <p:strVal val="visible"/>
                                      </p:to>
                                    </p:set>
                                    <p:animEffect transition="in" filter="blinds(horizontal)">
                                      <p:cBhvr>
                                        <p:cTn id="423" dur="500"/>
                                        <p:tgtEl>
                                          <p:spTgt spid="252"/>
                                        </p:tgtEl>
                                      </p:cBhvr>
                                    </p:animEffect>
                                  </p:childTnLst>
                                </p:cTn>
                              </p:par>
                              <p:par>
                                <p:cTn id="424" presetID="3" presetClass="entr" presetSubtype="10" fill="hold" nodeType="withEffect">
                                  <p:stCondLst>
                                    <p:cond delay="0"/>
                                  </p:stCondLst>
                                  <p:childTnLst>
                                    <p:set>
                                      <p:cBhvr>
                                        <p:cTn id="425" dur="1" fill="hold">
                                          <p:stCondLst>
                                            <p:cond delay="0"/>
                                          </p:stCondLst>
                                        </p:cTn>
                                        <p:tgtEl>
                                          <p:spTgt spid="253"/>
                                        </p:tgtEl>
                                        <p:attrNameLst>
                                          <p:attrName>style.visibility</p:attrName>
                                        </p:attrNameLst>
                                      </p:cBhvr>
                                      <p:to>
                                        <p:strVal val="visible"/>
                                      </p:to>
                                    </p:set>
                                    <p:animEffect transition="in" filter="blinds(horizontal)">
                                      <p:cBhvr>
                                        <p:cTn id="426" dur="500"/>
                                        <p:tgtEl>
                                          <p:spTgt spid="253"/>
                                        </p:tgtEl>
                                      </p:cBhvr>
                                    </p:animEffect>
                                  </p:childTnLst>
                                </p:cTn>
                              </p:par>
                              <p:par>
                                <p:cTn id="427" presetID="3" presetClass="entr" presetSubtype="10" fill="hold" grpId="0" nodeType="withEffect">
                                  <p:stCondLst>
                                    <p:cond delay="0"/>
                                  </p:stCondLst>
                                  <p:childTnLst>
                                    <p:set>
                                      <p:cBhvr>
                                        <p:cTn id="428" dur="1" fill="hold">
                                          <p:stCondLst>
                                            <p:cond delay="0"/>
                                          </p:stCondLst>
                                        </p:cTn>
                                        <p:tgtEl>
                                          <p:spTgt spid="301"/>
                                        </p:tgtEl>
                                        <p:attrNameLst>
                                          <p:attrName>style.visibility</p:attrName>
                                        </p:attrNameLst>
                                      </p:cBhvr>
                                      <p:to>
                                        <p:strVal val="visible"/>
                                      </p:to>
                                    </p:set>
                                    <p:animEffect transition="in" filter="blinds(horizontal)">
                                      <p:cBhvr>
                                        <p:cTn id="429" dur="500"/>
                                        <p:tgtEl>
                                          <p:spTgt spid="301"/>
                                        </p:tgtEl>
                                      </p:cBhvr>
                                    </p:animEffect>
                                  </p:childTnLst>
                                </p:cTn>
                              </p:par>
                              <p:par>
                                <p:cTn id="430" presetID="3" presetClass="entr" presetSubtype="10" fill="hold" grpId="0" nodeType="withEffect">
                                  <p:stCondLst>
                                    <p:cond delay="0"/>
                                  </p:stCondLst>
                                  <p:childTnLst>
                                    <p:set>
                                      <p:cBhvr>
                                        <p:cTn id="431" dur="1" fill="hold">
                                          <p:stCondLst>
                                            <p:cond delay="0"/>
                                          </p:stCondLst>
                                        </p:cTn>
                                        <p:tgtEl>
                                          <p:spTgt spid="302"/>
                                        </p:tgtEl>
                                        <p:attrNameLst>
                                          <p:attrName>style.visibility</p:attrName>
                                        </p:attrNameLst>
                                      </p:cBhvr>
                                      <p:to>
                                        <p:strVal val="visible"/>
                                      </p:to>
                                    </p:set>
                                    <p:animEffect transition="in" filter="blinds(horizontal)">
                                      <p:cBhvr>
                                        <p:cTn id="432" dur="500"/>
                                        <p:tgtEl>
                                          <p:spTgt spid="302"/>
                                        </p:tgtEl>
                                      </p:cBhvr>
                                    </p:animEffect>
                                  </p:childTnLst>
                                </p:cTn>
                              </p:par>
                              <p:par>
                                <p:cTn id="433" presetID="3" presetClass="entr" presetSubtype="10" fill="hold" nodeType="withEffect">
                                  <p:stCondLst>
                                    <p:cond delay="0"/>
                                  </p:stCondLst>
                                  <p:childTnLst>
                                    <p:set>
                                      <p:cBhvr>
                                        <p:cTn id="434" dur="1" fill="hold">
                                          <p:stCondLst>
                                            <p:cond delay="0"/>
                                          </p:stCondLst>
                                        </p:cTn>
                                        <p:tgtEl>
                                          <p:spTgt spid="305"/>
                                        </p:tgtEl>
                                        <p:attrNameLst>
                                          <p:attrName>style.visibility</p:attrName>
                                        </p:attrNameLst>
                                      </p:cBhvr>
                                      <p:to>
                                        <p:strVal val="visible"/>
                                      </p:to>
                                    </p:set>
                                    <p:animEffect transition="in" filter="blinds(horizontal)">
                                      <p:cBhvr>
                                        <p:cTn id="435" dur="500"/>
                                        <p:tgtEl>
                                          <p:spTgt spid="305"/>
                                        </p:tgtEl>
                                      </p:cBhvr>
                                    </p:animEffect>
                                  </p:childTnLst>
                                </p:cTn>
                              </p:par>
                              <p:par>
                                <p:cTn id="436" presetID="3" presetClass="entr" presetSubtype="10" fill="hold" nodeType="withEffect">
                                  <p:stCondLst>
                                    <p:cond delay="0"/>
                                  </p:stCondLst>
                                  <p:childTnLst>
                                    <p:set>
                                      <p:cBhvr>
                                        <p:cTn id="437" dur="1" fill="hold">
                                          <p:stCondLst>
                                            <p:cond delay="0"/>
                                          </p:stCondLst>
                                        </p:cTn>
                                        <p:tgtEl>
                                          <p:spTgt spid="306"/>
                                        </p:tgtEl>
                                        <p:attrNameLst>
                                          <p:attrName>style.visibility</p:attrName>
                                        </p:attrNameLst>
                                      </p:cBhvr>
                                      <p:to>
                                        <p:strVal val="visible"/>
                                      </p:to>
                                    </p:set>
                                    <p:animEffect transition="in" filter="blinds(horizontal)">
                                      <p:cBhvr>
                                        <p:cTn id="438" dur="500"/>
                                        <p:tgtEl>
                                          <p:spTgt spid="306"/>
                                        </p:tgtEl>
                                      </p:cBhvr>
                                    </p:animEffect>
                                  </p:childTnLst>
                                </p:cTn>
                              </p:par>
                              <p:par>
                                <p:cTn id="439" presetID="3" presetClass="entr" presetSubtype="10" fill="hold" grpId="0" nodeType="withEffect">
                                  <p:stCondLst>
                                    <p:cond delay="0"/>
                                  </p:stCondLst>
                                  <p:childTnLst>
                                    <p:set>
                                      <p:cBhvr>
                                        <p:cTn id="440" dur="1" fill="hold">
                                          <p:stCondLst>
                                            <p:cond delay="0"/>
                                          </p:stCondLst>
                                        </p:cTn>
                                        <p:tgtEl>
                                          <p:spTgt spid="308"/>
                                        </p:tgtEl>
                                        <p:attrNameLst>
                                          <p:attrName>style.visibility</p:attrName>
                                        </p:attrNameLst>
                                      </p:cBhvr>
                                      <p:to>
                                        <p:strVal val="visible"/>
                                      </p:to>
                                    </p:set>
                                    <p:animEffect transition="in" filter="blinds(horizontal)">
                                      <p:cBhvr>
                                        <p:cTn id="441" dur="500"/>
                                        <p:tgtEl>
                                          <p:spTgt spid="308"/>
                                        </p:tgtEl>
                                      </p:cBhvr>
                                    </p:animEffect>
                                  </p:childTnLst>
                                </p:cTn>
                              </p:par>
                              <p:par>
                                <p:cTn id="442" presetID="3" presetClass="entr" presetSubtype="10" fill="hold" grpId="0" nodeType="withEffect">
                                  <p:stCondLst>
                                    <p:cond delay="0"/>
                                  </p:stCondLst>
                                  <p:childTnLst>
                                    <p:set>
                                      <p:cBhvr>
                                        <p:cTn id="443" dur="1" fill="hold">
                                          <p:stCondLst>
                                            <p:cond delay="0"/>
                                          </p:stCondLst>
                                        </p:cTn>
                                        <p:tgtEl>
                                          <p:spTgt spid="309"/>
                                        </p:tgtEl>
                                        <p:attrNameLst>
                                          <p:attrName>style.visibility</p:attrName>
                                        </p:attrNameLst>
                                      </p:cBhvr>
                                      <p:to>
                                        <p:strVal val="visible"/>
                                      </p:to>
                                    </p:set>
                                    <p:animEffect transition="in" filter="blinds(horizontal)">
                                      <p:cBhvr>
                                        <p:cTn id="444" dur="500"/>
                                        <p:tgtEl>
                                          <p:spTgt spid="309"/>
                                        </p:tgtEl>
                                      </p:cBhvr>
                                    </p:animEffect>
                                  </p:childTnLst>
                                </p:cTn>
                              </p:par>
                              <p:par>
                                <p:cTn id="445" presetID="3" presetClass="entr" presetSubtype="10" fill="hold" grpId="0" nodeType="withEffect">
                                  <p:stCondLst>
                                    <p:cond delay="0"/>
                                  </p:stCondLst>
                                  <p:childTnLst>
                                    <p:set>
                                      <p:cBhvr>
                                        <p:cTn id="446" dur="1" fill="hold">
                                          <p:stCondLst>
                                            <p:cond delay="0"/>
                                          </p:stCondLst>
                                        </p:cTn>
                                        <p:tgtEl>
                                          <p:spTgt spid="310"/>
                                        </p:tgtEl>
                                        <p:attrNameLst>
                                          <p:attrName>style.visibility</p:attrName>
                                        </p:attrNameLst>
                                      </p:cBhvr>
                                      <p:to>
                                        <p:strVal val="visible"/>
                                      </p:to>
                                    </p:set>
                                    <p:animEffect transition="in" filter="blinds(horizontal)">
                                      <p:cBhvr>
                                        <p:cTn id="447" dur="500"/>
                                        <p:tgtEl>
                                          <p:spTgt spid="310"/>
                                        </p:tgtEl>
                                      </p:cBhvr>
                                    </p:animEffect>
                                  </p:childTnLst>
                                </p:cTn>
                              </p:par>
                              <p:par>
                                <p:cTn id="448" presetID="3" presetClass="entr" presetSubtype="10" fill="hold" grpId="0" nodeType="withEffect">
                                  <p:stCondLst>
                                    <p:cond delay="0"/>
                                  </p:stCondLst>
                                  <p:childTnLst>
                                    <p:set>
                                      <p:cBhvr>
                                        <p:cTn id="449" dur="1" fill="hold">
                                          <p:stCondLst>
                                            <p:cond delay="0"/>
                                          </p:stCondLst>
                                        </p:cTn>
                                        <p:tgtEl>
                                          <p:spTgt spid="311"/>
                                        </p:tgtEl>
                                        <p:attrNameLst>
                                          <p:attrName>style.visibility</p:attrName>
                                        </p:attrNameLst>
                                      </p:cBhvr>
                                      <p:to>
                                        <p:strVal val="visible"/>
                                      </p:to>
                                    </p:set>
                                    <p:animEffect transition="in" filter="blinds(horizontal)">
                                      <p:cBhvr>
                                        <p:cTn id="450" dur="500"/>
                                        <p:tgtEl>
                                          <p:spTgt spid="311"/>
                                        </p:tgtEl>
                                      </p:cBhvr>
                                    </p:animEffect>
                                  </p:childTnLst>
                                </p:cTn>
                              </p:par>
                              <p:par>
                                <p:cTn id="451" presetID="3" presetClass="entr" presetSubtype="10" fill="hold" grpId="0" nodeType="withEffect">
                                  <p:stCondLst>
                                    <p:cond delay="0"/>
                                  </p:stCondLst>
                                  <p:childTnLst>
                                    <p:set>
                                      <p:cBhvr>
                                        <p:cTn id="452" dur="1" fill="hold">
                                          <p:stCondLst>
                                            <p:cond delay="0"/>
                                          </p:stCondLst>
                                        </p:cTn>
                                        <p:tgtEl>
                                          <p:spTgt spid="312"/>
                                        </p:tgtEl>
                                        <p:attrNameLst>
                                          <p:attrName>style.visibility</p:attrName>
                                        </p:attrNameLst>
                                      </p:cBhvr>
                                      <p:to>
                                        <p:strVal val="visible"/>
                                      </p:to>
                                    </p:set>
                                    <p:animEffect transition="in" filter="blinds(horizontal)">
                                      <p:cBhvr>
                                        <p:cTn id="453" dur="500"/>
                                        <p:tgtEl>
                                          <p:spTgt spid="312"/>
                                        </p:tgtEl>
                                      </p:cBhvr>
                                    </p:animEffect>
                                  </p:childTnLst>
                                </p:cTn>
                              </p:par>
                              <p:par>
                                <p:cTn id="454" presetID="3" presetClass="entr" presetSubtype="10" fill="hold" grpId="0" nodeType="withEffect">
                                  <p:stCondLst>
                                    <p:cond delay="0"/>
                                  </p:stCondLst>
                                  <p:childTnLst>
                                    <p:set>
                                      <p:cBhvr>
                                        <p:cTn id="455" dur="1" fill="hold">
                                          <p:stCondLst>
                                            <p:cond delay="0"/>
                                          </p:stCondLst>
                                        </p:cTn>
                                        <p:tgtEl>
                                          <p:spTgt spid="313"/>
                                        </p:tgtEl>
                                        <p:attrNameLst>
                                          <p:attrName>style.visibility</p:attrName>
                                        </p:attrNameLst>
                                      </p:cBhvr>
                                      <p:to>
                                        <p:strVal val="visible"/>
                                      </p:to>
                                    </p:set>
                                    <p:animEffect transition="in" filter="blinds(horizontal)">
                                      <p:cBhvr>
                                        <p:cTn id="456" dur="500"/>
                                        <p:tgtEl>
                                          <p:spTgt spid="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10" grpId="0" animBg="1"/>
      <p:bldP spid="11" grpId="0" animBg="1"/>
      <p:bldP spid="12" grpId="0" animBg="1"/>
      <p:bldP spid="17" grpId="0"/>
      <p:bldP spid="19" grpId="0"/>
      <p:bldP spid="166" grpId="0"/>
      <p:bldP spid="167" grpId="0" animBg="1"/>
      <p:bldP spid="178" grpId="0"/>
      <p:bldP spid="180" grpId="0"/>
      <p:bldP spid="181" grpId="0"/>
      <p:bldP spid="182" grpId="0"/>
      <p:bldP spid="183" grpId="0"/>
      <p:bldP spid="184" grpId="0" animBg="1"/>
      <p:bldP spid="185" grpId="0" animBg="1"/>
      <p:bldP spid="186" grpId="0" animBg="1"/>
      <p:bldP spid="256" grpId="0" animBg="1"/>
      <p:bldP spid="257" grpId="0" animBg="1"/>
      <p:bldP spid="258" grpId="0" animBg="1"/>
      <p:bldP spid="259" grpId="0" animBg="1"/>
      <p:bldP spid="260" grpId="0" animBg="1"/>
      <p:bldP spid="261" grpId="0" animBg="1"/>
      <p:bldP spid="262" grpId="0" animBg="1"/>
      <p:bldP spid="263" grpId="0"/>
      <p:bldP spid="264" grpId="0" animBg="1"/>
      <p:bldP spid="265" grpId="0" animBg="1"/>
      <p:bldP spid="266" grpId="0" animBg="1"/>
      <p:bldP spid="267" grpId="0" animBg="1"/>
      <p:bldP spid="268" grpId="0" animBg="1"/>
      <p:bldP spid="303" grpId="0"/>
      <p:bldP spid="98" grpId="0" animBg="1"/>
      <p:bldP spid="99" grpId="0" animBg="1"/>
      <p:bldP spid="100" grpId="0" animBg="1"/>
      <p:bldP spid="103" grpId="0"/>
      <p:bldP spid="104" grpId="0"/>
      <p:bldP spid="105" grpId="0" animBg="1"/>
      <p:bldP spid="106" grpId="0" animBg="1"/>
      <p:bldP spid="134" grpId="0" animBg="1"/>
      <p:bldP spid="135" grpId="0" animBg="1"/>
      <p:bldP spid="136" grpId="0" animBg="1"/>
      <p:bldP spid="137" grpId="0"/>
      <p:bldP spid="138" grpId="0"/>
      <p:bldP spid="139" grpId="0" animBg="1"/>
      <p:bldP spid="147" grpId="0" animBg="1"/>
      <p:bldP spid="148" grpId="0" animBg="1"/>
      <p:bldP spid="149" grpId="0" animBg="1"/>
      <p:bldP spid="150" grpId="0"/>
      <p:bldP spid="151" grpId="0"/>
      <p:bldP spid="153" grpId="0" animBg="1"/>
      <p:bldP spid="161" grpId="0" animBg="1"/>
      <p:bldP spid="162" grpId="0" animBg="1"/>
      <p:bldP spid="188" grpId="0"/>
      <p:bldP spid="193" grpId="0"/>
      <p:bldP spid="208" grpId="0"/>
      <p:bldP spid="209" grpId="0"/>
      <p:bldP spid="211" grpId="0"/>
      <p:bldP spid="212" grpId="0"/>
      <p:bldP spid="213" grpId="0"/>
      <p:bldP spid="214" grpId="0" animBg="1"/>
      <p:bldP spid="248" grpId="0"/>
      <p:bldP spid="249" grpId="0"/>
      <p:bldP spid="301" grpId="0"/>
      <p:bldP spid="302" grpId="0"/>
      <p:bldP spid="308" grpId="0"/>
      <p:bldP spid="309" grpId="0"/>
      <p:bldP spid="310" grpId="0" animBg="1"/>
      <p:bldP spid="311" grpId="0"/>
      <p:bldP spid="312" grpId="0" animBg="1"/>
      <p:bldP spid="3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I</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dirty="0"/>
          </a:p>
        </p:txBody>
      </p:sp>
      <p:sp>
        <p:nvSpPr>
          <p:cNvPr id="6" name="TextBox 5"/>
          <p:cNvSpPr txBox="1"/>
          <p:nvPr/>
        </p:nvSpPr>
        <p:spPr>
          <a:xfrm>
            <a:off x="323528" y="1844824"/>
            <a:ext cx="8568952" cy="4524315"/>
          </a:xfrm>
          <a:prstGeom prst="rect">
            <a:avLst/>
          </a:prstGeom>
          <a:noFill/>
        </p:spPr>
        <p:txBody>
          <a:bodyPr wrap="square" rtlCol="0">
            <a:spAutoFit/>
          </a:bodyPr>
          <a:lstStyle/>
          <a:p>
            <a:pPr algn="just"/>
            <a:r>
              <a:rPr lang="en-US" sz="2400" dirty="0" smtClean="0"/>
              <a:t>Several design concept proposals for the BIS, BCM, BLM systems have been made so far.</a:t>
            </a:r>
          </a:p>
          <a:p>
            <a:pPr algn="just"/>
            <a:endParaRPr lang="en-US" sz="2400" dirty="0"/>
          </a:p>
          <a:p>
            <a:pPr algn="just"/>
            <a:r>
              <a:rPr lang="en-US" sz="2400" dirty="0" smtClean="0"/>
              <a:t>A few prototypes have been built (BIS, BCM) and are tested.</a:t>
            </a:r>
          </a:p>
          <a:p>
            <a:pPr algn="just"/>
            <a:endParaRPr lang="en-US" sz="2400" dirty="0"/>
          </a:p>
          <a:p>
            <a:pPr algn="just"/>
            <a:r>
              <a:rPr lang="en-US" sz="2400" dirty="0" smtClean="0"/>
              <a:t>However, we need to </a:t>
            </a:r>
            <a:r>
              <a:rPr lang="en-US" sz="2400" dirty="0" err="1" smtClean="0"/>
              <a:t>finalise</a:t>
            </a:r>
            <a:r>
              <a:rPr lang="en-US" sz="2400" dirty="0" smtClean="0"/>
              <a:t> this phase and conclude on a final design concept.</a:t>
            </a:r>
          </a:p>
          <a:p>
            <a:pPr algn="just"/>
            <a:endParaRPr lang="en-US" sz="2400" dirty="0"/>
          </a:p>
          <a:p>
            <a:pPr algn="just"/>
            <a:r>
              <a:rPr lang="en-US" sz="2400" b="1" dirty="0" smtClean="0"/>
              <a:t>ICS/MP prefers standardization where possible! </a:t>
            </a:r>
          </a:p>
          <a:p>
            <a:pPr algn="just"/>
            <a:r>
              <a:rPr lang="en-US" sz="2400" dirty="0"/>
              <a:t>	</a:t>
            </a:r>
            <a:r>
              <a:rPr lang="en-US" sz="2400" dirty="0" smtClean="0"/>
              <a:t>proposal is the ESS-PSI-</a:t>
            </a:r>
            <a:r>
              <a:rPr lang="en-US" sz="2400" dirty="0" err="1" smtClean="0"/>
              <a:t>IOxOS</a:t>
            </a:r>
            <a:r>
              <a:rPr lang="en-US" sz="2400" dirty="0" smtClean="0"/>
              <a:t> board with redundant links to </a:t>
            </a:r>
            <a:r>
              <a:rPr lang="en-US" sz="2400" dirty="0"/>
              <a:t>	</a:t>
            </a:r>
            <a:r>
              <a:rPr lang="en-US" sz="2400" dirty="0" smtClean="0"/>
              <a:t>the BIS for all fast systems connected to the BIS (BCMs, </a:t>
            </a:r>
            <a:r>
              <a:rPr lang="en-US" sz="2400" dirty="0"/>
              <a:t>	</a:t>
            </a:r>
            <a:r>
              <a:rPr lang="en-US" sz="2400" dirty="0" smtClean="0"/>
              <a:t>BLMs, BPMs, RF local interlock system)</a:t>
            </a:r>
          </a:p>
        </p:txBody>
      </p:sp>
    </p:spTree>
    <p:extLst>
      <p:ext uri="{BB962C8B-B14F-4D97-AF65-F5344CB8AC3E}">
        <p14:creationId xmlns:p14="http://schemas.microsoft.com/office/powerpoint/2010/main" val="320530586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II</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dirty="0"/>
          </a:p>
        </p:txBody>
      </p:sp>
      <p:sp>
        <p:nvSpPr>
          <p:cNvPr id="6" name="TextBox 5"/>
          <p:cNvSpPr txBox="1"/>
          <p:nvPr/>
        </p:nvSpPr>
        <p:spPr>
          <a:xfrm>
            <a:off x="323528" y="1580594"/>
            <a:ext cx="8568952" cy="5078314"/>
          </a:xfrm>
          <a:prstGeom prst="rect">
            <a:avLst/>
          </a:prstGeom>
          <a:noFill/>
        </p:spPr>
        <p:txBody>
          <a:bodyPr wrap="square" rtlCol="0">
            <a:spAutoFit/>
          </a:bodyPr>
          <a:lstStyle/>
          <a:p>
            <a:pPr algn="just"/>
            <a:r>
              <a:rPr lang="en-US" dirty="0" smtClean="0"/>
              <a:t>We (AD and ICS) agreed to create a working group which </a:t>
            </a:r>
          </a:p>
          <a:p>
            <a:pPr marL="342900" indent="-342900" algn="just">
              <a:buFont typeface="Arial"/>
              <a:buChar char="•"/>
            </a:pPr>
            <a:r>
              <a:rPr lang="en-US" dirty="0" smtClean="0"/>
              <a:t>Shall </a:t>
            </a:r>
            <a:r>
              <a:rPr lang="en-US" dirty="0" err="1" smtClean="0"/>
              <a:t>analyse</a:t>
            </a:r>
            <a:r>
              <a:rPr lang="en-US" dirty="0" smtClean="0"/>
              <a:t> and evaluate current design proposals (BCMs, BLMs, actuators, BIS, RF local interlock system) as well as come up with new/improved design proposals of these systems.</a:t>
            </a:r>
          </a:p>
          <a:p>
            <a:pPr algn="just"/>
            <a:endParaRPr lang="en-US" dirty="0" smtClean="0"/>
          </a:p>
          <a:p>
            <a:pPr algn="just"/>
            <a:r>
              <a:rPr lang="en-US" dirty="0" smtClean="0"/>
              <a:t>The working group will consist of: A. </a:t>
            </a:r>
            <a:r>
              <a:rPr lang="en-US" dirty="0" err="1" smtClean="0"/>
              <a:t>Jansson</a:t>
            </a:r>
            <a:r>
              <a:rPr lang="en-US" dirty="0" smtClean="0"/>
              <a:t> (BI), A. Nordt (BIS), E. </a:t>
            </a:r>
            <a:r>
              <a:rPr lang="en-US" dirty="0" err="1" smtClean="0"/>
              <a:t>Bargallo</a:t>
            </a:r>
            <a:r>
              <a:rPr lang="en-US" dirty="0" smtClean="0"/>
              <a:t> (RAMI), expert on mitigation devices (AD/WP3), R. </a:t>
            </a:r>
            <a:r>
              <a:rPr lang="en-US" dirty="0" err="1" smtClean="0"/>
              <a:t>Andersson</a:t>
            </a:r>
            <a:r>
              <a:rPr lang="en-US" dirty="0" smtClean="0"/>
              <a:t> (FMEDA), R. </a:t>
            </a:r>
            <a:r>
              <a:rPr lang="en-US" dirty="0"/>
              <a:t>Montano (RF local interlock </a:t>
            </a:r>
            <a:r>
              <a:rPr lang="en-US" dirty="0" smtClean="0"/>
              <a:t>system) [list is preliminary].</a:t>
            </a:r>
          </a:p>
          <a:p>
            <a:pPr algn="just"/>
            <a:endParaRPr lang="en-US" dirty="0" smtClean="0"/>
          </a:p>
          <a:p>
            <a:pPr algn="just"/>
            <a:r>
              <a:rPr lang="en-US" dirty="0" smtClean="0"/>
              <a:t>The results from these analyses shall be used as input for the final designs.</a:t>
            </a:r>
          </a:p>
          <a:p>
            <a:pPr algn="just"/>
            <a:endParaRPr lang="en-US" dirty="0" smtClean="0"/>
          </a:p>
          <a:p>
            <a:pPr algn="just"/>
            <a:r>
              <a:rPr lang="en-US" dirty="0" smtClean="0"/>
              <a:t>Results shall be delivered by the next TAC as well as the proposal for the final designs.</a:t>
            </a:r>
          </a:p>
          <a:p>
            <a:pPr algn="just"/>
            <a:endParaRPr lang="en-US" dirty="0"/>
          </a:p>
          <a:p>
            <a:pPr algn="just"/>
            <a:r>
              <a:rPr lang="en-US" dirty="0" smtClean="0"/>
              <a:t>Internal review on BCM design planned for Nov 2015.</a:t>
            </a:r>
          </a:p>
          <a:p>
            <a:pPr algn="just"/>
            <a:endParaRPr lang="en-US" dirty="0" smtClean="0"/>
          </a:p>
          <a:p>
            <a:pPr algn="just"/>
            <a:r>
              <a:rPr lang="en-US" dirty="0" smtClean="0"/>
              <a:t>MP functional review and BIS PDR planned for Dec 2015 (external review).</a:t>
            </a:r>
          </a:p>
          <a:p>
            <a:pPr algn="just"/>
            <a:endParaRPr lang="en-US" dirty="0" smtClean="0"/>
          </a:p>
          <a:p>
            <a:pPr algn="just"/>
            <a:r>
              <a:rPr lang="en-US" dirty="0" smtClean="0"/>
              <a:t>The final design proposals need to be approved by the Machine Protection Committee.</a:t>
            </a:r>
          </a:p>
        </p:txBody>
      </p:sp>
    </p:spTree>
    <p:extLst>
      <p:ext uri="{BB962C8B-B14F-4D97-AF65-F5344CB8AC3E}">
        <p14:creationId xmlns:p14="http://schemas.microsoft.com/office/powerpoint/2010/main" val="203759611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dirty="0"/>
          </a:p>
        </p:txBody>
      </p:sp>
      <p:sp>
        <p:nvSpPr>
          <p:cNvPr id="3" name="TextBox 2"/>
          <p:cNvSpPr txBox="1"/>
          <p:nvPr/>
        </p:nvSpPr>
        <p:spPr>
          <a:xfrm>
            <a:off x="539552" y="1844824"/>
            <a:ext cx="8208912" cy="4708981"/>
          </a:xfrm>
          <a:prstGeom prst="rect">
            <a:avLst/>
          </a:prstGeom>
          <a:noFill/>
        </p:spPr>
        <p:txBody>
          <a:bodyPr wrap="square" rtlCol="0">
            <a:spAutoFit/>
          </a:bodyPr>
          <a:lstStyle/>
          <a:p>
            <a:pPr algn="ctr"/>
            <a:r>
              <a:rPr lang="en-US" sz="2000" dirty="0" smtClean="0"/>
              <a:t>Presented scope and concept for ESS machine protection and how to use Beam Instrumentation systems for achieving the required protection integrity level.</a:t>
            </a:r>
          </a:p>
          <a:p>
            <a:pPr algn="ctr"/>
            <a:endParaRPr lang="en-US" sz="2000" dirty="0" smtClean="0"/>
          </a:p>
          <a:p>
            <a:pPr algn="ctr"/>
            <a:r>
              <a:rPr lang="en-US" sz="2000" dirty="0" smtClean="0"/>
              <a:t>First designs of </a:t>
            </a:r>
            <a:r>
              <a:rPr lang="en-US" sz="2000" dirty="0" err="1" smtClean="0"/>
              <a:t>hw</a:t>
            </a:r>
            <a:r>
              <a:rPr lang="en-US" sz="2000" dirty="0" smtClean="0"/>
              <a:t> components done (to be optimized).</a:t>
            </a:r>
          </a:p>
          <a:p>
            <a:pPr algn="ctr"/>
            <a:endParaRPr lang="en-US" sz="2000" dirty="0" smtClean="0"/>
          </a:p>
          <a:p>
            <a:pPr algn="ctr"/>
            <a:r>
              <a:rPr lang="en-US" sz="2000" dirty="0" smtClean="0"/>
              <a:t>Prototyping started.</a:t>
            </a:r>
          </a:p>
          <a:p>
            <a:pPr algn="ctr"/>
            <a:endParaRPr lang="en-US" sz="2000" dirty="0" smtClean="0"/>
          </a:p>
          <a:p>
            <a:pPr algn="ctr"/>
            <a:r>
              <a:rPr lang="en-US" sz="2000" dirty="0" smtClean="0"/>
              <a:t>Working group has to be established.</a:t>
            </a:r>
          </a:p>
          <a:p>
            <a:pPr algn="ctr"/>
            <a:endParaRPr lang="en-US" sz="2000" dirty="0" smtClean="0"/>
          </a:p>
          <a:p>
            <a:pPr algn="ctr"/>
            <a:r>
              <a:rPr lang="en-US" sz="2000" dirty="0" smtClean="0"/>
              <a:t>First audit with external experts by the end of this year for machine protection architecture and the Beam Interlock System.</a:t>
            </a:r>
          </a:p>
          <a:p>
            <a:pPr algn="ctr"/>
            <a:endParaRPr lang="en-US" sz="2000" dirty="0"/>
          </a:p>
          <a:p>
            <a:pPr algn="ctr"/>
            <a:r>
              <a:rPr lang="en-US" sz="2000" dirty="0" smtClean="0"/>
              <a:t>MPC must approve final designs for all systems relevant for Machine Protection.</a:t>
            </a:r>
          </a:p>
        </p:txBody>
      </p:sp>
    </p:spTree>
    <p:extLst>
      <p:ext uri="{BB962C8B-B14F-4D97-AF65-F5344CB8AC3E}">
        <p14:creationId xmlns:p14="http://schemas.microsoft.com/office/powerpoint/2010/main" val="10769844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Overview</a:t>
            </a:r>
            <a:endParaRPr lang="sv-SE" dirty="0"/>
          </a:p>
        </p:txBody>
      </p:sp>
      <p:sp>
        <p:nvSpPr>
          <p:cNvPr id="3" name="Content Placeholder 2"/>
          <p:cNvSpPr>
            <a:spLocks noGrp="1"/>
          </p:cNvSpPr>
          <p:nvPr>
            <p:ph idx="1"/>
          </p:nvPr>
        </p:nvSpPr>
        <p:spPr>
          <a:xfrm>
            <a:off x="457200" y="1772816"/>
            <a:ext cx="8229600" cy="4248472"/>
          </a:xfrm>
        </p:spPr>
        <p:txBody>
          <a:bodyPr>
            <a:noAutofit/>
          </a:bodyPr>
          <a:lstStyle/>
          <a:p>
            <a:pPr marL="514350" indent="-514350">
              <a:buFont typeface="+mj-lt"/>
              <a:buAutoNum type="arabicPeriod"/>
            </a:pPr>
            <a:r>
              <a:rPr lang="en-US" sz="2200" dirty="0" smtClean="0">
                <a:solidFill>
                  <a:schemeClr val="tx1"/>
                </a:solidFill>
              </a:rPr>
              <a:t>Overview on Machine Protection and Beam Instrumentation</a:t>
            </a:r>
          </a:p>
          <a:p>
            <a:pPr marL="0" indent="0">
              <a:buNone/>
            </a:pPr>
            <a:endParaRPr lang="en-US" sz="2200" dirty="0" smtClean="0">
              <a:solidFill>
                <a:schemeClr val="tx1"/>
              </a:solidFill>
            </a:endParaRPr>
          </a:p>
          <a:p>
            <a:pPr marL="514350" indent="-514350">
              <a:buFont typeface="+mj-lt"/>
              <a:buAutoNum type="arabicPeriod"/>
            </a:pPr>
            <a:r>
              <a:rPr lang="en-US" sz="2200" dirty="0" smtClean="0">
                <a:solidFill>
                  <a:schemeClr val="tx1"/>
                </a:solidFill>
              </a:rPr>
              <a:t>Requirements </a:t>
            </a:r>
          </a:p>
          <a:p>
            <a:pPr marL="514350" indent="-514350">
              <a:buFont typeface="+mj-lt"/>
              <a:buAutoNum type="arabicPeriod"/>
            </a:pPr>
            <a:endParaRPr lang="en-US" sz="2200" dirty="0">
              <a:solidFill>
                <a:schemeClr val="tx1"/>
              </a:solidFill>
            </a:endParaRPr>
          </a:p>
          <a:p>
            <a:pPr marL="514350" indent="-514350">
              <a:buFont typeface="+mj-lt"/>
              <a:buAutoNum type="arabicPeriod"/>
            </a:pPr>
            <a:r>
              <a:rPr lang="en-US" sz="2200" dirty="0" smtClean="0">
                <a:solidFill>
                  <a:schemeClr val="tx1"/>
                </a:solidFill>
              </a:rPr>
              <a:t>Status</a:t>
            </a:r>
          </a:p>
          <a:p>
            <a:pPr marL="0" indent="0">
              <a:buNone/>
            </a:pPr>
            <a:endParaRPr lang="en-US" sz="2200" dirty="0" smtClean="0">
              <a:solidFill>
                <a:schemeClr val="tx1"/>
              </a:solidFill>
            </a:endParaRPr>
          </a:p>
          <a:p>
            <a:pPr marL="514350" indent="-514350">
              <a:buFont typeface="+mj-lt"/>
              <a:buAutoNum type="arabicPeriod"/>
            </a:pPr>
            <a:r>
              <a:rPr lang="en-US" sz="2200" dirty="0" smtClean="0">
                <a:solidFill>
                  <a:schemeClr val="tx1"/>
                </a:solidFill>
              </a:rPr>
              <a:t>Next steps</a:t>
            </a:r>
          </a:p>
          <a:p>
            <a:pPr marL="514350" indent="-514350">
              <a:buFont typeface="+mj-lt"/>
              <a:buAutoNum type="arabicPeriod"/>
            </a:pPr>
            <a:endParaRPr lang="en-US" sz="2200" dirty="0" smtClean="0">
              <a:solidFill>
                <a:schemeClr val="tx1"/>
              </a:solidFill>
            </a:endParaRPr>
          </a:p>
          <a:p>
            <a:pPr marL="514350" indent="-514350">
              <a:buFont typeface="+mj-lt"/>
              <a:buAutoNum type="arabicPeriod"/>
            </a:pPr>
            <a:r>
              <a:rPr lang="en-US" sz="2200" dirty="0" smtClean="0">
                <a:solidFill>
                  <a:schemeClr val="tx1"/>
                </a:solidFill>
              </a:rPr>
              <a:t>Backup </a:t>
            </a:r>
            <a:r>
              <a:rPr lang="en-US" sz="2200" dirty="0">
                <a:solidFill>
                  <a:schemeClr val="tx1"/>
                </a:solidFill>
              </a:rPr>
              <a:t>S</a:t>
            </a:r>
            <a:r>
              <a:rPr lang="en-US" sz="2200" dirty="0" smtClean="0">
                <a:solidFill>
                  <a:schemeClr val="tx1"/>
                </a:solidFill>
              </a:rPr>
              <a:t>lides: Thresholds </a:t>
            </a:r>
            <a:r>
              <a:rPr lang="en-US" sz="2200" dirty="0">
                <a:solidFill>
                  <a:schemeClr val="tx1"/>
                </a:solidFill>
              </a:rPr>
              <a:t>for </a:t>
            </a:r>
            <a:r>
              <a:rPr lang="en-US" sz="2200" dirty="0" smtClean="0">
                <a:solidFill>
                  <a:schemeClr val="tx1"/>
                </a:solidFill>
              </a:rPr>
              <a:t>Beam Losses</a:t>
            </a:r>
            <a:endParaRPr lang="en-US" sz="22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2</a:t>
            </a:fld>
            <a:endParaRPr lang="sv-SE" dirty="0"/>
          </a:p>
        </p:txBody>
      </p:sp>
    </p:spTree>
    <p:extLst>
      <p:ext uri="{BB962C8B-B14F-4D97-AF65-F5344CB8AC3E}">
        <p14:creationId xmlns:p14="http://schemas.microsoft.com/office/powerpoint/2010/main" val="148902854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BackUp</a:t>
            </a:r>
            <a:r>
              <a:rPr lang="en-US" dirty="0" smtClean="0"/>
              <a:t> Slides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20</a:t>
            </a:fld>
            <a:endParaRPr lang="sv-SE" dirty="0"/>
          </a:p>
        </p:txBody>
      </p:sp>
    </p:spTree>
    <p:extLst>
      <p:ext uri="{BB962C8B-B14F-4D97-AF65-F5344CB8AC3E}">
        <p14:creationId xmlns:p14="http://schemas.microsoft.com/office/powerpoint/2010/main" val="239492209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 and Responsibilities  </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21</a:t>
            </a:fld>
            <a:endParaRPr lang="sv-SE" dirty="0"/>
          </a:p>
        </p:txBody>
      </p:sp>
      <p:sp>
        <p:nvSpPr>
          <p:cNvPr id="6" name="TextBox 5"/>
          <p:cNvSpPr txBox="1"/>
          <p:nvPr/>
        </p:nvSpPr>
        <p:spPr>
          <a:xfrm>
            <a:off x="323528" y="1484784"/>
            <a:ext cx="8424936" cy="5355313"/>
          </a:xfrm>
          <a:prstGeom prst="rect">
            <a:avLst/>
          </a:prstGeom>
          <a:noFill/>
        </p:spPr>
        <p:txBody>
          <a:bodyPr wrap="square" rtlCol="0">
            <a:spAutoFit/>
          </a:bodyPr>
          <a:lstStyle/>
          <a:p>
            <a:pPr marL="285750" indent="-285750">
              <a:buFont typeface="Arial"/>
              <a:buChar char="•"/>
            </a:pPr>
            <a:r>
              <a:rPr lang="en-US" dirty="0" smtClean="0"/>
              <a:t>Simulate relevant </a:t>
            </a:r>
            <a:r>
              <a:rPr lang="en-US" b="1" dirty="0" smtClean="0"/>
              <a:t>beam loss scenarios </a:t>
            </a:r>
            <a:r>
              <a:rPr lang="en-US" dirty="0" smtClean="0"/>
              <a:t>[Beam Physics, BI teams]</a:t>
            </a:r>
          </a:p>
          <a:p>
            <a:pPr marL="285750" indent="-285750">
              <a:buFont typeface="Arial"/>
              <a:buChar char="•"/>
            </a:pPr>
            <a:endParaRPr lang="en-US" dirty="0" smtClean="0"/>
          </a:p>
          <a:p>
            <a:pPr marL="285750" indent="-285750">
              <a:buFont typeface="Arial"/>
              <a:buChar char="•"/>
            </a:pPr>
            <a:r>
              <a:rPr lang="en-US" b="1" dirty="0" smtClean="0"/>
              <a:t>Categorize</a:t>
            </a:r>
            <a:r>
              <a:rPr lang="en-US" dirty="0" smtClean="0"/>
              <a:t> the different loss types [BI, MP, Beam Physics teams]:</a:t>
            </a:r>
          </a:p>
          <a:p>
            <a:pPr marL="742950" lvl="1" indent="-285750">
              <a:buFont typeface="Arial"/>
              <a:buChar char="•"/>
            </a:pPr>
            <a:r>
              <a:rPr lang="en-US" dirty="0"/>
              <a:t>F</a:t>
            </a:r>
            <a:r>
              <a:rPr lang="en-US" dirty="0" smtClean="0"/>
              <a:t>or different time scales, </a:t>
            </a:r>
          </a:p>
          <a:p>
            <a:pPr marL="742950" lvl="1" indent="-285750">
              <a:buFont typeface="Arial"/>
              <a:buChar char="•"/>
            </a:pPr>
            <a:r>
              <a:rPr lang="en-US" dirty="0" smtClean="0"/>
              <a:t>Particle spectra,</a:t>
            </a:r>
          </a:p>
          <a:p>
            <a:pPr marL="742950" lvl="1" indent="-285750">
              <a:buFont typeface="Arial"/>
              <a:buChar char="•"/>
            </a:pPr>
            <a:r>
              <a:rPr lang="en-US" dirty="0" smtClean="0"/>
              <a:t>According to number of lost protons leading to damage in [p/m/s], </a:t>
            </a:r>
          </a:p>
          <a:p>
            <a:pPr marL="742950" lvl="1" indent="-285750">
              <a:buFont typeface="Arial"/>
              <a:buChar char="•"/>
            </a:pPr>
            <a:r>
              <a:rPr lang="en-US" dirty="0" smtClean="0"/>
              <a:t>According to requirements for hands on maintenance times, etc. </a:t>
            </a:r>
          </a:p>
          <a:p>
            <a:pPr lvl="1"/>
            <a:endParaRPr lang="en-US" dirty="0" smtClean="0"/>
          </a:p>
          <a:p>
            <a:pPr marL="285750" indent="-285750">
              <a:buFont typeface="Arial"/>
              <a:buChar char="•"/>
            </a:pPr>
            <a:r>
              <a:rPr lang="en-US" dirty="0" smtClean="0"/>
              <a:t>Define </a:t>
            </a:r>
            <a:r>
              <a:rPr lang="en-US" b="1" dirty="0" smtClean="0"/>
              <a:t>damage levels </a:t>
            </a:r>
            <a:r>
              <a:rPr lang="en-US" dirty="0" smtClean="0"/>
              <a:t>of critical equipment (in number of max lost protons/deposited energy/timescales) [system stakeholders with the help of the beam physics team?]</a:t>
            </a:r>
          </a:p>
          <a:p>
            <a:pPr marL="285750" indent="-285750">
              <a:buFont typeface="Arial"/>
              <a:buChar char="•"/>
            </a:pPr>
            <a:endParaRPr lang="en-US" dirty="0" smtClean="0"/>
          </a:p>
          <a:p>
            <a:pPr marL="285750" indent="-285750">
              <a:buFont typeface="Arial"/>
              <a:buChar char="•"/>
            </a:pPr>
            <a:r>
              <a:rPr lang="en-US" dirty="0"/>
              <a:t>The results then can be used to define [BI, </a:t>
            </a:r>
            <a:r>
              <a:rPr lang="en-US" dirty="0" smtClean="0"/>
              <a:t>MP and beam physics </a:t>
            </a:r>
            <a:r>
              <a:rPr lang="en-US" dirty="0"/>
              <a:t>teams]:</a:t>
            </a:r>
          </a:p>
          <a:p>
            <a:pPr marL="742950" lvl="1" indent="-285750">
              <a:buFont typeface="Arial"/>
              <a:buChar char="•"/>
            </a:pPr>
            <a:r>
              <a:rPr lang="en-US" dirty="0"/>
              <a:t>beam loss </a:t>
            </a:r>
            <a:r>
              <a:rPr lang="en-US" dirty="0" smtClean="0"/>
              <a:t>thresholds for BCMs and BLMs [approval by MPC], </a:t>
            </a:r>
            <a:endParaRPr lang="en-US" dirty="0"/>
          </a:p>
          <a:p>
            <a:pPr marL="742950" lvl="1" indent="-285750">
              <a:buFont typeface="Arial"/>
              <a:buChar char="•"/>
            </a:pPr>
            <a:r>
              <a:rPr lang="en-US" dirty="0"/>
              <a:t>integration </a:t>
            </a:r>
            <a:r>
              <a:rPr lang="en-US" dirty="0" smtClean="0"/>
              <a:t>times </a:t>
            </a:r>
            <a:r>
              <a:rPr lang="en-US" dirty="0"/>
              <a:t>for BCMs and BLMs </a:t>
            </a:r>
            <a:r>
              <a:rPr lang="en-US" dirty="0" smtClean="0"/>
              <a:t>[</a:t>
            </a:r>
            <a:r>
              <a:rPr lang="en-US" dirty="0"/>
              <a:t>approval by MPC]</a:t>
            </a:r>
            <a:r>
              <a:rPr lang="en-US" dirty="0" smtClean="0"/>
              <a:t>, </a:t>
            </a:r>
            <a:endParaRPr lang="en-US" dirty="0"/>
          </a:p>
          <a:p>
            <a:pPr marL="742950" lvl="1" indent="-285750">
              <a:buFont typeface="Arial"/>
              <a:buChar char="•"/>
            </a:pPr>
            <a:r>
              <a:rPr lang="en-US" dirty="0"/>
              <a:t>dynamic range and response times for the </a:t>
            </a:r>
            <a:r>
              <a:rPr lang="en-US" dirty="0" smtClean="0"/>
              <a:t>BCM, BLM electronics </a:t>
            </a:r>
            <a:r>
              <a:rPr lang="en-US" dirty="0"/>
              <a:t>[approval by MPC]</a:t>
            </a:r>
            <a:r>
              <a:rPr lang="en-US" dirty="0" smtClean="0"/>
              <a:t>, </a:t>
            </a:r>
            <a:r>
              <a:rPr lang="en-US" dirty="0"/>
              <a:t>etc</a:t>
            </a:r>
            <a:r>
              <a:rPr lang="en-US" dirty="0" smtClean="0"/>
              <a:t>.</a:t>
            </a:r>
          </a:p>
          <a:p>
            <a:pPr marL="285750" indent="-285750">
              <a:buFont typeface="Arial"/>
              <a:buChar char="•"/>
            </a:pPr>
            <a:endParaRPr lang="en-US" dirty="0"/>
          </a:p>
          <a:p>
            <a:pPr marL="285750" indent="-285750">
              <a:buFont typeface="Arial"/>
              <a:buChar char="•"/>
            </a:pPr>
            <a:r>
              <a:rPr lang="en-US" dirty="0" smtClean="0"/>
              <a:t>Define </a:t>
            </a:r>
            <a:r>
              <a:rPr lang="en-US" b="1" dirty="0" smtClean="0"/>
              <a:t>beam and machine modes </a:t>
            </a:r>
            <a:r>
              <a:rPr lang="en-US" dirty="0" smtClean="0"/>
              <a:t>[operations, BI, MP and beam physics teams, approval by MPC]</a:t>
            </a:r>
            <a:endParaRPr lang="en-US" dirty="0"/>
          </a:p>
        </p:txBody>
      </p:sp>
    </p:spTree>
    <p:extLst>
      <p:ext uri="{BB962C8B-B14F-4D97-AF65-F5344CB8AC3E}">
        <p14:creationId xmlns:p14="http://schemas.microsoft.com/office/powerpoint/2010/main" val="250435144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Thresholds for Beam Losses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22</a:t>
            </a:fld>
            <a:endParaRPr lang="sv-SE" dirty="0"/>
          </a:p>
        </p:txBody>
      </p:sp>
      <p:sp>
        <p:nvSpPr>
          <p:cNvPr id="6" name="TextBox 5"/>
          <p:cNvSpPr txBox="1"/>
          <p:nvPr/>
        </p:nvSpPr>
        <p:spPr>
          <a:xfrm>
            <a:off x="251520" y="1700808"/>
            <a:ext cx="8424936" cy="4801315"/>
          </a:xfrm>
          <a:prstGeom prst="rect">
            <a:avLst/>
          </a:prstGeom>
          <a:noFill/>
        </p:spPr>
        <p:txBody>
          <a:bodyPr wrap="square" rtlCol="0">
            <a:spAutoFit/>
          </a:bodyPr>
          <a:lstStyle/>
          <a:p>
            <a:r>
              <a:rPr lang="en-US" b="1" dirty="0" smtClean="0"/>
              <a:t>Overview</a:t>
            </a:r>
            <a:r>
              <a:rPr lang="en-US" dirty="0" smtClean="0"/>
              <a:t>:</a:t>
            </a:r>
          </a:p>
          <a:p>
            <a:endParaRPr lang="en-US" dirty="0" smtClean="0"/>
          </a:p>
          <a:p>
            <a:pPr marL="285750" indent="-285750">
              <a:buFont typeface="Arial"/>
              <a:buChar char="•"/>
            </a:pPr>
            <a:r>
              <a:rPr lang="en-US" dirty="0" smtClean="0"/>
              <a:t>BLMs </a:t>
            </a:r>
            <a:r>
              <a:rPr lang="en-US" dirty="0"/>
              <a:t>and </a:t>
            </a:r>
            <a:r>
              <a:rPr lang="en-US" dirty="0" smtClean="0"/>
              <a:t>BCMs are used to protect the machine from un-necessary and/or dangerous beam losses leading to equipment damage and/or activation</a:t>
            </a:r>
          </a:p>
          <a:p>
            <a:pPr marL="285750" indent="-285750">
              <a:buFont typeface="Arial"/>
              <a:buChar char="•"/>
            </a:pPr>
            <a:r>
              <a:rPr lang="en-US" dirty="0" smtClean="0"/>
              <a:t>If measured losses exceed pre-defined loss thresholds, then the beam operation will be stopped (removal of beam permit towards the BIS)</a:t>
            </a:r>
            <a:endParaRPr lang="en-US" dirty="0"/>
          </a:p>
          <a:p>
            <a:endParaRPr lang="en-US" dirty="0" smtClean="0"/>
          </a:p>
          <a:p>
            <a:r>
              <a:rPr lang="en-US" b="1" dirty="0" smtClean="0"/>
              <a:t>Strategy: </a:t>
            </a:r>
          </a:p>
          <a:p>
            <a:endParaRPr lang="en-US" b="1" dirty="0" smtClean="0"/>
          </a:p>
          <a:p>
            <a:pPr marL="285750" indent="-285750">
              <a:buFont typeface="Arial"/>
              <a:buChar char="•"/>
            </a:pPr>
            <a:r>
              <a:rPr lang="en-US" dirty="0" smtClean="0"/>
              <a:t>BLMs and BCMs should initiate a beam stop </a:t>
            </a:r>
            <a:r>
              <a:rPr lang="en-US" i="1" dirty="0" smtClean="0"/>
              <a:t>before</a:t>
            </a:r>
            <a:r>
              <a:rPr lang="en-US" dirty="0" smtClean="0"/>
              <a:t> beam losses lead to damage</a:t>
            </a:r>
          </a:p>
          <a:p>
            <a:pPr marL="285750" indent="-285750">
              <a:buFont typeface="Arial"/>
              <a:buChar char="•"/>
            </a:pPr>
            <a:r>
              <a:rPr lang="en-US" dirty="0" smtClean="0"/>
              <a:t>Thresholds should be set to 1/10</a:t>
            </a:r>
            <a:r>
              <a:rPr lang="en-US" baseline="30000" dirty="0" smtClean="0"/>
              <a:t>th</a:t>
            </a:r>
            <a:r>
              <a:rPr lang="en-US" dirty="0" smtClean="0"/>
              <a:t> of the damage level [rule of thumb]</a:t>
            </a:r>
          </a:p>
          <a:p>
            <a:pPr marL="285750" indent="-285750">
              <a:buFont typeface="Arial"/>
              <a:buChar char="•"/>
            </a:pPr>
            <a:r>
              <a:rPr lang="en-US" dirty="0" smtClean="0"/>
              <a:t>Thresholds </a:t>
            </a:r>
            <a:r>
              <a:rPr lang="en-US" dirty="0"/>
              <a:t>should be set to 1</a:t>
            </a:r>
            <a:r>
              <a:rPr lang="en-US" dirty="0" smtClean="0"/>
              <a:t>/3</a:t>
            </a:r>
            <a:r>
              <a:rPr lang="en-US" baseline="30000" dirty="0" smtClean="0"/>
              <a:t>rd</a:t>
            </a:r>
            <a:r>
              <a:rPr lang="en-US" dirty="0" smtClean="0"/>
              <a:t> of </a:t>
            </a:r>
            <a:r>
              <a:rPr lang="en-US" dirty="0"/>
              <a:t>the </a:t>
            </a:r>
            <a:r>
              <a:rPr lang="en-US" dirty="0" smtClean="0"/>
              <a:t>cavity quench level [rule of thumb]</a:t>
            </a:r>
          </a:p>
          <a:p>
            <a:pPr marL="285750" indent="-285750">
              <a:buFont typeface="Arial"/>
              <a:buChar char="•"/>
            </a:pPr>
            <a:r>
              <a:rPr lang="en-US" dirty="0" smtClean="0"/>
              <a:t>Allow for some minor adjustments by operators (applied thresholds)</a:t>
            </a:r>
          </a:p>
          <a:p>
            <a:pPr marL="285750" indent="-285750">
              <a:buFont typeface="Arial"/>
              <a:buChar char="•"/>
            </a:pPr>
            <a:r>
              <a:rPr lang="en-US" dirty="0" smtClean="0"/>
              <a:t>Allow changes of “master” thresholds only by expert team</a:t>
            </a:r>
          </a:p>
          <a:p>
            <a:pPr marL="285750" indent="-285750">
              <a:buFont typeface="Arial"/>
              <a:buChar char="•"/>
            </a:pPr>
            <a:r>
              <a:rPr lang="en-US" dirty="0" err="1" smtClean="0"/>
              <a:t>Thresholds</a:t>
            </a:r>
            <a:r>
              <a:rPr lang="en-US" baseline="-25000" dirty="0" err="1" smtClean="0"/>
              <a:t>BLMs</a:t>
            </a:r>
            <a:r>
              <a:rPr lang="en-US" baseline="-25000" dirty="0" smtClean="0"/>
              <a:t> </a:t>
            </a:r>
            <a:r>
              <a:rPr lang="en-US" dirty="0" smtClean="0"/>
              <a:t>(</a:t>
            </a:r>
            <a:r>
              <a:rPr lang="en-US" dirty="0" err="1" smtClean="0"/>
              <a:t>E</a:t>
            </a:r>
            <a:r>
              <a:rPr lang="en-US" baseline="-25000" dirty="0" err="1" smtClean="0"/>
              <a:t>beam</a:t>
            </a:r>
            <a:r>
              <a:rPr lang="en-US" dirty="0" smtClean="0"/>
              <a:t>, </a:t>
            </a:r>
            <a:r>
              <a:rPr lang="en-US" dirty="0" err="1" smtClean="0"/>
              <a:t>Δt</a:t>
            </a:r>
            <a:r>
              <a:rPr lang="en-US" dirty="0" smtClean="0"/>
              <a:t>)=</a:t>
            </a:r>
            <a:r>
              <a:rPr lang="en-US" dirty="0" err="1" smtClean="0"/>
              <a:t>MeasLoss</a:t>
            </a:r>
            <a:r>
              <a:rPr lang="en-US" baseline="-25000" dirty="0" err="1" smtClean="0"/>
              <a:t>BLMs</a:t>
            </a:r>
            <a:r>
              <a:rPr lang="en-US" dirty="0" smtClean="0"/>
              <a:t> (</a:t>
            </a:r>
            <a:r>
              <a:rPr lang="en-US" dirty="0" err="1"/>
              <a:t>E</a:t>
            </a:r>
            <a:r>
              <a:rPr lang="en-US" baseline="-25000" dirty="0" err="1"/>
              <a:t>beam</a:t>
            </a:r>
            <a:r>
              <a:rPr lang="en-US" dirty="0" smtClean="0"/>
              <a:t>) x </a:t>
            </a:r>
            <a:r>
              <a:rPr lang="en-US" dirty="0" err="1" smtClean="0"/>
              <a:t>N</a:t>
            </a:r>
            <a:r>
              <a:rPr lang="en-US" baseline="-25000" dirty="0" err="1" smtClean="0"/>
              <a:t>p</a:t>
            </a:r>
            <a:r>
              <a:rPr lang="en-US" dirty="0" smtClean="0"/>
              <a:t> (</a:t>
            </a:r>
            <a:r>
              <a:rPr lang="en-US" dirty="0" err="1"/>
              <a:t>E</a:t>
            </a:r>
            <a:r>
              <a:rPr lang="en-US" baseline="-25000" dirty="0" err="1"/>
              <a:t>beam</a:t>
            </a:r>
            <a:r>
              <a:rPr lang="en-US" dirty="0" smtClean="0"/>
              <a:t>, </a:t>
            </a:r>
            <a:r>
              <a:rPr lang="en-US" dirty="0" err="1" smtClean="0"/>
              <a:t>Δt</a:t>
            </a:r>
            <a:r>
              <a:rPr lang="en-US" dirty="0" smtClean="0"/>
              <a:t>)</a:t>
            </a:r>
          </a:p>
          <a:p>
            <a:pPr marL="285750" indent="-285750">
              <a:buFont typeface="Arial"/>
              <a:buChar char="•"/>
            </a:pPr>
            <a:r>
              <a:rPr lang="en-US" dirty="0" smtClean="0"/>
              <a:t>Allow for masking of certain integration times</a:t>
            </a:r>
          </a:p>
          <a:p>
            <a:pPr marL="285750" indent="-285750">
              <a:buFont typeface="Arial"/>
              <a:buChar char="•"/>
            </a:pPr>
            <a:r>
              <a:rPr lang="en-US" dirty="0" smtClean="0"/>
              <a:t>Allow for masking of certain BLMs, BCMs</a:t>
            </a:r>
          </a:p>
        </p:txBody>
      </p:sp>
    </p:spTree>
    <p:extLst>
      <p:ext uri="{BB962C8B-B14F-4D97-AF65-F5344CB8AC3E}">
        <p14:creationId xmlns:p14="http://schemas.microsoft.com/office/powerpoint/2010/main" val="97219725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Thresholds for Beam Losses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23</a:t>
            </a:fld>
            <a:endParaRPr lang="sv-SE" dirty="0"/>
          </a:p>
        </p:txBody>
      </p:sp>
      <p:sp>
        <p:nvSpPr>
          <p:cNvPr id="6" name="TextBox 5"/>
          <p:cNvSpPr txBox="1"/>
          <p:nvPr/>
        </p:nvSpPr>
        <p:spPr>
          <a:xfrm>
            <a:off x="251520" y="1700808"/>
            <a:ext cx="8424936" cy="4801315"/>
          </a:xfrm>
          <a:prstGeom prst="rect">
            <a:avLst/>
          </a:prstGeom>
          <a:noFill/>
        </p:spPr>
        <p:txBody>
          <a:bodyPr wrap="square" rtlCol="0">
            <a:spAutoFit/>
          </a:bodyPr>
          <a:lstStyle/>
          <a:p>
            <a:r>
              <a:rPr lang="en-US" dirty="0" smtClean="0"/>
              <a:t>Procedures for changing/setting thresholds and/or masking:</a:t>
            </a:r>
          </a:p>
          <a:p>
            <a:endParaRPr lang="en-US" dirty="0" smtClean="0"/>
          </a:p>
          <a:p>
            <a:r>
              <a:rPr lang="en-US" dirty="0" smtClean="0"/>
              <a:t>Proposed beam loss thresholds and/or changes of existing beam loss thresholds have to be:</a:t>
            </a:r>
          </a:p>
          <a:p>
            <a:pPr marL="742950" lvl="1" indent="-285750">
              <a:buFont typeface="Arial"/>
              <a:buChar char="•"/>
            </a:pPr>
            <a:r>
              <a:rPr lang="en-US" dirty="0" smtClean="0"/>
              <a:t>Approved by the Machine Protection Committee </a:t>
            </a:r>
            <a:endParaRPr lang="en-US" dirty="0"/>
          </a:p>
          <a:p>
            <a:pPr marL="742950" lvl="1" indent="-285750">
              <a:buFont typeface="Arial"/>
              <a:buChar char="•"/>
            </a:pPr>
            <a:r>
              <a:rPr lang="en-US" dirty="0"/>
              <a:t>D</a:t>
            </a:r>
            <a:r>
              <a:rPr lang="en-US" dirty="0" smtClean="0"/>
              <a:t>ocumented and versioned in a dedicated repository (</a:t>
            </a:r>
            <a:r>
              <a:rPr lang="en-US" dirty="0" err="1" smtClean="0"/>
              <a:t>svn</a:t>
            </a:r>
            <a:r>
              <a:rPr lang="en-US" dirty="0" smtClean="0"/>
              <a:t>, mercurial, </a:t>
            </a:r>
            <a:r>
              <a:rPr lang="en-US" dirty="0" err="1" smtClean="0"/>
              <a:t>etc</a:t>
            </a:r>
            <a:r>
              <a:rPr lang="en-US" dirty="0" smtClean="0"/>
              <a:t>)</a:t>
            </a:r>
          </a:p>
          <a:p>
            <a:pPr marL="742950" lvl="1" indent="-285750">
              <a:buFont typeface="Arial"/>
              <a:buChar char="•"/>
            </a:pPr>
            <a:r>
              <a:rPr lang="en-US" dirty="0" smtClean="0"/>
              <a:t>Tested (specific criteria such as: functional shape regarding different integration times, settings in DB compared to settings in electronics, comparison between “old” and “new” settings, </a:t>
            </a:r>
            <a:r>
              <a:rPr lang="en-US" dirty="0" err="1" smtClean="0"/>
              <a:t>etc</a:t>
            </a:r>
            <a:r>
              <a:rPr lang="en-US" dirty="0" smtClean="0"/>
              <a:t>)</a:t>
            </a:r>
          </a:p>
          <a:p>
            <a:endParaRPr lang="en-US" dirty="0"/>
          </a:p>
          <a:p>
            <a:r>
              <a:rPr lang="en-US" dirty="0" smtClean="0"/>
              <a:t>Application of changes is allowed only:</a:t>
            </a:r>
          </a:p>
          <a:p>
            <a:pPr marL="742950" lvl="1" indent="-285750">
              <a:buFont typeface="Arial"/>
              <a:buChar char="•"/>
            </a:pPr>
            <a:r>
              <a:rPr lang="en-US" dirty="0" smtClean="0"/>
              <a:t>After approval by MPC (CHESS document)</a:t>
            </a:r>
          </a:p>
          <a:p>
            <a:pPr marL="742950" lvl="1" indent="-285750">
              <a:buFont typeface="Arial"/>
              <a:buChar char="•"/>
            </a:pPr>
            <a:r>
              <a:rPr lang="en-US" dirty="0" smtClean="0"/>
              <a:t>During no-beam times</a:t>
            </a:r>
          </a:p>
          <a:p>
            <a:pPr marL="742950" lvl="1" indent="-285750">
              <a:buFont typeface="Arial"/>
              <a:buChar char="•"/>
            </a:pPr>
            <a:r>
              <a:rPr lang="en-US" dirty="0" smtClean="0"/>
              <a:t>By expert (RBAC)</a:t>
            </a:r>
          </a:p>
          <a:p>
            <a:pPr marL="742950" lvl="1" indent="-285750">
              <a:buFont typeface="Arial"/>
              <a:buChar char="•"/>
            </a:pPr>
            <a:r>
              <a:rPr lang="en-US" dirty="0" smtClean="0"/>
              <a:t>Via expert application (GUI) / running consistency checks automatically</a:t>
            </a:r>
          </a:p>
          <a:p>
            <a:pPr marL="742950" lvl="1" indent="-285750">
              <a:buFont typeface="Arial"/>
              <a:buChar char="•"/>
            </a:pPr>
            <a:endParaRPr lang="en-US" dirty="0"/>
          </a:p>
          <a:p>
            <a:pPr lvl="1"/>
            <a:endParaRPr lang="en-US" dirty="0"/>
          </a:p>
        </p:txBody>
      </p:sp>
    </p:spTree>
    <p:extLst>
      <p:ext uri="{BB962C8B-B14F-4D97-AF65-F5344CB8AC3E}">
        <p14:creationId xmlns:p14="http://schemas.microsoft.com/office/powerpoint/2010/main" val="166871093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Thresholds for Beam Losses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24</a:t>
            </a:fld>
            <a:endParaRPr lang="sv-SE" dirty="0"/>
          </a:p>
        </p:txBody>
      </p:sp>
      <p:sp>
        <p:nvSpPr>
          <p:cNvPr id="6" name="TextBox 5"/>
          <p:cNvSpPr txBox="1"/>
          <p:nvPr/>
        </p:nvSpPr>
        <p:spPr>
          <a:xfrm>
            <a:off x="251520" y="1700808"/>
            <a:ext cx="8424936" cy="3139321"/>
          </a:xfrm>
          <a:prstGeom prst="rect">
            <a:avLst/>
          </a:prstGeom>
          <a:noFill/>
        </p:spPr>
        <p:txBody>
          <a:bodyPr wrap="square" rtlCol="0">
            <a:spAutoFit/>
          </a:bodyPr>
          <a:lstStyle/>
          <a:p>
            <a:r>
              <a:rPr lang="en-US" b="1" dirty="0" smtClean="0"/>
              <a:t>Important to have: </a:t>
            </a:r>
          </a:p>
          <a:p>
            <a:endParaRPr lang="en-US" dirty="0" smtClean="0"/>
          </a:p>
          <a:p>
            <a:pPr marL="285750" indent="-285750">
              <a:buFont typeface="Arial"/>
              <a:buChar char="•"/>
            </a:pPr>
            <a:r>
              <a:rPr lang="en-US" dirty="0" smtClean="0"/>
              <a:t>Failure catalogue and loss levels (who is in charge/timelines?)</a:t>
            </a:r>
          </a:p>
          <a:p>
            <a:pPr marL="285750" indent="-285750">
              <a:buFont typeface="Arial"/>
              <a:buChar char="•"/>
            </a:pPr>
            <a:r>
              <a:rPr lang="en-US" dirty="0" smtClean="0"/>
              <a:t>Knowledge about damage level for specific equipment</a:t>
            </a:r>
          </a:p>
          <a:p>
            <a:pPr marL="285750" indent="-285750">
              <a:buFont typeface="Arial"/>
              <a:buChar char="•"/>
            </a:pPr>
            <a:r>
              <a:rPr lang="en-US" dirty="0"/>
              <a:t>Knowledge about </a:t>
            </a:r>
            <a:r>
              <a:rPr lang="en-US" dirty="0" smtClean="0"/>
              <a:t>quench level </a:t>
            </a:r>
            <a:r>
              <a:rPr lang="en-US" dirty="0"/>
              <a:t>for </a:t>
            </a:r>
            <a:r>
              <a:rPr lang="en-US" dirty="0" smtClean="0"/>
              <a:t>cavities (possible?)</a:t>
            </a:r>
          </a:p>
          <a:p>
            <a:pPr marL="285750" indent="-285750">
              <a:buFont typeface="Arial"/>
              <a:buChar char="•"/>
            </a:pPr>
            <a:r>
              <a:rPr lang="en-US" dirty="0"/>
              <a:t>R</a:t>
            </a:r>
            <a:r>
              <a:rPr lang="en-US" dirty="0" smtClean="0"/>
              <a:t>obust DB (with automatic consistency checks)/not existing yet</a:t>
            </a:r>
          </a:p>
          <a:p>
            <a:pPr marL="285750" indent="-285750">
              <a:buFont typeface="Arial"/>
              <a:buChar char="•"/>
            </a:pPr>
            <a:r>
              <a:rPr lang="en-US" dirty="0" smtClean="0"/>
              <a:t>Procedures</a:t>
            </a:r>
          </a:p>
          <a:p>
            <a:pPr marL="285750" indent="-285750">
              <a:buFont typeface="Arial"/>
              <a:buChar char="•"/>
            </a:pPr>
            <a:r>
              <a:rPr lang="en-US" dirty="0" smtClean="0"/>
              <a:t>Template for documentation</a:t>
            </a:r>
          </a:p>
          <a:p>
            <a:pPr marL="285750" indent="-285750">
              <a:buFont typeface="Arial"/>
              <a:buChar char="•"/>
            </a:pPr>
            <a:r>
              <a:rPr lang="en-US" dirty="0" smtClean="0"/>
              <a:t>Tests with beam</a:t>
            </a:r>
          </a:p>
          <a:p>
            <a:pPr marL="285750" indent="-285750">
              <a:buFont typeface="Arial"/>
              <a:buChar char="•"/>
            </a:pPr>
            <a:r>
              <a:rPr lang="en-US" dirty="0" smtClean="0"/>
              <a:t>Logging of status information, loss thresholds (log on change)</a:t>
            </a:r>
          </a:p>
          <a:p>
            <a:pPr lvl="1"/>
            <a:endParaRPr lang="en-US" dirty="0"/>
          </a:p>
        </p:txBody>
      </p:sp>
    </p:spTree>
    <p:extLst>
      <p:ext uri="{BB962C8B-B14F-4D97-AF65-F5344CB8AC3E}">
        <p14:creationId xmlns:p14="http://schemas.microsoft.com/office/powerpoint/2010/main" val="35107528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Machine Protection @ ESS</a:t>
            </a:r>
            <a:endParaRPr lang="en-US" dirty="0"/>
          </a:p>
        </p:txBody>
      </p:sp>
      <p:sp>
        <p:nvSpPr>
          <p:cNvPr id="3" name="Content Placeholder 2"/>
          <p:cNvSpPr>
            <a:spLocks noGrp="1"/>
          </p:cNvSpPr>
          <p:nvPr>
            <p:ph idx="1"/>
          </p:nvPr>
        </p:nvSpPr>
        <p:spPr>
          <a:xfrm>
            <a:off x="539552" y="1772816"/>
            <a:ext cx="8316416" cy="4275856"/>
          </a:xfrm>
        </p:spPr>
        <p:txBody>
          <a:bodyPr>
            <a:noAutofit/>
          </a:bodyPr>
          <a:lstStyle/>
          <a:p>
            <a:pPr marL="0" indent="0">
              <a:buNone/>
            </a:pPr>
            <a:r>
              <a:rPr lang="en-US" sz="2000" dirty="0" smtClean="0">
                <a:solidFill>
                  <a:schemeClr val="tx1"/>
                </a:solidFill>
              </a:rPr>
              <a:t>Machine </a:t>
            </a:r>
            <a:r>
              <a:rPr lang="en-US" sz="2000" dirty="0">
                <a:solidFill>
                  <a:schemeClr val="tx1"/>
                </a:solidFill>
              </a:rPr>
              <a:t>Protection needs to reliably do the following</a:t>
            </a:r>
            <a:r>
              <a:rPr lang="en-US" sz="2000" dirty="0" smtClean="0">
                <a:solidFill>
                  <a:schemeClr val="tx1"/>
                </a:solidFill>
              </a:rPr>
              <a:t>:</a:t>
            </a:r>
            <a:endParaRPr lang="en-US" sz="2000" dirty="0">
              <a:solidFill>
                <a:schemeClr val="tx1"/>
              </a:solidFill>
            </a:endParaRPr>
          </a:p>
          <a:p>
            <a:r>
              <a:rPr lang="en-US" sz="2000" b="1" dirty="0">
                <a:solidFill>
                  <a:schemeClr val="tx1"/>
                </a:solidFill>
              </a:rPr>
              <a:t>protect</a:t>
            </a:r>
            <a:r>
              <a:rPr lang="en-US" sz="2000" dirty="0">
                <a:solidFill>
                  <a:schemeClr val="tx1"/>
                </a:solidFill>
              </a:rPr>
              <a:t> the “machine” </a:t>
            </a:r>
            <a:r>
              <a:rPr lang="en-US" sz="2000" b="1" dirty="0">
                <a:solidFill>
                  <a:schemeClr val="tx1"/>
                </a:solidFill>
              </a:rPr>
              <a:t>from damage</a:t>
            </a:r>
            <a:r>
              <a:rPr lang="en-US" sz="2000" dirty="0">
                <a:solidFill>
                  <a:schemeClr val="tx1"/>
                </a:solidFill>
              </a:rPr>
              <a:t>, be it beam-induced or resulting from any other source</a:t>
            </a:r>
            <a:r>
              <a:rPr lang="en-US" sz="2000" dirty="0" smtClean="0">
                <a:solidFill>
                  <a:schemeClr val="tx1"/>
                </a:solidFill>
              </a:rPr>
              <a:t>,</a:t>
            </a:r>
          </a:p>
          <a:p>
            <a:r>
              <a:rPr lang="en-US" sz="2000" b="1" dirty="0" smtClean="0">
                <a:solidFill>
                  <a:schemeClr val="tx1"/>
                </a:solidFill>
              </a:rPr>
              <a:t>protect</a:t>
            </a:r>
            <a:r>
              <a:rPr lang="en-US" sz="2000" dirty="0" smtClean="0">
                <a:solidFill>
                  <a:schemeClr val="tx1"/>
                </a:solidFill>
              </a:rPr>
              <a:t> </a:t>
            </a:r>
            <a:r>
              <a:rPr lang="en-US" sz="2000" dirty="0">
                <a:solidFill>
                  <a:schemeClr val="tx1"/>
                </a:solidFill>
              </a:rPr>
              <a:t>the “machine” </a:t>
            </a:r>
            <a:r>
              <a:rPr lang="en-US" sz="2000" b="1" dirty="0">
                <a:solidFill>
                  <a:schemeClr val="tx1"/>
                </a:solidFill>
              </a:rPr>
              <a:t>from unnecessary beam-induced activation</a:t>
            </a:r>
            <a:r>
              <a:rPr lang="en-US" sz="2000" dirty="0" smtClean="0">
                <a:solidFill>
                  <a:schemeClr val="tx1"/>
                </a:solidFill>
              </a:rPr>
              <a:t>.</a:t>
            </a:r>
            <a:endParaRPr lang="en-US" sz="2000" dirty="0">
              <a:solidFill>
                <a:schemeClr val="tx1"/>
              </a:solidFill>
            </a:endParaRPr>
          </a:p>
          <a:p>
            <a:pPr marL="0" indent="0">
              <a:buNone/>
            </a:pPr>
            <a:endParaRPr lang="en-US" sz="2000" dirty="0" smtClean="0">
              <a:solidFill>
                <a:schemeClr val="tx1"/>
              </a:solidFill>
            </a:endParaRPr>
          </a:p>
          <a:p>
            <a:pPr marL="0" indent="0">
              <a:buNone/>
            </a:pPr>
            <a:endParaRPr lang="en-US" sz="2000" dirty="0" smtClean="0">
              <a:solidFill>
                <a:schemeClr val="tx1"/>
              </a:solidFill>
            </a:endParaRPr>
          </a:p>
          <a:p>
            <a:pPr marL="0" indent="0">
              <a:buNone/>
            </a:pPr>
            <a:r>
              <a:rPr lang="en-US" sz="2000" dirty="0" smtClean="0">
                <a:solidFill>
                  <a:schemeClr val="tx1"/>
                </a:solidFill>
              </a:rPr>
              <a:t>Machine </a:t>
            </a:r>
            <a:r>
              <a:rPr lang="en-US" sz="2000" dirty="0">
                <a:solidFill>
                  <a:schemeClr val="tx1"/>
                </a:solidFill>
              </a:rPr>
              <a:t>protection will be implemented in a way to</a:t>
            </a:r>
            <a:r>
              <a:rPr lang="en-US" sz="2000" dirty="0" smtClean="0">
                <a:solidFill>
                  <a:schemeClr val="tx1"/>
                </a:solidFill>
              </a:rPr>
              <a:t>:</a:t>
            </a:r>
            <a:endParaRPr lang="en-US" sz="2000" dirty="0">
              <a:solidFill>
                <a:schemeClr val="tx1"/>
              </a:solidFill>
            </a:endParaRPr>
          </a:p>
          <a:p>
            <a:pPr marL="285750" indent="-285750"/>
            <a:r>
              <a:rPr lang="en-US" sz="2000" b="1" dirty="0">
                <a:solidFill>
                  <a:schemeClr val="tx1"/>
                </a:solidFill>
              </a:rPr>
              <a:t>minimize</a:t>
            </a:r>
            <a:r>
              <a:rPr lang="en-US" sz="2000" dirty="0">
                <a:solidFill>
                  <a:schemeClr val="tx1"/>
                </a:solidFill>
              </a:rPr>
              <a:t> unnecessary down-time due to </a:t>
            </a:r>
            <a:r>
              <a:rPr lang="en-US" sz="2000" b="1" dirty="0">
                <a:solidFill>
                  <a:schemeClr val="tx1"/>
                </a:solidFill>
              </a:rPr>
              <a:t>spurious</a:t>
            </a:r>
            <a:r>
              <a:rPr lang="en-US" sz="2000" dirty="0">
                <a:solidFill>
                  <a:schemeClr val="tx1"/>
                </a:solidFill>
              </a:rPr>
              <a:t> </a:t>
            </a:r>
            <a:r>
              <a:rPr lang="en-US" sz="2000" b="1" dirty="0">
                <a:solidFill>
                  <a:schemeClr val="tx1"/>
                </a:solidFill>
              </a:rPr>
              <a:t>trips</a:t>
            </a:r>
            <a:r>
              <a:rPr lang="en-US" sz="2000" dirty="0">
                <a:solidFill>
                  <a:schemeClr val="tx1"/>
                </a:solidFill>
              </a:rPr>
              <a:t>,</a:t>
            </a:r>
          </a:p>
          <a:p>
            <a:pPr marL="285750" indent="-285750"/>
            <a:r>
              <a:rPr lang="en-US" sz="2000" dirty="0">
                <a:solidFill>
                  <a:schemeClr val="tx1"/>
                </a:solidFill>
              </a:rPr>
              <a:t>provide optimal </a:t>
            </a:r>
            <a:r>
              <a:rPr lang="en-US" sz="2000" b="1" dirty="0">
                <a:solidFill>
                  <a:schemeClr val="tx1"/>
                </a:solidFill>
              </a:rPr>
              <a:t>support</a:t>
            </a:r>
            <a:r>
              <a:rPr lang="en-US" sz="2000" dirty="0">
                <a:solidFill>
                  <a:schemeClr val="tx1"/>
                </a:solidFill>
              </a:rPr>
              <a:t> for </a:t>
            </a:r>
            <a:r>
              <a:rPr lang="en-US" sz="2000" b="1" dirty="0">
                <a:solidFill>
                  <a:schemeClr val="tx1"/>
                </a:solidFill>
              </a:rPr>
              <a:t>failure localization</a:t>
            </a:r>
            <a:r>
              <a:rPr lang="en-US" sz="2000" dirty="0">
                <a:solidFill>
                  <a:schemeClr val="tx1"/>
                </a:solidFill>
              </a:rPr>
              <a:t>,</a:t>
            </a:r>
          </a:p>
          <a:p>
            <a:pPr marL="285750" indent="-285750"/>
            <a:r>
              <a:rPr lang="en-US" sz="2000" b="1" dirty="0">
                <a:solidFill>
                  <a:schemeClr val="tx1"/>
                </a:solidFill>
              </a:rPr>
              <a:t>support</a:t>
            </a:r>
            <a:r>
              <a:rPr lang="en-US" sz="2000" dirty="0">
                <a:solidFill>
                  <a:schemeClr val="tx1"/>
                </a:solidFill>
              </a:rPr>
              <a:t> all </a:t>
            </a:r>
            <a:r>
              <a:rPr lang="en-US" sz="2000" b="1" dirty="0">
                <a:solidFill>
                  <a:schemeClr val="tx1"/>
                </a:solidFill>
              </a:rPr>
              <a:t>operational modes </a:t>
            </a:r>
            <a:r>
              <a:rPr lang="en-US" sz="2000" dirty="0">
                <a:solidFill>
                  <a:schemeClr val="tx1"/>
                </a:solidFill>
              </a:rPr>
              <a:t>of the facility,</a:t>
            </a:r>
          </a:p>
          <a:p>
            <a:pPr marL="285750" indent="-285750"/>
            <a:r>
              <a:rPr lang="en-US" sz="2000" b="1" dirty="0">
                <a:solidFill>
                  <a:schemeClr val="tx1"/>
                </a:solidFill>
              </a:rPr>
              <a:t>support</a:t>
            </a:r>
            <a:r>
              <a:rPr lang="en-US" sz="2000" dirty="0">
                <a:solidFill>
                  <a:schemeClr val="tx1"/>
                </a:solidFill>
              </a:rPr>
              <a:t> operation in </a:t>
            </a:r>
            <a:r>
              <a:rPr lang="en-US" sz="2000" b="1" dirty="0">
                <a:solidFill>
                  <a:schemeClr val="tx1"/>
                </a:solidFill>
              </a:rPr>
              <a:t>degraded </a:t>
            </a:r>
            <a:r>
              <a:rPr lang="en-US" sz="2000" b="1" dirty="0" smtClean="0">
                <a:solidFill>
                  <a:schemeClr val="tx1"/>
                </a:solidFill>
              </a:rPr>
              <a:t>mode</a:t>
            </a: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551115BC-487E-4422-894C-CB7CD3E79223}" type="slidenum">
              <a:rPr lang="sv-SE" smtClean="0"/>
              <a:t>3</a:t>
            </a:fld>
            <a:endParaRPr lang="sv-SE" dirty="0"/>
          </a:p>
        </p:txBody>
      </p:sp>
    </p:spTree>
    <p:extLst>
      <p:ext uri="{BB962C8B-B14F-4D97-AF65-F5344CB8AC3E}">
        <p14:creationId xmlns:p14="http://schemas.microsoft.com/office/powerpoint/2010/main" val="15736363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Architecture Concept</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4</a:t>
            </a:fld>
            <a:endParaRPr lang="sv-SE" dirty="0"/>
          </a:p>
        </p:txBody>
      </p:sp>
      <p:pic>
        <p:nvPicPr>
          <p:cNvPr id="6" name="Picture 5" descr="Functional_Architecture_Concept_v05.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1484784"/>
            <a:ext cx="8892480" cy="5519712"/>
          </a:xfrm>
          <a:prstGeom prst="rect">
            <a:avLst/>
          </a:prstGeom>
        </p:spPr>
      </p:pic>
      <p:sp>
        <p:nvSpPr>
          <p:cNvPr id="7" name="Frame 6"/>
          <p:cNvSpPr/>
          <p:nvPr/>
        </p:nvSpPr>
        <p:spPr>
          <a:xfrm>
            <a:off x="6444208" y="1484784"/>
            <a:ext cx="2376264" cy="576064"/>
          </a:xfrm>
          <a:prstGeom prst="frame">
            <a:avLst>
              <a:gd name="adj1" fmla="val 6852"/>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5" name="Frame 4"/>
          <p:cNvSpPr/>
          <p:nvPr/>
        </p:nvSpPr>
        <p:spPr>
          <a:xfrm>
            <a:off x="395536" y="2204864"/>
            <a:ext cx="7488832" cy="3672408"/>
          </a:xfrm>
          <a:prstGeom prst="frame">
            <a:avLst>
              <a:gd name="adj1" fmla="val 973"/>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187412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Beam Monitoring Systems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5</a:t>
            </a:fld>
            <a:endParaRPr lang="sv-SE" dirty="0"/>
          </a:p>
        </p:txBody>
      </p:sp>
      <p:sp>
        <p:nvSpPr>
          <p:cNvPr id="6" name="TextBox 5"/>
          <p:cNvSpPr txBox="1"/>
          <p:nvPr/>
        </p:nvSpPr>
        <p:spPr>
          <a:xfrm>
            <a:off x="467544" y="5085184"/>
            <a:ext cx="8229600" cy="1477328"/>
          </a:xfrm>
          <a:prstGeom prst="rect">
            <a:avLst/>
          </a:prstGeom>
          <a:noFill/>
        </p:spPr>
        <p:txBody>
          <a:bodyPr wrap="square" rtlCol="0">
            <a:spAutoFit/>
          </a:bodyPr>
          <a:lstStyle/>
          <a:p>
            <a:endParaRPr lang="en-US" dirty="0"/>
          </a:p>
          <a:p>
            <a:r>
              <a:rPr lang="en-US" dirty="0" smtClean="0"/>
              <a:t>Reaching the required availability and protection levels will however only be achievable if </a:t>
            </a:r>
            <a:r>
              <a:rPr lang="en-US" b="1" dirty="0" smtClean="0"/>
              <a:t>some degree of standardization in implementation and documentation is achieved</a:t>
            </a:r>
            <a:r>
              <a:rPr lang="en-US" dirty="0" smtClean="0"/>
              <a:t>.</a:t>
            </a:r>
          </a:p>
          <a:p>
            <a:endParaRPr lang="en-US" dirty="0" smtClean="0"/>
          </a:p>
        </p:txBody>
      </p:sp>
      <p:sp>
        <p:nvSpPr>
          <p:cNvPr id="5" name="TextBox 4"/>
          <p:cNvSpPr txBox="1"/>
          <p:nvPr/>
        </p:nvSpPr>
        <p:spPr>
          <a:xfrm>
            <a:off x="539552" y="3356992"/>
            <a:ext cx="7920880" cy="1754327"/>
          </a:xfrm>
          <a:prstGeom prst="rect">
            <a:avLst/>
          </a:prstGeom>
          <a:noFill/>
        </p:spPr>
        <p:txBody>
          <a:bodyPr wrap="square" rtlCol="0">
            <a:spAutoFit/>
          </a:bodyPr>
          <a:lstStyle/>
          <a:p>
            <a:r>
              <a:rPr lang="en-US" b="1" dirty="0" smtClean="0"/>
              <a:t>Proton Beam:</a:t>
            </a:r>
          </a:p>
          <a:p>
            <a:pPr marL="285750" indent="-285750">
              <a:buFont typeface="Arial"/>
              <a:buChar char="•"/>
            </a:pPr>
            <a:r>
              <a:rPr lang="en-US" dirty="0" smtClean="0"/>
              <a:t>potential source of damage</a:t>
            </a:r>
          </a:p>
          <a:p>
            <a:pPr marL="285750" indent="-285750">
              <a:buFont typeface="Arial"/>
              <a:buChar char="•"/>
            </a:pPr>
            <a:r>
              <a:rPr lang="en-US" dirty="0" smtClean="0"/>
              <a:t>source for activation</a:t>
            </a:r>
          </a:p>
          <a:p>
            <a:endParaRPr lang="en-US" dirty="0" smtClean="0"/>
          </a:p>
          <a:p>
            <a:r>
              <a:rPr lang="en-US" b="1" dirty="0" smtClean="0"/>
              <a:t>Machine protection:</a:t>
            </a:r>
          </a:p>
          <a:p>
            <a:pPr marL="285750" indent="-285750">
              <a:buFont typeface="Arial"/>
              <a:buChar char="•"/>
            </a:pPr>
            <a:r>
              <a:rPr lang="en-US" dirty="0" smtClean="0"/>
              <a:t>has to make sure that the beam parameters are as they should be</a:t>
            </a: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484784"/>
            <a:ext cx="7704856" cy="1778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87412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 Categorization of BI Systems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6</a:t>
            </a:fld>
            <a:endParaRPr lang="sv-SE" dirty="0"/>
          </a:p>
        </p:txBody>
      </p:sp>
      <p:sp>
        <p:nvSpPr>
          <p:cNvPr id="6" name="TextBox 5"/>
          <p:cNvSpPr txBox="1"/>
          <p:nvPr/>
        </p:nvSpPr>
        <p:spPr>
          <a:xfrm>
            <a:off x="395536" y="1691516"/>
            <a:ext cx="8352928" cy="369332"/>
          </a:xfrm>
          <a:prstGeom prst="rect">
            <a:avLst/>
          </a:prstGeom>
          <a:noFill/>
        </p:spPr>
        <p:txBody>
          <a:bodyPr wrap="square" rtlCol="0">
            <a:spAutoFit/>
          </a:bodyPr>
          <a:lstStyle/>
          <a:p>
            <a:r>
              <a:rPr lang="en-US" dirty="0" smtClean="0"/>
              <a:t>Categories of Beam Instrumentation systems (from Machine Protection perspective):</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757870132"/>
              </p:ext>
            </p:extLst>
          </p:nvPr>
        </p:nvGraphicFramePr>
        <p:xfrm>
          <a:off x="179512" y="2386672"/>
          <a:ext cx="8640960" cy="4124959"/>
        </p:xfrm>
        <a:graphic>
          <a:graphicData uri="http://schemas.openxmlformats.org/drawingml/2006/table">
            <a:tbl>
              <a:tblPr firstRow="1" bandRow="1">
                <a:tableStyleId>{5C22544A-7EE6-4342-B048-85BDC9FD1C3A}</a:tableStyleId>
              </a:tblPr>
              <a:tblGrid>
                <a:gridCol w="2952328"/>
                <a:gridCol w="3240361"/>
                <a:gridCol w="2448271"/>
              </a:tblGrid>
              <a:tr h="370840">
                <a:tc>
                  <a:txBody>
                    <a:bodyPr/>
                    <a:lstStyle/>
                    <a:p>
                      <a:r>
                        <a:rPr lang="en-US" dirty="0" smtClean="0">
                          <a:solidFill>
                            <a:schemeClr val="tx1"/>
                          </a:solidFill>
                        </a:rPr>
                        <a:t>BI systems providing</a:t>
                      </a:r>
                      <a:r>
                        <a:rPr lang="en-US" baseline="0" dirty="0" smtClean="0">
                          <a:solidFill>
                            <a:schemeClr val="tx1"/>
                          </a:solidFill>
                        </a:rPr>
                        <a:t> active </a:t>
                      </a:r>
                      <a:r>
                        <a:rPr lang="en-US" dirty="0" smtClean="0">
                          <a:solidFill>
                            <a:schemeClr val="tx1"/>
                          </a:solidFill>
                        </a:rPr>
                        <a:t>protection (backbone of MP)</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chemeClr val="tx1"/>
                          </a:solidFill>
                        </a:rPr>
                        <a:t>BI</a:t>
                      </a:r>
                      <a:r>
                        <a:rPr lang="en-US" baseline="0" dirty="0" smtClean="0">
                          <a:solidFill>
                            <a:schemeClr val="tx1"/>
                          </a:solidFill>
                        </a:rPr>
                        <a:t> systems i</a:t>
                      </a:r>
                      <a:r>
                        <a:rPr lang="en-US" dirty="0" smtClean="0">
                          <a:solidFill>
                            <a:schemeClr val="tx1"/>
                          </a:solidFill>
                        </a:rPr>
                        <a:t>n need of protection</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chemeClr val="tx1"/>
                          </a:solidFill>
                        </a:rPr>
                        <a:t>Other purposes (destination of beam)</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r>
                        <a:rPr lang="en-US" dirty="0" smtClean="0">
                          <a:solidFill>
                            <a:schemeClr val="tx1"/>
                          </a:solidFill>
                        </a:rPr>
                        <a:t>Beam Loss Monitors [250]</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err="1" smtClean="0">
                          <a:solidFill>
                            <a:schemeClr val="tx1"/>
                          </a:solidFill>
                        </a:rPr>
                        <a:t>Wirescanners</a:t>
                      </a:r>
                      <a:r>
                        <a:rPr lang="en-US" dirty="0" smtClean="0">
                          <a:solidFill>
                            <a:schemeClr val="tx1"/>
                          </a:solidFill>
                        </a:rPr>
                        <a:t> [15]</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chemeClr val="tx1"/>
                          </a:solidFill>
                        </a:rPr>
                        <a:t>Faraday Cup</a:t>
                      </a:r>
                      <a:r>
                        <a:rPr lang="en-US" baseline="0" dirty="0" smtClean="0">
                          <a:solidFill>
                            <a:schemeClr val="tx1"/>
                          </a:solidFill>
                        </a:rPr>
                        <a:t> in the LEBT</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r>
                        <a:rPr lang="en-US" dirty="0" smtClean="0">
                          <a:solidFill>
                            <a:schemeClr val="tx1"/>
                          </a:solidFill>
                        </a:rPr>
                        <a:t>Beam Current Monitors [21]</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err="1" smtClean="0">
                          <a:solidFill>
                            <a:schemeClr val="tx1"/>
                          </a:solidFill>
                        </a:rPr>
                        <a:t>Emittance</a:t>
                      </a:r>
                      <a:r>
                        <a:rPr lang="en-US" baseline="0" dirty="0" smtClean="0">
                          <a:solidFill>
                            <a:schemeClr val="tx1"/>
                          </a:solidFill>
                        </a:rPr>
                        <a:t> Measurement Units (Allison scanner, Slits &amp;Grids) [2]</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r>
                        <a:rPr lang="en-US" dirty="0" smtClean="0">
                          <a:solidFill>
                            <a:schemeClr val="tx1"/>
                          </a:solidFill>
                        </a:rPr>
                        <a:t>Some very few Beam Position Monitors (</a:t>
                      </a:r>
                      <a:r>
                        <a:rPr lang="en-US" dirty="0" err="1" smtClean="0">
                          <a:solidFill>
                            <a:schemeClr val="tx1"/>
                          </a:solidFill>
                        </a:rPr>
                        <a:t>eg</a:t>
                      </a:r>
                      <a:r>
                        <a:rPr lang="en-US" dirty="0" smtClean="0">
                          <a:solidFill>
                            <a:schemeClr val="tx1"/>
                          </a:solidFill>
                        </a:rPr>
                        <a:t> in dogleg, A2T line)</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chemeClr val="tx1"/>
                          </a:solidFill>
                        </a:rPr>
                        <a:t>Faraday Cups (except LEBT FC) [3+1]</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chemeClr val="tx1"/>
                          </a:solidFill>
                        </a:rPr>
                        <a:t>BSMs, Iris</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dirty="0" smtClean="0">
                          <a:solidFill>
                            <a:schemeClr val="tx1"/>
                          </a:solidFill>
                        </a:rPr>
                        <a:t>In general: </a:t>
                      </a:r>
                      <a:r>
                        <a:rPr lang="en-US" b="1" dirty="0" smtClean="0">
                          <a:solidFill>
                            <a:schemeClr val="tx1"/>
                          </a:solidFill>
                        </a:rPr>
                        <a:t>all devices which</a:t>
                      </a:r>
                      <a:r>
                        <a:rPr lang="en-US" b="1" baseline="0" dirty="0" smtClean="0">
                          <a:solidFill>
                            <a:schemeClr val="tx1"/>
                          </a:solidFill>
                        </a:rPr>
                        <a:t> can intercept the beam pipe </a:t>
                      </a:r>
                      <a:r>
                        <a:rPr lang="en-US" baseline="0" dirty="0" smtClean="0">
                          <a:solidFill>
                            <a:schemeClr val="tx1"/>
                          </a:solidFill>
                        </a:rPr>
                        <a:t>will be connected to the Beam Interlock system</a:t>
                      </a:r>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chemeClr val="tx1"/>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8782027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for </a:t>
            </a:r>
            <a:r>
              <a:rPr lang="en-US" dirty="0" err="1" smtClean="0"/>
              <a:t>Insertable</a:t>
            </a:r>
            <a:r>
              <a:rPr lang="en-US" dirty="0" smtClean="0"/>
              <a:t> Devices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sp>
        <p:nvSpPr>
          <p:cNvPr id="6" name="TextBox 5"/>
          <p:cNvSpPr txBox="1"/>
          <p:nvPr/>
        </p:nvSpPr>
        <p:spPr>
          <a:xfrm>
            <a:off x="395536" y="1866305"/>
            <a:ext cx="8352928" cy="4154983"/>
          </a:xfrm>
          <a:prstGeom prst="rect">
            <a:avLst/>
          </a:prstGeom>
          <a:noFill/>
        </p:spPr>
        <p:txBody>
          <a:bodyPr wrap="square" rtlCol="0">
            <a:spAutoFit/>
          </a:bodyPr>
          <a:lstStyle/>
          <a:p>
            <a:r>
              <a:rPr lang="en-US" sz="2200" dirty="0" smtClean="0"/>
              <a:t>We will interlock the position of </a:t>
            </a:r>
            <a:r>
              <a:rPr lang="en-US" sz="2200" dirty="0" err="1" smtClean="0"/>
              <a:t>insertable</a:t>
            </a:r>
            <a:r>
              <a:rPr lang="en-US" sz="2200" dirty="0" smtClean="0"/>
              <a:t> devices by using position switches (dedicated for Machine Protection).</a:t>
            </a:r>
          </a:p>
          <a:p>
            <a:endParaRPr lang="en-US" sz="2200" dirty="0" smtClean="0"/>
          </a:p>
          <a:p>
            <a:r>
              <a:rPr lang="en-US" sz="2200" dirty="0" smtClean="0"/>
              <a:t>The position switches are connected to a PLC based interlock system (ICS/WP5 is in charge of the PLC based interlock system).</a:t>
            </a:r>
          </a:p>
          <a:p>
            <a:endParaRPr lang="en-US" sz="2200" dirty="0" smtClean="0"/>
          </a:p>
          <a:p>
            <a:r>
              <a:rPr lang="en-US" sz="2200" dirty="0" smtClean="0"/>
              <a:t>The PLC based interlock system will generate a beam permit signal depending on the beam mode and other criteria.</a:t>
            </a:r>
          </a:p>
          <a:p>
            <a:endParaRPr lang="en-US" sz="2200" dirty="0" smtClean="0"/>
          </a:p>
          <a:p>
            <a:r>
              <a:rPr lang="en-US" sz="2200" dirty="0" smtClean="0"/>
              <a:t>The operational concept assuring that </a:t>
            </a:r>
            <a:r>
              <a:rPr lang="en-US" sz="2200" dirty="0" err="1" smtClean="0"/>
              <a:t>insertable</a:t>
            </a:r>
            <a:r>
              <a:rPr lang="en-US" sz="2200" dirty="0" smtClean="0"/>
              <a:t> devices are operated only when beam parameters allow for it, is currently being worked on.</a:t>
            </a:r>
          </a:p>
          <a:p>
            <a:endParaRPr lang="en-US" sz="2200" dirty="0"/>
          </a:p>
        </p:txBody>
      </p:sp>
    </p:spTree>
    <p:extLst>
      <p:ext uri="{BB962C8B-B14F-4D97-AF65-F5344CB8AC3E}">
        <p14:creationId xmlns:p14="http://schemas.microsoft.com/office/powerpoint/2010/main" val="8349745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1"/>
          <p:cNvSpPr txBox="1">
            <a:spLocks/>
          </p:cNvSpPr>
          <p:nvPr/>
        </p:nvSpPr>
        <p:spPr>
          <a:xfrm>
            <a:off x="457200" y="274638"/>
            <a:ext cx="7139136" cy="11430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200" kern="1200" baseline="0">
                <a:solidFill>
                  <a:schemeClr val="bg1"/>
                </a:solidFill>
                <a:latin typeface="+mj-lt"/>
                <a:ea typeface="+mj-ea"/>
                <a:cs typeface="+mj-cs"/>
              </a:defRPr>
            </a:lvl1pPr>
          </a:lstStyle>
          <a:p>
            <a:r>
              <a:rPr lang="en-US" dirty="0" smtClean="0"/>
              <a:t>Damage Potential and Timescales LINAC</a:t>
            </a:r>
            <a:endParaRPr lang="en-US" dirty="0"/>
          </a:p>
        </p:txBody>
      </p:sp>
      <p:grpSp>
        <p:nvGrpSpPr>
          <p:cNvPr id="2" name="Group 1"/>
          <p:cNvGrpSpPr/>
          <p:nvPr/>
        </p:nvGrpSpPr>
        <p:grpSpPr>
          <a:xfrm>
            <a:off x="683568" y="1970837"/>
            <a:ext cx="7848872" cy="954107"/>
            <a:chOff x="683568" y="1487686"/>
            <a:chExt cx="7848872" cy="954107"/>
          </a:xfrm>
        </p:grpSpPr>
        <p:sp>
          <p:nvSpPr>
            <p:cNvPr id="31" name="TextBox 30"/>
            <p:cNvSpPr txBox="1"/>
            <p:nvPr/>
          </p:nvSpPr>
          <p:spPr>
            <a:xfrm>
              <a:off x="683568" y="1487686"/>
              <a:ext cx="7848872" cy="954107"/>
            </a:xfrm>
            <a:prstGeom prst="rect">
              <a:avLst/>
            </a:prstGeom>
            <a:solidFill>
              <a:schemeClr val="bg1"/>
            </a:solidFill>
            <a:ln>
              <a:solidFill>
                <a:srgbClr val="FFFFFF"/>
              </a:solidFill>
            </a:ln>
          </p:spPr>
          <p:txBody>
            <a:bodyPr wrap="square" rtlCol="0">
              <a:spAutoFit/>
            </a:bodyPr>
            <a:lstStyle/>
            <a:p>
              <a:r>
                <a:rPr lang="en-US" sz="1400" b="1" dirty="0" smtClean="0"/>
                <a:t>                   Σ21 Beam Current Monitors	</a:t>
              </a:r>
              <a:r>
                <a:rPr lang="en-US" sz="1400" b="1" dirty="0"/>
                <a:t> </a:t>
              </a:r>
              <a:r>
                <a:rPr lang="en-US" sz="1400" b="1" dirty="0" smtClean="0"/>
                <a:t>      </a:t>
              </a:r>
            </a:p>
            <a:p>
              <a:endParaRPr lang="en-US" sz="1400" b="1" dirty="0"/>
            </a:p>
            <a:p>
              <a:r>
                <a:rPr lang="en-US" sz="1400" b="1" dirty="0" smtClean="0"/>
                <a:t>			                      </a:t>
              </a:r>
              <a:r>
                <a:rPr lang="en-US" sz="1400" b="1" dirty="0"/>
                <a:t> </a:t>
              </a:r>
              <a:r>
                <a:rPr lang="en-US" sz="1400" b="1" dirty="0" smtClean="0"/>
                <a:t>                           Σ250 </a:t>
              </a:r>
              <a:r>
                <a:rPr lang="en-US" sz="1400" b="1" dirty="0" smtClean="0"/>
                <a:t>Beam Loss Monitors</a:t>
              </a:r>
              <a:endParaRPr lang="en-US" sz="1400" b="1" dirty="0"/>
            </a:p>
            <a:p>
              <a:endParaRPr lang="en-US" sz="1400" b="1" dirty="0" smtClean="0"/>
            </a:p>
          </p:txBody>
        </p:sp>
        <p:cxnSp>
          <p:nvCxnSpPr>
            <p:cNvPr id="32" name="Straight Arrow Connector 31"/>
            <p:cNvCxnSpPr/>
            <p:nvPr/>
          </p:nvCxnSpPr>
          <p:spPr>
            <a:xfrm flipH="1">
              <a:off x="755576" y="1772816"/>
              <a:ext cx="7632848" cy="0"/>
            </a:xfrm>
            <a:prstGeom prst="straightConnector1">
              <a:avLst/>
            </a:prstGeom>
            <a:ln w="12700" cmpd="sng">
              <a:solidFill>
                <a:schemeClr val="tx1"/>
              </a:solidFill>
              <a:headEnd type="triangle"/>
              <a:tailEnd type="triangle"/>
            </a:ln>
          </p:spPr>
          <p:style>
            <a:lnRef idx="2">
              <a:schemeClr val="accent6"/>
            </a:lnRef>
            <a:fillRef idx="0">
              <a:schemeClr val="accent6"/>
            </a:fillRef>
            <a:effectRef idx="1">
              <a:schemeClr val="accent6"/>
            </a:effectRef>
            <a:fontRef idx="minor">
              <a:schemeClr val="tx1"/>
            </a:fontRef>
          </p:style>
        </p:cxnSp>
        <p:cxnSp>
          <p:nvCxnSpPr>
            <p:cNvPr id="39" name="Straight Arrow Connector 38"/>
            <p:cNvCxnSpPr/>
            <p:nvPr/>
          </p:nvCxnSpPr>
          <p:spPr>
            <a:xfrm flipH="1">
              <a:off x="4283968" y="2204864"/>
              <a:ext cx="4104456" cy="20905"/>
            </a:xfrm>
            <a:prstGeom prst="straightConnector1">
              <a:avLst/>
            </a:prstGeom>
            <a:ln w="12700" cmpd="sng">
              <a:solidFill>
                <a:schemeClr val="tx1"/>
              </a:solidFill>
              <a:headEnd type="triangle"/>
              <a:tailEnd type="triangle"/>
            </a:ln>
          </p:spPr>
          <p:style>
            <a:lnRef idx="2">
              <a:schemeClr val="accent6"/>
            </a:lnRef>
            <a:fillRef idx="0">
              <a:schemeClr val="accent6"/>
            </a:fillRef>
            <a:effectRef idx="1">
              <a:schemeClr val="accent6"/>
            </a:effectRef>
            <a:fontRef idx="minor">
              <a:schemeClr val="tx1"/>
            </a:fontRef>
          </p:style>
        </p:cxnSp>
      </p:grpSp>
      <p:pic>
        <p:nvPicPr>
          <p:cNvPr id="35" name="Picture 34" descr="melting_time_v03.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2946215"/>
            <a:ext cx="9144000" cy="2787041"/>
          </a:xfrm>
          <a:prstGeom prst="rect">
            <a:avLst/>
          </a:prstGeom>
        </p:spPr>
      </p:pic>
    </p:spTree>
    <p:extLst>
      <p:ext uri="{BB962C8B-B14F-4D97-AF65-F5344CB8AC3E}">
        <p14:creationId xmlns:p14="http://schemas.microsoft.com/office/powerpoint/2010/main" val="5391726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and Comments</a:t>
            </a:r>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
        <p:nvSpPr>
          <p:cNvPr id="6" name="TextBox 5"/>
          <p:cNvSpPr txBox="1"/>
          <p:nvPr/>
        </p:nvSpPr>
        <p:spPr>
          <a:xfrm>
            <a:off x="0" y="2132856"/>
            <a:ext cx="9144000" cy="3477875"/>
          </a:xfrm>
          <a:prstGeom prst="rect">
            <a:avLst/>
          </a:prstGeom>
          <a:noFill/>
        </p:spPr>
        <p:txBody>
          <a:bodyPr wrap="square" rtlCol="0">
            <a:spAutoFit/>
          </a:bodyPr>
          <a:lstStyle/>
          <a:p>
            <a:pPr marL="342900" indent="-342900">
              <a:buFont typeface="Arial"/>
              <a:buChar char="•"/>
            </a:pPr>
            <a:r>
              <a:rPr lang="en-US" sz="2000" b="1" dirty="0" smtClean="0"/>
              <a:t>Most </a:t>
            </a:r>
            <a:r>
              <a:rPr lang="en-US" sz="2000" b="1" dirty="0" smtClean="0">
                <a:solidFill>
                  <a:srgbClr val="FF6600"/>
                </a:solidFill>
              </a:rPr>
              <a:t>severe damage potential </a:t>
            </a:r>
            <a:r>
              <a:rPr lang="en-US" sz="2000" b="1" dirty="0" smtClean="0"/>
              <a:t>in the </a:t>
            </a:r>
            <a:r>
              <a:rPr lang="en-US" sz="2000" b="1" dirty="0" smtClean="0">
                <a:solidFill>
                  <a:srgbClr val="FF6600"/>
                </a:solidFill>
              </a:rPr>
              <a:t>warm LINAC</a:t>
            </a:r>
            <a:r>
              <a:rPr lang="en-US" sz="2000" b="1" dirty="0" smtClean="0"/>
              <a:t> (first 50m)!</a:t>
            </a:r>
          </a:p>
          <a:p>
            <a:pPr marL="342900" indent="-342900">
              <a:buFont typeface="Arial"/>
              <a:buChar char="•"/>
            </a:pPr>
            <a:endParaRPr lang="en-US" sz="2000" dirty="0" smtClean="0"/>
          </a:p>
          <a:p>
            <a:pPr marL="342900" indent="-342900">
              <a:buFont typeface="Arial"/>
              <a:buChar char="•"/>
            </a:pPr>
            <a:r>
              <a:rPr lang="en-US" sz="2000" dirty="0" smtClean="0"/>
              <a:t>But there we have only </a:t>
            </a:r>
            <a:r>
              <a:rPr lang="en-US" sz="2000" b="1" dirty="0" smtClean="0">
                <a:solidFill>
                  <a:srgbClr val="FF6600"/>
                </a:solidFill>
              </a:rPr>
              <a:t>1 layer of protection</a:t>
            </a:r>
            <a:r>
              <a:rPr lang="en-US" sz="2000" dirty="0" smtClean="0">
                <a:solidFill>
                  <a:srgbClr val="FF6600"/>
                </a:solidFill>
              </a:rPr>
              <a:t>: </a:t>
            </a:r>
            <a:r>
              <a:rPr lang="en-US" sz="2000" b="1" dirty="0" smtClean="0">
                <a:solidFill>
                  <a:srgbClr val="FF6600"/>
                </a:solidFill>
              </a:rPr>
              <a:t>8 Beam Current Monitors </a:t>
            </a:r>
            <a:r>
              <a:rPr lang="en-US" sz="2000" dirty="0" smtClean="0">
                <a:solidFill>
                  <a:srgbClr val="FF6600"/>
                </a:solidFill>
              </a:rPr>
              <a:t>(</a:t>
            </a:r>
            <a:r>
              <a:rPr lang="en-US" sz="2000" b="1" dirty="0" smtClean="0">
                <a:solidFill>
                  <a:srgbClr val="FF6600"/>
                </a:solidFill>
              </a:rPr>
              <a:t>BCMs</a:t>
            </a:r>
            <a:r>
              <a:rPr lang="en-US" sz="2000" dirty="0" smtClean="0">
                <a:solidFill>
                  <a:srgbClr val="FF6600"/>
                </a:solidFill>
              </a:rPr>
              <a:t>)</a:t>
            </a:r>
          </a:p>
          <a:p>
            <a:pPr marL="342900" indent="-342900">
              <a:buFont typeface="Arial"/>
              <a:buChar char="•"/>
            </a:pPr>
            <a:endParaRPr lang="en-US" sz="2000" dirty="0" smtClean="0"/>
          </a:p>
          <a:p>
            <a:pPr marL="342900" indent="-342900">
              <a:buFont typeface="Arial"/>
              <a:buChar char="•"/>
            </a:pPr>
            <a:r>
              <a:rPr lang="en-US" sz="2000" dirty="0" smtClean="0"/>
              <a:t>Beam Loss Monitors (BLMs/IC/LHC type) are sensitive &gt;80MeV (</a:t>
            </a:r>
            <a:r>
              <a:rPr lang="en-US" sz="2000" dirty="0" err="1" smtClean="0"/>
              <a:t>ie</a:t>
            </a:r>
            <a:r>
              <a:rPr lang="en-US" sz="2000" dirty="0" smtClean="0"/>
              <a:t> cold </a:t>
            </a:r>
            <a:r>
              <a:rPr lang="en-US" sz="2000" dirty="0" err="1" smtClean="0"/>
              <a:t>linac</a:t>
            </a:r>
            <a:r>
              <a:rPr lang="en-US" sz="2000" dirty="0" smtClean="0"/>
              <a:t>)!</a:t>
            </a:r>
          </a:p>
          <a:p>
            <a:pPr marL="342900" indent="-342900">
              <a:buFont typeface="Arial"/>
              <a:buChar char="•"/>
            </a:pPr>
            <a:endParaRPr lang="en-US" sz="2000" dirty="0" smtClean="0"/>
          </a:p>
          <a:p>
            <a:pPr marL="342900" indent="-342900">
              <a:buFont typeface="Arial"/>
              <a:buChar char="•"/>
            </a:pPr>
            <a:r>
              <a:rPr lang="en-US" sz="2000" dirty="0" smtClean="0"/>
              <a:t>We should consider to add Beam Position Monitors, neutron detectors or redundant BCMs, however currently we consider 8 BCMs (warm LINAC) only.</a:t>
            </a:r>
          </a:p>
          <a:p>
            <a:endParaRPr lang="en-US" sz="2000" b="1" dirty="0" smtClean="0"/>
          </a:p>
          <a:p>
            <a:pPr marL="342900" indent="-342900">
              <a:buFont typeface="Arial"/>
              <a:buChar char="•"/>
            </a:pPr>
            <a:r>
              <a:rPr lang="en-US" sz="2000" b="1" dirty="0" smtClean="0">
                <a:solidFill>
                  <a:srgbClr val="000000"/>
                </a:solidFill>
              </a:rPr>
              <a:t>BCMs need to be fast AND reliable in order to achieve the required overall response time of a few </a:t>
            </a:r>
            <a:r>
              <a:rPr lang="en-US" sz="2000" b="1" dirty="0" err="1" smtClean="0">
                <a:solidFill>
                  <a:srgbClr val="000000"/>
                </a:solidFill>
              </a:rPr>
              <a:t>μs</a:t>
            </a:r>
            <a:r>
              <a:rPr lang="en-US" sz="2000" b="1" dirty="0" smtClean="0">
                <a:solidFill>
                  <a:srgbClr val="000000"/>
                </a:solidFill>
              </a:rPr>
              <a:t> and a protection integrity level PIL2!</a:t>
            </a:r>
          </a:p>
        </p:txBody>
      </p:sp>
    </p:spTree>
    <p:extLst>
      <p:ext uri="{BB962C8B-B14F-4D97-AF65-F5344CB8AC3E}">
        <p14:creationId xmlns:p14="http://schemas.microsoft.com/office/powerpoint/2010/main" val="20263804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SS Core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 Core Powerpoint template.potx</Template>
  <TotalTime>11442</TotalTime>
  <Words>2491</Words>
  <Application>Microsoft Macintosh PowerPoint</Application>
  <PresentationFormat>On-screen Show (4:3)</PresentationFormat>
  <Paragraphs>409</Paragraphs>
  <Slides>24</Slides>
  <Notes>16</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ESS Core Powerpoint template</vt:lpstr>
      <vt:lpstr>Beam Instrumentation and  Machine Protection  TAC12</vt:lpstr>
      <vt:lpstr>Overview</vt:lpstr>
      <vt:lpstr>Scope of Machine Protection @ ESS</vt:lpstr>
      <vt:lpstr>Functional Architecture Concept</vt:lpstr>
      <vt:lpstr>Beam Monitoring Systems</vt:lpstr>
      <vt:lpstr>MP Categorization of BI Systems</vt:lpstr>
      <vt:lpstr>Protection for Insertable Devices</vt:lpstr>
      <vt:lpstr>PowerPoint Presentation</vt:lpstr>
      <vt:lpstr>Thoughts and Comments</vt:lpstr>
      <vt:lpstr>Allocation of Response Time (LINAC)</vt:lpstr>
      <vt:lpstr>Allocation of Protection Integrity Level (PIL)</vt:lpstr>
      <vt:lpstr>Requirements BCMs, BLMs: Summarised</vt:lpstr>
      <vt:lpstr>Initial Results from FMEDA of the BIS</vt:lpstr>
      <vt:lpstr>Testing/A Proposal</vt:lpstr>
      <vt:lpstr>More Comments</vt:lpstr>
      <vt:lpstr>BI-BCM Design Currently under Investigation</vt:lpstr>
      <vt:lpstr>Next Steps I</vt:lpstr>
      <vt:lpstr>Next Steps II</vt:lpstr>
      <vt:lpstr>Summary</vt:lpstr>
      <vt:lpstr>BackUp Slides</vt:lpstr>
      <vt:lpstr>Tasks and Responsibilities  </vt:lpstr>
      <vt:lpstr>Thresholds for Beam Losses</vt:lpstr>
      <vt:lpstr>Thresholds for Beam Losses</vt:lpstr>
      <vt:lpstr>Thresholds for Beam Losses</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Annika Nordt</cp:lastModifiedBy>
  <cp:revision>1640</cp:revision>
  <dcterms:created xsi:type="dcterms:W3CDTF">2013-10-29T16:05:10Z</dcterms:created>
  <dcterms:modified xsi:type="dcterms:W3CDTF">2015-10-15T06:41:18Z</dcterms:modified>
</cp:coreProperties>
</file>