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</p:sldMasterIdLst>
  <p:notesMasterIdLst>
    <p:notesMasterId r:id="rId16"/>
  </p:notesMasterIdLst>
  <p:handoutMasterIdLst>
    <p:handoutMasterId r:id="rId17"/>
  </p:handoutMasterIdLst>
  <p:sldIdLst>
    <p:sldId id="286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2" r:id="rId11"/>
    <p:sldId id="315" r:id="rId12"/>
    <p:sldId id="311" r:id="rId13"/>
    <p:sldId id="313" r:id="rId14"/>
    <p:sldId id="314" r:id="rId15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FF"/>
    <a:srgbClr val="FFFFFF"/>
    <a:srgbClr val="00E100"/>
    <a:srgbClr val="FF7D00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6" autoAdjust="0"/>
    <p:restoredTop sz="99518" autoAdjust="0"/>
  </p:normalViewPr>
  <p:slideViewPr>
    <p:cSldViewPr snapToGrid="0" snapToObjects="1">
      <p:cViewPr>
        <p:scale>
          <a:sx n="160" d="100"/>
          <a:sy n="160" d="100"/>
        </p:scale>
        <p:origin x="-96" y="-80"/>
      </p:cViewPr>
      <p:guideLst>
        <p:guide orient="horz" pos="1232"/>
        <p:guide orient="horz" pos="908"/>
        <p:guide pos="4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3AE58-0CB7-2B49-BC2B-99543F812727}" type="datetimeFigureOut">
              <a:rPr lang="sv-SE" smtClean="0"/>
              <a:t>2015-10-12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0A657-9475-004C-BDED-BB6C61EC9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64104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41830-0E87-9D46-A15F-C0C0B780FA23}" type="datetimeFigureOut">
              <a:rPr lang="sv-SE" smtClean="0"/>
              <a:t>2015-10-12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0035E-6164-C447-BCFF-46EC70F740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9421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38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E20-AFC7-3F45-B0E0-5A45C0AF0FEF}" type="datetime1">
              <a:rPr lang="en-US" smtClean="0"/>
              <a:t>2015-10-12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258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751-A629-5E4A-A202-65D0E0233AA2}" type="datetime1">
              <a:rPr lang="en-US" smtClean="0"/>
              <a:t>2015-10-12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4101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524D-C923-984C-AA4B-C3BB39D88DE4}" type="datetime1">
              <a:rPr lang="en-US" smtClean="0"/>
              <a:t>2015-10-12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65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D09B-6E0E-F342-90BC-7E5749EEA10B}" type="datetime1">
              <a:rPr lang="en-US" smtClean="0"/>
              <a:t>2015-10-12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3458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F2D1-8BC8-2440-AB2E-6BB6C9E19346}" type="datetime1">
              <a:rPr lang="en-US" smtClean="0"/>
              <a:t>2015-10-12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0237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349A-E89C-B948-9787-66E804B9853F}" type="datetime1">
              <a:rPr lang="en-US" smtClean="0"/>
              <a:t>2015-10-12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8" y="130718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1753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098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2015-10-12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4809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2015-10-12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9334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2015-10-12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610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137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2015-10-12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6338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2015-10-12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2865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2015-10-12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061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2015-10-12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050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2015-10-12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934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2015-10-12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2661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2015-10-12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417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18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895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3" y="1964945"/>
            <a:ext cx="6536399" cy="40389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0C22-9EDB-E14B-9D1D-02359A0D0385}" type="datetime1">
              <a:rPr lang="en-US" smtClean="0"/>
              <a:t>2015-10-12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1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BB91-6E5D-4E44-A313-B74B25380F86}" type="datetime1">
              <a:rPr lang="en-US" smtClean="0"/>
              <a:t>2015-10-12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21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E33-BB3B-F54C-A8F8-03B587A53342}" type="datetime1">
              <a:rPr lang="en-US" smtClean="0"/>
              <a:t>2015-10-12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D03-6436-924D-BD12-1D8F540DD88C}" type="datetime1">
              <a:rPr lang="en-US" smtClean="0"/>
              <a:t>2015-10-12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59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1278-4430-4444-9D70-1555BC514269}" type="datetime1">
              <a:rPr lang="en-US" smtClean="0"/>
              <a:t>2015-10-12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73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1" y="1964945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fld id="{8F5C681F-1FB5-764D-BC0F-BB7944416E1E}" type="datetime1">
              <a:rPr lang="en-US" smtClean="0"/>
              <a:pPr/>
              <a:t>2015-10-12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20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75" r:id="rId3"/>
    <p:sldLayoutId id="2147483676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5678A-D05F-FD42-9890-CCECCD9C8C54}" type="datetimeFigureOut">
              <a:rPr lang="sv-SE" smtClean="0"/>
              <a:t>2015-10-12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04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0" y="408940"/>
            <a:ext cx="2082800" cy="1114297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-14343" y="2332627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FFFF"/>
                </a:solidFill>
              </a:rPr>
              <a:t>Cryomodule </a:t>
            </a:r>
            <a:r>
              <a:rPr lang="en-GB" sz="3600" dirty="0">
                <a:solidFill>
                  <a:srgbClr val="FFFFFF"/>
                </a:solidFill>
              </a:rPr>
              <a:t>Test </a:t>
            </a:r>
            <a:r>
              <a:rPr lang="en-GB" sz="3600" dirty="0" smtClean="0">
                <a:solidFill>
                  <a:srgbClr val="FFFFFF"/>
                </a:solidFill>
              </a:rPr>
              <a:t>Facility on Site</a:t>
            </a:r>
          </a:p>
          <a:p>
            <a:pPr algn="ctr"/>
            <a:r>
              <a:rPr lang="en-GB" sz="6000" dirty="0" smtClean="0">
                <a:solidFill>
                  <a:srgbClr val="FFFFFF"/>
                </a:solidFill>
              </a:rPr>
              <a:t>Test Stand 2</a:t>
            </a:r>
            <a:endParaRPr lang="en-GB" sz="6000" dirty="0">
              <a:solidFill>
                <a:srgbClr val="FFFFFF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-14343" y="4740693"/>
            <a:ext cx="9144000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FFFF"/>
                </a:solidFill>
              </a:rPr>
              <a:t>TAC12</a:t>
            </a:r>
          </a:p>
          <a:p>
            <a:pPr algn="ctr"/>
            <a:endParaRPr lang="en-GB" sz="2400" dirty="0" smtClean="0">
              <a:solidFill>
                <a:srgbClr val="FFFFFF"/>
              </a:solidFill>
            </a:endParaRPr>
          </a:p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Wolfgang Hees, WP leader Test Stands</a:t>
            </a:r>
          </a:p>
          <a:p>
            <a:pPr algn="ctr">
              <a:lnSpc>
                <a:spcPct val="120000"/>
              </a:lnSpc>
            </a:pPr>
            <a:r>
              <a:rPr lang="en-GB" dirty="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r>
              <a:rPr lang="en-GB" sz="1600" dirty="0" smtClean="0">
                <a:solidFill>
                  <a:srgbClr val="FFFFFF"/>
                </a:solidFill>
              </a:rPr>
              <a:t>2015-10-15</a:t>
            </a:r>
          </a:p>
        </p:txBody>
      </p:sp>
    </p:spTree>
    <p:extLst>
      <p:ext uri="{BB962C8B-B14F-4D97-AF65-F5344CB8AC3E}">
        <p14:creationId xmlns:p14="http://schemas.microsoft.com/office/powerpoint/2010/main" val="441942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571617" y="1847851"/>
            <a:ext cx="8109838" cy="458750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/>
              <a:t>TS2 is installed, commissioned and operated in responsibility of WP10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/>
              <a:t>WP11 (cryo) is providing cryoplant operation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/>
              <a:t>WP8 (RF) is responsible for RF tests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/>
              <a:t>In-Kind partner IFJ PAN (Krakow, Poland) provides specialists for CM handling, preparation, connection, testing (experience from XFEL)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/>
              <a:t>WP12 (vacuum) provides some support (clean room)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/>
              <a:t>WP5 IKC partners (</a:t>
            </a:r>
            <a:r>
              <a:rPr lang="en-GB" sz="2800" dirty="0" err="1" smtClean="0"/>
              <a:t>cea</a:t>
            </a:r>
            <a:r>
              <a:rPr lang="en-GB" sz="2800" dirty="0" smtClean="0"/>
              <a:t>, France) are providing advice and support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Organisation / IKC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856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323850" y="1600200"/>
            <a:ext cx="8547100" cy="4943109"/>
          </a:xfrm>
        </p:spPr>
        <p:txBody>
          <a:bodyPr/>
          <a:lstStyle/>
          <a:p>
            <a:pPr marL="540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800" dirty="0" smtClean="0"/>
              <a:t>ESS staff: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/>
              <a:t>1 WP leader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/>
              <a:t>1 test stand engineer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/>
              <a:t>2 RF engineers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/>
              <a:t>½ cryo operator</a:t>
            </a:r>
          </a:p>
          <a:p>
            <a:pPr marL="54000" indent="0">
              <a:lnSpc>
                <a:spcPct val="90000"/>
              </a:lnSpc>
              <a:spcBef>
                <a:spcPts val="0"/>
              </a:spcBef>
              <a:buNone/>
            </a:pPr>
            <a:endParaRPr lang="en-GB" sz="2800" dirty="0"/>
          </a:p>
          <a:p>
            <a:pPr marL="540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800" dirty="0" smtClean="0"/>
              <a:t>IKC staff from IFJ PAN (Poland):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/>
              <a:t>according to </a:t>
            </a:r>
            <a:r>
              <a:rPr lang="en-GB" sz="2800" dirty="0" err="1" smtClean="0"/>
              <a:t>HoA</a:t>
            </a:r>
            <a:r>
              <a:rPr lang="en-GB" sz="2800" dirty="0" smtClean="0"/>
              <a:t>: 53 FTEs spread over 7 years 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000" dirty="0" smtClean="0"/>
              <a:t>(intermittent work on TS2, some personnel can be used for tunnel installation)</a:t>
            </a:r>
            <a:endParaRPr lang="en-GB" sz="2800" dirty="0" smtClean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Manpower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0060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Schedule</a:t>
            </a:r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1016000" y="1874124"/>
            <a:ext cx="9271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93900" y="1874282"/>
            <a:ext cx="9271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1875314"/>
            <a:ext cx="9271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43350" y="1874282"/>
            <a:ext cx="9271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27600" y="1875314"/>
            <a:ext cx="9271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05500" y="1876346"/>
            <a:ext cx="9271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2020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83186" y="1879442"/>
            <a:ext cx="9271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2021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61086" y="1880474"/>
            <a:ext cx="9271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2022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6000" y="2343150"/>
            <a:ext cx="1543050" cy="36933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54200" y="2787650"/>
            <a:ext cx="1828800" cy="36933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procurements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38500" y="3207266"/>
            <a:ext cx="800100" cy="369332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access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238500" y="3206750"/>
            <a:ext cx="0" cy="8021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54375" y="3638550"/>
            <a:ext cx="555625" cy="36933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inst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68700" y="4008914"/>
            <a:ext cx="387350" cy="36933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943350" y="5295507"/>
            <a:ext cx="1377950" cy="36933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MB testing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499100" y="5720957"/>
            <a:ext cx="1333500" cy="36933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B testing 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845086" y="6117595"/>
            <a:ext cx="1333500" cy="36933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B testing 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943350" y="4877081"/>
            <a:ext cx="4140200" cy="369332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CM production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943350" y="4876565"/>
            <a:ext cx="0" cy="78827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127250" y="4007882"/>
            <a:ext cx="144145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commissioning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3727065" y="4437437"/>
            <a:ext cx="228985" cy="36933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74141" y="4447037"/>
            <a:ext cx="294695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MB prototype transport and test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427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762" y="3044269"/>
            <a:ext cx="2082800" cy="111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40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355723" y="2011918"/>
            <a:ext cx="7325731" cy="4531391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3200" dirty="0" smtClean="0"/>
              <a:t>mandate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3200" dirty="0" smtClean="0"/>
              <a:t>requirements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3200" dirty="0" smtClean="0"/>
              <a:t>layout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3200" dirty="0" smtClean="0"/>
              <a:t>parts and interfaces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3200" dirty="0" smtClean="0"/>
              <a:t>manpower</a:t>
            </a:r>
            <a:endParaRPr lang="en-GB" sz="32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3200" dirty="0" smtClean="0"/>
              <a:t>organisation / IKC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3200" dirty="0" smtClean="0"/>
              <a:t>schedule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Contents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8836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571617" y="1727201"/>
            <a:ext cx="8109838" cy="4587508"/>
          </a:xfrm>
        </p:spPr>
        <p:txBody>
          <a:bodyPr/>
          <a:lstStyle/>
          <a:p>
            <a:pPr marL="540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800" dirty="0" smtClean="0"/>
              <a:t>The mandate of WP10 is to “test the cryomodules”</a:t>
            </a:r>
          </a:p>
          <a:p>
            <a:pPr marL="540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800" dirty="0" smtClean="0"/>
              <a:t>For the spokes see FREIA talk. </a:t>
            </a:r>
            <a:br>
              <a:rPr lang="en-GB" sz="2800" dirty="0" smtClean="0"/>
            </a:br>
            <a:r>
              <a:rPr lang="en-GB" sz="2800" dirty="0" smtClean="0"/>
              <a:t>For the elliptical cavity cryomodules “testing” means: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/>
              <a:t>reception in Lund &amp; preparation for test stand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/>
              <a:t>coupler conditioning at warm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/>
              <a:t>cooldown, </a:t>
            </a:r>
            <a:r>
              <a:rPr lang="en-GB" sz="2800" dirty="0"/>
              <a:t>coupler conditioning at </a:t>
            </a:r>
            <a:r>
              <a:rPr lang="en-GB" sz="2800" dirty="0" smtClean="0"/>
              <a:t>cold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/>
              <a:t>RF tests up to full power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/>
              <a:t>warm up </a:t>
            </a:r>
            <a:r>
              <a:rPr lang="en-GB" sz="2000" i="1" dirty="0" smtClean="0"/>
              <a:t>(&amp; potentially prepping for installation)</a:t>
            </a:r>
            <a:endParaRPr lang="en-GB" sz="2800" i="1" dirty="0" smtClean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Mandate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8731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571617" y="1955801"/>
            <a:ext cx="8109838" cy="458750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/>
              <a:t>high-level requirements from WP5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/>
              <a:t>requirements for interfaces between WP10 and others are being written (e.g. vacuum, cryo, water…)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/>
              <a:t>requirements from WP10 to CF for the buildings and utilities are in DOORS and are being followed up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/>
              <a:t>a lot of work remains to be done !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Requirements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0707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266816" y="1617134"/>
            <a:ext cx="8623183" cy="1193800"/>
          </a:xfrm>
        </p:spPr>
        <p:txBody>
          <a:bodyPr/>
          <a:lstStyle/>
          <a:p>
            <a:pPr marL="540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800" dirty="0" smtClean="0"/>
              <a:t>Test Stand 2 will occupy 50 m in the high energy end of the klystron gallery, in the contingency space.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Layout 1</a:t>
            </a:r>
            <a:endParaRPr lang="sv-SE" dirty="0"/>
          </a:p>
        </p:txBody>
      </p:sp>
      <p:pic>
        <p:nvPicPr>
          <p:cNvPr id="2" name="Picture 1" descr="2015-09-29_cryo_buildings_complete_skp_-_SketchUp_P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566" y="2438400"/>
            <a:ext cx="7395634" cy="40386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9721717">
            <a:off x="1127611" y="3950843"/>
            <a:ext cx="2203129" cy="621106"/>
          </a:xfrm>
          <a:prstGeom prst="rightArrow">
            <a:avLst>
              <a:gd name="adj1" fmla="val 50000"/>
              <a:gd name="adj2" fmla="val 112722"/>
            </a:avLst>
          </a:prstGeom>
          <a:solidFill>
            <a:srgbClr val="FF0000">
              <a:alpha val="7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55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73682" y="1449917"/>
            <a:ext cx="8623183" cy="786963"/>
          </a:xfrm>
        </p:spPr>
        <p:txBody>
          <a:bodyPr/>
          <a:lstStyle/>
          <a:p>
            <a:pPr marL="540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800" dirty="0" smtClean="0"/>
              <a:t>It consists of a bunker, a prep area, an area for RF equipment and a control room. 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Layout 2</a:t>
            </a:r>
            <a:endParaRPr lang="sv-SE" dirty="0"/>
          </a:p>
        </p:txBody>
      </p:sp>
      <p:pic>
        <p:nvPicPr>
          <p:cNvPr id="4" name="Picture 3" descr="2015-09-29_cryo_buildings_complete_skp_-_SketchUp_P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9" y="2236880"/>
            <a:ext cx="8970318" cy="45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99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73682" y="1449917"/>
            <a:ext cx="8623183" cy="1191683"/>
          </a:xfrm>
        </p:spPr>
        <p:txBody>
          <a:bodyPr/>
          <a:lstStyle/>
          <a:p>
            <a:pPr marL="540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800" dirty="0" smtClean="0"/>
              <a:t>The RF area is almost identical to the corresponding area in the KG. The bunker has the same dimensions as a slice of the tunnel.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Layout 3</a:t>
            </a:r>
            <a:endParaRPr lang="sv-SE" dirty="0"/>
          </a:p>
        </p:txBody>
      </p:sp>
      <p:pic>
        <p:nvPicPr>
          <p:cNvPr id="2" name="Picture 1" descr="2015-09-29_cryo_buildings_complete_skp_-_SketchUp_P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287" y="2582332"/>
            <a:ext cx="4714970" cy="3348567"/>
          </a:xfrm>
          <a:prstGeom prst="rect">
            <a:avLst/>
          </a:prstGeom>
        </p:spPr>
      </p:pic>
      <p:pic>
        <p:nvPicPr>
          <p:cNvPr id="3" name="Picture 2" descr="rfce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2" y="2575983"/>
            <a:ext cx="4017318" cy="2117562"/>
          </a:xfrm>
          <a:prstGeom prst="rect">
            <a:avLst/>
          </a:prstGeom>
        </p:spPr>
      </p:pic>
      <p:pic>
        <p:nvPicPr>
          <p:cNvPr id="5" name="Picture 4" descr="2015-09-29_cryo_buildings_complete_skp_-_SketchUp_Pr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2" y="4718945"/>
            <a:ext cx="4017318" cy="206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39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-09-30 WP10 TS2 layout 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4767" y="-412607"/>
            <a:ext cx="11340213" cy="7541382"/>
          </a:xfrm>
          <a:prstGeom prst="rect">
            <a:avLst/>
          </a:prstGeom>
        </p:spPr>
      </p:pic>
      <p:pic>
        <p:nvPicPr>
          <p:cNvPr id="3" name="Picture 2" descr="2015-09-30 WP10 TS2 layout 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4767" y="-412607"/>
            <a:ext cx="11340213" cy="7541382"/>
          </a:xfrm>
          <a:prstGeom prst="rect">
            <a:avLst/>
          </a:prstGeom>
        </p:spPr>
      </p:pic>
      <p:pic>
        <p:nvPicPr>
          <p:cNvPr id="4" name="Picture 3" descr="2015-09-30 WP10 TS2 layout 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4767" y="-412607"/>
            <a:ext cx="11340213" cy="754138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159377" y="1060157"/>
            <a:ext cx="1674813" cy="3154710"/>
            <a:chOff x="5119687" y="1163351"/>
            <a:chExt cx="1674813" cy="3154710"/>
          </a:xfrm>
        </p:grpSpPr>
        <p:sp>
          <p:nvSpPr>
            <p:cNvPr id="9" name="Rounded Rectangle 8"/>
            <p:cNvSpPr/>
            <p:nvPr/>
          </p:nvSpPr>
          <p:spPr>
            <a:xfrm>
              <a:off x="5119687" y="1849438"/>
              <a:ext cx="1674813" cy="2119312"/>
            </a:xfrm>
            <a:prstGeom prst="roundRect">
              <a:avLst/>
            </a:prstGeom>
            <a:solidFill>
              <a:srgbClr val="0080FF">
                <a:alpha val="5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84138" y="1163351"/>
              <a:ext cx="1367200" cy="315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0" dirty="0" smtClean="0">
                  <a:solidFill>
                    <a:srgbClr val="FFFFFF"/>
                  </a:solidFill>
                </a:rPr>
                <a:t>?</a:t>
              </a:r>
              <a:endParaRPr lang="en-US" sz="200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747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Interface </a:t>
            </a:r>
            <a:r>
              <a:rPr lang="sv-SE" dirty="0" err="1" smtClean="0"/>
              <a:t>requirements</a:t>
            </a:r>
            <a:endParaRPr lang="sv-SE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513110"/>
              </p:ext>
            </p:extLst>
          </p:nvPr>
        </p:nvGraphicFramePr>
        <p:xfrm>
          <a:off x="77361" y="1441443"/>
          <a:ext cx="8973966" cy="5511777"/>
        </p:xfrm>
        <a:graphic>
          <a:graphicData uri="http://schemas.openxmlformats.org/drawingml/2006/table">
            <a:tbl>
              <a:tblPr/>
              <a:tblGrid>
                <a:gridCol w="1129097"/>
                <a:gridCol w="740969"/>
                <a:gridCol w="729208"/>
                <a:gridCol w="1281996"/>
                <a:gridCol w="552787"/>
                <a:gridCol w="1481940"/>
                <a:gridCol w="3057969"/>
              </a:tblGrid>
              <a:tr h="15256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Interface name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discipline A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discipline B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requirement ID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req. nbr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requirement description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requirement text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81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WP10-CF  - 1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WP10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CF 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WP10-CF  - 1 - R001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floor load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CF shall provide WP10 with a floor in the bunker area that accepts a total load of 1200 t and a point load of 30 t/m2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2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WP10-CF  - 1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WP10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CF 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WP10-CF  - 1 - R002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free height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CF shall provide WP10 with a building that offers a free height under the roof of at least 5.5 m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2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WP10-CF  - 1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WP10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CF 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WP10-CF  - 1 - R003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building width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CF shall provide WP10 with a building that offers a free width of at least 15.6 m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81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WP10-CF  - 1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WP10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CF 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WP10-CF  - 1 - R004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removable panel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CF shall provide WP10 with a removable wall panel in the gable wall of at least 3 m wide and 3 m high, near the north west corner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81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WP10-CF  - 1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WP10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CF 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WP10-CF  - 1 - R005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level floor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CF shall provide WP10 with a level building floor without thresholds in the klystron hall and the unloading area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81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WP10-CF  - 1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WP10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CF 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WP10-CF  - 1 - R006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equipment access door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CF shall provide WP10 with an access door between the klystron hall and the unloading area of at least 5 m wide and 5m high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81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WP10-CF  - 1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WP10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CF 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WP10-CF  - 1 - R007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truck access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CF shall provide WP10 with an access from the road to the unloading area that allows a standard truck (16 m length) to drive into the unloading area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41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WP10-CF  - 1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WP10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CF 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WP10-CF  - 1 - R008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overhead crane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CF shall provide WP10 with an overhead crane in the unloading area that has a free height under hook of at least 9 m, a capacity of at least 15 t and a slow gear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81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WP10-CF  - 1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WP10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CF 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WP10-CF  - 1 - R009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 outlets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CF shall provide WP10 with standard electrical outlets in the test stand area that supply both 230 VAC and 400 VAC 3-phase at  X A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2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WP10-CF  - 1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WP10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CF 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WP10-CF  - 1 - R010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compressed air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CF shall provide WP10 with a compressed air supply in the test stand area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2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WP10-CF  - 1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WP10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CF 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WP10-CF  - 1 - R011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instrument air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CF shall provide WP10 with an instrument air supply in the test stand area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2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WP10-CF  - 2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WP10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CF 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WP10-CF  - 2 - R001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ventilation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CF shall provide WP10 with an adequately ventilated (aerated) building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81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WP10-CF  - 2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WP10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CF 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WP10-CF  - 2 - R002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CF shall provide WP10 with controlled temperature in the test stand area, the temperature shall be X°C +/- Y°C</a:t>
                      </a:r>
                    </a:p>
                  </a:txBody>
                  <a:tcPr marL="7473" marR="7473" marT="74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643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22291</TotalTime>
  <Words>864</Words>
  <Application>Microsoft Macintosh PowerPoint</Application>
  <PresentationFormat>On-screen Show (4:3)</PresentationFormat>
  <Paragraphs>169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Office-tema</vt:lpstr>
      <vt:lpstr>Anpassad formgivning</vt:lpstr>
      <vt:lpstr>PowerPoint Presentation</vt:lpstr>
      <vt:lpstr>Contents</vt:lpstr>
      <vt:lpstr>Mandate</vt:lpstr>
      <vt:lpstr>Requirements</vt:lpstr>
      <vt:lpstr>Layout 1</vt:lpstr>
      <vt:lpstr>Layout 2</vt:lpstr>
      <vt:lpstr>Layout 3</vt:lpstr>
      <vt:lpstr>PowerPoint Presentation</vt:lpstr>
      <vt:lpstr>Interface requirements</vt:lpstr>
      <vt:lpstr>Organisation / IKC</vt:lpstr>
      <vt:lpstr>Manpower</vt:lpstr>
      <vt:lpstr>Schedule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Ola Grahm</dc:creator>
  <cp:lastModifiedBy>Hagenrud</cp:lastModifiedBy>
  <cp:revision>171</cp:revision>
  <dcterms:created xsi:type="dcterms:W3CDTF">2013-09-21T18:00:17Z</dcterms:created>
  <dcterms:modified xsi:type="dcterms:W3CDTF">2015-10-12T09:20:08Z</dcterms:modified>
</cp:coreProperties>
</file>