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406" r:id="rId2"/>
    <p:sldId id="399" r:id="rId3"/>
    <p:sldId id="402" r:id="rId4"/>
    <p:sldId id="405" r:id="rId5"/>
    <p:sldId id="403" r:id="rId6"/>
    <p:sldId id="414" r:id="rId7"/>
    <p:sldId id="413" r:id="rId8"/>
    <p:sldId id="408" r:id="rId9"/>
    <p:sldId id="393" r:id="rId10"/>
    <p:sldId id="412" r:id="rId11"/>
    <p:sldId id="358" r:id="rId12"/>
    <p:sldId id="327" r:id="rId13"/>
    <p:sldId id="401" r:id="rId14"/>
    <p:sldId id="398" r:id="rId15"/>
    <p:sldId id="404" r:id="rId16"/>
    <p:sldId id="323" r:id="rId17"/>
    <p:sldId id="411" r:id="rId18"/>
    <p:sldId id="409" r:id="rId19"/>
    <p:sldId id="410" r:id="rId20"/>
    <p:sldId id="325" r:id="rId21"/>
    <p:sldId id="400" r:id="rId22"/>
    <p:sldId id="361" r:id="rId23"/>
    <p:sldId id="377" r:id="rId2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CCFF"/>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6469" autoAdjust="0"/>
    <p:restoredTop sz="94656" autoAdjust="0"/>
  </p:normalViewPr>
  <p:slideViewPr>
    <p:cSldViewPr snapToGrid="0">
      <p:cViewPr varScale="1">
        <p:scale>
          <a:sx n="146" d="100"/>
          <a:sy n="146" d="100"/>
        </p:scale>
        <p:origin x="-128" y="-4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10/7/15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baseline="0" dirty="0" smtClean="0"/>
          </a:p>
        </p:txBody>
      </p:sp>
      <p:sp>
        <p:nvSpPr>
          <p:cNvPr id="4" name="Slide Number Placeholder 3"/>
          <p:cNvSpPr>
            <a:spLocks noGrp="1"/>
          </p:cNvSpPr>
          <p:nvPr>
            <p:ph type="sldNum" sz="quarter" idx="10"/>
          </p:nvPr>
        </p:nvSpPr>
        <p:spPr/>
        <p:txBody>
          <a:bodyPr/>
          <a:lstStyle/>
          <a:p>
            <a:fld id="{5B8F0D92-FAE6-5948-B5A9-92B314CA0DDB}" type="slidenum">
              <a:rPr lang="sv-SE" smtClean="0"/>
              <a:t>23</a:t>
            </a:fld>
            <a:endParaRPr lang="sv-SE"/>
          </a:p>
        </p:txBody>
      </p:sp>
    </p:spTree>
    <p:extLst>
      <p:ext uri="{BB962C8B-B14F-4D97-AF65-F5344CB8AC3E}">
        <p14:creationId xmlns:p14="http://schemas.microsoft.com/office/powerpoint/2010/main" val="15497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10/7/15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10/7/15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10/7/15</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10/7/15</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10/7/15</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sv-SE" dirty="0" smtClean="0"/>
              <a:t>TAC 12, Oct 15, 2015</a:t>
            </a:r>
            <a:br>
              <a:rPr lang="sv-SE" dirty="0" smtClean="0"/>
            </a:br>
            <a:r>
              <a:rPr lang="sv-SE" dirty="0" smtClean="0"/>
              <a:t>WP3 Cryogenic Cooling System</a:t>
            </a:r>
            <a:endParaRPr lang="en-US" dirty="0"/>
          </a:p>
        </p:txBody>
      </p:sp>
      <p:sp>
        <p:nvSpPr>
          <p:cNvPr id="3" name="Subtitle 2"/>
          <p:cNvSpPr>
            <a:spLocks noGrp="1"/>
          </p:cNvSpPr>
          <p:nvPr>
            <p:ph type="subTitle" idx="1"/>
          </p:nvPr>
        </p:nvSpPr>
        <p:spPr/>
        <p:txBody>
          <a:bodyPr/>
          <a:lstStyle/>
          <a:p>
            <a:r>
              <a:rPr lang="sv-SE" dirty="0" smtClean="0">
                <a:solidFill>
                  <a:schemeClr val="bg1"/>
                </a:solidFill>
              </a:rPr>
              <a:t>J.Ringnér, J.Jurns, M.Klaus, H.Quack</a:t>
            </a:r>
            <a:endParaRPr lang="en-US" dirty="0">
              <a:solidFill>
                <a:schemeClr val="bg1"/>
              </a:solidFill>
            </a:endParaRPr>
          </a:p>
        </p:txBody>
      </p:sp>
    </p:spTree>
    <p:extLst>
      <p:ext uri="{BB962C8B-B14F-4D97-AF65-F5344CB8AC3E}">
        <p14:creationId xmlns:p14="http://schemas.microsoft.com/office/powerpoint/2010/main" val="6402970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Cryogenic Cooling System Overview</a:t>
            </a:r>
            <a:br>
              <a:rPr lang="sv-SE" dirty="0" smtClean="0"/>
            </a:br>
            <a:r>
              <a:rPr lang="en-GB" noProof="0" dirty="0" smtClean="0"/>
              <a:t>Project status</a:t>
            </a:r>
            <a:endParaRPr lang="en-GB" noProof="0" dirty="0"/>
          </a:p>
        </p:txBody>
      </p:sp>
      <p:sp>
        <p:nvSpPr>
          <p:cNvPr id="3" name="Content Placeholder 2"/>
          <p:cNvSpPr>
            <a:spLocks noGrp="1"/>
          </p:cNvSpPr>
          <p:nvPr>
            <p:ph idx="1"/>
          </p:nvPr>
        </p:nvSpPr>
        <p:spPr>
          <a:xfrm>
            <a:off x="544518" y="1574577"/>
            <a:ext cx="8317508" cy="4936317"/>
          </a:xfrm>
        </p:spPr>
        <p:txBody>
          <a:bodyPr>
            <a:noAutofit/>
          </a:bodyPr>
          <a:lstStyle/>
          <a:p>
            <a:pPr marL="0" indent="0">
              <a:buNone/>
            </a:pPr>
            <a:r>
              <a:rPr lang="en-GB" sz="2000" b="1" dirty="0" smtClean="0">
                <a:solidFill>
                  <a:srgbClr val="000000"/>
                </a:solidFill>
              </a:rPr>
              <a:t>TMCP</a:t>
            </a:r>
          </a:p>
          <a:p>
            <a:pPr marL="0" indent="0">
              <a:buNone/>
            </a:pPr>
            <a:r>
              <a:rPr lang="en-GB" sz="1800" dirty="0" smtClean="0">
                <a:solidFill>
                  <a:srgbClr val="000000"/>
                </a:solidFill>
              </a:rPr>
              <a:t>Open Call for Tender issued early September 2015 to procure a 30 kW, 15 K cryoplant:</a:t>
            </a:r>
          </a:p>
          <a:p>
            <a:r>
              <a:rPr lang="en-US" sz="1800" dirty="0" smtClean="0">
                <a:solidFill>
                  <a:srgbClr val="000000"/>
                </a:solidFill>
                <a:ea typeface="Lucida Grande"/>
                <a:cs typeface="Calibri"/>
              </a:rPr>
              <a:t>TMCP scope includes:</a:t>
            </a:r>
            <a:endParaRPr lang="en-US" sz="1800" dirty="0">
              <a:solidFill>
                <a:srgbClr val="000000"/>
              </a:solidFill>
              <a:ea typeface="Lucida Grande"/>
              <a:cs typeface="Calibri"/>
            </a:endParaRPr>
          </a:p>
          <a:p>
            <a:pPr lvl="1">
              <a:spcBef>
                <a:spcPts val="300"/>
              </a:spcBef>
            </a:pPr>
            <a:r>
              <a:rPr lang="en-US" sz="1800" dirty="0" smtClean="0">
                <a:solidFill>
                  <a:srgbClr val="000000"/>
                </a:solidFill>
                <a:ea typeface="Lucida Grande"/>
                <a:cs typeface="Calibri"/>
              </a:rPr>
              <a:t>30.3 kW, 15 K cryoplant complete</a:t>
            </a:r>
          </a:p>
          <a:p>
            <a:pPr lvl="1">
              <a:spcBef>
                <a:spcPts val="300"/>
              </a:spcBef>
            </a:pPr>
            <a:r>
              <a:rPr lang="en-US" sz="1800" dirty="0" smtClean="0">
                <a:solidFill>
                  <a:srgbClr val="000000"/>
                </a:solidFill>
                <a:ea typeface="Lucida Grande"/>
                <a:cs typeface="Calibri"/>
              </a:rPr>
              <a:t>33 kW H</a:t>
            </a:r>
            <a:r>
              <a:rPr lang="en-US" sz="1800" baseline="-25000" dirty="0" smtClean="0">
                <a:solidFill>
                  <a:srgbClr val="000000"/>
                </a:solidFill>
                <a:ea typeface="Lucida Grande"/>
                <a:cs typeface="Calibri"/>
              </a:rPr>
              <a:t>2</a:t>
            </a:r>
            <a:r>
              <a:rPr lang="en-US" sz="1800" dirty="0" smtClean="0">
                <a:solidFill>
                  <a:srgbClr val="000000"/>
                </a:solidFill>
                <a:ea typeface="Lucida Grande"/>
                <a:cs typeface="Calibri"/>
              </a:rPr>
              <a:t>/He heat exchanger for CMS</a:t>
            </a:r>
          </a:p>
          <a:p>
            <a:pPr lvl="1">
              <a:spcBef>
                <a:spcPts val="300"/>
              </a:spcBef>
            </a:pPr>
            <a:r>
              <a:rPr lang="en-US" sz="1800" dirty="0" smtClean="0">
                <a:solidFill>
                  <a:srgbClr val="000000"/>
                </a:solidFill>
                <a:ea typeface="Lucida Grande"/>
                <a:cs typeface="Calibri"/>
              </a:rPr>
              <a:t>Vacuum jacketed CTL jumper spool for performance tests</a:t>
            </a:r>
          </a:p>
          <a:p>
            <a:pPr lvl="1">
              <a:spcBef>
                <a:spcPts val="300"/>
              </a:spcBef>
            </a:pPr>
            <a:r>
              <a:rPr lang="en-US" sz="1800" dirty="0" smtClean="0">
                <a:solidFill>
                  <a:srgbClr val="000000"/>
                </a:solidFill>
                <a:ea typeface="Lucida Grande"/>
                <a:cs typeface="Calibri"/>
              </a:rPr>
              <a:t>Installation of all TMCP, including interconnecting piping &amp; cabling</a:t>
            </a:r>
          </a:p>
          <a:p>
            <a:pPr lvl="1">
              <a:spcBef>
                <a:spcPts val="300"/>
              </a:spcBef>
            </a:pPr>
            <a:r>
              <a:rPr lang="en-US" sz="1800" dirty="0" smtClean="0">
                <a:solidFill>
                  <a:srgbClr val="000000"/>
                </a:solidFill>
                <a:ea typeface="Lucida Grande"/>
                <a:cs typeface="Calibri"/>
              </a:rPr>
              <a:t>Controls</a:t>
            </a:r>
          </a:p>
          <a:p>
            <a:pPr lvl="1">
              <a:spcBef>
                <a:spcPts val="300"/>
              </a:spcBef>
            </a:pPr>
            <a:r>
              <a:rPr lang="en-US" sz="1800" dirty="0" smtClean="0">
                <a:solidFill>
                  <a:srgbClr val="000000"/>
                </a:solidFill>
                <a:ea typeface="Lucida Grande"/>
                <a:cs typeface="Calibri"/>
              </a:rPr>
              <a:t>Acceptance testing, commissioning, training, documentation</a:t>
            </a:r>
          </a:p>
          <a:p>
            <a:pPr>
              <a:spcBef>
                <a:spcPts val="300"/>
              </a:spcBef>
            </a:pPr>
            <a:r>
              <a:rPr lang="en-US" sz="1800" dirty="0" smtClean="0">
                <a:solidFill>
                  <a:srgbClr val="000000"/>
                </a:solidFill>
                <a:ea typeface="Lucida Grande"/>
                <a:cs typeface="Calibri"/>
              </a:rPr>
              <a:t>TMCP proposals due to ESS December 1, 2015</a:t>
            </a:r>
          </a:p>
          <a:p>
            <a:pPr marL="57150" indent="0">
              <a:buNone/>
            </a:pPr>
            <a:r>
              <a:rPr lang="en-US" sz="2000" b="1" dirty="0" smtClean="0">
                <a:solidFill>
                  <a:srgbClr val="000000"/>
                </a:solidFill>
                <a:ea typeface="Lucida Grande"/>
                <a:cs typeface="Calibri"/>
              </a:rPr>
              <a:t>CTL</a:t>
            </a:r>
          </a:p>
          <a:p>
            <a:pPr marL="0" indent="0">
              <a:buNone/>
            </a:pPr>
            <a:r>
              <a:rPr lang="en-GB" sz="1800" dirty="0" smtClean="0">
                <a:solidFill>
                  <a:srgbClr val="000000"/>
                </a:solidFill>
              </a:rPr>
              <a:t>Drafted </a:t>
            </a:r>
            <a:r>
              <a:rPr lang="en-GB" sz="1800" dirty="0">
                <a:solidFill>
                  <a:srgbClr val="000000"/>
                </a:solidFill>
              </a:rPr>
              <a:t>a request for budgetary estimate to procure, install, and checkout two 335 m, DN100 vacuum jacketed pipe assemblies (one supply, one return):</a:t>
            </a:r>
          </a:p>
          <a:p>
            <a:r>
              <a:rPr lang="en-GB" sz="1800" dirty="0">
                <a:solidFill>
                  <a:srgbClr val="000000"/>
                </a:solidFill>
              </a:rPr>
              <a:t>Received replies from five VJ piping fabricators. Average estimated cost 1,500 €</a:t>
            </a:r>
            <a:r>
              <a:rPr lang="en-GB" sz="1800" dirty="0" smtClean="0">
                <a:solidFill>
                  <a:srgbClr val="000000"/>
                </a:solidFill>
              </a:rPr>
              <a:t>/</a:t>
            </a:r>
            <a:r>
              <a:rPr lang="en-GB" sz="1800" dirty="0">
                <a:solidFill>
                  <a:srgbClr val="000000"/>
                </a:solidFill>
              </a:rPr>
              <a:t>m</a:t>
            </a:r>
          </a:p>
          <a:p>
            <a:r>
              <a:rPr lang="en-GB" sz="1800" dirty="0" smtClean="0">
                <a:solidFill>
                  <a:srgbClr val="000000"/>
                </a:solidFill>
              </a:rPr>
              <a:t>Finalize CTL routing, draft specification, and release </a:t>
            </a:r>
            <a:r>
              <a:rPr lang="en-GB" sz="1800" dirty="0">
                <a:solidFill>
                  <a:srgbClr val="000000"/>
                </a:solidFill>
              </a:rPr>
              <a:t>OCT by </a:t>
            </a:r>
            <a:r>
              <a:rPr lang="en-GB" sz="1800" dirty="0" smtClean="0">
                <a:solidFill>
                  <a:srgbClr val="000000"/>
                </a:solidFill>
              </a:rPr>
              <a:t>2Q2016</a:t>
            </a:r>
            <a:endParaRPr lang="en-GB" sz="1800" dirty="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en-GB" smtClean="0"/>
              <a:t>10</a:t>
            </a:fld>
            <a:endParaRPr lang="en-GB" dirty="0"/>
          </a:p>
        </p:txBody>
      </p:sp>
    </p:spTree>
    <p:extLst>
      <p:ext uri="{BB962C8B-B14F-4D97-AF65-F5344CB8AC3E}">
        <p14:creationId xmlns:p14="http://schemas.microsoft.com/office/powerpoint/2010/main" val="8728855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11</a:t>
            </a:fld>
            <a:endParaRPr lang="en-GB" dirty="0"/>
          </a:p>
        </p:txBody>
      </p:sp>
      <p:sp>
        <p:nvSpPr>
          <p:cNvPr id="3" name="Content Placeholder 2"/>
          <p:cNvSpPr>
            <a:spLocks noGrp="1"/>
          </p:cNvSpPr>
          <p:nvPr>
            <p:ph idx="1"/>
          </p:nvPr>
        </p:nvSpPr>
        <p:spPr>
          <a:xfrm>
            <a:off x="2507014" y="3375733"/>
            <a:ext cx="3907367" cy="460648"/>
          </a:xfrm>
        </p:spPr>
        <p:txBody>
          <a:bodyPr>
            <a:normAutofit/>
          </a:bodyPr>
          <a:lstStyle/>
          <a:p>
            <a:pPr marL="0" indent="0" algn="ctr">
              <a:buNone/>
            </a:pPr>
            <a:r>
              <a:rPr lang="en-GB" sz="2000" b="1" dirty="0" smtClean="0">
                <a:solidFill>
                  <a:srgbClr val="000000"/>
                </a:solidFill>
              </a:rPr>
              <a:t>Thank you!</a:t>
            </a:r>
            <a:endParaRPr lang="en-GB" sz="2000" b="1" dirty="0">
              <a:solidFill>
                <a:srgbClr val="000000"/>
              </a:solidFill>
            </a:endParaRPr>
          </a:p>
        </p:txBody>
      </p:sp>
    </p:spTree>
    <p:extLst>
      <p:ext uri="{BB962C8B-B14F-4D97-AF65-F5344CB8AC3E}">
        <p14:creationId xmlns:p14="http://schemas.microsoft.com/office/powerpoint/2010/main" val="2435451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12</a:t>
            </a:fld>
            <a:endParaRPr lang="en-GB" dirty="0"/>
          </a:p>
        </p:txBody>
      </p:sp>
      <p:sp>
        <p:nvSpPr>
          <p:cNvPr id="11" name="Title 1"/>
          <p:cNvSpPr>
            <a:spLocks noGrp="1"/>
          </p:cNvSpPr>
          <p:nvPr>
            <p:ph type="title"/>
          </p:nvPr>
        </p:nvSpPr>
        <p:spPr>
          <a:xfrm>
            <a:off x="457200" y="196238"/>
            <a:ext cx="7139136" cy="1143000"/>
          </a:xfrm>
        </p:spPr>
        <p:txBody>
          <a:bodyPr>
            <a:normAutofit/>
          </a:bodyPr>
          <a:lstStyle/>
          <a:p>
            <a:r>
              <a:rPr lang="en-GB" noProof="0" dirty="0" smtClean="0"/>
              <a:t>Cryogenic Moderator Systems </a:t>
            </a:r>
            <a:br>
              <a:rPr lang="en-GB" noProof="0" dirty="0" smtClean="0"/>
            </a:br>
            <a:r>
              <a:rPr lang="en-GB" noProof="0" dirty="0" smtClean="0"/>
              <a:t>Process Parameters Overview</a:t>
            </a:r>
            <a:endParaRPr lang="en-GB" noProof="0" dirty="0"/>
          </a:p>
        </p:txBody>
      </p:sp>
      <p:sp>
        <p:nvSpPr>
          <p:cNvPr id="10" name="Rectangle 9"/>
          <p:cNvSpPr/>
          <p:nvPr/>
        </p:nvSpPr>
        <p:spPr>
          <a:xfrm>
            <a:off x="3384332" y="1773881"/>
            <a:ext cx="987853" cy="1967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1"/>
          </p:nvPr>
        </p:nvSpPr>
        <p:spPr>
          <a:xfrm>
            <a:off x="636820" y="1590740"/>
            <a:ext cx="6658624" cy="751706"/>
          </a:xfrm>
        </p:spPr>
        <p:txBody>
          <a:bodyPr>
            <a:noAutofit/>
          </a:bodyPr>
          <a:lstStyle/>
          <a:p>
            <a:pPr marL="57150" indent="0">
              <a:buNone/>
            </a:pPr>
            <a:r>
              <a:rPr lang="en-US" sz="1800" b="1" dirty="0" smtClean="0">
                <a:solidFill>
                  <a:srgbClr val="000000"/>
                </a:solidFill>
              </a:rPr>
              <a:t>Heat load, Safety factor &amp; operational margin development</a:t>
            </a:r>
            <a:endParaRPr lang="en-US" sz="1800" b="1" dirty="0">
              <a:solidFill>
                <a:srgbClr val="000000"/>
              </a:solidFill>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556252" y="2126263"/>
            <a:ext cx="6320790" cy="4446270"/>
          </a:xfrm>
          <a:prstGeom prst="rect">
            <a:avLst/>
          </a:prstGeom>
          <a:noFill/>
          <a:ln>
            <a:noFill/>
          </a:ln>
        </p:spPr>
      </p:pic>
      <p:sp>
        <p:nvSpPr>
          <p:cNvPr id="2" name="Rectangle 1"/>
          <p:cNvSpPr/>
          <p:nvPr/>
        </p:nvSpPr>
        <p:spPr>
          <a:xfrm>
            <a:off x="7360920" y="6035040"/>
            <a:ext cx="403860" cy="344170"/>
          </a:xfrm>
          <a:prstGeom prst="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Tree>
    <p:extLst>
      <p:ext uri="{BB962C8B-B14F-4D97-AF65-F5344CB8AC3E}">
        <p14:creationId xmlns:p14="http://schemas.microsoft.com/office/powerpoint/2010/main" val="2497535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89800" cy="1143000"/>
          </a:xfrm>
        </p:spPr>
        <p:txBody>
          <a:bodyPr>
            <a:normAutofit/>
          </a:bodyPr>
          <a:lstStyle/>
          <a:p>
            <a:r>
              <a:rPr lang="sv-SE" dirty="0" smtClean="0"/>
              <a:t>Cryogenic Cooling System Overview</a:t>
            </a:r>
            <a:br>
              <a:rPr lang="sv-SE" dirty="0" smtClean="0"/>
            </a:br>
            <a:r>
              <a:rPr lang="en-US" dirty="0"/>
              <a:t>Physical location of the hydrogen </a:t>
            </a:r>
            <a:r>
              <a:rPr lang="en-US" dirty="0" smtClean="0"/>
              <a:t>room</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a:p>
        </p:txBody>
      </p:sp>
      <p:sp>
        <p:nvSpPr>
          <p:cNvPr id="5" name="Rectangle 4"/>
          <p:cNvSpPr/>
          <p:nvPr/>
        </p:nvSpPr>
        <p:spPr>
          <a:xfrm>
            <a:off x="548060" y="1590309"/>
            <a:ext cx="7920880" cy="4124206"/>
          </a:xfrm>
          <a:prstGeom prst="rect">
            <a:avLst/>
          </a:prstGeom>
        </p:spPr>
        <p:txBody>
          <a:bodyPr wrap="square">
            <a:spAutoFit/>
          </a:bodyPr>
          <a:lstStyle/>
          <a:p>
            <a:pPr>
              <a:spcBef>
                <a:spcPts val="1200"/>
              </a:spcBef>
            </a:pPr>
            <a:r>
              <a:rPr lang="sv-SE" sz="2400" dirty="0" smtClean="0">
                <a:solidFill>
                  <a:srgbClr val="000000"/>
                </a:solidFill>
              </a:rPr>
              <a:t>Changed from inside High-bay to the top target floor. </a:t>
            </a:r>
          </a:p>
          <a:p>
            <a:pPr>
              <a:spcBef>
                <a:spcPts val="1200"/>
              </a:spcBef>
            </a:pPr>
            <a:r>
              <a:rPr lang="sv-SE" sz="2400" dirty="0" smtClean="0">
                <a:solidFill>
                  <a:srgbClr val="000000"/>
                </a:solidFill>
              </a:rPr>
              <a:t>Main reason safety.</a:t>
            </a:r>
          </a:p>
          <a:p>
            <a:pPr>
              <a:spcBef>
                <a:spcPts val="1200"/>
              </a:spcBef>
            </a:pPr>
            <a:r>
              <a:rPr lang="sv-SE" sz="2400" dirty="0" smtClean="0">
                <a:solidFill>
                  <a:srgbClr val="000000"/>
                </a:solidFill>
              </a:rPr>
              <a:t>New location has opening to outside atmosphere.</a:t>
            </a:r>
          </a:p>
          <a:p>
            <a:pPr>
              <a:spcBef>
                <a:spcPts val="1200"/>
              </a:spcBef>
            </a:pPr>
            <a:endParaRPr lang="sv-SE" sz="2400" dirty="0" smtClean="0">
              <a:solidFill>
                <a:srgbClr val="000000"/>
              </a:solidFill>
            </a:endParaRPr>
          </a:p>
          <a:p>
            <a:pPr>
              <a:spcBef>
                <a:spcPts val="1200"/>
              </a:spcBef>
            </a:pPr>
            <a:r>
              <a:rPr lang="sv-SE" sz="2400" dirty="0" smtClean="0">
                <a:solidFill>
                  <a:srgbClr val="000000"/>
                </a:solidFill>
              </a:rPr>
              <a:t>+</a:t>
            </a:r>
            <a:endParaRPr lang="en-US" sz="2400" dirty="0">
              <a:solidFill>
                <a:srgbClr val="000000"/>
              </a:solidFill>
            </a:endParaRPr>
          </a:p>
          <a:p>
            <a:pPr>
              <a:spcBef>
                <a:spcPts val="1200"/>
              </a:spcBef>
            </a:pPr>
            <a:r>
              <a:rPr lang="sv-SE" sz="2400" dirty="0" smtClean="0">
                <a:solidFill>
                  <a:srgbClr val="000000"/>
                </a:solidFill>
              </a:rPr>
              <a:t>Explosion safety requirements and ATEX regualtions</a:t>
            </a:r>
          </a:p>
          <a:p>
            <a:pPr>
              <a:spcBef>
                <a:spcPts val="1200"/>
              </a:spcBef>
            </a:pPr>
            <a:r>
              <a:rPr lang="sv-SE" sz="2400" dirty="0" smtClean="0">
                <a:solidFill>
                  <a:srgbClr val="000000"/>
                </a:solidFill>
              </a:rPr>
              <a:t>-</a:t>
            </a:r>
          </a:p>
          <a:p>
            <a:pPr>
              <a:spcBef>
                <a:spcPts val="1200"/>
              </a:spcBef>
            </a:pPr>
            <a:r>
              <a:rPr lang="sv-SE" sz="2400" dirty="0" smtClean="0">
                <a:solidFill>
                  <a:srgbClr val="000000"/>
                </a:solidFill>
              </a:rPr>
              <a:t>Longer distance to moderator -&gt; larger H2 inventory</a:t>
            </a:r>
          </a:p>
        </p:txBody>
      </p:sp>
    </p:spTree>
    <p:extLst>
      <p:ext uri="{BB962C8B-B14F-4D97-AF65-F5344CB8AC3E}">
        <p14:creationId xmlns:p14="http://schemas.microsoft.com/office/powerpoint/2010/main" val="20154753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89800" cy="1143000"/>
          </a:xfrm>
        </p:spPr>
        <p:txBody>
          <a:bodyPr/>
          <a:lstStyle/>
          <a:p>
            <a:r>
              <a:rPr lang="sv-SE" dirty="0" smtClean="0"/>
              <a:t>Cryogenic Cooling System Overview</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a:p>
        </p:txBody>
      </p:sp>
      <p:sp>
        <p:nvSpPr>
          <p:cNvPr id="5" name="Rectangle 4"/>
          <p:cNvSpPr/>
          <p:nvPr/>
        </p:nvSpPr>
        <p:spPr>
          <a:xfrm>
            <a:off x="548059" y="1510382"/>
            <a:ext cx="8090335" cy="5347618"/>
          </a:xfrm>
          <a:prstGeom prst="rect">
            <a:avLst/>
          </a:prstGeom>
        </p:spPr>
        <p:txBody>
          <a:bodyPr wrap="square">
            <a:spAutoFit/>
          </a:bodyPr>
          <a:lstStyle/>
          <a:p>
            <a:pPr>
              <a:spcBef>
                <a:spcPts val="1200"/>
              </a:spcBef>
            </a:pPr>
            <a:r>
              <a:rPr lang="en-US" sz="2400" b="1" dirty="0" smtClean="0"/>
              <a:t>Characteristics</a:t>
            </a:r>
            <a:endParaRPr lang="en-US" sz="2400" b="1" dirty="0"/>
          </a:p>
          <a:p>
            <a:pPr indent="-57150">
              <a:spcBef>
                <a:spcPts val="1200"/>
              </a:spcBef>
            </a:pPr>
            <a:r>
              <a:rPr lang="en-US" b="1" dirty="0">
                <a:solidFill>
                  <a:srgbClr val="000000"/>
                </a:solidFill>
              </a:rPr>
              <a:t>Operational parameters</a:t>
            </a:r>
            <a:r>
              <a:rPr lang="en-US" dirty="0">
                <a:solidFill>
                  <a:srgbClr val="000000"/>
                </a:solidFill>
              </a:rPr>
              <a:t>		</a:t>
            </a:r>
          </a:p>
          <a:p>
            <a:pPr marL="354013" indent="-180975">
              <a:spcAft>
                <a:spcPts val="300"/>
              </a:spcAft>
              <a:buFont typeface="Arial"/>
              <a:buChar char="•"/>
            </a:pPr>
            <a:r>
              <a:rPr lang="en-US" dirty="0">
                <a:solidFill>
                  <a:srgbClr val="000000"/>
                </a:solidFill>
              </a:rPr>
              <a:t>Heat load – 3.5-30.3 kW</a:t>
            </a:r>
          </a:p>
          <a:p>
            <a:pPr marL="354013" indent="-180975">
              <a:spcAft>
                <a:spcPts val="300"/>
              </a:spcAft>
              <a:buFont typeface="Arial"/>
              <a:buChar char="•"/>
            </a:pPr>
            <a:r>
              <a:rPr lang="en-US" dirty="0">
                <a:solidFill>
                  <a:srgbClr val="000000"/>
                </a:solidFill>
              </a:rPr>
              <a:t>Operating pressure – 5-20 bar </a:t>
            </a:r>
          </a:p>
          <a:p>
            <a:pPr marL="354013" indent="-180975">
              <a:spcAft>
                <a:spcPts val="300"/>
              </a:spcAft>
              <a:buFont typeface="Arial"/>
              <a:buChar char="•"/>
            </a:pPr>
            <a:r>
              <a:rPr lang="en-US" dirty="0">
                <a:solidFill>
                  <a:srgbClr val="000000"/>
                </a:solidFill>
              </a:rPr>
              <a:t>Helium mass flow – 130-970 </a:t>
            </a:r>
            <a:r>
              <a:rPr lang="en-US" dirty="0" smtClean="0">
                <a:solidFill>
                  <a:srgbClr val="000000"/>
                </a:solidFill>
              </a:rPr>
              <a:t>g/s</a:t>
            </a:r>
            <a:endParaRPr lang="en-US" dirty="0">
              <a:solidFill>
                <a:srgbClr val="000000"/>
              </a:solidFill>
            </a:endParaRPr>
          </a:p>
          <a:p>
            <a:pPr marL="354013" indent="-180975">
              <a:spcAft>
                <a:spcPts val="300"/>
              </a:spcAft>
              <a:buFont typeface="Arial"/>
              <a:buChar char="•"/>
            </a:pPr>
            <a:r>
              <a:rPr lang="en-US" dirty="0">
                <a:solidFill>
                  <a:srgbClr val="000000"/>
                </a:solidFill>
              </a:rPr>
              <a:t>Helium temperature (supply/return) – 15-20 K </a:t>
            </a:r>
          </a:p>
          <a:p>
            <a:pPr indent="-57150">
              <a:spcBef>
                <a:spcPts val="1200"/>
              </a:spcBef>
            </a:pPr>
            <a:r>
              <a:rPr lang="en-US" b="1" dirty="0" smtClean="0">
                <a:solidFill>
                  <a:srgbClr val="000000"/>
                </a:solidFill>
              </a:rPr>
              <a:t>Configuration</a:t>
            </a:r>
            <a:r>
              <a:rPr lang="en-US" dirty="0">
                <a:solidFill>
                  <a:srgbClr val="000000"/>
                </a:solidFill>
              </a:rPr>
              <a:t>		</a:t>
            </a:r>
          </a:p>
          <a:p>
            <a:pPr marL="354013" indent="-180975">
              <a:spcAft>
                <a:spcPts val="300"/>
              </a:spcAft>
              <a:buFont typeface="Arial"/>
              <a:buChar char="•"/>
            </a:pPr>
            <a:r>
              <a:rPr lang="en-US" dirty="0" smtClean="0">
                <a:solidFill>
                  <a:srgbClr val="000000"/>
                </a:solidFill>
              </a:rPr>
              <a:t>Turbo-expander based helium refrigeration system</a:t>
            </a:r>
          </a:p>
          <a:p>
            <a:pPr marL="354013" indent="-180975">
              <a:spcAft>
                <a:spcPts val="300"/>
              </a:spcAft>
              <a:buFont typeface="Arial"/>
              <a:buChar char="•"/>
            </a:pPr>
            <a:r>
              <a:rPr lang="en-US" dirty="0" smtClean="0">
                <a:solidFill>
                  <a:srgbClr val="000000"/>
                </a:solidFill>
              </a:rPr>
              <a:t>Cold box co-located with other ESS cold boxes in klystron gallery building</a:t>
            </a:r>
          </a:p>
          <a:p>
            <a:pPr marL="354013" indent="-180975">
              <a:spcAft>
                <a:spcPts val="300"/>
              </a:spcAft>
              <a:buFont typeface="Arial"/>
              <a:buChar char="•"/>
            </a:pPr>
            <a:r>
              <a:rPr lang="en-US" dirty="0" smtClean="0">
                <a:solidFill>
                  <a:srgbClr val="000000"/>
                </a:solidFill>
              </a:rPr>
              <a:t>Warm compressor station co-located with other ESS warm compressor systems in separate compressor building</a:t>
            </a:r>
          </a:p>
          <a:p>
            <a:pPr marL="354013" indent="-180975">
              <a:spcAft>
                <a:spcPts val="300"/>
              </a:spcAft>
              <a:buFont typeface="Arial"/>
              <a:buChar char="•"/>
            </a:pPr>
            <a:r>
              <a:rPr lang="en-US" dirty="0" smtClean="0">
                <a:solidFill>
                  <a:srgbClr val="000000"/>
                </a:solidFill>
              </a:rPr>
              <a:t>Warm helium gas storage in tank farm adjacent to compressor building</a:t>
            </a:r>
          </a:p>
          <a:p>
            <a:pPr marL="354013" indent="-180975">
              <a:spcAft>
                <a:spcPts val="300"/>
              </a:spcAft>
              <a:buFont typeface="Arial"/>
              <a:buChar char="•"/>
            </a:pPr>
            <a:r>
              <a:rPr lang="en-US" dirty="0" smtClean="0">
                <a:solidFill>
                  <a:srgbClr val="000000"/>
                </a:solidFill>
              </a:rPr>
              <a:t>Utilities</a:t>
            </a:r>
          </a:p>
          <a:p>
            <a:pPr marL="811213" lvl="1" indent="-180975">
              <a:spcAft>
                <a:spcPts val="300"/>
              </a:spcAft>
              <a:buFont typeface="Arial"/>
              <a:buChar char="•"/>
            </a:pPr>
            <a:r>
              <a:rPr lang="en-US" dirty="0" smtClean="0">
                <a:solidFill>
                  <a:srgbClr val="000000"/>
                </a:solidFill>
              </a:rPr>
              <a:t>3.5 MW, 6.6 kV el power WCS; 60 kW, 400 V el power cold box &amp; controls</a:t>
            </a:r>
          </a:p>
          <a:p>
            <a:pPr marL="811213" lvl="1" indent="-180975">
              <a:spcAft>
                <a:spcPts val="300"/>
              </a:spcAft>
              <a:buFont typeface="Arial"/>
              <a:buChar char="•"/>
            </a:pPr>
            <a:r>
              <a:rPr lang="en-US" dirty="0" smtClean="0">
                <a:solidFill>
                  <a:srgbClr val="000000"/>
                </a:solidFill>
              </a:rPr>
              <a:t>3 MW cooling water at 27 C</a:t>
            </a:r>
          </a:p>
          <a:p>
            <a:pPr marL="354013" indent="-180975">
              <a:spcAft>
                <a:spcPts val="300"/>
              </a:spcAft>
              <a:buFont typeface="Arial"/>
              <a:buChar char="•"/>
            </a:pPr>
            <a:endParaRPr lang="en-US" dirty="0">
              <a:solidFill>
                <a:srgbClr val="000000"/>
              </a:solidFill>
            </a:endParaRPr>
          </a:p>
        </p:txBody>
      </p:sp>
    </p:spTree>
    <p:extLst>
      <p:ext uri="{BB962C8B-B14F-4D97-AF65-F5344CB8AC3E}">
        <p14:creationId xmlns:p14="http://schemas.microsoft.com/office/powerpoint/2010/main" val="35428328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6" descr="Phasendiagramme p-H2 inc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173" y="1628800"/>
            <a:ext cx="3887179" cy="24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dirty="0" smtClean="0"/>
              <a:t>Cryogenic Cooling System Overview</a:t>
            </a:r>
            <a:r>
              <a:rPr lang="en-US" dirty="0" smtClean="0"/>
              <a:t/>
            </a:r>
            <a:br>
              <a:rPr lang="en-US" dirty="0" smtClean="0"/>
            </a:br>
            <a:r>
              <a:rPr lang="en-US" dirty="0" smtClean="0"/>
              <a:t>Pressure </a:t>
            </a:r>
            <a:r>
              <a:rPr lang="en-US" dirty="0"/>
              <a:t>Control System</a:t>
            </a:r>
          </a:p>
        </p:txBody>
      </p:sp>
      <p:sp>
        <p:nvSpPr>
          <p:cNvPr id="3" name="Content Placeholder 2"/>
          <p:cNvSpPr>
            <a:spLocks noGrp="1"/>
          </p:cNvSpPr>
          <p:nvPr>
            <p:ph idx="1"/>
          </p:nvPr>
        </p:nvSpPr>
        <p:spPr>
          <a:xfrm>
            <a:off x="3923928" y="4218450"/>
            <a:ext cx="5122912" cy="1814172"/>
          </a:xfrm>
        </p:spPr>
        <p:txBody>
          <a:bodyPr>
            <a:noAutofit/>
          </a:bodyPr>
          <a:lstStyle/>
          <a:p>
            <a:pPr>
              <a:buNone/>
            </a:pPr>
            <a:r>
              <a:rPr lang="en-US" sz="1800" i="1" dirty="0">
                <a:solidFill>
                  <a:schemeClr val="tx1"/>
                </a:solidFill>
              </a:rPr>
              <a:t>Small mean temperature variations can cause severe pressure fluctuations</a:t>
            </a:r>
          </a:p>
          <a:p>
            <a:pPr>
              <a:buNone/>
            </a:pPr>
            <a:r>
              <a:rPr lang="en-US" sz="1800" i="1" dirty="0">
                <a:solidFill>
                  <a:schemeClr val="tx1"/>
                </a:solidFill>
              </a:rPr>
              <a:t>H</a:t>
            </a:r>
            <a:r>
              <a:rPr lang="en-US" sz="1800" i="1" baseline="-25000" dirty="0">
                <a:solidFill>
                  <a:schemeClr val="tx1"/>
                </a:solidFill>
              </a:rPr>
              <a:t>2</a:t>
            </a:r>
            <a:r>
              <a:rPr lang="en-US" sz="1800" i="1" dirty="0">
                <a:solidFill>
                  <a:schemeClr val="tx1"/>
                </a:solidFill>
              </a:rPr>
              <a:t> at &lt; 20 K almost incompressible</a:t>
            </a:r>
          </a:p>
          <a:p>
            <a:pPr>
              <a:buNone/>
            </a:pPr>
            <a:r>
              <a:rPr lang="en-US" sz="1800" i="1" dirty="0">
                <a:solidFill>
                  <a:schemeClr val="tx1"/>
                </a:solidFill>
              </a:rPr>
              <a:t>H</a:t>
            </a:r>
            <a:r>
              <a:rPr lang="en-US" sz="1800" i="1" baseline="-25000" dirty="0">
                <a:solidFill>
                  <a:schemeClr val="tx1"/>
                </a:solidFill>
              </a:rPr>
              <a:t>2</a:t>
            </a:r>
            <a:r>
              <a:rPr lang="en-US" sz="1800" i="1" dirty="0">
                <a:solidFill>
                  <a:schemeClr val="tx1"/>
                </a:solidFill>
              </a:rPr>
              <a:t> at &gt; 35 K becomes compressible</a:t>
            </a:r>
          </a:p>
          <a:p>
            <a:pPr>
              <a:buNone/>
            </a:pPr>
            <a:r>
              <a:rPr lang="en-US" sz="1800" i="1" dirty="0">
                <a:solidFill>
                  <a:schemeClr val="tx1"/>
                </a:solidFill>
              </a:rPr>
              <a:t>  -&gt;  buffer mitigates pressure </a:t>
            </a:r>
            <a:r>
              <a:rPr lang="en-US" sz="1800" i="1" dirty="0" smtClean="0">
                <a:solidFill>
                  <a:schemeClr val="tx1"/>
                </a:solidFill>
              </a:rPr>
              <a:t>variations</a:t>
            </a:r>
            <a:endParaRPr lang="en-US" sz="1800" i="1"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pPr/>
              <a:t>15</a:t>
            </a:fld>
            <a:endParaRPr lang="sv-SE" dirty="0"/>
          </a:p>
        </p:txBody>
      </p:sp>
      <p:sp>
        <p:nvSpPr>
          <p:cNvPr id="7" name="Content Placeholder 2"/>
          <p:cNvSpPr txBox="1">
            <a:spLocks/>
          </p:cNvSpPr>
          <p:nvPr/>
        </p:nvSpPr>
        <p:spPr>
          <a:xfrm>
            <a:off x="457200" y="1624140"/>
            <a:ext cx="4619897" cy="23809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US" sz="2000" i="1" dirty="0">
                <a:solidFill>
                  <a:schemeClr val="tx1"/>
                </a:solidFill>
              </a:rPr>
              <a:t>Pressure Control System – Buffer Vessel</a:t>
            </a:r>
          </a:p>
          <a:p>
            <a:pPr>
              <a:buNone/>
            </a:pPr>
            <a:endParaRPr lang="en-US" sz="2000" i="1" dirty="0">
              <a:solidFill>
                <a:schemeClr val="tx1"/>
              </a:solidFill>
            </a:endParaRPr>
          </a:p>
          <a:p>
            <a:pPr>
              <a:buNone/>
            </a:pPr>
            <a:r>
              <a:rPr lang="en-US" sz="1800" i="1" dirty="0">
                <a:solidFill>
                  <a:schemeClr val="tx1"/>
                </a:solidFill>
              </a:rPr>
              <a:t>A vertical buffer vessel with an axial temperature and density gradient will store/release hydrogen mass of the main loop in case of beam increase/decrease. </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4005064"/>
            <a:ext cx="2426338" cy="2772000"/>
          </a:xfrm>
          <a:prstGeom prst="rect">
            <a:avLst/>
          </a:prstGeom>
        </p:spPr>
      </p:pic>
    </p:spTree>
    <p:extLst>
      <p:ext uri="{BB962C8B-B14F-4D97-AF65-F5344CB8AC3E}">
        <p14:creationId xmlns:p14="http://schemas.microsoft.com/office/powerpoint/2010/main" val="9796294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84" y="1739884"/>
            <a:ext cx="7841214" cy="4815061"/>
          </a:xfrm>
        </p:spPr>
        <p:txBody>
          <a:bodyPr>
            <a:noAutofit/>
          </a:bodyPr>
          <a:lstStyle/>
          <a:p>
            <a:r>
              <a:rPr lang="en-GB" sz="2000" dirty="0" smtClean="0">
                <a:solidFill>
                  <a:schemeClr val="tx1"/>
                </a:solidFill>
              </a:rPr>
              <a:t>The cryogenic </a:t>
            </a:r>
            <a:r>
              <a:rPr lang="en-GB" sz="2000" dirty="0">
                <a:solidFill>
                  <a:schemeClr val="tx1"/>
                </a:solidFill>
              </a:rPr>
              <a:t>heat load to the CMS and subsequently to the TMCP are characterized by a wide range of heat load, narrow range of operating conditions, and expected fast changes in heat load that the systems must respond to safely and </a:t>
            </a:r>
            <a:r>
              <a:rPr lang="en-GB" sz="2000" dirty="0" smtClean="0">
                <a:solidFill>
                  <a:schemeClr val="tx1"/>
                </a:solidFill>
              </a:rPr>
              <a:t>efficiently</a:t>
            </a:r>
          </a:p>
          <a:p>
            <a:r>
              <a:rPr lang="en-GB" sz="2000" dirty="0">
                <a:solidFill>
                  <a:schemeClr val="tx1"/>
                </a:solidFill>
              </a:rPr>
              <a:t>The unique operating requirements of the CMS and TMCP will require continuing efforts to coordinate the design of hardware and development of the operating scheme</a:t>
            </a:r>
          </a:p>
          <a:p>
            <a:r>
              <a:rPr lang="en-GB" sz="2000" dirty="0" smtClean="0">
                <a:solidFill>
                  <a:schemeClr val="tx1"/>
                </a:solidFill>
              </a:rPr>
              <a:t>The </a:t>
            </a:r>
            <a:r>
              <a:rPr lang="en-GB" sz="2000" dirty="0">
                <a:solidFill>
                  <a:schemeClr val="tx1"/>
                </a:solidFill>
              </a:rPr>
              <a:t>proposed configuration of the TMCP and CTL effectively </a:t>
            </a:r>
            <a:r>
              <a:rPr lang="en-GB" sz="2000" dirty="0" smtClean="0">
                <a:solidFill>
                  <a:schemeClr val="tx1"/>
                </a:solidFill>
              </a:rPr>
              <a:t>addresses </a:t>
            </a:r>
            <a:r>
              <a:rPr lang="en-GB" sz="2000" dirty="0">
                <a:solidFill>
                  <a:schemeClr val="tx1"/>
                </a:solidFill>
              </a:rPr>
              <a:t>these challenges by providing a system that </a:t>
            </a:r>
            <a:r>
              <a:rPr lang="en-GB" sz="2000" dirty="0" smtClean="0">
                <a:solidFill>
                  <a:schemeClr val="tx1"/>
                </a:solidFill>
              </a:rPr>
              <a:t>can:</a:t>
            </a:r>
          </a:p>
          <a:p>
            <a:pPr lvl="1"/>
            <a:r>
              <a:rPr lang="en-GB" sz="2000" dirty="0" smtClean="0">
                <a:solidFill>
                  <a:schemeClr val="tx1"/>
                </a:solidFill>
              </a:rPr>
              <a:t>Operate </a:t>
            </a:r>
            <a:r>
              <a:rPr lang="en-GB" sz="2000" dirty="0">
                <a:solidFill>
                  <a:schemeClr val="tx1"/>
                </a:solidFill>
              </a:rPr>
              <a:t>efficiently over the entire range of operating </a:t>
            </a:r>
            <a:r>
              <a:rPr lang="en-GB" sz="2000" dirty="0" smtClean="0">
                <a:solidFill>
                  <a:schemeClr val="tx1"/>
                </a:solidFill>
              </a:rPr>
              <a:t>conditions</a:t>
            </a:r>
            <a:r>
              <a:rPr lang="en-GB" sz="2000" dirty="0">
                <a:solidFill>
                  <a:schemeClr val="tx1"/>
                </a:solidFill>
              </a:rPr>
              <a:t> </a:t>
            </a:r>
            <a:endParaRPr lang="en-GB" sz="2000" dirty="0" smtClean="0">
              <a:solidFill>
                <a:schemeClr val="tx1"/>
              </a:solidFill>
            </a:endParaRPr>
          </a:p>
          <a:p>
            <a:pPr lvl="1"/>
            <a:r>
              <a:rPr lang="en-GB" sz="2000" dirty="0" smtClean="0">
                <a:solidFill>
                  <a:schemeClr val="tx1"/>
                </a:solidFill>
              </a:rPr>
              <a:t>Respond </a:t>
            </a:r>
            <a:r>
              <a:rPr lang="en-GB" sz="2000" dirty="0">
                <a:solidFill>
                  <a:schemeClr val="tx1"/>
                </a:solidFill>
              </a:rPr>
              <a:t>quickly to changes in heat </a:t>
            </a:r>
            <a:r>
              <a:rPr lang="en-GB" sz="2000" dirty="0" smtClean="0">
                <a:solidFill>
                  <a:schemeClr val="tx1"/>
                </a:solidFill>
              </a:rPr>
              <a:t>loads</a:t>
            </a:r>
            <a:r>
              <a:rPr lang="en-GB" sz="2000" dirty="0">
                <a:solidFill>
                  <a:schemeClr val="tx1"/>
                </a:solidFill>
              </a:rPr>
              <a:t> </a:t>
            </a:r>
            <a:endParaRPr lang="en-GB" sz="2000"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en-GB" smtClean="0"/>
              <a:t>16</a:t>
            </a:fld>
            <a:endParaRPr lang="en-GB" dirty="0"/>
          </a:p>
        </p:txBody>
      </p:sp>
      <p:sp>
        <p:nvSpPr>
          <p:cNvPr id="7" name="Title 1"/>
          <p:cNvSpPr>
            <a:spLocks noGrp="1"/>
          </p:cNvSpPr>
          <p:nvPr>
            <p:ph type="title"/>
          </p:nvPr>
        </p:nvSpPr>
        <p:spPr>
          <a:xfrm>
            <a:off x="457200" y="116632"/>
            <a:ext cx="7139136" cy="1301006"/>
          </a:xfrm>
        </p:spPr>
        <p:txBody>
          <a:bodyPr>
            <a:normAutofit/>
          </a:bodyPr>
          <a:lstStyle/>
          <a:p>
            <a:r>
              <a:rPr lang="sv-SE" dirty="0"/>
              <a:t>TMCP </a:t>
            </a:r>
            <a:r>
              <a:rPr lang="sv-SE" dirty="0" smtClean="0"/>
              <a:t>&amp; CMS Overview</a:t>
            </a:r>
            <a:br>
              <a:rPr lang="sv-SE" dirty="0" smtClean="0"/>
            </a:br>
            <a:r>
              <a:rPr lang="en-GB" noProof="0" dirty="0" smtClean="0"/>
              <a:t>Summary</a:t>
            </a:r>
            <a:endParaRPr lang="en-GB" noProof="0" dirty="0"/>
          </a:p>
        </p:txBody>
      </p:sp>
    </p:spTree>
    <p:extLst>
      <p:ext uri="{BB962C8B-B14F-4D97-AF65-F5344CB8AC3E}">
        <p14:creationId xmlns:p14="http://schemas.microsoft.com/office/powerpoint/2010/main" val="6440456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84" y="1739884"/>
            <a:ext cx="7841214" cy="4815061"/>
          </a:xfrm>
        </p:spPr>
        <p:txBody>
          <a:bodyPr>
            <a:noAutofit/>
          </a:bodyPr>
          <a:lstStyle/>
          <a:p>
            <a:r>
              <a:rPr lang="en-GB" sz="2000" dirty="0" smtClean="0">
                <a:solidFill>
                  <a:schemeClr val="tx1"/>
                </a:solidFill>
              </a:rPr>
              <a:t>The cryogenic </a:t>
            </a:r>
            <a:r>
              <a:rPr lang="en-GB" sz="2000" dirty="0">
                <a:solidFill>
                  <a:schemeClr val="tx1"/>
                </a:solidFill>
              </a:rPr>
              <a:t>heat load to the CMS and subsequently to the TMCP are characterized by a wide range of heat load, narrow range of operating conditions, and expected fast changes in heat load that the systems must respond to safely and </a:t>
            </a:r>
            <a:r>
              <a:rPr lang="en-GB" sz="2000" dirty="0" smtClean="0">
                <a:solidFill>
                  <a:schemeClr val="tx1"/>
                </a:solidFill>
              </a:rPr>
              <a:t>efficiently</a:t>
            </a:r>
          </a:p>
          <a:p>
            <a:r>
              <a:rPr lang="en-GB" sz="2000" dirty="0">
                <a:solidFill>
                  <a:schemeClr val="tx1"/>
                </a:solidFill>
              </a:rPr>
              <a:t>The unique operating requirements of the CMS and TMCP will require continuing efforts to coordinate the design of hardware and development of the operating scheme</a:t>
            </a:r>
          </a:p>
          <a:p>
            <a:r>
              <a:rPr lang="en-GB" sz="2000" dirty="0" smtClean="0">
                <a:solidFill>
                  <a:schemeClr val="tx1"/>
                </a:solidFill>
              </a:rPr>
              <a:t>The </a:t>
            </a:r>
            <a:r>
              <a:rPr lang="en-GB" sz="2000" dirty="0">
                <a:solidFill>
                  <a:schemeClr val="tx1"/>
                </a:solidFill>
              </a:rPr>
              <a:t>proposed configuration of the TMCP and CTL effectively </a:t>
            </a:r>
            <a:r>
              <a:rPr lang="en-GB" sz="2000" dirty="0" smtClean="0">
                <a:solidFill>
                  <a:schemeClr val="tx1"/>
                </a:solidFill>
              </a:rPr>
              <a:t>addresses </a:t>
            </a:r>
            <a:r>
              <a:rPr lang="en-GB" sz="2000" dirty="0">
                <a:solidFill>
                  <a:schemeClr val="tx1"/>
                </a:solidFill>
              </a:rPr>
              <a:t>these challenges by providing a system that </a:t>
            </a:r>
            <a:r>
              <a:rPr lang="en-GB" sz="2000" dirty="0" smtClean="0">
                <a:solidFill>
                  <a:schemeClr val="tx1"/>
                </a:solidFill>
              </a:rPr>
              <a:t>can:</a:t>
            </a:r>
          </a:p>
          <a:p>
            <a:pPr lvl="1"/>
            <a:r>
              <a:rPr lang="en-GB" sz="2000" dirty="0" smtClean="0">
                <a:solidFill>
                  <a:schemeClr val="tx1"/>
                </a:solidFill>
              </a:rPr>
              <a:t>Operate </a:t>
            </a:r>
            <a:r>
              <a:rPr lang="en-GB" sz="2000" dirty="0">
                <a:solidFill>
                  <a:schemeClr val="tx1"/>
                </a:solidFill>
              </a:rPr>
              <a:t>efficiently over the entire range of operating </a:t>
            </a:r>
            <a:r>
              <a:rPr lang="en-GB" sz="2000" dirty="0" smtClean="0">
                <a:solidFill>
                  <a:schemeClr val="tx1"/>
                </a:solidFill>
              </a:rPr>
              <a:t>conditions</a:t>
            </a:r>
            <a:r>
              <a:rPr lang="en-GB" sz="2000" dirty="0">
                <a:solidFill>
                  <a:schemeClr val="tx1"/>
                </a:solidFill>
              </a:rPr>
              <a:t> </a:t>
            </a:r>
            <a:endParaRPr lang="en-GB" sz="2000" dirty="0" smtClean="0">
              <a:solidFill>
                <a:schemeClr val="tx1"/>
              </a:solidFill>
            </a:endParaRPr>
          </a:p>
          <a:p>
            <a:pPr lvl="1"/>
            <a:r>
              <a:rPr lang="en-GB" sz="2000" dirty="0" smtClean="0">
                <a:solidFill>
                  <a:schemeClr val="tx1"/>
                </a:solidFill>
              </a:rPr>
              <a:t>Respond </a:t>
            </a:r>
            <a:r>
              <a:rPr lang="en-GB" sz="2000" dirty="0">
                <a:solidFill>
                  <a:schemeClr val="tx1"/>
                </a:solidFill>
              </a:rPr>
              <a:t>quickly to changes in heat </a:t>
            </a:r>
            <a:r>
              <a:rPr lang="en-GB" sz="2000" dirty="0" smtClean="0">
                <a:solidFill>
                  <a:schemeClr val="tx1"/>
                </a:solidFill>
              </a:rPr>
              <a:t>loads</a:t>
            </a:r>
            <a:r>
              <a:rPr lang="en-GB" sz="2000" dirty="0">
                <a:solidFill>
                  <a:schemeClr val="tx1"/>
                </a:solidFill>
              </a:rPr>
              <a:t> </a:t>
            </a:r>
            <a:endParaRPr lang="en-GB" sz="2000"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en-GB" smtClean="0"/>
              <a:t>17</a:t>
            </a:fld>
            <a:endParaRPr lang="en-GB" dirty="0"/>
          </a:p>
        </p:txBody>
      </p:sp>
      <p:sp>
        <p:nvSpPr>
          <p:cNvPr id="7" name="Title 1"/>
          <p:cNvSpPr>
            <a:spLocks noGrp="1"/>
          </p:cNvSpPr>
          <p:nvPr>
            <p:ph type="title"/>
          </p:nvPr>
        </p:nvSpPr>
        <p:spPr>
          <a:xfrm>
            <a:off x="457200" y="116632"/>
            <a:ext cx="7139136" cy="1301006"/>
          </a:xfrm>
        </p:spPr>
        <p:txBody>
          <a:bodyPr>
            <a:normAutofit/>
          </a:bodyPr>
          <a:lstStyle/>
          <a:p>
            <a:r>
              <a:rPr lang="sv-SE" dirty="0"/>
              <a:t>TMCP </a:t>
            </a:r>
            <a:r>
              <a:rPr lang="sv-SE" dirty="0" smtClean="0"/>
              <a:t>&amp; CMS Overview</a:t>
            </a:r>
            <a:br>
              <a:rPr lang="sv-SE" dirty="0" smtClean="0"/>
            </a:br>
            <a:r>
              <a:rPr lang="en-GB" noProof="0" dirty="0" smtClean="0"/>
              <a:t>Summary</a:t>
            </a:r>
            <a:endParaRPr lang="en-GB" noProof="0" dirty="0"/>
          </a:p>
        </p:txBody>
      </p:sp>
    </p:spTree>
    <p:extLst>
      <p:ext uri="{BB962C8B-B14F-4D97-AF65-F5344CB8AC3E}">
        <p14:creationId xmlns:p14="http://schemas.microsoft.com/office/powerpoint/2010/main" val="28223671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4302" y="1432151"/>
            <a:ext cx="8729032" cy="5425849"/>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en-GB" smtClean="0"/>
              <a:t>18</a:t>
            </a:fld>
            <a:endParaRPr lang="en-GB" dirty="0"/>
          </a:p>
        </p:txBody>
      </p:sp>
      <p:sp>
        <p:nvSpPr>
          <p:cNvPr id="6" name="Title 1"/>
          <p:cNvSpPr>
            <a:spLocks noGrp="1"/>
          </p:cNvSpPr>
          <p:nvPr>
            <p:ph type="title"/>
          </p:nvPr>
        </p:nvSpPr>
        <p:spPr>
          <a:xfrm>
            <a:off x="457200" y="274638"/>
            <a:ext cx="7289800" cy="1143000"/>
          </a:xfrm>
        </p:spPr>
        <p:txBody>
          <a:bodyPr>
            <a:normAutofit/>
          </a:bodyPr>
          <a:lstStyle/>
          <a:p>
            <a:r>
              <a:rPr lang="sv-SE" dirty="0" smtClean="0"/>
              <a:t>Cryogenic Cooling System Overview</a:t>
            </a:r>
            <a:br>
              <a:rPr lang="sv-SE" dirty="0" smtClean="0"/>
            </a:br>
            <a:r>
              <a:rPr lang="en-US" dirty="0" smtClean="0"/>
              <a:t>P&amp;ID</a:t>
            </a:r>
            <a:endParaRPr lang="sv-SE" dirty="0"/>
          </a:p>
        </p:txBody>
      </p:sp>
    </p:spTree>
    <p:extLst>
      <p:ext uri="{BB962C8B-B14F-4D97-AF65-F5344CB8AC3E}">
        <p14:creationId xmlns:p14="http://schemas.microsoft.com/office/powerpoint/2010/main" val="18724222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1256" y="1452563"/>
            <a:ext cx="8665022" cy="5390923"/>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en-GB" smtClean="0"/>
              <a:t>19</a:t>
            </a:fld>
            <a:endParaRPr lang="en-GB" dirty="0"/>
          </a:p>
        </p:txBody>
      </p:sp>
      <p:sp>
        <p:nvSpPr>
          <p:cNvPr id="6" name="Title 1"/>
          <p:cNvSpPr>
            <a:spLocks noGrp="1"/>
          </p:cNvSpPr>
          <p:nvPr>
            <p:ph type="title"/>
          </p:nvPr>
        </p:nvSpPr>
        <p:spPr>
          <a:xfrm>
            <a:off x="457200" y="274638"/>
            <a:ext cx="7289800" cy="1143000"/>
          </a:xfrm>
        </p:spPr>
        <p:txBody>
          <a:bodyPr>
            <a:normAutofit/>
          </a:bodyPr>
          <a:lstStyle/>
          <a:p>
            <a:r>
              <a:rPr lang="sv-SE" dirty="0" smtClean="0"/>
              <a:t>Cryogenic Cooling System Overview</a:t>
            </a:r>
            <a:br>
              <a:rPr lang="sv-SE" dirty="0" smtClean="0"/>
            </a:br>
            <a:r>
              <a:rPr lang="en-US" dirty="0" smtClean="0"/>
              <a:t>P&amp;ID</a:t>
            </a:r>
            <a:endParaRPr lang="sv-SE" dirty="0"/>
          </a:p>
        </p:txBody>
      </p:sp>
    </p:spTree>
    <p:extLst>
      <p:ext uri="{BB962C8B-B14F-4D97-AF65-F5344CB8AC3E}">
        <p14:creationId xmlns:p14="http://schemas.microsoft.com/office/powerpoint/2010/main" val="4078021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dirty="0"/>
          </a:p>
        </p:txBody>
      </p:sp>
      <p:sp>
        <p:nvSpPr>
          <p:cNvPr id="19" name="Title 1"/>
          <p:cNvSpPr>
            <a:spLocks noGrp="1"/>
          </p:cNvSpPr>
          <p:nvPr>
            <p:ph type="title"/>
          </p:nvPr>
        </p:nvSpPr>
        <p:spPr>
          <a:xfrm>
            <a:off x="457200" y="274638"/>
            <a:ext cx="7139136" cy="1143000"/>
          </a:xfrm>
        </p:spPr>
        <p:txBody>
          <a:bodyPr/>
          <a:lstStyle/>
          <a:p>
            <a:r>
              <a:rPr lang="sv-SE" dirty="0" smtClean="0"/>
              <a:t>Cryogenic Cooling System Overview</a:t>
            </a:r>
            <a:br>
              <a:rPr lang="sv-SE" dirty="0" smtClean="0"/>
            </a:br>
            <a:r>
              <a:rPr lang="sv-SE" dirty="0" smtClean="0"/>
              <a:t>TMCP &amp; CMS</a:t>
            </a:r>
            <a:endParaRPr lang="en-GB" noProof="0" dirty="0"/>
          </a:p>
        </p:txBody>
      </p:sp>
      <p:sp>
        <p:nvSpPr>
          <p:cNvPr id="3" name="Content Placeholder 2"/>
          <p:cNvSpPr>
            <a:spLocks noGrp="1"/>
          </p:cNvSpPr>
          <p:nvPr>
            <p:ph idx="1"/>
          </p:nvPr>
        </p:nvSpPr>
        <p:spPr>
          <a:xfrm>
            <a:off x="118532" y="1413935"/>
            <a:ext cx="3907367" cy="460648"/>
          </a:xfrm>
        </p:spPr>
        <p:txBody>
          <a:bodyPr>
            <a:normAutofit/>
          </a:bodyPr>
          <a:lstStyle/>
          <a:p>
            <a:pPr marL="0" indent="0">
              <a:buNone/>
            </a:pPr>
            <a:r>
              <a:rPr lang="en-GB" sz="2000" b="1" dirty="0" smtClean="0">
                <a:solidFill>
                  <a:srgbClr val="000000"/>
                </a:solidFill>
              </a:rPr>
              <a:t>Overall simplified schematic</a:t>
            </a:r>
            <a:endParaRPr lang="en-GB" sz="2000" b="1" dirty="0">
              <a:solidFill>
                <a:srgbClr val="000000"/>
              </a:solidFill>
            </a:endParaRPr>
          </a:p>
        </p:txBody>
      </p:sp>
      <p:pic>
        <p:nvPicPr>
          <p:cNvPr id="7" name="Picture 6"/>
          <p:cNvPicPr>
            <a:picLocks noChangeAspect="1"/>
          </p:cNvPicPr>
          <p:nvPr/>
        </p:nvPicPr>
        <p:blipFill>
          <a:blip r:embed="rId2"/>
          <a:stretch>
            <a:fillRect/>
          </a:stretch>
        </p:blipFill>
        <p:spPr>
          <a:xfrm>
            <a:off x="333042" y="2120523"/>
            <a:ext cx="6654800" cy="4406900"/>
          </a:xfrm>
          <a:prstGeom prst="rect">
            <a:avLst/>
          </a:prstGeom>
        </p:spPr>
      </p:pic>
      <p:pic>
        <p:nvPicPr>
          <p:cNvPr id="2" name="Picture 1"/>
          <p:cNvPicPr>
            <a:picLocks noChangeAspect="1"/>
          </p:cNvPicPr>
          <p:nvPr/>
        </p:nvPicPr>
        <p:blipFill>
          <a:blip r:embed="rId3"/>
          <a:stretch>
            <a:fillRect/>
          </a:stretch>
        </p:blipFill>
        <p:spPr>
          <a:xfrm>
            <a:off x="6143500" y="5193923"/>
            <a:ext cx="423659" cy="269875"/>
          </a:xfrm>
          <a:prstGeom prst="rect">
            <a:avLst/>
          </a:prstGeom>
        </p:spPr>
      </p:pic>
      <p:pic>
        <p:nvPicPr>
          <p:cNvPr id="8" name="Picture 7"/>
          <p:cNvPicPr>
            <a:picLocks noChangeAspect="1"/>
          </p:cNvPicPr>
          <p:nvPr/>
        </p:nvPicPr>
        <p:blipFill>
          <a:blip r:embed="rId3"/>
          <a:stretch>
            <a:fillRect/>
          </a:stretch>
        </p:blipFill>
        <p:spPr>
          <a:xfrm>
            <a:off x="6143291" y="5513301"/>
            <a:ext cx="405453" cy="258278"/>
          </a:xfrm>
          <a:prstGeom prst="rect">
            <a:avLst/>
          </a:prstGeom>
        </p:spPr>
      </p:pic>
      <p:cxnSp>
        <p:nvCxnSpPr>
          <p:cNvPr id="6" name="Straight Connector 5"/>
          <p:cNvCxnSpPr/>
          <p:nvPr/>
        </p:nvCxnSpPr>
        <p:spPr>
          <a:xfrm flipH="1" flipV="1">
            <a:off x="6465560" y="5328861"/>
            <a:ext cx="207957" cy="158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6051217" y="5324098"/>
            <a:ext cx="196852" cy="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433811" y="5660648"/>
            <a:ext cx="239706" cy="476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6044867" y="5663823"/>
            <a:ext cx="196852" cy="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26488" y="2059900"/>
            <a:ext cx="3244890" cy="2971139"/>
          </a:xfrm>
          <a:prstGeom prst="rect">
            <a:avLst/>
          </a:prstGeom>
          <a:solidFill>
            <a:schemeClr val="accent6">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26488" y="5022024"/>
            <a:ext cx="3244890" cy="1646006"/>
          </a:xfrm>
          <a:prstGeom prst="rect">
            <a:avLst/>
          </a:prstGeom>
          <a:solidFill>
            <a:schemeClr val="accent5">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3471378" y="3880095"/>
            <a:ext cx="2073399" cy="2785221"/>
          </a:xfrm>
          <a:prstGeom prst="rect">
            <a:avLst/>
          </a:prstGeom>
          <a:solidFill>
            <a:schemeClr val="accent3">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543529" y="3879030"/>
            <a:ext cx="1629315" cy="2790827"/>
          </a:xfrm>
          <a:prstGeom prst="rect">
            <a:avLst/>
          </a:prstGeom>
          <a:solidFill>
            <a:srgbClr val="FFFF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4390473" y="1455347"/>
            <a:ext cx="4676865" cy="2092881"/>
          </a:xfrm>
          <a:prstGeom prst="rect">
            <a:avLst/>
          </a:prstGeom>
        </p:spPr>
        <p:txBody>
          <a:bodyPr wrap="square">
            <a:spAutoFit/>
          </a:bodyPr>
          <a:lstStyle/>
          <a:p>
            <a:pPr>
              <a:spcBef>
                <a:spcPts val="1200"/>
              </a:spcBef>
            </a:pPr>
            <a:r>
              <a:rPr lang="sv-SE" sz="2800" dirty="0"/>
              <a:t>Cryogenic </a:t>
            </a:r>
            <a:r>
              <a:rPr lang="sv-SE" sz="2800" dirty="0" smtClean="0"/>
              <a:t>Cooling System:</a:t>
            </a:r>
          </a:p>
          <a:p>
            <a:pPr>
              <a:spcBef>
                <a:spcPts val="1200"/>
              </a:spcBef>
            </a:pPr>
            <a:r>
              <a:rPr lang="sv-SE" sz="2400" dirty="0" smtClean="0"/>
              <a:t>TMCP – Target Moderator Cryoplant</a:t>
            </a:r>
          </a:p>
          <a:p>
            <a:pPr>
              <a:spcBef>
                <a:spcPts val="1200"/>
              </a:spcBef>
            </a:pPr>
            <a:r>
              <a:rPr lang="sv-SE" sz="2400" dirty="0" smtClean="0"/>
              <a:t>CTL – Cryogenic Transfer Lines</a:t>
            </a:r>
          </a:p>
          <a:p>
            <a:pPr>
              <a:spcBef>
                <a:spcPts val="1200"/>
              </a:spcBef>
            </a:pPr>
            <a:r>
              <a:rPr lang="sv-SE" sz="2400" dirty="0" smtClean="0"/>
              <a:t>CMS – Cryogenic Moderator System</a:t>
            </a:r>
          </a:p>
        </p:txBody>
      </p:sp>
    </p:spTree>
    <p:extLst>
      <p:ext uri="{BB962C8B-B14F-4D97-AF65-F5344CB8AC3E}">
        <p14:creationId xmlns:p14="http://schemas.microsoft.com/office/powerpoint/2010/main" val="42208070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20</a:t>
            </a:fld>
            <a:endParaRPr lang="en-GB" dirty="0"/>
          </a:p>
        </p:txBody>
      </p:sp>
      <p:pic>
        <p:nvPicPr>
          <p:cNvPr id="10" name="Picture 9" descr="TMCP flow diagram 2015072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965" y="1481383"/>
            <a:ext cx="5984929" cy="5286918"/>
          </a:xfrm>
          <a:prstGeom prst="rect">
            <a:avLst/>
          </a:prstGeom>
        </p:spPr>
      </p:pic>
      <p:sp>
        <p:nvSpPr>
          <p:cNvPr id="18" name="Title 1"/>
          <p:cNvSpPr>
            <a:spLocks noGrp="1"/>
          </p:cNvSpPr>
          <p:nvPr>
            <p:ph type="title"/>
          </p:nvPr>
        </p:nvSpPr>
        <p:spPr>
          <a:xfrm>
            <a:off x="457200" y="286967"/>
            <a:ext cx="7139136" cy="1143000"/>
          </a:xfrm>
        </p:spPr>
        <p:txBody>
          <a:bodyPr/>
          <a:lstStyle/>
          <a:p>
            <a:r>
              <a:rPr lang="en-GB" noProof="0" dirty="0" smtClean="0"/>
              <a:t>TMCP </a:t>
            </a:r>
            <a:r>
              <a:rPr lang="en-GB" dirty="0" smtClean="0"/>
              <a:t>Process</a:t>
            </a:r>
            <a:r>
              <a:rPr lang="en-GB" noProof="0" dirty="0" smtClean="0"/>
              <a:t> Design Description</a:t>
            </a:r>
            <a:endParaRPr lang="en-GB" noProof="0" dirty="0"/>
          </a:p>
        </p:txBody>
      </p:sp>
      <p:sp>
        <p:nvSpPr>
          <p:cNvPr id="8" name="L-Shape 7"/>
          <p:cNvSpPr/>
          <p:nvPr/>
        </p:nvSpPr>
        <p:spPr>
          <a:xfrm>
            <a:off x="1822448" y="1431802"/>
            <a:ext cx="1108351" cy="1035174"/>
          </a:xfrm>
          <a:prstGeom prst="corner">
            <a:avLst>
              <a:gd name="adj1" fmla="val 14853"/>
              <a:gd name="adj2" fmla="val 86764"/>
            </a:avLst>
          </a:prstGeom>
          <a:solidFill>
            <a:schemeClr val="accent6">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L-Shape 13"/>
          <p:cNvSpPr/>
          <p:nvPr/>
        </p:nvSpPr>
        <p:spPr>
          <a:xfrm flipH="1">
            <a:off x="2928852" y="1441450"/>
            <a:ext cx="1243097" cy="1025525"/>
          </a:xfrm>
          <a:prstGeom prst="corner">
            <a:avLst>
              <a:gd name="adj1" fmla="val 15112"/>
              <a:gd name="adj2" fmla="val 95745"/>
            </a:avLst>
          </a:prstGeom>
          <a:solidFill>
            <a:schemeClr val="accent6">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7376964" y="1496533"/>
            <a:ext cx="749218" cy="842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822449" y="2466976"/>
            <a:ext cx="2349501" cy="2593974"/>
          </a:xfrm>
          <a:prstGeom prst="rect">
            <a:avLst/>
          </a:prstGeom>
          <a:solidFill>
            <a:schemeClr val="accent6">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552575" y="1441450"/>
            <a:ext cx="269873" cy="831850"/>
          </a:xfrm>
          <a:prstGeom prst="rect">
            <a:avLst/>
          </a:prstGeom>
          <a:solidFill>
            <a:schemeClr val="accent6">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552575" y="5060949"/>
            <a:ext cx="454025" cy="1660525"/>
          </a:xfrm>
          <a:prstGeom prst="rect">
            <a:avLst/>
          </a:prstGeom>
          <a:solidFill>
            <a:schemeClr val="accent6">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006600" y="5060950"/>
            <a:ext cx="2165350" cy="1295400"/>
          </a:xfrm>
          <a:prstGeom prst="rect">
            <a:avLst/>
          </a:prstGeom>
          <a:solidFill>
            <a:schemeClr val="accent6">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4816035" y="4314825"/>
            <a:ext cx="1518090" cy="2105025"/>
          </a:xfrm>
          <a:prstGeom prst="rect">
            <a:avLst/>
          </a:prstGeom>
          <a:solidFill>
            <a:schemeClr val="accent6">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4171950" y="4753881"/>
            <a:ext cx="644085" cy="438150"/>
          </a:xfrm>
          <a:prstGeom prst="rect">
            <a:avLst/>
          </a:prstGeom>
          <a:solidFill>
            <a:schemeClr val="accent5">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4171950" y="5813425"/>
            <a:ext cx="644085" cy="323850"/>
          </a:xfrm>
          <a:prstGeom prst="rect">
            <a:avLst/>
          </a:prstGeom>
          <a:solidFill>
            <a:schemeClr val="accent5">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6334125" y="4280805"/>
            <a:ext cx="1262211" cy="2105025"/>
          </a:xfrm>
          <a:prstGeom prst="rect">
            <a:avLst/>
          </a:prstGeom>
          <a:solidFill>
            <a:schemeClr val="accent3">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1552575" y="2273299"/>
            <a:ext cx="269873" cy="2787650"/>
          </a:xfrm>
          <a:prstGeom prst="rect">
            <a:avLst/>
          </a:prstGeom>
          <a:solidFill>
            <a:srgbClr val="FFFF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2720975" y="1441451"/>
            <a:ext cx="469899" cy="873124"/>
          </a:xfrm>
          <a:prstGeom prst="rect">
            <a:avLst/>
          </a:prstGeom>
          <a:solidFill>
            <a:srgbClr val="FFFF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4171950" y="5422900"/>
            <a:ext cx="644085" cy="390525"/>
          </a:xfrm>
          <a:prstGeom prst="rect">
            <a:avLst/>
          </a:prstGeom>
          <a:solidFill>
            <a:srgbClr val="FFFF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2006600" y="6356350"/>
            <a:ext cx="2527300" cy="365125"/>
          </a:xfrm>
          <a:prstGeom prst="rect">
            <a:avLst/>
          </a:prstGeom>
          <a:solidFill>
            <a:srgbClr val="FFFF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4171950" y="6137275"/>
            <a:ext cx="361950" cy="219075"/>
          </a:xfrm>
          <a:prstGeom prst="rect">
            <a:avLst/>
          </a:prstGeom>
          <a:solidFill>
            <a:srgbClr val="FFFF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6837291" y="1999984"/>
            <a:ext cx="985886" cy="237916"/>
          </a:xfrm>
          <a:prstGeom prst="rect">
            <a:avLst/>
          </a:prstGeom>
          <a:solidFill>
            <a:schemeClr val="accent6">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a:off x="6837291" y="2305052"/>
            <a:ext cx="985886" cy="235023"/>
          </a:xfrm>
          <a:prstGeom prst="rect">
            <a:avLst/>
          </a:prstGeom>
          <a:solidFill>
            <a:schemeClr val="accent5">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6837292" y="2627872"/>
            <a:ext cx="985886" cy="255028"/>
          </a:xfrm>
          <a:prstGeom prst="rect">
            <a:avLst/>
          </a:prstGeom>
          <a:solidFill>
            <a:schemeClr val="accent3">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6837293" y="2984063"/>
            <a:ext cx="985885" cy="229061"/>
          </a:xfrm>
          <a:prstGeom prst="rect">
            <a:avLst/>
          </a:prstGeom>
          <a:solidFill>
            <a:srgbClr val="FFFF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a:off x="7015000" y="1946471"/>
            <a:ext cx="627520" cy="307778"/>
          </a:xfrm>
          <a:prstGeom prst="rect">
            <a:avLst/>
          </a:prstGeom>
          <a:noFill/>
        </p:spPr>
        <p:txBody>
          <a:bodyPr wrap="square" rtlCol="0">
            <a:spAutoFit/>
          </a:bodyPr>
          <a:lstStyle/>
          <a:p>
            <a:pPr algn="ctr"/>
            <a:r>
              <a:rPr lang="en-US" sz="1400" b="1" dirty="0" smtClean="0"/>
              <a:t>TMCP</a:t>
            </a:r>
            <a:endParaRPr lang="en-US" sz="1400" b="1" dirty="0"/>
          </a:p>
        </p:txBody>
      </p:sp>
      <p:sp>
        <p:nvSpPr>
          <p:cNvPr id="39" name="TextBox 38"/>
          <p:cNvSpPr txBox="1"/>
          <p:nvPr/>
        </p:nvSpPr>
        <p:spPr>
          <a:xfrm>
            <a:off x="7015000" y="2256950"/>
            <a:ext cx="627520" cy="307778"/>
          </a:xfrm>
          <a:prstGeom prst="rect">
            <a:avLst/>
          </a:prstGeom>
          <a:noFill/>
        </p:spPr>
        <p:txBody>
          <a:bodyPr wrap="square" rtlCol="0">
            <a:spAutoFit/>
          </a:bodyPr>
          <a:lstStyle/>
          <a:p>
            <a:pPr algn="ctr"/>
            <a:r>
              <a:rPr lang="en-US" sz="1400" b="1" dirty="0" smtClean="0"/>
              <a:t>CTL</a:t>
            </a:r>
            <a:endParaRPr lang="en-US" sz="1400" b="1" dirty="0"/>
          </a:p>
        </p:txBody>
      </p:sp>
      <p:sp>
        <p:nvSpPr>
          <p:cNvPr id="40" name="TextBox 39"/>
          <p:cNvSpPr txBox="1"/>
          <p:nvPr/>
        </p:nvSpPr>
        <p:spPr>
          <a:xfrm>
            <a:off x="7015000" y="2605247"/>
            <a:ext cx="627520" cy="307778"/>
          </a:xfrm>
          <a:prstGeom prst="rect">
            <a:avLst/>
          </a:prstGeom>
          <a:noFill/>
        </p:spPr>
        <p:txBody>
          <a:bodyPr wrap="square" rtlCol="0">
            <a:spAutoFit/>
          </a:bodyPr>
          <a:lstStyle/>
          <a:p>
            <a:pPr algn="ctr"/>
            <a:r>
              <a:rPr lang="en-US" sz="1400" b="1" dirty="0" smtClean="0"/>
              <a:t>CMS</a:t>
            </a:r>
            <a:endParaRPr lang="en-US" sz="1400" b="1" dirty="0"/>
          </a:p>
        </p:txBody>
      </p:sp>
      <p:sp>
        <p:nvSpPr>
          <p:cNvPr id="41" name="TextBox 40"/>
          <p:cNvSpPr txBox="1"/>
          <p:nvPr/>
        </p:nvSpPr>
        <p:spPr>
          <a:xfrm>
            <a:off x="7010125" y="2935250"/>
            <a:ext cx="627520" cy="307778"/>
          </a:xfrm>
          <a:prstGeom prst="rect">
            <a:avLst/>
          </a:prstGeom>
          <a:noFill/>
        </p:spPr>
        <p:txBody>
          <a:bodyPr wrap="square" rtlCol="0">
            <a:spAutoFit/>
          </a:bodyPr>
          <a:lstStyle/>
          <a:p>
            <a:pPr algn="ctr"/>
            <a:r>
              <a:rPr lang="en-US" sz="1400" b="1" dirty="0" smtClean="0"/>
              <a:t>ESS</a:t>
            </a:r>
            <a:endParaRPr lang="en-US" sz="1400" b="1" dirty="0"/>
          </a:p>
        </p:txBody>
      </p:sp>
    </p:spTree>
    <p:extLst>
      <p:ext uri="{BB962C8B-B14F-4D97-AF65-F5344CB8AC3E}">
        <p14:creationId xmlns:p14="http://schemas.microsoft.com/office/powerpoint/2010/main" val="521838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dissolve">
                                      <p:cBhvr>
                                        <p:cTn id="36" dur="500"/>
                                        <p:tgtEl>
                                          <p:spTgt spid="3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dissolv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dissolve">
                                      <p:cBhvr>
                                        <p:cTn id="50" dur="500"/>
                                        <p:tgtEl>
                                          <p:spTgt spid="40"/>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dissolve">
                                      <p:cBhvr>
                                        <p:cTn id="53" dur="500"/>
                                        <p:tgtEl>
                                          <p:spTgt spid="3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dissolv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dissolve">
                                      <p:cBhvr>
                                        <p:cTn id="61" dur="500"/>
                                        <p:tgtEl>
                                          <p:spTgt spid="4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dissolve">
                                      <p:cBhvr>
                                        <p:cTn id="64" dur="500"/>
                                        <p:tgtEl>
                                          <p:spTgt spid="3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dissolve">
                                      <p:cBhvr>
                                        <p:cTn id="70" dur="500"/>
                                        <p:tgtEl>
                                          <p:spTgt spid="30"/>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dissolve">
                                      <p:cBhvr>
                                        <p:cTn id="73" dur="500"/>
                                        <p:tgtEl>
                                          <p:spTgt spid="2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dissolve">
                                      <p:cBhvr>
                                        <p:cTn id="76" dur="500"/>
                                        <p:tgtEl>
                                          <p:spTgt spid="26"/>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dissolv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9"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7" grpId="0" animBg="1"/>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89800" cy="1143000"/>
          </a:xfrm>
        </p:spPr>
        <p:txBody>
          <a:bodyPr/>
          <a:lstStyle/>
          <a:p>
            <a:r>
              <a:rPr lang="sv-SE" dirty="0" smtClean="0"/>
              <a:t>Cryogenic Cooling System Overview</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a:p>
        </p:txBody>
      </p:sp>
      <p:sp>
        <p:nvSpPr>
          <p:cNvPr id="5" name="Rectangle 4"/>
          <p:cNvSpPr/>
          <p:nvPr/>
        </p:nvSpPr>
        <p:spPr>
          <a:xfrm>
            <a:off x="548060" y="1590309"/>
            <a:ext cx="7920880" cy="4939814"/>
          </a:xfrm>
          <a:prstGeom prst="rect">
            <a:avLst/>
          </a:prstGeom>
        </p:spPr>
        <p:txBody>
          <a:bodyPr wrap="square">
            <a:spAutoFit/>
          </a:bodyPr>
          <a:lstStyle/>
          <a:p>
            <a:pPr>
              <a:spcBef>
                <a:spcPts val="1200"/>
              </a:spcBef>
            </a:pPr>
            <a:r>
              <a:rPr lang="en-US" sz="2400" b="1" dirty="0" smtClean="0"/>
              <a:t>Scope</a:t>
            </a:r>
          </a:p>
          <a:p>
            <a:pPr>
              <a:spcBef>
                <a:spcPts val="1200"/>
              </a:spcBef>
            </a:pPr>
            <a:r>
              <a:rPr lang="en-US" dirty="0" smtClean="0"/>
              <a:t>The </a:t>
            </a:r>
            <a:r>
              <a:rPr lang="en-US" b="1" u="sng" dirty="0" smtClean="0"/>
              <a:t>Target </a:t>
            </a:r>
            <a:r>
              <a:rPr lang="en-US" b="1" u="sng" dirty="0"/>
              <a:t>M</a:t>
            </a:r>
            <a:r>
              <a:rPr lang="en-US" b="1" u="sng" dirty="0" smtClean="0"/>
              <a:t>oderator </a:t>
            </a:r>
            <a:r>
              <a:rPr lang="en-US" b="1" u="sng" dirty="0"/>
              <a:t>C</a:t>
            </a:r>
            <a:r>
              <a:rPr lang="en-US" b="1" u="sng" dirty="0" smtClean="0"/>
              <a:t>ryoplant</a:t>
            </a:r>
            <a:r>
              <a:rPr lang="en-US" dirty="0" smtClean="0"/>
              <a:t> </a:t>
            </a:r>
            <a:r>
              <a:rPr lang="en-US" dirty="0"/>
              <a:t>(TMCP) will provide the cooling for </a:t>
            </a:r>
            <a:r>
              <a:rPr lang="en-US" dirty="0" smtClean="0"/>
              <a:t>the CMS. </a:t>
            </a:r>
            <a:r>
              <a:rPr lang="en-US" dirty="0"/>
              <a:t>The heat deposited into the </a:t>
            </a:r>
            <a:r>
              <a:rPr lang="en-US" dirty="0" smtClean="0"/>
              <a:t>H</a:t>
            </a:r>
            <a:r>
              <a:rPr lang="en-US" baseline="-25000" dirty="0" smtClean="0"/>
              <a:t>2</a:t>
            </a:r>
            <a:r>
              <a:rPr lang="en-US" dirty="0" smtClean="0"/>
              <a:t> is </a:t>
            </a:r>
            <a:r>
              <a:rPr lang="en-US" dirty="0"/>
              <a:t>removed via a heat exchanger in </a:t>
            </a:r>
            <a:r>
              <a:rPr lang="en-US" dirty="0" smtClean="0"/>
              <a:t>the CMS </a:t>
            </a:r>
            <a:r>
              <a:rPr lang="en-US" dirty="0"/>
              <a:t>cold box that </a:t>
            </a:r>
            <a:r>
              <a:rPr lang="en-US" dirty="0" smtClean="0"/>
              <a:t>transfers the </a:t>
            </a:r>
            <a:r>
              <a:rPr lang="en-US" dirty="0"/>
              <a:t>heat from the </a:t>
            </a:r>
            <a:r>
              <a:rPr lang="en-US" dirty="0" smtClean="0"/>
              <a:t>H</a:t>
            </a:r>
            <a:r>
              <a:rPr lang="en-US" baseline="-25000" dirty="0" smtClean="0"/>
              <a:t>2</a:t>
            </a:r>
            <a:r>
              <a:rPr lang="en-US" dirty="0" smtClean="0"/>
              <a:t> </a:t>
            </a:r>
            <a:r>
              <a:rPr lang="en-US" dirty="0"/>
              <a:t>circuit to a </a:t>
            </a:r>
            <a:r>
              <a:rPr lang="en-US" dirty="0" smtClean="0"/>
              <a:t>cold gas </a:t>
            </a:r>
            <a:r>
              <a:rPr lang="en-US" dirty="0"/>
              <a:t>He circuit operating at approximately </a:t>
            </a:r>
            <a:r>
              <a:rPr lang="en-US" dirty="0" smtClean="0"/>
              <a:t>15 </a:t>
            </a:r>
            <a:r>
              <a:rPr lang="en-US" dirty="0"/>
              <a:t>K </a:t>
            </a:r>
            <a:r>
              <a:rPr lang="en-US" dirty="0" smtClean="0"/>
              <a:t>and 1.9 MPa, which </a:t>
            </a:r>
            <a:r>
              <a:rPr lang="en-US" dirty="0"/>
              <a:t>is connected to the </a:t>
            </a:r>
            <a:r>
              <a:rPr lang="en-US" dirty="0" smtClean="0"/>
              <a:t>TMCP cold </a:t>
            </a:r>
            <a:r>
              <a:rPr lang="en-US" dirty="0"/>
              <a:t>box. </a:t>
            </a:r>
            <a:endParaRPr lang="en-US" dirty="0" smtClean="0"/>
          </a:p>
          <a:p>
            <a:pPr>
              <a:spcBef>
                <a:spcPts val="1200"/>
              </a:spcBef>
            </a:pPr>
            <a:r>
              <a:rPr lang="en-US" sz="2400" b="1" dirty="0" smtClean="0"/>
              <a:t>Function</a:t>
            </a:r>
          </a:p>
          <a:p>
            <a:pPr marL="400050" lvl="1" indent="0">
              <a:spcBef>
                <a:spcPts val="600"/>
              </a:spcBef>
              <a:buNone/>
            </a:pPr>
            <a:r>
              <a:rPr lang="en-US" sz="2000" b="1" dirty="0">
                <a:solidFill>
                  <a:srgbClr val="000000"/>
                </a:solidFill>
              </a:rPr>
              <a:t>Primary Functions</a:t>
            </a:r>
          </a:p>
          <a:p>
            <a:pPr marL="633413" indent="-285750">
              <a:spcBef>
                <a:spcPts val="600"/>
              </a:spcBef>
              <a:buFont typeface="Arial"/>
              <a:buChar char="•"/>
            </a:pPr>
            <a:r>
              <a:rPr lang="en-US" dirty="0" smtClean="0">
                <a:solidFill>
                  <a:srgbClr val="000000"/>
                </a:solidFill>
              </a:rPr>
              <a:t>Remove </a:t>
            </a:r>
            <a:r>
              <a:rPr lang="en-US" dirty="0">
                <a:solidFill>
                  <a:srgbClr val="000000"/>
                </a:solidFill>
              </a:rPr>
              <a:t>heat from CMS hydrogen circui</a:t>
            </a:r>
            <a:r>
              <a:rPr lang="en-US" sz="2000" dirty="0">
                <a:solidFill>
                  <a:srgbClr val="000000"/>
                </a:solidFill>
              </a:rPr>
              <a:t>t</a:t>
            </a:r>
          </a:p>
          <a:p>
            <a:pPr marL="400050" lvl="1" indent="0">
              <a:spcBef>
                <a:spcPts val="600"/>
              </a:spcBef>
              <a:buNone/>
            </a:pPr>
            <a:r>
              <a:rPr lang="en-US" sz="2000" b="1" dirty="0">
                <a:solidFill>
                  <a:srgbClr val="000000"/>
                </a:solidFill>
              </a:rPr>
              <a:t>Operational Functions</a:t>
            </a:r>
          </a:p>
          <a:p>
            <a:pPr marL="812800" indent="-457200">
              <a:spcBef>
                <a:spcPts val="600"/>
              </a:spcBef>
              <a:buFont typeface="Arial"/>
              <a:buChar char="•"/>
              <a:tabLst>
                <a:tab pos="723900" algn="l"/>
              </a:tabLst>
            </a:pPr>
            <a:r>
              <a:rPr lang="en-US" dirty="0">
                <a:solidFill>
                  <a:srgbClr val="000000"/>
                </a:solidFill>
              </a:rPr>
              <a:t>Circulate cold helium through Cryogenic Transfer Line (CTL)</a:t>
            </a:r>
          </a:p>
          <a:p>
            <a:pPr marL="812800" indent="-457200">
              <a:spcBef>
                <a:spcPts val="600"/>
              </a:spcBef>
              <a:buFont typeface="Arial"/>
              <a:buChar char="•"/>
              <a:tabLst>
                <a:tab pos="723900" algn="l"/>
              </a:tabLst>
            </a:pPr>
            <a:r>
              <a:rPr lang="en-US" dirty="0">
                <a:solidFill>
                  <a:srgbClr val="000000"/>
                </a:solidFill>
              </a:rPr>
              <a:t>Operate between maximum and minimum heat loads</a:t>
            </a:r>
          </a:p>
          <a:p>
            <a:pPr marL="812800" indent="-457200">
              <a:spcBef>
                <a:spcPts val="600"/>
              </a:spcBef>
              <a:buFont typeface="Arial"/>
              <a:buChar char="•"/>
              <a:tabLst>
                <a:tab pos="723900" algn="l"/>
              </a:tabLst>
            </a:pPr>
            <a:r>
              <a:rPr lang="en-US" dirty="0">
                <a:solidFill>
                  <a:srgbClr val="000000"/>
                </a:solidFill>
              </a:rPr>
              <a:t>Function efficiently under defined operational modes</a:t>
            </a:r>
          </a:p>
          <a:p>
            <a:pPr marL="812800" indent="-457200">
              <a:spcBef>
                <a:spcPts val="600"/>
              </a:spcBef>
              <a:buFont typeface="Arial"/>
              <a:buChar char="•"/>
              <a:tabLst>
                <a:tab pos="723900" algn="l"/>
              </a:tabLst>
            </a:pPr>
            <a:r>
              <a:rPr lang="en-US" dirty="0">
                <a:solidFill>
                  <a:srgbClr val="000000"/>
                </a:solidFill>
              </a:rPr>
              <a:t>Manage TMCP helium inventory</a:t>
            </a:r>
          </a:p>
        </p:txBody>
      </p:sp>
    </p:spTree>
    <p:extLst>
      <p:ext uri="{BB962C8B-B14F-4D97-AF65-F5344CB8AC3E}">
        <p14:creationId xmlns:p14="http://schemas.microsoft.com/office/powerpoint/2010/main" val="18450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Requirements – TMCP capacity</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22</a:t>
            </a:fld>
            <a:endParaRPr lang="en-GB" dirty="0"/>
          </a:p>
        </p:txBody>
      </p:sp>
      <p:sp>
        <p:nvSpPr>
          <p:cNvPr id="7" name="Content Placeholder 2"/>
          <p:cNvSpPr>
            <a:spLocks noGrp="1"/>
          </p:cNvSpPr>
          <p:nvPr>
            <p:ph idx="1"/>
          </p:nvPr>
        </p:nvSpPr>
        <p:spPr>
          <a:xfrm>
            <a:off x="185265" y="1435516"/>
            <a:ext cx="8676456" cy="1219569"/>
          </a:xfrm>
        </p:spPr>
        <p:txBody>
          <a:bodyPr>
            <a:noAutofit/>
          </a:bodyPr>
          <a:lstStyle/>
          <a:p>
            <a:pPr marL="57150" indent="0">
              <a:buNone/>
            </a:pPr>
            <a:r>
              <a:rPr lang="en-US" sz="2000" u="sng" dirty="0" smtClean="0">
                <a:solidFill>
                  <a:srgbClr val="000000"/>
                </a:solidFill>
              </a:rPr>
              <a:t>TMCP capacity range</a:t>
            </a:r>
            <a:endParaRPr lang="en-US" sz="2000" dirty="0" smtClean="0">
              <a:solidFill>
                <a:srgbClr val="000000"/>
              </a:solidFill>
            </a:endParaRPr>
          </a:p>
          <a:p>
            <a:pPr marL="400050"/>
            <a:r>
              <a:rPr lang="en-US" sz="2000" dirty="0" smtClean="0">
                <a:solidFill>
                  <a:srgbClr val="000000"/>
                </a:solidFill>
              </a:rPr>
              <a:t>Start of operations (2019) to nominal capacity (2025)</a:t>
            </a:r>
            <a:endParaRPr lang="en-US" sz="2000" dirty="0">
              <a:solidFill>
                <a:srgbClr val="000000"/>
              </a:solidFill>
            </a:endParaRPr>
          </a:p>
        </p:txBody>
      </p:sp>
      <p:pic>
        <p:nvPicPr>
          <p:cNvPr id="3" name="Picture 2"/>
          <p:cNvPicPr>
            <a:picLocks noChangeAspect="1"/>
          </p:cNvPicPr>
          <p:nvPr/>
        </p:nvPicPr>
        <p:blipFill>
          <a:blip r:embed="rId2"/>
          <a:stretch>
            <a:fillRect/>
          </a:stretch>
        </p:blipFill>
        <p:spPr>
          <a:xfrm>
            <a:off x="995200" y="2217707"/>
            <a:ext cx="7248379" cy="4426795"/>
          </a:xfrm>
          <a:prstGeom prst="rect">
            <a:avLst/>
          </a:prstGeom>
        </p:spPr>
      </p:pic>
    </p:spTree>
    <p:extLst>
      <p:ext uri="{BB962C8B-B14F-4D97-AF65-F5344CB8AC3E}">
        <p14:creationId xmlns:p14="http://schemas.microsoft.com/office/powerpoint/2010/main" val="28023376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V="1">
            <a:off x="4921447" y="5339520"/>
            <a:ext cx="1471901" cy="26988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1043608" y="1897078"/>
            <a:ext cx="6949280" cy="4657488"/>
            <a:chOff x="3995936" y="1891647"/>
            <a:chExt cx="4641429" cy="2833497"/>
          </a:xfrm>
        </p:grpSpPr>
        <p:pic>
          <p:nvPicPr>
            <p:cNvPr id="19" name="Picture 18" descr="Overview.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2132856"/>
              <a:ext cx="4641429" cy="2592288"/>
            </a:xfrm>
            <a:prstGeom prst="rect">
              <a:avLst/>
            </a:prstGeom>
          </p:spPr>
        </p:pic>
        <p:sp>
          <p:nvSpPr>
            <p:cNvPr id="20" name="TextBox 19"/>
            <p:cNvSpPr txBox="1"/>
            <p:nvPr/>
          </p:nvSpPr>
          <p:spPr>
            <a:xfrm>
              <a:off x="6400646" y="1891647"/>
              <a:ext cx="1326989" cy="187244"/>
            </a:xfrm>
            <a:prstGeom prst="rect">
              <a:avLst/>
            </a:prstGeom>
            <a:noFill/>
          </p:spPr>
          <p:txBody>
            <a:bodyPr wrap="square" rtlCol="0">
              <a:spAutoFit/>
            </a:bodyPr>
            <a:lstStyle/>
            <a:p>
              <a:pPr algn="ctr"/>
              <a:r>
                <a:rPr lang="en-US" sz="1400" b="1" dirty="0" smtClean="0"/>
                <a:t>Compressor building</a:t>
              </a:r>
              <a:endParaRPr lang="en-US" sz="1400" b="1" dirty="0"/>
            </a:p>
          </p:txBody>
        </p:sp>
        <p:sp>
          <p:nvSpPr>
            <p:cNvPr id="21" name="TextBox 20"/>
            <p:cNvSpPr txBox="1"/>
            <p:nvPr/>
          </p:nvSpPr>
          <p:spPr>
            <a:xfrm>
              <a:off x="5679233" y="2504957"/>
              <a:ext cx="1301475" cy="187244"/>
            </a:xfrm>
            <a:prstGeom prst="rect">
              <a:avLst/>
            </a:prstGeom>
            <a:noFill/>
          </p:spPr>
          <p:txBody>
            <a:bodyPr wrap="square" rtlCol="0">
              <a:spAutoFit/>
            </a:bodyPr>
            <a:lstStyle/>
            <a:p>
              <a:pPr algn="ctr"/>
              <a:r>
                <a:rPr lang="en-US" sz="1400" b="1" dirty="0" smtClean="0"/>
                <a:t>He cold box building</a:t>
              </a:r>
              <a:endParaRPr lang="en-US" sz="1400" b="1" dirty="0"/>
            </a:p>
          </p:txBody>
        </p:sp>
        <p:sp>
          <p:nvSpPr>
            <p:cNvPr id="22" name="TextBox 21"/>
            <p:cNvSpPr txBox="1"/>
            <p:nvPr/>
          </p:nvSpPr>
          <p:spPr>
            <a:xfrm>
              <a:off x="4641220" y="2100228"/>
              <a:ext cx="1022118" cy="342546"/>
            </a:xfrm>
            <a:prstGeom prst="rect">
              <a:avLst/>
            </a:prstGeom>
            <a:noFill/>
          </p:spPr>
          <p:txBody>
            <a:bodyPr wrap="square" rtlCol="0">
              <a:spAutoFit/>
            </a:bodyPr>
            <a:lstStyle/>
            <a:p>
              <a:pPr algn="ctr"/>
              <a:r>
                <a:rPr lang="en-US" sz="1400" b="1" dirty="0" smtClean="0"/>
                <a:t>Cryo transfer line tunnel</a:t>
              </a:r>
              <a:endParaRPr lang="en-US" sz="1400" b="1" dirty="0"/>
            </a:p>
          </p:txBody>
        </p:sp>
        <p:cxnSp>
          <p:nvCxnSpPr>
            <p:cNvPr id="23" name="Straight Arrow Connector 22"/>
            <p:cNvCxnSpPr/>
            <p:nvPr/>
          </p:nvCxnSpPr>
          <p:spPr>
            <a:xfrm>
              <a:off x="7020272" y="2132856"/>
              <a:ext cx="288032" cy="5040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588224" y="2708920"/>
              <a:ext cx="648072" cy="5040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27" idx="1"/>
            </p:cNvCxnSpPr>
            <p:nvPr/>
          </p:nvCxnSpPr>
          <p:spPr>
            <a:xfrm>
              <a:off x="4716016" y="2996952"/>
              <a:ext cx="541875" cy="62319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5436096" y="2386548"/>
              <a:ext cx="648072" cy="108012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Cross 26"/>
            <p:cNvSpPr/>
            <p:nvPr/>
          </p:nvSpPr>
          <p:spPr>
            <a:xfrm rot="2711430">
              <a:off x="5235763" y="3591735"/>
              <a:ext cx="195572" cy="195572"/>
            </a:xfrm>
            <a:prstGeom prst="plus">
              <a:avLst>
                <a:gd name="adj" fmla="val 39991"/>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TextBox 29"/>
          <p:cNvSpPr txBox="1"/>
          <p:nvPr/>
        </p:nvSpPr>
        <p:spPr>
          <a:xfrm>
            <a:off x="1259632" y="2924944"/>
            <a:ext cx="1296144" cy="738664"/>
          </a:xfrm>
          <a:prstGeom prst="rect">
            <a:avLst/>
          </a:prstGeom>
          <a:noFill/>
        </p:spPr>
        <p:txBody>
          <a:bodyPr wrap="square" rtlCol="0">
            <a:spAutoFit/>
          </a:bodyPr>
          <a:lstStyle/>
          <a:p>
            <a:pPr algn="ctr"/>
            <a:r>
              <a:rPr lang="en-US" sz="1400" b="1" dirty="0" smtClean="0"/>
              <a:t>Connection to H</a:t>
            </a:r>
            <a:r>
              <a:rPr lang="en-US" sz="1400" b="1" baseline="-25000" dirty="0" smtClean="0"/>
              <a:t>2</a:t>
            </a:r>
            <a:r>
              <a:rPr lang="en-US" sz="1400" b="1" dirty="0" smtClean="0"/>
              <a:t> cold box in Target building</a:t>
            </a:r>
            <a:endParaRPr lang="en-US" sz="1400" b="1" dirty="0"/>
          </a:p>
        </p:txBody>
      </p:sp>
      <p:sp>
        <p:nvSpPr>
          <p:cNvPr id="41" name="Title 2"/>
          <p:cNvSpPr>
            <a:spLocks noGrp="1"/>
          </p:cNvSpPr>
          <p:nvPr>
            <p:ph type="title"/>
          </p:nvPr>
        </p:nvSpPr>
        <p:spPr>
          <a:xfrm>
            <a:off x="611560" y="1340768"/>
            <a:ext cx="4752528" cy="711480"/>
          </a:xfrm>
        </p:spPr>
        <p:txBody>
          <a:bodyPr>
            <a:normAutofit/>
          </a:bodyPr>
          <a:lstStyle/>
          <a:p>
            <a:r>
              <a:rPr lang="en-US" sz="2000" b="1" dirty="0" smtClean="0">
                <a:solidFill>
                  <a:srgbClr val="000000"/>
                </a:solidFill>
              </a:rPr>
              <a:t>Cryogenic systems location overview</a:t>
            </a:r>
            <a:endParaRPr lang="en-US" sz="2000" b="1" dirty="0">
              <a:solidFill>
                <a:srgbClr val="000000"/>
              </a:solidFill>
            </a:endParaRPr>
          </a:p>
        </p:txBody>
      </p:sp>
      <p:sp>
        <p:nvSpPr>
          <p:cNvPr id="16" name="Title 1"/>
          <p:cNvSpPr txBox="1">
            <a:spLocks/>
          </p:cNvSpPr>
          <p:nvPr/>
        </p:nvSpPr>
        <p:spPr>
          <a:xfrm>
            <a:off x="457200" y="274638"/>
            <a:ext cx="7139136"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GB" dirty="0" smtClean="0"/>
              <a:t>TMCP System Layout</a:t>
            </a:r>
            <a:endParaRPr lang="en-GB" dirty="0"/>
          </a:p>
        </p:txBody>
      </p:sp>
    </p:spTree>
    <p:extLst>
      <p:ext uri="{BB962C8B-B14F-4D97-AF65-F5344CB8AC3E}">
        <p14:creationId xmlns:p14="http://schemas.microsoft.com/office/powerpoint/2010/main" val="41956436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89800" cy="1143000"/>
          </a:xfrm>
        </p:spPr>
        <p:txBody>
          <a:bodyPr/>
          <a:lstStyle/>
          <a:p>
            <a:r>
              <a:rPr lang="sv-SE" dirty="0" smtClean="0"/>
              <a:t>Cryogenic Cooling System Overview</a:t>
            </a:r>
            <a:br>
              <a:rPr lang="sv-SE" dirty="0" smtClean="0"/>
            </a:br>
            <a:r>
              <a:rPr lang="sv-SE" dirty="0" smtClean="0"/>
              <a:t>Hydrogen pump set up</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a:p>
        </p:txBody>
      </p:sp>
      <p:sp>
        <p:nvSpPr>
          <p:cNvPr id="5" name="Rectangle 4"/>
          <p:cNvSpPr/>
          <p:nvPr/>
        </p:nvSpPr>
        <p:spPr>
          <a:xfrm>
            <a:off x="548060" y="1590309"/>
            <a:ext cx="4176054" cy="4616648"/>
          </a:xfrm>
          <a:prstGeom prst="rect">
            <a:avLst/>
          </a:prstGeom>
        </p:spPr>
        <p:txBody>
          <a:bodyPr wrap="square">
            <a:spAutoFit/>
          </a:bodyPr>
          <a:lstStyle/>
          <a:p>
            <a:pPr>
              <a:spcBef>
                <a:spcPts val="1200"/>
              </a:spcBef>
            </a:pPr>
            <a:r>
              <a:rPr lang="en-US" dirty="0" smtClean="0">
                <a:solidFill>
                  <a:srgbClr val="000000"/>
                </a:solidFill>
              </a:rPr>
              <a:t>Pumps in serial configuration, b</a:t>
            </a:r>
            <a:r>
              <a:rPr lang="sv-SE" dirty="0" smtClean="0">
                <a:solidFill>
                  <a:srgbClr val="000000"/>
                </a:solidFill>
              </a:rPr>
              <a:t>enefits compared to parallel configuration:</a:t>
            </a:r>
          </a:p>
          <a:p>
            <a:pPr marL="285750" indent="-285750">
              <a:spcBef>
                <a:spcPts val="1200"/>
              </a:spcBef>
              <a:buFont typeface="Arial" panose="020B0604020202020204" pitchFamily="34" charset="0"/>
              <a:buChar char="•"/>
            </a:pPr>
            <a:r>
              <a:rPr lang="sv-SE" dirty="0" smtClean="0">
                <a:solidFill>
                  <a:srgbClr val="000000"/>
                </a:solidFill>
              </a:rPr>
              <a:t>Both pumps are running with full flow during operation</a:t>
            </a:r>
          </a:p>
          <a:p>
            <a:pPr marL="285750" indent="-285750">
              <a:spcBef>
                <a:spcPts val="1200"/>
              </a:spcBef>
              <a:buFont typeface="Arial" panose="020B0604020202020204" pitchFamily="34" charset="0"/>
              <a:buChar char="•"/>
            </a:pPr>
            <a:r>
              <a:rPr lang="sv-SE" dirty="0" smtClean="0">
                <a:solidFill>
                  <a:srgbClr val="000000"/>
                </a:solidFill>
              </a:rPr>
              <a:t>The system pressure drop is shared 50/50</a:t>
            </a:r>
          </a:p>
          <a:p>
            <a:pPr marL="285750" indent="-285750">
              <a:spcBef>
                <a:spcPts val="1200"/>
              </a:spcBef>
              <a:buFont typeface="Arial" panose="020B0604020202020204" pitchFamily="34" charset="0"/>
              <a:buChar char="•"/>
            </a:pPr>
            <a:r>
              <a:rPr lang="sv-SE" dirty="0" smtClean="0">
                <a:solidFill>
                  <a:srgbClr val="000000"/>
                </a:solidFill>
              </a:rPr>
              <a:t>If one pump fail it’s easy to bypass and continue operation with one pump.</a:t>
            </a:r>
          </a:p>
          <a:p>
            <a:pPr marL="285750" indent="-285750">
              <a:spcBef>
                <a:spcPts val="1200"/>
              </a:spcBef>
              <a:buFont typeface="Arial" panose="020B0604020202020204" pitchFamily="34" charset="0"/>
              <a:buChar char="•"/>
            </a:pPr>
            <a:r>
              <a:rPr lang="sv-SE" dirty="0" smtClean="0">
                <a:solidFill>
                  <a:srgbClr val="000000"/>
                </a:solidFill>
              </a:rPr>
              <a:t>Higher efficiency</a:t>
            </a:r>
          </a:p>
          <a:p>
            <a:pPr>
              <a:spcBef>
                <a:spcPts val="1200"/>
              </a:spcBef>
            </a:pPr>
            <a:r>
              <a:rPr lang="sv-SE" dirty="0" smtClean="0">
                <a:solidFill>
                  <a:srgbClr val="000000"/>
                </a:solidFill>
              </a:rPr>
              <a:t>Setup is agreed and supported by pump vendor</a:t>
            </a:r>
          </a:p>
          <a:p>
            <a:pPr>
              <a:spcBef>
                <a:spcPts val="1200"/>
              </a:spcBef>
            </a:pPr>
            <a:r>
              <a:rPr lang="sv-SE" dirty="0" smtClean="0">
                <a:solidFill>
                  <a:srgbClr val="000000"/>
                </a:solidFill>
              </a:rPr>
              <a:t>Proposed full scale hydrogen test of the pumps prior delivery to ESS. </a:t>
            </a:r>
            <a:endParaRPr lang="sv-SE" dirty="0">
              <a:solidFill>
                <a:srgbClr val="000000"/>
              </a:solidFill>
            </a:endParaRPr>
          </a:p>
        </p:txBody>
      </p:sp>
      <p:pic>
        <p:nvPicPr>
          <p:cNvPr id="3" name="Picture 2"/>
          <p:cNvPicPr>
            <a:picLocks noChangeAspect="1"/>
          </p:cNvPicPr>
          <p:nvPr/>
        </p:nvPicPr>
        <p:blipFill>
          <a:blip r:embed="rId2"/>
          <a:stretch>
            <a:fillRect/>
          </a:stretch>
        </p:blipFill>
        <p:spPr>
          <a:xfrm>
            <a:off x="4724114" y="2691165"/>
            <a:ext cx="4324350" cy="2686050"/>
          </a:xfrm>
          <a:prstGeom prst="rect">
            <a:avLst/>
          </a:prstGeom>
        </p:spPr>
      </p:pic>
    </p:spTree>
    <p:extLst>
      <p:ext uri="{BB962C8B-B14F-4D97-AF65-F5344CB8AC3E}">
        <p14:creationId xmlns:p14="http://schemas.microsoft.com/office/powerpoint/2010/main" val="10037020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Cryogenic Cooling System Overview</a:t>
            </a:r>
            <a:r>
              <a:rPr lang="en-US" dirty="0" smtClean="0"/>
              <a:t/>
            </a:r>
            <a:br>
              <a:rPr lang="en-US" dirty="0" smtClean="0"/>
            </a:br>
            <a:r>
              <a:rPr lang="en-US" dirty="0" smtClean="0"/>
              <a:t>Pressure </a:t>
            </a:r>
            <a:r>
              <a:rPr lang="en-US" dirty="0"/>
              <a:t>Control System</a:t>
            </a:r>
          </a:p>
        </p:txBody>
      </p:sp>
      <p:sp>
        <p:nvSpPr>
          <p:cNvPr id="3" name="Content Placeholder 2"/>
          <p:cNvSpPr>
            <a:spLocks noGrp="1"/>
          </p:cNvSpPr>
          <p:nvPr>
            <p:ph idx="1"/>
          </p:nvPr>
        </p:nvSpPr>
        <p:spPr>
          <a:xfrm>
            <a:off x="457200" y="1600200"/>
            <a:ext cx="3250704" cy="3686188"/>
          </a:xfrm>
        </p:spPr>
        <p:txBody>
          <a:bodyPr>
            <a:noAutofit/>
          </a:bodyPr>
          <a:lstStyle/>
          <a:p>
            <a:pPr>
              <a:buNone/>
            </a:pPr>
            <a:r>
              <a:rPr lang="en-US" sz="2000" i="1" dirty="0" smtClean="0">
                <a:solidFill>
                  <a:schemeClr val="tx1"/>
                </a:solidFill>
              </a:rPr>
              <a:t>The passive buffer</a:t>
            </a:r>
          </a:p>
          <a:p>
            <a:pPr>
              <a:buNone/>
            </a:pPr>
            <a:r>
              <a:rPr lang="en-US" sz="1800" i="1" dirty="0" smtClean="0">
                <a:solidFill>
                  <a:schemeClr val="tx1"/>
                </a:solidFill>
              </a:rPr>
              <a:t>beam on – liquid is pushed in the vessel – compression</a:t>
            </a:r>
          </a:p>
          <a:p>
            <a:pPr>
              <a:buNone/>
            </a:pPr>
            <a:r>
              <a:rPr lang="en-US" sz="1800" i="1" dirty="0">
                <a:solidFill>
                  <a:schemeClr val="tx1"/>
                </a:solidFill>
              </a:rPr>
              <a:t>b</a:t>
            </a:r>
            <a:r>
              <a:rPr lang="en-US" sz="1800" i="1" dirty="0" smtClean="0">
                <a:solidFill>
                  <a:schemeClr val="tx1"/>
                </a:solidFill>
              </a:rPr>
              <a:t>eam off – liquid will flow in the loop – expansion</a:t>
            </a:r>
          </a:p>
          <a:p>
            <a:pPr>
              <a:buNone/>
            </a:pPr>
            <a:endParaRPr lang="en-US" sz="2000" i="1"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pPr/>
              <a:t>4</a:t>
            </a:fld>
            <a:endParaRPr lang="sv-S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430" y="5085184"/>
            <a:ext cx="6445140" cy="1735578"/>
          </a:xfrm>
          <a:prstGeom prst="rect">
            <a:avLst/>
          </a:prstGeom>
        </p:spPr>
      </p:pic>
      <p:pic>
        <p:nvPicPr>
          <p:cNvPr id="9" name="Picture 17" descr="150622_DETAIL_expansion vessel pass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556792"/>
            <a:ext cx="4968551" cy="189974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467544" y="3633917"/>
            <a:ext cx="8635198" cy="13519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i="1" dirty="0" smtClean="0">
                <a:solidFill>
                  <a:schemeClr val="tx1"/>
                </a:solidFill>
              </a:rPr>
              <a:t>The actively controlled buffer</a:t>
            </a:r>
          </a:p>
          <a:p>
            <a:pPr marL="363538" indent="-363538">
              <a:buFont typeface="Arial" panose="020B0604020202020204" pitchFamily="34" charset="0"/>
              <a:buNone/>
            </a:pPr>
            <a:r>
              <a:rPr lang="en-US" sz="1800" i="1" dirty="0" smtClean="0">
                <a:solidFill>
                  <a:schemeClr val="tx1"/>
                </a:solidFill>
              </a:rPr>
              <a:t>Passive </a:t>
            </a:r>
            <a:r>
              <a:rPr lang="en-US" sz="1800" i="1" dirty="0">
                <a:solidFill>
                  <a:schemeClr val="tx1"/>
                </a:solidFill>
              </a:rPr>
              <a:t>version + controlled release of 40 K vapor to loop = less pressure increase during inflow </a:t>
            </a:r>
            <a:r>
              <a:rPr lang="en-US" sz="1800" i="1" dirty="0" smtClean="0">
                <a:solidFill>
                  <a:schemeClr val="tx1"/>
                </a:solidFill>
              </a:rPr>
              <a:t>(beam on)</a:t>
            </a:r>
          </a:p>
          <a:p>
            <a:pPr marL="0" indent="0">
              <a:buFont typeface="Arial" panose="020B0604020202020204" pitchFamily="34" charset="0"/>
              <a:buNone/>
            </a:pPr>
            <a:r>
              <a:rPr lang="en-US" sz="1800" i="1" dirty="0" smtClean="0">
                <a:solidFill>
                  <a:schemeClr val="tx1"/>
                </a:solidFill>
              </a:rPr>
              <a:t>Pressure buildup/recovery via internal thermosiphon  (beam off)</a:t>
            </a:r>
          </a:p>
          <a:p>
            <a:pPr marL="0" indent="0">
              <a:buFont typeface="Arial" panose="020B0604020202020204" pitchFamily="34" charset="0"/>
              <a:buNone/>
            </a:pPr>
            <a:endParaRPr lang="en-US" sz="1800" i="1" dirty="0" smtClean="0">
              <a:solidFill>
                <a:schemeClr val="tx1"/>
              </a:solidFill>
            </a:endParaRPr>
          </a:p>
        </p:txBody>
      </p:sp>
    </p:spTree>
    <p:extLst>
      <p:ext uri="{BB962C8B-B14F-4D97-AF65-F5344CB8AC3E}">
        <p14:creationId xmlns:p14="http://schemas.microsoft.com/office/powerpoint/2010/main" val="6889903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sper\Desktop\Pic 20150310\003.jpg"/>
          <p:cNvPicPr>
            <a:picLocks noChangeAspect="1" noChangeArrowheads="1"/>
          </p:cNvPicPr>
          <p:nvPr/>
        </p:nvPicPr>
        <p:blipFill>
          <a:blip r:embed="rId2"/>
          <a:srcRect/>
          <a:stretch>
            <a:fillRect/>
          </a:stretch>
        </p:blipFill>
        <p:spPr bwMode="auto">
          <a:xfrm>
            <a:off x="0" y="1500174"/>
            <a:ext cx="9144000" cy="5132350"/>
          </a:xfrm>
          <a:prstGeom prst="rect">
            <a:avLst/>
          </a:prstGeom>
          <a:noFill/>
        </p:spPr>
      </p:pic>
      <p:sp>
        <p:nvSpPr>
          <p:cNvPr id="8"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pPr/>
              <a:t>5</a:t>
            </a:fld>
            <a:endParaRPr lang="sv-SE" dirty="0"/>
          </a:p>
        </p:txBody>
      </p:sp>
      <p:sp>
        <p:nvSpPr>
          <p:cNvPr id="10" name="Title 2"/>
          <p:cNvSpPr>
            <a:spLocks noGrp="1"/>
          </p:cNvSpPr>
          <p:nvPr>
            <p:ph type="title"/>
          </p:nvPr>
        </p:nvSpPr>
        <p:spPr>
          <a:xfrm>
            <a:off x="457200" y="274638"/>
            <a:ext cx="7139136" cy="1143000"/>
          </a:xfrm>
        </p:spPr>
        <p:txBody>
          <a:bodyPr>
            <a:normAutofit/>
          </a:bodyPr>
          <a:lstStyle/>
          <a:p>
            <a:r>
              <a:rPr lang="sv-SE" dirty="0" smtClean="0"/>
              <a:t>Cryogenic Cooling System Overview</a:t>
            </a:r>
            <a:r>
              <a:rPr lang="sv-SE" dirty="0"/>
              <a:t/>
            </a:r>
            <a:br>
              <a:rPr lang="sv-SE" dirty="0"/>
            </a:br>
            <a:r>
              <a:rPr lang="en-US" dirty="0"/>
              <a:t>Physical location of the hydrogen room</a:t>
            </a:r>
          </a:p>
        </p:txBody>
      </p:sp>
      <p:sp>
        <p:nvSpPr>
          <p:cNvPr id="15" name="Text Placeholder 3"/>
          <p:cNvSpPr txBox="1">
            <a:spLocks/>
          </p:cNvSpPr>
          <p:nvPr/>
        </p:nvSpPr>
        <p:spPr>
          <a:xfrm>
            <a:off x="513683" y="4887400"/>
            <a:ext cx="1500198" cy="639941"/>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GB" sz="1600" dirty="0" smtClean="0"/>
              <a:t>Target,</a:t>
            </a:r>
          </a:p>
          <a:p>
            <a:pPr marL="0" lvl="1" indent="0" algn="ctr">
              <a:buNone/>
            </a:pPr>
            <a:r>
              <a:rPr lang="en-GB" sz="1600" dirty="0" smtClean="0"/>
              <a:t>Moderator plug</a:t>
            </a:r>
          </a:p>
        </p:txBody>
      </p:sp>
      <p:sp>
        <p:nvSpPr>
          <p:cNvPr id="16" name="Text Placeholder 3"/>
          <p:cNvSpPr txBox="1">
            <a:spLocks/>
          </p:cNvSpPr>
          <p:nvPr/>
        </p:nvSpPr>
        <p:spPr>
          <a:xfrm>
            <a:off x="7067545" y="1781175"/>
            <a:ext cx="1428760" cy="64294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GB" sz="1600" dirty="0" smtClean="0"/>
              <a:t>H2 cold box room</a:t>
            </a:r>
          </a:p>
        </p:txBody>
      </p:sp>
      <p:sp>
        <p:nvSpPr>
          <p:cNvPr id="17" name="Text Placeholder 3"/>
          <p:cNvSpPr txBox="1">
            <a:spLocks/>
          </p:cNvSpPr>
          <p:nvPr/>
        </p:nvSpPr>
        <p:spPr>
          <a:xfrm>
            <a:off x="785786" y="2571744"/>
            <a:ext cx="785818" cy="64294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GB" sz="1600" dirty="0" smtClean="0"/>
              <a:t>High Bay</a:t>
            </a:r>
          </a:p>
        </p:txBody>
      </p:sp>
      <p:sp>
        <p:nvSpPr>
          <p:cNvPr id="18" name="Text Placeholder 3"/>
          <p:cNvSpPr txBox="1">
            <a:spLocks/>
          </p:cNvSpPr>
          <p:nvPr/>
        </p:nvSpPr>
        <p:spPr>
          <a:xfrm>
            <a:off x="3867218" y="5028775"/>
            <a:ext cx="2214578" cy="35719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GB" sz="1600" dirty="0" smtClean="0"/>
              <a:t>Transfer lines ~40m</a:t>
            </a:r>
          </a:p>
        </p:txBody>
      </p:sp>
      <p:cxnSp>
        <p:nvCxnSpPr>
          <p:cNvPr id="3" name="Straight Connector 2"/>
          <p:cNvCxnSpPr/>
          <p:nvPr/>
        </p:nvCxnSpPr>
        <p:spPr>
          <a:xfrm flipV="1">
            <a:off x="2696854" y="4887400"/>
            <a:ext cx="0" cy="1996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716279" y="4163325"/>
            <a:ext cx="0" cy="7240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906779" y="1781175"/>
            <a:ext cx="0" cy="23821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96854" y="4887400"/>
            <a:ext cx="3019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16279" y="41548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06779" y="1781175"/>
            <a:ext cx="5130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1657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pPr/>
              <a:t>6</a:t>
            </a:fld>
            <a:endParaRPr lang="sv-SE" dirty="0"/>
          </a:p>
        </p:txBody>
      </p:sp>
      <p:pic>
        <p:nvPicPr>
          <p:cNvPr id="80898" name="Picture 2" descr="C:\Users\jesper\Desktop\H2 room Layout.jpg"/>
          <p:cNvPicPr>
            <a:picLocks noChangeAspect="1" noChangeArrowheads="1"/>
          </p:cNvPicPr>
          <p:nvPr/>
        </p:nvPicPr>
        <p:blipFill rotWithShape="1">
          <a:blip r:embed="rId2" cstate="print"/>
          <a:srcRect r="60476"/>
          <a:stretch/>
        </p:blipFill>
        <p:spPr bwMode="auto">
          <a:xfrm>
            <a:off x="97536" y="1465001"/>
            <a:ext cx="3035808" cy="5380807"/>
          </a:xfrm>
          <a:prstGeom prst="rect">
            <a:avLst/>
          </a:prstGeom>
          <a:noFill/>
        </p:spPr>
      </p:pic>
      <p:pic>
        <p:nvPicPr>
          <p:cNvPr id="7" name="Picture 6"/>
          <p:cNvPicPr/>
          <p:nvPr/>
        </p:nvPicPr>
        <p:blipFill>
          <a:blip r:embed="rId3"/>
          <a:srcRect t="22321"/>
          <a:stretch>
            <a:fillRect/>
          </a:stretch>
        </p:blipFill>
        <p:spPr bwMode="auto">
          <a:xfrm>
            <a:off x="4128334" y="1784988"/>
            <a:ext cx="4262853" cy="3908676"/>
          </a:xfrm>
          <a:prstGeom prst="rect">
            <a:avLst/>
          </a:prstGeom>
          <a:noFill/>
          <a:ln w="9525">
            <a:noFill/>
            <a:miter lim="800000"/>
            <a:headEnd/>
            <a:tailEnd/>
          </a:ln>
        </p:spPr>
      </p:pic>
      <p:sp>
        <p:nvSpPr>
          <p:cNvPr id="8" name="Title 2"/>
          <p:cNvSpPr>
            <a:spLocks noGrp="1"/>
          </p:cNvSpPr>
          <p:nvPr>
            <p:ph type="title"/>
          </p:nvPr>
        </p:nvSpPr>
        <p:spPr>
          <a:xfrm>
            <a:off x="457200" y="274638"/>
            <a:ext cx="7139136" cy="1143000"/>
          </a:xfrm>
        </p:spPr>
        <p:txBody>
          <a:bodyPr>
            <a:normAutofit/>
          </a:bodyPr>
          <a:lstStyle/>
          <a:p>
            <a:r>
              <a:rPr lang="sv-SE" dirty="0" smtClean="0"/>
              <a:t>Cryogenic Cooling System Overview</a:t>
            </a:r>
            <a:r>
              <a:rPr lang="sv-SE" dirty="0"/>
              <a:t/>
            </a:r>
            <a:br>
              <a:rPr lang="sv-SE" dirty="0"/>
            </a:br>
            <a:r>
              <a:rPr lang="en-US" dirty="0"/>
              <a:t>Physical location of the hydrogen room</a:t>
            </a:r>
          </a:p>
        </p:txBody>
      </p:sp>
    </p:spTree>
    <p:extLst>
      <p:ext uri="{BB962C8B-B14F-4D97-AF65-F5344CB8AC3E}">
        <p14:creationId xmlns:p14="http://schemas.microsoft.com/office/powerpoint/2010/main" val="41124960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pPr/>
              <a:t>7</a:t>
            </a:fld>
            <a:endParaRPr lang="sv-SE" dirty="0"/>
          </a:p>
        </p:txBody>
      </p:sp>
      <p:sp>
        <p:nvSpPr>
          <p:cNvPr id="7" name="Title 2"/>
          <p:cNvSpPr>
            <a:spLocks noGrp="1"/>
          </p:cNvSpPr>
          <p:nvPr>
            <p:ph type="title"/>
          </p:nvPr>
        </p:nvSpPr>
        <p:spPr>
          <a:xfrm>
            <a:off x="457200" y="274638"/>
            <a:ext cx="7139136" cy="1143000"/>
          </a:xfrm>
        </p:spPr>
        <p:txBody>
          <a:bodyPr>
            <a:normAutofit/>
          </a:bodyPr>
          <a:lstStyle/>
          <a:p>
            <a:r>
              <a:rPr lang="sv-SE" dirty="0" smtClean="0"/>
              <a:t>Cryogenic Cooling System Overview</a:t>
            </a:r>
            <a:r>
              <a:rPr lang="sv-SE" dirty="0"/>
              <a:t/>
            </a:r>
            <a:br>
              <a:rPr lang="sv-SE" dirty="0"/>
            </a:br>
            <a:r>
              <a:rPr lang="sv-SE" dirty="0" smtClean="0"/>
              <a:t>Cryostat and maintenance</a:t>
            </a:r>
            <a:endParaRPr lang="en-US" dirty="0"/>
          </a:p>
        </p:txBody>
      </p:sp>
      <p:pic>
        <p:nvPicPr>
          <p:cNvPr id="8" name="Picture 2" descr="C:\Users\jesper\Desktop\H2 room Layout.jpg"/>
          <p:cNvPicPr>
            <a:picLocks noChangeAspect="1" noChangeArrowheads="1"/>
          </p:cNvPicPr>
          <p:nvPr/>
        </p:nvPicPr>
        <p:blipFill rotWithShape="1">
          <a:blip r:embed="rId2" cstate="print"/>
          <a:srcRect l="40159" t="2002" r="3016" b="52228"/>
          <a:stretch/>
        </p:blipFill>
        <p:spPr bwMode="auto">
          <a:xfrm>
            <a:off x="2157983" y="3261743"/>
            <a:ext cx="6287361" cy="3547617"/>
          </a:xfrm>
          <a:prstGeom prst="rect">
            <a:avLst/>
          </a:prstGeom>
          <a:noFill/>
        </p:spPr>
      </p:pic>
      <p:sp>
        <p:nvSpPr>
          <p:cNvPr id="3" name="Content Placeholder 2"/>
          <p:cNvSpPr>
            <a:spLocks noGrp="1"/>
          </p:cNvSpPr>
          <p:nvPr>
            <p:ph idx="1"/>
          </p:nvPr>
        </p:nvSpPr>
        <p:spPr>
          <a:xfrm>
            <a:off x="457200" y="1600200"/>
            <a:ext cx="8329642" cy="2114552"/>
          </a:xfrm>
        </p:spPr>
        <p:txBody>
          <a:bodyPr>
            <a:normAutofit fontScale="77500" lnSpcReduction="20000"/>
          </a:bodyPr>
          <a:lstStyle/>
          <a:p>
            <a:r>
              <a:rPr lang="en-US" sz="2200" i="1" dirty="0" smtClean="0">
                <a:solidFill>
                  <a:schemeClr val="tx1"/>
                </a:solidFill>
              </a:rPr>
              <a:t>There is a cylindrical “shirt” welded to the top plate. This shirt carries e.g. inlet/outlet for He, hydrogen, Vacuum etc..</a:t>
            </a:r>
          </a:p>
          <a:p>
            <a:r>
              <a:rPr lang="en-US" sz="2200" i="1" dirty="0" smtClean="0">
                <a:solidFill>
                  <a:schemeClr val="tx1"/>
                </a:solidFill>
              </a:rPr>
              <a:t>The cylindrical shell of the box is divided into two sections, each with a height of 1 m. This to be able to disassemble the cryostat while it is mounted in the frame work. </a:t>
            </a:r>
          </a:p>
          <a:p>
            <a:r>
              <a:rPr lang="en-US" sz="2200" i="1" dirty="0" smtClean="0">
                <a:solidFill>
                  <a:schemeClr val="tx1"/>
                </a:solidFill>
              </a:rPr>
              <a:t>The box hangs in a structure, so that the top plate is at a height of 3,7 m above the floor level. Thus there is a free space of 1,3 m below the closed box. To open the box, first the lower section is lowered to the floor and moved to the side. Then the upper section is lowered and also moved to the side.</a:t>
            </a:r>
          </a:p>
        </p:txBody>
      </p:sp>
    </p:spTree>
    <p:extLst>
      <p:ext uri="{BB962C8B-B14F-4D97-AF65-F5344CB8AC3E}">
        <p14:creationId xmlns:p14="http://schemas.microsoft.com/office/powerpoint/2010/main" val="771335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89800" cy="1143000"/>
          </a:xfrm>
        </p:spPr>
        <p:txBody>
          <a:bodyPr/>
          <a:lstStyle/>
          <a:p>
            <a:r>
              <a:rPr lang="sv-SE" dirty="0" smtClean="0"/>
              <a:t>Cryogenic Cooling System Overview</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a:p>
        </p:txBody>
      </p:sp>
      <p:sp>
        <p:nvSpPr>
          <p:cNvPr id="5" name="Rectangle 4"/>
          <p:cNvSpPr/>
          <p:nvPr/>
        </p:nvSpPr>
        <p:spPr>
          <a:xfrm>
            <a:off x="548059" y="1510382"/>
            <a:ext cx="8090335" cy="2431435"/>
          </a:xfrm>
          <a:prstGeom prst="rect">
            <a:avLst/>
          </a:prstGeom>
        </p:spPr>
        <p:txBody>
          <a:bodyPr wrap="square">
            <a:spAutoFit/>
          </a:bodyPr>
          <a:lstStyle/>
          <a:p>
            <a:pPr>
              <a:spcBef>
                <a:spcPts val="1200"/>
              </a:spcBef>
            </a:pPr>
            <a:r>
              <a:rPr lang="en-US" sz="2400" b="1" dirty="0" smtClean="0"/>
              <a:t>Characteristics CMS</a:t>
            </a:r>
            <a:endParaRPr lang="en-US" sz="2400" b="1" dirty="0"/>
          </a:p>
          <a:p>
            <a:pPr indent="-57150">
              <a:spcBef>
                <a:spcPts val="1200"/>
              </a:spcBef>
            </a:pPr>
            <a:r>
              <a:rPr lang="en-US" b="1" dirty="0">
                <a:solidFill>
                  <a:srgbClr val="000000"/>
                </a:solidFill>
              </a:rPr>
              <a:t>Operational parameters</a:t>
            </a:r>
            <a:r>
              <a:rPr lang="en-US" dirty="0">
                <a:solidFill>
                  <a:srgbClr val="000000"/>
                </a:solidFill>
              </a:rPr>
              <a:t>		</a:t>
            </a:r>
          </a:p>
          <a:p>
            <a:pPr marL="354013" indent="-180975">
              <a:spcAft>
                <a:spcPts val="300"/>
              </a:spcAft>
              <a:buFont typeface="Arial"/>
              <a:buChar char="•"/>
            </a:pPr>
            <a:r>
              <a:rPr lang="en-US" dirty="0">
                <a:solidFill>
                  <a:srgbClr val="000000"/>
                </a:solidFill>
              </a:rPr>
              <a:t>Heat load – </a:t>
            </a:r>
            <a:r>
              <a:rPr lang="en-US" dirty="0" smtClean="0">
                <a:solidFill>
                  <a:srgbClr val="000000"/>
                </a:solidFill>
              </a:rPr>
              <a:t>3.5-28.8 </a:t>
            </a:r>
            <a:r>
              <a:rPr lang="en-US" dirty="0">
                <a:solidFill>
                  <a:srgbClr val="000000"/>
                </a:solidFill>
              </a:rPr>
              <a:t>kW</a:t>
            </a:r>
          </a:p>
          <a:p>
            <a:pPr marL="354013" indent="-180975">
              <a:spcAft>
                <a:spcPts val="300"/>
              </a:spcAft>
              <a:buFont typeface="Arial"/>
              <a:buChar char="•"/>
            </a:pPr>
            <a:r>
              <a:rPr lang="en-US" dirty="0">
                <a:solidFill>
                  <a:srgbClr val="000000"/>
                </a:solidFill>
              </a:rPr>
              <a:t>Operating pressure – 1</a:t>
            </a:r>
            <a:r>
              <a:rPr lang="en-US" dirty="0" smtClean="0">
                <a:solidFill>
                  <a:srgbClr val="000000"/>
                </a:solidFill>
              </a:rPr>
              <a:t>5 </a:t>
            </a:r>
            <a:r>
              <a:rPr lang="en-US" dirty="0">
                <a:solidFill>
                  <a:srgbClr val="000000"/>
                </a:solidFill>
              </a:rPr>
              <a:t>bar </a:t>
            </a:r>
          </a:p>
          <a:p>
            <a:pPr marL="354013" indent="-180975">
              <a:spcAft>
                <a:spcPts val="300"/>
              </a:spcAft>
              <a:buFont typeface="Arial"/>
              <a:buChar char="•"/>
            </a:pPr>
            <a:r>
              <a:rPr lang="en-US" dirty="0" smtClean="0">
                <a:solidFill>
                  <a:srgbClr val="000000"/>
                </a:solidFill>
              </a:rPr>
              <a:t>Hydrogen </a:t>
            </a:r>
            <a:r>
              <a:rPr lang="en-US" dirty="0">
                <a:solidFill>
                  <a:srgbClr val="000000"/>
                </a:solidFill>
              </a:rPr>
              <a:t>mass flow – </a:t>
            </a:r>
            <a:r>
              <a:rPr lang="en-US" dirty="0" smtClean="0">
                <a:solidFill>
                  <a:srgbClr val="000000"/>
                </a:solidFill>
              </a:rPr>
              <a:t>1000 g/s</a:t>
            </a:r>
            <a:endParaRPr lang="en-US" dirty="0">
              <a:solidFill>
                <a:srgbClr val="000000"/>
              </a:solidFill>
            </a:endParaRPr>
          </a:p>
          <a:p>
            <a:pPr marL="354013" indent="-180975">
              <a:spcAft>
                <a:spcPts val="300"/>
              </a:spcAft>
              <a:buFont typeface="Arial"/>
              <a:buChar char="•"/>
            </a:pPr>
            <a:r>
              <a:rPr lang="en-US" dirty="0" smtClean="0">
                <a:solidFill>
                  <a:srgbClr val="000000"/>
                </a:solidFill>
              </a:rPr>
              <a:t>Hydrogen </a:t>
            </a:r>
            <a:r>
              <a:rPr lang="en-US" dirty="0">
                <a:solidFill>
                  <a:srgbClr val="000000"/>
                </a:solidFill>
              </a:rPr>
              <a:t>temperature (supply/return) – </a:t>
            </a:r>
            <a:r>
              <a:rPr lang="en-US" dirty="0" smtClean="0">
                <a:solidFill>
                  <a:srgbClr val="000000"/>
                </a:solidFill>
              </a:rPr>
              <a:t>17-20 </a:t>
            </a:r>
            <a:r>
              <a:rPr lang="en-US" dirty="0">
                <a:solidFill>
                  <a:srgbClr val="000000"/>
                </a:solidFill>
              </a:rPr>
              <a:t>K </a:t>
            </a:r>
            <a:endParaRPr lang="en-US" dirty="0" smtClean="0">
              <a:solidFill>
                <a:srgbClr val="000000"/>
              </a:solidFill>
            </a:endParaRPr>
          </a:p>
          <a:p>
            <a:pPr marL="354013" indent="-180975">
              <a:spcAft>
                <a:spcPts val="300"/>
              </a:spcAft>
              <a:buFont typeface="Arial"/>
              <a:buChar char="•"/>
            </a:pPr>
            <a:r>
              <a:rPr lang="sv-SE" dirty="0" smtClean="0">
                <a:solidFill>
                  <a:srgbClr val="000000"/>
                </a:solidFill>
              </a:rPr>
              <a:t>OP </a:t>
            </a:r>
            <a:r>
              <a:rPr lang="sv-SE" dirty="0" err="1" smtClean="0">
                <a:solidFill>
                  <a:srgbClr val="000000"/>
                </a:solidFill>
              </a:rPr>
              <a:t>converter</a:t>
            </a:r>
            <a:r>
              <a:rPr lang="sv-SE" dirty="0" smtClean="0">
                <a:solidFill>
                  <a:srgbClr val="000000"/>
                </a:solidFill>
              </a:rPr>
              <a:t> </a:t>
            </a:r>
            <a:r>
              <a:rPr lang="sv-SE" dirty="0" smtClean="0">
                <a:solidFill>
                  <a:srgbClr val="000000"/>
                </a:solidFill>
              </a:rPr>
              <a:t>&gt;99.5% Parahydrogen</a:t>
            </a:r>
            <a:endParaRPr lang="en-US" dirty="0">
              <a:solidFill>
                <a:srgbClr val="000000"/>
              </a:solidFill>
            </a:endParaRPr>
          </a:p>
        </p:txBody>
      </p:sp>
      <p:sp>
        <p:nvSpPr>
          <p:cNvPr id="6" name="Rectangle 5"/>
          <p:cNvSpPr/>
          <p:nvPr/>
        </p:nvSpPr>
        <p:spPr>
          <a:xfrm>
            <a:off x="555521" y="4036851"/>
            <a:ext cx="8090335" cy="2431435"/>
          </a:xfrm>
          <a:prstGeom prst="rect">
            <a:avLst/>
          </a:prstGeom>
        </p:spPr>
        <p:txBody>
          <a:bodyPr wrap="square">
            <a:spAutoFit/>
          </a:bodyPr>
          <a:lstStyle/>
          <a:p>
            <a:pPr>
              <a:spcBef>
                <a:spcPts val="1200"/>
              </a:spcBef>
            </a:pPr>
            <a:r>
              <a:rPr lang="en-US" sz="2400" b="1" dirty="0" smtClean="0"/>
              <a:t>Characteristics TMCP</a:t>
            </a:r>
            <a:endParaRPr lang="en-US" sz="2400" b="1" dirty="0"/>
          </a:p>
          <a:p>
            <a:pPr indent="-57150">
              <a:spcBef>
                <a:spcPts val="1200"/>
              </a:spcBef>
            </a:pPr>
            <a:r>
              <a:rPr lang="en-US" b="1" dirty="0">
                <a:solidFill>
                  <a:srgbClr val="000000"/>
                </a:solidFill>
              </a:rPr>
              <a:t>Operational parameters</a:t>
            </a:r>
            <a:r>
              <a:rPr lang="en-US" dirty="0">
                <a:solidFill>
                  <a:srgbClr val="000000"/>
                </a:solidFill>
              </a:rPr>
              <a:t>		</a:t>
            </a:r>
          </a:p>
          <a:p>
            <a:pPr marL="354013" indent="-180975">
              <a:spcAft>
                <a:spcPts val="300"/>
              </a:spcAft>
              <a:buFont typeface="Arial"/>
              <a:buChar char="•"/>
            </a:pPr>
            <a:r>
              <a:rPr lang="en-US" dirty="0">
                <a:solidFill>
                  <a:srgbClr val="000000"/>
                </a:solidFill>
              </a:rPr>
              <a:t>Heat load – 3.5-30.3 kW</a:t>
            </a:r>
          </a:p>
          <a:p>
            <a:pPr marL="354013" indent="-180975">
              <a:spcAft>
                <a:spcPts val="300"/>
              </a:spcAft>
              <a:buFont typeface="Arial"/>
              <a:buChar char="•"/>
            </a:pPr>
            <a:r>
              <a:rPr lang="en-US" dirty="0">
                <a:solidFill>
                  <a:srgbClr val="000000"/>
                </a:solidFill>
              </a:rPr>
              <a:t>Operating pressure – </a:t>
            </a:r>
            <a:r>
              <a:rPr lang="en-US" dirty="0" smtClean="0">
                <a:solidFill>
                  <a:srgbClr val="000000"/>
                </a:solidFill>
              </a:rPr>
              <a:t>20 </a:t>
            </a:r>
            <a:r>
              <a:rPr lang="en-US" dirty="0">
                <a:solidFill>
                  <a:srgbClr val="000000"/>
                </a:solidFill>
              </a:rPr>
              <a:t>bar </a:t>
            </a:r>
          </a:p>
          <a:p>
            <a:pPr marL="354013" indent="-180975">
              <a:spcAft>
                <a:spcPts val="300"/>
              </a:spcAft>
              <a:buFont typeface="Arial"/>
              <a:buChar char="•"/>
            </a:pPr>
            <a:r>
              <a:rPr lang="en-US" dirty="0">
                <a:solidFill>
                  <a:srgbClr val="000000"/>
                </a:solidFill>
              </a:rPr>
              <a:t>Helium mass flow – 130-970 </a:t>
            </a:r>
            <a:r>
              <a:rPr lang="en-US" dirty="0" smtClean="0">
                <a:solidFill>
                  <a:srgbClr val="000000"/>
                </a:solidFill>
              </a:rPr>
              <a:t>g/s</a:t>
            </a:r>
            <a:endParaRPr lang="en-US" dirty="0">
              <a:solidFill>
                <a:srgbClr val="000000"/>
              </a:solidFill>
            </a:endParaRPr>
          </a:p>
          <a:p>
            <a:pPr marL="354013" indent="-180975">
              <a:spcAft>
                <a:spcPts val="300"/>
              </a:spcAft>
              <a:buFont typeface="Arial"/>
              <a:buChar char="•"/>
            </a:pPr>
            <a:r>
              <a:rPr lang="en-US" dirty="0">
                <a:solidFill>
                  <a:srgbClr val="000000"/>
                </a:solidFill>
              </a:rPr>
              <a:t>Helium temperature (supply/return) – 15-20 K </a:t>
            </a:r>
          </a:p>
          <a:p>
            <a:pPr marL="354013" indent="-180975">
              <a:spcAft>
                <a:spcPts val="300"/>
              </a:spcAft>
              <a:buFont typeface="Arial"/>
              <a:buChar char="•"/>
            </a:pPr>
            <a:endParaRPr lang="en-US" dirty="0">
              <a:solidFill>
                <a:srgbClr val="000000"/>
              </a:solidFill>
            </a:endParaRPr>
          </a:p>
        </p:txBody>
      </p:sp>
    </p:spTree>
    <p:extLst>
      <p:ext uri="{BB962C8B-B14F-4D97-AF65-F5344CB8AC3E}">
        <p14:creationId xmlns:p14="http://schemas.microsoft.com/office/powerpoint/2010/main" val="13639115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Cryogenic Cooling System Overview</a:t>
            </a:r>
            <a:br>
              <a:rPr lang="sv-SE" dirty="0" smtClean="0"/>
            </a:br>
            <a:r>
              <a:rPr lang="en-GB" noProof="0" dirty="0" smtClean="0"/>
              <a:t>Project status</a:t>
            </a:r>
            <a:endParaRPr lang="en-GB" noProof="0" dirty="0"/>
          </a:p>
        </p:txBody>
      </p:sp>
      <p:sp>
        <p:nvSpPr>
          <p:cNvPr id="3" name="Content Placeholder 2"/>
          <p:cNvSpPr>
            <a:spLocks noGrp="1"/>
          </p:cNvSpPr>
          <p:nvPr>
            <p:ph idx="1"/>
          </p:nvPr>
        </p:nvSpPr>
        <p:spPr>
          <a:xfrm>
            <a:off x="544518" y="1574577"/>
            <a:ext cx="8317508" cy="4936317"/>
          </a:xfrm>
        </p:spPr>
        <p:txBody>
          <a:bodyPr>
            <a:noAutofit/>
          </a:bodyPr>
          <a:lstStyle/>
          <a:p>
            <a:pPr marL="0" indent="0">
              <a:buNone/>
            </a:pPr>
            <a:r>
              <a:rPr lang="en-GB" sz="2000" b="1" dirty="0" smtClean="0">
                <a:solidFill>
                  <a:srgbClr val="000000"/>
                </a:solidFill>
              </a:rPr>
              <a:t>CMS</a:t>
            </a:r>
          </a:p>
          <a:p>
            <a:pPr marL="0" indent="0">
              <a:buNone/>
            </a:pPr>
            <a:r>
              <a:rPr lang="en-GB" sz="1800" dirty="0" smtClean="0">
                <a:solidFill>
                  <a:srgbClr val="000000"/>
                </a:solidFill>
              </a:rPr>
              <a:t>Preliminary design review June 15, 2015. WP transferred to in-kind FZ Juelich:</a:t>
            </a:r>
          </a:p>
          <a:p>
            <a:r>
              <a:rPr lang="en-US" sz="1800" dirty="0" smtClean="0">
                <a:solidFill>
                  <a:srgbClr val="000000"/>
                </a:solidFill>
                <a:ea typeface="Lucida Grande"/>
                <a:cs typeface="Calibri"/>
              </a:rPr>
              <a:t>CMS scope includes:</a:t>
            </a:r>
            <a:endParaRPr lang="en-US" sz="1800" dirty="0">
              <a:solidFill>
                <a:srgbClr val="000000"/>
              </a:solidFill>
              <a:ea typeface="Lucida Grande"/>
              <a:cs typeface="Calibri"/>
            </a:endParaRPr>
          </a:p>
          <a:p>
            <a:pPr lvl="1">
              <a:spcBef>
                <a:spcPts val="300"/>
              </a:spcBef>
            </a:pPr>
            <a:r>
              <a:rPr lang="en-US" sz="1800" dirty="0" smtClean="0">
                <a:solidFill>
                  <a:srgbClr val="000000"/>
                </a:solidFill>
                <a:ea typeface="Lucida Grande"/>
                <a:cs typeface="Calibri"/>
              </a:rPr>
              <a:t>Final design of the system</a:t>
            </a:r>
          </a:p>
          <a:p>
            <a:pPr lvl="1">
              <a:spcBef>
                <a:spcPts val="300"/>
              </a:spcBef>
            </a:pPr>
            <a:r>
              <a:rPr lang="sv-SE" sz="1800" dirty="0" smtClean="0">
                <a:solidFill>
                  <a:srgbClr val="000000"/>
                </a:solidFill>
                <a:ea typeface="Lucida Grande"/>
                <a:cs typeface="Calibri"/>
              </a:rPr>
              <a:t>Manufacturing of CMS</a:t>
            </a:r>
            <a:endParaRPr lang="en-US" sz="1800" dirty="0" smtClean="0">
              <a:solidFill>
                <a:srgbClr val="000000"/>
              </a:solidFill>
              <a:ea typeface="Lucida Grande"/>
              <a:cs typeface="Calibri"/>
            </a:endParaRPr>
          </a:p>
          <a:p>
            <a:pPr lvl="1">
              <a:spcBef>
                <a:spcPts val="300"/>
              </a:spcBef>
            </a:pPr>
            <a:r>
              <a:rPr lang="en-US" sz="1800" dirty="0" smtClean="0">
                <a:solidFill>
                  <a:srgbClr val="000000"/>
                </a:solidFill>
                <a:ea typeface="Lucida Grande"/>
                <a:cs typeface="Calibri"/>
              </a:rPr>
              <a:t>Installation of all CMS, including interconnecting piping &amp; cabling</a:t>
            </a:r>
          </a:p>
          <a:p>
            <a:pPr lvl="1">
              <a:spcBef>
                <a:spcPts val="300"/>
              </a:spcBef>
            </a:pPr>
            <a:r>
              <a:rPr lang="en-US" sz="1800" dirty="0" smtClean="0">
                <a:solidFill>
                  <a:srgbClr val="000000"/>
                </a:solidFill>
                <a:ea typeface="Lucida Grande"/>
                <a:cs typeface="Calibri"/>
              </a:rPr>
              <a:t>Controls</a:t>
            </a:r>
          </a:p>
          <a:p>
            <a:pPr lvl="1">
              <a:spcBef>
                <a:spcPts val="300"/>
              </a:spcBef>
            </a:pPr>
            <a:r>
              <a:rPr lang="en-US" sz="1800" dirty="0" smtClean="0">
                <a:solidFill>
                  <a:srgbClr val="000000"/>
                </a:solidFill>
                <a:ea typeface="Lucida Grande"/>
                <a:cs typeface="Calibri"/>
              </a:rPr>
              <a:t>Acceptance testing, training, documentation</a:t>
            </a:r>
          </a:p>
        </p:txBody>
      </p:sp>
      <p:sp>
        <p:nvSpPr>
          <p:cNvPr id="4" name="Slide Number Placeholder 3"/>
          <p:cNvSpPr>
            <a:spLocks noGrp="1"/>
          </p:cNvSpPr>
          <p:nvPr>
            <p:ph type="sldNum" sz="quarter" idx="12"/>
          </p:nvPr>
        </p:nvSpPr>
        <p:spPr/>
        <p:txBody>
          <a:bodyPr/>
          <a:lstStyle/>
          <a:p>
            <a:fld id="{551115BC-487E-4422-894C-CB7CD3E79223}" type="slidenum">
              <a:rPr lang="en-GB" smtClean="0"/>
              <a:t>9</a:t>
            </a:fld>
            <a:endParaRPr lang="en-GB" dirty="0"/>
          </a:p>
        </p:txBody>
      </p:sp>
    </p:spTree>
    <p:extLst>
      <p:ext uri="{BB962C8B-B14F-4D97-AF65-F5344CB8AC3E}">
        <p14:creationId xmlns:p14="http://schemas.microsoft.com/office/powerpoint/2010/main" val="7700431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36950</TotalTime>
  <Words>1081</Words>
  <Application>Microsoft Macintosh PowerPoint</Application>
  <PresentationFormat>On-screen Show (4:3)</PresentationFormat>
  <Paragraphs>168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ESS Core Powerpoint</vt:lpstr>
      <vt:lpstr>TAC 12, Oct 15, 2015 WP3 Cryogenic Cooling System</vt:lpstr>
      <vt:lpstr>Cryogenic Cooling System Overview TMCP &amp; CMS</vt:lpstr>
      <vt:lpstr>Cryogenic Cooling System Overview Hydrogen pump set up</vt:lpstr>
      <vt:lpstr>Cryogenic Cooling System Overview Pressure Control System</vt:lpstr>
      <vt:lpstr>Cryogenic Cooling System Overview Physical location of the hydrogen room</vt:lpstr>
      <vt:lpstr>Cryogenic Cooling System Overview Physical location of the hydrogen room</vt:lpstr>
      <vt:lpstr>Cryogenic Cooling System Overview Cryostat and maintenance</vt:lpstr>
      <vt:lpstr>Cryogenic Cooling System Overview</vt:lpstr>
      <vt:lpstr>Cryogenic Cooling System Overview Project status</vt:lpstr>
      <vt:lpstr>Cryogenic Cooling System Overview Project status</vt:lpstr>
      <vt:lpstr>PowerPoint Presentation</vt:lpstr>
      <vt:lpstr>Cryogenic Moderator Systems  Process Parameters Overview</vt:lpstr>
      <vt:lpstr>Cryogenic Cooling System Overview Physical location of the hydrogen room</vt:lpstr>
      <vt:lpstr>Cryogenic Cooling System Overview</vt:lpstr>
      <vt:lpstr>Cryogenic Cooling System Overview Pressure Control System</vt:lpstr>
      <vt:lpstr>TMCP &amp; CMS Overview Summary</vt:lpstr>
      <vt:lpstr>TMCP &amp; CMS Overview Summary</vt:lpstr>
      <vt:lpstr>Cryogenic Cooling System Overview P&amp;ID</vt:lpstr>
      <vt:lpstr>Cryogenic Cooling System Overview P&amp;ID</vt:lpstr>
      <vt:lpstr>TMCP Process Design Description</vt:lpstr>
      <vt:lpstr>Cryogenic Cooling System Overview</vt:lpstr>
      <vt:lpstr>Requirements – TMCP capacity</vt:lpstr>
      <vt:lpstr>Cryogenic systems location overview</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John Haines</cp:lastModifiedBy>
  <cp:revision>293</cp:revision>
  <dcterms:created xsi:type="dcterms:W3CDTF">2013-10-29T16:05:10Z</dcterms:created>
  <dcterms:modified xsi:type="dcterms:W3CDTF">2015-10-07T13:45:53Z</dcterms:modified>
</cp:coreProperties>
</file>