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99" r:id="rId2"/>
    <p:sldId id="300" r:id="rId3"/>
    <p:sldId id="342" r:id="rId4"/>
    <p:sldId id="349" r:id="rId5"/>
    <p:sldId id="351" r:id="rId6"/>
    <p:sldId id="345" r:id="rId7"/>
    <p:sldId id="350" r:id="rId8"/>
    <p:sldId id="339" r:id="rId9"/>
    <p:sldId id="348" r:id="rId10"/>
    <p:sldId id="340" r:id="rId11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7"/>
        <p:sld r:id="rId9"/>
        <p:sld r:id="rId10"/>
        <p:sld r:id="rId11"/>
      </p:sldLst>
    </p:custShow>
  </p:custShow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B7"/>
    <a:srgbClr val="CE2005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9" autoAdjust="0"/>
    <p:restoredTop sz="94777" autoAdjust="0"/>
  </p:normalViewPr>
  <p:slideViewPr>
    <p:cSldViewPr>
      <p:cViewPr>
        <p:scale>
          <a:sx n="150" d="100"/>
          <a:sy n="150" d="100"/>
        </p:scale>
        <p:origin x="-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10/7/15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P+beam</a:t>
            </a:r>
            <a:r>
              <a:rPr lang="en-US" dirty="0" smtClean="0"/>
              <a:t> 5.2 MW -10% horizontal and vertical</a:t>
            </a:r>
          </a:p>
          <a:p>
            <a:r>
              <a:rPr lang="en-US" dirty="0" smtClean="0"/>
              <a:t>Radiation level in connection cell ??</a:t>
            </a:r>
          </a:p>
          <a:p>
            <a:r>
              <a:rPr lang="en-US" dirty="0" smtClean="0"/>
              <a:t>Pressure drop 0.9</a:t>
            </a:r>
            <a:r>
              <a:rPr lang="en-US" baseline="0" dirty="0" smtClean="0"/>
              <a:t> -&gt; 0.6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25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25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21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10/7/15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10/7/15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10/7/15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10/7/15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2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10/7/15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29969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WP 2 Target System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90"/>
            <a:ext cx="9144000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Ulf Odén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WPM Target System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October 15, 2015</a:t>
            </a:r>
          </a:p>
        </p:txBody>
      </p:sp>
    </p:spTree>
    <p:extLst>
      <p:ext uri="{BB962C8B-B14F-4D97-AF65-F5344CB8AC3E}">
        <p14:creationId xmlns:p14="http://schemas.microsoft.com/office/powerpoint/2010/main" val="11988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4847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Evolved concept design (vacuum, radiation levels, </a:t>
            </a:r>
            <a:r>
              <a:rPr lang="en-US" dirty="0" err="1" smtClean="0">
                <a:solidFill>
                  <a:srgbClr val="000000"/>
                </a:solidFill>
              </a:rPr>
              <a:t>manufacturable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ETHEL experiment indicates a low level of erosion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W-coating decision by the end of this year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Beam on Target System in June 2019 -&gt; possible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46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811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Highlights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isks and issues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Concluding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2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967" t="12083" r="32198" b="30571"/>
          <a:stretch/>
        </p:blipFill>
        <p:spPr>
          <a:xfrm>
            <a:off x="5292080" y="2564904"/>
            <a:ext cx="3955652" cy="4205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br>
              <a:rPr lang="en-US" dirty="0" smtClean="0"/>
            </a:br>
            <a:r>
              <a:rPr lang="en-US" dirty="0" smtClean="0"/>
              <a:t>Target Wheel Drive &amp; Shaft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26725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Design Requirements</a:t>
            </a:r>
          </a:p>
          <a:p>
            <a:r>
              <a:rPr lang="en-US" sz="1600" dirty="0" smtClean="0"/>
              <a:t>- Vacuum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204864"/>
            <a:ext cx="24137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Shaft and Wheel Design</a:t>
            </a:r>
          </a:p>
          <a:p>
            <a:r>
              <a:rPr lang="en-US" sz="1600" dirty="0" smtClean="0"/>
              <a:t>- Streaming </a:t>
            </a:r>
            <a:r>
              <a:rPr lang="en-US" sz="1600" dirty="0"/>
              <a:t>paths</a:t>
            </a:r>
          </a:p>
          <a:p>
            <a:r>
              <a:rPr lang="en-US" sz="1600" dirty="0" smtClean="0"/>
              <a:t>- Radiation </a:t>
            </a:r>
            <a:r>
              <a:rPr lang="en-US" sz="1600" dirty="0"/>
              <a:t>levels</a:t>
            </a:r>
          </a:p>
          <a:p>
            <a:r>
              <a:rPr lang="en-US" sz="1600" dirty="0" smtClean="0"/>
              <a:t>- Optimize </a:t>
            </a:r>
            <a:r>
              <a:rPr lang="en-US" sz="1600" dirty="0"/>
              <a:t>pressure drop</a:t>
            </a:r>
          </a:p>
          <a:p>
            <a:r>
              <a:rPr lang="en-US" sz="1600" dirty="0" smtClean="0"/>
              <a:t>- Distance </a:t>
            </a:r>
            <a:r>
              <a:rPr lang="en-US" sz="1600" dirty="0"/>
              <a:t>to </a:t>
            </a:r>
            <a:r>
              <a:rPr lang="en-US" sz="1600" dirty="0" smtClean="0"/>
              <a:t>moderator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201324"/>
            <a:ext cx="3334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ICD</a:t>
            </a:r>
          </a:p>
          <a:p>
            <a:r>
              <a:rPr lang="en-US" sz="1600" dirty="0" smtClean="0"/>
              <a:t>- Moderator tolerances</a:t>
            </a:r>
          </a:p>
          <a:p>
            <a:r>
              <a:rPr lang="en-US" sz="1600" dirty="0" smtClean="0"/>
              <a:t>- Monolith </a:t>
            </a:r>
            <a:r>
              <a:rPr lang="en-US" sz="1600" dirty="0"/>
              <a:t>- Target Wheel </a:t>
            </a:r>
            <a:r>
              <a:rPr lang="en-US" sz="1600" dirty="0" smtClean="0"/>
              <a:t>Suspension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 Active </a:t>
            </a:r>
            <a:r>
              <a:rPr lang="en-US" sz="1600" dirty="0"/>
              <a:t>cells - spent wheel </a:t>
            </a:r>
            <a:r>
              <a:rPr lang="en-US" sz="1600" dirty="0" smtClean="0"/>
              <a:t>handling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86104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Manufacturing tests</a:t>
            </a:r>
            <a:endParaRPr lang="en-US" sz="1600" dirty="0"/>
          </a:p>
        </p:txBody>
      </p:sp>
      <p:pic>
        <p:nvPicPr>
          <p:cNvPr id="3" name="Picture 2" descr="Screen Shot 2015-09-30 at 10.26.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/>
          <a:stretch/>
        </p:blipFill>
        <p:spPr>
          <a:xfrm>
            <a:off x="3059832" y="1556792"/>
            <a:ext cx="1767370" cy="1108844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3" idx="3"/>
          </p:cNvCxnSpPr>
          <p:nvPr/>
        </p:nvCxnSpPr>
        <p:spPr>
          <a:xfrm>
            <a:off x="4827202" y="2111214"/>
            <a:ext cx="1977046" cy="8137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</p:cNvCxnSpPr>
          <p:nvPr/>
        </p:nvCxnSpPr>
        <p:spPr>
          <a:xfrm>
            <a:off x="4827202" y="2111214"/>
            <a:ext cx="1977046" cy="14618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Shot 2015-09-30 at 11.33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4744"/>
            <a:ext cx="2168725" cy="12314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4437112"/>
            <a:ext cx="1624239" cy="1080119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252023" y="4977172"/>
            <a:ext cx="2264193" cy="8280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1" idx="2"/>
          </p:cNvCxnSpPr>
          <p:nvPr/>
        </p:nvCxnSpPr>
        <p:spPr>
          <a:xfrm>
            <a:off x="4584807" y="4095656"/>
            <a:ext cx="2029031" cy="14215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91880" y="1340768"/>
            <a:ext cx="1357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Ferrofluidic</a:t>
            </a:r>
            <a:r>
              <a:rPr lang="en-US" sz="1400" dirty="0" smtClean="0"/>
              <a:t> Seal</a:t>
            </a:r>
            <a:endParaRPr lang="en-US" sz="1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797414" y="2996952"/>
            <a:ext cx="2278642" cy="1152128"/>
            <a:chOff x="3059832" y="3140968"/>
            <a:chExt cx="2278642" cy="1152128"/>
          </a:xfrm>
        </p:grpSpPr>
        <p:grpSp>
          <p:nvGrpSpPr>
            <p:cNvPr id="80" name="Group 79"/>
            <p:cNvGrpSpPr/>
            <p:nvPr/>
          </p:nvGrpSpPr>
          <p:grpSpPr>
            <a:xfrm>
              <a:off x="3059832" y="3140968"/>
              <a:ext cx="1791499" cy="1152128"/>
              <a:chOff x="3491880" y="3212976"/>
              <a:chExt cx="1791499" cy="115212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4499992" y="4005064"/>
                <a:ext cx="504056" cy="7200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3491880" y="3501008"/>
                <a:ext cx="1296144" cy="864096"/>
                <a:chOff x="2843808" y="3212976"/>
                <a:chExt cx="1296144" cy="864096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3203848" y="3284984"/>
                  <a:ext cx="936104" cy="792088"/>
                  <a:chOff x="2195736" y="2780928"/>
                  <a:chExt cx="1944216" cy="1296144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195736" y="2780928"/>
                    <a:ext cx="1584176" cy="36004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2195736" y="3717032"/>
                    <a:ext cx="1584176" cy="36004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Delay 62"/>
                  <p:cNvSpPr/>
                  <p:nvPr/>
                </p:nvSpPr>
                <p:spPr>
                  <a:xfrm rot="10800000">
                    <a:off x="2411760" y="3212976"/>
                    <a:ext cx="606048" cy="440080"/>
                  </a:xfrm>
                  <a:prstGeom prst="flowChartDela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987824" y="3212976"/>
                    <a:ext cx="1152128" cy="43204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843808" y="3501008"/>
                  <a:ext cx="36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843808" y="3553966"/>
                  <a:ext cx="50405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2987824" y="3212976"/>
                  <a:ext cx="0" cy="288032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2987824" y="3573016"/>
                  <a:ext cx="8384" cy="495672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7"/>
              <p:cNvCxnSpPr/>
              <p:nvPr/>
            </p:nvCxnSpPr>
            <p:spPr>
              <a:xfrm>
                <a:off x="3635896" y="3501008"/>
                <a:ext cx="648072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3563888" y="3212976"/>
                <a:ext cx="17194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Brightness -4 to -5 %/cm  </a:t>
                </a:r>
                <a:endParaRPr lang="en-US" sz="1200" dirty="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4355976" y="3501008"/>
              <a:ext cx="9824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Moderator</a:t>
              </a:r>
            </a:p>
            <a:p>
              <a:r>
                <a:rPr lang="en-US" sz="1400" dirty="0" smtClean="0"/>
                <a:t>Target</a:t>
              </a:r>
            </a:p>
            <a:p>
              <a:r>
                <a:rPr lang="en-US" sz="1400" dirty="0" smtClean="0"/>
                <a:t>Moderator</a:t>
              </a:r>
              <a:endParaRPr lang="en-US" sz="14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508104" y="184482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 err="1" smtClean="0"/>
              <a:t>mSv</a:t>
            </a:r>
            <a:r>
              <a:rPr lang="en-US" sz="1400" dirty="0" smtClean="0"/>
              <a:t>/h</a:t>
            </a:r>
            <a:endParaRPr lang="en-US" sz="1400" dirty="0"/>
          </a:p>
        </p:txBody>
      </p:sp>
      <p:sp>
        <p:nvSpPr>
          <p:cNvPr id="92" name="Donut 91"/>
          <p:cNvSpPr/>
          <p:nvPr/>
        </p:nvSpPr>
        <p:spPr>
          <a:xfrm>
            <a:off x="6804248" y="1484784"/>
            <a:ext cx="504056" cy="504056"/>
          </a:xfrm>
          <a:prstGeom prst="donu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>
            <a:stCxn id="92" idx="2"/>
          </p:cNvCxnSpPr>
          <p:nvPr/>
        </p:nvCxnSpPr>
        <p:spPr>
          <a:xfrm flipH="1">
            <a:off x="6372200" y="1736812"/>
            <a:ext cx="432048" cy="180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8" idx="2"/>
          </p:cNvCxnSpPr>
          <p:nvPr/>
        </p:nvCxnSpPr>
        <p:spPr>
          <a:xfrm flipH="1">
            <a:off x="7596336" y="2356172"/>
            <a:ext cx="220267" cy="10728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70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53" grpId="0"/>
      <p:bldP spid="91" grpId="0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br>
              <a:rPr lang="en-US" dirty="0" smtClean="0"/>
            </a:br>
            <a:r>
              <a:rPr lang="en-US" dirty="0" smtClean="0"/>
              <a:t>Target Helium Cooling System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125153"/>
            <a:ext cx="6156176" cy="3328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350" y="2012950"/>
            <a:ext cx="47756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to finalize:</a:t>
            </a:r>
          </a:p>
          <a:p>
            <a:endParaRPr lang="en-US" dirty="0"/>
          </a:p>
          <a:p>
            <a:r>
              <a:rPr lang="en-US" dirty="0" smtClean="0"/>
              <a:t>Helium inventory calculation and Hazard analysis</a:t>
            </a:r>
          </a:p>
          <a:p>
            <a:endParaRPr lang="en-US" dirty="0"/>
          </a:p>
          <a:p>
            <a:r>
              <a:rPr lang="en-US" dirty="0" smtClean="0"/>
              <a:t>Blower configuration</a:t>
            </a:r>
          </a:p>
          <a:p>
            <a:endParaRPr lang="en-US" dirty="0" smtClean="0"/>
          </a:p>
          <a:p>
            <a:r>
              <a:rPr lang="en-US" dirty="0" smtClean="0"/>
              <a:t>Filter configuration</a:t>
            </a:r>
          </a:p>
          <a:p>
            <a:endParaRPr lang="en-US" dirty="0"/>
          </a:p>
          <a:p>
            <a:r>
              <a:rPr lang="en-US" dirty="0" smtClean="0"/>
              <a:t>In-Kind Partner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598700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Assumption in the TDR: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“An </a:t>
            </a:r>
            <a:r>
              <a:rPr lang="en-US" dirty="0">
                <a:solidFill>
                  <a:schemeClr val="tx1"/>
                </a:solidFill>
              </a:rPr>
              <a:t>ablation rate of 10 </a:t>
            </a:r>
            <a:r>
              <a:rPr lang="en-US" dirty="0" err="1">
                <a:solidFill>
                  <a:schemeClr val="tx1"/>
                </a:solidFill>
              </a:rPr>
              <a:t>μm</a:t>
            </a:r>
            <a:r>
              <a:rPr lang="en-US" dirty="0">
                <a:solidFill>
                  <a:schemeClr val="tx1"/>
                </a:solidFill>
              </a:rPr>
              <a:t>/y of all surfaces is a reasonable upper limit for target </a:t>
            </a:r>
            <a:r>
              <a:rPr lang="en-US" dirty="0" smtClean="0">
                <a:solidFill>
                  <a:schemeClr val="tx1"/>
                </a:solidFill>
              </a:rPr>
              <a:t>deterioration. </a:t>
            </a:r>
            <a:r>
              <a:rPr lang="en-US" dirty="0">
                <a:solidFill>
                  <a:schemeClr val="tx1"/>
                </a:solidFill>
              </a:rPr>
              <a:t>This amounts to 0.07% of the target mass becoming dust per year, or roughly 3 kg/y to 4 kg/y</a:t>
            </a:r>
            <a:r>
              <a:rPr lang="en-US" dirty="0" smtClean="0">
                <a:solidFill>
                  <a:schemeClr val="tx1"/>
                </a:solidFill>
              </a:rPr>
              <a:t>.”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Is it possible to verify/change this assumption?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Preliminary results indicates that the erosion is much less. The results needs to be quantified.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5" name="Content Placeholder 4" descr="image(7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6" t="31079" r="32370" b="29339"/>
          <a:stretch/>
        </p:blipFill>
        <p:spPr>
          <a:xfrm>
            <a:off x="6726918" y="1484784"/>
            <a:ext cx="2237570" cy="2996952"/>
          </a:xfrm>
          <a:prstGeom prst="rect">
            <a:avLst/>
          </a:prstGeom>
        </p:spPr>
      </p:pic>
      <p:pic>
        <p:nvPicPr>
          <p:cNvPr id="6" name="Picture 5" descr="IMG_20140715_1343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r="9717" b="10668"/>
          <a:stretch/>
        </p:blipFill>
        <p:spPr>
          <a:xfrm>
            <a:off x="6314876" y="4412952"/>
            <a:ext cx="1785516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8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ETHEL test shows some oxide erosion in the first five hours, much less in next five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5913918" cy="388843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204864"/>
            <a:ext cx="5904656" cy="40373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780928"/>
            <a:ext cx="5926093" cy="403244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0" name="Donut 9"/>
          <p:cNvSpPr/>
          <p:nvPr/>
        </p:nvSpPr>
        <p:spPr>
          <a:xfrm>
            <a:off x="2267744" y="1196752"/>
            <a:ext cx="1008112" cy="1008112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851920" y="1844824"/>
            <a:ext cx="1008112" cy="1008112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220072" y="2420888"/>
            <a:ext cx="1008112" cy="1008112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1391" y="1835532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52549" y="2411596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3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Coating of Tungsten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9523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Coating possibilities is </a:t>
            </a:r>
            <a:r>
              <a:rPr lang="en-US" u="sng" dirty="0" smtClean="0">
                <a:solidFill>
                  <a:srgbClr val="000000"/>
                </a:solidFill>
              </a:rPr>
              <a:t>not</a:t>
            </a:r>
            <a:r>
              <a:rPr lang="en-US" dirty="0" smtClean="0">
                <a:solidFill>
                  <a:srgbClr val="000000"/>
                </a:solidFill>
              </a:rPr>
              <a:t> critical to the current target design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Coating experiments on going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Prevent oxidation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High temperature damage to the coating layer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Results ready and analyzed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at the end of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5" name="Picture 4" descr="C:\Users\IVAN\Dropbox\NANO4ENERGY\Projects\ESS Lund\IMG_71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b="18744"/>
          <a:stretch/>
        </p:blipFill>
        <p:spPr bwMode="auto">
          <a:xfrm>
            <a:off x="5525707" y="4941168"/>
            <a:ext cx="2574685" cy="17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/>
        </p:nvSpPr>
        <p:spPr>
          <a:xfrm>
            <a:off x="4860032" y="4377817"/>
            <a:ext cx="4556100" cy="7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/>
            </a:r>
            <a:br>
              <a: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</a:br>
            <a:r>
              <a:rPr lang="en-GB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Al-Ti-N Oxidation Resistance Coatings</a:t>
            </a:r>
            <a:r>
              <a:rPr lang="es-ES" sz="1800" kern="1200" dirty="0" smtClean="0">
                <a:latin typeface="Adobe Pi Std" pitchFamily="82" charset="0"/>
              </a:rPr>
              <a:t/>
            </a:r>
            <a:br>
              <a:rPr lang="es-ES" sz="1800" kern="1200" dirty="0" smtClean="0">
                <a:latin typeface="Adobe Pi Std" pitchFamily="82" charset="0"/>
              </a:rPr>
            </a:br>
            <a:endPara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dobe Pi Std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1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 and </a:t>
            </a:r>
            <a:r>
              <a:rPr lang="en-US" dirty="0"/>
              <a:t>Issues</a:t>
            </a:r>
            <a:br>
              <a:rPr lang="en-US" dirty="0"/>
            </a:br>
            <a:r>
              <a:rPr lang="en-US" dirty="0" smtClean="0"/>
              <a:t>Target </a:t>
            </a:r>
            <a:r>
              <a:rPr lang="en-US" dirty="0"/>
              <a:t>Wheel Drive &amp; Shaft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anufacturing demonstrates shortcomings in design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– Integrate supplier experience in design</a:t>
            </a:r>
            <a:r>
              <a:rPr lang="en-US" sz="2400" i="1" dirty="0">
                <a:solidFill>
                  <a:schemeClr val="tx1"/>
                </a:solidFill>
              </a:rPr>
              <a:t/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– Manufacturing </a:t>
            </a:r>
            <a:r>
              <a:rPr lang="en-US" sz="2400" i="1" dirty="0" smtClean="0">
                <a:solidFill>
                  <a:schemeClr val="tx1"/>
                </a:solidFill>
              </a:rPr>
              <a:t>tests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Concept evolves during Final Design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(He -&gt; vacuum)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- Close collaboration with In-Kind Partner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Safety Functions are not finally defined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- Strongly emphasize to complete the inventory calculation and </a:t>
            </a:r>
            <a:r>
              <a:rPr lang="en-US" sz="2400" i="1" smtClean="0">
                <a:solidFill>
                  <a:schemeClr val="tx1"/>
                </a:solidFill>
              </a:rPr>
              <a:t>the </a:t>
            </a:r>
            <a:r>
              <a:rPr lang="en-US" sz="2400" i="1" smtClean="0">
                <a:solidFill>
                  <a:schemeClr val="tx1"/>
                </a:solidFill>
              </a:rPr>
              <a:t>accident </a:t>
            </a:r>
            <a:r>
              <a:rPr lang="en-US" sz="2400" i="1" dirty="0" smtClean="0">
                <a:solidFill>
                  <a:schemeClr val="tx1"/>
                </a:solidFill>
              </a:rPr>
              <a:t>analysis </a:t>
            </a:r>
            <a:endParaRPr lang="en-US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8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 and </a:t>
            </a:r>
            <a:r>
              <a:rPr lang="en-US" dirty="0"/>
              <a:t>Issues</a:t>
            </a:r>
            <a:br>
              <a:rPr lang="en-US" dirty="0"/>
            </a:br>
            <a:r>
              <a:rPr lang="en-US" dirty="0" smtClean="0"/>
              <a:t>Target </a:t>
            </a:r>
            <a:r>
              <a:rPr lang="en-US" dirty="0"/>
              <a:t>Helium Cooling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Late In-Kind Partner to the project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- Pre procurement activities started up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Blower concept fails (pressure drop too high, oil in helium can´t be handled)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- Accurate calculations and confirmations from suppliers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7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26838</TotalTime>
  <Words>260</Words>
  <Application>Microsoft Macintosh PowerPoint</Application>
  <PresentationFormat>On-screen Show (4:3)</PresentationFormat>
  <Paragraphs>86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ESS Core Powerpoint</vt:lpstr>
      <vt:lpstr>PowerPoint Presentation</vt:lpstr>
      <vt:lpstr>Outline</vt:lpstr>
      <vt:lpstr>Highlights Target Wheel Drive &amp; Shaft</vt:lpstr>
      <vt:lpstr>Highlights Target Helium Cooling System</vt:lpstr>
      <vt:lpstr>ETHEL</vt:lpstr>
      <vt:lpstr>ETHEL test shows some oxide erosion in the first five hours, much less in next five hours</vt:lpstr>
      <vt:lpstr>Coating of Tungsten</vt:lpstr>
      <vt:lpstr>Risks and Issues Target Wheel Drive &amp; Shaft</vt:lpstr>
      <vt:lpstr>Risks and Issues Target Helium Cooling System</vt:lpstr>
      <vt:lpstr>Concluding Remarks</vt:lpstr>
      <vt:lpstr>Custom Show 1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John Haines</cp:lastModifiedBy>
  <cp:revision>439</cp:revision>
  <cp:lastPrinted>2015-03-26T12:07:38Z</cp:lastPrinted>
  <dcterms:created xsi:type="dcterms:W3CDTF">2013-10-29T16:05:10Z</dcterms:created>
  <dcterms:modified xsi:type="dcterms:W3CDTF">2015-10-07T13:51:46Z</dcterms:modified>
</cp:coreProperties>
</file>