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99" r:id="rId2"/>
    <p:sldId id="300" r:id="rId3"/>
    <p:sldId id="302" r:id="rId4"/>
    <p:sldId id="305" r:id="rId5"/>
    <p:sldId id="306" r:id="rId6"/>
    <p:sldId id="307" r:id="rId7"/>
    <p:sldId id="308" r:id="rId8"/>
    <p:sldId id="310" r:id="rId9"/>
    <p:sldId id="320" r:id="rId10"/>
    <p:sldId id="319" r:id="rId11"/>
    <p:sldId id="316" r:id="rId12"/>
    <p:sldId id="317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448B7"/>
    <a:srgbClr val="CE2005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9" autoAdjust="0"/>
    <p:restoredTop sz="94797" autoAdjust="0"/>
  </p:normalViewPr>
  <p:slideViewPr>
    <p:cSldViewPr>
      <p:cViewPr varScale="1">
        <p:scale>
          <a:sx n="164" d="100"/>
          <a:sy n="164" d="100"/>
        </p:scale>
        <p:origin x="-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06/10/15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06/10/15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06/10/15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9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06/10/15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3" y="260650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06/10/15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2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06/10/15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0" y="2636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Responses to Recommendations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from tTAC-11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textruta 3"/>
          <p:cNvSpPr txBox="1"/>
          <p:nvPr/>
        </p:nvSpPr>
        <p:spPr>
          <a:xfrm>
            <a:off x="0" y="4771590"/>
            <a:ext cx="9144000" cy="16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FF"/>
                </a:solidFill>
              </a:rPr>
              <a:t>Eric Pitcher</a:t>
            </a:r>
          </a:p>
          <a:p>
            <a:pPr algn="ctr"/>
            <a:r>
              <a:rPr lang="en-GB" sz="2000" dirty="0" smtClean="0">
                <a:solidFill>
                  <a:srgbClr val="FFFFFF"/>
                </a:solidFill>
              </a:rPr>
              <a:t>Deputy Head of Target Division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October 15, 2015</a:t>
            </a:r>
          </a:p>
        </p:txBody>
      </p:sp>
    </p:spTree>
    <p:extLst>
      <p:ext uri="{BB962C8B-B14F-4D97-AF65-F5344CB8AC3E}">
        <p14:creationId xmlns:p14="http://schemas.microsoft.com/office/powerpoint/2010/main" val="11988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1143000"/>
          </a:xfrm>
        </p:spPr>
        <p:txBody>
          <a:bodyPr>
            <a:normAutofit/>
          </a:bodyPr>
          <a:lstStyle/>
          <a:p>
            <a:r>
              <a:rPr lang="en-US" sz="2400" i="1" dirty="0"/>
              <a:t>Recommendation: Present an update on target design efforts at the next </a:t>
            </a:r>
            <a:r>
              <a:rPr lang="en-US" sz="2400" i="1" dirty="0" smtClean="0"/>
              <a:t>TAC.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85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Response: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Presentations </a:t>
            </a:r>
            <a:r>
              <a:rPr lang="en-US" dirty="0">
                <a:solidFill>
                  <a:schemeClr val="tx1"/>
                </a:solidFill>
              </a:rPr>
              <a:t>on the Target Wheel by our In-Kind Partner for this work will be included in the TAC-12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402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11144" cy="1143000"/>
          </a:xfrm>
        </p:spPr>
        <p:txBody>
          <a:bodyPr>
            <a:noAutofit/>
          </a:bodyPr>
          <a:lstStyle/>
          <a:p>
            <a:r>
              <a:rPr lang="en-US" sz="2000" i="1" dirty="0"/>
              <a:t>Recommendation: Some estimate should be made of the shielding required outside the monolith for the space reserved for the n-</a:t>
            </a:r>
            <a:r>
              <a:rPr lang="en-US" sz="2000" i="1" dirty="0" err="1"/>
              <a:t>nbar</a:t>
            </a:r>
            <a:r>
              <a:rPr lang="en-US" sz="2000" i="1" dirty="0"/>
              <a:t> experiment. The opening is large, and </a:t>
            </a:r>
            <a:r>
              <a:rPr lang="en-US" sz="2000" i="1" dirty="0" smtClean="0"/>
              <a:t>even </a:t>
            </a:r>
            <a:r>
              <a:rPr lang="en-US" sz="2000" i="1" dirty="0"/>
              <a:t>temporary shielding </a:t>
            </a:r>
            <a:r>
              <a:rPr lang="en-US" sz="2000" i="1" dirty="0" smtClean="0"/>
              <a:t>may </a:t>
            </a:r>
            <a:r>
              <a:rPr lang="en-US" sz="2000" i="1" dirty="0"/>
              <a:t>be expensive for an experiment that may or may not be </a:t>
            </a:r>
            <a:r>
              <a:rPr lang="en-US" sz="2000" i="1" dirty="0" smtClean="0"/>
              <a:t>funded.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6419056" cy="5257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Response: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Extra shielding will not be needed until the n-</a:t>
            </a:r>
            <a:r>
              <a:rPr lang="en-US" sz="2400" dirty="0" err="1">
                <a:solidFill>
                  <a:srgbClr val="000000"/>
                </a:solidFill>
              </a:rPr>
              <a:t>nbar</a:t>
            </a:r>
            <a:r>
              <a:rPr lang="en-US" sz="2400" dirty="0">
                <a:solidFill>
                  <a:srgbClr val="000000"/>
                </a:solidFill>
              </a:rPr>
              <a:t> experiment is built because the monolith will have a removable plug with the same shielding efficiency as other </a:t>
            </a:r>
            <a:r>
              <a:rPr lang="en-US" sz="2400" dirty="0" err="1">
                <a:solidFill>
                  <a:srgbClr val="000000"/>
                </a:solidFill>
              </a:rPr>
              <a:t>beamlines</a:t>
            </a:r>
            <a:r>
              <a:rPr lang="en-US" sz="2400" dirty="0">
                <a:solidFill>
                  <a:srgbClr val="000000"/>
                </a:solidFill>
              </a:rPr>
              <a:t>, so the cost for temporary shielding for </a:t>
            </a:r>
            <a:r>
              <a:rPr lang="en-US" sz="2400" dirty="0" smtClean="0">
                <a:solidFill>
                  <a:srgbClr val="000000"/>
                </a:solidFill>
              </a:rPr>
              <a:t>this </a:t>
            </a:r>
            <a:r>
              <a:rPr lang="en-US" sz="2400" dirty="0">
                <a:solidFill>
                  <a:srgbClr val="000000"/>
                </a:solidFill>
              </a:rPr>
              <a:t>region will be the same as for any of the other un-instrumented </a:t>
            </a:r>
            <a:r>
              <a:rPr lang="en-US" sz="2400" dirty="0" err="1">
                <a:solidFill>
                  <a:srgbClr val="000000"/>
                </a:solidFill>
              </a:rPr>
              <a:t>beamlines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 err="1">
                <a:solidFill>
                  <a:srgbClr val="000000"/>
                </a:solidFill>
              </a:rPr>
              <a:t>beamlines</a:t>
            </a:r>
            <a:r>
              <a:rPr lang="en-US" sz="2400" dirty="0">
                <a:solidFill>
                  <a:srgbClr val="000000"/>
                </a:solidFill>
              </a:rPr>
              <a:t> neighboring the potential n-</a:t>
            </a:r>
            <a:r>
              <a:rPr lang="en-US" sz="2400" dirty="0" err="1">
                <a:solidFill>
                  <a:srgbClr val="000000"/>
                </a:solidFill>
              </a:rPr>
              <a:t>nbar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beamline</a:t>
            </a:r>
            <a:r>
              <a:rPr lang="en-US" sz="2400" dirty="0">
                <a:solidFill>
                  <a:srgbClr val="000000"/>
                </a:solidFill>
              </a:rPr>
              <a:t> are being held in reserve for the moment so as to accommodate the floor </a:t>
            </a:r>
            <a:r>
              <a:rPr lang="en-US" sz="2400" dirty="0" smtClean="0">
                <a:solidFill>
                  <a:srgbClr val="000000"/>
                </a:solidFill>
              </a:rPr>
              <a:t>space </a:t>
            </a:r>
            <a:r>
              <a:rPr lang="en-US" sz="2400" dirty="0">
                <a:solidFill>
                  <a:srgbClr val="000000"/>
                </a:solidFill>
              </a:rPr>
              <a:t>needed to shield the n-</a:t>
            </a:r>
            <a:r>
              <a:rPr lang="en-US" sz="2400" dirty="0" err="1">
                <a:solidFill>
                  <a:srgbClr val="000000"/>
                </a:solidFill>
              </a:rPr>
              <a:t>nbar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beamline</a:t>
            </a:r>
            <a:r>
              <a:rPr lang="en-US" sz="2400" dirty="0">
                <a:solidFill>
                  <a:srgbClr val="000000"/>
                </a:solidFill>
              </a:rPr>
              <a:t> should it be funded in the future</a:t>
            </a:r>
            <a:r>
              <a:rPr lang="en-US" sz="2400" dirty="0" smtClean="0">
                <a:solidFill>
                  <a:srgbClr val="000000"/>
                </a:solidFill>
              </a:rPr>
              <a:t>. Costs for n-</a:t>
            </a:r>
            <a:r>
              <a:rPr lang="en-US" sz="2400" dirty="0" err="1" smtClean="0">
                <a:solidFill>
                  <a:srgbClr val="000000"/>
                </a:solidFill>
              </a:rPr>
              <a:t>nbar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beamline</a:t>
            </a:r>
            <a:r>
              <a:rPr lang="en-US" sz="2400" dirty="0" smtClean="0">
                <a:solidFill>
                  <a:srgbClr val="000000"/>
                </a:solidFill>
              </a:rPr>
              <a:t> shielding will be borne by the n-</a:t>
            </a:r>
            <a:r>
              <a:rPr lang="en-US" sz="2400" dirty="0" err="1" smtClean="0">
                <a:solidFill>
                  <a:srgbClr val="000000"/>
                </a:solidFill>
              </a:rPr>
              <a:t>nbar</a:t>
            </a:r>
            <a:r>
              <a:rPr lang="en-US" sz="2400" dirty="0" smtClean="0">
                <a:solidFill>
                  <a:srgbClr val="000000"/>
                </a:solidFill>
              </a:rPr>
              <a:t>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6" name="Picture 5" descr="Instrument layou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2" t="10899" r="28968" b="25300"/>
          <a:stretch/>
        </p:blipFill>
        <p:spPr>
          <a:xfrm>
            <a:off x="6948264" y="1628799"/>
            <a:ext cx="2004993" cy="5027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0352" y="2564904"/>
            <a:ext cx="114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Reserved </a:t>
            </a:r>
            <a:br>
              <a:rPr lang="en-US" dirty="0" smtClean="0"/>
            </a:br>
            <a:r>
              <a:rPr lang="en-US" dirty="0" err="1" smtClean="0"/>
              <a:t>beamlines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300963" y="3212976"/>
            <a:ext cx="655414" cy="15023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41986" y="3212976"/>
            <a:ext cx="114390" cy="15023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716696" y="3212976"/>
            <a:ext cx="239680" cy="15023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414862" y="3212976"/>
            <a:ext cx="541514" cy="15023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177709" y="6042215"/>
            <a:ext cx="273639" cy="1853"/>
          </a:xfrm>
          <a:prstGeom prst="straightConnector1">
            <a:avLst/>
          </a:prstGeom>
          <a:ln>
            <a:solidFill>
              <a:srgbClr val="CE20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88424" y="5837202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CE2005"/>
                </a:solidFill>
              </a:rPr>
              <a:t>p</a:t>
            </a:r>
            <a:r>
              <a:rPr lang="en-US" sz="1000" dirty="0" smtClean="0">
                <a:solidFill>
                  <a:srgbClr val="CE2005"/>
                </a:solidFill>
              </a:rPr>
              <a:t>roton</a:t>
            </a:r>
            <a:br>
              <a:rPr lang="en-US" sz="1000" dirty="0" smtClean="0">
                <a:solidFill>
                  <a:srgbClr val="CE2005"/>
                </a:solidFill>
              </a:rPr>
            </a:br>
            <a:r>
              <a:rPr lang="en-US" sz="1000" dirty="0" smtClean="0">
                <a:solidFill>
                  <a:srgbClr val="CE2005"/>
                </a:solidFill>
              </a:rPr>
              <a:t>beam</a:t>
            </a:r>
            <a:endParaRPr lang="en-US" sz="1000" dirty="0">
              <a:solidFill>
                <a:srgbClr val="CE2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6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139136" cy="1143000"/>
          </a:xfrm>
        </p:spPr>
        <p:txBody>
          <a:bodyPr>
            <a:noAutofit/>
          </a:bodyPr>
          <a:lstStyle/>
          <a:p>
            <a:r>
              <a:rPr lang="en-US" sz="2400" i="1" dirty="0"/>
              <a:t>Recommendation: The TAC would like to see a presentation on the design of the cryogenic system at the next </a:t>
            </a:r>
            <a:r>
              <a:rPr lang="en-US" sz="2400" i="1" dirty="0" smtClean="0"/>
              <a:t>meeting.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925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Response: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Information on the design of the liquid hydrogen and helium </a:t>
            </a:r>
            <a:r>
              <a:rPr lang="en-US" dirty="0" err="1">
                <a:solidFill>
                  <a:srgbClr val="000000"/>
                </a:solidFill>
              </a:rPr>
              <a:t>cryoplant</a:t>
            </a:r>
            <a:r>
              <a:rPr lang="en-US" dirty="0">
                <a:solidFill>
                  <a:srgbClr val="000000"/>
                </a:solidFill>
              </a:rPr>
              <a:t> systems will be provided in the TAC-12 meeting as part of </a:t>
            </a:r>
            <a:r>
              <a:rPr lang="en-US" dirty="0" smtClean="0">
                <a:solidFill>
                  <a:srgbClr val="000000"/>
                </a:solidFill>
              </a:rPr>
              <a:t>the Moderator </a:t>
            </a:r>
            <a:r>
              <a:rPr lang="en-US" dirty="0">
                <a:solidFill>
                  <a:srgbClr val="000000"/>
                </a:solidFill>
              </a:rPr>
              <a:t>and Reflector Systems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22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tTAC-11 Charge Item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Are </a:t>
            </a:r>
            <a:r>
              <a:rPr lang="en-US" dirty="0">
                <a:solidFill>
                  <a:srgbClr val="000000"/>
                </a:solidFill>
              </a:rPr>
              <a:t>the new design developments for the following systems sound and do they represent a reasonable balance between system performance and other parameters, e.g. manufacturability, operability, maintainability, cost, schedule and flexibility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◦	moderator and reflector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◦	neutron beam extraction from monolith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◦	helium </a:t>
            </a:r>
            <a:r>
              <a:rPr lang="en-US" dirty="0" smtClean="0">
                <a:solidFill>
                  <a:srgbClr val="000000"/>
                </a:solidFill>
              </a:rPr>
              <a:t>purification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8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355160" cy="1143000"/>
          </a:xfrm>
        </p:spPr>
        <p:txBody>
          <a:bodyPr>
            <a:noAutofit/>
          </a:bodyPr>
          <a:lstStyle/>
          <a:p>
            <a:r>
              <a:rPr lang="en-US" sz="2400" i="1" dirty="0"/>
              <a:t>Recommendation: A simple version of the Twister concept is a reasonable approach. Failure-mode studies for the bearings should be continued (beam losses at the proton beam feed-through need to be carefully </a:t>
            </a:r>
            <a:r>
              <a:rPr lang="en-US" sz="2400" i="1" dirty="0" smtClean="0"/>
              <a:t>studied).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141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Response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Failure mode analysis has been initiated and will be completed in the next few months.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Several design improvements have been made to reduce the risk and consequence for a rotation problem.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 analysis comparing the force needed to break a cold-welded roller bearing versus a cold-welded sliding bearing has been uploaded to the TAC-12 </a:t>
            </a:r>
            <a:r>
              <a:rPr lang="en-US" dirty="0" err="1">
                <a:solidFill>
                  <a:schemeClr val="tx1"/>
                </a:solidFill>
              </a:rPr>
              <a:t>Indico</a:t>
            </a:r>
            <a:r>
              <a:rPr lang="en-US" dirty="0">
                <a:solidFill>
                  <a:schemeClr val="tx1"/>
                </a:solidFill>
              </a:rPr>
              <a:t> site.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08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355160" cy="1143000"/>
          </a:xfrm>
        </p:spPr>
        <p:txBody>
          <a:bodyPr>
            <a:noAutofit/>
          </a:bodyPr>
          <a:lstStyle/>
          <a:p>
            <a:r>
              <a:rPr lang="en-US" sz="2400" i="1" dirty="0"/>
              <a:t>Recommendation: The alignment strategy for n-beam inserts should be elaborated upon. For example, consider re-aligning a guide 10 years after initial operation (and thus activation of surrounding </a:t>
            </a:r>
            <a:r>
              <a:rPr lang="en-US" sz="2400" i="1" dirty="0" smtClean="0"/>
              <a:t>components).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Response: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approach for integrating and aligning neutron optics within the monolith will be elaborated as part of the presentation addressing Target/Instrument interfaces at the TAC-12 meeting.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316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1143000"/>
          </a:xfrm>
        </p:spPr>
        <p:txBody>
          <a:bodyPr>
            <a:noAutofit/>
          </a:bodyPr>
          <a:lstStyle/>
          <a:p>
            <a:r>
              <a:rPr lang="en-US" sz="2400" i="1" dirty="0"/>
              <a:t>Recommendation: Shielding around </a:t>
            </a:r>
            <a:r>
              <a:rPr lang="en-US" sz="2400" i="1" dirty="0" smtClean="0"/>
              <a:t>the </a:t>
            </a:r>
            <a:r>
              <a:rPr lang="en-US" sz="2400" i="1" dirty="0"/>
              <a:t>light shutters appears inadequate. Additional work should be considered (by Science Division?</a:t>
            </a:r>
            <a:r>
              <a:rPr lang="en-US" sz="2400" i="1" dirty="0" smtClean="0"/>
              <a:t>).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Response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Science Directorate is redesigning the bunker shielding. Once the new bunker design is mature enough, </a:t>
            </a:r>
            <a:r>
              <a:rPr lang="en-US" dirty="0" smtClean="0">
                <a:solidFill>
                  <a:srgbClr val="000000"/>
                </a:solidFill>
              </a:rPr>
              <a:t>Target Division will </a:t>
            </a:r>
            <a:r>
              <a:rPr lang="en-US" dirty="0">
                <a:solidFill>
                  <a:srgbClr val="000000"/>
                </a:solidFill>
              </a:rPr>
              <a:t>evaluate the impact of the closed shutter on the biological dose at the outer surface of the monolith on top of the bunker and will work with the Science </a:t>
            </a:r>
            <a:r>
              <a:rPr lang="en-US" dirty="0" smtClean="0">
                <a:solidFill>
                  <a:srgbClr val="000000"/>
                </a:solidFill>
              </a:rPr>
              <a:t>Directorate </a:t>
            </a:r>
            <a:r>
              <a:rPr lang="en-US" dirty="0">
                <a:solidFill>
                  <a:srgbClr val="000000"/>
                </a:solidFill>
              </a:rPr>
              <a:t>to evaluate the impact of the closed shutter on the background of the neutron scattering instruments.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94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1143000"/>
          </a:xfrm>
        </p:spPr>
        <p:txBody>
          <a:bodyPr>
            <a:noAutofit/>
          </a:bodyPr>
          <a:lstStyle/>
          <a:p>
            <a:r>
              <a:rPr lang="en-US" sz="2400" i="1" dirty="0"/>
              <a:t>Recommendation: He purification - Proceed with a system design that handles gases mixed between the target and vessel </a:t>
            </a:r>
            <a:r>
              <a:rPr lang="en-US" sz="2400" i="1" dirty="0" smtClean="0"/>
              <a:t>environments. 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Response: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present design has separate He purification streams for the Target Cooling and the Monolith Atmosphere. This implies two </a:t>
            </a:r>
            <a:r>
              <a:rPr lang="en-US" dirty="0" smtClean="0">
                <a:solidFill>
                  <a:srgbClr val="000000"/>
                </a:solidFill>
              </a:rPr>
              <a:t>separate </a:t>
            </a:r>
            <a:r>
              <a:rPr lang="en-US" dirty="0" smtClean="0">
                <a:solidFill>
                  <a:srgbClr val="000000"/>
                </a:solidFill>
              </a:rPr>
              <a:t>He purification </a:t>
            </a:r>
            <a:r>
              <a:rPr lang="en-US" dirty="0">
                <a:solidFill>
                  <a:srgbClr val="000000"/>
                </a:solidFill>
              </a:rPr>
              <a:t>systems. The Target Cooling purification system will be similar in size and scope to the one presented at TAC-11, while the Monolith Atmosphere purification system will mainly handle the removal of water expected from leakages within the monolith shielding.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7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tTAC-</a:t>
            </a:r>
            <a:r>
              <a:rPr lang="en-US" dirty="0" smtClean="0"/>
              <a:t>11 </a:t>
            </a:r>
            <a:r>
              <a:rPr lang="en-US" dirty="0"/>
              <a:t>Charge Item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Are </a:t>
            </a:r>
            <a:r>
              <a:rPr lang="en-US" dirty="0">
                <a:solidFill>
                  <a:srgbClr val="000000"/>
                </a:solidFill>
              </a:rPr>
              <a:t>the proposed safety classification and TSS approaches sensible and likely to define a path towards safe operation of the ESS Target Station?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69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1143000"/>
          </a:xfrm>
        </p:spPr>
        <p:txBody>
          <a:bodyPr>
            <a:noAutofit/>
          </a:bodyPr>
          <a:lstStyle/>
          <a:p>
            <a:r>
              <a:rPr lang="en-US" sz="2400" i="1" dirty="0"/>
              <a:t>Recommendation: Continue rigorously along the current path. Identification of component safety classification has begun. TAC recommends this process proceed </a:t>
            </a:r>
            <a:r>
              <a:rPr lang="en-US" sz="2400" i="1" dirty="0" smtClean="0"/>
              <a:t>ASAP.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Response: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Established a mechanical quality classification process that provides a path forward for ensuring radiation safety compliance for mechanical systems.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Progress 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and plans for accident analyses will be presented at TAC-12.</a:t>
            </a:r>
            <a:endParaRPr lang="en-US" dirty="0" smtClean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22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tTAC-</a:t>
            </a:r>
            <a:r>
              <a:rPr lang="en-US" dirty="0" smtClean="0"/>
              <a:t>11 </a:t>
            </a:r>
            <a:r>
              <a:rPr lang="en-US" dirty="0"/>
              <a:t>Charge Item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Comments </a:t>
            </a:r>
            <a:r>
              <a:rPr lang="en-US" dirty="0">
                <a:solidFill>
                  <a:srgbClr val="000000"/>
                </a:solidFill>
              </a:rPr>
              <a:t>on progress towards completion of Preliminary and Final Designs in all </a:t>
            </a:r>
            <a:r>
              <a:rPr lang="en-US" dirty="0" smtClean="0">
                <a:solidFill>
                  <a:srgbClr val="000000"/>
                </a:solidFill>
              </a:rPr>
              <a:t>areas are most welcome.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0399642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19011</TotalTime>
  <Words>808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 Core Powerpoint</vt:lpstr>
      <vt:lpstr>PowerPoint Presentation</vt:lpstr>
      <vt:lpstr>tTAC-11 Charge Item 1</vt:lpstr>
      <vt:lpstr>Recommendation: A simple version of the Twister concept is a reasonable approach. Failure-mode studies for the bearings should be continued (beam losses at the proton beam feed-through need to be carefully studied).</vt:lpstr>
      <vt:lpstr>Recommendation: The alignment strategy for n-beam inserts should be elaborated upon. For example, consider re-aligning a guide 10 years after initial operation (and thus activation of surrounding components).</vt:lpstr>
      <vt:lpstr>Recommendation: Shielding around the light shutters appears inadequate. Additional work should be considered (by Science Division?).</vt:lpstr>
      <vt:lpstr>Recommendation: He purification - Proceed with a system design that handles gases mixed between the target and vessel environments. </vt:lpstr>
      <vt:lpstr>tTAC-11 Charge Item 2</vt:lpstr>
      <vt:lpstr>Recommendation: Continue rigorously along the current path. Identification of component safety classification has begun. TAC recommends this process proceed ASAP.</vt:lpstr>
      <vt:lpstr>tTAC-11 Charge Item 3</vt:lpstr>
      <vt:lpstr>Recommendation: Present an update on target design efforts at the next TAC.</vt:lpstr>
      <vt:lpstr>Recommendation: Some estimate should be made of the shielding required outside the monolith for the space reserved for the n-nbar experiment. The opening is large, and even temporary shielding may be expensive for an experiment that may or may not be funded.</vt:lpstr>
      <vt:lpstr>Recommendation: The TAC would like to see a presentation on the design of the cryogenic system at the next meeting.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Eric Pitcher</cp:lastModifiedBy>
  <cp:revision>340</cp:revision>
  <cp:lastPrinted>2015-10-05T06:48:21Z</cp:lastPrinted>
  <dcterms:created xsi:type="dcterms:W3CDTF">2013-10-29T16:05:10Z</dcterms:created>
  <dcterms:modified xsi:type="dcterms:W3CDTF">2015-10-07T07:10:33Z</dcterms:modified>
</cp:coreProperties>
</file>