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2" r:id="rId2"/>
    <p:sldId id="267" r:id="rId3"/>
    <p:sldId id="1107" r:id="rId4"/>
    <p:sldId id="1105" r:id="rId5"/>
    <p:sldId id="1080" r:id="rId6"/>
    <p:sldId id="1083" r:id="rId7"/>
    <p:sldId id="1088" r:id="rId8"/>
    <p:sldId id="1097" r:id="rId9"/>
    <p:sldId id="1098" r:id="rId10"/>
    <p:sldId id="1099" r:id="rId11"/>
    <p:sldId id="1100" r:id="rId12"/>
    <p:sldId id="1101" r:id="rId13"/>
    <p:sldId id="1102" r:id="rId14"/>
    <p:sldId id="1087" r:id="rId15"/>
    <p:sldId id="1092" r:id="rId16"/>
    <p:sldId id="1094" r:id="rId17"/>
    <p:sldId id="1096" r:id="rId18"/>
    <p:sldId id="1103" r:id="rId19"/>
    <p:sldId id="1104" r:id="rId20"/>
    <p:sldId id="1089" r:id="rId21"/>
    <p:sldId id="1090" r:id="rId22"/>
    <p:sldId id="1084" r:id="rId23"/>
    <p:sldId id="275" r:id="rId24"/>
    <p:sldId id="277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20" autoAdjust="0"/>
    <p:restoredTop sz="94681" autoAdjust="0"/>
  </p:normalViewPr>
  <p:slideViewPr>
    <p:cSldViewPr snapToGrid="0" snapToObjects="1">
      <p:cViewPr varScale="1">
        <p:scale>
          <a:sx n="102" d="100"/>
          <a:sy n="102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2023-09-26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63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D09AD65-1FD9-4184-BEE4-83A5D11034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 tIns="18000" bIns="18000" anchor="t" anchorCtr="0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2020-01-27</a:t>
            </a:r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21DCF-6012-DE94-6B60-24090F9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25470"/>
          </a:xfrm>
        </p:spPr>
        <p:txBody>
          <a:bodyPr/>
          <a:lstStyle/>
          <a:p>
            <a:r>
              <a:rPr lang="en-US" sz="3600" dirty="0"/>
              <a:t>EAM Offering at 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028" name="Picture 4" descr="Cloudsuite EAM Engels - Spectades">
            <a:extLst>
              <a:ext uri="{FF2B5EF4-FFF2-40B4-BE49-F238E27FC236}">
                <a16:creationId xmlns:a16="http://schemas.microsoft.com/office/drawing/2014/main" id="{8D5E5D27-3512-8DF4-7869-F879B1D0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1511"/>
            <a:ext cx="2413000" cy="1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9965F96-9806-36B0-0492-647C6EC3A7DB}"/>
              </a:ext>
            </a:extLst>
          </p:cNvPr>
          <p:cNvSpPr/>
          <p:nvPr/>
        </p:nvSpPr>
        <p:spPr>
          <a:xfrm>
            <a:off x="7423150" y="454671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Track Radiated Equipment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D92D55-D136-8458-2ABB-C6F343786828}"/>
              </a:ext>
            </a:extLst>
          </p:cNvPr>
          <p:cNvSpPr/>
          <p:nvPr/>
        </p:nvSpPr>
        <p:spPr>
          <a:xfrm>
            <a:off x="2933700" y="2044700"/>
            <a:ext cx="6146800" cy="3251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ED1B8-C28C-8C8F-3350-2B87F8B14757}"/>
              </a:ext>
            </a:extLst>
          </p:cNvPr>
          <p:cNvSpPr txBox="1"/>
          <p:nvPr/>
        </p:nvSpPr>
        <p:spPr>
          <a:xfrm>
            <a:off x="5314279" y="207191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Core Offering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E56457-03AC-5602-98BC-4BA64582DFDD}"/>
              </a:ext>
            </a:extLst>
          </p:cNvPr>
          <p:cNvSpPr/>
          <p:nvPr/>
        </p:nvSpPr>
        <p:spPr>
          <a:xfrm>
            <a:off x="1320800" y="1384299"/>
            <a:ext cx="9360000" cy="4772379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3AD039A-C389-919C-A45A-54989ED45451}"/>
              </a:ext>
            </a:extLst>
          </p:cNvPr>
          <p:cNvSpPr/>
          <p:nvPr/>
        </p:nvSpPr>
        <p:spPr>
          <a:xfrm>
            <a:off x="1466736" y="3890367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A703D-2436-B54D-A4B3-20154C0F82AF}"/>
              </a:ext>
            </a:extLst>
          </p:cNvPr>
          <p:cNvSpPr txBox="1"/>
          <p:nvPr/>
        </p:nvSpPr>
        <p:spPr>
          <a:xfrm>
            <a:off x="4590234" y="1398313"/>
            <a:ext cx="30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EAM Light &amp; Other Services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5B96F51-90AA-31DF-AF27-60C85FA5D104}"/>
              </a:ext>
            </a:extLst>
          </p:cNvPr>
          <p:cNvSpPr/>
          <p:nvPr/>
        </p:nvSpPr>
        <p:spPr>
          <a:xfrm>
            <a:off x="1687428" y="5384695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RP Survey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5EF8D29-B21A-D5A4-D963-B381EBFA9F10}"/>
              </a:ext>
            </a:extLst>
          </p:cNvPr>
          <p:cNvSpPr/>
          <p:nvPr/>
        </p:nvSpPr>
        <p:spPr>
          <a:xfrm>
            <a:off x="9092109" y="168186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Document Integration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950373-3B1A-2D2C-595D-9D0A76FC9E76}"/>
              </a:ext>
            </a:extLst>
          </p:cNvPr>
          <p:cNvSpPr txBox="1"/>
          <p:nvPr/>
        </p:nvSpPr>
        <p:spPr>
          <a:xfrm>
            <a:off x="416657" y="2373764"/>
            <a:ext cx="77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DB66C-5EE3-A146-7FE5-D2356CB81FB4}"/>
              </a:ext>
            </a:extLst>
          </p:cNvPr>
          <p:cNvSpPr txBox="1"/>
          <p:nvPr/>
        </p:nvSpPr>
        <p:spPr>
          <a:xfrm>
            <a:off x="422314" y="2812347"/>
            <a:ext cx="80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718A1-4689-7F5F-A41C-5BB12DFA6D62}"/>
              </a:ext>
            </a:extLst>
          </p:cNvPr>
          <p:cNvSpPr txBox="1"/>
          <p:nvPr/>
        </p:nvSpPr>
        <p:spPr>
          <a:xfrm>
            <a:off x="418906" y="3255626"/>
            <a:ext cx="80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666666"/>
                </a:solidFill>
              </a:rPr>
              <a:t>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8EC7D-4555-A7C7-90C5-AD029EF76F1A}"/>
              </a:ext>
            </a:extLst>
          </p:cNvPr>
          <p:cNvSpPr txBox="1"/>
          <p:nvPr/>
        </p:nvSpPr>
        <p:spPr>
          <a:xfrm>
            <a:off x="416657" y="3687117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D2A4FA-1C20-20A8-04D3-11AFF91DA406}"/>
              </a:ext>
            </a:extLst>
          </p:cNvPr>
          <p:cNvSpPr txBox="1"/>
          <p:nvPr/>
        </p:nvSpPr>
        <p:spPr>
          <a:xfrm>
            <a:off x="411485" y="4114215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13F66-01A4-1884-CEA9-ADFA360F804B}"/>
              </a:ext>
            </a:extLst>
          </p:cNvPr>
          <p:cNvSpPr txBox="1"/>
          <p:nvPr/>
        </p:nvSpPr>
        <p:spPr>
          <a:xfrm>
            <a:off x="418906" y="4541313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2811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21DCF-6012-DE94-6B60-24090F9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25470"/>
          </a:xfrm>
        </p:spPr>
        <p:txBody>
          <a:bodyPr/>
          <a:lstStyle/>
          <a:p>
            <a:r>
              <a:rPr lang="en-US" sz="3600" dirty="0"/>
              <a:t>EAM Offering at 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028" name="Picture 4" descr="Cloudsuite EAM Engels - Spectades">
            <a:extLst>
              <a:ext uri="{FF2B5EF4-FFF2-40B4-BE49-F238E27FC236}">
                <a16:creationId xmlns:a16="http://schemas.microsoft.com/office/drawing/2014/main" id="{8D5E5D27-3512-8DF4-7869-F879B1D0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1511"/>
            <a:ext cx="2413000" cy="1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0672F07-FD0D-7E61-9926-0CE427D5CFEF}"/>
              </a:ext>
            </a:extLst>
          </p:cNvPr>
          <p:cNvSpPr/>
          <p:nvPr/>
        </p:nvSpPr>
        <p:spPr>
          <a:xfrm>
            <a:off x="7423150" y="245096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Energization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D92D55-D136-8458-2ABB-C6F343786828}"/>
              </a:ext>
            </a:extLst>
          </p:cNvPr>
          <p:cNvSpPr/>
          <p:nvPr/>
        </p:nvSpPr>
        <p:spPr>
          <a:xfrm>
            <a:off x="2933700" y="2044700"/>
            <a:ext cx="6146800" cy="3251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ED1B8-C28C-8C8F-3350-2B87F8B14757}"/>
              </a:ext>
            </a:extLst>
          </p:cNvPr>
          <p:cNvSpPr txBox="1"/>
          <p:nvPr/>
        </p:nvSpPr>
        <p:spPr>
          <a:xfrm>
            <a:off x="5314279" y="207191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Core Offering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E56457-03AC-5602-98BC-4BA64582DFDD}"/>
              </a:ext>
            </a:extLst>
          </p:cNvPr>
          <p:cNvSpPr/>
          <p:nvPr/>
        </p:nvSpPr>
        <p:spPr>
          <a:xfrm>
            <a:off x="1320800" y="1384299"/>
            <a:ext cx="9360000" cy="4772379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251A1C0-C84F-592A-083A-D3D3A5289119}"/>
              </a:ext>
            </a:extLst>
          </p:cNvPr>
          <p:cNvSpPr/>
          <p:nvPr/>
        </p:nvSpPr>
        <p:spPr>
          <a:xfrm>
            <a:off x="1466736" y="3163731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</a:rPr>
              <a:t>TREE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A703D-2436-B54D-A4B3-20154C0F82AF}"/>
              </a:ext>
            </a:extLst>
          </p:cNvPr>
          <p:cNvSpPr txBox="1"/>
          <p:nvPr/>
        </p:nvSpPr>
        <p:spPr>
          <a:xfrm>
            <a:off x="4590234" y="1398313"/>
            <a:ext cx="30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EAM Light &amp; Other Services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49789CC-52DB-FA72-09FC-00B0B1F1AD10}"/>
              </a:ext>
            </a:extLst>
          </p:cNvPr>
          <p:cNvSpPr/>
          <p:nvPr/>
        </p:nvSpPr>
        <p:spPr>
          <a:xfrm>
            <a:off x="754380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Sample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11092-C1A2-86EB-3C46-4CEA9EFD6FCB}"/>
              </a:ext>
            </a:extLst>
          </p:cNvPr>
          <p:cNvSpPr txBox="1"/>
          <p:nvPr/>
        </p:nvSpPr>
        <p:spPr>
          <a:xfrm>
            <a:off x="416657" y="2373764"/>
            <a:ext cx="77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BAF2A-451F-348C-9DF4-16C1015C7796}"/>
              </a:ext>
            </a:extLst>
          </p:cNvPr>
          <p:cNvSpPr txBox="1"/>
          <p:nvPr/>
        </p:nvSpPr>
        <p:spPr>
          <a:xfrm>
            <a:off x="422314" y="2812347"/>
            <a:ext cx="80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38C2B-3E6D-266A-E3F3-1E0190418878}"/>
              </a:ext>
            </a:extLst>
          </p:cNvPr>
          <p:cNvSpPr txBox="1"/>
          <p:nvPr/>
        </p:nvSpPr>
        <p:spPr>
          <a:xfrm>
            <a:off x="418906" y="3255626"/>
            <a:ext cx="80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FB4B9A-FF0F-E4AD-1F68-9BB9B992E0B3}"/>
              </a:ext>
            </a:extLst>
          </p:cNvPr>
          <p:cNvSpPr txBox="1"/>
          <p:nvPr/>
        </p:nvSpPr>
        <p:spPr>
          <a:xfrm>
            <a:off x="416657" y="3687117"/>
            <a:ext cx="77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666666"/>
                </a:solidFill>
              </a:rPr>
              <a:t>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30CA1-5DD0-320D-722B-EF79505B6B9B}"/>
              </a:ext>
            </a:extLst>
          </p:cNvPr>
          <p:cNvSpPr txBox="1"/>
          <p:nvPr/>
        </p:nvSpPr>
        <p:spPr>
          <a:xfrm>
            <a:off x="411485" y="4114215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941ED-ED8A-7358-1CF6-8BFEA0397B09}"/>
              </a:ext>
            </a:extLst>
          </p:cNvPr>
          <p:cNvSpPr txBox="1"/>
          <p:nvPr/>
        </p:nvSpPr>
        <p:spPr>
          <a:xfrm>
            <a:off x="418906" y="4541313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169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21DCF-6012-DE94-6B60-24090F9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25470"/>
          </a:xfrm>
        </p:spPr>
        <p:txBody>
          <a:bodyPr/>
          <a:lstStyle/>
          <a:p>
            <a:r>
              <a:rPr lang="en-US" sz="3600" dirty="0"/>
              <a:t>EAM Offering at 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028" name="Picture 4" descr="Cloudsuite EAM Engels - Spectades">
            <a:extLst>
              <a:ext uri="{FF2B5EF4-FFF2-40B4-BE49-F238E27FC236}">
                <a16:creationId xmlns:a16="http://schemas.microsoft.com/office/drawing/2014/main" id="{8D5E5D27-3512-8DF4-7869-F879B1D0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1511"/>
            <a:ext cx="2413000" cy="1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D92D55-D136-8458-2ABB-C6F343786828}"/>
              </a:ext>
            </a:extLst>
          </p:cNvPr>
          <p:cNvSpPr/>
          <p:nvPr/>
        </p:nvSpPr>
        <p:spPr>
          <a:xfrm>
            <a:off x="2933700" y="2044700"/>
            <a:ext cx="6146800" cy="3251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ED1B8-C28C-8C8F-3350-2B87F8B14757}"/>
              </a:ext>
            </a:extLst>
          </p:cNvPr>
          <p:cNvSpPr txBox="1"/>
          <p:nvPr/>
        </p:nvSpPr>
        <p:spPr>
          <a:xfrm>
            <a:off x="5314279" y="207191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Core Offering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E56457-03AC-5602-98BC-4BA64582DFDD}"/>
              </a:ext>
            </a:extLst>
          </p:cNvPr>
          <p:cNvSpPr/>
          <p:nvPr/>
        </p:nvSpPr>
        <p:spPr>
          <a:xfrm>
            <a:off x="1320800" y="1384299"/>
            <a:ext cx="9360000" cy="4772379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A703D-2436-B54D-A4B3-20154C0F82AF}"/>
              </a:ext>
            </a:extLst>
          </p:cNvPr>
          <p:cNvSpPr txBox="1"/>
          <p:nvPr/>
        </p:nvSpPr>
        <p:spPr>
          <a:xfrm>
            <a:off x="4590234" y="1398313"/>
            <a:ext cx="30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EAM Light &amp; Other Services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1DD7000-2C71-A87F-88AF-9EF2F954425E}"/>
              </a:ext>
            </a:extLst>
          </p:cNvPr>
          <p:cNvSpPr/>
          <p:nvPr/>
        </p:nvSpPr>
        <p:spPr>
          <a:xfrm>
            <a:off x="4584700" y="539240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Equipment tree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51B1540-15CF-3135-AEF6-3A66CB40B9A4}"/>
              </a:ext>
            </a:extLst>
          </p:cNvPr>
          <p:cNvSpPr/>
          <p:nvPr/>
        </p:nvSpPr>
        <p:spPr>
          <a:xfrm>
            <a:off x="1562100" y="166561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BMS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5B2BA-C3D9-6BAF-75B0-D7EA4CB1DE27}"/>
              </a:ext>
            </a:extLst>
          </p:cNvPr>
          <p:cNvSpPr txBox="1"/>
          <p:nvPr/>
        </p:nvSpPr>
        <p:spPr>
          <a:xfrm>
            <a:off x="416657" y="2373764"/>
            <a:ext cx="77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93BD0-1191-5848-103A-CA73F23754E9}"/>
              </a:ext>
            </a:extLst>
          </p:cNvPr>
          <p:cNvSpPr txBox="1"/>
          <p:nvPr/>
        </p:nvSpPr>
        <p:spPr>
          <a:xfrm>
            <a:off x="422314" y="2812347"/>
            <a:ext cx="80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47C670-E6C3-6B8B-5C0F-969C0ED4B4C4}"/>
              </a:ext>
            </a:extLst>
          </p:cNvPr>
          <p:cNvSpPr txBox="1"/>
          <p:nvPr/>
        </p:nvSpPr>
        <p:spPr>
          <a:xfrm>
            <a:off x="418906" y="3255626"/>
            <a:ext cx="80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185C0-3AFE-E0FB-CCB6-6A9D906DF2CE}"/>
              </a:ext>
            </a:extLst>
          </p:cNvPr>
          <p:cNvSpPr txBox="1"/>
          <p:nvPr/>
        </p:nvSpPr>
        <p:spPr>
          <a:xfrm>
            <a:off x="416657" y="3687117"/>
            <a:ext cx="77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B2856-DFAA-D919-8448-FECFE2967A6B}"/>
              </a:ext>
            </a:extLst>
          </p:cNvPr>
          <p:cNvSpPr txBox="1"/>
          <p:nvPr/>
        </p:nvSpPr>
        <p:spPr>
          <a:xfrm>
            <a:off x="411485" y="4114215"/>
            <a:ext cx="74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666666"/>
                </a:solidFill>
              </a:rPr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73CAF1-2295-2C37-7130-799F46F0DD45}"/>
              </a:ext>
            </a:extLst>
          </p:cNvPr>
          <p:cNvSpPr txBox="1"/>
          <p:nvPr/>
        </p:nvSpPr>
        <p:spPr>
          <a:xfrm>
            <a:off x="418906" y="4541313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9515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21DCF-6012-DE94-6B60-24090F9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25470"/>
          </a:xfrm>
        </p:spPr>
        <p:txBody>
          <a:bodyPr/>
          <a:lstStyle/>
          <a:p>
            <a:r>
              <a:rPr lang="en-US" sz="3600" dirty="0"/>
              <a:t>EAM Offering at 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028" name="Picture 4" descr="Cloudsuite EAM Engels - Spectades">
            <a:extLst>
              <a:ext uri="{FF2B5EF4-FFF2-40B4-BE49-F238E27FC236}">
                <a16:creationId xmlns:a16="http://schemas.microsoft.com/office/drawing/2014/main" id="{8D5E5D27-3512-8DF4-7869-F879B1D0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1511"/>
            <a:ext cx="2413000" cy="1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D92D55-D136-8458-2ABB-C6F343786828}"/>
              </a:ext>
            </a:extLst>
          </p:cNvPr>
          <p:cNvSpPr/>
          <p:nvPr/>
        </p:nvSpPr>
        <p:spPr>
          <a:xfrm>
            <a:off x="2933700" y="2044700"/>
            <a:ext cx="6146800" cy="3251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ED1B8-C28C-8C8F-3350-2B87F8B14757}"/>
              </a:ext>
            </a:extLst>
          </p:cNvPr>
          <p:cNvSpPr txBox="1"/>
          <p:nvPr/>
        </p:nvSpPr>
        <p:spPr>
          <a:xfrm>
            <a:off x="5314279" y="207191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Core Offering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E56457-03AC-5602-98BC-4BA64582DFDD}"/>
              </a:ext>
            </a:extLst>
          </p:cNvPr>
          <p:cNvSpPr/>
          <p:nvPr/>
        </p:nvSpPr>
        <p:spPr>
          <a:xfrm>
            <a:off x="1320800" y="1384299"/>
            <a:ext cx="9360000" cy="4772379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E80CC4A-4E38-C5B2-75A1-D955A291400E}"/>
              </a:ext>
            </a:extLst>
          </p:cNvPr>
          <p:cNvSpPr/>
          <p:nvPr/>
        </p:nvSpPr>
        <p:spPr>
          <a:xfrm>
            <a:off x="9194850" y="2441242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Rapid Request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F520E54-12B8-A995-69B6-FB828F41ABEC}"/>
              </a:ext>
            </a:extLst>
          </p:cNvPr>
          <p:cNvSpPr/>
          <p:nvPr/>
        </p:nvSpPr>
        <p:spPr>
          <a:xfrm>
            <a:off x="9194850" y="316333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Store Kiosk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A703D-2436-B54D-A4B3-20154C0F82AF}"/>
              </a:ext>
            </a:extLst>
          </p:cNvPr>
          <p:cNvSpPr txBox="1"/>
          <p:nvPr/>
        </p:nvSpPr>
        <p:spPr>
          <a:xfrm>
            <a:off x="4590234" y="1398313"/>
            <a:ext cx="30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EAM Light &amp; Other Services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9F1B34F-C127-FEBA-F339-9E1DE4BE172B}"/>
              </a:ext>
            </a:extLst>
          </p:cNvPr>
          <p:cNvSpPr/>
          <p:nvPr/>
        </p:nvSpPr>
        <p:spPr>
          <a:xfrm>
            <a:off x="3135227" y="5384696"/>
            <a:ext cx="1371600" cy="620853"/>
          </a:xfrm>
          <a:prstGeom prst="round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Component Administration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FC6883C-890D-C690-820B-B50E9DA19FFB}"/>
              </a:ext>
            </a:extLst>
          </p:cNvPr>
          <p:cNvSpPr/>
          <p:nvPr/>
        </p:nvSpPr>
        <p:spPr>
          <a:xfrm>
            <a:off x="9185218" y="38933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Open CAD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EA1F16-EF05-DE31-A282-54535962464C}"/>
              </a:ext>
            </a:extLst>
          </p:cNvPr>
          <p:cNvSpPr/>
          <p:nvPr/>
        </p:nvSpPr>
        <p:spPr>
          <a:xfrm>
            <a:off x="9001992" y="541388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Labels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AA887-0B1A-C989-4921-BE2A319D0AEC}"/>
              </a:ext>
            </a:extLst>
          </p:cNvPr>
          <p:cNvSpPr txBox="1"/>
          <p:nvPr/>
        </p:nvSpPr>
        <p:spPr>
          <a:xfrm>
            <a:off x="416657" y="2373764"/>
            <a:ext cx="77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AB2B7-AE11-9D02-1301-55E5F0C06F13}"/>
              </a:ext>
            </a:extLst>
          </p:cNvPr>
          <p:cNvSpPr txBox="1"/>
          <p:nvPr/>
        </p:nvSpPr>
        <p:spPr>
          <a:xfrm>
            <a:off x="422314" y="2812347"/>
            <a:ext cx="80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8432C-6F46-3E43-4F09-99FD492DB053}"/>
              </a:ext>
            </a:extLst>
          </p:cNvPr>
          <p:cNvSpPr txBox="1"/>
          <p:nvPr/>
        </p:nvSpPr>
        <p:spPr>
          <a:xfrm>
            <a:off x="418906" y="3255626"/>
            <a:ext cx="80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47246-0EEE-D789-132A-9053DB931421}"/>
              </a:ext>
            </a:extLst>
          </p:cNvPr>
          <p:cNvSpPr txBox="1"/>
          <p:nvPr/>
        </p:nvSpPr>
        <p:spPr>
          <a:xfrm>
            <a:off x="416657" y="3687117"/>
            <a:ext cx="77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592A24-BE91-DBD3-54B4-1CD2C68BA639}"/>
              </a:ext>
            </a:extLst>
          </p:cNvPr>
          <p:cNvSpPr txBox="1"/>
          <p:nvPr/>
        </p:nvSpPr>
        <p:spPr>
          <a:xfrm>
            <a:off x="411485" y="4114215"/>
            <a:ext cx="74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7D87F-8E13-A8BF-6E59-84CF9B50127A}"/>
              </a:ext>
            </a:extLst>
          </p:cNvPr>
          <p:cNvSpPr txBox="1"/>
          <p:nvPr/>
        </p:nvSpPr>
        <p:spPr>
          <a:xfrm>
            <a:off x="418906" y="4541313"/>
            <a:ext cx="73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666666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5217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21DCF-6012-DE94-6B60-24090F9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25470"/>
          </a:xfrm>
        </p:spPr>
        <p:txBody>
          <a:bodyPr/>
          <a:lstStyle/>
          <a:p>
            <a:r>
              <a:rPr lang="en-US" sz="3600" dirty="0"/>
              <a:t>EAM Offering at 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028" name="Picture 4" descr="Cloudsuite EAM Engels - Spectades">
            <a:extLst>
              <a:ext uri="{FF2B5EF4-FFF2-40B4-BE49-F238E27FC236}">
                <a16:creationId xmlns:a16="http://schemas.microsoft.com/office/drawing/2014/main" id="{8D5E5D27-3512-8DF4-7869-F879B1D0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1511"/>
            <a:ext cx="2413000" cy="1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A5CCCB-1A69-0374-3EF4-D9F3FC98B6D9}"/>
              </a:ext>
            </a:extLst>
          </p:cNvPr>
          <p:cNvSpPr/>
          <p:nvPr/>
        </p:nvSpPr>
        <p:spPr>
          <a:xfrm>
            <a:off x="3038418" y="312223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Work Orders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77DEF07-5C83-F34A-B789-1F7C86D92609}"/>
              </a:ext>
            </a:extLst>
          </p:cNvPr>
          <p:cNvSpPr/>
          <p:nvPr/>
        </p:nvSpPr>
        <p:spPr>
          <a:xfrm>
            <a:off x="7423150" y="31089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Non conformities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215F86-4914-A587-24C1-4ACE63697581}"/>
              </a:ext>
            </a:extLst>
          </p:cNvPr>
          <p:cNvSpPr/>
          <p:nvPr/>
        </p:nvSpPr>
        <p:spPr>
          <a:xfrm>
            <a:off x="3038418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Mobile application (vendor)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DC34F3C-16FD-C03A-0167-D9060D05081D}"/>
              </a:ext>
            </a:extLst>
          </p:cNvPr>
          <p:cNvSpPr/>
          <p:nvPr/>
        </p:nvSpPr>
        <p:spPr>
          <a:xfrm>
            <a:off x="4527411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RadWork</a:t>
            </a:r>
            <a:r>
              <a:rPr lang="en-US" sz="1300" dirty="0">
                <a:solidFill>
                  <a:schemeClr val="tx1"/>
                </a:solidFill>
              </a:rPr>
              <a:t> Permits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D1B2D9A-DD98-C51D-023E-4C2D7A9B185E}"/>
              </a:ext>
            </a:extLst>
          </p:cNvPr>
          <p:cNvSpPr/>
          <p:nvPr/>
        </p:nvSpPr>
        <p:spPr>
          <a:xfrm>
            <a:off x="3135227" y="454544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627F561-DC09-48F4-871C-BCCB6A0B9D7F}"/>
              </a:ext>
            </a:extLst>
          </p:cNvPr>
          <p:cNvSpPr/>
          <p:nvPr/>
        </p:nvSpPr>
        <p:spPr>
          <a:xfrm>
            <a:off x="4563698" y="454004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Electrical </a:t>
            </a:r>
            <a:r>
              <a:rPr lang="en-US" sz="1300" dirty="0" err="1">
                <a:solidFill>
                  <a:schemeClr val="tx1"/>
                </a:solidFill>
              </a:rPr>
              <a:t>LoTo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9965F96-9806-36B0-0492-647C6EC3A7DB}"/>
              </a:ext>
            </a:extLst>
          </p:cNvPr>
          <p:cNvSpPr/>
          <p:nvPr/>
        </p:nvSpPr>
        <p:spPr>
          <a:xfrm>
            <a:off x="7423150" y="454671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Track Radiated Equipment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0672F07-FD0D-7E61-9926-0CE427D5CFEF}"/>
              </a:ext>
            </a:extLst>
          </p:cNvPr>
          <p:cNvSpPr/>
          <p:nvPr/>
        </p:nvSpPr>
        <p:spPr>
          <a:xfrm>
            <a:off x="7423150" y="245096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Energization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D92D55-D136-8458-2ABB-C6F343786828}"/>
              </a:ext>
            </a:extLst>
          </p:cNvPr>
          <p:cNvSpPr/>
          <p:nvPr/>
        </p:nvSpPr>
        <p:spPr>
          <a:xfrm>
            <a:off x="2933700" y="2044700"/>
            <a:ext cx="6146800" cy="3251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821076-87B0-1A5E-AE84-16DF1A2A9029}"/>
              </a:ext>
            </a:extLst>
          </p:cNvPr>
          <p:cNvSpPr/>
          <p:nvPr/>
        </p:nvSpPr>
        <p:spPr>
          <a:xfrm>
            <a:off x="3038418" y="3842252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D5C8DDC-FE3F-D45F-F6CE-BE03781B5EC9}"/>
              </a:ext>
            </a:extLst>
          </p:cNvPr>
          <p:cNvSpPr/>
          <p:nvPr/>
        </p:nvSpPr>
        <p:spPr>
          <a:xfrm>
            <a:off x="7423150" y="3784187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Asset 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ED1B8-C28C-8C8F-3350-2B87F8B14757}"/>
              </a:ext>
            </a:extLst>
          </p:cNvPr>
          <p:cNvSpPr txBox="1"/>
          <p:nvPr/>
        </p:nvSpPr>
        <p:spPr>
          <a:xfrm>
            <a:off x="5314279" y="207191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Core Offering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E56457-03AC-5602-98BC-4BA64582DFDD}"/>
              </a:ext>
            </a:extLst>
          </p:cNvPr>
          <p:cNvSpPr/>
          <p:nvPr/>
        </p:nvSpPr>
        <p:spPr>
          <a:xfrm>
            <a:off x="1320800" y="1384299"/>
            <a:ext cx="9360000" cy="4772379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C5C5537-E73B-609F-0B0D-48566C334B61}"/>
              </a:ext>
            </a:extLst>
          </p:cNvPr>
          <p:cNvSpPr/>
          <p:nvPr/>
        </p:nvSpPr>
        <p:spPr>
          <a:xfrm>
            <a:off x="1466736" y="2441243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EAM Light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251A1C0-C84F-592A-083A-D3D3A5289119}"/>
              </a:ext>
            </a:extLst>
          </p:cNvPr>
          <p:cNvSpPr/>
          <p:nvPr/>
        </p:nvSpPr>
        <p:spPr>
          <a:xfrm>
            <a:off x="1466736" y="3163731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</a:rPr>
              <a:t>TREE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E80CC4A-4E38-C5B2-75A1-D955A291400E}"/>
              </a:ext>
            </a:extLst>
          </p:cNvPr>
          <p:cNvSpPr/>
          <p:nvPr/>
        </p:nvSpPr>
        <p:spPr>
          <a:xfrm>
            <a:off x="9194850" y="2441242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Rapid Request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F520E54-12B8-A995-69B6-FB828F41ABEC}"/>
              </a:ext>
            </a:extLst>
          </p:cNvPr>
          <p:cNvSpPr/>
          <p:nvPr/>
        </p:nvSpPr>
        <p:spPr>
          <a:xfrm>
            <a:off x="9194850" y="316333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Store Kiosk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3AD039A-C389-919C-A45A-54989ED45451}"/>
              </a:ext>
            </a:extLst>
          </p:cNvPr>
          <p:cNvSpPr/>
          <p:nvPr/>
        </p:nvSpPr>
        <p:spPr>
          <a:xfrm>
            <a:off x="1466736" y="3890367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A703D-2436-B54D-A4B3-20154C0F82AF}"/>
              </a:ext>
            </a:extLst>
          </p:cNvPr>
          <p:cNvSpPr txBox="1"/>
          <p:nvPr/>
        </p:nvSpPr>
        <p:spPr>
          <a:xfrm>
            <a:off x="4590234" y="1398313"/>
            <a:ext cx="30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EAM Light &amp; Other Services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2B4CB61-0E8A-E41C-BF6F-FA5D70329BEA}"/>
              </a:ext>
            </a:extLst>
          </p:cNvPr>
          <p:cNvSpPr/>
          <p:nvPr/>
        </p:nvSpPr>
        <p:spPr>
          <a:xfrm>
            <a:off x="1466736" y="4612685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Cognos Reporting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9E6849D-FBF7-CF7F-CF1B-D6AB3F7C8BAF}"/>
              </a:ext>
            </a:extLst>
          </p:cNvPr>
          <p:cNvSpPr/>
          <p:nvPr/>
        </p:nvSpPr>
        <p:spPr>
          <a:xfrm>
            <a:off x="605155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KPI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9F1B34F-C127-FEBA-F339-9E1DE4BE172B}"/>
              </a:ext>
            </a:extLst>
          </p:cNvPr>
          <p:cNvSpPr/>
          <p:nvPr/>
        </p:nvSpPr>
        <p:spPr>
          <a:xfrm>
            <a:off x="3135227" y="5384696"/>
            <a:ext cx="1371600" cy="620853"/>
          </a:xfrm>
          <a:prstGeom prst="round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Component Administration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1DD7000-2C71-A87F-88AF-9EF2F954425E}"/>
              </a:ext>
            </a:extLst>
          </p:cNvPr>
          <p:cNvSpPr/>
          <p:nvPr/>
        </p:nvSpPr>
        <p:spPr>
          <a:xfrm>
            <a:off x="4584700" y="539240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Equipment tree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E7372A6-D678-7A95-03E4-27FF7EFA4C71}"/>
              </a:ext>
            </a:extLst>
          </p:cNvPr>
          <p:cNvSpPr/>
          <p:nvPr/>
        </p:nvSpPr>
        <p:spPr>
          <a:xfrm>
            <a:off x="9175864" y="460468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PM Schedules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1C2F07-D39C-B682-7BA3-2C232FF1B5E6}"/>
              </a:ext>
            </a:extLst>
          </p:cNvPr>
          <p:cNvSpPr/>
          <p:nvPr/>
        </p:nvSpPr>
        <p:spPr>
          <a:xfrm>
            <a:off x="6000800" y="454131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FC6883C-890D-C690-820B-B50E9DA19FFB}"/>
              </a:ext>
            </a:extLst>
          </p:cNvPr>
          <p:cNvSpPr/>
          <p:nvPr/>
        </p:nvSpPr>
        <p:spPr>
          <a:xfrm>
            <a:off x="9185218" y="38933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Open CAD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5B96F51-90AA-31DF-AF27-60C85FA5D104}"/>
              </a:ext>
            </a:extLst>
          </p:cNvPr>
          <p:cNvSpPr/>
          <p:nvPr/>
        </p:nvSpPr>
        <p:spPr>
          <a:xfrm>
            <a:off x="1687428" y="5384695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RP Survey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EA1F16-EF05-DE31-A282-54535962464C}"/>
              </a:ext>
            </a:extLst>
          </p:cNvPr>
          <p:cNvSpPr/>
          <p:nvPr/>
        </p:nvSpPr>
        <p:spPr>
          <a:xfrm>
            <a:off x="9001992" y="541388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Labels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8DD911C-A535-8334-6E83-493E98AFEED5}"/>
              </a:ext>
            </a:extLst>
          </p:cNvPr>
          <p:cNvSpPr/>
          <p:nvPr/>
        </p:nvSpPr>
        <p:spPr>
          <a:xfrm>
            <a:off x="5994375" y="244940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Requisitioning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49789CC-52DB-FA72-09FC-00B0B1F1AD10}"/>
              </a:ext>
            </a:extLst>
          </p:cNvPr>
          <p:cNvSpPr/>
          <p:nvPr/>
        </p:nvSpPr>
        <p:spPr>
          <a:xfrm>
            <a:off x="754380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Sample Management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51B1540-15CF-3135-AEF6-3A66CB40B9A4}"/>
              </a:ext>
            </a:extLst>
          </p:cNvPr>
          <p:cNvSpPr/>
          <p:nvPr/>
        </p:nvSpPr>
        <p:spPr>
          <a:xfrm>
            <a:off x="1562100" y="166561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BMS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5EF8D29-B21A-D5A4-D963-B381EBFA9F10}"/>
              </a:ext>
            </a:extLst>
          </p:cNvPr>
          <p:cNvSpPr/>
          <p:nvPr/>
        </p:nvSpPr>
        <p:spPr>
          <a:xfrm>
            <a:off x="9092109" y="168186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Document Integration</a:t>
            </a:r>
          </a:p>
        </p:txBody>
      </p:sp>
    </p:spTree>
    <p:extLst>
      <p:ext uri="{BB962C8B-B14F-4D97-AF65-F5344CB8AC3E}">
        <p14:creationId xmlns:p14="http://schemas.microsoft.com/office/powerpoint/2010/main" val="39825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21DCF-6012-DE94-6B60-24090F9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25470"/>
          </a:xfrm>
        </p:spPr>
        <p:txBody>
          <a:bodyPr/>
          <a:lstStyle/>
          <a:p>
            <a:r>
              <a:rPr lang="en-US" sz="3600" dirty="0"/>
              <a:t>Document Integration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028" name="Picture 4" descr="Cloudsuite EAM Engels - Spectades">
            <a:extLst>
              <a:ext uri="{FF2B5EF4-FFF2-40B4-BE49-F238E27FC236}">
                <a16:creationId xmlns:a16="http://schemas.microsoft.com/office/drawing/2014/main" id="{8D5E5D27-3512-8DF4-7869-F879B1D0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1511"/>
            <a:ext cx="2413000" cy="1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A5CCCB-1A69-0374-3EF4-D9F3FC98B6D9}"/>
              </a:ext>
            </a:extLst>
          </p:cNvPr>
          <p:cNvSpPr/>
          <p:nvPr/>
        </p:nvSpPr>
        <p:spPr>
          <a:xfrm>
            <a:off x="3038418" y="312223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Work Orders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77DEF07-5C83-F34A-B789-1F7C86D92609}"/>
              </a:ext>
            </a:extLst>
          </p:cNvPr>
          <p:cNvSpPr/>
          <p:nvPr/>
        </p:nvSpPr>
        <p:spPr>
          <a:xfrm>
            <a:off x="7423150" y="31089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Non conformities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215F86-4914-A587-24C1-4ACE63697581}"/>
              </a:ext>
            </a:extLst>
          </p:cNvPr>
          <p:cNvSpPr/>
          <p:nvPr/>
        </p:nvSpPr>
        <p:spPr>
          <a:xfrm>
            <a:off x="3038418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Mobile application (vendor)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DC34F3C-16FD-C03A-0167-D9060D05081D}"/>
              </a:ext>
            </a:extLst>
          </p:cNvPr>
          <p:cNvSpPr/>
          <p:nvPr/>
        </p:nvSpPr>
        <p:spPr>
          <a:xfrm>
            <a:off x="4527411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RadWork</a:t>
            </a:r>
            <a:r>
              <a:rPr lang="en-US" sz="1300" dirty="0">
                <a:solidFill>
                  <a:schemeClr val="tx1"/>
                </a:solidFill>
              </a:rPr>
              <a:t> Permits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D1B2D9A-DD98-C51D-023E-4C2D7A9B185E}"/>
              </a:ext>
            </a:extLst>
          </p:cNvPr>
          <p:cNvSpPr/>
          <p:nvPr/>
        </p:nvSpPr>
        <p:spPr>
          <a:xfrm>
            <a:off x="3135227" y="454544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627F561-DC09-48F4-871C-BCCB6A0B9D7F}"/>
              </a:ext>
            </a:extLst>
          </p:cNvPr>
          <p:cNvSpPr/>
          <p:nvPr/>
        </p:nvSpPr>
        <p:spPr>
          <a:xfrm>
            <a:off x="4563698" y="454004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Electrical </a:t>
            </a:r>
            <a:r>
              <a:rPr lang="en-US" sz="1300" dirty="0" err="1">
                <a:solidFill>
                  <a:schemeClr val="tx1"/>
                </a:solidFill>
              </a:rPr>
              <a:t>LoTo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9965F96-9806-36B0-0492-647C6EC3A7DB}"/>
              </a:ext>
            </a:extLst>
          </p:cNvPr>
          <p:cNvSpPr/>
          <p:nvPr/>
        </p:nvSpPr>
        <p:spPr>
          <a:xfrm>
            <a:off x="7423150" y="454671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Track Radiated Equipment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0672F07-FD0D-7E61-9926-0CE427D5CFEF}"/>
              </a:ext>
            </a:extLst>
          </p:cNvPr>
          <p:cNvSpPr/>
          <p:nvPr/>
        </p:nvSpPr>
        <p:spPr>
          <a:xfrm>
            <a:off x="7423150" y="245096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Energization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D92D55-D136-8458-2ABB-C6F343786828}"/>
              </a:ext>
            </a:extLst>
          </p:cNvPr>
          <p:cNvSpPr/>
          <p:nvPr/>
        </p:nvSpPr>
        <p:spPr>
          <a:xfrm>
            <a:off x="2933700" y="2044700"/>
            <a:ext cx="6146800" cy="3251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821076-87B0-1A5E-AE84-16DF1A2A9029}"/>
              </a:ext>
            </a:extLst>
          </p:cNvPr>
          <p:cNvSpPr/>
          <p:nvPr/>
        </p:nvSpPr>
        <p:spPr>
          <a:xfrm>
            <a:off x="3038418" y="3842252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D5C8DDC-FE3F-D45F-F6CE-BE03781B5EC9}"/>
              </a:ext>
            </a:extLst>
          </p:cNvPr>
          <p:cNvSpPr/>
          <p:nvPr/>
        </p:nvSpPr>
        <p:spPr>
          <a:xfrm>
            <a:off x="7423150" y="3784187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Asset 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ED1B8-C28C-8C8F-3350-2B87F8B14757}"/>
              </a:ext>
            </a:extLst>
          </p:cNvPr>
          <p:cNvSpPr txBox="1"/>
          <p:nvPr/>
        </p:nvSpPr>
        <p:spPr>
          <a:xfrm>
            <a:off x="5314279" y="207191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Core Offering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E56457-03AC-5602-98BC-4BA64582DFDD}"/>
              </a:ext>
            </a:extLst>
          </p:cNvPr>
          <p:cNvSpPr/>
          <p:nvPr/>
        </p:nvSpPr>
        <p:spPr>
          <a:xfrm>
            <a:off x="1320800" y="1384299"/>
            <a:ext cx="9360000" cy="4772379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C5C5537-E73B-609F-0B0D-48566C334B61}"/>
              </a:ext>
            </a:extLst>
          </p:cNvPr>
          <p:cNvSpPr/>
          <p:nvPr/>
        </p:nvSpPr>
        <p:spPr>
          <a:xfrm>
            <a:off x="1466736" y="2441243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EAM Light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251A1C0-C84F-592A-083A-D3D3A5289119}"/>
              </a:ext>
            </a:extLst>
          </p:cNvPr>
          <p:cNvSpPr/>
          <p:nvPr/>
        </p:nvSpPr>
        <p:spPr>
          <a:xfrm>
            <a:off x="1466736" y="3163731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</a:rPr>
              <a:t>TREE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E80CC4A-4E38-C5B2-75A1-D955A291400E}"/>
              </a:ext>
            </a:extLst>
          </p:cNvPr>
          <p:cNvSpPr/>
          <p:nvPr/>
        </p:nvSpPr>
        <p:spPr>
          <a:xfrm>
            <a:off x="9194850" y="2441242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Rapid Request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F520E54-12B8-A995-69B6-FB828F41ABEC}"/>
              </a:ext>
            </a:extLst>
          </p:cNvPr>
          <p:cNvSpPr/>
          <p:nvPr/>
        </p:nvSpPr>
        <p:spPr>
          <a:xfrm>
            <a:off x="9194850" y="316333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Store Kiosk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3AD039A-C389-919C-A45A-54989ED45451}"/>
              </a:ext>
            </a:extLst>
          </p:cNvPr>
          <p:cNvSpPr/>
          <p:nvPr/>
        </p:nvSpPr>
        <p:spPr>
          <a:xfrm>
            <a:off x="1466736" y="3890367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A703D-2436-B54D-A4B3-20154C0F82AF}"/>
              </a:ext>
            </a:extLst>
          </p:cNvPr>
          <p:cNvSpPr txBox="1"/>
          <p:nvPr/>
        </p:nvSpPr>
        <p:spPr>
          <a:xfrm>
            <a:off x="4590234" y="1398313"/>
            <a:ext cx="30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EAM Light &amp; Other Services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2B4CB61-0E8A-E41C-BF6F-FA5D70329BEA}"/>
              </a:ext>
            </a:extLst>
          </p:cNvPr>
          <p:cNvSpPr/>
          <p:nvPr/>
        </p:nvSpPr>
        <p:spPr>
          <a:xfrm>
            <a:off x="1466736" y="4612685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Cognos Reporting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9E6849D-FBF7-CF7F-CF1B-D6AB3F7C8BAF}"/>
              </a:ext>
            </a:extLst>
          </p:cNvPr>
          <p:cNvSpPr/>
          <p:nvPr/>
        </p:nvSpPr>
        <p:spPr>
          <a:xfrm>
            <a:off x="605155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KPI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9F1B34F-C127-FEBA-F339-9E1DE4BE172B}"/>
              </a:ext>
            </a:extLst>
          </p:cNvPr>
          <p:cNvSpPr/>
          <p:nvPr/>
        </p:nvSpPr>
        <p:spPr>
          <a:xfrm>
            <a:off x="3135227" y="5384696"/>
            <a:ext cx="1371600" cy="620853"/>
          </a:xfrm>
          <a:prstGeom prst="round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Component Administration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1DD7000-2C71-A87F-88AF-9EF2F954425E}"/>
              </a:ext>
            </a:extLst>
          </p:cNvPr>
          <p:cNvSpPr/>
          <p:nvPr/>
        </p:nvSpPr>
        <p:spPr>
          <a:xfrm>
            <a:off x="4584700" y="539240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Dependency tree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E7372A6-D678-7A95-03E4-27FF7EFA4C71}"/>
              </a:ext>
            </a:extLst>
          </p:cNvPr>
          <p:cNvSpPr/>
          <p:nvPr/>
        </p:nvSpPr>
        <p:spPr>
          <a:xfrm>
            <a:off x="9175864" y="460468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PM Schedules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1C2F07-D39C-B682-7BA3-2C232FF1B5E6}"/>
              </a:ext>
            </a:extLst>
          </p:cNvPr>
          <p:cNvSpPr/>
          <p:nvPr/>
        </p:nvSpPr>
        <p:spPr>
          <a:xfrm>
            <a:off x="6000800" y="454131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FC6883C-890D-C690-820B-B50E9DA19FFB}"/>
              </a:ext>
            </a:extLst>
          </p:cNvPr>
          <p:cNvSpPr/>
          <p:nvPr/>
        </p:nvSpPr>
        <p:spPr>
          <a:xfrm>
            <a:off x="9185218" y="38933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Open CAD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5B96F51-90AA-31DF-AF27-60C85FA5D104}"/>
              </a:ext>
            </a:extLst>
          </p:cNvPr>
          <p:cNvSpPr/>
          <p:nvPr/>
        </p:nvSpPr>
        <p:spPr>
          <a:xfrm>
            <a:off x="1687428" y="5384695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RP Survey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EA1F16-EF05-DE31-A282-54535962464C}"/>
              </a:ext>
            </a:extLst>
          </p:cNvPr>
          <p:cNvSpPr/>
          <p:nvPr/>
        </p:nvSpPr>
        <p:spPr>
          <a:xfrm>
            <a:off x="9001992" y="541388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Labels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8DD911C-A535-8334-6E83-493E98AFEED5}"/>
              </a:ext>
            </a:extLst>
          </p:cNvPr>
          <p:cNvSpPr/>
          <p:nvPr/>
        </p:nvSpPr>
        <p:spPr>
          <a:xfrm>
            <a:off x="5994375" y="244940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Requisitioning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49789CC-52DB-FA72-09FC-00B0B1F1AD10}"/>
              </a:ext>
            </a:extLst>
          </p:cNvPr>
          <p:cNvSpPr/>
          <p:nvPr/>
        </p:nvSpPr>
        <p:spPr>
          <a:xfrm>
            <a:off x="754380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Sample Management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51B1540-15CF-3135-AEF6-3A66CB40B9A4}"/>
              </a:ext>
            </a:extLst>
          </p:cNvPr>
          <p:cNvSpPr/>
          <p:nvPr/>
        </p:nvSpPr>
        <p:spPr>
          <a:xfrm>
            <a:off x="1562100" y="166561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BMS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5EF8D29-B21A-D5A4-D963-B381EBFA9F10}"/>
              </a:ext>
            </a:extLst>
          </p:cNvPr>
          <p:cNvSpPr/>
          <p:nvPr/>
        </p:nvSpPr>
        <p:spPr>
          <a:xfrm>
            <a:off x="9092109" y="168186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Document Integration</a:t>
            </a:r>
          </a:p>
        </p:txBody>
      </p:sp>
      <p:sp>
        <p:nvSpPr>
          <p:cNvPr id="6" name="Line Callout 2 5">
            <a:extLst>
              <a:ext uri="{FF2B5EF4-FFF2-40B4-BE49-F238E27FC236}">
                <a16:creationId xmlns:a16="http://schemas.microsoft.com/office/drawing/2014/main" id="{25580F5D-560E-2B51-8D19-87477B232FE2}"/>
              </a:ext>
            </a:extLst>
          </p:cNvPr>
          <p:cNvSpPr/>
          <p:nvPr/>
        </p:nvSpPr>
        <p:spPr>
          <a:xfrm>
            <a:off x="1133475" y="1083274"/>
            <a:ext cx="6732848" cy="3542748"/>
          </a:xfrm>
          <a:prstGeom prst="borderCallout2">
            <a:avLst>
              <a:gd name="adj1" fmla="val 17794"/>
              <a:gd name="adj2" fmla="val 108509"/>
              <a:gd name="adj3" fmla="val 17794"/>
              <a:gd name="adj4" fmla="val 115559"/>
              <a:gd name="adj5" fmla="val 24416"/>
              <a:gd name="adj6" fmla="val 120242"/>
            </a:avLst>
          </a:prstGeom>
          <a:solidFill>
            <a:schemeClr val="bg1"/>
          </a:solidFill>
          <a:effectLst>
            <a:outerShdw blurRad="50800" dist="38100" dir="2700000" sx="102674" sy="102674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299991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E36B8-1EDD-E7B2-CA6F-A0C1194C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330" y="1073424"/>
            <a:ext cx="6718993" cy="353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21DCF-6012-DE94-6B60-24090F9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25470"/>
          </a:xfrm>
        </p:spPr>
        <p:txBody>
          <a:bodyPr/>
          <a:lstStyle/>
          <a:p>
            <a:r>
              <a:rPr lang="en-US" sz="3600" dirty="0"/>
              <a:t>Document Integration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16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028" name="Picture 4" descr="Cloudsuite EAM Engels - Spectades">
            <a:extLst>
              <a:ext uri="{FF2B5EF4-FFF2-40B4-BE49-F238E27FC236}">
                <a16:creationId xmlns:a16="http://schemas.microsoft.com/office/drawing/2014/main" id="{8D5E5D27-3512-8DF4-7869-F879B1D0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1511"/>
            <a:ext cx="2413000" cy="1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A5CCCB-1A69-0374-3EF4-D9F3FC98B6D9}"/>
              </a:ext>
            </a:extLst>
          </p:cNvPr>
          <p:cNvSpPr/>
          <p:nvPr/>
        </p:nvSpPr>
        <p:spPr>
          <a:xfrm>
            <a:off x="3038418" y="312223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Work Orders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77DEF07-5C83-F34A-B789-1F7C86D92609}"/>
              </a:ext>
            </a:extLst>
          </p:cNvPr>
          <p:cNvSpPr/>
          <p:nvPr/>
        </p:nvSpPr>
        <p:spPr>
          <a:xfrm>
            <a:off x="7423150" y="31089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Non conformities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215F86-4914-A587-24C1-4ACE63697581}"/>
              </a:ext>
            </a:extLst>
          </p:cNvPr>
          <p:cNvSpPr/>
          <p:nvPr/>
        </p:nvSpPr>
        <p:spPr>
          <a:xfrm>
            <a:off x="3038418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Mobile application (vendor)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DC34F3C-16FD-C03A-0167-D9060D05081D}"/>
              </a:ext>
            </a:extLst>
          </p:cNvPr>
          <p:cNvSpPr/>
          <p:nvPr/>
        </p:nvSpPr>
        <p:spPr>
          <a:xfrm>
            <a:off x="4527411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RadWork</a:t>
            </a:r>
            <a:r>
              <a:rPr lang="en-US" sz="1300" dirty="0">
                <a:solidFill>
                  <a:schemeClr val="tx1"/>
                </a:solidFill>
              </a:rPr>
              <a:t> Permits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D1B2D9A-DD98-C51D-023E-4C2D7A9B185E}"/>
              </a:ext>
            </a:extLst>
          </p:cNvPr>
          <p:cNvSpPr/>
          <p:nvPr/>
        </p:nvSpPr>
        <p:spPr>
          <a:xfrm>
            <a:off x="3135227" y="454544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627F561-DC09-48F4-871C-BCCB6A0B9D7F}"/>
              </a:ext>
            </a:extLst>
          </p:cNvPr>
          <p:cNvSpPr/>
          <p:nvPr/>
        </p:nvSpPr>
        <p:spPr>
          <a:xfrm>
            <a:off x="4563698" y="454004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Electrical </a:t>
            </a:r>
            <a:r>
              <a:rPr lang="en-US" sz="1300" dirty="0" err="1">
                <a:solidFill>
                  <a:schemeClr val="tx1"/>
                </a:solidFill>
              </a:rPr>
              <a:t>LoTo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9965F96-9806-36B0-0492-647C6EC3A7DB}"/>
              </a:ext>
            </a:extLst>
          </p:cNvPr>
          <p:cNvSpPr/>
          <p:nvPr/>
        </p:nvSpPr>
        <p:spPr>
          <a:xfrm>
            <a:off x="7423150" y="454671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Track Radiated Equipment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0672F07-FD0D-7E61-9926-0CE427D5CFEF}"/>
              </a:ext>
            </a:extLst>
          </p:cNvPr>
          <p:cNvSpPr/>
          <p:nvPr/>
        </p:nvSpPr>
        <p:spPr>
          <a:xfrm>
            <a:off x="7423150" y="245096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Energization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D92D55-D136-8458-2ABB-C6F343786828}"/>
              </a:ext>
            </a:extLst>
          </p:cNvPr>
          <p:cNvSpPr/>
          <p:nvPr/>
        </p:nvSpPr>
        <p:spPr>
          <a:xfrm>
            <a:off x="2933700" y="2044700"/>
            <a:ext cx="6146800" cy="3251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821076-87B0-1A5E-AE84-16DF1A2A9029}"/>
              </a:ext>
            </a:extLst>
          </p:cNvPr>
          <p:cNvSpPr/>
          <p:nvPr/>
        </p:nvSpPr>
        <p:spPr>
          <a:xfrm>
            <a:off x="3038418" y="3842252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D5C8DDC-FE3F-D45F-F6CE-BE03781B5EC9}"/>
              </a:ext>
            </a:extLst>
          </p:cNvPr>
          <p:cNvSpPr/>
          <p:nvPr/>
        </p:nvSpPr>
        <p:spPr>
          <a:xfrm>
            <a:off x="7423150" y="3784187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Asset 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ED1B8-C28C-8C8F-3350-2B87F8B14757}"/>
              </a:ext>
            </a:extLst>
          </p:cNvPr>
          <p:cNvSpPr txBox="1"/>
          <p:nvPr/>
        </p:nvSpPr>
        <p:spPr>
          <a:xfrm>
            <a:off x="5314279" y="207191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Core Offering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E56457-03AC-5602-98BC-4BA64582DFDD}"/>
              </a:ext>
            </a:extLst>
          </p:cNvPr>
          <p:cNvSpPr/>
          <p:nvPr/>
        </p:nvSpPr>
        <p:spPr>
          <a:xfrm>
            <a:off x="1320800" y="1384299"/>
            <a:ext cx="9360000" cy="4772379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C5C5537-E73B-609F-0B0D-48566C334B61}"/>
              </a:ext>
            </a:extLst>
          </p:cNvPr>
          <p:cNvSpPr/>
          <p:nvPr/>
        </p:nvSpPr>
        <p:spPr>
          <a:xfrm>
            <a:off x="1466736" y="2441243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EAM Light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251A1C0-C84F-592A-083A-D3D3A5289119}"/>
              </a:ext>
            </a:extLst>
          </p:cNvPr>
          <p:cNvSpPr/>
          <p:nvPr/>
        </p:nvSpPr>
        <p:spPr>
          <a:xfrm>
            <a:off x="1466736" y="3163731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</a:rPr>
              <a:t>TREE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E80CC4A-4E38-C5B2-75A1-D955A291400E}"/>
              </a:ext>
            </a:extLst>
          </p:cNvPr>
          <p:cNvSpPr/>
          <p:nvPr/>
        </p:nvSpPr>
        <p:spPr>
          <a:xfrm>
            <a:off x="9194850" y="2441242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Rapid Request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F520E54-12B8-A995-69B6-FB828F41ABEC}"/>
              </a:ext>
            </a:extLst>
          </p:cNvPr>
          <p:cNvSpPr/>
          <p:nvPr/>
        </p:nvSpPr>
        <p:spPr>
          <a:xfrm>
            <a:off x="9194850" y="316333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Store Kiosk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3AD039A-C389-919C-A45A-54989ED45451}"/>
              </a:ext>
            </a:extLst>
          </p:cNvPr>
          <p:cNvSpPr/>
          <p:nvPr/>
        </p:nvSpPr>
        <p:spPr>
          <a:xfrm>
            <a:off x="1466736" y="3890367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A703D-2436-B54D-A4B3-20154C0F82AF}"/>
              </a:ext>
            </a:extLst>
          </p:cNvPr>
          <p:cNvSpPr txBox="1"/>
          <p:nvPr/>
        </p:nvSpPr>
        <p:spPr>
          <a:xfrm>
            <a:off x="4590234" y="1398313"/>
            <a:ext cx="30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EAM Light &amp; Other Services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2B4CB61-0E8A-E41C-BF6F-FA5D70329BEA}"/>
              </a:ext>
            </a:extLst>
          </p:cNvPr>
          <p:cNvSpPr/>
          <p:nvPr/>
        </p:nvSpPr>
        <p:spPr>
          <a:xfrm>
            <a:off x="1466736" y="4612685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Cognos Reporting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9E6849D-FBF7-CF7F-CF1B-D6AB3F7C8BAF}"/>
              </a:ext>
            </a:extLst>
          </p:cNvPr>
          <p:cNvSpPr/>
          <p:nvPr/>
        </p:nvSpPr>
        <p:spPr>
          <a:xfrm>
            <a:off x="605155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KPI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9F1B34F-C127-FEBA-F339-9E1DE4BE172B}"/>
              </a:ext>
            </a:extLst>
          </p:cNvPr>
          <p:cNvSpPr/>
          <p:nvPr/>
        </p:nvSpPr>
        <p:spPr>
          <a:xfrm>
            <a:off x="3135227" y="5384696"/>
            <a:ext cx="1371600" cy="620853"/>
          </a:xfrm>
          <a:prstGeom prst="round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Component Administration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1DD7000-2C71-A87F-88AF-9EF2F954425E}"/>
              </a:ext>
            </a:extLst>
          </p:cNvPr>
          <p:cNvSpPr/>
          <p:nvPr/>
        </p:nvSpPr>
        <p:spPr>
          <a:xfrm>
            <a:off x="4584700" y="539240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Equipment tree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E7372A6-D678-7A95-03E4-27FF7EFA4C71}"/>
              </a:ext>
            </a:extLst>
          </p:cNvPr>
          <p:cNvSpPr/>
          <p:nvPr/>
        </p:nvSpPr>
        <p:spPr>
          <a:xfrm>
            <a:off x="9175864" y="460468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PM Schedules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1C2F07-D39C-B682-7BA3-2C232FF1B5E6}"/>
              </a:ext>
            </a:extLst>
          </p:cNvPr>
          <p:cNvSpPr/>
          <p:nvPr/>
        </p:nvSpPr>
        <p:spPr>
          <a:xfrm>
            <a:off x="6000800" y="454131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FC6883C-890D-C690-820B-B50E9DA19FFB}"/>
              </a:ext>
            </a:extLst>
          </p:cNvPr>
          <p:cNvSpPr/>
          <p:nvPr/>
        </p:nvSpPr>
        <p:spPr>
          <a:xfrm>
            <a:off x="9185218" y="38933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Open CAD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5B96F51-90AA-31DF-AF27-60C85FA5D104}"/>
              </a:ext>
            </a:extLst>
          </p:cNvPr>
          <p:cNvSpPr/>
          <p:nvPr/>
        </p:nvSpPr>
        <p:spPr>
          <a:xfrm>
            <a:off x="1687428" y="5384695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RP Survey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EA1F16-EF05-DE31-A282-54535962464C}"/>
              </a:ext>
            </a:extLst>
          </p:cNvPr>
          <p:cNvSpPr/>
          <p:nvPr/>
        </p:nvSpPr>
        <p:spPr>
          <a:xfrm>
            <a:off x="9001992" y="541388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Labels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8DD911C-A535-8334-6E83-493E98AFEED5}"/>
              </a:ext>
            </a:extLst>
          </p:cNvPr>
          <p:cNvSpPr/>
          <p:nvPr/>
        </p:nvSpPr>
        <p:spPr>
          <a:xfrm>
            <a:off x="5994375" y="244940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Requisitioning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49789CC-52DB-FA72-09FC-00B0B1F1AD10}"/>
              </a:ext>
            </a:extLst>
          </p:cNvPr>
          <p:cNvSpPr/>
          <p:nvPr/>
        </p:nvSpPr>
        <p:spPr>
          <a:xfrm>
            <a:off x="754380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Sample Management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51B1540-15CF-3135-AEF6-3A66CB40B9A4}"/>
              </a:ext>
            </a:extLst>
          </p:cNvPr>
          <p:cNvSpPr/>
          <p:nvPr/>
        </p:nvSpPr>
        <p:spPr>
          <a:xfrm>
            <a:off x="1562100" y="166561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BMS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5EF8D29-B21A-D5A4-D963-B381EBFA9F10}"/>
              </a:ext>
            </a:extLst>
          </p:cNvPr>
          <p:cNvSpPr/>
          <p:nvPr/>
        </p:nvSpPr>
        <p:spPr>
          <a:xfrm>
            <a:off x="9092109" y="168186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Document Integration</a:t>
            </a:r>
          </a:p>
        </p:txBody>
      </p:sp>
      <p:sp>
        <p:nvSpPr>
          <p:cNvPr id="6" name="Line Callout 2 5">
            <a:extLst>
              <a:ext uri="{FF2B5EF4-FFF2-40B4-BE49-F238E27FC236}">
                <a16:creationId xmlns:a16="http://schemas.microsoft.com/office/drawing/2014/main" id="{25580F5D-560E-2B51-8D19-87477B232FE2}"/>
              </a:ext>
            </a:extLst>
          </p:cNvPr>
          <p:cNvSpPr/>
          <p:nvPr/>
        </p:nvSpPr>
        <p:spPr>
          <a:xfrm>
            <a:off x="4313080" y="1582979"/>
            <a:ext cx="6732848" cy="2577534"/>
          </a:xfrm>
          <a:prstGeom prst="borderCallout2">
            <a:avLst>
              <a:gd name="adj1" fmla="val 18588"/>
              <a:gd name="adj2" fmla="val -5991"/>
              <a:gd name="adj3" fmla="val 18588"/>
              <a:gd name="adj4" fmla="val -12522"/>
              <a:gd name="adj5" fmla="val 94293"/>
              <a:gd name="adj6" fmla="val -23300"/>
            </a:avLst>
          </a:prstGeom>
          <a:solidFill>
            <a:schemeClr val="bg1"/>
          </a:solidFill>
          <a:effectLst>
            <a:outerShdw blurRad="50800" dist="38100" dir="2700000" sx="102674" sy="102674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299991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8E59E7-5822-3038-846D-6AEEAF81F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287" y="1617329"/>
            <a:ext cx="5374895" cy="2437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4958EA-5BB5-B53F-0C14-43248019E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396" y="1615138"/>
            <a:ext cx="1279282" cy="25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21DCF-6012-DE94-6B60-24090F9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25470"/>
          </a:xfrm>
        </p:spPr>
        <p:txBody>
          <a:bodyPr/>
          <a:lstStyle/>
          <a:p>
            <a:r>
              <a:rPr lang="en-US" sz="3600" dirty="0"/>
              <a:t>Document Integration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17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028" name="Picture 4" descr="Cloudsuite EAM Engels - Spectades">
            <a:extLst>
              <a:ext uri="{FF2B5EF4-FFF2-40B4-BE49-F238E27FC236}">
                <a16:creationId xmlns:a16="http://schemas.microsoft.com/office/drawing/2014/main" id="{8D5E5D27-3512-8DF4-7869-F879B1D0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1511"/>
            <a:ext cx="2413000" cy="1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A5CCCB-1A69-0374-3EF4-D9F3FC98B6D9}"/>
              </a:ext>
            </a:extLst>
          </p:cNvPr>
          <p:cNvSpPr/>
          <p:nvPr/>
        </p:nvSpPr>
        <p:spPr>
          <a:xfrm>
            <a:off x="3038418" y="312223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Work Orders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77DEF07-5C83-F34A-B789-1F7C86D92609}"/>
              </a:ext>
            </a:extLst>
          </p:cNvPr>
          <p:cNvSpPr/>
          <p:nvPr/>
        </p:nvSpPr>
        <p:spPr>
          <a:xfrm>
            <a:off x="7423150" y="31089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Non conformities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215F86-4914-A587-24C1-4ACE63697581}"/>
              </a:ext>
            </a:extLst>
          </p:cNvPr>
          <p:cNvSpPr/>
          <p:nvPr/>
        </p:nvSpPr>
        <p:spPr>
          <a:xfrm>
            <a:off x="3038418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Mobile application (vendor)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DC34F3C-16FD-C03A-0167-D9060D05081D}"/>
              </a:ext>
            </a:extLst>
          </p:cNvPr>
          <p:cNvSpPr/>
          <p:nvPr/>
        </p:nvSpPr>
        <p:spPr>
          <a:xfrm>
            <a:off x="4527411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RadWork</a:t>
            </a:r>
            <a:r>
              <a:rPr lang="en-US" sz="1300" dirty="0">
                <a:solidFill>
                  <a:schemeClr val="tx1"/>
                </a:solidFill>
              </a:rPr>
              <a:t> Permits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D1B2D9A-DD98-C51D-023E-4C2D7A9B185E}"/>
              </a:ext>
            </a:extLst>
          </p:cNvPr>
          <p:cNvSpPr/>
          <p:nvPr/>
        </p:nvSpPr>
        <p:spPr>
          <a:xfrm>
            <a:off x="3135227" y="454544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627F561-DC09-48F4-871C-BCCB6A0B9D7F}"/>
              </a:ext>
            </a:extLst>
          </p:cNvPr>
          <p:cNvSpPr/>
          <p:nvPr/>
        </p:nvSpPr>
        <p:spPr>
          <a:xfrm>
            <a:off x="4563698" y="454004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Electrical </a:t>
            </a:r>
            <a:r>
              <a:rPr lang="en-US" sz="1300" dirty="0" err="1">
                <a:solidFill>
                  <a:schemeClr val="tx1"/>
                </a:solidFill>
              </a:rPr>
              <a:t>LoTo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9965F96-9806-36B0-0492-647C6EC3A7DB}"/>
              </a:ext>
            </a:extLst>
          </p:cNvPr>
          <p:cNvSpPr/>
          <p:nvPr/>
        </p:nvSpPr>
        <p:spPr>
          <a:xfrm>
            <a:off x="7423150" y="454671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Track Radiated Equipment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0672F07-FD0D-7E61-9926-0CE427D5CFEF}"/>
              </a:ext>
            </a:extLst>
          </p:cNvPr>
          <p:cNvSpPr/>
          <p:nvPr/>
        </p:nvSpPr>
        <p:spPr>
          <a:xfrm>
            <a:off x="7423150" y="245096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Energization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D92D55-D136-8458-2ABB-C6F343786828}"/>
              </a:ext>
            </a:extLst>
          </p:cNvPr>
          <p:cNvSpPr/>
          <p:nvPr/>
        </p:nvSpPr>
        <p:spPr>
          <a:xfrm>
            <a:off x="2933700" y="2044700"/>
            <a:ext cx="6146800" cy="3251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821076-87B0-1A5E-AE84-16DF1A2A9029}"/>
              </a:ext>
            </a:extLst>
          </p:cNvPr>
          <p:cNvSpPr/>
          <p:nvPr/>
        </p:nvSpPr>
        <p:spPr>
          <a:xfrm>
            <a:off x="3038418" y="3842252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D5C8DDC-FE3F-D45F-F6CE-BE03781B5EC9}"/>
              </a:ext>
            </a:extLst>
          </p:cNvPr>
          <p:cNvSpPr/>
          <p:nvPr/>
        </p:nvSpPr>
        <p:spPr>
          <a:xfrm>
            <a:off x="7423150" y="3784187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Asset 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ED1B8-C28C-8C8F-3350-2B87F8B14757}"/>
              </a:ext>
            </a:extLst>
          </p:cNvPr>
          <p:cNvSpPr txBox="1"/>
          <p:nvPr/>
        </p:nvSpPr>
        <p:spPr>
          <a:xfrm>
            <a:off x="5314279" y="207191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Core Offering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E56457-03AC-5602-98BC-4BA64582DFDD}"/>
              </a:ext>
            </a:extLst>
          </p:cNvPr>
          <p:cNvSpPr/>
          <p:nvPr/>
        </p:nvSpPr>
        <p:spPr>
          <a:xfrm>
            <a:off x="1320800" y="1384299"/>
            <a:ext cx="9360000" cy="4772379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C5C5537-E73B-609F-0B0D-48566C334B61}"/>
              </a:ext>
            </a:extLst>
          </p:cNvPr>
          <p:cNvSpPr/>
          <p:nvPr/>
        </p:nvSpPr>
        <p:spPr>
          <a:xfrm>
            <a:off x="1466736" y="2441243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EAM Light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251A1C0-C84F-592A-083A-D3D3A5289119}"/>
              </a:ext>
            </a:extLst>
          </p:cNvPr>
          <p:cNvSpPr/>
          <p:nvPr/>
        </p:nvSpPr>
        <p:spPr>
          <a:xfrm>
            <a:off x="1466736" y="3163731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</a:rPr>
              <a:t>TREE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E80CC4A-4E38-C5B2-75A1-D955A291400E}"/>
              </a:ext>
            </a:extLst>
          </p:cNvPr>
          <p:cNvSpPr/>
          <p:nvPr/>
        </p:nvSpPr>
        <p:spPr>
          <a:xfrm>
            <a:off x="9194850" y="2441242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Rapid Request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F520E54-12B8-A995-69B6-FB828F41ABEC}"/>
              </a:ext>
            </a:extLst>
          </p:cNvPr>
          <p:cNvSpPr/>
          <p:nvPr/>
        </p:nvSpPr>
        <p:spPr>
          <a:xfrm>
            <a:off x="9194850" y="316333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Store Kiosk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3AD039A-C389-919C-A45A-54989ED45451}"/>
              </a:ext>
            </a:extLst>
          </p:cNvPr>
          <p:cNvSpPr/>
          <p:nvPr/>
        </p:nvSpPr>
        <p:spPr>
          <a:xfrm>
            <a:off x="1466736" y="3890367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A703D-2436-B54D-A4B3-20154C0F82AF}"/>
              </a:ext>
            </a:extLst>
          </p:cNvPr>
          <p:cNvSpPr txBox="1"/>
          <p:nvPr/>
        </p:nvSpPr>
        <p:spPr>
          <a:xfrm>
            <a:off x="4590234" y="1398313"/>
            <a:ext cx="30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EAM Light &amp; Other Services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2B4CB61-0E8A-E41C-BF6F-FA5D70329BEA}"/>
              </a:ext>
            </a:extLst>
          </p:cNvPr>
          <p:cNvSpPr/>
          <p:nvPr/>
        </p:nvSpPr>
        <p:spPr>
          <a:xfrm>
            <a:off x="1466736" y="4612685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Cognos Reporting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9E6849D-FBF7-CF7F-CF1B-D6AB3F7C8BAF}"/>
              </a:ext>
            </a:extLst>
          </p:cNvPr>
          <p:cNvSpPr/>
          <p:nvPr/>
        </p:nvSpPr>
        <p:spPr>
          <a:xfrm>
            <a:off x="605155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KPI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9F1B34F-C127-FEBA-F339-9E1DE4BE172B}"/>
              </a:ext>
            </a:extLst>
          </p:cNvPr>
          <p:cNvSpPr/>
          <p:nvPr/>
        </p:nvSpPr>
        <p:spPr>
          <a:xfrm>
            <a:off x="3135227" y="5384696"/>
            <a:ext cx="1371600" cy="620853"/>
          </a:xfrm>
          <a:prstGeom prst="round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Component Administration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1DD7000-2C71-A87F-88AF-9EF2F954425E}"/>
              </a:ext>
            </a:extLst>
          </p:cNvPr>
          <p:cNvSpPr/>
          <p:nvPr/>
        </p:nvSpPr>
        <p:spPr>
          <a:xfrm>
            <a:off x="4584700" y="539240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Equipment tree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E7372A6-D678-7A95-03E4-27FF7EFA4C71}"/>
              </a:ext>
            </a:extLst>
          </p:cNvPr>
          <p:cNvSpPr/>
          <p:nvPr/>
        </p:nvSpPr>
        <p:spPr>
          <a:xfrm>
            <a:off x="9175864" y="460468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PM Schedules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1C2F07-D39C-B682-7BA3-2C232FF1B5E6}"/>
              </a:ext>
            </a:extLst>
          </p:cNvPr>
          <p:cNvSpPr/>
          <p:nvPr/>
        </p:nvSpPr>
        <p:spPr>
          <a:xfrm>
            <a:off x="6000800" y="454131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FC6883C-890D-C690-820B-B50E9DA19FFB}"/>
              </a:ext>
            </a:extLst>
          </p:cNvPr>
          <p:cNvSpPr/>
          <p:nvPr/>
        </p:nvSpPr>
        <p:spPr>
          <a:xfrm>
            <a:off x="9185218" y="38933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Open CAD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5B96F51-90AA-31DF-AF27-60C85FA5D104}"/>
              </a:ext>
            </a:extLst>
          </p:cNvPr>
          <p:cNvSpPr/>
          <p:nvPr/>
        </p:nvSpPr>
        <p:spPr>
          <a:xfrm>
            <a:off x="1687428" y="5384695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RP Survey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EA1F16-EF05-DE31-A282-54535962464C}"/>
              </a:ext>
            </a:extLst>
          </p:cNvPr>
          <p:cNvSpPr/>
          <p:nvPr/>
        </p:nvSpPr>
        <p:spPr>
          <a:xfrm>
            <a:off x="9001992" y="541388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Labels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8DD911C-A535-8334-6E83-493E98AFEED5}"/>
              </a:ext>
            </a:extLst>
          </p:cNvPr>
          <p:cNvSpPr/>
          <p:nvPr/>
        </p:nvSpPr>
        <p:spPr>
          <a:xfrm>
            <a:off x="5994375" y="244940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Requisitioning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49789CC-52DB-FA72-09FC-00B0B1F1AD10}"/>
              </a:ext>
            </a:extLst>
          </p:cNvPr>
          <p:cNvSpPr/>
          <p:nvPr/>
        </p:nvSpPr>
        <p:spPr>
          <a:xfrm>
            <a:off x="754380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Sample Management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51B1540-15CF-3135-AEF6-3A66CB40B9A4}"/>
              </a:ext>
            </a:extLst>
          </p:cNvPr>
          <p:cNvSpPr/>
          <p:nvPr/>
        </p:nvSpPr>
        <p:spPr>
          <a:xfrm>
            <a:off x="1562100" y="166561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BMS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5EF8D29-B21A-D5A4-D963-B381EBFA9F10}"/>
              </a:ext>
            </a:extLst>
          </p:cNvPr>
          <p:cNvSpPr/>
          <p:nvPr/>
        </p:nvSpPr>
        <p:spPr>
          <a:xfrm>
            <a:off x="9092109" y="168186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Document Integration</a:t>
            </a:r>
          </a:p>
        </p:txBody>
      </p:sp>
      <p:sp>
        <p:nvSpPr>
          <p:cNvPr id="6" name="Line Callout 2 5">
            <a:extLst>
              <a:ext uri="{FF2B5EF4-FFF2-40B4-BE49-F238E27FC236}">
                <a16:creationId xmlns:a16="http://schemas.microsoft.com/office/drawing/2014/main" id="{25580F5D-560E-2B51-8D19-87477B232FE2}"/>
              </a:ext>
            </a:extLst>
          </p:cNvPr>
          <p:cNvSpPr/>
          <p:nvPr/>
        </p:nvSpPr>
        <p:spPr>
          <a:xfrm>
            <a:off x="4209936" y="1713542"/>
            <a:ext cx="7772400" cy="3002122"/>
          </a:xfrm>
          <a:prstGeom prst="borderCallout2">
            <a:avLst>
              <a:gd name="adj1" fmla="val 18588"/>
              <a:gd name="adj2" fmla="val -5991"/>
              <a:gd name="adj3" fmla="val 18588"/>
              <a:gd name="adj4" fmla="val -12522"/>
              <a:gd name="adj5" fmla="val 10884"/>
              <a:gd name="adj6" fmla="val -20042"/>
            </a:avLst>
          </a:prstGeom>
          <a:solidFill>
            <a:schemeClr val="bg1"/>
          </a:solidFill>
          <a:effectLst>
            <a:outerShdw blurRad="50800" dist="38100" dir="2700000" sx="102674" sy="102674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299991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76846C-C676-3F25-E9DC-80EF498F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36" y="1705118"/>
            <a:ext cx="7772400" cy="30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21DCF-6012-DE94-6B60-24090F9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25470"/>
          </a:xfrm>
        </p:spPr>
        <p:txBody>
          <a:bodyPr/>
          <a:lstStyle/>
          <a:p>
            <a:r>
              <a:rPr lang="en-US" sz="3600" dirty="0"/>
              <a:t>Document Integration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18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028" name="Picture 4" descr="Cloudsuite EAM Engels - Spectades">
            <a:extLst>
              <a:ext uri="{FF2B5EF4-FFF2-40B4-BE49-F238E27FC236}">
                <a16:creationId xmlns:a16="http://schemas.microsoft.com/office/drawing/2014/main" id="{8D5E5D27-3512-8DF4-7869-F879B1D0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1511"/>
            <a:ext cx="2413000" cy="1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A5CCCB-1A69-0374-3EF4-D9F3FC98B6D9}"/>
              </a:ext>
            </a:extLst>
          </p:cNvPr>
          <p:cNvSpPr/>
          <p:nvPr/>
        </p:nvSpPr>
        <p:spPr>
          <a:xfrm>
            <a:off x="3038418" y="312223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Work Orders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77DEF07-5C83-F34A-B789-1F7C86D92609}"/>
              </a:ext>
            </a:extLst>
          </p:cNvPr>
          <p:cNvSpPr/>
          <p:nvPr/>
        </p:nvSpPr>
        <p:spPr>
          <a:xfrm>
            <a:off x="7423150" y="31089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Non conformities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215F86-4914-A587-24C1-4ACE63697581}"/>
              </a:ext>
            </a:extLst>
          </p:cNvPr>
          <p:cNvSpPr/>
          <p:nvPr/>
        </p:nvSpPr>
        <p:spPr>
          <a:xfrm>
            <a:off x="3038418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Mobile application (vendor)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DC34F3C-16FD-C03A-0167-D9060D05081D}"/>
              </a:ext>
            </a:extLst>
          </p:cNvPr>
          <p:cNvSpPr/>
          <p:nvPr/>
        </p:nvSpPr>
        <p:spPr>
          <a:xfrm>
            <a:off x="4527411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RadWork</a:t>
            </a:r>
            <a:r>
              <a:rPr lang="en-US" sz="1300" dirty="0">
                <a:solidFill>
                  <a:schemeClr val="tx1"/>
                </a:solidFill>
              </a:rPr>
              <a:t> Permits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D1B2D9A-DD98-C51D-023E-4C2D7A9B185E}"/>
              </a:ext>
            </a:extLst>
          </p:cNvPr>
          <p:cNvSpPr/>
          <p:nvPr/>
        </p:nvSpPr>
        <p:spPr>
          <a:xfrm>
            <a:off x="3135227" y="454544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627F561-DC09-48F4-871C-BCCB6A0B9D7F}"/>
              </a:ext>
            </a:extLst>
          </p:cNvPr>
          <p:cNvSpPr/>
          <p:nvPr/>
        </p:nvSpPr>
        <p:spPr>
          <a:xfrm>
            <a:off x="4563698" y="454004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Electrical </a:t>
            </a:r>
            <a:r>
              <a:rPr lang="en-US" sz="1300" dirty="0" err="1">
                <a:solidFill>
                  <a:schemeClr val="tx1"/>
                </a:solidFill>
              </a:rPr>
              <a:t>LoTo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9965F96-9806-36B0-0492-647C6EC3A7DB}"/>
              </a:ext>
            </a:extLst>
          </p:cNvPr>
          <p:cNvSpPr/>
          <p:nvPr/>
        </p:nvSpPr>
        <p:spPr>
          <a:xfrm>
            <a:off x="7423150" y="454671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Track Radiated Equipment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0672F07-FD0D-7E61-9926-0CE427D5CFEF}"/>
              </a:ext>
            </a:extLst>
          </p:cNvPr>
          <p:cNvSpPr/>
          <p:nvPr/>
        </p:nvSpPr>
        <p:spPr>
          <a:xfrm>
            <a:off x="7423150" y="245096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Energization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D92D55-D136-8458-2ABB-C6F343786828}"/>
              </a:ext>
            </a:extLst>
          </p:cNvPr>
          <p:cNvSpPr/>
          <p:nvPr/>
        </p:nvSpPr>
        <p:spPr>
          <a:xfrm>
            <a:off x="2933700" y="2044700"/>
            <a:ext cx="6146800" cy="3251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821076-87B0-1A5E-AE84-16DF1A2A9029}"/>
              </a:ext>
            </a:extLst>
          </p:cNvPr>
          <p:cNvSpPr/>
          <p:nvPr/>
        </p:nvSpPr>
        <p:spPr>
          <a:xfrm>
            <a:off x="3038418" y="3842252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D5C8DDC-FE3F-D45F-F6CE-BE03781B5EC9}"/>
              </a:ext>
            </a:extLst>
          </p:cNvPr>
          <p:cNvSpPr/>
          <p:nvPr/>
        </p:nvSpPr>
        <p:spPr>
          <a:xfrm>
            <a:off x="7423150" y="3784187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Asset 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ED1B8-C28C-8C8F-3350-2B87F8B14757}"/>
              </a:ext>
            </a:extLst>
          </p:cNvPr>
          <p:cNvSpPr txBox="1"/>
          <p:nvPr/>
        </p:nvSpPr>
        <p:spPr>
          <a:xfrm>
            <a:off x="5314279" y="207191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Core Offering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E56457-03AC-5602-98BC-4BA64582DFDD}"/>
              </a:ext>
            </a:extLst>
          </p:cNvPr>
          <p:cNvSpPr/>
          <p:nvPr/>
        </p:nvSpPr>
        <p:spPr>
          <a:xfrm>
            <a:off x="1320800" y="1384299"/>
            <a:ext cx="9360000" cy="4772379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C5C5537-E73B-609F-0B0D-48566C334B61}"/>
              </a:ext>
            </a:extLst>
          </p:cNvPr>
          <p:cNvSpPr/>
          <p:nvPr/>
        </p:nvSpPr>
        <p:spPr>
          <a:xfrm>
            <a:off x="1466736" y="2441243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EAM Light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251A1C0-C84F-592A-083A-D3D3A5289119}"/>
              </a:ext>
            </a:extLst>
          </p:cNvPr>
          <p:cNvSpPr/>
          <p:nvPr/>
        </p:nvSpPr>
        <p:spPr>
          <a:xfrm>
            <a:off x="1466736" y="3163731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</a:rPr>
              <a:t>TREE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E80CC4A-4E38-C5B2-75A1-D955A291400E}"/>
              </a:ext>
            </a:extLst>
          </p:cNvPr>
          <p:cNvSpPr/>
          <p:nvPr/>
        </p:nvSpPr>
        <p:spPr>
          <a:xfrm>
            <a:off x="9194850" y="2441242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Rapid Request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F520E54-12B8-A995-69B6-FB828F41ABEC}"/>
              </a:ext>
            </a:extLst>
          </p:cNvPr>
          <p:cNvSpPr/>
          <p:nvPr/>
        </p:nvSpPr>
        <p:spPr>
          <a:xfrm>
            <a:off x="9194850" y="316333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Store Kiosk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3AD039A-C389-919C-A45A-54989ED45451}"/>
              </a:ext>
            </a:extLst>
          </p:cNvPr>
          <p:cNvSpPr/>
          <p:nvPr/>
        </p:nvSpPr>
        <p:spPr>
          <a:xfrm>
            <a:off x="1466736" y="3890367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A703D-2436-B54D-A4B3-20154C0F82AF}"/>
              </a:ext>
            </a:extLst>
          </p:cNvPr>
          <p:cNvSpPr txBox="1"/>
          <p:nvPr/>
        </p:nvSpPr>
        <p:spPr>
          <a:xfrm>
            <a:off x="4590234" y="1398313"/>
            <a:ext cx="30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EAM Light &amp; Other Services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2B4CB61-0E8A-E41C-BF6F-FA5D70329BEA}"/>
              </a:ext>
            </a:extLst>
          </p:cNvPr>
          <p:cNvSpPr/>
          <p:nvPr/>
        </p:nvSpPr>
        <p:spPr>
          <a:xfrm>
            <a:off x="1466736" y="4612685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Cognos Reporting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9E6849D-FBF7-CF7F-CF1B-D6AB3F7C8BAF}"/>
              </a:ext>
            </a:extLst>
          </p:cNvPr>
          <p:cNvSpPr/>
          <p:nvPr/>
        </p:nvSpPr>
        <p:spPr>
          <a:xfrm>
            <a:off x="605155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KPI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9F1B34F-C127-FEBA-F339-9E1DE4BE172B}"/>
              </a:ext>
            </a:extLst>
          </p:cNvPr>
          <p:cNvSpPr/>
          <p:nvPr/>
        </p:nvSpPr>
        <p:spPr>
          <a:xfrm>
            <a:off x="3135227" y="5384696"/>
            <a:ext cx="1371600" cy="620853"/>
          </a:xfrm>
          <a:prstGeom prst="round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Component Administration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1DD7000-2C71-A87F-88AF-9EF2F954425E}"/>
              </a:ext>
            </a:extLst>
          </p:cNvPr>
          <p:cNvSpPr/>
          <p:nvPr/>
        </p:nvSpPr>
        <p:spPr>
          <a:xfrm>
            <a:off x="4584700" y="539240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Equipment tree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E7372A6-D678-7A95-03E4-27FF7EFA4C71}"/>
              </a:ext>
            </a:extLst>
          </p:cNvPr>
          <p:cNvSpPr/>
          <p:nvPr/>
        </p:nvSpPr>
        <p:spPr>
          <a:xfrm>
            <a:off x="9175864" y="460468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PM Schedules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1C2F07-D39C-B682-7BA3-2C232FF1B5E6}"/>
              </a:ext>
            </a:extLst>
          </p:cNvPr>
          <p:cNvSpPr/>
          <p:nvPr/>
        </p:nvSpPr>
        <p:spPr>
          <a:xfrm>
            <a:off x="6000800" y="454131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FC6883C-890D-C690-820B-B50E9DA19FFB}"/>
              </a:ext>
            </a:extLst>
          </p:cNvPr>
          <p:cNvSpPr/>
          <p:nvPr/>
        </p:nvSpPr>
        <p:spPr>
          <a:xfrm>
            <a:off x="9185218" y="38933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Open CAD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5B96F51-90AA-31DF-AF27-60C85FA5D104}"/>
              </a:ext>
            </a:extLst>
          </p:cNvPr>
          <p:cNvSpPr/>
          <p:nvPr/>
        </p:nvSpPr>
        <p:spPr>
          <a:xfrm>
            <a:off x="1687428" y="5384695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RP Survey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EA1F16-EF05-DE31-A282-54535962464C}"/>
              </a:ext>
            </a:extLst>
          </p:cNvPr>
          <p:cNvSpPr/>
          <p:nvPr/>
        </p:nvSpPr>
        <p:spPr>
          <a:xfrm>
            <a:off x="9001992" y="541388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Labels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8DD911C-A535-8334-6E83-493E98AFEED5}"/>
              </a:ext>
            </a:extLst>
          </p:cNvPr>
          <p:cNvSpPr/>
          <p:nvPr/>
        </p:nvSpPr>
        <p:spPr>
          <a:xfrm>
            <a:off x="5994375" y="244940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Requisitioning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49789CC-52DB-FA72-09FC-00B0B1F1AD10}"/>
              </a:ext>
            </a:extLst>
          </p:cNvPr>
          <p:cNvSpPr/>
          <p:nvPr/>
        </p:nvSpPr>
        <p:spPr>
          <a:xfrm>
            <a:off x="754380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Sample Management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51B1540-15CF-3135-AEF6-3A66CB40B9A4}"/>
              </a:ext>
            </a:extLst>
          </p:cNvPr>
          <p:cNvSpPr/>
          <p:nvPr/>
        </p:nvSpPr>
        <p:spPr>
          <a:xfrm>
            <a:off x="1562100" y="166561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BMS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5EF8D29-B21A-D5A4-D963-B381EBFA9F10}"/>
              </a:ext>
            </a:extLst>
          </p:cNvPr>
          <p:cNvSpPr/>
          <p:nvPr/>
        </p:nvSpPr>
        <p:spPr>
          <a:xfrm>
            <a:off x="9092109" y="168186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Document Integration</a:t>
            </a:r>
          </a:p>
        </p:txBody>
      </p:sp>
      <p:sp>
        <p:nvSpPr>
          <p:cNvPr id="6" name="Line Callout 2 5">
            <a:extLst>
              <a:ext uri="{FF2B5EF4-FFF2-40B4-BE49-F238E27FC236}">
                <a16:creationId xmlns:a16="http://schemas.microsoft.com/office/drawing/2014/main" id="{25580F5D-560E-2B51-8D19-87477B232FE2}"/>
              </a:ext>
            </a:extLst>
          </p:cNvPr>
          <p:cNvSpPr/>
          <p:nvPr/>
        </p:nvSpPr>
        <p:spPr>
          <a:xfrm>
            <a:off x="5599364" y="241588"/>
            <a:ext cx="6672391" cy="4832269"/>
          </a:xfrm>
          <a:prstGeom prst="borderCallout2">
            <a:avLst>
              <a:gd name="adj1" fmla="val 18588"/>
              <a:gd name="adj2" fmla="val -5991"/>
              <a:gd name="adj3" fmla="val 18588"/>
              <a:gd name="adj4" fmla="val -12522"/>
              <a:gd name="adj5" fmla="val 109574"/>
              <a:gd name="adj6" fmla="val -13506"/>
            </a:avLst>
          </a:prstGeom>
          <a:solidFill>
            <a:schemeClr val="bg1"/>
          </a:solidFill>
          <a:effectLst>
            <a:outerShdw blurRad="50800" dist="38100" dir="2700000" sx="102674" sy="102674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299991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32881C-4A91-F7FC-4153-275A42C7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364" y="241588"/>
            <a:ext cx="6689222" cy="48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21DCF-6012-DE94-6B60-24090F9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25470"/>
          </a:xfrm>
        </p:spPr>
        <p:txBody>
          <a:bodyPr/>
          <a:lstStyle/>
          <a:p>
            <a:r>
              <a:rPr lang="en-US" sz="3600" dirty="0"/>
              <a:t>EAM Offering at 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19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028" name="Picture 4" descr="Cloudsuite EAM Engels - Spectades">
            <a:extLst>
              <a:ext uri="{FF2B5EF4-FFF2-40B4-BE49-F238E27FC236}">
                <a16:creationId xmlns:a16="http://schemas.microsoft.com/office/drawing/2014/main" id="{8D5E5D27-3512-8DF4-7869-F879B1D0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1511"/>
            <a:ext cx="2413000" cy="1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A5CCCB-1A69-0374-3EF4-D9F3FC98B6D9}"/>
              </a:ext>
            </a:extLst>
          </p:cNvPr>
          <p:cNvSpPr/>
          <p:nvPr/>
        </p:nvSpPr>
        <p:spPr>
          <a:xfrm>
            <a:off x="3038418" y="312223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Work Orders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77DEF07-5C83-F34A-B789-1F7C86D92609}"/>
              </a:ext>
            </a:extLst>
          </p:cNvPr>
          <p:cNvSpPr/>
          <p:nvPr/>
        </p:nvSpPr>
        <p:spPr>
          <a:xfrm>
            <a:off x="7423150" y="31089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Non conformities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215F86-4914-A587-24C1-4ACE63697581}"/>
              </a:ext>
            </a:extLst>
          </p:cNvPr>
          <p:cNvSpPr/>
          <p:nvPr/>
        </p:nvSpPr>
        <p:spPr>
          <a:xfrm>
            <a:off x="3038418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Mobile application (vendor)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DC34F3C-16FD-C03A-0167-D9060D05081D}"/>
              </a:ext>
            </a:extLst>
          </p:cNvPr>
          <p:cNvSpPr/>
          <p:nvPr/>
        </p:nvSpPr>
        <p:spPr>
          <a:xfrm>
            <a:off x="4527411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RadWork</a:t>
            </a:r>
            <a:r>
              <a:rPr lang="en-US" sz="1300" dirty="0">
                <a:solidFill>
                  <a:schemeClr val="tx1"/>
                </a:solidFill>
              </a:rPr>
              <a:t> Permits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D1B2D9A-DD98-C51D-023E-4C2D7A9B185E}"/>
              </a:ext>
            </a:extLst>
          </p:cNvPr>
          <p:cNvSpPr/>
          <p:nvPr/>
        </p:nvSpPr>
        <p:spPr>
          <a:xfrm>
            <a:off x="3135227" y="454544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627F561-DC09-48F4-871C-BCCB6A0B9D7F}"/>
              </a:ext>
            </a:extLst>
          </p:cNvPr>
          <p:cNvSpPr/>
          <p:nvPr/>
        </p:nvSpPr>
        <p:spPr>
          <a:xfrm>
            <a:off x="4563698" y="454004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Electrical </a:t>
            </a:r>
            <a:r>
              <a:rPr lang="en-US" sz="1300" dirty="0" err="1">
                <a:solidFill>
                  <a:schemeClr val="tx1"/>
                </a:solidFill>
              </a:rPr>
              <a:t>LoTo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9965F96-9806-36B0-0492-647C6EC3A7DB}"/>
              </a:ext>
            </a:extLst>
          </p:cNvPr>
          <p:cNvSpPr/>
          <p:nvPr/>
        </p:nvSpPr>
        <p:spPr>
          <a:xfrm>
            <a:off x="7423150" y="454671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Track Radiated Equipment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0672F07-FD0D-7E61-9926-0CE427D5CFEF}"/>
              </a:ext>
            </a:extLst>
          </p:cNvPr>
          <p:cNvSpPr/>
          <p:nvPr/>
        </p:nvSpPr>
        <p:spPr>
          <a:xfrm>
            <a:off x="7423150" y="245096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Energization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D92D55-D136-8458-2ABB-C6F343786828}"/>
              </a:ext>
            </a:extLst>
          </p:cNvPr>
          <p:cNvSpPr/>
          <p:nvPr/>
        </p:nvSpPr>
        <p:spPr>
          <a:xfrm>
            <a:off x="2933700" y="2044700"/>
            <a:ext cx="6146800" cy="3251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821076-87B0-1A5E-AE84-16DF1A2A9029}"/>
              </a:ext>
            </a:extLst>
          </p:cNvPr>
          <p:cNvSpPr/>
          <p:nvPr/>
        </p:nvSpPr>
        <p:spPr>
          <a:xfrm>
            <a:off x="3038418" y="3842252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D5C8DDC-FE3F-D45F-F6CE-BE03781B5EC9}"/>
              </a:ext>
            </a:extLst>
          </p:cNvPr>
          <p:cNvSpPr/>
          <p:nvPr/>
        </p:nvSpPr>
        <p:spPr>
          <a:xfrm>
            <a:off x="7423150" y="3784187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Asset 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ED1B8-C28C-8C8F-3350-2B87F8B14757}"/>
              </a:ext>
            </a:extLst>
          </p:cNvPr>
          <p:cNvSpPr txBox="1"/>
          <p:nvPr/>
        </p:nvSpPr>
        <p:spPr>
          <a:xfrm>
            <a:off x="5314279" y="207191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Core Offering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E56457-03AC-5602-98BC-4BA64582DFDD}"/>
              </a:ext>
            </a:extLst>
          </p:cNvPr>
          <p:cNvSpPr/>
          <p:nvPr/>
        </p:nvSpPr>
        <p:spPr>
          <a:xfrm>
            <a:off x="1320800" y="1384299"/>
            <a:ext cx="9360000" cy="4772379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C5C5537-E73B-609F-0B0D-48566C334B61}"/>
              </a:ext>
            </a:extLst>
          </p:cNvPr>
          <p:cNvSpPr/>
          <p:nvPr/>
        </p:nvSpPr>
        <p:spPr>
          <a:xfrm>
            <a:off x="1466736" y="2441243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EAM Light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251A1C0-C84F-592A-083A-D3D3A5289119}"/>
              </a:ext>
            </a:extLst>
          </p:cNvPr>
          <p:cNvSpPr/>
          <p:nvPr/>
        </p:nvSpPr>
        <p:spPr>
          <a:xfrm>
            <a:off x="1466736" y="3163731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</a:rPr>
              <a:t>TREE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E80CC4A-4E38-C5B2-75A1-D955A291400E}"/>
              </a:ext>
            </a:extLst>
          </p:cNvPr>
          <p:cNvSpPr/>
          <p:nvPr/>
        </p:nvSpPr>
        <p:spPr>
          <a:xfrm>
            <a:off x="9194850" y="2441242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Rapid Request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F520E54-12B8-A995-69B6-FB828F41ABEC}"/>
              </a:ext>
            </a:extLst>
          </p:cNvPr>
          <p:cNvSpPr/>
          <p:nvPr/>
        </p:nvSpPr>
        <p:spPr>
          <a:xfrm>
            <a:off x="9194850" y="316333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Store Kiosk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3AD039A-C389-919C-A45A-54989ED45451}"/>
              </a:ext>
            </a:extLst>
          </p:cNvPr>
          <p:cNvSpPr/>
          <p:nvPr/>
        </p:nvSpPr>
        <p:spPr>
          <a:xfrm>
            <a:off x="1466736" y="3890367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A703D-2436-B54D-A4B3-20154C0F82AF}"/>
              </a:ext>
            </a:extLst>
          </p:cNvPr>
          <p:cNvSpPr txBox="1"/>
          <p:nvPr/>
        </p:nvSpPr>
        <p:spPr>
          <a:xfrm>
            <a:off x="4590234" y="1398313"/>
            <a:ext cx="30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EAM Light &amp; Other Services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2B4CB61-0E8A-E41C-BF6F-FA5D70329BEA}"/>
              </a:ext>
            </a:extLst>
          </p:cNvPr>
          <p:cNvSpPr/>
          <p:nvPr/>
        </p:nvSpPr>
        <p:spPr>
          <a:xfrm>
            <a:off x="1466736" y="4612685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Cognos Reporting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9E6849D-FBF7-CF7F-CF1B-D6AB3F7C8BAF}"/>
              </a:ext>
            </a:extLst>
          </p:cNvPr>
          <p:cNvSpPr/>
          <p:nvPr/>
        </p:nvSpPr>
        <p:spPr>
          <a:xfrm>
            <a:off x="605155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KPI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9F1B34F-C127-FEBA-F339-9E1DE4BE172B}"/>
              </a:ext>
            </a:extLst>
          </p:cNvPr>
          <p:cNvSpPr/>
          <p:nvPr/>
        </p:nvSpPr>
        <p:spPr>
          <a:xfrm>
            <a:off x="3135227" y="5384696"/>
            <a:ext cx="1371600" cy="620853"/>
          </a:xfrm>
          <a:prstGeom prst="round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Component Administration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1DD7000-2C71-A87F-88AF-9EF2F954425E}"/>
              </a:ext>
            </a:extLst>
          </p:cNvPr>
          <p:cNvSpPr/>
          <p:nvPr/>
        </p:nvSpPr>
        <p:spPr>
          <a:xfrm>
            <a:off x="4584700" y="539240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Equipment tree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E7372A6-D678-7A95-03E4-27FF7EFA4C71}"/>
              </a:ext>
            </a:extLst>
          </p:cNvPr>
          <p:cNvSpPr/>
          <p:nvPr/>
        </p:nvSpPr>
        <p:spPr>
          <a:xfrm>
            <a:off x="9175864" y="460468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PM Schedules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1C2F07-D39C-B682-7BA3-2C232FF1B5E6}"/>
              </a:ext>
            </a:extLst>
          </p:cNvPr>
          <p:cNvSpPr/>
          <p:nvPr/>
        </p:nvSpPr>
        <p:spPr>
          <a:xfrm>
            <a:off x="6000800" y="454131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FC6883C-890D-C690-820B-B50E9DA19FFB}"/>
              </a:ext>
            </a:extLst>
          </p:cNvPr>
          <p:cNvSpPr/>
          <p:nvPr/>
        </p:nvSpPr>
        <p:spPr>
          <a:xfrm>
            <a:off x="9185218" y="38933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Open CAD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5B96F51-90AA-31DF-AF27-60C85FA5D104}"/>
              </a:ext>
            </a:extLst>
          </p:cNvPr>
          <p:cNvSpPr/>
          <p:nvPr/>
        </p:nvSpPr>
        <p:spPr>
          <a:xfrm>
            <a:off x="1687428" y="5384695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RP Survey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EA1F16-EF05-DE31-A282-54535962464C}"/>
              </a:ext>
            </a:extLst>
          </p:cNvPr>
          <p:cNvSpPr/>
          <p:nvPr/>
        </p:nvSpPr>
        <p:spPr>
          <a:xfrm>
            <a:off x="9001992" y="5413884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Labels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8DD911C-A535-8334-6E83-493E98AFEED5}"/>
              </a:ext>
            </a:extLst>
          </p:cNvPr>
          <p:cNvSpPr/>
          <p:nvPr/>
        </p:nvSpPr>
        <p:spPr>
          <a:xfrm>
            <a:off x="5994375" y="244940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Requisitioning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49789CC-52DB-FA72-09FC-00B0B1F1AD10}"/>
              </a:ext>
            </a:extLst>
          </p:cNvPr>
          <p:cNvSpPr/>
          <p:nvPr/>
        </p:nvSpPr>
        <p:spPr>
          <a:xfrm>
            <a:off x="754380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Sample Management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51B1540-15CF-3135-AEF6-3A66CB40B9A4}"/>
              </a:ext>
            </a:extLst>
          </p:cNvPr>
          <p:cNvSpPr/>
          <p:nvPr/>
        </p:nvSpPr>
        <p:spPr>
          <a:xfrm>
            <a:off x="1562100" y="166561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BMS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5EF8D29-B21A-D5A4-D963-B381EBFA9F10}"/>
              </a:ext>
            </a:extLst>
          </p:cNvPr>
          <p:cNvSpPr/>
          <p:nvPr/>
        </p:nvSpPr>
        <p:spPr>
          <a:xfrm>
            <a:off x="9092109" y="168186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Document Integration</a:t>
            </a:r>
          </a:p>
        </p:txBody>
      </p:sp>
      <p:sp>
        <p:nvSpPr>
          <p:cNvPr id="2" name="Line Callout 2 1">
            <a:extLst>
              <a:ext uri="{FF2B5EF4-FFF2-40B4-BE49-F238E27FC236}">
                <a16:creationId xmlns:a16="http://schemas.microsoft.com/office/drawing/2014/main" id="{298846A8-E68C-A6ED-AD45-E77C78647CF5}"/>
              </a:ext>
            </a:extLst>
          </p:cNvPr>
          <p:cNvSpPr/>
          <p:nvPr/>
        </p:nvSpPr>
        <p:spPr>
          <a:xfrm>
            <a:off x="3712609" y="2477909"/>
            <a:ext cx="4302016" cy="3136583"/>
          </a:xfrm>
          <a:prstGeom prst="borderCallout2">
            <a:avLst>
              <a:gd name="adj1" fmla="val 17794"/>
              <a:gd name="adj2" fmla="val 108509"/>
              <a:gd name="adj3" fmla="val 17794"/>
              <a:gd name="adj4" fmla="val 115559"/>
              <a:gd name="adj5" fmla="val 34283"/>
              <a:gd name="adj6" fmla="val 128744"/>
            </a:avLst>
          </a:prstGeom>
          <a:solidFill>
            <a:schemeClr val="bg1"/>
          </a:solidFill>
          <a:effectLst>
            <a:outerShdw blurRad="50800" dist="38100" dir="2700000" sx="102674" sy="102674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299991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ADAB0-E2E8-9FD4-A193-531A6E422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18" y="2477909"/>
            <a:ext cx="4268125" cy="310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EAM at ESS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Asset and Maintenance Management Function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ola nanzell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dirty="0"/>
              <a:t>2023-09-19</a:t>
            </a: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21DCF-6012-DE94-6B60-24090F9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25470"/>
          </a:xfrm>
        </p:spPr>
        <p:txBody>
          <a:bodyPr/>
          <a:lstStyle/>
          <a:p>
            <a:r>
              <a:rPr lang="en-US" sz="3600" dirty="0"/>
              <a:t>Requests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20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CF5D5CE-C94B-03FD-2CB9-954E5F515ED3}"/>
              </a:ext>
            </a:extLst>
          </p:cNvPr>
          <p:cNvSpPr/>
          <p:nvPr/>
        </p:nvSpPr>
        <p:spPr>
          <a:xfrm>
            <a:off x="1042491" y="4291792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RFID Support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668E207-0F20-866B-1B90-08845FA0F5F7}"/>
              </a:ext>
            </a:extLst>
          </p:cNvPr>
          <p:cNvSpPr/>
          <p:nvPr/>
        </p:nvSpPr>
        <p:spPr>
          <a:xfrm>
            <a:off x="1140397" y="509166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Mechanical </a:t>
            </a:r>
            <a:r>
              <a:rPr lang="en-US" sz="1300" dirty="0" err="1">
                <a:solidFill>
                  <a:schemeClr val="tx1"/>
                </a:solidFill>
              </a:rPr>
              <a:t>LoTo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83086C-546C-425E-C3B2-B57DD5CD8365}"/>
              </a:ext>
            </a:extLst>
          </p:cNvPr>
          <p:cNvSpPr/>
          <p:nvPr/>
        </p:nvSpPr>
        <p:spPr>
          <a:xfrm>
            <a:off x="2511997" y="5669535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Request for Connection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A497A3-6AE8-9A1E-8097-5CEC7A2CB0E8}"/>
              </a:ext>
            </a:extLst>
          </p:cNvPr>
          <p:cNvSpPr/>
          <p:nvPr/>
        </p:nvSpPr>
        <p:spPr>
          <a:xfrm>
            <a:off x="4111665" y="5667770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Receiving Inspection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1FE79A-E288-92CF-EA57-B3C5F128767A}"/>
              </a:ext>
            </a:extLst>
          </p:cNvPr>
          <p:cNvSpPr/>
          <p:nvPr/>
        </p:nvSpPr>
        <p:spPr>
          <a:xfrm>
            <a:off x="7219836" y="565546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QC of goods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AAA6DB1-BF91-D0B9-FC45-B4907DDA891E}"/>
              </a:ext>
            </a:extLst>
          </p:cNvPr>
          <p:cNvSpPr/>
          <p:nvPr/>
        </p:nvSpPr>
        <p:spPr>
          <a:xfrm>
            <a:off x="1073800" y="3420877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Meter Readings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7004B31-BECB-69FE-3A9F-9071ABDAD143}"/>
              </a:ext>
            </a:extLst>
          </p:cNvPr>
          <p:cNvSpPr/>
          <p:nvPr/>
        </p:nvSpPr>
        <p:spPr>
          <a:xfrm>
            <a:off x="1140397" y="241864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HotWorks</a:t>
            </a:r>
            <a:r>
              <a:rPr lang="en-US" sz="1300" dirty="0">
                <a:solidFill>
                  <a:schemeClr val="tx1"/>
                </a:solidFill>
              </a:rPr>
              <a:t> Permit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28E4625-A70E-87D3-824A-97D4BF1C7581}"/>
              </a:ext>
            </a:extLst>
          </p:cNvPr>
          <p:cNvSpPr/>
          <p:nvPr/>
        </p:nvSpPr>
        <p:spPr>
          <a:xfrm>
            <a:off x="9092109" y="553832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Confined Space Permit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76A0F6A-8B13-CEFE-9BF9-547DBDF1DDA3}"/>
              </a:ext>
            </a:extLst>
          </p:cNvPr>
          <p:cNvSpPr/>
          <p:nvPr/>
        </p:nvSpPr>
        <p:spPr>
          <a:xfrm>
            <a:off x="9951455" y="314356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Working at Heights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BDFE2C8-D2D8-4791-E0FB-63BA6F0A5D19}"/>
              </a:ext>
            </a:extLst>
          </p:cNvPr>
          <p:cNvSpPr/>
          <p:nvPr/>
        </p:nvSpPr>
        <p:spPr>
          <a:xfrm>
            <a:off x="9951455" y="393440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ATEX Permit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47080D3-4D5E-6C05-722C-E931548E364B}"/>
              </a:ext>
            </a:extLst>
          </p:cNvPr>
          <p:cNvSpPr/>
          <p:nvPr/>
        </p:nvSpPr>
        <p:spPr>
          <a:xfrm>
            <a:off x="9777909" y="223330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Chemical database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F11F3C5-3016-3DCD-D3C4-B3995ACA297A}"/>
              </a:ext>
            </a:extLst>
          </p:cNvPr>
          <p:cNvSpPr/>
          <p:nvPr/>
        </p:nvSpPr>
        <p:spPr>
          <a:xfrm>
            <a:off x="3221695" y="1037595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Graphical Workflow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974EDC3-C15B-E106-0E71-F879F66FACE8}"/>
              </a:ext>
            </a:extLst>
          </p:cNvPr>
          <p:cNvSpPr/>
          <p:nvPr/>
        </p:nvSpPr>
        <p:spPr>
          <a:xfrm>
            <a:off x="5410200" y="981162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Mobile Permits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9D546AE-9E5F-AAAD-4C5A-74C34CE9AF22}"/>
              </a:ext>
            </a:extLst>
          </p:cNvPr>
          <p:cNvSpPr/>
          <p:nvPr/>
        </p:nvSpPr>
        <p:spPr>
          <a:xfrm>
            <a:off x="7363692" y="1037595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QC Inspections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E0F371C-3033-31F7-4CFB-7BA09BC26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405" y="2042386"/>
            <a:ext cx="6591886" cy="3378220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4CE8864-B075-935C-235A-5A83FA2C7D0A}"/>
              </a:ext>
            </a:extLst>
          </p:cNvPr>
          <p:cNvSpPr/>
          <p:nvPr/>
        </p:nvSpPr>
        <p:spPr>
          <a:xfrm>
            <a:off x="9265655" y="1245950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GIS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9EC3594-8D3E-2E76-D1E0-6D4A21E4A8D8}"/>
              </a:ext>
            </a:extLst>
          </p:cNvPr>
          <p:cNvSpPr/>
          <p:nvPr/>
        </p:nvSpPr>
        <p:spPr>
          <a:xfrm>
            <a:off x="1207062" y="1374700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Procurement support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A5BE41C-B64F-3E5F-82F9-2844D0931D5D}"/>
              </a:ext>
            </a:extLst>
          </p:cNvPr>
          <p:cNvSpPr/>
          <p:nvPr/>
        </p:nvSpPr>
        <p:spPr>
          <a:xfrm>
            <a:off x="9640699" y="479975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Depreciation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6FB576E-88FE-8447-B82A-7E61253D5334}"/>
              </a:ext>
            </a:extLst>
          </p:cNvPr>
          <p:cNvSpPr/>
          <p:nvPr/>
        </p:nvSpPr>
        <p:spPr>
          <a:xfrm>
            <a:off x="5687892" y="5653945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2D and 3D </a:t>
            </a:r>
            <a:r>
              <a:rPr lang="en-US" sz="1300" dirty="0" err="1">
                <a:solidFill>
                  <a:schemeClr val="tx1"/>
                </a:solidFill>
              </a:rPr>
              <a:t>suppport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21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4560ABC-B1A6-7208-4316-2E4646701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61" y="1411707"/>
            <a:ext cx="6959600" cy="3613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187915-EF58-4E02-0B92-D3D2F76BA12B}"/>
              </a:ext>
            </a:extLst>
          </p:cNvPr>
          <p:cNvSpPr txBox="1"/>
          <p:nvPr/>
        </p:nvSpPr>
        <p:spPr>
          <a:xfrm>
            <a:off x="3712334" y="5300984"/>
            <a:ext cx="3544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 FTE EAM Light &amp; Integrations</a:t>
            </a:r>
          </a:p>
          <a:p>
            <a:pPr algn="l"/>
            <a:r>
              <a:rPr lang="en-US" dirty="0">
                <a:solidFill>
                  <a:srgbClr val="666666"/>
                </a:solidFill>
              </a:rPr>
              <a:t>3 FTE EAM System Engineers</a:t>
            </a:r>
          </a:p>
          <a:p>
            <a:pPr algn="l"/>
            <a:r>
              <a:rPr lang="en-US" dirty="0">
                <a:solidFill>
                  <a:srgbClr val="666666"/>
                </a:solidFill>
              </a:rPr>
              <a:t>2 FTE Component Administrators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E51FE5-DD36-E1B0-3A83-7DEF3D676A00}"/>
              </a:ext>
            </a:extLst>
          </p:cNvPr>
          <p:cNvSpPr/>
          <p:nvPr/>
        </p:nvSpPr>
        <p:spPr>
          <a:xfrm>
            <a:off x="7826174" y="5242959"/>
            <a:ext cx="3836787" cy="103945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Support, training and Maintenance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C657C3-0288-7FB6-A36E-BB1DAE793FFC}"/>
              </a:ext>
            </a:extLst>
          </p:cNvPr>
          <p:cNvSpPr txBox="1"/>
          <p:nvPr/>
        </p:nvSpPr>
        <p:spPr>
          <a:xfrm>
            <a:off x="6373692" y="1021612"/>
            <a:ext cx="361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Constant tweaking and improving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B799C72-5DF6-1719-0A9E-8484B39C4191}"/>
              </a:ext>
            </a:extLst>
          </p:cNvPr>
          <p:cNvSpPr/>
          <p:nvPr/>
        </p:nvSpPr>
        <p:spPr>
          <a:xfrm>
            <a:off x="345587" y="290818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RFID Support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CE38B7A-2F25-1E62-EB25-7A3AC60326D6}"/>
              </a:ext>
            </a:extLst>
          </p:cNvPr>
          <p:cNvSpPr/>
          <p:nvPr/>
        </p:nvSpPr>
        <p:spPr>
          <a:xfrm>
            <a:off x="345587" y="3585487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Mechanical </a:t>
            </a:r>
            <a:r>
              <a:rPr lang="en-US" sz="1300" dirty="0" err="1">
                <a:solidFill>
                  <a:schemeClr val="tx1"/>
                </a:solidFill>
              </a:rPr>
              <a:t>LoTo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A180698-07F9-86F7-5E7A-DE4522B1FE7A}"/>
              </a:ext>
            </a:extLst>
          </p:cNvPr>
          <p:cNvSpPr/>
          <p:nvPr/>
        </p:nvSpPr>
        <p:spPr>
          <a:xfrm>
            <a:off x="351139" y="2230891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Meter Readings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199B3E1-2641-B8CC-7BA6-E76C40E58D77}"/>
              </a:ext>
            </a:extLst>
          </p:cNvPr>
          <p:cNvSpPr/>
          <p:nvPr/>
        </p:nvSpPr>
        <p:spPr>
          <a:xfrm>
            <a:off x="351139" y="155359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HotWorks</a:t>
            </a:r>
            <a:r>
              <a:rPr lang="en-US" sz="1300" dirty="0">
                <a:solidFill>
                  <a:schemeClr val="tx1"/>
                </a:solidFill>
              </a:rPr>
              <a:t> Permit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F1F9E2F-75FA-63AD-263B-63AEA4208F46}"/>
              </a:ext>
            </a:extLst>
          </p:cNvPr>
          <p:cNvSpPr/>
          <p:nvPr/>
        </p:nvSpPr>
        <p:spPr>
          <a:xfrm>
            <a:off x="356691" y="87319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Procurement support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4AAB33E-EAB0-ABF9-2DF1-FE4601E080F0}"/>
              </a:ext>
            </a:extLst>
          </p:cNvPr>
          <p:cNvSpPr/>
          <p:nvPr/>
        </p:nvSpPr>
        <p:spPr>
          <a:xfrm>
            <a:off x="345587" y="4262785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Request for Connection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DE6240E-5C3A-0FB2-17BE-937921942C5D}"/>
              </a:ext>
            </a:extLst>
          </p:cNvPr>
          <p:cNvSpPr/>
          <p:nvPr/>
        </p:nvSpPr>
        <p:spPr>
          <a:xfrm>
            <a:off x="345587" y="494008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Receiving Inspection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BE55278-DC52-5DC7-28AC-EE58AFBA3914}"/>
              </a:ext>
            </a:extLst>
          </p:cNvPr>
          <p:cNvSpPr/>
          <p:nvPr/>
        </p:nvSpPr>
        <p:spPr>
          <a:xfrm>
            <a:off x="1791527" y="87319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QC of goods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7E447AE-6C49-0450-D751-6C8980C5E691}"/>
              </a:ext>
            </a:extLst>
          </p:cNvPr>
          <p:cNvSpPr/>
          <p:nvPr/>
        </p:nvSpPr>
        <p:spPr>
          <a:xfrm>
            <a:off x="345587" y="5595252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2D and 3D </a:t>
            </a:r>
            <a:r>
              <a:rPr lang="en-US" sz="1300" dirty="0" err="1">
                <a:solidFill>
                  <a:schemeClr val="tx1"/>
                </a:solidFill>
              </a:rPr>
              <a:t>suppport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437985B-83E0-885E-64AA-2E2B59EE57F3}"/>
              </a:ext>
            </a:extLst>
          </p:cNvPr>
          <p:cNvSpPr/>
          <p:nvPr/>
        </p:nvSpPr>
        <p:spPr>
          <a:xfrm>
            <a:off x="1791527" y="1539090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Confined Space Permit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D93586E-1910-E0F5-D139-67F9A43AEB1C}"/>
              </a:ext>
            </a:extLst>
          </p:cNvPr>
          <p:cNvSpPr/>
          <p:nvPr/>
        </p:nvSpPr>
        <p:spPr>
          <a:xfrm>
            <a:off x="1768379" y="3584337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Working at Heights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AEDDBEC-FEAB-F8BB-D090-038C2F710076}"/>
              </a:ext>
            </a:extLst>
          </p:cNvPr>
          <p:cNvSpPr/>
          <p:nvPr/>
        </p:nvSpPr>
        <p:spPr>
          <a:xfrm>
            <a:off x="1768379" y="4268612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ATEX Permit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AA9E0C5-C8B0-C520-2FEE-5FCA25F0014F}"/>
              </a:ext>
            </a:extLst>
          </p:cNvPr>
          <p:cNvSpPr/>
          <p:nvPr/>
        </p:nvSpPr>
        <p:spPr>
          <a:xfrm>
            <a:off x="1768379" y="291443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Chemical database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55BA451-FDF6-2102-5210-331DE9672B73}"/>
              </a:ext>
            </a:extLst>
          </p:cNvPr>
          <p:cNvSpPr/>
          <p:nvPr/>
        </p:nvSpPr>
        <p:spPr>
          <a:xfrm>
            <a:off x="1783610" y="223089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GIS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6FADF95-34CD-1CDC-C674-5FC71642F1C8}"/>
              </a:ext>
            </a:extLst>
          </p:cNvPr>
          <p:cNvSpPr/>
          <p:nvPr/>
        </p:nvSpPr>
        <p:spPr>
          <a:xfrm>
            <a:off x="1746439" y="4952887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Depreciation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C48097E-E9DC-3904-E366-1AA2F778F8BE}"/>
              </a:ext>
            </a:extLst>
          </p:cNvPr>
          <p:cNvSpPr/>
          <p:nvPr/>
        </p:nvSpPr>
        <p:spPr>
          <a:xfrm>
            <a:off x="1771263" y="5604489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Graphical Workflow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F3F2EFC-C114-D650-B356-86106729CC35}"/>
              </a:ext>
            </a:extLst>
          </p:cNvPr>
          <p:cNvSpPr/>
          <p:nvPr/>
        </p:nvSpPr>
        <p:spPr>
          <a:xfrm>
            <a:off x="3217332" y="870308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Mobile Permits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60C3008-7B45-BCE1-8D14-5A7C2DD69C74}"/>
              </a:ext>
            </a:extLst>
          </p:cNvPr>
          <p:cNvSpPr/>
          <p:nvPr/>
        </p:nvSpPr>
        <p:spPr>
          <a:xfrm>
            <a:off x="3231915" y="1539090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QC Inspections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93AE54-18F4-83D4-022B-C9C6ECBBF89B}"/>
              </a:ext>
            </a:extLst>
          </p:cNvPr>
          <p:cNvSpPr txBox="1"/>
          <p:nvPr/>
        </p:nvSpPr>
        <p:spPr>
          <a:xfrm>
            <a:off x="783367" y="457229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Requests for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8096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Levering 2D and 3D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7389C-4234-3017-BB5C-FC723042AB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ESS Digital Twin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BF2191-17D0-69BD-98CC-1F5F5CAD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5" y="1530322"/>
            <a:ext cx="11571889" cy="4852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62B2F0-D45A-24AB-9A33-EB965129E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55" y="1719500"/>
            <a:ext cx="11797797" cy="4207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B5DA5F-77B7-184C-05EA-DA31E1C1C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4" y="1446415"/>
            <a:ext cx="11910903" cy="527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08556F-5D32-452D-B384-98CCF3F4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9309" cy="4768062"/>
          </a:xfrm>
        </p:spPr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Try not to do everything at once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Build a team that understand the business, science labs </a:t>
            </a:r>
            <a:r>
              <a:rPr lang="en-GB" b="1" dirty="0"/>
              <a:t>are</a:t>
            </a:r>
            <a:r>
              <a:rPr lang="en-GB" dirty="0"/>
              <a:t> different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Get commitment from management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You end up driving a lot of things!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Difficult to cater to so many use cases, installation, commissioning and maintenance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Greenfield, good and bad</a:t>
            </a:r>
          </a:p>
          <a:p>
            <a:pPr marL="330400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Everything can be discussed and challenged </a:t>
            </a:r>
          </a:p>
          <a:p>
            <a:pPr marL="330400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Processes can be developed alongside tools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Not to customize was the right thing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If you need to get the data in, providing it as central service was the right thing</a:t>
            </a:r>
          </a:p>
          <a:p>
            <a:pPr lvl="1"/>
            <a:endParaRPr lang="en-US" dirty="0"/>
          </a:p>
          <a:p>
            <a:pPr lvl="1"/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B21B05D-41C5-3F45-94B7-7EEA5B44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679449-8055-F16A-3C52-80E046705B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74C11-C6C9-4F5D-ACD0-200EC11E19E4}"/>
              </a:ext>
            </a:extLst>
          </p:cNvPr>
          <p:cNvSpPr/>
          <p:nvPr/>
        </p:nvSpPr>
        <p:spPr>
          <a:xfrm>
            <a:off x="4839183" y="1416185"/>
            <a:ext cx="2418736" cy="52844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000" b="1" dirty="0">
                <a:solidFill>
                  <a:schemeClr val="accent4">
                    <a:lumMod val="75000"/>
                  </a:schemeClr>
                </a:solidFill>
              </a:rPr>
              <a:t>830</a:t>
            </a:r>
            <a:r>
              <a:rPr lang="sv-SE" sz="1000" b="1" dirty="0">
                <a:solidFill>
                  <a:schemeClr val="accent4">
                    <a:lumMod val="75000"/>
                  </a:schemeClr>
                </a:solidFill>
              </a:rPr>
              <a:t>60</a:t>
            </a:r>
            <a:endParaRPr lang="en-SE" sz="1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GB" sz="1000" b="1" dirty="0">
                <a:solidFill>
                  <a:schemeClr val="accent4">
                    <a:lumMod val="75000"/>
                  </a:schemeClr>
                </a:solidFill>
              </a:rPr>
              <a:t>Engineering Management</a:t>
            </a:r>
          </a:p>
          <a:p>
            <a:pPr algn="ctr"/>
            <a:r>
              <a:rPr lang="en-SE" sz="900" dirty="0">
                <a:solidFill>
                  <a:srgbClr val="002060"/>
                </a:solidFill>
              </a:rPr>
              <a:t>Magnus Täcklind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31A5AC-2345-C385-839A-457A588F325F}"/>
              </a:ext>
            </a:extLst>
          </p:cNvPr>
          <p:cNvSpPr/>
          <p:nvPr/>
        </p:nvSpPr>
        <p:spPr>
          <a:xfrm>
            <a:off x="1262284" y="2847425"/>
            <a:ext cx="2146603" cy="561116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900" b="1" dirty="0">
                <a:solidFill>
                  <a:schemeClr val="accent4">
                    <a:lumMod val="75000"/>
                  </a:schemeClr>
                </a:solidFill>
              </a:rPr>
              <a:t>830</a:t>
            </a:r>
            <a:r>
              <a:rPr lang="sv-SE" sz="900" b="1" dirty="0">
                <a:solidFill>
                  <a:schemeClr val="accent4">
                    <a:lumMod val="75000"/>
                  </a:schemeClr>
                </a:solidFill>
              </a:rPr>
              <a:t>62</a:t>
            </a:r>
            <a:endParaRPr lang="en-SE" sz="9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GB" sz="900" b="1" dirty="0">
                <a:solidFill>
                  <a:schemeClr val="accent4">
                    <a:lumMod val="75000"/>
                  </a:schemeClr>
                </a:solidFill>
              </a:rPr>
              <a:t>Asset &amp; Maintenance Management</a:t>
            </a:r>
          </a:p>
          <a:p>
            <a:pPr algn="ctr"/>
            <a:r>
              <a:rPr lang="en-SE" sz="900" dirty="0">
                <a:solidFill>
                  <a:srgbClr val="002060"/>
                </a:solidFill>
              </a:rPr>
              <a:t>Ola Nanzell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783167-B02E-A3CB-AC39-BA7F115B785C}"/>
              </a:ext>
            </a:extLst>
          </p:cNvPr>
          <p:cNvSpPr/>
          <p:nvPr/>
        </p:nvSpPr>
        <p:spPr>
          <a:xfrm>
            <a:off x="3721904" y="2846954"/>
            <a:ext cx="1770927" cy="56111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900" b="1" dirty="0">
                <a:solidFill>
                  <a:schemeClr val="accent4">
                    <a:lumMod val="75000"/>
                  </a:schemeClr>
                </a:solidFill>
              </a:rPr>
              <a:t>83</a:t>
            </a:r>
            <a:r>
              <a:rPr lang="sv-SE" sz="900" b="1" dirty="0">
                <a:solidFill>
                  <a:schemeClr val="accent4">
                    <a:lumMod val="75000"/>
                  </a:schemeClr>
                </a:solidFill>
              </a:rPr>
              <a:t>063</a:t>
            </a:r>
            <a:endParaRPr lang="en-SE" sz="9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SE" sz="900" b="1" dirty="0">
                <a:solidFill>
                  <a:schemeClr val="accent4">
                    <a:lumMod val="75000"/>
                  </a:schemeClr>
                </a:solidFill>
              </a:rPr>
              <a:t>PLM &amp; </a:t>
            </a:r>
            <a:r>
              <a:rPr lang="sv-SE" sz="900" b="1" dirty="0">
                <a:solidFill>
                  <a:schemeClr val="accent4">
                    <a:lumMod val="75000"/>
                  </a:schemeClr>
                </a:solidFill>
              </a:rPr>
              <a:t>CAD Management</a:t>
            </a:r>
            <a:endParaRPr lang="en-SE" sz="9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sv-SE" sz="900" i="1" dirty="0" err="1">
                <a:solidFill>
                  <a:srgbClr val="002060"/>
                </a:solidFill>
              </a:rPr>
              <a:t>vacant</a:t>
            </a:r>
            <a:endParaRPr lang="en-SE" sz="900" i="1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14C738-B33B-61D1-7C2E-5389F91D5883}"/>
              </a:ext>
            </a:extLst>
          </p:cNvPr>
          <p:cNvSpPr/>
          <p:nvPr/>
        </p:nvSpPr>
        <p:spPr>
          <a:xfrm>
            <a:off x="5821089" y="2845241"/>
            <a:ext cx="1910540" cy="550157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900" b="1" dirty="0">
                <a:solidFill>
                  <a:schemeClr val="accent4">
                    <a:lumMod val="75000"/>
                  </a:schemeClr>
                </a:solidFill>
              </a:rPr>
              <a:t>830</a:t>
            </a:r>
            <a:r>
              <a:rPr lang="sv-SE" sz="900" b="1" dirty="0">
                <a:solidFill>
                  <a:schemeClr val="accent4">
                    <a:lumMod val="75000"/>
                  </a:schemeClr>
                </a:solidFill>
              </a:rPr>
              <a:t>61</a:t>
            </a:r>
            <a:endParaRPr lang="en-SE" sz="9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SE" sz="900" b="1" dirty="0">
                <a:solidFill>
                  <a:schemeClr val="accent4">
                    <a:lumMod val="75000"/>
                  </a:schemeClr>
                </a:solidFill>
              </a:rPr>
              <a:t>Technical Content Management</a:t>
            </a:r>
          </a:p>
          <a:p>
            <a:pPr algn="ctr"/>
            <a:r>
              <a:rPr lang="en-SE" sz="900" dirty="0">
                <a:solidFill>
                  <a:srgbClr val="002060"/>
                </a:solidFill>
              </a:rPr>
              <a:t>Joakim Meyer</a:t>
            </a:r>
          </a:p>
        </p:txBody>
      </p: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F806CB32-C201-B994-EE7F-DA590A73B962}"/>
              </a:ext>
            </a:extLst>
          </p:cNvPr>
          <p:cNvCxnSpPr>
            <a:stCxn id="13" idx="2"/>
            <a:endCxn id="18" idx="0"/>
          </p:cNvCxnSpPr>
          <p:nvPr/>
        </p:nvCxnSpPr>
        <p:spPr>
          <a:xfrm rot="5400000">
            <a:off x="4876797" y="1675200"/>
            <a:ext cx="902326" cy="144118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>
            <a:extLst>
              <a:ext uri="{FF2B5EF4-FFF2-40B4-BE49-F238E27FC236}">
                <a16:creationId xmlns:a16="http://schemas.microsoft.com/office/drawing/2014/main" id="{14767179-A026-2347-C8BD-F3FF9B941C24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 rot="5400000">
            <a:off x="3740671" y="539544"/>
            <a:ext cx="902797" cy="37129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>
            <a:extLst>
              <a:ext uri="{FF2B5EF4-FFF2-40B4-BE49-F238E27FC236}">
                <a16:creationId xmlns:a16="http://schemas.microsoft.com/office/drawing/2014/main" id="{DD34854C-CC5E-A2A7-5E53-3CFE6EDD5BC1}"/>
              </a:ext>
            </a:extLst>
          </p:cNvPr>
          <p:cNvCxnSpPr>
            <a:stCxn id="13" idx="2"/>
            <a:endCxn id="20" idx="0"/>
          </p:cNvCxnSpPr>
          <p:nvPr/>
        </p:nvCxnSpPr>
        <p:spPr>
          <a:xfrm rot="16200000" flipH="1">
            <a:off x="5962149" y="2031030"/>
            <a:ext cx="900613" cy="72780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Engineering Management Group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GB" sz="3200" dirty="0"/>
              <a:t>	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2023-09-25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A14C738-B33B-61D1-7C2E-5389F91D5883}"/>
              </a:ext>
            </a:extLst>
          </p:cNvPr>
          <p:cNvSpPr/>
          <p:nvPr/>
        </p:nvSpPr>
        <p:spPr>
          <a:xfrm>
            <a:off x="8129723" y="2839644"/>
            <a:ext cx="1548350" cy="550157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900" b="1" dirty="0">
                <a:solidFill>
                  <a:schemeClr val="accent4">
                    <a:lumMod val="75000"/>
                  </a:schemeClr>
                </a:solidFill>
              </a:rPr>
              <a:t>830</a:t>
            </a:r>
            <a:r>
              <a:rPr lang="sv-SE" sz="900" b="1" dirty="0">
                <a:solidFill>
                  <a:schemeClr val="accent4">
                    <a:lumMod val="75000"/>
                  </a:schemeClr>
                </a:solidFill>
              </a:rPr>
              <a:t>61</a:t>
            </a:r>
            <a:endParaRPr lang="en-SE" sz="9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GB" sz="900" b="1" dirty="0">
                <a:solidFill>
                  <a:schemeClr val="accent4">
                    <a:lumMod val="75000"/>
                  </a:schemeClr>
                </a:solidFill>
              </a:rPr>
              <a:t>Systems Engineering</a:t>
            </a:r>
          </a:p>
          <a:p>
            <a:pPr algn="ctr"/>
            <a:r>
              <a:rPr lang="en-SE" sz="900" dirty="0">
                <a:solidFill>
                  <a:srgbClr val="002060"/>
                </a:solidFill>
              </a:rPr>
              <a:t>Magnus Täcklind</a:t>
            </a:r>
          </a:p>
        </p:txBody>
      </p:sp>
      <p:cxnSp>
        <p:nvCxnSpPr>
          <p:cNvPr id="153" name="Elbow Connector 152">
            <a:extLst>
              <a:ext uri="{FF2B5EF4-FFF2-40B4-BE49-F238E27FC236}">
                <a16:creationId xmlns:a16="http://schemas.microsoft.com/office/drawing/2014/main" id="{DD34854C-CC5E-A2A7-5E53-3CFE6EDD5BC1}"/>
              </a:ext>
            </a:extLst>
          </p:cNvPr>
          <p:cNvCxnSpPr/>
          <p:nvPr/>
        </p:nvCxnSpPr>
        <p:spPr>
          <a:xfrm>
            <a:off x="6776360" y="2399720"/>
            <a:ext cx="2127539" cy="364533"/>
          </a:xfrm>
          <a:prstGeom prst="bentConnector3">
            <a:avLst>
              <a:gd name="adj1" fmla="val 1003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49399" y="4468193"/>
            <a:ext cx="4720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2060"/>
                </a:solidFill>
              </a:rPr>
              <a:t>Staff total: 33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Employees: 11 + 2 vacancies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Consultants: 20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rgbClr val="002060"/>
                </a:solidFill>
              </a:rPr>
              <a:t>Own budget or on Technical office: 14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rgbClr val="002060"/>
                </a:solidFill>
              </a:rPr>
              <a:t>Distributed budget : 6</a:t>
            </a:r>
          </a:p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95647" y="3542447"/>
            <a:ext cx="1860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666666"/>
                </a:solidFill>
              </a:rPr>
              <a:t>Employees: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666666"/>
                </a:solidFill>
              </a:rPr>
              <a:t>Consultants: 6</a:t>
            </a:r>
          </a:p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32323" y="3542447"/>
            <a:ext cx="1860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666666"/>
                </a:solidFill>
              </a:rPr>
              <a:t>Employees: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666666"/>
                </a:solidFill>
              </a:rPr>
              <a:t>Consultants: 2,5</a:t>
            </a:r>
          </a:p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43648" y="1989482"/>
            <a:ext cx="2065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666666"/>
                </a:solidFill>
              </a:rPr>
              <a:t>Consultants: 3</a:t>
            </a:r>
          </a:p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66176" y="3547739"/>
            <a:ext cx="2342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666666"/>
                </a:solidFill>
              </a:rPr>
              <a:t>Employees: 1 + 1 vacant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83709" y="3536932"/>
            <a:ext cx="1860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666666"/>
                </a:solidFill>
              </a:rPr>
              <a:t>Employees: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666666"/>
                </a:solidFill>
              </a:rPr>
              <a:t>Consultants: 8</a:t>
            </a:r>
          </a:p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9735" y="4369982"/>
            <a:ext cx="4169260" cy="136628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58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5855-4787-D2D4-4E8B-C55677BF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Asset and Maintenance Management Function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8B749-6E60-F7FF-A3DC-A7CC34B3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17239-FA06-471B-E867-4A6EFBDA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5A641-1ADF-9767-8958-0F0ED565E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Part of Engineering Management Group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89AC8-4792-B924-7B74-FA5D6B120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provide: </a:t>
            </a:r>
            <a:endParaRPr lang="sv-SE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Central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asset management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including ownership of the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end-to-end process for assets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global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order procedure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work coordination, authorization of work, integrated with ESH&amp;S framework.</a:t>
            </a: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System Ownership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Application Management for the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platform.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Maintenance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management,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framework and strategies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the wide organisation through the ESS Maintenance Handbook and subordinate ESSMS documents. </a:t>
            </a: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ensure: </a:t>
            </a:r>
            <a:endParaRPr lang="sv-SE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 and efficient cross-functional procedures, rules, guidelines to ensure that the EAM system is configured and populated.</a:t>
            </a: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initiatives and projects are governed and approved via TIM steering committee.</a:t>
            </a: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installation, maintenance, operations and assets information are structured to be searchable and available.</a:t>
            </a: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 and efficient cross-functional procedures, rules, guidelines to support overall maintenance activities.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efficient maintenance program through the maintenance handbook.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ED5463-E0FF-C4F6-B75C-14F65913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11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F6AB-771D-4412-A59A-B51F9885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Technical Information Management at 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DB8B2-BDDB-4843-8AA6-CA40FEA6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690DC-60FB-4806-879F-3C2E23584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055870"/>
            <a:ext cx="9365782" cy="1357781"/>
          </a:xfrm>
        </p:spPr>
        <p:txBody>
          <a:bodyPr/>
          <a:lstStyle/>
          <a:p>
            <a:r>
              <a:rPr lang="en-GB" dirty="0"/>
              <a:t>Technical Information Management (TIM) </a:t>
            </a:r>
            <a:r>
              <a:rPr lang="en-GB" noProof="0" dirty="0"/>
              <a:t>addresses the needs of organizing, finding, tracking, sharing, monitoring and reusing technical project information and communications throughout the full lifecycle of ESS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49" y="2413651"/>
            <a:ext cx="6249481" cy="3479677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 noChangeAspect="1"/>
          </p:cNvCxnSpPr>
          <p:nvPr/>
        </p:nvCxnSpPr>
        <p:spPr>
          <a:xfrm>
            <a:off x="2089071" y="3539410"/>
            <a:ext cx="1" cy="2496082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ChangeAspect="1"/>
          </p:cNvCxnSpPr>
          <p:nvPr/>
        </p:nvCxnSpPr>
        <p:spPr>
          <a:xfrm flipH="1">
            <a:off x="8666400" y="3539410"/>
            <a:ext cx="1" cy="2496082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2106406" y="6035492"/>
            <a:ext cx="6559993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2106406" y="3539410"/>
            <a:ext cx="1980503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>
            <a:off x="6127287" y="3533971"/>
            <a:ext cx="2539112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ChangeAspect="1"/>
          </p:cNvCxnSpPr>
          <p:nvPr/>
        </p:nvCxnSpPr>
        <p:spPr>
          <a:xfrm flipH="1">
            <a:off x="4101143" y="2190768"/>
            <a:ext cx="1" cy="1348641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 flipH="1">
            <a:off x="6095881" y="2190767"/>
            <a:ext cx="1" cy="1348641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ChangeAspect="1"/>
          </p:cNvCxnSpPr>
          <p:nvPr/>
        </p:nvCxnSpPr>
        <p:spPr>
          <a:xfrm>
            <a:off x="4101144" y="2190766"/>
            <a:ext cx="1994737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7914450" y="3574432"/>
            <a:ext cx="68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000" dirty="0">
                <a:solidFill>
                  <a:srgbClr val="666666"/>
                </a:solidFill>
              </a:rPr>
              <a:t>TIM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3709" y="6150671"/>
            <a:ext cx="7779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Program- and Project Management through TIM Projects as decided upon by the TIM Steering committee.</a:t>
            </a:r>
            <a:endParaRPr lang="sv-S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EAM Pre-study and deployment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62752E2-2F80-4819-B076-C4D61E38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Performed in 2017 when ESS realised that Jira and excel was probably not tools fit for purpose to maintain a large scale facility. 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The first buildings was handed over from Skanska to ESS and we needed to start maintaining them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Took one year and engaged the majority of the company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Focus on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Information modelling of the ESS structures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Work planning and execution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Preventive maintenance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Inventory management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Roles, access and configuration</a:t>
            </a:r>
          </a:p>
          <a:p>
            <a:pPr marL="70775" indent="-7200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Deployment was done during 2018 focusing on migrating the installation work orders from </a:t>
            </a:r>
            <a:r>
              <a:rPr lang="en-GB" dirty="0" err="1"/>
              <a:t>jira</a:t>
            </a:r>
            <a:endParaRPr lang="en-GB" dirty="0"/>
          </a:p>
          <a:p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2017-2018</a:t>
            </a:r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0208D6-FE74-9401-9262-6B8951040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2275366"/>
            <a:ext cx="6159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0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419D5F7-00E9-F7F2-916D-DA5F3B0815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19B4992-C9B4-4B98-BDC2-6D07B5E41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65FF97-B3A7-419C-9C19-7832AE7B1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1418F35-25F0-F047-989C-3E7D038B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/>
          <a:lstStyle/>
          <a:p>
            <a:r>
              <a:rPr lang="en-GB" dirty="0"/>
              <a:t>Strategy</a:t>
            </a:r>
          </a:p>
        </p:txBody>
      </p:sp>
      <p:sp>
        <p:nvSpPr>
          <p:cNvPr id="4" name="Platshållare för innehåll 6">
            <a:extLst>
              <a:ext uri="{FF2B5EF4-FFF2-40B4-BE49-F238E27FC236}">
                <a16:creationId xmlns:a16="http://schemas.microsoft.com/office/drawing/2014/main" id="{DF4B0D04-55DE-A89E-5C83-00C46B7A5223}"/>
              </a:ext>
            </a:extLst>
          </p:cNvPr>
          <p:cNvSpPr txBox="1">
            <a:spLocks/>
          </p:cNvSpPr>
          <p:nvPr/>
        </p:nvSpPr>
        <p:spPr>
          <a:xfrm>
            <a:off x="789924" y="1397300"/>
            <a:ext cx="5596808" cy="4768062"/>
          </a:xfrm>
          <a:prstGeom prst="rect">
            <a:avLst/>
          </a:prstGeom>
        </p:spPr>
        <p:txBody>
          <a:bodyPr>
            <a:norm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Level the strength of the tool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Consolidate and migrate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Do not customize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Integrate, do not copy data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Hand in hand with ESSMS</a:t>
            </a:r>
          </a:p>
          <a:p>
            <a:pPr marL="286313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System and process grows hand in hand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21DCF-6012-DE94-6B60-24090F9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25470"/>
          </a:xfrm>
        </p:spPr>
        <p:txBody>
          <a:bodyPr/>
          <a:lstStyle/>
          <a:p>
            <a:r>
              <a:rPr lang="en-US" sz="3600" dirty="0"/>
              <a:t>EAM Offering at 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028" name="Picture 4" descr="Cloudsuite EAM Engels - Spectades">
            <a:extLst>
              <a:ext uri="{FF2B5EF4-FFF2-40B4-BE49-F238E27FC236}">
                <a16:creationId xmlns:a16="http://schemas.microsoft.com/office/drawing/2014/main" id="{8D5E5D27-3512-8DF4-7869-F879B1D0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1511"/>
            <a:ext cx="2413000" cy="1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A5CCCB-1A69-0374-3EF4-D9F3FC98B6D9}"/>
              </a:ext>
            </a:extLst>
          </p:cNvPr>
          <p:cNvSpPr/>
          <p:nvPr/>
        </p:nvSpPr>
        <p:spPr>
          <a:xfrm>
            <a:off x="3038418" y="312223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Work Orders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215F86-4914-A587-24C1-4ACE63697581}"/>
              </a:ext>
            </a:extLst>
          </p:cNvPr>
          <p:cNvSpPr/>
          <p:nvPr/>
        </p:nvSpPr>
        <p:spPr>
          <a:xfrm>
            <a:off x="3038418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Mobile application (vendor)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D1B2D9A-DD98-C51D-023E-4C2D7A9B185E}"/>
              </a:ext>
            </a:extLst>
          </p:cNvPr>
          <p:cNvSpPr/>
          <p:nvPr/>
        </p:nvSpPr>
        <p:spPr>
          <a:xfrm>
            <a:off x="3135227" y="454544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Warehouse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D92D55-D136-8458-2ABB-C6F343786828}"/>
              </a:ext>
            </a:extLst>
          </p:cNvPr>
          <p:cNvSpPr/>
          <p:nvPr/>
        </p:nvSpPr>
        <p:spPr>
          <a:xfrm>
            <a:off x="2933700" y="2044700"/>
            <a:ext cx="6146800" cy="3251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821076-87B0-1A5E-AE84-16DF1A2A9029}"/>
              </a:ext>
            </a:extLst>
          </p:cNvPr>
          <p:cNvSpPr/>
          <p:nvPr/>
        </p:nvSpPr>
        <p:spPr>
          <a:xfrm>
            <a:off x="3038418" y="3842252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D5C8DDC-FE3F-D45F-F6CE-BE03781B5EC9}"/>
              </a:ext>
            </a:extLst>
          </p:cNvPr>
          <p:cNvSpPr/>
          <p:nvPr/>
        </p:nvSpPr>
        <p:spPr>
          <a:xfrm>
            <a:off x="7423150" y="3784187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Asset 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ED1B8-C28C-8C8F-3350-2B87F8B14757}"/>
              </a:ext>
            </a:extLst>
          </p:cNvPr>
          <p:cNvSpPr txBox="1"/>
          <p:nvPr/>
        </p:nvSpPr>
        <p:spPr>
          <a:xfrm>
            <a:off x="5314279" y="207191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Core Offering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E56457-03AC-5602-98BC-4BA64582DFDD}"/>
              </a:ext>
            </a:extLst>
          </p:cNvPr>
          <p:cNvSpPr/>
          <p:nvPr/>
        </p:nvSpPr>
        <p:spPr>
          <a:xfrm>
            <a:off x="1320800" y="1384299"/>
            <a:ext cx="9360000" cy="4772379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A703D-2436-B54D-A4B3-20154C0F82AF}"/>
              </a:ext>
            </a:extLst>
          </p:cNvPr>
          <p:cNvSpPr txBox="1"/>
          <p:nvPr/>
        </p:nvSpPr>
        <p:spPr>
          <a:xfrm>
            <a:off x="4590234" y="1398313"/>
            <a:ext cx="30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EAM Light &amp; Other Services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2B4CB61-0E8A-E41C-BF6F-FA5D70329BEA}"/>
              </a:ext>
            </a:extLst>
          </p:cNvPr>
          <p:cNvSpPr/>
          <p:nvPr/>
        </p:nvSpPr>
        <p:spPr>
          <a:xfrm>
            <a:off x="1466736" y="4612685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Cognos Reporting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E7372A6-D678-7A95-03E4-27FF7EFA4C71}"/>
              </a:ext>
            </a:extLst>
          </p:cNvPr>
          <p:cNvSpPr/>
          <p:nvPr/>
        </p:nvSpPr>
        <p:spPr>
          <a:xfrm>
            <a:off x="9175864" y="4604681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PM Schedules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1C2F07-D39C-B682-7BA3-2C232FF1B5E6}"/>
              </a:ext>
            </a:extLst>
          </p:cNvPr>
          <p:cNvSpPr/>
          <p:nvPr/>
        </p:nvSpPr>
        <p:spPr>
          <a:xfrm>
            <a:off x="6000800" y="454131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945B4-A67E-DFA7-0ED4-8A10617F4CA2}"/>
              </a:ext>
            </a:extLst>
          </p:cNvPr>
          <p:cNvSpPr txBox="1"/>
          <p:nvPr/>
        </p:nvSpPr>
        <p:spPr>
          <a:xfrm>
            <a:off x="416657" y="2373764"/>
            <a:ext cx="77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666666"/>
                </a:solidFill>
              </a:rPr>
              <a:t>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A459F-6C8C-7B82-F192-17BFDC3C907B}"/>
              </a:ext>
            </a:extLst>
          </p:cNvPr>
          <p:cNvSpPr txBox="1"/>
          <p:nvPr/>
        </p:nvSpPr>
        <p:spPr>
          <a:xfrm>
            <a:off x="422314" y="2812347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A7E77-8140-3F63-EC38-D213A2D29A01}"/>
              </a:ext>
            </a:extLst>
          </p:cNvPr>
          <p:cNvSpPr txBox="1"/>
          <p:nvPr/>
        </p:nvSpPr>
        <p:spPr>
          <a:xfrm>
            <a:off x="418906" y="3255626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D2999-34C4-0859-0279-9AB21549E795}"/>
              </a:ext>
            </a:extLst>
          </p:cNvPr>
          <p:cNvSpPr txBox="1"/>
          <p:nvPr/>
        </p:nvSpPr>
        <p:spPr>
          <a:xfrm>
            <a:off x="416657" y="3687117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82B667-C3D2-834B-0A16-5F3F71F7B5F5}"/>
              </a:ext>
            </a:extLst>
          </p:cNvPr>
          <p:cNvSpPr txBox="1"/>
          <p:nvPr/>
        </p:nvSpPr>
        <p:spPr>
          <a:xfrm>
            <a:off x="411485" y="4114215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6DA5DA-DE86-CA8D-786C-F95494F86BC4}"/>
              </a:ext>
            </a:extLst>
          </p:cNvPr>
          <p:cNvSpPr txBox="1"/>
          <p:nvPr/>
        </p:nvSpPr>
        <p:spPr>
          <a:xfrm>
            <a:off x="418906" y="4541313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980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21DCF-6012-DE94-6B60-24090F9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4"/>
            <a:ext cx="9360000" cy="525470"/>
          </a:xfrm>
        </p:spPr>
        <p:txBody>
          <a:bodyPr/>
          <a:lstStyle/>
          <a:p>
            <a:r>
              <a:rPr lang="en-US" sz="3600" dirty="0"/>
              <a:t>EAM Offering at 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E6B98-033F-B8A0-B59C-F86C137D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E9C0-8513-019E-CC16-A2320D43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509FC4-252D-3DF2-E2E9-2AE475A5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028" name="Picture 4" descr="Cloudsuite EAM Engels - Spectades">
            <a:extLst>
              <a:ext uri="{FF2B5EF4-FFF2-40B4-BE49-F238E27FC236}">
                <a16:creationId xmlns:a16="http://schemas.microsoft.com/office/drawing/2014/main" id="{8D5E5D27-3512-8DF4-7869-F879B1D0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1511"/>
            <a:ext cx="2413000" cy="1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DC34F3C-16FD-C03A-0167-D9060D05081D}"/>
              </a:ext>
            </a:extLst>
          </p:cNvPr>
          <p:cNvSpPr/>
          <p:nvPr/>
        </p:nvSpPr>
        <p:spPr>
          <a:xfrm>
            <a:off x="4527411" y="245698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RadWork</a:t>
            </a:r>
            <a:r>
              <a:rPr lang="en-US" sz="1300" dirty="0">
                <a:solidFill>
                  <a:schemeClr val="tx1"/>
                </a:solidFill>
              </a:rPr>
              <a:t> Permits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627F561-DC09-48F4-871C-BCCB6A0B9D7F}"/>
              </a:ext>
            </a:extLst>
          </p:cNvPr>
          <p:cNvSpPr/>
          <p:nvPr/>
        </p:nvSpPr>
        <p:spPr>
          <a:xfrm>
            <a:off x="4563698" y="4540043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Electrical </a:t>
            </a:r>
            <a:r>
              <a:rPr lang="en-US" sz="1300" dirty="0" err="1">
                <a:solidFill>
                  <a:schemeClr val="tx1"/>
                </a:solidFill>
              </a:rPr>
              <a:t>LoTo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D92D55-D136-8458-2ABB-C6F343786828}"/>
              </a:ext>
            </a:extLst>
          </p:cNvPr>
          <p:cNvSpPr/>
          <p:nvPr/>
        </p:nvSpPr>
        <p:spPr>
          <a:xfrm>
            <a:off x="2933700" y="2044700"/>
            <a:ext cx="6146800" cy="3251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ED1B8-C28C-8C8F-3350-2B87F8B14757}"/>
              </a:ext>
            </a:extLst>
          </p:cNvPr>
          <p:cNvSpPr txBox="1"/>
          <p:nvPr/>
        </p:nvSpPr>
        <p:spPr>
          <a:xfrm>
            <a:off x="5314279" y="207191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Core Offering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E56457-03AC-5602-98BC-4BA64582DFDD}"/>
              </a:ext>
            </a:extLst>
          </p:cNvPr>
          <p:cNvSpPr/>
          <p:nvPr/>
        </p:nvSpPr>
        <p:spPr>
          <a:xfrm>
            <a:off x="1320800" y="1384299"/>
            <a:ext cx="9360000" cy="4772379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C5C5537-E73B-609F-0B0D-48566C334B61}"/>
              </a:ext>
            </a:extLst>
          </p:cNvPr>
          <p:cNvSpPr/>
          <p:nvPr/>
        </p:nvSpPr>
        <p:spPr>
          <a:xfrm>
            <a:off x="1466736" y="2441243"/>
            <a:ext cx="1371600" cy="62085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EAM Light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A703D-2436-B54D-A4B3-20154C0F82AF}"/>
              </a:ext>
            </a:extLst>
          </p:cNvPr>
          <p:cNvSpPr txBox="1"/>
          <p:nvPr/>
        </p:nvSpPr>
        <p:spPr>
          <a:xfrm>
            <a:off x="4590234" y="1398313"/>
            <a:ext cx="30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EAM Light &amp; Other Services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9E6849D-FBF7-CF7F-CF1B-D6AB3F7C8BAF}"/>
              </a:ext>
            </a:extLst>
          </p:cNvPr>
          <p:cNvSpPr/>
          <p:nvPr/>
        </p:nvSpPr>
        <p:spPr>
          <a:xfrm>
            <a:off x="6051550" y="5413884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KPI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8DD911C-A535-8334-6E83-493E98AFEED5}"/>
              </a:ext>
            </a:extLst>
          </p:cNvPr>
          <p:cNvSpPr/>
          <p:nvPr/>
        </p:nvSpPr>
        <p:spPr>
          <a:xfrm>
            <a:off x="5994375" y="2449409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Requisitioning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4EF5E-B4C7-313C-261E-46D517C6436F}"/>
              </a:ext>
            </a:extLst>
          </p:cNvPr>
          <p:cNvSpPr txBox="1"/>
          <p:nvPr/>
        </p:nvSpPr>
        <p:spPr>
          <a:xfrm>
            <a:off x="416657" y="2373764"/>
            <a:ext cx="77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90BF43-50D7-61D0-D352-715C01D87C83}"/>
              </a:ext>
            </a:extLst>
          </p:cNvPr>
          <p:cNvSpPr txBox="1"/>
          <p:nvPr/>
        </p:nvSpPr>
        <p:spPr>
          <a:xfrm>
            <a:off x="422314" y="2812347"/>
            <a:ext cx="80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666666"/>
                </a:solidFill>
              </a:rPr>
              <a:t>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188E12-2488-32A2-66DB-7BB7BE8FCF9A}"/>
              </a:ext>
            </a:extLst>
          </p:cNvPr>
          <p:cNvSpPr txBox="1"/>
          <p:nvPr/>
        </p:nvSpPr>
        <p:spPr>
          <a:xfrm>
            <a:off x="418906" y="3255626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28113B-6F93-D2D1-9D87-3FB6073D8FD7}"/>
              </a:ext>
            </a:extLst>
          </p:cNvPr>
          <p:cNvSpPr txBox="1"/>
          <p:nvPr/>
        </p:nvSpPr>
        <p:spPr>
          <a:xfrm>
            <a:off x="416657" y="3687117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39E4F2-727C-89E0-2585-D124CF9EBDF6}"/>
              </a:ext>
            </a:extLst>
          </p:cNvPr>
          <p:cNvSpPr txBox="1"/>
          <p:nvPr/>
        </p:nvSpPr>
        <p:spPr>
          <a:xfrm>
            <a:off x="411485" y="4114215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7FC414-9C22-6AFB-EB50-10E45EC517EA}"/>
              </a:ext>
            </a:extLst>
          </p:cNvPr>
          <p:cNvSpPr txBox="1"/>
          <p:nvPr/>
        </p:nvSpPr>
        <p:spPr>
          <a:xfrm>
            <a:off x="418906" y="4541313"/>
            <a:ext cx="68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2023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46BC0FE-661C-F37C-6FA7-0A64B7DA981F}"/>
              </a:ext>
            </a:extLst>
          </p:cNvPr>
          <p:cNvSpPr/>
          <p:nvPr/>
        </p:nvSpPr>
        <p:spPr>
          <a:xfrm>
            <a:off x="7423150" y="3108918"/>
            <a:ext cx="1371600" cy="6208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Non conformities</a:t>
            </a:r>
          </a:p>
        </p:txBody>
      </p:sp>
    </p:spTree>
    <p:extLst>
      <p:ext uri="{BB962C8B-B14F-4D97-AF65-F5344CB8AC3E}">
        <p14:creationId xmlns:p14="http://schemas.microsoft.com/office/powerpoint/2010/main" val="34275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master template" id="{C8107737-09AD-644F-885B-5308ACD9EF2F}" vid="{C55A5891-76FF-1A4E-A312-EA1E3E053D9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14478</TotalTime>
  <Words>1251</Words>
  <Application>Microsoft Macintosh PowerPoint</Application>
  <PresentationFormat>Widescreen</PresentationFormat>
  <Paragraphs>452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Segoe UI</vt:lpstr>
      <vt:lpstr>Segoe UI Light</vt:lpstr>
      <vt:lpstr>Segoe UI Semibold</vt:lpstr>
      <vt:lpstr>Wingdings</vt:lpstr>
      <vt:lpstr>Office-tema</vt:lpstr>
      <vt:lpstr>PowerPoint Presentation</vt:lpstr>
      <vt:lpstr>EAM at ESS</vt:lpstr>
      <vt:lpstr>Engineering Management Group  2023-09-25</vt:lpstr>
      <vt:lpstr>Asset and Maintenance Management Function</vt:lpstr>
      <vt:lpstr>Technical Information Management at ESS</vt:lpstr>
      <vt:lpstr>EAM Pre-study and deployment</vt:lpstr>
      <vt:lpstr>Strategy</vt:lpstr>
      <vt:lpstr>EAM Offering at ESS</vt:lpstr>
      <vt:lpstr>EAM Offering at ESS</vt:lpstr>
      <vt:lpstr>EAM Offering at ESS</vt:lpstr>
      <vt:lpstr>EAM Offering at ESS</vt:lpstr>
      <vt:lpstr>EAM Offering at ESS</vt:lpstr>
      <vt:lpstr>EAM Offering at ESS</vt:lpstr>
      <vt:lpstr>EAM Offering at ESS</vt:lpstr>
      <vt:lpstr>Document Integration</vt:lpstr>
      <vt:lpstr>Document Integration</vt:lpstr>
      <vt:lpstr>Document Integration</vt:lpstr>
      <vt:lpstr>Document Integration</vt:lpstr>
      <vt:lpstr>EAM Offering at ESS</vt:lpstr>
      <vt:lpstr>Requests</vt:lpstr>
      <vt:lpstr>PowerPoint Presentation</vt:lpstr>
      <vt:lpstr>Levering 2D and 3D</vt:lpstr>
      <vt:lpstr>Lessons learned</vt:lpstr>
      <vt:lpstr>Finish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 Nanzell</dc:creator>
  <cp:lastModifiedBy>Ola Nanzell</cp:lastModifiedBy>
  <cp:revision>24</cp:revision>
  <cp:lastPrinted>2019-03-08T10:27:30Z</cp:lastPrinted>
  <dcterms:created xsi:type="dcterms:W3CDTF">2023-09-15T06:22:32Z</dcterms:created>
  <dcterms:modified xsi:type="dcterms:W3CDTF">2023-09-26T15:14:37Z</dcterms:modified>
</cp:coreProperties>
</file>