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2" r:id="rId2"/>
    <p:sldId id="267" r:id="rId3"/>
    <p:sldId id="272" r:id="rId4"/>
    <p:sldId id="281" r:id="rId5"/>
    <p:sldId id="285" r:id="rId6"/>
    <p:sldId id="282" r:id="rId7"/>
    <p:sldId id="268" r:id="rId8"/>
    <p:sldId id="283" r:id="rId9"/>
    <p:sldId id="288" r:id="rId10"/>
    <p:sldId id="286" r:id="rId11"/>
    <p:sldId id="284" r:id="rId12"/>
    <p:sldId id="287" r:id="rId13"/>
    <p:sldId id="258" r:id="rId14"/>
    <p:sldId id="260" r:id="rId15"/>
    <p:sldId id="264" r:id="rId16"/>
    <p:sldId id="269" r:id="rId17"/>
    <p:sldId id="261" r:id="rId18"/>
    <p:sldId id="271" r:id="rId19"/>
    <p:sldId id="277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666666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962" autoAdjust="0"/>
    <p:restoredTop sz="94681" autoAdjust="0"/>
  </p:normalViewPr>
  <p:slideViewPr>
    <p:cSldViewPr snapToGrid="0" snapToObjects="1">
      <p:cViewPr varScale="1">
        <p:scale>
          <a:sx n="105" d="100"/>
          <a:sy n="105" d="100"/>
        </p:scale>
        <p:origin x="19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2023-09-25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42E7-6290-0E45-9E0E-3F56D588852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68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B42E7-6290-0E45-9E0E-3F56D588852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68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sv-SE"/>
              <a:t>Klicka på ikonen för att lägga till ett diagram</a:t>
            </a:r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sv-SE"/>
              <a:t>Klicka på ikonen för att lägga till en tabell</a:t>
            </a:r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6B21B-20C4-EF42-BA1B-EAE7B2B94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FC1AA-C4C4-8548-81D0-BFCE22F55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D56F7-EA5A-4F42-B572-0CC47DF04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F0D6-0DAA-C747-8BB4-9C57E02770C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2D250-C006-084B-BC2B-550B553DE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637F-FCFF-054C-ADF8-9309BF22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CA05-65EE-DA47-8DDD-53C3C31A3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69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CA9BD-940E-584C-9088-6B96C9D4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196F-69BD-ED4A-B5B6-08D1621CB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B0E4-C639-F94A-905F-C66493F5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F0D6-0DAA-C747-8BB4-9C57E02770C5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94598-121C-624C-9CE9-A8F09BBE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042E2-7BD7-764F-BEF1-559F6CE52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6CA05-65EE-DA47-8DDD-53C3C31A3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22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2023-09-25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2023-09-25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rilogistica.eu/ri-logistica-conferenc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jpg"/><Relationship Id="rId20" Type="http://schemas.openxmlformats.org/officeDocument/2006/relationships/image" Target="../media/image3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12" Type="http://schemas.openxmlformats.org/officeDocument/2006/relationships/image" Target="../media/image39.png"/><Relationship Id="rId17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11" Type="http://schemas.openxmlformats.org/officeDocument/2006/relationships/image" Target="../media/image38.jpg"/><Relationship Id="rId5" Type="http://schemas.openxmlformats.org/officeDocument/2006/relationships/image" Target="../media/image28.png"/><Relationship Id="rId15" Type="http://schemas.openxmlformats.org/officeDocument/2006/relationships/image" Target="../media/image42.png"/><Relationship Id="rId10" Type="http://schemas.openxmlformats.org/officeDocument/2006/relationships/image" Target="../media/image21.png"/><Relationship Id="rId4" Type="http://schemas.openxmlformats.org/officeDocument/2006/relationships/hyperlink" Target="https://www.google.com/imgres?imgurl=https%3A%2F%2Fwww.netcompany-intrasoft.com%2Fsites%2Fdefault%2Ffiles%2Fcase-studies%2Ftaxud.png&amp;tbnid=4gU0d6qeqAXV6M&amp;vet=12ahUKEwj77rmO9OX_AhUsAhAIHZGHA74QMygAegUIARDEAQ..i&amp;imgrefurl=https%3A%2F%2Fwww.netcompany-intrasoft.com%2Fcase-studies%2Fseed-blockchain&amp;docid=ZgkDDwh99liaIM&amp;w=270&amp;h=150&amp;q=dg%20taxud&amp;client=firefox-b-e&amp;ved=2ahUKEwj77rmO9OX_AhUsAhAIHZGHA74QMygAegUIARDEAQ" TargetMode="External"/><Relationship Id="rId9" Type="http://schemas.openxmlformats.org/officeDocument/2006/relationships/image" Target="../media/image32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209" y="611014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680507" cy="4768062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Back-, Front- &amp; Storage filling of Master Data</a:t>
            </a:r>
            <a:endParaRPr lang="en-GB" b="1" dirty="0">
              <a:solidFill>
                <a:srgbClr val="71182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</a:p>
          <a:p>
            <a:pPr mar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The long night's journey towards dawn</a:t>
            </a:r>
          </a:p>
          <a:p>
            <a:pPr mar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lang="en-GB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l" rtl="0" fontAlgn="base">
              <a:spcBef>
                <a:spcPts val="7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EAM the chosen tool!</a:t>
            </a:r>
          </a:p>
          <a:p>
            <a:pPr lvl="1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Involvement in development and process development!</a:t>
            </a:r>
          </a:p>
          <a:p>
            <a:pPr lvl="1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Major task in entering Master Data.</a:t>
            </a:r>
          </a:p>
          <a:p>
            <a:pPr lvl="1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Access da</a:t>
            </a: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tabase still used</a:t>
            </a:r>
            <a:endParaRPr lang="en-GB" sz="1600" b="0" i="0" u="none" strike="noStrike" dirty="0">
              <a:solidFill>
                <a:srgbClr val="485156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fontAlgn="base">
              <a:spcBef>
                <a:spcPts val="700"/>
              </a:spcBef>
              <a:buNone/>
            </a:pPr>
            <a:endParaRPr lang="en-GB" sz="1600" dirty="0">
              <a:solidFill>
                <a:srgbClr val="48515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fontAlgn="base">
              <a:spcBef>
                <a:spcPts val="700"/>
              </a:spcBef>
              <a:buNone/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challenges </a:t>
            </a: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Acceptance  from organization</a:t>
            </a: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Integration Unit4 and EAM</a:t>
            </a: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485156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48515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Today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F8B99D-81D6-FB76-F6F7-D00812F51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907" y="571061"/>
            <a:ext cx="4064000" cy="304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DF9C59-459C-9FBB-41F1-AD3114CAA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377" y="3763869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25633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209" y="611014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680507" cy="4768062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Ready, willing and able!</a:t>
            </a:r>
            <a:endParaRPr lang="en-GB" b="1" dirty="0">
              <a:solidFill>
                <a:srgbClr val="71182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</a:p>
          <a:p>
            <a:pPr mar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  <a:endParaRPr lang="en-GB" sz="1600" b="0" i="0" u="none" strike="noStrike" dirty="0">
              <a:solidFill>
                <a:srgbClr val="485156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48515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Future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CFB3C7-E5F9-0E7C-2E4C-E8E829EA8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188" y="4351270"/>
            <a:ext cx="2832000" cy="212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AC6F8D-50F1-4FCB-DC83-A7FB6A173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09952" y="1035538"/>
            <a:ext cx="4064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30D327-31A9-D37C-8EA4-A7C39CF7D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28195" y="1594431"/>
            <a:ext cx="2688000" cy="2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E7387-FF43-2ACD-A055-3E8A6C7C9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67447" y="4222431"/>
            <a:ext cx="2208000" cy="165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69875-87A0-4CFF-41E8-9D854751C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59956" y="2480694"/>
            <a:ext cx="2256000" cy="169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02D27C-CDAC-D941-3AB5-8F0BDAF29103}"/>
              </a:ext>
            </a:extLst>
          </p:cNvPr>
          <p:cNvSpPr txBox="1"/>
          <p:nvPr/>
        </p:nvSpPr>
        <p:spPr>
          <a:xfrm>
            <a:off x="8675660" y="2236330"/>
            <a:ext cx="128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Tablet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DC76B-5BFA-ADF9-A998-76FCDFE51952}"/>
              </a:ext>
            </a:extLst>
          </p:cNvPr>
          <p:cNvSpPr txBox="1"/>
          <p:nvPr/>
        </p:nvSpPr>
        <p:spPr>
          <a:xfrm>
            <a:off x="2946294" y="2385084"/>
            <a:ext cx="1850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Finger scanner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AFEF21-F2F2-FA07-B44B-1DCA4859E6F8}"/>
              </a:ext>
            </a:extLst>
          </p:cNvPr>
          <p:cNvSpPr txBox="1"/>
          <p:nvPr/>
        </p:nvSpPr>
        <p:spPr>
          <a:xfrm>
            <a:off x="1517729" y="4865765"/>
            <a:ext cx="16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Handscanner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3F97B4-2DE6-21D6-A5B4-49D7F8DA53D5}"/>
              </a:ext>
            </a:extLst>
          </p:cNvPr>
          <p:cNvSpPr txBox="1"/>
          <p:nvPr/>
        </p:nvSpPr>
        <p:spPr>
          <a:xfrm>
            <a:off x="7138140" y="5050431"/>
            <a:ext cx="165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Warehouse ready</a:t>
            </a:r>
          </a:p>
        </p:txBody>
      </p:sp>
    </p:spTree>
    <p:extLst>
      <p:ext uri="{BB962C8B-B14F-4D97-AF65-F5344CB8AC3E}">
        <p14:creationId xmlns:p14="http://schemas.microsoft.com/office/powerpoint/2010/main" val="8123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5A865-C5AB-554E-A7E3-E1C5DBDC7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7485"/>
            <a:ext cx="11353799" cy="698090"/>
          </a:xfrm>
        </p:spPr>
        <p:txBody>
          <a:bodyPr>
            <a:normAutofit/>
          </a:bodyPr>
          <a:lstStyle/>
          <a:p>
            <a:pPr algn="ctr"/>
            <a:r>
              <a:rPr lang="en-GB" sz="3000" b="1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Who Are we?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9AF79-6FA8-B146-8F67-F9546A1A1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8" y="257446"/>
            <a:ext cx="2281743" cy="460308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83920FB7-0C6C-C54C-AF0E-D789BD9C461A}"/>
              </a:ext>
            </a:extLst>
          </p:cNvPr>
          <p:cNvSpPr/>
          <p:nvPr/>
        </p:nvSpPr>
        <p:spPr>
          <a:xfrm>
            <a:off x="0" y="5987332"/>
            <a:ext cx="4965290" cy="870668"/>
          </a:xfrm>
          <a:prstGeom prst="triangle">
            <a:avLst>
              <a:gd name="adj" fmla="val 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E87B0C87-22E6-994F-BF09-C59C5C5C6584}"/>
              </a:ext>
            </a:extLst>
          </p:cNvPr>
          <p:cNvSpPr/>
          <p:nvPr/>
        </p:nvSpPr>
        <p:spPr>
          <a:xfrm>
            <a:off x="7344697" y="4572000"/>
            <a:ext cx="4847304" cy="2286000"/>
          </a:xfrm>
          <a:prstGeom prst="triangle">
            <a:avLst>
              <a:gd name="adj" fmla="val 10000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F83AB7-1D35-0086-5503-26D6FC73B5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49333" r="-524" b="3029"/>
          <a:stretch/>
        </p:blipFill>
        <p:spPr bwMode="auto">
          <a:xfrm>
            <a:off x="0" y="4572000"/>
            <a:ext cx="1227908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riangle 6">
            <a:extLst>
              <a:ext uri="{FF2B5EF4-FFF2-40B4-BE49-F238E27FC236}">
                <a16:creationId xmlns:a16="http://schemas.microsoft.com/office/drawing/2014/main" id="{E3FD7B44-4BB9-5B46-BCE5-BE73576B3FE3}"/>
              </a:ext>
            </a:extLst>
          </p:cNvPr>
          <p:cNvSpPr/>
          <p:nvPr/>
        </p:nvSpPr>
        <p:spPr>
          <a:xfrm>
            <a:off x="75348" y="6139542"/>
            <a:ext cx="12128389" cy="718457"/>
          </a:xfrm>
          <a:prstGeom prst="triangle">
            <a:avLst>
              <a:gd name="adj" fmla="val 100000"/>
            </a:avLst>
          </a:prstGeom>
          <a:solidFill>
            <a:srgbClr val="711825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B2B6902-627E-E56F-E852-8A98E5AA419C}"/>
              </a:ext>
            </a:extLst>
          </p:cNvPr>
          <p:cNvSpPr txBox="1">
            <a:spLocks/>
          </p:cNvSpPr>
          <p:nvPr/>
        </p:nvSpPr>
        <p:spPr>
          <a:xfrm>
            <a:off x="197477" y="1128155"/>
            <a:ext cx="11737223" cy="3316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2600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 Logistica stands for: Research Institutes Logistics</a:t>
            </a:r>
            <a:br>
              <a:rPr lang="en-GB" sz="2600" b="1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en-GB" sz="4100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lvl="1" indent="-342900" fontAlgn="base">
              <a:spcBef>
                <a:spcPts val="700"/>
              </a:spcBef>
            </a:pP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It started as an Idea in 2019 under the EU funded BrightnESS2 project</a:t>
            </a:r>
          </a:p>
          <a:p>
            <a:pPr marL="0" lvl="1" indent="-342900" fontAlgn="base">
              <a:spcBef>
                <a:spcPts val="700"/>
              </a:spcBef>
            </a:pP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first virtual </a:t>
            </a:r>
            <a:r>
              <a:rPr lang="en-GB" sz="2000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conference</a:t>
            </a: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took place in May 2021 with 250 international participants </a:t>
            </a:r>
          </a:p>
          <a:p>
            <a:pPr marL="0" lvl="1" indent="-342900" fontAlgn="base">
              <a:spcBef>
                <a:spcPts val="700"/>
              </a:spcBef>
            </a:pPr>
            <a:r>
              <a:rPr lang="en-GB" sz="2000" dirty="0" err="1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RI.Logistica</a:t>
            </a: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covers all aspects of logistics for all RI stakeholders </a:t>
            </a:r>
          </a:p>
          <a:p>
            <a:pPr marL="0" lvl="1" indent="-342900" fontAlgn="base">
              <a:spcBef>
                <a:spcPts val="700"/>
              </a:spcBef>
            </a:pP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Our goal is to simplify logistics and all connected  processes</a:t>
            </a:r>
          </a:p>
          <a:p>
            <a:pPr marL="0" lvl="1" indent="-342900" fontAlgn="base">
              <a:spcBef>
                <a:spcPts val="700"/>
              </a:spcBef>
            </a:pPr>
            <a:r>
              <a:rPr lang="en-GB" sz="2000" dirty="0" err="1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RI.Logistica</a:t>
            </a: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is a non-profit organization since Autumn 2022</a:t>
            </a:r>
          </a:p>
          <a:p>
            <a:endParaRPr lang="en-GB" dirty="0">
              <a:solidFill>
                <a:srgbClr val="2D2D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73A022C-1678-AB4B-85EB-36CC96395E4B}"/>
              </a:ext>
            </a:extLst>
          </p:cNvPr>
          <p:cNvSpPr/>
          <p:nvPr/>
        </p:nvSpPr>
        <p:spPr>
          <a:xfrm>
            <a:off x="0" y="5987332"/>
            <a:ext cx="4965290" cy="870668"/>
          </a:xfrm>
          <a:prstGeom prst="triangle">
            <a:avLst>
              <a:gd name="adj" fmla="val 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5A19EBD7-E71E-BA44-8415-0B5E3B21C55B}"/>
              </a:ext>
            </a:extLst>
          </p:cNvPr>
          <p:cNvSpPr/>
          <p:nvPr/>
        </p:nvSpPr>
        <p:spPr>
          <a:xfrm>
            <a:off x="7344697" y="4572000"/>
            <a:ext cx="4847304" cy="2286000"/>
          </a:xfrm>
          <a:prstGeom prst="triangle">
            <a:avLst>
              <a:gd name="adj" fmla="val 10000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13D3477-356A-5948-9F48-339EFDB176F0}"/>
              </a:ext>
            </a:extLst>
          </p:cNvPr>
          <p:cNvSpPr/>
          <p:nvPr/>
        </p:nvSpPr>
        <p:spPr>
          <a:xfrm>
            <a:off x="63610" y="5367130"/>
            <a:ext cx="12128389" cy="1490870"/>
          </a:xfrm>
          <a:prstGeom prst="triangle">
            <a:avLst>
              <a:gd name="adj" fmla="val 100000"/>
            </a:avLst>
          </a:prstGeom>
          <a:solidFill>
            <a:srgbClr val="711825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2D0059-E4F5-364A-A199-78ADA9B7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8" y="257446"/>
            <a:ext cx="2281743" cy="460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01FFBF-1CCC-F059-DCD5-C167269B3466}"/>
              </a:ext>
            </a:extLst>
          </p:cNvPr>
          <p:cNvSpPr txBox="1">
            <a:spLocks/>
          </p:cNvSpPr>
          <p:nvPr/>
        </p:nvSpPr>
        <p:spPr>
          <a:xfrm>
            <a:off x="838199" y="147485"/>
            <a:ext cx="11353799" cy="6980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Manifest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94B3D66-9C68-FC72-C858-E4CEBC15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048" y="1418045"/>
            <a:ext cx="3015036" cy="201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6465A6-986F-3E11-3861-9B8FDCF1B87D}"/>
              </a:ext>
            </a:extLst>
          </p:cNvPr>
          <p:cNvSpPr txBox="1"/>
          <p:nvPr/>
        </p:nvSpPr>
        <p:spPr>
          <a:xfrm>
            <a:off x="519664" y="827715"/>
            <a:ext cx="8366382" cy="5327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2600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Purpose</a:t>
            </a:r>
            <a:endParaRPr lang="en-GB" sz="2600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Saving tax-payers money</a:t>
            </a: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Increasing efficiency</a:t>
            </a: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Creating standards</a:t>
            </a: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r>
              <a:rPr lang="en-GB" sz="2600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Vision</a:t>
            </a:r>
            <a:endParaRPr lang="en-GB" sz="2600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Research Infrastructures in Europe want to create a European Association for logistics services and networking</a:t>
            </a: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r>
              <a:rPr lang="en-GB" sz="2600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Goals</a:t>
            </a:r>
            <a:endParaRPr lang="en-GB" sz="2600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r>
              <a:rPr lang="en-GB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Establishing a joint face towards authorities and suppliers:</a:t>
            </a:r>
            <a:endParaRPr lang="en-GB" b="0" i="0" u="none" strike="noStrike" dirty="0">
              <a:solidFill>
                <a:srgbClr val="0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Attacking the challenges through all RI life cycle phases</a:t>
            </a: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Creating joint and consignment stock for spare parts and consumables</a:t>
            </a: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Creating standardised, harmonised, digitalised forms used by RIs that users only need to fill in one time per shipment</a:t>
            </a: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Simplified HS Code for Samples</a:t>
            </a:r>
            <a:endParaRPr lang="en-SE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16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73A022C-1678-AB4B-85EB-36CC96395E4B}"/>
              </a:ext>
            </a:extLst>
          </p:cNvPr>
          <p:cNvSpPr/>
          <p:nvPr/>
        </p:nvSpPr>
        <p:spPr>
          <a:xfrm>
            <a:off x="0" y="5987332"/>
            <a:ext cx="4965290" cy="870668"/>
          </a:xfrm>
          <a:prstGeom prst="triangle">
            <a:avLst>
              <a:gd name="adj" fmla="val 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5A19EBD7-E71E-BA44-8415-0B5E3B21C55B}"/>
              </a:ext>
            </a:extLst>
          </p:cNvPr>
          <p:cNvSpPr/>
          <p:nvPr/>
        </p:nvSpPr>
        <p:spPr>
          <a:xfrm>
            <a:off x="7344697" y="4572000"/>
            <a:ext cx="4847304" cy="2286000"/>
          </a:xfrm>
          <a:prstGeom prst="triangle">
            <a:avLst>
              <a:gd name="adj" fmla="val 10000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13D3477-356A-5948-9F48-339EFDB176F0}"/>
              </a:ext>
            </a:extLst>
          </p:cNvPr>
          <p:cNvSpPr/>
          <p:nvPr/>
        </p:nvSpPr>
        <p:spPr>
          <a:xfrm>
            <a:off x="63610" y="5367130"/>
            <a:ext cx="12128389" cy="1490870"/>
          </a:xfrm>
          <a:prstGeom prst="triangle">
            <a:avLst>
              <a:gd name="adj" fmla="val 100000"/>
            </a:avLst>
          </a:prstGeom>
          <a:solidFill>
            <a:srgbClr val="711825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2D0059-E4F5-364A-A199-78ADA9B7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8" y="257446"/>
            <a:ext cx="2281743" cy="460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01FFBF-1CCC-F059-DCD5-C167269B3466}"/>
              </a:ext>
            </a:extLst>
          </p:cNvPr>
          <p:cNvSpPr txBox="1">
            <a:spLocks/>
          </p:cNvSpPr>
          <p:nvPr/>
        </p:nvSpPr>
        <p:spPr>
          <a:xfrm>
            <a:off x="838199" y="147485"/>
            <a:ext cx="11353799" cy="1005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GB" sz="3000" b="1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The Marketplace </a:t>
            </a:r>
            <a:br>
              <a:rPr lang="en-GB" sz="3000" b="1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</a:br>
            <a:r>
              <a:rPr lang="en-GB" sz="3000" b="1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and 2</a:t>
            </a:r>
            <a:r>
              <a:rPr lang="en-GB" sz="3000" b="1" baseline="30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nd</a:t>
            </a:r>
            <a:r>
              <a:rPr lang="en-GB" sz="3000" b="1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life-shelf warehouse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C78E453-8FB1-B9C4-EDF8-D17DF04D43B7}"/>
              </a:ext>
            </a:extLst>
          </p:cNvPr>
          <p:cNvSpPr txBox="1">
            <a:spLocks/>
          </p:cNvSpPr>
          <p:nvPr/>
        </p:nvSpPr>
        <p:spPr>
          <a:xfrm>
            <a:off x="99943" y="1546933"/>
            <a:ext cx="6926230" cy="35887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2500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Online shop for surplus stock components and equipment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GB" sz="2700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indent="-285750" algn="l" fontAlgn="base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Instead of scrapping the goods, or occupying desperately                                  needed space in the warehouse, make good use of the items </a:t>
            </a:r>
          </a:p>
          <a:p>
            <a:pPr indent="-285750" algn="l" fontAlgn="base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A solid contribution to sustainability</a:t>
            </a:r>
          </a:p>
          <a:p>
            <a:pPr indent="-285750" algn="l" fontAlgn="base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Time saving as no big procurement process involved</a:t>
            </a:r>
          </a:p>
          <a:p>
            <a:pPr indent="-285750" algn="l" fontAlgn="base">
              <a:lnSpc>
                <a:spcPct val="8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Easy delivery arrangements possible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71BEE-BF7F-936F-E596-11539BE06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173" y="2405380"/>
            <a:ext cx="4378865" cy="18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73A022C-1678-AB4B-85EB-36CC96395E4B}"/>
              </a:ext>
            </a:extLst>
          </p:cNvPr>
          <p:cNvSpPr/>
          <p:nvPr/>
        </p:nvSpPr>
        <p:spPr>
          <a:xfrm>
            <a:off x="0" y="5987332"/>
            <a:ext cx="4965290" cy="870668"/>
          </a:xfrm>
          <a:prstGeom prst="triangle">
            <a:avLst>
              <a:gd name="adj" fmla="val 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5A19EBD7-E71E-BA44-8415-0B5E3B21C55B}"/>
              </a:ext>
            </a:extLst>
          </p:cNvPr>
          <p:cNvSpPr/>
          <p:nvPr/>
        </p:nvSpPr>
        <p:spPr>
          <a:xfrm>
            <a:off x="7344697" y="4572000"/>
            <a:ext cx="4847304" cy="2286000"/>
          </a:xfrm>
          <a:prstGeom prst="triangle">
            <a:avLst>
              <a:gd name="adj" fmla="val 10000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2D0059-E4F5-364A-A199-78ADA9B7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8" y="257446"/>
            <a:ext cx="2281743" cy="460308"/>
          </a:xfrm>
          <a:prstGeom prst="rect">
            <a:avLst/>
          </a:prstGeom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013D3477-356A-5948-9F48-339EFDB176F0}"/>
              </a:ext>
            </a:extLst>
          </p:cNvPr>
          <p:cNvSpPr/>
          <p:nvPr/>
        </p:nvSpPr>
        <p:spPr>
          <a:xfrm>
            <a:off x="63610" y="5367130"/>
            <a:ext cx="12128389" cy="1490870"/>
          </a:xfrm>
          <a:prstGeom prst="triangle">
            <a:avLst>
              <a:gd name="adj" fmla="val 100000"/>
            </a:avLst>
          </a:prstGeom>
          <a:solidFill>
            <a:srgbClr val="711825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B01FFBF-1CCC-F059-DCD5-C167269B3466}"/>
              </a:ext>
            </a:extLst>
          </p:cNvPr>
          <p:cNvSpPr txBox="1">
            <a:spLocks/>
          </p:cNvSpPr>
          <p:nvPr/>
        </p:nvSpPr>
        <p:spPr>
          <a:xfrm>
            <a:off x="838199" y="147485"/>
            <a:ext cx="11353799" cy="6980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 algn="ctr" rtl="0">
              <a:spcBef>
                <a:spcPts val="0"/>
              </a:spcBef>
              <a:spcAft>
                <a:spcPts val="0"/>
              </a:spcAft>
            </a:pPr>
            <a:r>
              <a:rPr lang="en-GB" sz="3000" b="1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The ILO Ukraine Initiative</a:t>
            </a:r>
            <a:endParaRPr lang="en-GB" sz="3000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C78E453-8FB1-B9C4-EDF8-D17DF04D43B7}"/>
              </a:ext>
            </a:extLst>
          </p:cNvPr>
          <p:cNvSpPr txBox="1">
            <a:spLocks/>
          </p:cNvSpPr>
          <p:nvPr/>
        </p:nvSpPr>
        <p:spPr>
          <a:xfrm>
            <a:off x="290915" y="1390251"/>
            <a:ext cx="9112777" cy="47893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2100" b="1" i="0" u="none" strike="noStrike" dirty="0">
                <a:solidFill>
                  <a:srgbClr val="28272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Help to rebuild the scientific infrastructure in Ukraine by donations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GB" sz="9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endParaRPr lang="en-GB" sz="2700" b="1" dirty="0">
              <a:solidFill>
                <a:srgbClr val="71182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r>
              <a:rPr lang="en-GB" sz="2700" b="1" dirty="0" err="1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Initaitive</a:t>
            </a:r>
            <a:r>
              <a:rPr lang="en-GB" sz="2700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ongoing</a:t>
            </a:r>
            <a:r>
              <a:rPr lang="en-GB" sz="2700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endParaRPr lang="en-GB" sz="2700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indent="-285750" algn="l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2022-10 PERRIA ask RI Logistica for a logistics solution</a:t>
            </a:r>
          </a:p>
          <a:p>
            <a:pPr indent="-285750" algn="l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2022-11 “Green corridor” set up for deliveries into Ukraine</a:t>
            </a:r>
          </a:p>
          <a:p>
            <a:pPr indent="-285750" algn="l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2022-11 Solution set with Lund, Sweden as HUB for donations</a:t>
            </a:r>
          </a:p>
          <a:p>
            <a:pPr indent="-285750" algn="l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2022-12 Information through ILOs</a:t>
            </a:r>
          </a:p>
          <a:p>
            <a:pPr indent="-285750" algn="l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2023-05 First donation received </a:t>
            </a:r>
          </a:p>
          <a:p>
            <a:pPr indent="-285750" algn="l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2023-05 </a:t>
            </a:r>
            <a:r>
              <a:rPr lang="en-GB" sz="2100" dirty="0" err="1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Elettra</a:t>
            </a: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commits to donate version 1</a:t>
            </a:r>
          </a:p>
          <a:p>
            <a:pPr indent="-285750" algn="l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2023-06 Meeting with Mats Persson, Minister of Education</a:t>
            </a:r>
          </a:p>
          <a:p>
            <a:pPr indent="-285750" algn="l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2023-09 Meeting with DG Research &amp; Innovation in Brussels</a:t>
            </a:r>
          </a:p>
          <a:p>
            <a:pPr algn="l" fontAlgn="base">
              <a:spcBef>
                <a:spcPts val="700"/>
              </a:spcBef>
            </a:pPr>
            <a:endParaRPr lang="en-GB" sz="2100" dirty="0">
              <a:solidFill>
                <a:srgbClr val="485156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algn="l" fontAlgn="base">
              <a:spcBef>
                <a:spcPts val="700"/>
              </a:spcBef>
            </a:pPr>
            <a:endParaRPr lang="en-GB" sz="2100" dirty="0">
              <a:solidFill>
                <a:srgbClr val="485156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  <a:p>
            <a:pPr algn="l" fontAlgn="base">
              <a:spcBef>
                <a:spcPts val="700"/>
              </a:spcBef>
            </a:pPr>
            <a:r>
              <a:rPr lang="en-GB" sz="21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rPr>
              <a:t> </a:t>
            </a:r>
          </a:p>
        </p:txBody>
      </p:sp>
      <p:pic>
        <p:nvPicPr>
          <p:cNvPr id="3" name="Picture 2" descr="A blue and yellow sign&#10;&#10;Description automatically generated with medium confidence">
            <a:extLst>
              <a:ext uri="{FF2B5EF4-FFF2-40B4-BE49-F238E27FC236}">
                <a16:creationId xmlns:a16="http://schemas.microsoft.com/office/drawing/2014/main" id="{AF54887B-C1C7-62A9-C67F-F20CE36F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997" y="1980000"/>
            <a:ext cx="3888000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18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73A022C-1678-AB4B-85EB-36CC96395E4B}"/>
              </a:ext>
            </a:extLst>
          </p:cNvPr>
          <p:cNvSpPr/>
          <p:nvPr/>
        </p:nvSpPr>
        <p:spPr>
          <a:xfrm>
            <a:off x="0" y="5987332"/>
            <a:ext cx="4965290" cy="870668"/>
          </a:xfrm>
          <a:prstGeom prst="triangle">
            <a:avLst>
              <a:gd name="adj" fmla="val 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5A19EBD7-E71E-BA44-8415-0B5E3B21C55B}"/>
              </a:ext>
            </a:extLst>
          </p:cNvPr>
          <p:cNvSpPr/>
          <p:nvPr/>
        </p:nvSpPr>
        <p:spPr>
          <a:xfrm>
            <a:off x="7344697" y="4572000"/>
            <a:ext cx="4847304" cy="2286000"/>
          </a:xfrm>
          <a:prstGeom prst="triangle">
            <a:avLst>
              <a:gd name="adj" fmla="val 10000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13D3477-356A-5948-9F48-339EFDB176F0}"/>
              </a:ext>
            </a:extLst>
          </p:cNvPr>
          <p:cNvSpPr/>
          <p:nvPr/>
        </p:nvSpPr>
        <p:spPr>
          <a:xfrm>
            <a:off x="63610" y="5367130"/>
            <a:ext cx="12128389" cy="1490870"/>
          </a:xfrm>
          <a:prstGeom prst="triangle">
            <a:avLst>
              <a:gd name="adj" fmla="val 100000"/>
            </a:avLst>
          </a:prstGeom>
          <a:solidFill>
            <a:srgbClr val="711825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2D0059-E4F5-364A-A199-78ADA9B7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78" y="257446"/>
            <a:ext cx="2281743" cy="460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4A45A4-51FC-02C8-1CAC-15BB65D4F4B3}"/>
              </a:ext>
            </a:extLst>
          </p:cNvPr>
          <p:cNvSpPr txBox="1"/>
          <p:nvPr/>
        </p:nvSpPr>
        <p:spPr>
          <a:xfrm>
            <a:off x="197478" y="653353"/>
            <a:ext cx="11680198" cy="4544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GB" sz="2600" b="1" i="0" u="none" strike="noStrike" dirty="0">
              <a:solidFill>
                <a:srgbClr val="711825"/>
              </a:solidFill>
              <a:effectLst/>
              <a:latin typeface="Calibri" panose="020F050202020403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2600" b="1" i="0" u="none" strike="noStrike" dirty="0">
                <a:solidFill>
                  <a:srgbClr val="711825"/>
                </a:solidFill>
                <a:effectLst/>
                <a:latin typeface="Calibri" panose="020F0502020204030204" pitchFamily="34" charset="0"/>
              </a:rPr>
              <a:t>…..already members</a:t>
            </a:r>
            <a:endParaRPr lang="en-GB" sz="2600" b="0" i="0" u="none" strike="noStrike" dirty="0">
              <a:solidFill>
                <a:srgbClr val="711825"/>
              </a:solidFill>
              <a:effectLst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br>
              <a:rPr lang="en-GB" sz="26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2600" b="1" i="0" u="none" strike="noStrike" dirty="0">
                <a:solidFill>
                  <a:srgbClr val="711825"/>
                </a:solidFill>
                <a:effectLst/>
                <a:latin typeface="Calibri" panose="020F0502020204030204" pitchFamily="34" charset="0"/>
              </a:rPr>
              <a:t>……new possible members we are in contact with in regard to membership</a:t>
            </a:r>
            <a:endParaRPr lang="en-GB" sz="2600" b="0" i="0" u="none" strike="noStrike" dirty="0">
              <a:solidFill>
                <a:srgbClr val="711825"/>
              </a:solidFill>
              <a:effectLst/>
            </a:endParaRPr>
          </a:p>
          <a:p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endParaRPr lang="en-SE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A24ED84-5FC0-3830-E25C-E47D4AF09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38" y="444335"/>
            <a:ext cx="2398117" cy="6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A04E4CD-FA32-1692-F6AC-C68A6BF18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31" y="1662664"/>
            <a:ext cx="1054862" cy="128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01E38402-5CF7-C6DA-9AAF-CFFFFA92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09731"/>
            <a:ext cx="3583164" cy="80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07487E69-7CE7-E77D-893C-83096B55C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9" y="1668883"/>
            <a:ext cx="2399811" cy="128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C5D68633-3F43-9314-364F-356BB072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81" y="1651473"/>
            <a:ext cx="1433913" cy="14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0E0E2BEE-6945-C097-F9A9-3BF379DCC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11" y="4994920"/>
            <a:ext cx="827135" cy="82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>
            <a:extLst>
              <a:ext uri="{FF2B5EF4-FFF2-40B4-BE49-F238E27FC236}">
                <a16:creationId xmlns:a16="http://schemas.microsoft.com/office/drawing/2014/main" id="{76F2783E-5AA6-3981-DB64-A698F36D1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r="30051" b="5240"/>
          <a:stretch/>
        </p:blipFill>
        <p:spPr bwMode="auto">
          <a:xfrm>
            <a:off x="10454824" y="56278"/>
            <a:ext cx="1189704" cy="14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87C7B2DF-E3E7-9B2C-752D-A34FE7BB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421" y="18658244"/>
            <a:ext cx="4553604" cy="59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See the source image">
            <a:extLst>
              <a:ext uri="{FF2B5EF4-FFF2-40B4-BE49-F238E27FC236}">
                <a16:creationId xmlns:a16="http://schemas.microsoft.com/office/drawing/2014/main" id="{B832C949-CAAF-DF1E-2D2D-6CDCFC35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4579" y="18521107"/>
            <a:ext cx="4621196" cy="58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4760E882-557A-9969-2D97-C0DD70DB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574" y="4194814"/>
            <a:ext cx="1067252" cy="3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>
            <a:extLst>
              <a:ext uri="{FF2B5EF4-FFF2-40B4-BE49-F238E27FC236}">
                <a16:creationId xmlns:a16="http://schemas.microsoft.com/office/drawing/2014/main" id="{6FAB2DB5-01CE-D67A-EC4A-85E86073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526" y="4423378"/>
            <a:ext cx="711500" cy="3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91CD51E4-1AAD-620E-9FF1-86C02A5C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2636" y="7742103"/>
            <a:ext cx="1689814" cy="16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>
            <a:extLst>
              <a:ext uri="{FF2B5EF4-FFF2-40B4-BE49-F238E27FC236}">
                <a16:creationId xmlns:a16="http://schemas.microsoft.com/office/drawing/2014/main" id="{CBE5F81D-EE98-41D4-B881-3844904A2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15" y="4505659"/>
            <a:ext cx="1647124" cy="4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>
            <a:extLst>
              <a:ext uri="{FF2B5EF4-FFF2-40B4-BE49-F238E27FC236}">
                <a16:creationId xmlns:a16="http://schemas.microsoft.com/office/drawing/2014/main" id="{BEB5D39D-61B9-B84B-39B2-1557BA607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821" y="18810644"/>
            <a:ext cx="4553604" cy="59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See the source image">
            <a:extLst>
              <a:ext uri="{FF2B5EF4-FFF2-40B4-BE49-F238E27FC236}">
                <a16:creationId xmlns:a16="http://schemas.microsoft.com/office/drawing/2014/main" id="{381E2BEE-33EF-BD46-7D03-E73551D9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979" y="18673507"/>
            <a:ext cx="4621196" cy="58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Picture 25">
            <a:extLst>
              <a:ext uri="{FF2B5EF4-FFF2-40B4-BE49-F238E27FC236}">
                <a16:creationId xmlns:a16="http://schemas.microsoft.com/office/drawing/2014/main" id="{E10FC37A-AD36-C0E4-C03F-8B24E3ED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74" y="4347214"/>
            <a:ext cx="1067252" cy="3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>
            <a:extLst>
              <a:ext uri="{FF2B5EF4-FFF2-40B4-BE49-F238E27FC236}">
                <a16:creationId xmlns:a16="http://schemas.microsoft.com/office/drawing/2014/main" id="{5F26A1BB-C951-E1E1-30E4-39BAF7CCA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926" y="4575778"/>
            <a:ext cx="711500" cy="3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9" name="Picture 27">
            <a:extLst>
              <a:ext uri="{FF2B5EF4-FFF2-40B4-BE49-F238E27FC236}">
                <a16:creationId xmlns:a16="http://schemas.microsoft.com/office/drawing/2014/main" id="{1CA9C489-0355-D32B-DD80-E83C5E8C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036" y="7894503"/>
            <a:ext cx="1689814" cy="16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>
            <a:extLst>
              <a:ext uri="{FF2B5EF4-FFF2-40B4-BE49-F238E27FC236}">
                <a16:creationId xmlns:a16="http://schemas.microsoft.com/office/drawing/2014/main" id="{E60D4B50-6C74-0A12-EB5F-186881BB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9515" y="4658059"/>
            <a:ext cx="1647124" cy="4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6" name="Picture 34">
            <a:extLst>
              <a:ext uri="{FF2B5EF4-FFF2-40B4-BE49-F238E27FC236}">
                <a16:creationId xmlns:a16="http://schemas.microsoft.com/office/drawing/2014/main" id="{8F49DEC2-8E01-DECA-A798-8E0892A4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723" y="1527814"/>
            <a:ext cx="1103563" cy="143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0" name="Picture 38">
            <a:extLst>
              <a:ext uri="{FF2B5EF4-FFF2-40B4-BE49-F238E27FC236}">
                <a16:creationId xmlns:a16="http://schemas.microsoft.com/office/drawing/2014/main" id="{608CA47F-0F2A-6C6D-49AC-8C086C26B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003" y="3998915"/>
            <a:ext cx="1805005" cy="101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2" name="Picture 40">
            <a:extLst>
              <a:ext uri="{FF2B5EF4-FFF2-40B4-BE49-F238E27FC236}">
                <a16:creationId xmlns:a16="http://schemas.microsoft.com/office/drawing/2014/main" id="{B5A2FACC-AE0B-1D4A-D0EB-8414EC546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17" y="4252117"/>
            <a:ext cx="1687286" cy="4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6" name="Picture 44" descr="See the source image">
            <a:extLst>
              <a:ext uri="{FF2B5EF4-FFF2-40B4-BE49-F238E27FC236}">
                <a16:creationId xmlns:a16="http://schemas.microsoft.com/office/drawing/2014/main" id="{9949556A-70F3-9435-4625-5DD313F10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7" y="4014515"/>
            <a:ext cx="1109593" cy="14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and yellow logo&#10;&#10;Description automatically generated with low confidence">
            <a:extLst>
              <a:ext uri="{FF2B5EF4-FFF2-40B4-BE49-F238E27FC236}">
                <a16:creationId xmlns:a16="http://schemas.microsoft.com/office/drawing/2014/main" id="{A96BEF42-957B-A8D9-7A31-C3FCEF6607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21676" y="1419312"/>
            <a:ext cx="1656000" cy="1656000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8F67CC7-DB4B-3884-225C-3F48C0A267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81580" y="4154773"/>
            <a:ext cx="1444580" cy="684000"/>
          </a:xfrm>
          <a:prstGeom prst="rect">
            <a:avLst/>
          </a:prstGeom>
        </p:spPr>
      </p:pic>
      <p:pic>
        <p:nvPicPr>
          <p:cNvPr id="12" name="Picture 11" descr="A picture containing graphics, screenshot, graphic design, green&#10;&#10;Description automatically generated">
            <a:extLst>
              <a:ext uri="{FF2B5EF4-FFF2-40B4-BE49-F238E27FC236}">
                <a16:creationId xmlns:a16="http://schemas.microsoft.com/office/drawing/2014/main" id="{50A2BE32-8C0B-1772-16FB-964AE09E40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34763" y="4680970"/>
            <a:ext cx="3610311" cy="1260000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56A3E79E-E8F1-DAF9-2F5D-F751DE11FA2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44315" y="369778"/>
            <a:ext cx="2944000" cy="828000"/>
          </a:xfrm>
          <a:prstGeom prst="rect">
            <a:avLst/>
          </a:prstGeom>
        </p:spPr>
      </p:pic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92FEE6C8-5C6B-E88E-2F9E-535EF6BCB32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21487" y="4198881"/>
            <a:ext cx="1423057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09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73A022C-1678-AB4B-85EB-36CC96395E4B}"/>
              </a:ext>
            </a:extLst>
          </p:cNvPr>
          <p:cNvSpPr/>
          <p:nvPr/>
        </p:nvSpPr>
        <p:spPr>
          <a:xfrm>
            <a:off x="0" y="5987332"/>
            <a:ext cx="4965290" cy="870668"/>
          </a:xfrm>
          <a:prstGeom prst="triangle">
            <a:avLst>
              <a:gd name="adj" fmla="val 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5A19EBD7-E71E-BA44-8415-0B5E3B21C55B}"/>
              </a:ext>
            </a:extLst>
          </p:cNvPr>
          <p:cNvSpPr/>
          <p:nvPr/>
        </p:nvSpPr>
        <p:spPr>
          <a:xfrm>
            <a:off x="7344697" y="4572000"/>
            <a:ext cx="4847304" cy="2286000"/>
          </a:xfrm>
          <a:prstGeom prst="triangle">
            <a:avLst>
              <a:gd name="adj" fmla="val 100000"/>
            </a:avLst>
          </a:prstGeom>
          <a:solidFill>
            <a:srgbClr val="2D2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13D3477-356A-5948-9F48-339EFDB176F0}"/>
              </a:ext>
            </a:extLst>
          </p:cNvPr>
          <p:cNvSpPr/>
          <p:nvPr/>
        </p:nvSpPr>
        <p:spPr>
          <a:xfrm>
            <a:off x="63610" y="5367130"/>
            <a:ext cx="12128389" cy="1490870"/>
          </a:xfrm>
          <a:prstGeom prst="triangle">
            <a:avLst>
              <a:gd name="adj" fmla="val 100000"/>
            </a:avLst>
          </a:prstGeom>
          <a:solidFill>
            <a:srgbClr val="711825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2D0059-E4F5-364A-A199-78ADA9B7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78" y="257446"/>
            <a:ext cx="2281743" cy="4603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4A45A4-51FC-02C8-1CAC-15BB65D4F4B3}"/>
              </a:ext>
            </a:extLst>
          </p:cNvPr>
          <p:cNvSpPr txBox="1"/>
          <p:nvPr/>
        </p:nvSpPr>
        <p:spPr>
          <a:xfrm>
            <a:off x="197478" y="653353"/>
            <a:ext cx="11680198" cy="48218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GB" sz="2600" b="1" i="0" u="none" strike="noStrike" dirty="0">
              <a:solidFill>
                <a:srgbClr val="711825"/>
              </a:solidFill>
              <a:effectLst/>
              <a:latin typeface="Calibri" panose="020F0502020204030204" pitchFamily="34" charset="0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sz="2600" b="1" dirty="0">
                <a:solidFill>
                  <a:srgbClr val="711825"/>
                </a:solidFill>
                <a:latin typeface="Calibri" panose="020F0502020204030204" pitchFamily="34" charset="0"/>
              </a:rPr>
              <a:t>Cooperation in place</a:t>
            </a:r>
            <a:endParaRPr lang="en-GB" sz="2600" b="0" i="0" u="none" strike="noStrike" dirty="0">
              <a:solidFill>
                <a:srgbClr val="711825"/>
              </a:solidFill>
              <a:effectLst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endParaRPr lang="en-GB" dirty="0">
              <a:solidFill>
                <a:srgbClr val="000000"/>
              </a:solidFill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br>
              <a:rPr lang="en-GB" sz="26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GB" sz="2600" b="1" dirty="0">
                <a:solidFill>
                  <a:srgbClr val="711825"/>
                </a:solidFill>
                <a:latin typeface="Calibri" panose="020F0502020204030204" pitchFamily="34" charset="0"/>
              </a:rPr>
              <a:t>Cooperation in progress</a:t>
            </a:r>
            <a:endParaRPr lang="en-GB" sz="2600" b="0" i="0" u="none" strike="noStrike" dirty="0">
              <a:solidFill>
                <a:srgbClr val="711825"/>
              </a:solidFill>
              <a:effectLst/>
            </a:endParaRPr>
          </a:p>
          <a:p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br>
              <a:rPr lang="en-GB" b="0" i="0" u="none" strike="noStrike" dirty="0">
                <a:solidFill>
                  <a:srgbClr val="000000"/>
                </a:solidFill>
                <a:effectLst/>
              </a:rPr>
            </a:br>
            <a:endParaRPr lang="en-SE" dirty="0">
              <a:hlinkClick r:id="rId4"/>
            </a:endParaRPr>
          </a:p>
          <a:p>
            <a:endParaRPr lang="en-SE" dirty="0"/>
          </a:p>
        </p:txBody>
      </p:sp>
      <p:pic>
        <p:nvPicPr>
          <p:cNvPr id="8206" name="Picture 14">
            <a:extLst>
              <a:ext uri="{FF2B5EF4-FFF2-40B4-BE49-F238E27FC236}">
                <a16:creationId xmlns:a16="http://schemas.microsoft.com/office/drawing/2014/main" id="{87C7B2DF-E3E7-9B2C-752D-A34FE7BB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3421" y="18658244"/>
            <a:ext cx="4553604" cy="59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See the source image">
            <a:extLst>
              <a:ext uri="{FF2B5EF4-FFF2-40B4-BE49-F238E27FC236}">
                <a16:creationId xmlns:a16="http://schemas.microsoft.com/office/drawing/2014/main" id="{B832C949-CAAF-DF1E-2D2D-6CDCFC359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4579" y="18521107"/>
            <a:ext cx="4621196" cy="58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4760E882-557A-9969-2D97-C0DD70DB1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574" y="4194814"/>
            <a:ext cx="1067252" cy="3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>
            <a:extLst>
              <a:ext uri="{FF2B5EF4-FFF2-40B4-BE49-F238E27FC236}">
                <a16:creationId xmlns:a16="http://schemas.microsoft.com/office/drawing/2014/main" id="{6FAB2DB5-01CE-D67A-EC4A-85E86073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526" y="4423378"/>
            <a:ext cx="711500" cy="3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91CD51E4-1AAD-620E-9FF1-86C02A5C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2636" y="7742103"/>
            <a:ext cx="1689814" cy="16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>
            <a:extLst>
              <a:ext uri="{FF2B5EF4-FFF2-40B4-BE49-F238E27FC236}">
                <a16:creationId xmlns:a16="http://schemas.microsoft.com/office/drawing/2014/main" id="{CBE5F81D-EE98-41D4-B881-3844904A2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15" y="4505659"/>
            <a:ext cx="1647124" cy="4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5" name="Picture 23">
            <a:extLst>
              <a:ext uri="{FF2B5EF4-FFF2-40B4-BE49-F238E27FC236}">
                <a16:creationId xmlns:a16="http://schemas.microsoft.com/office/drawing/2014/main" id="{BEB5D39D-61B9-B84B-39B2-1557BA607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821" y="18810644"/>
            <a:ext cx="4553604" cy="593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6" name="Picture 24" descr="See the source image">
            <a:extLst>
              <a:ext uri="{FF2B5EF4-FFF2-40B4-BE49-F238E27FC236}">
                <a16:creationId xmlns:a16="http://schemas.microsoft.com/office/drawing/2014/main" id="{381E2BEE-33EF-BD46-7D03-E73551D96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979" y="18673507"/>
            <a:ext cx="4621196" cy="58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Picture 25">
            <a:extLst>
              <a:ext uri="{FF2B5EF4-FFF2-40B4-BE49-F238E27FC236}">
                <a16:creationId xmlns:a16="http://schemas.microsoft.com/office/drawing/2014/main" id="{E10FC37A-AD36-C0E4-C03F-8B24E3ED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5974" y="4347214"/>
            <a:ext cx="1067252" cy="30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>
            <a:extLst>
              <a:ext uri="{FF2B5EF4-FFF2-40B4-BE49-F238E27FC236}">
                <a16:creationId xmlns:a16="http://schemas.microsoft.com/office/drawing/2014/main" id="{5F26A1BB-C951-E1E1-30E4-39BAF7CCA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926" y="4575778"/>
            <a:ext cx="711500" cy="39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9" name="Picture 27">
            <a:extLst>
              <a:ext uri="{FF2B5EF4-FFF2-40B4-BE49-F238E27FC236}">
                <a16:creationId xmlns:a16="http://schemas.microsoft.com/office/drawing/2014/main" id="{1CA9C489-0355-D32B-DD80-E83C5E8CE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036" y="7894503"/>
            <a:ext cx="1689814" cy="168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0" name="Picture 28">
            <a:extLst>
              <a:ext uri="{FF2B5EF4-FFF2-40B4-BE49-F238E27FC236}">
                <a16:creationId xmlns:a16="http://schemas.microsoft.com/office/drawing/2014/main" id="{E60D4B50-6C74-0A12-EB5F-186881BB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9515" y="4658059"/>
            <a:ext cx="1647124" cy="4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FD3DCE40-0248-1624-1D76-F71FD6AB7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637" y="1697394"/>
            <a:ext cx="2814842" cy="1044000"/>
          </a:xfrm>
          <a:prstGeom prst="rect">
            <a:avLst/>
          </a:prstGeom>
        </p:spPr>
      </p:pic>
      <p:pic>
        <p:nvPicPr>
          <p:cNvPr id="13" name="Picture 12" descr="A blue and black letter r&#10;&#10;Description automatically generated with low confidence">
            <a:extLst>
              <a:ext uri="{FF2B5EF4-FFF2-40B4-BE49-F238E27FC236}">
                <a16:creationId xmlns:a16="http://schemas.microsoft.com/office/drawing/2014/main" id="{BD1E9797-F09A-7E0F-2791-AB198EC1A9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637" y="2974740"/>
            <a:ext cx="3416060" cy="468000"/>
          </a:xfrm>
          <a:prstGeom prst="rect">
            <a:avLst/>
          </a:prstGeom>
        </p:spPr>
      </p:pic>
      <p:pic>
        <p:nvPicPr>
          <p:cNvPr id="15" name="Picture 14" descr="A yellow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D1A327F3-3565-22D8-5141-F5BEE0222C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9856" y="1318740"/>
            <a:ext cx="2391005" cy="2124000"/>
          </a:xfrm>
          <a:prstGeom prst="rect">
            <a:avLst/>
          </a:prstGeom>
        </p:spPr>
      </p:pic>
      <p:pic>
        <p:nvPicPr>
          <p:cNvPr id="17" name="Picture 16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198ECD1C-B259-99EA-64B6-4F45D82251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7422" y="1882991"/>
            <a:ext cx="4737100" cy="1435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454BDB-EE59-FF85-9482-D1B217906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6041" y="3743604"/>
            <a:ext cx="2406606" cy="2232000"/>
          </a:xfrm>
          <a:prstGeom prst="rect">
            <a:avLst/>
          </a:prstGeom>
        </p:spPr>
      </p:pic>
      <p:pic>
        <p:nvPicPr>
          <p:cNvPr id="20" name="Picture 19" descr="A picture containing graphics, clipart, logo, symbol&#10;&#10;Description automatically generated">
            <a:extLst>
              <a:ext uri="{FF2B5EF4-FFF2-40B4-BE49-F238E27FC236}">
                <a16:creationId xmlns:a16="http://schemas.microsoft.com/office/drawing/2014/main" id="{F4AD0188-8C01-FE84-8852-5646664AF3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4413" y="4000781"/>
            <a:ext cx="2836621" cy="2124000"/>
          </a:xfrm>
          <a:prstGeom prst="rect">
            <a:avLst/>
          </a:prstGeom>
        </p:spPr>
      </p:pic>
      <p:pic>
        <p:nvPicPr>
          <p:cNvPr id="22" name="Picture 21" descr="A picture containing text, logo, symbol, font&#10;&#10;Description automatically generated">
            <a:extLst>
              <a:ext uri="{FF2B5EF4-FFF2-40B4-BE49-F238E27FC236}">
                <a16:creationId xmlns:a16="http://schemas.microsoft.com/office/drawing/2014/main" id="{FBEEFD11-3BFB-10B7-D1F7-D4E9A0255B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66326" y="3738717"/>
            <a:ext cx="3129541" cy="1836000"/>
          </a:xfrm>
          <a:prstGeom prst="rect">
            <a:avLst/>
          </a:pr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1C7F559-9E25-8F7F-6877-62D0EC7467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29735" y="3787063"/>
            <a:ext cx="1905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24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Asset &amp; Maintenance Management Worksop</a:t>
            </a:r>
            <a:br>
              <a:rPr lang="en-GB" dirty="0"/>
            </a:br>
            <a:r>
              <a:rPr lang="en-GB" dirty="0"/>
              <a:t>27-29/9-2023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ESS Logistics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5" y="5605695"/>
            <a:ext cx="6681042" cy="459883"/>
          </a:xfrm>
        </p:spPr>
        <p:txBody>
          <a:bodyPr/>
          <a:lstStyle/>
          <a:p>
            <a:r>
              <a:rPr lang="en-GB" dirty="0"/>
              <a:t>JÖRGEN LARSSON – Senior logistics officer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2023-09-20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372619"/>
              </p:ext>
            </p:extLst>
          </p:nvPr>
        </p:nvGraphicFramePr>
        <p:xfrm>
          <a:off x="1195647" y="1633448"/>
          <a:ext cx="10134600" cy="3447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Background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History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Today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57188" algn="l"/>
                        </a:tabLst>
                        <a:defRPr/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Future</a:t>
                      </a:r>
                    </a:p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endParaRPr lang="en-GB" sz="2000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2023-09-25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0280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209" y="611014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680507" cy="4768062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b="1" i="0" u="none" strike="noStrike" dirty="0" err="1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Jörgen</a:t>
            </a:r>
            <a:r>
              <a:rPr lang="en-GB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– coming from?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GB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”short term solution”</a:t>
            </a:r>
            <a:endParaRPr lang="en-GB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Implemented  2016 - Access database developed to have physical </a:t>
            </a:r>
          </a:p>
          <a:p>
            <a:pPr marL="0" indent="0" fontAlgn="base">
              <a:spcBef>
                <a:spcPts val="700"/>
              </a:spcBef>
              <a:buNone/>
            </a:pP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control of inbound parcels and pallets in multiple storage areas</a:t>
            </a:r>
          </a:p>
          <a:p>
            <a:pPr fontAlgn="base">
              <a:spcBef>
                <a:spcPts val="700"/>
              </a:spcBef>
            </a:pPr>
            <a:endParaRPr lang="en-GB" sz="1600" dirty="0">
              <a:solidFill>
                <a:srgbClr val="48515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endParaRPr lang="en-GB" b="1" dirty="0">
              <a:solidFill>
                <a:srgbClr val="71182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 rtl="0">
              <a:spcBef>
                <a:spcPts val="700"/>
              </a:spcBef>
              <a:spcAft>
                <a:spcPts val="0"/>
              </a:spcAft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Service</a:t>
            </a:r>
            <a:endParaRPr lang="en-GB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Receiver emailed packing list and unique identification number</a:t>
            </a: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Receiver makes a goods receipt in Unit4</a:t>
            </a:r>
            <a:r>
              <a:rPr lang="en-GB" sz="1600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(P2P)</a:t>
            </a: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SITE transport ordered for pallets in JIRA </a:t>
            </a: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Parcels delivered to dedicated drop-off points on SITE / Parcel Service Point in B01</a:t>
            </a: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Photo taken as </a:t>
            </a:r>
            <a:r>
              <a:rPr lang="en-GB" sz="1600" dirty="0" err="1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PoD</a:t>
            </a: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when delivering pallets </a:t>
            </a:r>
            <a:endParaRPr lang="en-GB" sz="1600" b="0" i="0" u="none" strike="noStrike" dirty="0">
              <a:solidFill>
                <a:srgbClr val="485156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Background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038F9B-FC55-0A70-C365-029FCD312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600" y="1267999"/>
            <a:ext cx="4064000" cy="3048000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2AE6D503-08FE-DF3B-ECA7-6B05C539033B}"/>
              </a:ext>
            </a:extLst>
          </p:cNvPr>
          <p:cNvSpPr/>
          <p:nvPr/>
        </p:nvSpPr>
        <p:spPr>
          <a:xfrm rot="-2940000">
            <a:off x="6116621" y="3268582"/>
            <a:ext cx="2451450" cy="5307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3311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1924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209" y="611014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680507" cy="4768062"/>
          </a:xfrm>
        </p:spPr>
        <p:txBody>
          <a:bodyPr/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GB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Reinventing the wheel – world champions </a:t>
            </a:r>
            <a:endParaRPr lang="en-GB" b="1" dirty="0">
              <a:solidFill>
                <a:srgbClr val="711825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</a:p>
          <a:p>
            <a:pPr mar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The way forward to the long-term solution</a:t>
            </a:r>
          </a:p>
          <a:p>
            <a:pPr mar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lang="en-GB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 rtl="0" fontAlgn="base"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UNIT4 as the solution</a:t>
            </a:r>
          </a:p>
          <a:p>
            <a:pPr lvl="1"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Evaluated and dismissed</a:t>
            </a:r>
            <a:endParaRPr lang="en-GB" sz="1600" b="0" i="0" u="none" strike="noStrike" dirty="0">
              <a:solidFill>
                <a:srgbClr val="485156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Access database solution still used</a:t>
            </a: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485156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48515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485156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Lear</a:t>
            </a:r>
            <a:r>
              <a:rPr lang="en-GB" sz="1600" dirty="0">
                <a:solidFill>
                  <a:srgbClr val="485156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 from other RIs </a:t>
            </a:r>
            <a:endParaRPr lang="en-GB" sz="1600" b="0" i="0" u="none" strike="noStrike" dirty="0">
              <a:solidFill>
                <a:srgbClr val="485156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History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  <p:pic>
        <p:nvPicPr>
          <p:cNvPr id="14" name="Picture 13" descr="Cartoon of cartoon of men pushing a cart full of objects&#10;&#10;Description automatically generated with medium confidence">
            <a:extLst>
              <a:ext uri="{FF2B5EF4-FFF2-40B4-BE49-F238E27FC236}">
                <a16:creationId xmlns:a16="http://schemas.microsoft.com/office/drawing/2014/main" id="{E5227765-D642-5B15-1296-7CFACFDA1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758" y="3827941"/>
            <a:ext cx="3860800" cy="2209800"/>
          </a:xfrm>
          <a:prstGeom prst="rect">
            <a:avLst/>
          </a:prstGeom>
        </p:spPr>
      </p:pic>
      <p:pic>
        <p:nvPicPr>
          <p:cNvPr id="3" name="Picture 2" descr="A close-up of a trophy&#10;&#10;Description automatically generated">
            <a:extLst>
              <a:ext uri="{FF2B5EF4-FFF2-40B4-BE49-F238E27FC236}">
                <a16:creationId xmlns:a16="http://schemas.microsoft.com/office/drawing/2014/main" id="{8CD97AEE-7A0D-42BD-FC60-E0168724A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908" y="935931"/>
            <a:ext cx="19685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9366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2209" y="6110145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680507" cy="4768062"/>
          </a:xfrm>
        </p:spPr>
        <p:txBody>
          <a:bodyPr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b="1" i="0" u="none" strike="noStrike" dirty="0">
                <a:solidFill>
                  <a:srgbClr val="711825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The lifetime of a Part</a:t>
            </a:r>
            <a:r>
              <a:rPr lang="en-GB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- From Birth to Disposal</a:t>
            </a:r>
          </a:p>
          <a:p>
            <a:pPr mar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 lang="en-GB" b="0" i="0" u="none" strike="noStrike" dirty="0">
              <a:solidFill>
                <a:srgbClr val="711825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 fontAlgn="base">
              <a:spcBef>
                <a:spcPts val="700"/>
              </a:spcBef>
              <a:buNone/>
            </a:pPr>
            <a:endParaRPr lang="en-GB" sz="1600" b="0" i="0" u="none" strike="noStrike" dirty="0">
              <a:solidFill>
                <a:srgbClr val="485156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fontAlgn="base">
              <a:spcBef>
                <a:spcPts val="7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485156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2000" b="1" dirty="0">
                <a:solidFill>
                  <a:srgbClr val="711825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Today 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2023-09-25</a:t>
            </a:fld>
            <a:endParaRPr lang="sv-SE" dirty="0"/>
          </a:p>
        </p:txBody>
      </p:sp>
      <p:pic>
        <p:nvPicPr>
          <p:cNvPr id="9" name="Picture 8" descr="A circular diagram of arrows&#10;&#10;Description automatically generated with medium confidence">
            <a:extLst>
              <a:ext uri="{FF2B5EF4-FFF2-40B4-BE49-F238E27FC236}">
                <a16:creationId xmlns:a16="http://schemas.microsoft.com/office/drawing/2014/main" id="{8B8EC06B-75BA-FD2D-7201-F2BB07320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653" y="2775600"/>
            <a:ext cx="2520000" cy="252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21ACFC-A76F-CB1E-07FA-19BA365C17BE}"/>
              </a:ext>
            </a:extLst>
          </p:cNvPr>
          <p:cNvSpPr txBox="1"/>
          <p:nvPr/>
        </p:nvSpPr>
        <p:spPr>
          <a:xfrm>
            <a:off x="1874688" y="3389269"/>
            <a:ext cx="244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rgbClr val="666666"/>
                </a:solidFill>
              </a:rPr>
              <a:t>INBOUND - Birth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Non-Po receipt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Consignment stock - gases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59A85C-0432-C8F4-37FE-C32850FF15B9}"/>
              </a:ext>
            </a:extLst>
          </p:cNvPr>
          <p:cNvSpPr txBox="1"/>
          <p:nvPr/>
        </p:nvSpPr>
        <p:spPr>
          <a:xfrm>
            <a:off x="5152382" y="5463814"/>
            <a:ext cx="3272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rgbClr val="666666"/>
                </a:solidFill>
              </a:rPr>
              <a:t>Disposal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On sale (RI M</a:t>
            </a:r>
            <a:r>
              <a:rPr lang="en-GB" sz="1200" dirty="0">
                <a:solidFill>
                  <a:srgbClr val="666666"/>
                </a:solidFill>
              </a:rPr>
              <a:t>a</a:t>
            </a:r>
            <a:r>
              <a:rPr lang="en-SE" sz="1200" dirty="0">
                <a:solidFill>
                  <a:srgbClr val="666666"/>
                </a:solidFill>
              </a:rPr>
              <a:t>rketplace or Auctions)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Scrapped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Donation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78A1E1-4C13-97AA-0BB6-C75EF7665C22}"/>
              </a:ext>
            </a:extLst>
          </p:cNvPr>
          <p:cNvSpPr txBox="1"/>
          <p:nvPr/>
        </p:nvSpPr>
        <p:spPr>
          <a:xfrm>
            <a:off x="5152382" y="2045162"/>
            <a:ext cx="508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rgbClr val="666666"/>
                </a:solidFill>
              </a:rPr>
              <a:t>Replenishment of standard components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Automated based on minimum levels defined by the organisation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Consignment stock – the way forward?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58C8B-C2A4-EEE4-36B2-9CFC5A5AED00}"/>
              </a:ext>
            </a:extLst>
          </p:cNvPr>
          <p:cNvSpPr txBox="1"/>
          <p:nvPr/>
        </p:nvSpPr>
        <p:spPr>
          <a:xfrm>
            <a:off x="7411228" y="3389269"/>
            <a:ext cx="368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rgbClr val="666666"/>
                </a:solidFill>
              </a:rPr>
              <a:t>Outbound &amp; Returns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Pick-ticket – in use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Returns process defined but not implemented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8451D3-8D37-A9D0-525D-5A9AC26C7135}"/>
              </a:ext>
            </a:extLst>
          </p:cNvPr>
          <p:cNvSpPr txBox="1"/>
          <p:nvPr/>
        </p:nvSpPr>
        <p:spPr>
          <a:xfrm>
            <a:off x="2640831" y="4520458"/>
            <a:ext cx="22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sz="1200" dirty="0">
                <a:solidFill>
                  <a:srgbClr val="666666"/>
                </a:solidFill>
              </a:rPr>
              <a:t>STAKEHOLDERS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Users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Suppliers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Procurement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Finance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SE" sz="1200" dirty="0">
                <a:solidFill>
                  <a:srgbClr val="666666"/>
                </a:solidFill>
              </a:rPr>
              <a:t>EAM Team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9DFCA9-9D80-C283-207D-13399EA12E93}"/>
              </a:ext>
            </a:extLst>
          </p:cNvPr>
          <p:cNvCxnSpPr/>
          <p:nvPr/>
        </p:nvCxnSpPr>
        <p:spPr>
          <a:xfrm>
            <a:off x="2428734" y="4145280"/>
            <a:ext cx="212097" cy="3751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A87E5B-7474-13CD-CA97-8FF3D4B469DE}"/>
              </a:ext>
            </a:extLst>
          </p:cNvPr>
          <p:cNvCxnSpPr>
            <a:cxnSpLocks/>
          </p:cNvCxnSpPr>
          <p:nvPr/>
        </p:nvCxnSpPr>
        <p:spPr>
          <a:xfrm>
            <a:off x="3916372" y="4732077"/>
            <a:ext cx="1215117" cy="8394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00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685</TotalTime>
  <Words>643</Words>
  <Application>Microsoft Macintosh PowerPoint</Application>
  <PresentationFormat>Widescreen</PresentationFormat>
  <Paragraphs>171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Segoe UI</vt:lpstr>
      <vt:lpstr>Segoe UI Light</vt:lpstr>
      <vt:lpstr>Segoe UI Semibold</vt:lpstr>
      <vt:lpstr>Source Sans Pro</vt:lpstr>
      <vt:lpstr>Wingdings</vt:lpstr>
      <vt:lpstr>Office-tema</vt:lpstr>
      <vt:lpstr>PowerPoint Presentation</vt:lpstr>
      <vt:lpstr>Asset &amp; Maintenance Management Worksop 27-29/9-2023</vt:lpstr>
      <vt:lpstr>Agenda</vt:lpstr>
      <vt:lpstr>Background</vt:lpstr>
      <vt:lpstr>PowerPoint Presentation</vt:lpstr>
      <vt:lpstr>History</vt:lpstr>
      <vt:lpstr>PowerPoint Presentation</vt:lpstr>
      <vt:lpstr>Today</vt:lpstr>
      <vt:lpstr>PowerPoint Presentation</vt:lpstr>
      <vt:lpstr>PowerPoint Presentation</vt:lpstr>
      <vt:lpstr>Future</vt:lpstr>
      <vt:lpstr>PowerPoint Presentation</vt:lpstr>
      <vt:lpstr>Who Are we?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Microsoft Office User</dc:creator>
  <cp:lastModifiedBy>Jörgen Larsson</cp:lastModifiedBy>
  <cp:revision>34</cp:revision>
  <cp:lastPrinted>2019-03-08T10:27:30Z</cp:lastPrinted>
  <dcterms:created xsi:type="dcterms:W3CDTF">2021-06-09T11:05:09Z</dcterms:created>
  <dcterms:modified xsi:type="dcterms:W3CDTF">2023-09-25T08:10:06Z</dcterms:modified>
</cp:coreProperties>
</file>