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7" r:id="rId2"/>
    <p:sldId id="278" r:id="rId3"/>
    <p:sldId id="279" r:id="rId4"/>
    <p:sldId id="280" r:id="rId5"/>
    <p:sldId id="283" r:id="rId6"/>
    <p:sldId id="289" r:id="rId7"/>
    <p:sldId id="284" r:id="rId8"/>
    <p:sldId id="285" r:id="rId9"/>
    <p:sldId id="286" r:id="rId10"/>
    <p:sldId id="290" r:id="rId11"/>
    <p:sldId id="291" r:id="rId12"/>
    <p:sldId id="287" r:id="rId13"/>
    <p:sldId id="281" r:id="rId14"/>
    <p:sldId id="282" r:id="rId15"/>
    <p:sldId id="292" r:id="rId16"/>
    <p:sldId id="293" r:id="rId17"/>
    <p:sldId id="277"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96" autoAdjust="0"/>
    <p:restoredTop sz="94681" autoAdjust="0"/>
  </p:normalViewPr>
  <p:slideViewPr>
    <p:cSldViewPr snapToGrid="0" snapToObjects="1">
      <p:cViewPr varScale="1">
        <p:scale>
          <a:sx n="164" d="100"/>
          <a:sy n="164" d="100"/>
        </p:scale>
        <p:origin x="20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D003C-220A-4F00-8194-D8ED3C7C66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9FDDF99-AE7D-4B37-8A15-89B663F7EAE0}">
      <dgm:prSet phldrT="[Text]" custT="1"/>
      <dgm:spPr/>
      <dgm:t>
        <a:bodyPr/>
        <a:lstStyle/>
        <a:p>
          <a:r>
            <a:rPr lang="en-US" sz="2400" b="1" dirty="0"/>
            <a:t>Detailed Design</a:t>
          </a:r>
        </a:p>
      </dgm:t>
    </dgm:pt>
    <dgm:pt modelId="{3ACC7A66-213B-4146-B00E-1E30249BC6E3}" type="parTrans" cxnId="{0465A0BD-D98C-4B4B-960C-70815052A14D}">
      <dgm:prSet/>
      <dgm:spPr/>
      <dgm:t>
        <a:bodyPr/>
        <a:lstStyle/>
        <a:p>
          <a:endParaRPr lang="en-US"/>
        </a:p>
      </dgm:t>
    </dgm:pt>
    <dgm:pt modelId="{E06FE9AD-5688-466D-8D5A-D97DE132E4F9}" type="sibTrans" cxnId="{0465A0BD-D98C-4B4B-960C-70815052A14D}">
      <dgm:prSet/>
      <dgm:spPr/>
      <dgm:t>
        <a:bodyPr/>
        <a:lstStyle/>
        <a:p>
          <a:endParaRPr lang="en-US"/>
        </a:p>
      </dgm:t>
    </dgm:pt>
    <dgm:pt modelId="{FE1056DF-536A-4E6B-AC00-7C64493861EA}">
      <dgm:prSet phldrT="[Text]" custT="1"/>
      <dgm:spPr/>
      <dgm:t>
        <a:bodyPr/>
        <a:lstStyle/>
        <a:p>
          <a:r>
            <a:rPr lang="en-US" sz="2400" b="1" dirty="0"/>
            <a:t>Procurement</a:t>
          </a:r>
        </a:p>
      </dgm:t>
    </dgm:pt>
    <dgm:pt modelId="{B25B9857-998B-4BBB-9F9E-8522383A310A}" type="parTrans" cxnId="{6625B9E5-DFF7-4D51-B0C6-157D4ACA63BB}">
      <dgm:prSet/>
      <dgm:spPr/>
      <dgm:t>
        <a:bodyPr/>
        <a:lstStyle/>
        <a:p>
          <a:endParaRPr lang="en-US"/>
        </a:p>
      </dgm:t>
    </dgm:pt>
    <dgm:pt modelId="{42E9A857-0C11-4E86-81C6-E9FA2A2B28BC}" type="sibTrans" cxnId="{6625B9E5-DFF7-4D51-B0C6-157D4ACA63BB}">
      <dgm:prSet/>
      <dgm:spPr/>
      <dgm:t>
        <a:bodyPr/>
        <a:lstStyle/>
        <a:p>
          <a:endParaRPr lang="en-US"/>
        </a:p>
      </dgm:t>
    </dgm:pt>
    <dgm:pt modelId="{4B103200-F6C7-4DCC-9BA7-A1BC8F6A5671}">
      <dgm:prSet phldrT="[Text]" custT="1"/>
      <dgm:spPr/>
      <dgm:t>
        <a:bodyPr/>
        <a:lstStyle/>
        <a:p>
          <a:r>
            <a:rPr lang="en-US" sz="2400" b="1" dirty="0"/>
            <a:t>Construction</a:t>
          </a:r>
        </a:p>
      </dgm:t>
    </dgm:pt>
    <dgm:pt modelId="{303C8C43-8453-480B-A966-77D522DB6083}" type="parTrans" cxnId="{6739EBCD-03CB-4B18-8BB3-01E10C23A126}">
      <dgm:prSet/>
      <dgm:spPr/>
      <dgm:t>
        <a:bodyPr/>
        <a:lstStyle/>
        <a:p>
          <a:endParaRPr lang="en-US"/>
        </a:p>
      </dgm:t>
    </dgm:pt>
    <dgm:pt modelId="{5406DEAB-210E-49E1-891D-4D360E1FCB51}" type="sibTrans" cxnId="{6739EBCD-03CB-4B18-8BB3-01E10C23A126}">
      <dgm:prSet/>
      <dgm:spPr/>
      <dgm:t>
        <a:bodyPr/>
        <a:lstStyle/>
        <a:p>
          <a:endParaRPr lang="en-US"/>
        </a:p>
      </dgm:t>
    </dgm:pt>
    <dgm:pt modelId="{E57292B3-BA1A-4613-A7F3-39FCEA50A89B}">
      <dgm:prSet phldrT="[Text]" custT="1"/>
      <dgm:spPr/>
      <dgm:t>
        <a:bodyPr/>
        <a:lstStyle/>
        <a:p>
          <a:r>
            <a:rPr lang="en-US" sz="2400" b="1" dirty="0"/>
            <a:t>Commissioning</a:t>
          </a:r>
        </a:p>
      </dgm:t>
    </dgm:pt>
    <dgm:pt modelId="{EAA7A306-9A6A-41E1-9726-3C3F0F33D655}" type="parTrans" cxnId="{D9FE5FE8-8809-41C7-BF52-C681CECD883C}">
      <dgm:prSet/>
      <dgm:spPr/>
      <dgm:t>
        <a:bodyPr/>
        <a:lstStyle/>
        <a:p>
          <a:endParaRPr lang="en-US"/>
        </a:p>
      </dgm:t>
    </dgm:pt>
    <dgm:pt modelId="{4C580D10-046D-4ACE-84E1-566948F4114E}" type="sibTrans" cxnId="{D9FE5FE8-8809-41C7-BF52-C681CECD883C}">
      <dgm:prSet/>
      <dgm:spPr/>
      <dgm:t>
        <a:bodyPr/>
        <a:lstStyle/>
        <a:p>
          <a:endParaRPr lang="en-US"/>
        </a:p>
      </dgm:t>
    </dgm:pt>
    <dgm:pt modelId="{7E691A40-06BD-4D10-B420-5E302800465B}">
      <dgm:prSet phldrT="[Text]" custT="1"/>
      <dgm:spPr/>
      <dgm:t>
        <a:bodyPr/>
        <a:lstStyle/>
        <a:p>
          <a:r>
            <a:rPr lang="en-US" sz="2400" b="1" dirty="0"/>
            <a:t>Operation</a:t>
          </a:r>
        </a:p>
      </dgm:t>
    </dgm:pt>
    <dgm:pt modelId="{597B1645-22BA-4DED-8DFC-749BB72C5028}" type="parTrans" cxnId="{351F3330-4A65-40D2-BBF2-C3D72865955E}">
      <dgm:prSet/>
      <dgm:spPr/>
      <dgm:t>
        <a:bodyPr/>
        <a:lstStyle/>
        <a:p>
          <a:endParaRPr lang="en-US"/>
        </a:p>
      </dgm:t>
    </dgm:pt>
    <dgm:pt modelId="{7CECD81C-512B-4DC4-A586-6FF6794189D3}" type="sibTrans" cxnId="{351F3330-4A65-40D2-BBF2-C3D72865955E}">
      <dgm:prSet/>
      <dgm:spPr/>
      <dgm:t>
        <a:bodyPr/>
        <a:lstStyle/>
        <a:p>
          <a:endParaRPr lang="en-US"/>
        </a:p>
      </dgm:t>
    </dgm:pt>
    <dgm:pt modelId="{D0557CD9-B14D-4B97-A418-51447D879546}">
      <dgm:prSet phldrT="[Text]" custT="1"/>
      <dgm:spPr/>
      <dgm:t>
        <a:bodyPr/>
        <a:lstStyle/>
        <a:p>
          <a:r>
            <a:rPr lang="en-US" sz="2400" b="1" dirty="0"/>
            <a:t>Maintenance</a:t>
          </a:r>
        </a:p>
      </dgm:t>
    </dgm:pt>
    <dgm:pt modelId="{804E09C9-F2D4-464C-A31F-1576DEC704CA}" type="parTrans" cxnId="{654E260F-DB15-492E-8814-68C4251B116A}">
      <dgm:prSet/>
      <dgm:spPr/>
      <dgm:t>
        <a:bodyPr/>
        <a:lstStyle/>
        <a:p>
          <a:endParaRPr lang="en-US"/>
        </a:p>
      </dgm:t>
    </dgm:pt>
    <dgm:pt modelId="{CA092ABD-7410-4823-A790-D131C7158A7C}" type="sibTrans" cxnId="{654E260F-DB15-492E-8814-68C4251B116A}">
      <dgm:prSet/>
      <dgm:spPr/>
      <dgm:t>
        <a:bodyPr/>
        <a:lstStyle/>
        <a:p>
          <a:endParaRPr lang="en-US"/>
        </a:p>
      </dgm:t>
    </dgm:pt>
    <dgm:pt modelId="{BFD1906E-B9D2-4BF3-A63C-40A167A13265}">
      <dgm:prSet phldrT="[Text]" custT="1"/>
      <dgm:spPr/>
      <dgm:t>
        <a:bodyPr/>
        <a:lstStyle/>
        <a:p>
          <a:r>
            <a:rPr lang="en-US" sz="2400" b="1" dirty="0"/>
            <a:t>De-commissioning</a:t>
          </a:r>
        </a:p>
      </dgm:t>
    </dgm:pt>
    <dgm:pt modelId="{7161D15E-C2C9-4FD0-B7E4-20C34E6D8810}" type="parTrans" cxnId="{EA4582A5-9112-45AE-9925-6B2F696ECB5C}">
      <dgm:prSet/>
      <dgm:spPr/>
      <dgm:t>
        <a:bodyPr/>
        <a:lstStyle/>
        <a:p>
          <a:endParaRPr lang="en-US"/>
        </a:p>
      </dgm:t>
    </dgm:pt>
    <dgm:pt modelId="{E5B73D4A-0682-494E-A3F7-31354D63D063}" type="sibTrans" cxnId="{EA4582A5-9112-45AE-9925-6B2F696ECB5C}">
      <dgm:prSet/>
      <dgm:spPr/>
      <dgm:t>
        <a:bodyPr/>
        <a:lstStyle/>
        <a:p>
          <a:endParaRPr lang="en-US"/>
        </a:p>
      </dgm:t>
    </dgm:pt>
    <dgm:pt modelId="{9228873C-989D-4163-B408-39DF3F0D0DF0}">
      <dgm:prSet phldrT="[Text]"/>
      <dgm:spPr/>
      <dgm:t>
        <a:bodyPr/>
        <a:lstStyle/>
        <a:p>
          <a:r>
            <a:rPr lang="en-US" b="0" dirty="0"/>
            <a:t>Facility Breakdown Structure (FBS) creation after PDR</a:t>
          </a:r>
        </a:p>
      </dgm:t>
    </dgm:pt>
    <dgm:pt modelId="{6A47ED4E-BB4B-4FCA-8C25-7C1C788CCDAE}" type="parTrans" cxnId="{A19C6979-59FF-4174-8303-76EC5BFFE879}">
      <dgm:prSet/>
      <dgm:spPr/>
      <dgm:t>
        <a:bodyPr/>
        <a:lstStyle/>
        <a:p>
          <a:endParaRPr lang="en-US"/>
        </a:p>
      </dgm:t>
    </dgm:pt>
    <dgm:pt modelId="{90088253-C181-4E1D-AD3E-FAE3D4C4E087}" type="sibTrans" cxnId="{A19C6979-59FF-4174-8303-76EC5BFFE879}">
      <dgm:prSet/>
      <dgm:spPr/>
      <dgm:t>
        <a:bodyPr/>
        <a:lstStyle/>
        <a:p>
          <a:endParaRPr lang="en-US"/>
        </a:p>
      </dgm:t>
    </dgm:pt>
    <dgm:pt modelId="{746DD4B5-4ACA-4939-AB12-186874CEE76E}">
      <dgm:prSet phldrT="[Text]"/>
      <dgm:spPr/>
      <dgm:t>
        <a:bodyPr/>
        <a:lstStyle/>
        <a:p>
          <a:r>
            <a:rPr lang="en-US" b="0" dirty="0"/>
            <a:t>FBS detailing and LBS connection during detailed design</a:t>
          </a:r>
        </a:p>
      </dgm:t>
    </dgm:pt>
    <dgm:pt modelId="{9F62B1D3-A2E8-4AAC-AC44-E81DD407ACFB}" type="parTrans" cxnId="{B58A2F91-28BC-4920-8076-C3E30124BAD7}">
      <dgm:prSet/>
      <dgm:spPr/>
      <dgm:t>
        <a:bodyPr/>
        <a:lstStyle/>
        <a:p>
          <a:endParaRPr lang="en-US"/>
        </a:p>
      </dgm:t>
    </dgm:pt>
    <dgm:pt modelId="{EBC98CFE-6848-4BF0-BD15-53E96A794904}" type="sibTrans" cxnId="{B58A2F91-28BC-4920-8076-C3E30124BAD7}">
      <dgm:prSet/>
      <dgm:spPr/>
      <dgm:t>
        <a:bodyPr/>
        <a:lstStyle/>
        <a:p>
          <a:endParaRPr lang="en-US"/>
        </a:p>
      </dgm:t>
    </dgm:pt>
    <dgm:pt modelId="{C8A7930F-5BEA-48AC-9D1D-4705CBD7F5E7}">
      <dgm:prSet phldrT="[Text]"/>
      <dgm:spPr/>
      <dgm:t>
        <a:bodyPr/>
        <a:lstStyle/>
        <a:p>
          <a:r>
            <a:rPr lang="en-US" b="0" dirty="0"/>
            <a:t>Bill of materials (parts) and FBS</a:t>
          </a:r>
        </a:p>
      </dgm:t>
    </dgm:pt>
    <dgm:pt modelId="{F33B4AF2-4513-43C9-9338-38608DDC090E}" type="parTrans" cxnId="{9B87FD65-D1C0-441B-9F6D-C488DC41A18B}">
      <dgm:prSet/>
      <dgm:spPr/>
      <dgm:t>
        <a:bodyPr/>
        <a:lstStyle/>
        <a:p>
          <a:endParaRPr lang="en-US"/>
        </a:p>
      </dgm:t>
    </dgm:pt>
    <dgm:pt modelId="{03F848D5-8F9E-4400-A258-8927D296B1E7}" type="sibTrans" cxnId="{9B87FD65-D1C0-441B-9F6D-C488DC41A18B}">
      <dgm:prSet/>
      <dgm:spPr/>
      <dgm:t>
        <a:bodyPr/>
        <a:lstStyle/>
        <a:p>
          <a:endParaRPr lang="en-US"/>
        </a:p>
      </dgm:t>
    </dgm:pt>
    <dgm:pt modelId="{549B6F74-E7C9-4C69-B8E5-92F6A91FE4C2}">
      <dgm:prSet phldrT="[Text]"/>
      <dgm:spPr/>
      <dgm:t>
        <a:bodyPr/>
        <a:lstStyle/>
        <a:p>
          <a:r>
            <a:rPr lang="en-US" b="0" dirty="0"/>
            <a:t>As-built, Spare part lists </a:t>
          </a:r>
        </a:p>
      </dgm:t>
    </dgm:pt>
    <dgm:pt modelId="{BEE64A8C-C05E-4E5F-9E1F-1BA8F4F553E8}" type="parTrans" cxnId="{75E696AF-7AFE-4460-8924-2BA621F79F20}">
      <dgm:prSet/>
      <dgm:spPr/>
      <dgm:t>
        <a:bodyPr/>
        <a:lstStyle/>
        <a:p>
          <a:endParaRPr lang="en-US"/>
        </a:p>
      </dgm:t>
    </dgm:pt>
    <dgm:pt modelId="{121DB164-D881-4D71-A337-3AE697156B02}" type="sibTrans" cxnId="{75E696AF-7AFE-4460-8924-2BA621F79F20}">
      <dgm:prSet/>
      <dgm:spPr/>
      <dgm:t>
        <a:bodyPr/>
        <a:lstStyle/>
        <a:p>
          <a:endParaRPr lang="en-US"/>
        </a:p>
      </dgm:t>
    </dgm:pt>
    <dgm:pt modelId="{606B66BA-8CF8-468B-AA88-1ED6D0D83BFD}">
      <dgm:prSet phldrT="[Text]"/>
      <dgm:spPr/>
      <dgm:t>
        <a:bodyPr/>
        <a:lstStyle/>
        <a:p>
          <a:r>
            <a:rPr lang="en-US" b="0" dirty="0"/>
            <a:t>Assets, updated as built</a:t>
          </a:r>
        </a:p>
      </dgm:t>
    </dgm:pt>
    <dgm:pt modelId="{CA974B86-CE53-40F5-BD3D-471E71CF6864}" type="parTrans" cxnId="{B55C79C9-9D63-4844-A87C-CBA099818A62}">
      <dgm:prSet/>
      <dgm:spPr/>
      <dgm:t>
        <a:bodyPr/>
        <a:lstStyle/>
        <a:p>
          <a:endParaRPr lang="en-US"/>
        </a:p>
      </dgm:t>
    </dgm:pt>
    <dgm:pt modelId="{546BD5C9-6D8F-4572-8DC9-AB55006C8C3A}" type="sibTrans" cxnId="{B55C79C9-9D63-4844-A87C-CBA099818A62}">
      <dgm:prSet/>
      <dgm:spPr/>
      <dgm:t>
        <a:bodyPr/>
        <a:lstStyle/>
        <a:p>
          <a:endParaRPr lang="en-US"/>
        </a:p>
      </dgm:t>
    </dgm:pt>
    <dgm:pt modelId="{87EE580E-CF9A-4925-9A75-1BF3945D4B7E}">
      <dgm:prSet phldrT="[Text]"/>
      <dgm:spPr/>
      <dgm:t>
        <a:bodyPr/>
        <a:lstStyle/>
        <a:p>
          <a:r>
            <a:rPr lang="en-US" b="0" dirty="0"/>
            <a:t>Work order, asset management, warehouse management</a:t>
          </a:r>
        </a:p>
      </dgm:t>
    </dgm:pt>
    <dgm:pt modelId="{08DE453D-B01C-4636-BAED-BB1EEB649A8F}" type="parTrans" cxnId="{54C429A5-2D9A-4783-AA77-4F19BF8403CA}">
      <dgm:prSet/>
      <dgm:spPr/>
      <dgm:t>
        <a:bodyPr/>
        <a:lstStyle/>
        <a:p>
          <a:endParaRPr lang="en-US"/>
        </a:p>
      </dgm:t>
    </dgm:pt>
    <dgm:pt modelId="{A7636701-83E6-410D-9608-4DBE95BBB68F}" type="sibTrans" cxnId="{54C429A5-2D9A-4783-AA77-4F19BF8403CA}">
      <dgm:prSet/>
      <dgm:spPr/>
      <dgm:t>
        <a:bodyPr/>
        <a:lstStyle/>
        <a:p>
          <a:endParaRPr lang="en-US"/>
        </a:p>
      </dgm:t>
    </dgm:pt>
    <dgm:pt modelId="{F1565EBB-CEAA-4AC9-88F0-0B159F650BA3}">
      <dgm:prSet phldrT="[Text]"/>
      <dgm:spPr/>
      <dgm:t>
        <a:bodyPr/>
        <a:lstStyle/>
        <a:p>
          <a:r>
            <a:rPr lang="en-US" b="0" dirty="0"/>
            <a:t>Work order, asset management, warehouse management </a:t>
          </a:r>
        </a:p>
      </dgm:t>
    </dgm:pt>
    <dgm:pt modelId="{CF6FF2EB-292B-40D6-96DF-D16EF8E9A9E6}" type="parTrans" cxnId="{D751DD7F-502E-4D9D-B4A1-30FD02270379}">
      <dgm:prSet/>
      <dgm:spPr/>
      <dgm:t>
        <a:bodyPr/>
        <a:lstStyle/>
        <a:p>
          <a:endParaRPr lang="en-US"/>
        </a:p>
      </dgm:t>
    </dgm:pt>
    <dgm:pt modelId="{8209ECF7-B19A-42D7-AAB6-C5E8A08AD05B}" type="sibTrans" cxnId="{D751DD7F-502E-4D9D-B4A1-30FD02270379}">
      <dgm:prSet/>
      <dgm:spPr/>
      <dgm:t>
        <a:bodyPr/>
        <a:lstStyle/>
        <a:p>
          <a:endParaRPr lang="en-US"/>
        </a:p>
      </dgm:t>
    </dgm:pt>
    <dgm:pt modelId="{1EBF268D-2122-4BA6-A088-A11AC2012379}">
      <dgm:prSet phldrT="[Text]"/>
      <dgm:spPr/>
      <dgm:t>
        <a:bodyPr/>
        <a:lstStyle/>
        <a:p>
          <a:r>
            <a:rPr lang="en-US" b="0" dirty="0"/>
            <a:t>FBS and Assets</a:t>
          </a:r>
        </a:p>
      </dgm:t>
    </dgm:pt>
    <dgm:pt modelId="{9AB5CC8A-1E3C-4DE3-A2A7-CFF41F12D653}" type="parTrans" cxnId="{CC9DB23C-A560-4C95-8199-3245023F8F15}">
      <dgm:prSet/>
      <dgm:spPr/>
      <dgm:t>
        <a:bodyPr/>
        <a:lstStyle/>
        <a:p>
          <a:endParaRPr lang="en-US"/>
        </a:p>
      </dgm:t>
    </dgm:pt>
    <dgm:pt modelId="{12273F14-41FC-4336-81EC-74174A5BD5D5}" type="sibTrans" cxnId="{CC9DB23C-A560-4C95-8199-3245023F8F15}">
      <dgm:prSet/>
      <dgm:spPr/>
      <dgm:t>
        <a:bodyPr/>
        <a:lstStyle/>
        <a:p>
          <a:endParaRPr lang="en-US"/>
        </a:p>
      </dgm:t>
    </dgm:pt>
    <dgm:pt modelId="{894992B5-5755-472E-8426-33CFBB752557}">
      <dgm:prSet phldrT="[Text]" custT="1"/>
      <dgm:spPr/>
      <dgm:t>
        <a:bodyPr/>
        <a:lstStyle/>
        <a:p>
          <a:r>
            <a:rPr lang="en-US" sz="2400" b="1" dirty="0"/>
            <a:t>Preliminary Design</a:t>
          </a:r>
        </a:p>
      </dgm:t>
    </dgm:pt>
    <dgm:pt modelId="{013E8321-9295-45A8-9CCD-14A6529FB2E2}" type="sibTrans" cxnId="{C62CA160-A229-4A4E-A822-A54D3F3FAA56}">
      <dgm:prSet/>
      <dgm:spPr/>
      <dgm:t>
        <a:bodyPr/>
        <a:lstStyle/>
        <a:p>
          <a:endParaRPr lang="en-US"/>
        </a:p>
      </dgm:t>
    </dgm:pt>
    <dgm:pt modelId="{647B07DA-77CB-4576-8C85-B165300183B3}" type="parTrans" cxnId="{C62CA160-A229-4A4E-A822-A54D3F3FAA56}">
      <dgm:prSet/>
      <dgm:spPr/>
      <dgm:t>
        <a:bodyPr/>
        <a:lstStyle/>
        <a:p>
          <a:endParaRPr lang="en-US"/>
        </a:p>
      </dgm:t>
    </dgm:pt>
    <dgm:pt modelId="{8849FF29-8C07-43B0-9F6C-1E9C01BBF150}" type="pres">
      <dgm:prSet presAssocID="{76ED003C-220A-4F00-8194-D8ED3C7C665E}" presName="Name0" presStyleCnt="0">
        <dgm:presLayoutVars>
          <dgm:dir/>
          <dgm:animLvl val="lvl"/>
          <dgm:resizeHandles val="exact"/>
        </dgm:presLayoutVars>
      </dgm:prSet>
      <dgm:spPr/>
      <dgm:t>
        <a:bodyPr/>
        <a:lstStyle/>
        <a:p>
          <a:endParaRPr lang="en-US"/>
        </a:p>
      </dgm:t>
    </dgm:pt>
    <dgm:pt modelId="{A220A6E4-A9BF-4E0D-B703-FCAE8652FB81}" type="pres">
      <dgm:prSet presAssocID="{894992B5-5755-472E-8426-33CFBB752557}" presName="linNode" presStyleCnt="0"/>
      <dgm:spPr/>
    </dgm:pt>
    <dgm:pt modelId="{39329006-8E87-41F1-BD09-FB1FDB74E38D}" type="pres">
      <dgm:prSet presAssocID="{894992B5-5755-472E-8426-33CFBB752557}" presName="parentText" presStyleLbl="node1" presStyleIdx="0" presStyleCnt="8">
        <dgm:presLayoutVars>
          <dgm:chMax val="1"/>
          <dgm:bulletEnabled val="1"/>
        </dgm:presLayoutVars>
      </dgm:prSet>
      <dgm:spPr/>
      <dgm:t>
        <a:bodyPr/>
        <a:lstStyle/>
        <a:p>
          <a:endParaRPr lang="en-US"/>
        </a:p>
      </dgm:t>
    </dgm:pt>
    <dgm:pt modelId="{F81F24D9-087A-4B87-BCCC-B612C3567D0E}" type="pres">
      <dgm:prSet presAssocID="{894992B5-5755-472E-8426-33CFBB752557}" presName="descendantText" presStyleLbl="alignAccFollowNode1" presStyleIdx="0" presStyleCnt="8">
        <dgm:presLayoutVars>
          <dgm:bulletEnabled val="1"/>
        </dgm:presLayoutVars>
      </dgm:prSet>
      <dgm:spPr/>
      <dgm:t>
        <a:bodyPr/>
        <a:lstStyle/>
        <a:p>
          <a:endParaRPr lang="en-US"/>
        </a:p>
      </dgm:t>
    </dgm:pt>
    <dgm:pt modelId="{248371D8-27DE-4390-B3B5-85ED6BB079FC}" type="pres">
      <dgm:prSet presAssocID="{013E8321-9295-45A8-9CCD-14A6529FB2E2}" presName="sp" presStyleCnt="0"/>
      <dgm:spPr/>
    </dgm:pt>
    <dgm:pt modelId="{8D9FED19-FD6D-4FCF-B068-BBC4AD3C4DE7}" type="pres">
      <dgm:prSet presAssocID="{B9FDDF99-AE7D-4B37-8A15-89B663F7EAE0}" presName="linNode" presStyleCnt="0"/>
      <dgm:spPr/>
    </dgm:pt>
    <dgm:pt modelId="{830D4F44-14DC-4083-B142-2B0657097237}" type="pres">
      <dgm:prSet presAssocID="{B9FDDF99-AE7D-4B37-8A15-89B663F7EAE0}" presName="parentText" presStyleLbl="node1" presStyleIdx="1" presStyleCnt="8">
        <dgm:presLayoutVars>
          <dgm:chMax val="1"/>
          <dgm:bulletEnabled val="1"/>
        </dgm:presLayoutVars>
      </dgm:prSet>
      <dgm:spPr/>
      <dgm:t>
        <a:bodyPr/>
        <a:lstStyle/>
        <a:p>
          <a:endParaRPr lang="en-US"/>
        </a:p>
      </dgm:t>
    </dgm:pt>
    <dgm:pt modelId="{34508733-A446-40BF-9124-1EA13EC68BE3}" type="pres">
      <dgm:prSet presAssocID="{B9FDDF99-AE7D-4B37-8A15-89B663F7EAE0}" presName="descendantText" presStyleLbl="alignAccFollowNode1" presStyleIdx="1" presStyleCnt="8">
        <dgm:presLayoutVars>
          <dgm:bulletEnabled val="1"/>
        </dgm:presLayoutVars>
      </dgm:prSet>
      <dgm:spPr/>
      <dgm:t>
        <a:bodyPr/>
        <a:lstStyle/>
        <a:p>
          <a:endParaRPr lang="en-US"/>
        </a:p>
      </dgm:t>
    </dgm:pt>
    <dgm:pt modelId="{9F4526D9-892C-46D5-B42A-263846C62C14}" type="pres">
      <dgm:prSet presAssocID="{E06FE9AD-5688-466D-8D5A-D97DE132E4F9}" presName="sp" presStyleCnt="0"/>
      <dgm:spPr/>
    </dgm:pt>
    <dgm:pt modelId="{F0A380BE-D909-4927-B22E-3A5570037F28}" type="pres">
      <dgm:prSet presAssocID="{FE1056DF-536A-4E6B-AC00-7C64493861EA}" presName="linNode" presStyleCnt="0"/>
      <dgm:spPr/>
    </dgm:pt>
    <dgm:pt modelId="{2FA15621-1925-4473-AD9B-D75FD8113FAB}" type="pres">
      <dgm:prSet presAssocID="{FE1056DF-536A-4E6B-AC00-7C64493861EA}" presName="parentText" presStyleLbl="node1" presStyleIdx="2" presStyleCnt="8">
        <dgm:presLayoutVars>
          <dgm:chMax val="1"/>
          <dgm:bulletEnabled val="1"/>
        </dgm:presLayoutVars>
      </dgm:prSet>
      <dgm:spPr/>
      <dgm:t>
        <a:bodyPr/>
        <a:lstStyle/>
        <a:p>
          <a:endParaRPr lang="en-US"/>
        </a:p>
      </dgm:t>
    </dgm:pt>
    <dgm:pt modelId="{8F5AC822-87AF-4060-A6BB-B11FE81F06C1}" type="pres">
      <dgm:prSet presAssocID="{FE1056DF-536A-4E6B-AC00-7C64493861EA}" presName="descendantText" presStyleLbl="alignAccFollowNode1" presStyleIdx="2" presStyleCnt="8">
        <dgm:presLayoutVars>
          <dgm:bulletEnabled val="1"/>
        </dgm:presLayoutVars>
      </dgm:prSet>
      <dgm:spPr/>
      <dgm:t>
        <a:bodyPr/>
        <a:lstStyle/>
        <a:p>
          <a:endParaRPr lang="en-US"/>
        </a:p>
      </dgm:t>
    </dgm:pt>
    <dgm:pt modelId="{B7078E7E-E1CD-48F9-8AEE-4D9732C9AD71}" type="pres">
      <dgm:prSet presAssocID="{42E9A857-0C11-4E86-81C6-E9FA2A2B28BC}" presName="sp" presStyleCnt="0"/>
      <dgm:spPr/>
    </dgm:pt>
    <dgm:pt modelId="{34E205B9-7530-4CA0-A2A4-C692351E9EF8}" type="pres">
      <dgm:prSet presAssocID="{4B103200-F6C7-4DCC-9BA7-A1BC8F6A5671}" presName="linNode" presStyleCnt="0"/>
      <dgm:spPr/>
    </dgm:pt>
    <dgm:pt modelId="{3B1639E3-6DBE-457A-A51B-B1DDEAC333D1}" type="pres">
      <dgm:prSet presAssocID="{4B103200-F6C7-4DCC-9BA7-A1BC8F6A5671}" presName="parentText" presStyleLbl="node1" presStyleIdx="3" presStyleCnt="8">
        <dgm:presLayoutVars>
          <dgm:chMax val="1"/>
          <dgm:bulletEnabled val="1"/>
        </dgm:presLayoutVars>
      </dgm:prSet>
      <dgm:spPr/>
      <dgm:t>
        <a:bodyPr/>
        <a:lstStyle/>
        <a:p>
          <a:endParaRPr lang="en-US"/>
        </a:p>
      </dgm:t>
    </dgm:pt>
    <dgm:pt modelId="{4822AA28-FE99-49D9-9BA8-EE2F1DFE35A5}" type="pres">
      <dgm:prSet presAssocID="{4B103200-F6C7-4DCC-9BA7-A1BC8F6A5671}" presName="descendantText" presStyleLbl="alignAccFollowNode1" presStyleIdx="3" presStyleCnt="8">
        <dgm:presLayoutVars>
          <dgm:bulletEnabled val="1"/>
        </dgm:presLayoutVars>
      </dgm:prSet>
      <dgm:spPr/>
      <dgm:t>
        <a:bodyPr/>
        <a:lstStyle/>
        <a:p>
          <a:endParaRPr lang="en-US"/>
        </a:p>
      </dgm:t>
    </dgm:pt>
    <dgm:pt modelId="{C9BA2B7D-D0CC-49B3-B0B5-6AF02D45357C}" type="pres">
      <dgm:prSet presAssocID="{5406DEAB-210E-49E1-891D-4D360E1FCB51}" presName="sp" presStyleCnt="0"/>
      <dgm:spPr/>
    </dgm:pt>
    <dgm:pt modelId="{3DAE1203-4B05-42A7-A413-12B3FA5C4F77}" type="pres">
      <dgm:prSet presAssocID="{E57292B3-BA1A-4613-A7F3-39FCEA50A89B}" presName="linNode" presStyleCnt="0"/>
      <dgm:spPr/>
    </dgm:pt>
    <dgm:pt modelId="{CF57E2BA-A4DC-471D-9EA8-AC5DAE0FA588}" type="pres">
      <dgm:prSet presAssocID="{E57292B3-BA1A-4613-A7F3-39FCEA50A89B}" presName="parentText" presStyleLbl="node1" presStyleIdx="4" presStyleCnt="8">
        <dgm:presLayoutVars>
          <dgm:chMax val="1"/>
          <dgm:bulletEnabled val="1"/>
        </dgm:presLayoutVars>
      </dgm:prSet>
      <dgm:spPr/>
      <dgm:t>
        <a:bodyPr/>
        <a:lstStyle/>
        <a:p>
          <a:endParaRPr lang="en-US"/>
        </a:p>
      </dgm:t>
    </dgm:pt>
    <dgm:pt modelId="{DF0EA760-44EB-4690-A5FB-CCB0A21BA58F}" type="pres">
      <dgm:prSet presAssocID="{E57292B3-BA1A-4613-A7F3-39FCEA50A89B}" presName="descendantText" presStyleLbl="alignAccFollowNode1" presStyleIdx="4" presStyleCnt="8">
        <dgm:presLayoutVars>
          <dgm:bulletEnabled val="1"/>
        </dgm:presLayoutVars>
      </dgm:prSet>
      <dgm:spPr/>
      <dgm:t>
        <a:bodyPr/>
        <a:lstStyle/>
        <a:p>
          <a:endParaRPr lang="en-US"/>
        </a:p>
      </dgm:t>
    </dgm:pt>
    <dgm:pt modelId="{E02378E2-1D59-4FD2-A0F7-498E8C78AEE4}" type="pres">
      <dgm:prSet presAssocID="{4C580D10-046D-4ACE-84E1-566948F4114E}" presName="sp" presStyleCnt="0"/>
      <dgm:spPr/>
    </dgm:pt>
    <dgm:pt modelId="{FB2B46A3-473E-4BE6-A454-B3D9B017F246}" type="pres">
      <dgm:prSet presAssocID="{7E691A40-06BD-4D10-B420-5E302800465B}" presName="linNode" presStyleCnt="0"/>
      <dgm:spPr/>
    </dgm:pt>
    <dgm:pt modelId="{B87824C9-CE64-4E34-A200-12ADABEA32DD}" type="pres">
      <dgm:prSet presAssocID="{7E691A40-06BD-4D10-B420-5E302800465B}" presName="parentText" presStyleLbl="node1" presStyleIdx="5" presStyleCnt="8">
        <dgm:presLayoutVars>
          <dgm:chMax val="1"/>
          <dgm:bulletEnabled val="1"/>
        </dgm:presLayoutVars>
      </dgm:prSet>
      <dgm:spPr/>
      <dgm:t>
        <a:bodyPr/>
        <a:lstStyle/>
        <a:p>
          <a:endParaRPr lang="en-US"/>
        </a:p>
      </dgm:t>
    </dgm:pt>
    <dgm:pt modelId="{04D9113D-2CBD-4A44-A7CE-F05F2B184B1A}" type="pres">
      <dgm:prSet presAssocID="{7E691A40-06BD-4D10-B420-5E302800465B}" presName="descendantText" presStyleLbl="alignAccFollowNode1" presStyleIdx="5" presStyleCnt="8">
        <dgm:presLayoutVars>
          <dgm:bulletEnabled val="1"/>
        </dgm:presLayoutVars>
      </dgm:prSet>
      <dgm:spPr/>
      <dgm:t>
        <a:bodyPr/>
        <a:lstStyle/>
        <a:p>
          <a:endParaRPr lang="en-US"/>
        </a:p>
      </dgm:t>
    </dgm:pt>
    <dgm:pt modelId="{DD8D61A7-7CFF-476A-9F58-1B33F170CED8}" type="pres">
      <dgm:prSet presAssocID="{7CECD81C-512B-4DC4-A586-6FF6794189D3}" presName="sp" presStyleCnt="0"/>
      <dgm:spPr/>
    </dgm:pt>
    <dgm:pt modelId="{728530A4-E46C-46CE-8F7C-9C20B002C059}" type="pres">
      <dgm:prSet presAssocID="{D0557CD9-B14D-4B97-A418-51447D879546}" presName="linNode" presStyleCnt="0"/>
      <dgm:spPr/>
    </dgm:pt>
    <dgm:pt modelId="{3FA93F02-FE0A-43EF-874E-9CB01C76BD23}" type="pres">
      <dgm:prSet presAssocID="{D0557CD9-B14D-4B97-A418-51447D879546}" presName="parentText" presStyleLbl="node1" presStyleIdx="6" presStyleCnt="8">
        <dgm:presLayoutVars>
          <dgm:chMax val="1"/>
          <dgm:bulletEnabled val="1"/>
        </dgm:presLayoutVars>
      </dgm:prSet>
      <dgm:spPr/>
      <dgm:t>
        <a:bodyPr/>
        <a:lstStyle/>
        <a:p>
          <a:endParaRPr lang="en-US"/>
        </a:p>
      </dgm:t>
    </dgm:pt>
    <dgm:pt modelId="{E94D356F-8F4A-4424-83B9-37BA639B8668}" type="pres">
      <dgm:prSet presAssocID="{D0557CD9-B14D-4B97-A418-51447D879546}" presName="descendantText" presStyleLbl="alignAccFollowNode1" presStyleIdx="6" presStyleCnt="8">
        <dgm:presLayoutVars>
          <dgm:bulletEnabled val="1"/>
        </dgm:presLayoutVars>
      </dgm:prSet>
      <dgm:spPr/>
      <dgm:t>
        <a:bodyPr/>
        <a:lstStyle/>
        <a:p>
          <a:endParaRPr lang="en-US"/>
        </a:p>
      </dgm:t>
    </dgm:pt>
    <dgm:pt modelId="{B675737C-65DE-4FD2-BCE1-4A802AEE6346}" type="pres">
      <dgm:prSet presAssocID="{CA092ABD-7410-4823-A790-D131C7158A7C}" presName="sp" presStyleCnt="0"/>
      <dgm:spPr/>
    </dgm:pt>
    <dgm:pt modelId="{0BEDCC78-AFC8-4A2C-BD25-3B237B4541D4}" type="pres">
      <dgm:prSet presAssocID="{BFD1906E-B9D2-4BF3-A63C-40A167A13265}" presName="linNode" presStyleCnt="0"/>
      <dgm:spPr/>
    </dgm:pt>
    <dgm:pt modelId="{7D4D4151-193D-4913-8597-7683585609FF}" type="pres">
      <dgm:prSet presAssocID="{BFD1906E-B9D2-4BF3-A63C-40A167A13265}" presName="parentText" presStyleLbl="node1" presStyleIdx="7" presStyleCnt="8">
        <dgm:presLayoutVars>
          <dgm:chMax val="1"/>
          <dgm:bulletEnabled val="1"/>
        </dgm:presLayoutVars>
      </dgm:prSet>
      <dgm:spPr/>
      <dgm:t>
        <a:bodyPr/>
        <a:lstStyle/>
        <a:p>
          <a:endParaRPr lang="en-US"/>
        </a:p>
      </dgm:t>
    </dgm:pt>
    <dgm:pt modelId="{DFF2B51C-25A3-4F6D-BE17-5CC5E11ED182}" type="pres">
      <dgm:prSet presAssocID="{BFD1906E-B9D2-4BF3-A63C-40A167A13265}" presName="descendantText" presStyleLbl="alignAccFollowNode1" presStyleIdx="7" presStyleCnt="8">
        <dgm:presLayoutVars>
          <dgm:bulletEnabled val="1"/>
        </dgm:presLayoutVars>
      </dgm:prSet>
      <dgm:spPr/>
      <dgm:t>
        <a:bodyPr/>
        <a:lstStyle/>
        <a:p>
          <a:endParaRPr lang="en-US"/>
        </a:p>
      </dgm:t>
    </dgm:pt>
  </dgm:ptLst>
  <dgm:cxnLst>
    <dgm:cxn modelId="{13AB7F1B-D128-4875-AF90-8BBB1500319A}" type="presOf" srcId="{E57292B3-BA1A-4613-A7F3-39FCEA50A89B}" destId="{CF57E2BA-A4DC-471D-9EA8-AC5DAE0FA588}" srcOrd="0" destOrd="0" presId="urn:microsoft.com/office/officeart/2005/8/layout/vList5"/>
    <dgm:cxn modelId="{809D68FB-345E-4646-81F3-F30FC72B5DE6}" type="presOf" srcId="{87EE580E-CF9A-4925-9A75-1BF3945D4B7E}" destId="{04D9113D-2CBD-4A44-A7CE-F05F2B184B1A}" srcOrd="0" destOrd="0" presId="urn:microsoft.com/office/officeart/2005/8/layout/vList5"/>
    <dgm:cxn modelId="{D9FE5FE8-8809-41C7-BF52-C681CECD883C}" srcId="{76ED003C-220A-4F00-8194-D8ED3C7C665E}" destId="{E57292B3-BA1A-4613-A7F3-39FCEA50A89B}" srcOrd="4" destOrd="0" parTransId="{EAA7A306-9A6A-41E1-9726-3C3F0F33D655}" sibTransId="{4C580D10-046D-4ACE-84E1-566948F4114E}"/>
    <dgm:cxn modelId="{CDAE0A91-54E7-460B-BFD5-71F39D967A8A}" type="presOf" srcId="{894992B5-5755-472E-8426-33CFBB752557}" destId="{39329006-8E87-41F1-BD09-FB1FDB74E38D}" srcOrd="0" destOrd="0" presId="urn:microsoft.com/office/officeart/2005/8/layout/vList5"/>
    <dgm:cxn modelId="{6739EBCD-03CB-4B18-8BB3-01E10C23A126}" srcId="{76ED003C-220A-4F00-8194-D8ED3C7C665E}" destId="{4B103200-F6C7-4DCC-9BA7-A1BC8F6A5671}" srcOrd="3" destOrd="0" parTransId="{303C8C43-8453-480B-A966-77D522DB6083}" sibTransId="{5406DEAB-210E-49E1-891D-4D360E1FCB51}"/>
    <dgm:cxn modelId="{878248F4-7BDB-4922-BC0B-CCFBCB3CF6D7}" type="presOf" srcId="{D0557CD9-B14D-4B97-A418-51447D879546}" destId="{3FA93F02-FE0A-43EF-874E-9CB01C76BD23}" srcOrd="0" destOrd="0" presId="urn:microsoft.com/office/officeart/2005/8/layout/vList5"/>
    <dgm:cxn modelId="{0465A0BD-D98C-4B4B-960C-70815052A14D}" srcId="{76ED003C-220A-4F00-8194-D8ED3C7C665E}" destId="{B9FDDF99-AE7D-4B37-8A15-89B663F7EAE0}" srcOrd="1" destOrd="0" parTransId="{3ACC7A66-213B-4146-B00E-1E30249BC6E3}" sibTransId="{E06FE9AD-5688-466D-8D5A-D97DE132E4F9}"/>
    <dgm:cxn modelId="{B58A2F91-28BC-4920-8076-C3E30124BAD7}" srcId="{B9FDDF99-AE7D-4B37-8A15-89B663F7EAE0}" destId="{746DD4B5-4ACA-4939-AB12-186874CEE76E}" srcOrd="0" destOrd="0" parTransId="{9F62B1D3-A2E8-4AAC-AC44-E81DD407ACFB}" sibTransId="{EBC98CFE-6848-4BF0-BD15-53E96A794904}"/>
    <dgm:cxn modelId="{EA4582A5-9112-45AE-9925-6B2F696ECB5C}" srcId="{76ED003C-220A-4F00-8194-D8ED3C7C665E}" destId="{BFD1906E-B9D2-4BF3-A63C-40A167A13265}" srcOrd="7" destOrd="0" parTransId="{7161D15E-C2C9-4FD0-B7E4-20C34E6D8810}" sibTransId="{E5B73D4A-0682-494E-A3F7-31354D63D063}"/>
    <dgm:cxn modelId="{351F3330-4A65-40D2-BBF2-C3D72865955E}" srcId="{76ED003C-220A-4F00-8194-D8ED3C7C665E}" destId="{7E691A40-06BD-4D10-B420-5E302800465B}" srcOrd="5" destOrd="0" parTransId="{597B1645-22BA-4DED-8DFC-749BB72C5028}" sibTransId="{7CECD81C-512B-4DC4-A586-6FF6794189D3}"/>
    <dgm:cxn modelId="{A19C6979-59FF-4174-8303-76EC5BFFE879}" srcId="{894992B5-5755-472E-8426-33CFBB752557}" destId="{9228873C-989D-4163-B408-39DF3F0D0DF0}" srcOrd="0" destOrd="0" parTransId="{6A47ED4E-BB4B-4FCA-8C25-7C1C788CCDAE}" sibTransId="{90088253-C181-4E1D-AD3E-FAE3D4C4E087}"/>
    <dgm:cxn modelId="{4E9792AB-6EF5-4794-88A8-7D2CD19AA892}" type="presOf" srcId="{7E691A40-06BD-4D10-B420-5E302800465B}" destId="{B87824C9-CE64-4E34-A200-12ADABEA32DD}" srcOrd="0" destOrd="0" presId="urn:microsoft.com/office/officeart/2005/8/layout/vList5"/>
    <dgm:cxn modelId="{80C7DA9F-A88A-4F94-B7CE-9B362C917660}" type="presOf" srcId="{746DD4B5-4ACA-4939-AB12-186874CEE76E}" destId="{34508733-A446-40BF-9124-1EA13EC68BE3}" srcOrd="0" destOrd="0" presId="urn:microsoft.com/office/officeart/2005/8/layout/vList5"/>
    <dgm:cxn modelId="{75E696AF-7AFE-4460-8924-2BA621F79F20}" srcId="{4B103200-F6C7-4DCC-9BA7-A1BC8F6A5671}" destId="{549B6F74-E7C9-4C69-B8E5-92F6A91FE4C2}" srcOrd="0" destOrd="0" parTransId="{BEE64A8C-C05E-4E5F-9E1F-1BA8F4F553E8}" sibTransId="{121DB164-D881-4D71-A337-3AE697156B02}"/>
    <dgm:cxn modelId="{1744CEDC-5020-48F7-A84C-7167F7EF0B82}" type="presOf" srcId="{F1565EBB-CEAA-4AC9-88F0-0B159F650BA3}" destId="{E94D356F-8F4A-4424-83B9-37BA639B8668}" srcOrd="0" destOrd="0" presId="urn:microsoft.com/office/officeart/2005/8/layout/vList5"/>
    <dgm:cxn modelId="{54C429A5-2D9A-4783-AA77-4F19BF8403CA}" srcId="{7E691A40-06BD-4D10-B420-5E302800465B}" destId="{87EE580E-CF9A-4925-9A75-1BF3945D4B7E}" srcOrd="0" destOrd="0" parTransId="{08DE453D-B01C-4636-BAED-BB1EEB649A8F}" sibTransId="{A7636701-83E6-410D-9608-4DBE95BBB68F}"/>
    <dgm:cxn modelId="{E53A3B63-AEA0-41AC-8206-4CC7A768E37E}" type="presOf" srcId="{FE1056DF-536A-4E6B-AC00-7C64493861EA}" destId="{2FA15621-1925-4473-AD9B-D75FD8113FAB}" srcOrd="0" destOrd="0" presId="urn:microsoft.com/office/officeart/2005/8/layout/vList5"/>
    <dgm:cxn modelId="{654E260F-DB15-492E-8814-68C4251B116A}" srcId="{76ED003C-220A-4F00-8194-D8ED3C7C665E}" destId="{D0557CD9-B14D-4B97-A418-51447D879546}" srcOrd="6" destOrd="0" parTransId="{804E09C9-F2D4-464C-A31F-1576DEC704CA}" sibTransId="{CA092ABD-7410-4823-A790-D131C7158A7C}"/>
    <dgm:cxn modelId="{B55C79C9-9D63-4844-A87C-CBA099818A62}" srcId="{E57292B3-BA1A-4613-A7F3-39FCEA50A89B}" destId="{606B66BA-8CF8-468B-AA88-1ED6D0D83BFD}" srcOrd="0" destOrd="0" parTransId="{CA974B86-CE53-40F5-BD3D-471E71CF6864}" sibTransId="{546BD5C9-6D8F-4572-8DC9-AB55006C8C3A}"/>
    <dgm:cxn modelId="{106E62DA-09AA-4576-9988-EA37CC7358BC}" type="presOf" srcId="{1EBF268D-2122-4BA6-A088-A11AC2012379}" destId="{DFF2B51C-25A3-4F6D-BE17-5CC5E11ED182}" srcOrd="0" destOrd="0" presId="urn:microsoft.com/office/officeart/2005/8/layout/vList5"/>
    <dgm:cxn modelId="{3208C62C-2354-4642-BC7F-5EDE511FE507}" type="presOf" srcId="{549B6F74-E7C9-4C69-B8E5-92F6A91FE4C2}" destId="{4822AA28-FE99-49D9-9BA8-EE2F1DFE35A5}" srcOrd="0" destOrd="0" presId="urn:microsoft.com/office/officeart/2005/8/layout/vList5"/>
    <dgm:cxn modelId="{9B87FD65-D1C0-441B-9F6D-C488DC41A18B}" srcId="{FE1056DF-536A-4E6B-AC00-7C64493861EA}" destId="{C8A7930F-5BEA-48AC-9D1D-4705CBD7F5E7}" srcOrd="0" destOrd="0" parTransId="{F33B4AF2-4513-43C9-9338-38608DDC090E}" sibTransId="{03F848D5-8F9E-4400-A258-8927D296B1E7}"/>
    <dgm:cxn modelId="{6765FCF2-808A-4F85-A589-35F6CCF5A09E}" type="presOf" srcId="{C8A7930F-5BEA-48AC-9D1D-4705CBD7F5E7}" destId="{8F5AC822-87AF-4060-A6BB-B11FE81F06C1}" srcOrd="0" destOrd="0" presId="urn:microsoft.com/office/officeart/2005/8/layout/vList5"/>
    <dgm:cxn modelId="{CC9DB23C-A560-4C95-8199-3245023F8F15}" srcId="{BFD1906E-B9D2-4BF3-A63C-40A167A13265}" destId="{1EBF268D-2122-4BA6-A088-A11AC2012379}" srcOrd="0" destOrd="0" parTransId="{9AB5CC8A-1E3C-4DE3-A2A7-CFF41F12D653}" sibTransId="{12273F14-41FC-4336-81EC-74174A5BD5D5}"/>
    <dgm:cxn modelId="{D3454FF9-DE57-4EB2-847A-C06C61C020E5}" type="presOf" srcId="{606B66BA-8CF8-468B-AA88-1ED6D0D83BFD}" destId="{DF0EA760-44EB-4690-A5FB-CCB0A21BA58F}" srcOrd="0" destOrd="0" presId="urn:microsoft.com/office/officeart/2005/8/layout/vList5"/>
    <dgm:cxn modelId="{0BFD9B90-0752-455F-8AB4-B94900A4CFE3}" type="presOf" srcId="{4B103200-F6C7-4DCC-9BA7-A1BC8F6A5671}" destId="{3B1639E3-6DBE-457A-A51B-B1DDEAC333D1}" srcOrd="0" destOrd="0" presId="urn:microsoft.com/office/officeart/2005/8/layout/vList5"/>
    <dgm:cxn modelId="{6625B9E5-DFF7-4D51-B0C6-157D4ACA63BB}" srcId="{76ED003C-220A-4F00-8194-D8ED3C7C665E}" destId="{FE1056DF-536A-4E6B-AC00-7C64493861EA}" srcOrd="2" destOrd="0" parTransId="{B25B9857-998B-4BBB-9F9E-8522383A310A}" sibTransId="{42E9A857-0C11-4E86-81C6-E9FA2A2B28BC}"/>
    <dgm:cxn modelId="{D751DD7F-502E-4D9D-B4A1-30FD02270379}" srcId="{D0557CD9-B14D-4B97-A418-51447D879546}" destId="{F1565EBB-CEAA-4AC9-88F0-0B159F650BA3}" srcOrd="0" destOrd="0" parTransId="{CF6FF2EB-292B-40D6-96DF-D16EF8E9A9E6}" sibTransId="{8209ECF7-B19A-42D7-AAB6-C5E8A08AD05B}"/>
    <dgm:cxn modelId="{E8339D6C-BA32-44FC-B150-B045A03D5464}" type="presOf" srcId="{B9FDDF99-AE7D-4B37-8A15-89B663F7EAE0}" destId="{830D4F44-14DC-4083-B142-2B0657097237}" srcOrd="0" destOrd="0" presId="urn:microsoft.com/office/officeart/2005/8/layout/vList5"/>
    <dgm:cxn modelId="{C62CA160-A229-4A4E-A822-A54D3F3FAA56}" srcId="{76ED003C-220A-4F00-8194-D8ED3C7C665E}" destId="{894992B5-5755-472E-8426-33CFBB752557}" srcOrd="0" destOrd="0" parTransId="{647B07DA-77CB-4576-8C85-B165300183B3}" sibTransId="{013E8321-9295-45A8-9CCD-14A6529FB2E2}"/>
    <dgm:cxn modelId="{BA88E605-7898-4E74-B263-765A4118EADB}" type="presOf" srcId="{9228873C-989D-4163-B408-39DF3F0D0DF0}" destId="{F81F24D9-087A-4B87-BCCC-B612C3567D0E}" srcOrd="0" destOrd="0" presId="urn:microsoft.com/office/officeart/2005/8/layout/vList5"/>
    <dgm:cxn modelId="{8C1E7E23-9A6B-4F9A-8E33-CFC97CB12711}" type="presOf" srcId="{BFD1906E-B9D2-4BF3-A63C-40A167A13265}" destId="{7D4D4151-193D-4913-8597-7683585609FF}" srcOrd="0" destOrd="0" presId="urn:microsoft.com/office/officeart/2005/8/layout/vList5"/>
    <dgm:cxn modelId="{3AC1F3CE-CB81-4BF1-A217-81EC994003DE}" type="presOf" srcId="{76ED003C-220A-4F00-8194-D8ED3C7C665E}" destId="{8849FF29-8C07-43B0-9F6C-1E9C01BBF150}" srcOrd="0" destOrd="0" presId="urn:microsoft.com/office/officeart/2005/8/layout/vList5"/>
    <dgm:cxn modelId="{890D05E8-02A3-41CB-AEE3-DA7FF70CFFEB}" type="presParOf" srcId="{8849FF29-8C07-43B0-9F6C-1E9C01BBF150}" destId="{A220A6E4-A9BF-4E0D-B703-FCAE8652FB81}" srcOrd="0" destOrd="0" presId="urn:microsoft.com/office/officeart/2005/8/layout/vList5"/>
    <dgm:cxn modelId="{12971505-21BA-47EB-95F2-65CB53838101}" type="presParOf" srcId="{A220A6E4-A9BF-4E0D-B703-FCAE8652FB81}" destId="{39329006-8E87-41F1-BD09-FB1FDB74E38D}" srcOrd="0" destOrd="0" presId="urn:microsoft.com/office/officeart/2005/8/layout/vList5"/>
    <dgm:cxn modelId="{956456CE-31AD-40EB-9C9C-3DA9591ABC97}" type="presParOf" srcId="{A220A6E4-A9BF-4E0D-B703-FCAE8652FB81}" destId="{F81F24D9-087A-4B87-BCCC-B612C3567D0E}" srcOrd="1" destOrd="0" presId="urn:microsoft.com/office/officeart/2005/8/layout/vList5"/>
    <dgm:cxn modelId="{478F28F7-27B5-4462-B812-0A5922AAC3D8}" type="presParOf" srcId="{8849FF29-8C07-43B0-9F6C-1E9C01BBF150}" destId="{248371D8-27DE-4390-B3B5-85ED6BB079FC}" srcOrd="1" destOrd="0" presId="urn:microsoft.com/office/officeart/2005/8/layout/vList5"/>
    <dgm:cxn modelId="{C5133F4B-A656-44B2-9C17-8F15968ABA5E}" type="presParOf" srcId="{8849FF29-8C07-43B0-9F6C-1E9C01BBF150}" destId="{8D9FED19-FD6D-4FCF-B068-BBC4AD3C4DE7}" srcOrd="2" destOrd="0" presId="urn:microsoft.com/office/officeart/2005/8/layout/vList5"/>
    <dgm:cxn modelId="{4DED616C-B3AC-46D9-AB2D-D0B644A978AF}" type="presParOf" srcId="{8D9FED19-FD6D-4FCF-B068-BBC4AD3C4DE7}" destId="{830D4F44-14DC-4083-B142-2B0657097237}" srcOrd="0" destOrd="0" presId="urn:microsoft.com/office/officeart/2005/8/layout/vList5"/>
    <dgm:cxn modelId="{90B32568-5893-4A92-AD77-F31CDBC218CF}" type="presParOf" srcId="{8D9FED19-FD6D-4FCF-B068-BBC4AD3C4DE7}" destId="{34508733-A446-40BF-9124-1EA13EC68BE3}" srcOrd="1" destOrd="0" presId="urn:microsoft.com/office/officeart/2005/8/layout/vList5"/>
    <dgm:cxn modelId="{CCA43F95-B2E6-4281-BC97-CA00E7924486}" type="presParOf" srcId="{8849FF29-8C07-43B0-9F6C-1E9C01BBF150}" destId="{9F4526D9-892C-46D5-B42A-263846C62C14}" srcOrd="3" destOrd="0" presId="urn:microsoft.com/office/officeart/2005/8/layout/vList5"/>
    <dgm:cxn modelId="{2BB92496-B4FA-4E07-AFA8-9EC8FAA02033}" type="presParOf" srcId="{8849FF29-8C07-43B0-9F6C-1E9C01BBF150}" destId="{F0A380BE-D909-4927-B22E-3A5570037F28}" srcOrd="4" destOrd="0" presId="urn:microsoft.com/office/officeart/2005/8/layout/vList5"/>
    <dgm:cxn modelId="{9EFEB257-96AF-4B80-98B5-241E15E53E53}" type="presParOf" srcId="{F0A380BE-D909-4927-B22E-3A5570037F28}" destId="{2FA15621-1925-4473-AD9B-D75FD8113FAB}" srcOrd="0" destOrd="0" presId="urn:microsoft.com/office/officeart/2005/8/layout/vList5"/>
    <dgm:cxn modelId="{23EB018E-5735-4705-8D77-C886B5538CB4}" type="presParOf" srcId="{F0A380BE-D909-4927-B22E-3A5570037F28}" destId="{8F5AC822-87AF-4060-A6BB-B11FE81F06C1}" srcOrd="1" destOrd="0" presId="urn:microsoft.com/office/officeart/2005/8/layout/vList5"/>
    <dgm:cxn modelId="{FAA55A05-66AE-4293-AF8D-3DBB3ED19EC5}" type="presParOf" srcId="{8849FF29-8C07-43B0-9F6C-1E9C01BBF150}" destId="{B7078E7E-E1CD-48F9-8AEE-4D9732C9AD71}" srcOrd="5" destOrd="0" presId="urn:microsoft.com/office/officeart/2005/8/layout/vList5"/>
    <dgm:cxn modelId="{6B1A721D-D5FD-42F9-95B4-5B836E0A2794}" type="presParOf" srcId="{8849FF29-8C07-43B0-9F6C-1E9C01BBF150}" destId="{34E205B9-7530-4CA0-A2A4-C692351E9EF8}" srcOrd="6" destOrd="0" presId="urn:microsoft.com/office/officeart/2005/8/layout/vList5"/>
    <dgm:cxn modelId="{8AAB9461-35F0-4633-9D5B-66088A61C425}" type="presParOf" srcId="{34E205B9-7530-4CA0-A2A4-C692351E9EF8}" destId="{3B1639E3-6DBE-457A-A51B-B1DDEAC333D1}" srcOrd="0" destOrd="0" presId="urn:microsoft.com/office/officeart/2005/8/layout/vList5"/>
    <dgm:cxn modelId="{EED6D6D6-6B16-45E6-9D34-FC4BEE662525}" type="presParOf" srcId="{34E205B9-7530-4CA0-A2A4-C692351E9EF8}" destId="{4822AA28-FE99-49D9-9BA8-EE2F1DFE35A5}" srcOrd="1" destOrd="0" presId="urn:microsoft.com/office/officeart/2005/8/layout/vList5"/>
    <dgm:cxn modelId="{C227064F-9BDC-49EA-B387-BDC08B03D0A6}" type="presParOf" srcId="{8849FF29-8C07-43B0-9F6C-1E9C01BBF150}" destId="{C9BA2B7D-D0CC-49B3-B0B5-6AF02D45357C}" srcOrd="7" destOrd="0" presId="urn:microsoft.com/office/officeart/2005/8/layout/vList5"/>
    <dgm:cxn modelId="{0C53520C-226F-4BF1-9A89-32EA21EA8398}" type="presParOf" srcId="{8849FF29-8C07-43B0-9F6C-1E9C01BBF150}" destId="{3DAE1203-4B05-42A7-A413-12B3FA5C4F77}" srcOrd="8" destOrd="0" presId="urn:microsoft.com/office/officeart/2005/8/layout/vList5"/>
    <dgm:cxn modelId="{5FBFCC43-D080-4679-8163-B4F7DD16D699}" type="presParOf" srcId="{3DAE1203-4B05-42A7-A413-12B3FA5C4F77}" destId="{CF57E2BA-A4DC-471D-9EA8-AC5DAE0FA588}" srcOrd="0" destOrd="0" presId="urn:microsoft.com/office/officeart/2005/8/layout/vList5"/>
    <dgm:cxn modelId="{D9640CD2-C3B7-4A18-BD0C-2E7592407949}" type="presParOf" srcId="{3DAE1203-4B05-42A7-A413-12B3FA5C4F77}" destId="{DF0EA760-44EB-4690-A5FB-CCB0A21BA58F}" srcOrd="1" destOrd="0" presId="urn:microsoft.com/office/officeart/2005/8/layout/vList5"/>
    <dgm:cxn modelId="{17C64F99-C932-4C20-B0E0-5B74D455D0F9}" type="presParOf" srcId="{8849FF29-8C07-43B0-9F6C-1E9C01BBF150}" destId="{E02378E2-1D59-4FD2-A0F7-498E8C78AEE4}" srcOrd="9" destOrd="0" presId="urn:microsoft.com/office/officeart/2005/8/layout/vList5"/>
    <dgm:cxn modelId="{F904D0A9-DD71-4C1E-B57D-0CAF76C5B600}" type="presParOf" srcId="{8849FF29-8C07-43B0-9F6C-1E9C01BBF150}" destId="{FB2B46A3-473E-4BE6-A454-B3D9B017F246}" srcOrd="10" destOrd="0" presId="urn:microsoft.com/office/officeart/2005/8/layout/vList5"/>
    <dgm:cxn modelId="{663B1A62-8C36-49F5-974F-A1B7265CF1B4}" type="presParOf" srcId="{FB2B46A3-473E-4BE6-A454-B3D9B017F246}" destId="{B87824C9-CE64-4E34-A200-12ADABEA32DD}" srcOrd="0" destOrd="0" presId="urn:microsoft.com/office/officeart/2005/8/layout/vList5"/>
    <dgm:cxn modelId="{125E4A69-833F-4EE2-A87D-CFE696A55D50}" type="presParOf" srcId="{FB2B46A3-473E-4BE6-A454-B3D9B017F246}" destId="{04D9113D-2CBD-4A44-A7CE-F05F2B184B1A}" srcOrd="1" destOrd="0" presId="urn:microsoft.com/office/officeart/2005/8/layout/vList5"/>
    <dgm:cxn modelId="{56ED0DC7-A952-4E42-A195-392BDA41AD5D}" type="presParOf" srcId="{8849FF29-8C07-43B0-9F6C-1E9C01BBF150}" destId="{DD8D61A7-7CFF-476A-9F58-1B33F170CED8}" srcOrd="11" destOrd="0" presId="urn:microsoft.com/office/officeart/2005/8/layout/vList5"/>
    <dgm:cxn modelId="{C5A8763C-D25B-4C2C-A405-804629EAAE4E}" type="presParOf" srcId="{8849FF29-8C07-43B0-9F6C-1E9C01BBF150}" destId="{728530A4-E46C-46CE-8F7C-9C20B002C059}" srcOrd="12" destOrd="0" presId="urn:microsoft.com/office/officeart/2005/8/layout/vList5"/>
    <dgm:cxn modelId="{7D4AEF86-76DE-4CE6-B595-1BAF6092FD53}" type="presParOf" srcId="{728530A4-E46C-46CE-8F7C-9C20B002C059}" destId="{3FA93F02-FE0A-43EF-874E-9CB01C76BD23}" srcOrd="0" destOrd="0" presId="urn:microsoft.com/office/officeart/2005/8/layout/vList5"/>
    <dgm:cxn modelId="{BDF4F8E9-EB61-402F-BF7B-6088D4343357}" type="presParOf" srcId="{728530A4-E46C-46CE-8F7C-9C20B002C059}" destId="{E94D356F-8F4A-4424-83B9-37BA639B8668}" srcOrd="1" destOrd="0" presId="urn:microsoft.com/office/officeart/2005/8/layout/vList5"/>
    <dgm:cxn modelId="{2C259DCA-2553-4EBF-8E20-F55F8895AF3E}" type="presParOf" srcId="{8849FF29-8C07-43B0-9F6C-1E9C01BBF150}" destId="{B675737C-65DE-4FD2-BCE1-4A802AEE6346}" srcOrd="13" destOrd="0" presId="urn:microsoft.com/office/officeart/2005/8/layout/vList5"/>
    <dgm:cxn modelId="{5E928645-B49F-4684-B00D-E43C159AB44E}" type="presParOf" srcId="{8849FF29-8C07-43B0-9F6C-1E9C01BBF150}" destId="{0BEDCC78-AFC8-4A2C-BD25-3B237B4541D4}" srcOrd="14" destOrd="0" presId="urn:microsoft.com/office/officeart/2005/8/layout/vList5"/>
    <dgm:cxn modelId="{F45D8951-BA68-4A46-ABD0-69D4A93B83D0}" type="presParOf" srcId="{0BEDCC78-AFC8-4A2C-BD25-3B237B4541D4}" destId="{7D4D4151-193D-4913-8597-7683585609FF}" srcOrd="0" destOrd="0" presId="urn:microsoft.com/office/officeart/2005/8/layout/vList5"/>
    <dgm:cxn modelId="{10A7B8E4-FBEB-484A-995F-CEAEB45F6730}" type="presParOf" srcId="{0BEDCC78-AFC8-4A2C-BD25-3B237B4541D4}" destId="{DFF2B51C-25A3-4F6D-BE17-5CC5E11ED18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F24D9-087A-4B87-BCCC-B612C3567D0E}">
      <dsp:nvSpPr>
        <dsp:cNvPr id="0" name=""/>
        <dsp:cNvSpPr/>
      </dsp:nvSpPr>
      <dsp:spPr>
        <a:xfrm rot="5400000">
          <a:off x="6803969" y="-3001469"/>
          <a:ext cx="513682" cy="66454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kern="1200" dirty="0"/>
            <a:t>Facility Breakdown Structure (FBS) creation after PDR</a:t>
          </a:r>
        </a:p>
      </dsp:txBody>
      <dsp:txXfrm rot="-5400000">
        <a:off x="3738076" y="89500"/>
        <a:ext cx="6620392" cy="463530"/>
      </dsp:txXfrm>
    </dsp:sp>
    <dsp:sp modelId="{39329006-8E87-41F1-BD09-FB1FDB74E38D}">
      <dsp:nvSpPr>
        <dsp:cNvPr id="0" name=""/>
        <dsp:cNvSpPr/>
      </dsp:nvSpPr>
      <dsp:spPr>
        <a:xfrm>
          <a:off x="0" y="212"/>
          <a:ext cx="3738076" cy="642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Preliminary Design</a:t>
          </a:r>
        </a:p>
      </dsp:txBody>
      <dsp:txXfrm>
        <a:off x="31345" y="31557"/>
        <a:ext cx="3675386" cy="579413"/>
      </dsp:txXfrm>
    </dsp:sp>
    <dsp:sp modelId="{34508733-A446-40BF-9124-1EA13EC68BE3}">
      <dsp:nvSpPr>
        <dsp:cNvPr id="0" name=""/>
        <dsp:cNvSpPr/>
      </dsp:nvSpPr>
      <dsp:spPr>
        <a:xfrm rot="5400000">
          <a:off x="6803969" y="-2327261"/>
          <a:ext cx="513682" cy="66454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kern="1200" dirty="0"/>
            <a:t>FBS detailing and LBS connection during detailed design</a:t>
          </a:r>
        </a:p>
      </dsp:txBody>
      <dsp:txXfrm rot="-5400000">
        <a:off x="3738076" y="763708"/>
        <a:ext cx="6620392" cy="463530"/>
      </dsp:txXfrm>
    </dsp:sp>
    <dsp:sp modelId="{830D4F44-14DC-4083-B142-2B0657097237}">
      <dsp:nvSpPr>
        <dsp:cNvPr id="0" name=""/>
        <dsp:cNvSpPr/>
      </dsp:nvSpPr>
      <dsp:spPr>
        <a:xfrm>
          <a:off x="0" y="674421"/>
          <a:ext cx="3738076" cy="642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Detailed Design</a:t>
          </a:r>
        </a:p>
      </dsp:txBody>
      <dsp:txXfrm>
        <a:off x="31345" y="705766"/>
        <a:ext cx="3675386" cy="579413"/>
      </dsp:txXfrm>
    </dsp:sp>
    <dsp:sp modelId="{8F5AC822-87AF-4060-A6BB-B11FE81F06C1}">
      <dsp:nvSpPr>
        <dsp:cNvPr id="0" name=""/>
        <dsp:cNvSpPr/>
      </dsp:nvSpPr>
      <dsp:spPr>
        <a:xfrm rot="5400000">
          <a:off x="6803969" y="-1653052"/>
          <a:ext cx="513682" cy="66454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kern="1200" dirty="0"/>
            <a:t>Bill of materials (parts) and FBS</a:t>
          </a:r>
        </a:p>
      </dsp:txBody>
      <dsp:txXfrm rot="-5400000">
        <a:off x="3738076" y="1437917"/>
        <a:ext cx="6620392" cy="463530"/>
      </dsp:txXfrm>
    </dsp:sp>
    <dsp:sp modelId="{2FA15621-1925-4473-AD9B-D75FD8113FAB}">
      <dsp:nvSpPr>
        <dsp:cNvPr id="0" name=""/>
        <dsp:cNvSpPr/>
      </dsp:nvSpPr>
      <dsp:spPr>
        <a:xfrm>
          <a:off x="0" y="1348630"/>
          <a:ext cx="3738076" cy="642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Procurement</a:t>
          </a:r>
        </a:p>
      </dsp:txBody>
      <dsp:txXfrm>
        <a:off x="31345" y="1379975"/>
        <a:ext cx="3675386" cy="579413"/>
      </dsp:txXfrm>
    </dsp:sp>
    <dsp:sp modelId="{4822AA28-FE99-49D9-9BA8-EE2F1DFE35A5}">
      <dsp:nvSpPr>
        <dsp:cNvPr id="0" name=""/>
        <dsp:cNvSpPr/>
      </dsp:nvSpPr>
      <dsp:spPr>
        <a:xfrm rot="5400000">
          <a:off x="6803969" y="-978843"/>
          <a:ext cx="513682" cy="66454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kern="1200" dirty="0"/>
            <a:t>As-built, Spare part lists </a:t>
          </a:r>
        </a:p>
      </dsp:txBody>
      <dsp:txXfrm rot="-5400000">
        <a:off x="3738076" y="2112126"/>
        <a:ext cx="6620392" cy="463530"/>
      </dsp:txXfrm>
    </dsp:sp>
    <dsp:sp modelId="{3B1639E3-6DBE-457A-A51B-B1DDEAC333D1}">
      <dsp:nvSpPr>
        <dsp:cNvPr id="0" name=""/>
        <dsp:cNvSpPr/>
      </dsp:nvSpPr>
      <dsp:spPr>
        <a:xfrm>
          <a:off x="0" y="2022838"/>
          <a:ext cx="3738076" cy="642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Construction</a:t>
          </a:r>
        </a:p>
      </dsp:txBody>
      <dsp:txXfrm>
        <a:off x="31345" y="2054183"/>
        <a:ext cx="3675386" cy="579413"/>
      </dsp:txXfrm>
    </dsp:sp>
    <dsp:sp modelId="{DF0EA760-44EB-4690-A5FB-CCB0A21BA58F}">
      <dsp:nvSpPr>
        <dsp:cNvPr id="0" name=""/>
        <dsp:cNvSpPr/>
      </dsp:nvSpPr>
      <dsp:spPr>
        <a:xfrm rot="5400000">
          <a:off x="6803969" y="-304635"/>
          <a:ext cx="513682" cy="66454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kern="1200" dirty="0"/>
            <a:t>Assets, updated as built</a:t>
          </a:r>
        </a:p>
      </dsp:txBody>
      <dsp:txXfrm rot="-5400000">
        <a:off x="3738076" y="2786334"/>
        <a:ext cx="6620392" cy="463530"/>
      </dsp:txXfrm>
    </dsp:sp>
    <dsp:sp modelId="{CF57E2BA-A4DC-471D-9EA8-AC5DAE0FA588}">
      <dsp:nvSpPr>
        <dsp:cNvPr id="0" name=""/>
        <dsp:cNvSpPr/>
      </dsp:nvSpPr>
      <dsp:spPr>
        <a:xfrm>
          <a:off x="0" y="2697047"/>
          <a:ext cx="3738076" cy="642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Commissioning</a:t>
          </a:r>
        </a:p>
      </dsp:txBody>
      <dsp:txXfrm>
        <a:off x="31345" y="2728392"/>
        <a:ext cx="3675386" cy="579413"/>
      </dsp:txXfrm>
    </dsp:sp>
    <dsp:sp modelId="{04D9113D-2CBD-4A44-A7CE-F05F2B184B1A}">
      <dsp:nvSpPr>
        <dsp:cNvPr id="0" name=""/>
        <dsp:cNvSpPr/>
      </dsp:nvSpPr>
      <dsp:spPr>
        <a:xfrm rot="5400000">
          <a:off x="6803969" y="369573"/>
          <a:ext cx="513682" cy="66454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kern="1200" dirty="0"/>
            <a:t>Work order, asset management, warehouse management</a:t>
          </a:r>
        </a:p>
      </dsp:txBody>
      <dsp:txXfrm rot="-5400000">
        <a:off x="3738076" y="3460542"/>
        <a:ext cx="6620392" cy="463530"/>
      </dsp:txXfrm>
    </dsp:sp>
    <dsp:sp modelId="{B87824C9-CE64-4E34-A200-12ADABEA32DD}">
      <dsp:nvSpPr>
        <dsp:cNvPr id="0" name=""/>
        <dsp:cNvSpPr/>
      </dsp:nvSpPr>
      <dsp:spPr>
        <a:xfrm>
          <a:off x="0" y="3371256"/>
          <a:ext cx="3738076" cy="642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Operation</a:t>
          </a:r>
        </a:p>
      </dsp:txBody>
      <dsp:txXfrm>
        <a:off x="31345" y="3402601"/>
        <a:ext cx="3675386" cy="579413"/>
      </dsp:txXfrm>
    </dsp:sp>
    <dsp:sp modelId="{E94D356F-8F4A-4424-83B9-37BA639B8668}">
      <dsp:nvSpPr>
        <dsp:cNvPr id="0" name=""/>
        <dsp:cNvSpPr/>
      </dsp:nvSpPr>
      <dsp:spPr>
        <a:xfrm rot="5400000">
          <a:off x="6803969" y="1043782"/>
          <a:ext cx="513682" cy="66454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kern="1200" dirty="0"/>
            <a:t>Work order, asset management, warehouse management </a:t>
          </a:r>
        </a:p>
      </dsp:txBody>
      <dsp:txXfrm rot="-5400000">
        <a:off x="3738076" y="4134751"/>
        <a:ext cx="6620392" cy="463530"/>
      </dsp:txXfrm>
    </dsp:sp>
    <dsp:sp modelId="{3FA93F02-FE0A-43EF-874E-9CB01C76BD23}">
      <dsp:nvSpPr>
        <dsp:cNvPr id="0" name=""/>
        <dsp:cNvSpPr/>
      </dsp:nvSpPr>
      <dsp:spPr>
        <a:xfrm>
          <a:off x="0" y="4045465"/>
          <a:ext cx="3738076" cy="642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Maintenance</a:t>
          </a:r>
        </a:p>
      </dsp:txBody>
      <dsp:txXfrm>
        <a:off x="31345" y="4076810"/>
        <a:ext cx="3675386" cy="579413"/>
      </dsp:txXfrm>
    </dsp:sp>
    <dsp:sp modelId="{DFF2B51C-25A3-4F6D-BE17-5CC5E11ED182}">
      <dsp:nvSpPr>
        <dsp:cNvPr id="0" name=""/>
        <dsp:cNvSpPr/>
      </dsp:nvSpPr>
      <dsp:spPr>
        <a:xfrm rot="5400000">
          <a:off x="6803969" y="1717991"/>
          <a:ext cx="513682" cy="66454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kern="1200" dirty="0"/>
            <a:t>FBS and Assets</a:t>
          </a:r>
        </a:p>
      </dsp:txBody>
      <dsp:txXfrm rot="-5400000">
        <a:off x="3738076" y="4808960"/>
        <a:ext cx="6620392" cy="463530"/>
      </dsp:txXfrm>
    </dsp:sp>
    <dsp:sp modelId="{7D4D4151-193D-4913-8597-7683585609FF}">
      <dsp:nvSpPr>
        <dsp:cNvPr id="0" name=""/>
        <dsp:cNvSpPr/>
      </dsp:nvSpPr>
      <dsp:spPr>
        <a:xfrm>
          <a:off x="0" y="4719673"/>
          <a:ext cx="3738076" cy="642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De-commissioning</a:t>
          </a:r>
        </a:p>
      </dsp:txBody>
      <dsp:txXfrm>
        <a:off x="31345" y="4751018"/>
        <a:ext cx="3675386" cy="5794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2023-09-25</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5A434-646A-2746-9BDC-885B2382B33E}" type="slidenum">
              <a:rPr lang="sv-SE" smtClean="0"/>
              <a:t>15</a:t>
            </a:fld>
            <a:endParaRPr lang="sv-SE"/>
          </a:p>
        </p:txBody>
      </p:sp>
    </p:spTree>
    <p:extLst>
      <p:ext uri="{BB962C8B-B14F-4D97-AF65-F5344CB8AC3E}">
        <p14:creationId xmlns:p14="http://schemas.microsoft.com/office/powerpoint/2010/main" val="1410809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2023-09-25</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smtClean="0"/>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smtClean="0"/>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2023-09-25</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smtClean="0"/>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smtClean="0"/>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2023-09-25</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smtClean="0"/>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2023-09-25</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smtClean="0"/>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smtClean="0"/>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2023-09-25</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2023-09-25</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2023-09-25</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2023-09-25</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smtClean="0"/>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smtClean="0"/>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2023-09-25</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ESS Structures and configuration management - ESS</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a:t>
            </a:r>
            <a:r>
              <a:rPr lang="en-GB" dirty="0" smtClean="0"/>
              <a:t>Joakim Meyer</a:t>
            </a:r>
            <a:endParaRPr lang="en-GB" dirty="0"/>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r>
              <a:rPr lang="en-GB" sz="1200" b="1" dirty="0" smtClean="0">
                <a:solidFill>
                  <a:schemeClr val="bg1"/>
                </a:solidFill>
              </a:rPr>
              <a:t>2023-09-27</a:t>
            </a:r>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467494-6785-4536-AB4A-2A014F87D4E7}"/>
              </a:ext>
            </a:extLst>
          </p:cNvPr>
          <p:cNvSpPr>
            <a:spLocks noGrp="1"/>
          </p:cNvSpPr>
          <p:nvPr>
            <p:ph type="sldNum" sz="quarter" idx="12"/>
          </p:nvPr>
        </p:nvSpPr>
        <p:spPr/>
        <p:txBody>
          <a:bodyPr/>
          <a:lstStyle/>
          <a:p>
            <a:fld id="{551115BC-487E-4422-894C-CB7CD3E79223}" type="slidenum">
              <a:rPr lang="en-GB" noProof="0" smtClean="0"/>
              <a:t>10</a:t>
            </a:fld>
            <a:endParaRPr lang="en-GB" noProof="0" dirty="0"/>
          </a:p>
        </p:txBody>
      </p:sp>
      <p:sp>
        <p:nvSpPr>
          <p:cNvPr id="8" name="Text Placeholder 7">
            <a:extLst>
              <a:ext uri="{FF2B5EF4-FFF2-40B4-BE49-F238E27FC236}">
                <a16:creationId xmlns:a16="http://schemas.microsoft.com/office/drawing/2014/main" id="{5B9BF742-69CB-4890-8A0D-1861BC363234}"/>
              </a:ext>
            </a:extLst>
          </p:cNvPr>
          <p:cNvSpPr>
            <a:spLocks noGrp="1"/>
          </p:cNvSpPr>
          <p:nvPr>
            <p:ph type="body" sz="quarter" idx="14"/>
          </p:nvPr>
        </p:nvSpPr>
        <p:spPr/>
        <p:txBody>
          <a:bodyPr/>
          <a:lstStyle/>
          <a:p>
            <a:r>
              <a:rPr lang="en-GB" noProof="0" dirty="0" smtClean="0"/>
              <a:t>Asset information in EAM</a:t>
            </a:r>
            <a:endParaRPr lang="en-GB" noProof="0" dirty="0"/>
          </a:p>
        </p:txBody>
      </p:sp>
      <p:pic>
        <p:nvPicPr>
          <p:cNvPr id="5" name="Picture 4">
            <a:extLst>
              <a:ext uri="{FF2B5EF4-FFF2-40B4-BE49-F238E27FC236}">
                <a16:creationId xmlns:a16="http://schemas.microsoft.com/office/drawing/2014/main" id="{0F4E0F96-E85D-4A5B-A5DF-B5D44BFBB42D}"/>
              </a:ext>
            </a:extLst>
          </p:cNvPr>
          <p:cNvPicPr>
            <a:picLocks noChangeAspect="1"/>
          </p:cNvPicPr>
          <p:nvPr/>
        </p:nvPicPr>
        <p:blipFill>
          <a:blip r:embed="rId2"/>
          <a:stretch>
            <a:fillRect/>
          </a:stretch>
        </p:blipFill>
        <p:spPr>
          <a:xfrm>
            <a:off x="1103709" y="1438101"/>
            <a:ext cx="9828623" cy="4853641"/>
          </a:xfrm>
          <a:prstGeom prst="rect">
            <a:avLst/>
          </a:prstGeom>
        </p:spPr>
      </p:pic>
      <p:sp>
        <p:nvSpPr>
          <p:cNvPr id="7" name="Rubrik 1">
            <a:extLst>
              <a:ext uri="{FF2B5EF4-FFF2-40B4-BE49-F238E27FC236}">
                <a16:creationId xmlns:a16="http://schemas.microsoft.com/office/drawing/2014/main" id="{CD0FB8EB-1974-4F1B-9F83-4FDD9AB6C8B2}"/>
              </a:ext>
            </a:extLst>
          </p:cNvPr>
          <p:cNvSpPr txBox="1">
            <a:spLocks/>
          </p:cNvSpPr>
          <p:nvPr/>
        </p:nvSpPr>
        <p:spPr>
          <a:xfrm>
            <a:off x="1103709" y="313265"/>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242705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467494-6785-4536-AB4A-2A014F87D4E7}"/>
              </a:ext>
            </a:extLst>
          </p:cNvPr>
          <p:cNvSpPr>
            <a:spLocks noGrp="1"/>
          </p:cNvSpPr>
          <p:nvPr>
            <p:ph type="sldNum" sz="quarter" idx="12"/>
          </p:nvPr>
        </p:nvSpPr>
        <p:spPr/>
        <p:txBody>
          <a:bodyPr/>
          <a:lstStyle/>
          <a:p>
            <a:fld id="{551115BC-487E-4422-894C-CB7CD3E79223}" type="slidenum">
              <a:rPr lang="en-GB" noProof="0" smtClean="0"/>
              <a:t>11</a:t>
            </a:fld>
            <a:endParaRPr lang="en-GB" noProof="0" dirty="0"/>
          </a:p>
        </p:txBody>
      </p:sp>
      <p:sp>
        <p:nvSpPr>
          <p:cNvPr id="8" name="Text Placeholder 7">
            <a:extLst>
              <a:ext uri="{FF2B5EF4-FFF2-40B4-BE49-F238E27FC236}">
                <a16:creationId xmlns:a16="http://schemas.microsoft.com/office/drawing/2014/main" id="{5B9BF742-69CB-4890-8A0D-1861BC363234}"/>
              </a:ext>
            </a:extLst>
          </p:cNvPr>
          <p:cNvSpPr>
            <a:spLocks noGrp="1"/>
          </p:cNvSpPr>
          <p:nvPr>
            <p:ph type="body" sz="quarter" idx="14"/>
          </p:nvPr>
        </p:nvSpPr>
        <p:spPr/>
        <p:txBody>
          <a:bodyPr/>
          <a:lstStyle/>
          <a:p>
            <a:r>
              <a:rPr lang="en-GB" noProof="0" dirty="0" smtClean="0"/>
              <a:t>Assets in EAM</a:t>
            </a:r>
            <a:endParaRPr lang="en-GB" noProof="0" dirty="0"/>
          </a:p>
        </p:txBody>
      </p:sp>
      <p:pic>
        <p:nvPicPr>
          <p:cNvPr id="7" name="Picture 6">
            <a:extLst>
              <a:ext uri="{FF2B5EF4-FFF2-40B4-BE49-F238E27FC236}">
                <a16:creationId xmlns:a16="http://schemas.microsoft.com/office/drawing/2014/main" id="{30C62F36-D906-4442-84F0-CD0284024434}"/>
              </a:ext>
            </a:extLst>
          </p:cNvPr>
          <p:cNvPicPr>
            <a:picLocks noChangeAspect="1"/>
          </p:cNvPicPr>
          <p:nvPr/>
        </p:nvPicPr>
        <p:blipFill>
          <a:blip r:embed="rId2"/>
          <a:stretch>
            <a:fillRect/>
          </a:stretch>
        </p:blipFill>
        <p:spPr>
          <a:xfrm>
            <a:off x="1103709" y="1357668"/>
            <a:ext cx="9360000" cy="5300164"/>
          </a:xfrm>
          <a:prstGeom prst="rect">
            <a:avLst/>
          </a:prstGeom>
        </p:spPr>
      </p:pic>
      <p:sp>
        <p:nvSpPr>
          <p:cNvPr id="9" name="Rubrik 1">
            <a:extLst>
              <a:ext uri="{FF2B5EF4-FFF2-40B4-BE49-F238E27FC236}">
                <a16:creationId xmlns:a16="http://schemas.microsoft.com/office/drawing/2014/main" id="{CD0FB8EB-1974-4F1B-9F83-4FDD9AB6C8B2}"/>
              </a:ext>
            </a:extLst>
          </p:cNvPr>
          <p:cNvSpPr txBox="1">
            <a:spLocks/>
          </p:cNvSpPr>
          <p:nvPr/>
        </p:nvSpPr>
        <p:spPr>
          <a:xfrm>
            <a:off x="1103709" y="313021"/>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224754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826333" y="1309867"/>
            <a:ext cx="5295793" cy="3880442"/>
          </a:xfrm>
        </p:spPr>
        <p:txBody>
          <a:bodyPr/>
          <a:lstStyle/>
          <a:p>
            <a:pPr marL="142875" lvl="1" indent="0">
              <a:buNone/>
            </a:pPr>
            <a:r>
              <a:rPr lang="en-GB" b="1" dirty="0"/>
              <a:t>ESS</a:t>
            </a:r>
            <a:r>
              <a:rPr lang="en-GB" dirty="0"/>
              <a:t> Breakdown Structures form the backbone for Facility documentation.</a:t>
            </a:r>
          </a:p>
          <a:p>
            <a:pPr lvl="1">
              <a:buFont typeface="Wingdings" pitchFamily="2" charset="2"/>
              <a:buChar char="§"/>
            </a:pPr>
            <a:r>
              <a:rPr lang="en-GB" sz="1600" dirty="0"/>
              <a:t>Location Breakdown Structure (</a:t>
            </a:r>
            <a:r>
              <a:rPr lang="en-GB" sz="1600" b="1" dirty="0"/>
              <a:t>LBS</a:t>
            </a:r>
            <a:r>
              <a:rPr lang="en-GB" sz="1600" dirty="0"/>
              <a:t>): contains mainly architectural information.</a:t>
            </a:r>
          </a:p>
          <a:p>
            <a:pPr lvl="1">
              <a:buFont typeface="Wingdings" pitchFamily="2" charset="2"/>
              <a:buChar char="§"/>
            </a:pPr>
            <a:r>
              <a:rPr lang="en-GB" sz="1600" dirty="0"/>
              <a:t>Facility Breakdown Structure (</a:t>
            </a:r>
            <a:r>
              <a:rPr lang="en-GB" sz="1600" b="1" dirty="0"/>
              <a:t>FBS</a:t>
            </a:r>
            <a:r>
              <a:rPr lang="en-GB" sz="1600" dirty="0"/>
              <a:t>): contains Facility documentation. </a:t>
            </a:r>
          </a:p>
          <a:p>
            <a:pPr lvl="1">
              <a:buFont typeface="Wingdings" pitchFamily="2" charset="2"/>
              <a:buChar char="§"/>
            </a:pPr>
            <a:r>
              <a:rPr lang="en-GB" sz="1600" dirty="0"/>
              <a:t>The </a:t>
            </a:r>
            <a:r>
              <a:rPr lang="en-GB" sz="1600" b="1" dirty="0"/>
              <a:t>Part/EBOM structures</a:t>
            </a:r>
            <a:r>
              <a:rPr lang="en-GB" sz="1600" dirty="0"/>
              <a:t> accommodate detailed design data or standard component information.</a:t>
            </a:r>
          </a:p>
          <a:p>
            <a:pPr lvl="1">
              <a:buFont typeface="Wingdings" pitchFamily="2" charset="2"/>
              <a:buChar char="§"/>
            </a:pPr>
            <a:r>
              <a:rPr lang="en-GB" sz="1600" b="1" dirty="0"/>
              <a:t>Assets</a:t>
            </a:r>
            <a:r>
              <a:rPr lang="en-GB" sz="1600" dirty="0"/>
              <a:t> provides information for all installed assets in order to support on-site activities. </a:t>
            </a:r>
          </a:p>
          <a:p>
            <a:pPr marL="142875" lvl="1" indent="0">
              <a:buNone/>
            </a:pPr>
            <a:endParaRPr lang="en-GB" sz="1600" dirty="0"/>
          </a:p>
          <a:p>
            <a:pPr lvl="1">
              <a:buFont typeface="Arial" panose="020B0604020202020204" pitchFamily="34" charset="0"/>
              <a:buChar char="•"/>
            </a:pPr>
            <a:endParaRPr lang="en-GB" sz="1600" dirty="0"/>
          </a:p>
          <a:p>
            <a:pPr marL="142875" lvl="1" indent="0">
              <a:buNone/>
            </a:pPr>
            <a:endParaRPr lang="en-GB" sz="2000" dirty="0"/>
          </a:p>
          <a:p>
            <a:pPr lvl="1">
              <a:buFont typeface="Arial" panose="020B0604020202020204" pitchFamily="34" charset="0"/>
              <a:buChar char="•"/>
            </a:pPr>
            <a:endParaRPr lang="en-GB" dirty="0"/>
          </a:p>
          <a:p>
            <a:pPr lvl="1">
              <a:buFont typeface="Arial" panose="020B0604020202020204" pitchFamily="34" charset="0"/>
              <a:buChar char="•"/>
            </a:pPr>
            <a:endParaRPr lang="en-GB" sz="2000" dirty="0"/>
          </a:p>
          <a:p>
            <a:pPr marL="72000" indent="-72000">
              <a:spcBef>
                <a:spcPts val="600"/>
              </a:spcBef>
              <a:spcAft>
                <a:spcPts val="600"/>
              </a:spcAft>
            </a:pPr>
            <a:endParaRPr lang="en-GB" dirty="0"/>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2023-09-25</a:t>
            </a:fld>
            <a:endParaRPr lang="sv-SE" dirty="0"/>
          </a:p>
        </p:txBody>
      </p:sp>
      <p:graphicFrame>
        <p:nvGraphicFramePr>
          <p:cNvPr id="12" name="Table 12">
            <a:extLst>
              <a:ext uri="{FF2B5EF4-FFF2-40B4-BE49-F238E27FC236}">
                <a16:creationId xmlns:a16="http://schemas.microsoft.com/office/drawing/2014/main" id="{80389A04-973D-9A88-1D5C-E52B5311F46A}"/>
              </a:ext>
            </a:extLst>
          </p:cNvPr>
          <p:cNvGraphicFramePr>
            <a:graphicFrameLocks noGrp="1"/>
          </p:cNvGraphicFramePr>
          <p:nvPr>
            <p:extLst>
              <p:ext uri="{D42A27DB-BD31-4B8C-83A1-F6EECF244321}">
                <p14:modId xmlns:p14="http://schemas.microsoft.com/office/powerpoint/2010/main" val="271122921"/>
              </p:ext>
            </p:extLst>
          </p:nvPr>
        </p:nvGraphicFramePr>
        <p:xfrm>
          <a:off x="6351204" y="1616976"/>
          <a:ext cx="5622426" cy="2682787"/>
        </p:xfrm>
        <a:graphic>
          <a:graphicData uri="http://schemas.openxmlformats.org/drawingml/2006/table">
            <a:tbl>
              <a:tblPr firstRow="1" bandRow="1">
                <a:tableStyleId>{5C22544A-7EE6-4342-B048-85BDC9FD1C3A}</a:tableStyleId>
              </a:tblPr>
              <a:tblGrid>
                <a:gridCol w="1188580">
                  <a:extLst>
                    <a:ext uri="{9D8B030D-6E8A-4147-A177-3AD203B41FA5}">
                      <a16:colId xmlns:a16="http://schemas.microsoft.com/office/drawing/2014/main" val="1641124448"/>
                    </a:ext>
                  </a:extLst>
                </a:gridCol>
                <a:gridCol w="1030190">
                  <a:extLst>
                    <a:ext uri="{9D8B030D-6E8A-4147-A177-3AD203B41FA5}">
                      <a16:colId xmlns:a16="http://schemas.microsoft.com/office/drawing/2014/main" val="1637354872"/>
                    </a:ext>
                  </a:extLst>
                </a:gridCol>
                <a:gridCol w="1134552">
                  <a:extLst>
                    <a:ext uri="{9D8B030D-6E8A-4147-A177-3AD203B41FA5}">
                      <a16:colId xmlns:a16="http://schemas.microsoft.com/office/drawing/2014/main" val="2268447937"/>
                    </a:ext>
                  </a:extLst>
                </a:gridCol>
                <a:gridCol w="1134552">
                  <a:extLst>
                    <a:ext uri="{9D8B030D-6E8A-4147-A177-3AD203B41FA5}">
                      <a16:colId xmlns:a16="http://schemas.microsoft.com/office/drawing/2014/main" val="2485062951"/>
                    </a:ext>
                  </a:extLst>
                </a:gridCol>
                <a:gridCol w="1134552">
                  <a:extLst>
                    <a:ext uri="{9D8B030D-6E8A-4147-A177-3AD203B41FA5}">
                      <a16:colId xmlns:a16="http://schemas.microsoft.com/office/drawing/2014/main" val="536770459"/>
                    </a:ext>
                  </a:extLst>
                </a:gridCol>
              </a:tblGrid>
              <a:tr h="539265">
                <a:tc>
                  <a:txBody>
                    <a:bodyPr/>
                    <a:lstStyle/>
                    <a:p>
                      <a:r>
                        <a:rPr lang="en-US" sz="1000" dirty="0"/>
                        <a:t>Information structures/Data</a:t>
                      </a:r>
                    </a:p>
                  </a:txBody>
                  <a:tcPr>
                    <a:solidFill>
                      <a:schemeClr val="accent1"/>
                    </a:solidFill>
                  </a:tcPr>
                </a:tc>
                <a:tc>
                  <a:txBody>
                    <a:bodyPr/>
                    <a:lstStyle/>
                    <a:p>
                      <a:pPr algn="ctr">
                        <a:lnSpc>
                          <a:spcPts val="900"/>
                        </a:lnSpc>
                        <a:spcBef>
                          <a:spcPts val="300"/>
                        </a:spcBef>
                        <a:spcAft>
                          <a:spcPts val="300"/>
                        </a:spcAft>
                      </a:pPr>
                      <a:r>
                        <a:rPr lang="en-US" sz="1000" dirty="0">
                          <a:effectLst/>
                        </a:rPr>
                        <a:t>Location Breakdown Structure (LBS)</a:t>
                      </a:r>
                      <a:endParaRPr lang="en-SE" sz="1000" dirty="0">
                        <a:effectLst/>
                        <a:latin typeface="Segoe UI Historic"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900"/>
                        </a:lnSpc>
                        <a:spcBef>
                          <a:spcPts val="300"/>
                        </a:spcBef>
                        <a:spcAft>
                          <a:spcPts val="300"/>
                        </a:spcAft>
                      </a:pPr>
                      <a:r>
                        <a:rPr lang="en-US" sz="1000" dirty="0">
                          <a:effectLst/>
                        </a:rPr>
                        <a:t>Facility Breakdown Structure (FBS)</a:t>
                      </a:r>
                      <a:endParaRPr lang="en-SE" sz="1000" dirty="0">
                        <a:effectLst/>
                        <a:latin typeface="Segoe UI Historic"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900"/>
                        </a:lnSpc>
                        <a:spcBef>
                          <a:spcPts val="300"/>
                        </a:spcBef>
                        <a:spcAft>
                          <a:spcPts val="300"/>
                        </a:spcAft>
                      </a:pPr>
                      <a:r>
                        <a:rPr lang="en-US" sz="1000" dirty="0">
                          <a:effectLst/>
                        </a:rPr>
                        <a:t>Product structure</a:t>
                      </a:r>
                      <a:br>
                        <a:rPr lang="en-US" sz="1000" dirty="0">
                          <a:effectLst/>
                        </a:rPr>
                      </a:br>
                      <a:r>
                        <a:rPr lang="en-US" sz="1000" dirty="0">
                          <a:effectLst/>
                        </a:rPr>
                        <a:t>(Part/EBOM)</a:t>
                      </a:r>
                      <a:endParaRPr lang="en-SE" sz="1000" dirty="0">
                        <a:effectLst/>
                        <a:latin typeface="Segoe UI Historic"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900"/>
                        </a:lnSpc>
                        <a:spcBef>
                          <a:spcPts val="300"/>
                        </a:spcBef>
                        <a:spcAft>
                          <a:spcPts val="300"/>
                        </a:spcAft>
                      </a:pPr>
                      <a:r>
                        <a:rPr lang="en-US" sz="1000" dirty="0">
                          <a:effectLst/>
                        </a:rPr>
                        <a:t>Assets</a:t>
                      </a:r>
                      <a:endParaRPr lang="en-SE" sz="1000" dirty="0">
                        <a:effectLst/>
                        <a:latin typeface="Segoe UI Historic"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9424777"/>
                  </a:ext>
                </a:extLst>
              </a:tr>
              <a:tr h="323524">
                <a:tc>
                  <a:txBody>
                    <a:bodyPr/>
                    <a:lstStyle/>
                    <a:p>
                      <a:pPr algn="ctr">
                        <a:lnSpc>
                          <a:spcPts val="900"/>
                        </a:lnSpc>
                        <a:spcBef>
                          <a:spcPts val="300"/>
                        </a:spcBef>
                        <a:spcAft>
                          <a:spcPts val="300"/>
                        </a:spcAft>
                      </a:pPr>
                      <a:r>
                        <a:rPr lang="en-US" sz="1000" b="1" dirty="0">
                          <a:solidFill>
                            <a:schemeClr val="bg1"/>
                          </a:solidFill>
                          <a:effectLst/>
                        </a:rPr>
                        <a:t>Unique identifier</a:t>
                      </a:r>
                      <a:endParaRPr lang="en-SE" sz="1000" b="1" dirty="0">
                        <a:solidFill>
                          <a:schemeClr val="bg1"/>
                        </a:solidFill>
                        <a:effectLst/>
                        <a:latin typeface="Segoe UI Historic"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ts val="900"/>
                        </a:lnSpc>
                        <a:spcBef>
                          <a:spcPts val="300"/>
                        </a:spcBef>
                        <a:spcAft>
                          <a:spcPts val="300"/>
                        </a:spcAft>
                      </a:pPr>
                      <a:r>
                        <a:rPr lang="en-US" sz="1100" b="1" dirty="0">
                          <a:effectLst/>
                        </a:rPr>
                        <a:t>LBS TAG</a:t>
                      </a:r>
                      <a:endParaRPr lang="en-SE" sz="1100" b="1" dirty="0">
                        <a:effectLst/>
                        <a:latin typeface="Segoe UI Historic"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900"/>
                        </a:lnSpc>
                        <a:spcBef>
                          <a:spcPts val="300"/>
                        </a:spcBef>
                        <a:spcAft>
                          <a:spcPts val="300"/>
                        </a:spcAft>
                      </a:pPr>
                      <a:r>
                        <a:rPr lang="en-US" sz="1100" b="1" dirty="0">
                          <a:effectLst/>
                        </a:rPr>
                        <a:t>FBS TAG</a:t>
                      </a:r>
                      <a:endParaRPr lang="en-SE" sz="1100" b="1" dirty="0">
                        <a:effectLst/>
                        <a:latin typeface="Segoe UI Historic"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900"/>
                        </a:lnSpc>
                        <a:spcBef>
                          <a:spcPts val="300"/>
                        </a:spcBef>
                        <a:spcAft>
                          <a:spcPts val="300"/>
                        </a:spcAft>
                      </a:pPr>
                      <a:r>
                        <a:rPr lang="en-US" sz="1100" b="1" dirty="0">
                          <a:effectLst/>
                        </a:rPr>
                        <a:t>Part Number</a:t>
                      </a:r>
                      <a:endParaRPr lang="en-SE" sz="1100" b="1" dirty="0">
                        <a:effectLst/>
                        <a:latin typeface="Segoe UI Historic"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900"/>
                        </a:lnSpc>
                        <a:spcBef>
                          <a:spcPts val="300"/>
                        </a:spcBef>
                        <a:spcAft>
                          <a:spcPts val="300"/>
                        </a:spcAft>
                      </a:pPr>
                      <a:r>
                        <a:rPr lang="en-US" sz="1100" b="1" dirty="0">
                          <a:effectLst/>
                        </a:rPr>
                        <a:t>Asset ID</a:t>
                      </a:r>
                      <a:endParaRPr lang="en-SE" sz="1100" b="1" dirty="0">
                        <a:effectLst/>
                        <a:latin typeface="Segoe UI Historic" panose="020B05020402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4607848"/>
                  </a:ext>
                </a:extLst>
              </a:tr>
              <a:tr h="1819998">
                <a:tc>
                  <a:txBody>
                    <a:bodyPr/>
                    <a:lstStyle/>
                    <a:p>
                      <a:pPr>
                        <a:lnSpc>
                          <a:spcPts val="900"/>
                        </a:lnSpc>
                        <a:spcBef>
                          <a:spcPts val="300"/>
                        </a:spcBef>
                        <a:spcAft>
                          <a:spcPts val="300"/>
                        </a:spcAft>
                      </a:pPr>
                      <a:r>
                        <a:rPr lang="en-US" sz="1000" b="1" dirty="0">
                          <a:solidFill>
                            <a:schemeClr val="bg1"/>
                          </a:solidFill>
                          <a:effectLst/>
                        </a:rPr>
                        <a:t>Type of Data</a:t>
                      </a:r>
                      <a:endParaRPr lang="en-SE" sz="1000" b="1" dirty="0">
                        <a:solidFill>
                          <a:schemeClr val="bg1"/>
                        </a:solidFill>
                        <a:effectLst/>
                        <a:latin typeface="Segoe UI Historic"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r>
                        <a:rPr lang="en-US" sz="1000" dirty="0"/>
                        <a:t>Requirements</a:t>
                      </a:r>
                      <a:br>
                        <a:rPr lang="en-US" sz="1000" dirty="0"/>
                      </a:br>
                      <a:r>
                        <a:rPr lang="en-US" sz="1000" dirty="0"/>
                        <a:t>System descriptions,</a:t>
                      </a:r>
                    </a:p>
                    <a:p>
                      <a:r>
                        <a:rPr lang="en-US" sz="1000" dirty="0"/>
                        <a:t>Analysis,</a:t>
                      </a:r>
                      <a:br>
                        <a:rPr lang="en-US" sz="1000" dirty="0"/>
                      </a:br>
                      <a:r>
                        <a:rPr lang="en-US" sz="1000" dirty="0"/>
                        <a:t>Building Systems Design Data mainly drawings and models.</a:t>
                      </a:r>
                    </a:p>
                  </a:txBody>
                  <a:tcPr/>
                </a:tc>
                <a:tc>
                  <a:txBody>
                    <a:bodyPr/>
                    <a:lstStyle/>
                    <a:p>
                      <a:r>
                        <a:rPr lang="en-US" sz="1000" dirty="0"/>
                        <a:t>Requirements</a:t>
                      </a:r>
                    </a:p>
                    <a:p>
                      <a:r>
                        <a:rPr lang="en-US" sz="1000" dirty="0"/>
                        <a:t>System descriptions,</a:t>
                      </a:r>
                    </a:p>
                    <a:p>
                      <a:r>
                        <a:rPr lang="en-US" sz="1000" dirty="0"/>
                        <a:t>Analysis,</a:t>
                      </a:r>
                    </a:p>
                    <a:p>
                      <a:r>
                        <a:rPr lang="en-US" sz="1000" dirty="0"/>
                        <a:t>Test and Validation plans, </a:t>
                      </a:r>
                    </a:p>
                    <a:p>
                      <a:r>
                        <a:rPr lang="en-US" sz="1000" dirty="0"/>
                        <a:t>Operating instructions,</a:t>
                      </a:r>
                      <a:br>
                        <a:rPr lang="en-US" sz="1000" dirty="0"/>
                      </a:br>
                      <a:r>
                        <a:rPr lang="en-US" sz="1000" dirty="0"/>
                        <a:t>Plant Design documentation</a:t>
                      </a:r>
                    </a:p>
                  </a:txBody>
                  <a:tcPr/>
                </a:tc>
                <a:tc>
                  <a:txBody>
                    <a:bodyPr/>
                    <a:lstStyle/>
                    <a:p>
                      <a:r>
                        <a:rPr lang="en-US" sz="1000" dirty="0"/>
                        <a:t>Product Design Information</a:t>
                      </a:r>
                      <a:br>
                        <a:rPr lang="en-US" sz="1000" dirty="0"/>
                      </a:br>
                      <a:r>
                        <a:rPr lang="en-US" sz="1000" dirty="0"/>
                        <a:t>Manuals</a:t>
                      </a:r>
                      <a:br>
                        <a:rPr lang="en-US" sz="1000" dirty="0"/>
                      </a:br>
                      <a:r>
                        <a:rPr lang="en-US" sz="1000" dirty="0"/>
                        <a:t>Operating Instructions</a:t>
                      </a:r>
                      <a:br>
                        <a:rPr lang="en-US" sz="1000" dirty="0"/>
                      </a:br>
                      <a:r>
                        <a:rPr lang="en-US" sz="1000" dirty="0"/>
                        <a:t>etc.</a:t>
                      </a:r>
                    </a:p>
                  </a:txBody>
                  <a:tcPr/>
                </a:tc>
                <a:tc>
                  <a:txBody>
                    <a:bodyPr/>
                    <a:lstStyle/>
                    <a:p>
                      <a:pPr marL="0" algn="l" defTabSz="914400" rtl="0" eaLnBrk="1" latinLnBrk="0" hangingPunct="1"/>
                      <a:r>
                        <a:rPr lang="en-US" sz="1000" kern="1200" dirty="0">
                          <a:solidFill>
                            <a:schemeClr val="dk1"/>
                          </a:solidFill>
                          <a:latin typeface="+mn-lt"/>
                          <a:ea typeface="+mn-ea"/>
                          <a:cs typeface="+mn-cs"/>
                        </a:rPr>
                        <a:t>Material Certificates, Calibration data, Travelers etc.</a:t>
                      </a:r>
                    </a:p>
                  </a:txBody>
                  <a:tcPr/>
                </a:tc>
                <a:extLst>
                  <a:ext uri="{0D108BD9-81ED-4DB2-BD59-A6C34878D82A}">
                    <a16:rowId xmlns:a16="http://schemas.microsoft.com/office/drawing/2014/main" val="1663945697"/>
                  </a:ext>
                </a:extLst>
              </a:tr>
            </a:tbl>
          </a:graphicData>
        </a:graphic>
      </p:graphicFrame>
      <p:sp>
        <p:nvSpPr>
          <p:cNvPr id="13" name="TextBox 12">
            <a:extLst>
              <a:ext uri="{FF2B5EF4-FFF2-40B4-BE49-F238E27FC236}">
                <a16:creationId xmlns:a16="http://schemas.microsoft.com/office/drawing/2014/main" id="{782083A4-6A53-DA22-786B-CFDC0EEEEB65}"/>
              </a:ext>
            </a:extLst>
          </p:cNvPr>
          <p:cNvSpPr txBox="1"/>
          <p:nvPr/>
        </p:nvSpPr>
        <p:spPr>
          <a:xfrm>
            <a:off x="861057" y="864000"/>
            <a:ext cx="10980295" cy="430887"/>
          </a:xfrm>
          <a:prstGeom prst="rect">
            <a:avLst/>
          </a:prstGeom>
          <a:noFill/>
        </p:spPr>
        <p:txBody>
          <a:bodyPr wrap="square">
            <a:spAutoFit/>
          </a:bodyPr>
          <a:lstStyle/>
          <a:p>
            <a:r>
              <a:rPr lang="en-US" sz="2200" dirty="0">
                <a:solidFill>
                  <a:schemeClr val="accent1"/>
                </a:solidFill>
              </a:rPr>
              <a:t>Information is required in view of operations, maintenance and future upgrades</a:t>
            </a:r>
          </a:p>
        </p:txBody>
      </p:sp>
      <p:pic>
        <p:nvPicPr>
          <p:cNvPr id="7" name="Picture 6">
            <a:extLst>
              <a:ext uri="{FF2B5EF4-FFF2-40B4-BE49-F238E27FC236}">
                <a16:creationId xmlns:a16="http://schemas.microsoft.com/office/drawing/2014/main" id="{98E92B1E-FBFA-DF33-D96C-8F7AF016477B}"/>
              </a:ext>
            </a:extLst>
          </p:cNvPr>
          <p:cNvPicPr>
            <a:picLocks noChangeAspect="1"/>
          </p:cNvPicPr>
          <p:nvPr/>
        </p:nvPicPr>
        <p:blipFill>
          <a:blip r:embed="rId2"/>
          <a:stretch>
            <a:fillRect/>
          </a:stretch>
        </p:blipFill>
        <p:spPr>
          <a:xfrm>
            <a:off x="6460059" y="4799279"/>
            <a:ext cx="4685428" cy="1858553"/>
          </a:xfrm>
          <a:prstGeom prst="rect">
            <a:avLst/>
          </a:prstGeom>
        </p:spPr>
      </p:pic>
      <p:sp>
        <p:nvSpPr>
          <p:cNvPr id="11" name="Slide Number Placeholder 3"/>
          <p:cNvSpPr>
            <a:spLocks noGrp="1"/>
          </p:cNvSpPr>
          <p:nvPr>
            <p:ph type="sldNum" sz="quarter" idx="12"/>
          </p:nvPr>
        </p:nvSpPr>
        <p:spPr>
          <a:xfrm>
            <a:off x="8735292" y="6475270"/>
            <a:ext cx="2743200" cy="365125"/>
          </a:xfrm>
        </p:spPr>
        <p:txBody>
          <a:bodyPr/>
          <a:lstStyle/>
          <a:p>
            <a:fld id="{F7283078-D760-1647-8B80-66BA8B52336D}" type="slidenum">
              <a:rPr lang="sv-SE" smtClean="0"/>
              <a:t>12</a:t>
            </a:fld>
            <a:endParaRPr lang="sv-SE" dirty="0"/>
          </a:p>
        </p:txBody>
      </p:sp>
      <p:sp>
        <p:nvSpPr>
          <p:cNvPr id="14" name="Rubrik 1">
            <a:extLst>
              <a:ext uri="{FF2B5EF4-FFF2-40B4-BE49-F238E27FC236}">
                <a16:creationId xmlns:a16="http://schemas.microsoft.com/office/drawing/2014/main" id="{CD0FB8EB-1974-4F1B-9F83-4FDD9AB6C8B2}"/>
              </a:ext>
            </a:extLst>
          </p:cNvPr>
          <p:cNvSpPr txBox="1">
            <a:spLocks/>
          </p:cNvSpPr>
          <p:nvPr/>
        </p:nvSpPr>
        <p:spPr>
          <a:xfrm>
            <a:off x="861057" y="330439"/>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226128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864069" y="940301"/>
            <a:ext cx="9360000" cy="507076"/>
          </a:xfrm>
        </p:spPr>
        <p:txBody>
          <a:bodyPr/>
          <a:lstStyle/>
          <a:p>
            <a:r>
              <a:rPr lang="en-GB" noProof="0" dirty="0" smtClean="0"/>
              <a:t>How ESS-breakdown structure relates to each other</a:t>
            </a:r>
            <a:endParaRPr lang="en-GB" noProof="0" dirty="0"/>
          </a:p>
        </p:txBody>
      </p:sp>
      <p:grpSp>
        <p:nvGrpSpPr>
          <p:cNvPr id="10" name="Group 9"/>
          <p:cNvGrpSpPr/>
          <p:nvPr/>
        </p:nvGrpSpPr>
        <p:grpSpPr>
          <a:xfrm>
            <a:off x="6404584" y="1585240"/>
            <a:ext cx="3421702" cy="2628560"/>
            <a:chOff x="178129" y="1620087"/>
            <a:chExt cx="5545999" cy="5481321"/>
          </a:xfrm>
          <a:solidFill>
            <a:schemeClr val="accent6">
              <a:lumMod val="20000"/>
              <a:lumOff val="80000"/>
            </a:schemeClr>
          </a:solidFill>
        </p:grpSpPr>
        <p:sp>
          <p:nvSpPr>
            <p:cNvPr id="11" name="Rectangle 10"/>
            <p:cNvSpPr/>
            <p:nvPr/>
          </p:nvSpPr>
          <p:spPr>
            <a:xfrm>
              <a:off x="179512" y="1620087"/>
              <a:ext cx="5544616" cy="5481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78129" y="1643524"/>
              <a:ext cx="764390" cy="875500"/>
            </a:xfrm>
            <a:prstGeom prst="rect">
              <a:avLst/>
            </a:prstGeom>
            <a:grpFill/>
          </p:spPr>
          <p:txBody>
            <a:bodyPr wrap="none" rtlCol="0">
              <a:spAutoFit/>
            </a:bodyPr>
            <a:lstStyle/>
            <a:p>
              <a:r>
                <a:rPr lang="en-US" dirty="0">
                  <a:solidFill>
                    <a:schemeClr val="bg1">
                      <a:lumMod val="50000"/>
                    </a:schemeClr>
                  </a:solidFill>
                </a:rPr>
                <a:t>ICS</a:t>
              </a:r>
            </a:p>
          </p:txBody>
        </p:sp>
      </p:grpSp>
      <p:grpSp>
        <p:nvGrpSpPr>
          <p:cNvPr id="13" name="Group 12"/>
          <p:cNvGrpSpPr/>
          <p:nvPr/>
        </p:nvGrpSpPr>
        <p:grpSpPr>
          <a:xfrm>
            <a:off x="1076009" y="1558996"/>
            <a:ext cx="5328592" cy="4932146"/>
            <a:chOff x="179512" y="1593901"/>
            <a:chExt cx="5544616" cy="5507507"/>
          </a:xfrm>
        </p:grpSpPr>
        <p:sp>
          <p:nvSpPr>
            <p:cNvPr id="14" name="Rectangle 13"/>
            <p:cNvSpPr/>
            <p:nvPr/>
          </p:nvSpPr>
          <p:spPr>
            <a:xfrm>
              <a:off x="179512" y="1620087"/>
              <a:ext cx="5544616" cy="5481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85369" y="1593901"/>
              <a:ext cx="805506" cy="412417"/>
            </a:xfrm>
            <a:prstGeom prst="rect">
              <a:avLst/>
            </a:prstGeom>
            <a:noFill/>
          </p:spPr>
          <p:txBody>
            <a:bodyPr wrap="none" rtlCol="0">
              <a:spAutoFit/>
            </a:bodyPr>
            <a:lstStyle/>
            <a:p>
              <a:r>
                <a:rPr lang="en-US" dirty="0">
                  <a:solidFill>
                    <a:schemeClr val="bg1">
                      <a:lumMod val="50000"/>
                    </a:schemeClr>
                  </a:solidFill>
                </a:rPr>
                <a:t>CHESS</a:t>
              </a:r>
            </a:p>
          </p:txBody>
        </p:sp>
      </p:grpSp>
      <p:grpSp>
        <p:nvGrpSpPr>
          <p:cNvPr id="17" name="Group 16"/>
          <p:cNvGrpSpPr/>
          <p:nvPr/>
        </p:nvGrpSpPr>
        <p:grpSpPr>
          <a:xfrm>
            <a:off x="4532393" y="1947350"/>
            <a:ext cx="2004853" cy="1304468"/>
            <a:chOff x="3203848" y="1628800"/>
            <a:chExt cx="2004853" cy="1304468"/>
          </a:xfrm>
        </p:grpSpPr>
        <p:cxnSp>
          <p:nvCxnSpPr>
            <p:cNvPr id="18" name="Shape 161"/>
            <p:cNvCxnSpPr>
              <a:stCxn id="20" idx="4"/>
              <a:endCxn id="19" idx="2"/>
            </p:cNvCxnSpPr>
            <p:nvPr/>
          </p:nvCxnSpPr>
          <p:spPr bwMode="auto">
            <a:xfrm rot="16200000" flipH="1">
              <a:off x="3375274" y="1757835"/>
              <a:ext cx="196486" cy="355063"/>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
          <p:nvSpPr>
            <p:cNvPr id="19" name="Flowchart: Connector 8"/>
            <p:cNvSpPr/>
            <p:nvPr/>
          </p:nvSpPr>
          <p:spPr bwMode="auto">
            <a:xfrm>
              <a:off x="3651048" y="1929448"/>
              <a:ext cx="184274" cy="208324"/>
            </a:xfrm>
            <a:prstGeom prst="flowChartConnector">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sp>
          <p:nvSpPr>
            <p:cNvPr id="20" name="Flowchart: Connector 9"/>
            <p:cNvSpPr/>
            <p:nvPr/>
          </p:nvSpPr>
          <p:spPr bwMode="auto">
            <a:xfrm>
              <a:off x="3203848" y="1628800"/>
              <a:ext cx="184274" cy="208324"/>
            </a:xfrm>
            <a:prstGeom prst="flowChartConnector">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sp>
          <p:nvSpPr>
            <p:cNvPr id="21" name="TextBox 20"/>
            <p:cNvSpPr txBox="1"/>
            <p:nvPr/>
          </p:nvSpPr>
          <p:spPr>
            <a:xfrm>
              <a:off x="3768541" y="1924700"/>
              <a:ext cx="1083178" cy="215444"/>
            </a:xfrm>
            <a:prstGeom prst="rect">
              <a:avLst/>
            </a:prstGeom>
            <a:noFill/>
          </p:spPr>
          <p:txBody>
            <a:bodyPr wrap="square" rtlCol="0">
              <a:spAutoFit/>
            </a:bodyPr>
            <a:lstStyle/>
            <a:p>
              <a:r>
                <a:rPr lang="en-GB" sz="800" dirty="0"/>
                <a:t>ACC (Accelerator)</a:t>
              </a:r>
            </a:p>
          </p:txBody>
        </p:sp>
        <p:sp>
          <p:nvSpPr>
            <p:cNvPr id="22" name="Flowchart: Connector 14"/>
            <p:cNvSpPr/>
            <p:nvPr/>
          </p:nvSpPr>
          <p:spPr bwMode="auto">
            <a:xfrm>
              <a:off x="3895209" y="2266828"/>
              <a:ext cx="178526" cy="174172"/>
            </a:xfrm>
            <a:prstGeom prst="flowChartConnector">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800" dirty="0"/>
            </a:p>
          </p:txBody>
        </p:sp>
        <p:sp>
          <p:nvSpPr>
            <p:cNvPr id="23" name="Flowchart: Connector 15"/>
            <p:cNvSpPr/>
            <p:nvPr/>
          </p:nvSpPr>
          <p:spPr bwMode="auto">
            <a:xfrm>
              <a:off x="4153379" y="2555316"/>
              <a:ext cx="178526" cy="174172"/>
            </a:xfrm>
            <a:prstGeom prst="flowChartConnector">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800" dirty="0"/>
            </a:p>
          </p:txBody>
        </p:sp>
        <p:sp>
          <p:nvSpPr>
            <p:cNvPr id="24" name="TextBox 23"/>
            <p:cNvSpPr txBox="1"/>
            <p:nvPr/>
          </p:nvSpPr>
          <p:spPr>
            <a:xfrm>
              <a:off x="4074491" y="2244482"/>
              <a:ext cx="630153" cy="215444"/>
            </a:xfrm>
            <a:prstGeom prst="rect">
              <a:avLst/>
            </a:prstGeom>
            <a:noFill/>
          </p:spPr>
          <p:txBody>
            <a:bodyPr wrap="square" rtlCol="0">
              <a:spAutoFit/>
            </a:bodyPr>
            <a:lstStyle/>
            <a:p>
              <a:r>
                <a:rPr lang="en-GB" sz="800" dirty="0"/>
                <a:t>MBL</a:t>
              </a:r>
            </a:p>
          </p:txBody>
        </p:sp>
        <p:cxnSp>
          <p:nvCxnSpPr>
            <p:cNvPr id="25" name="Shape 152"/>
            <p:cNvCxnSpPr/>
            <p:nvPr/>
          </p:nvCxnSpPr>
          <p:spPr bwMode="auto">
            <a:xfrm flipH="1">
              <a:off x="3735799" y="2141861"/>
              <a:ext cx="992" cy="217665"/>
            </a:xfrm>
            <a:prstGeom prst="straightConnector1">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hape 152"/>
            <p:cNvCxnSpPr/>
            <p:nvPr/>
          </p:nvCxnSpPr>
          <p:spPr bwMode="auto">
            <a:xfrm>
              <a:off x="3743141" y="2356748"/>
              <a:ext cx="159418" cy="2419"/>
            </a:xfrm>
            <a:prstGeom prst="straightConnector1">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hape 152"/>
            <p:cNvCxnSpPr/>
            <p:nvPr/>
          </p:nvCxnSpPr>
          <p:spPr bwMode="auto">
            <a:xfrm>
              <a:off x="3990915" y="2642361"/>
              <a:ext cx="159418" cy="2419"/>
            </a:xfrm>
            <a:prstGeom prst="straightConnector1">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p:cNvSpPr txBox="1"/>
            <p:nvPr/>
          </p:nvSpPr>
          <p:spPr>
            <a:xfrm>
              <a:off x="3425641" y="1636668"/>
              <a:ext cx="1083178" cy="215444"/>
            </a:xfrm>
            <a:prstGeom prst="rect">
              <a:avLst/>
            </a:prstGeom>
            <a:noFill/>
          </p:spPr>
          <p:txBody>
            <a:bodyPr wrap="square" rtlCol="0">
              <a:spAutoFit/>
            </a:bodyPr>
            <a:lstStyle/>
            <a:p>
              <a:r>
                <a:rPr lang="en-GB" sz="800" dirty="0"/>
                <a:t>ESS</a:t>
              </a:r>
            </a:p>
          </p:txBody>
        </p:sp>
        <p:cxnSp>
          <p:nvCxnSpPr>
            <p:cNvPr id="29" name="Shape 152"/>
            <p:cNvCxnSpPr>
              <a:stCxn id="22" idx="4"/>
            </p:cNvCxnSpPr>
            <p:nvPr/>
          </p:nvCxnSpPr>
          <p:spPr bwMode="auto">
            <a:xfrm>
              <a:off x="3984472" y="2441000"/>
              <a:ext cx="93" cy="203780"/>
            </a:xfrm>
            <a:prstGeom prst="straightConnector1">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p:cNvSpPr txBox="1"/>
            <p:nvPr/>
          </p:nvSpPr>
          <p:spPr>
            <a:xfrm>
              <a:off x="4344605" y="2521972"/>
              <a:ext cx="864096" cy="215444"/>
            </a:xfrm>
            <a:prstGeom prst="rect">
              <a:avLst/>
            </a:prstGeom>
            <a:noFill/>
          </p:spPr>
          <p:txBody>
            <a:bodyPr wrap="square" rtlCol="0">
              <a:spAutoFit/>
            </a:bodyPr>
            <a:lstStyle/>
            <a:p>
              <a:r>
                <a:rPr lang="en-GB" sz="800" dirty="0"/>
                <a:t>Cryomodule 1</a:t>
              </a:r>
            </a:p>
          </p:txBody>
        </p:sp>
        <p:sp>
          <p:nvSpPr>
            <p:cNvPr id="31" name="Flowchart: Connector 15"/>
            <p:cNvSpPr/>
            <p:nvPr/>
          </p:nvSpPr>
          <p:spPr bwMode="auto">
            <a:xfrm>
              <a:off x="4153472" y="2759096"/>
              <a:ext cx="178526" cy="174172"/>
            </a:xfrm>
            <a:prstGeom prst="flowChartConnector">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800" dirty="0"/>
            </a:p>
          </p:txBody>
        </p:sp>
        <p:cxnSp>
          <p:nvCxnSpPr>
            <p:cNvPr id="32" name="Shape 152"/>
            <p:cNvCxnSpPr/>
            <p:nvPr/>
          </p:nvCxnSpPr>
          <p:spPr bwMode="auto">
            <a:xfrm>
              <a:off x="3991008" y="2846141"/>
              <a:ext cx="159418" cy="2419"/>
            </a:xfrm>
            <a:prstGeom prst="straightConnector1">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hape 152"/>
            <p:cNvCxnSpPr/>
            <p:nvPr/>
          </p:nvCxnSpPr>
          <p:spPr bwMode="auto">
            <a:xfrm>
              <a:off x="3984565" y="2644780"/>
              <a:ext cx="93" cy="203780"/>
            </a:xfrm>
            <a:prstGeom prst="straightConnector1">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4344605" y="2716788"/>
              <a:ext cx="864096" cy="215444"/>
            </a:xfrm>
            <a:prstGeom prst="rect">
              <a:avLst/>
            </a:prstGeom>
            <a:noFill/>
          </p:spPr>
          <p:txBody>
            <a:bodyPr wrap="square" rtlCol="0">
              <a:spAutoFit/>
            </a:bodyPr>
            <a:lstStyle/>
            <a:p>
              <a:r>
                <a:rPr lang="en-GB" sz="800" dirty="0"/>
                <a:t>Cryomodule 2</a:t>
              </a:r>
            </a:p>
          </p:txBody>
        </p:sp>
      </p:grpSp>
      <p:sp>
        <p:nvSpPr>
          <p:cNvPr id="35" name="TextBox 34"/>
          <p:cNvSpPr txBox="1"/>
          <p:nvPr/>
        </p:nvSpPr>
        <p:spPr>
          <a:xfrm>
            <a:off x="4363881" y="1585885"/>
            <a:ext cx="521297" cy="369332"/>
          </a:xfrm>
          <a:prstGeom prst="rect">
            <a:avLst/>
          </a:prstGeom>
          <a:noFill/>
        </p:spPr>
        <p:txBody>
          <a:bodyPr wrap="none" rtlCol="0">
            <a:spAutoFit/>
          </a:bodyPr>
          <a:lstStyle/>
          <a:p>
            <a:r>
              <a:rPr lang="en-US" dirty="0"/>
              <a:t>FBS</a:t>
            </a:r>
          </a:p>
        </p:txBody>
      </p:sp>
      <p:grpSp>
        <p:nvGrpSpPr>
          <p:cNvPr id="36" name="Group 35"/>
          <p:cNvGrpSpPr/>
          <p:nvPr/>
        </p:nvGrpSpPr>
        <p:grpSpPr>
          <a:xfrm>
            <a:off x="1125432" y="2346896"/>
            <a:ext cx="4406008" cy="2061302"/>
            <a:chOff x="444959" y="2381098"/>
            <a:chExt cx="4406008" cy="2061302"/>
          </a:xfrm>
        </p:grpSpPr>
        <p:grpSp>
          <p:nvGrpSpPr>
            <p:cNvPr id="37" name="Group 36"/>
            <p:cNvGrpSpPr/>
            <p:nvPr/>
          </p:nvGrpSpPr>
          <p:grpSpPr>
            <a:xfrm>
              <a:off x="605791" y="2765772"/>
              <a:ext cx="4245176" cy="1676628"/>
              <a:chOff x="605791" y="2485028"/>
              <a:chExt cx="4245176" cy="1676628"/>
            </a:xfrm>
          </p:grpSpPr>
          <p:cxnSp>
            <p:nvCxnSpPr>
              <p:cNvPr id="39" name="Shape 161"/>
              <p:cNvCxnSpPr>
                <a:stCxn id="41" idx="4"/>
                <a:endCxn id="40" idx="2"/>
              </p:cNvCxnSpPr>
              <p:nvPr/>
            </p:nvCxnSpPr>
            <p:spPr bwMode="auto">
              <a:xfrm rot="16200000" flipH="1">
                <a:off x="777217" y="2614063"/>
                <a:ext cx="196486" cy="355063"/>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
            <p:nvSpPr>
              <p:cNvPr id="40" name="Flowchart: Connector 8"/>
              <p:cNvSpPr/>
              <p:nvPr/>
            </p:nvSpPr>
            <p:spPr bwMode="auto">
              <a:xfrm>
                <a:off x="1052991" y="2785676"/>
                <a:ext cx="184274" cy="208324"/>
              </a:xfrm>
              <a:prstGeom prst="flowChartConnector">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sp>
            <p:nvSpPr>
              <p:cNvPr id="41" name="Flowchart: Connector 9"/>
              <p:cNvSpPr/>
              <p:nvPr/>
            </p:nvSpPr>
            <p:spPr bwMode="auto">
              <a:xfrm>
                <a:off x="605791" y="2485028"/>
                <a:ext cx="184274" cy="208324"/>
              </a:xfrm>
              <a:prstGeom prst="flowChartConnector">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sp>
            <p:nvSpPr>
              <p:cNvPr id="42" name="Flowchart: Connector 14"/>
              <p:cNvSpPr/>
              <p:nvPr/>
            </p:nvSpPr>
            <p:spPr bwMode="auto">
              <a:xfrm>
                <a:off x="1297152" y="3123056"/>
                <a:ext cx="178526" cy="174172"/>
              </a:xfrm>
              <a:prstGeom prst="flowChartConnector">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800" dirty="0"/>
              </a:p>
            </p:txBody>
          </p:sp>
          <p:sp>
            <p:nvSpPr>
              <p:cNvPr id="43" name="TextBox 42"/>
              <p:cNvSpPr txBox="1"/>
              <p:nvPr/>
            </p:nvSpPr>
            <p:spPr>
              <a:xfrm>
                <a:off x="827584" y="2492896"/>
                <a:ext cx="1083178" cy="215444"/>
              </a:xfrm>
              <a:prstGeom prst="rect">
                <a:avLst/>
              </a:prstGeom>
              <a:noFill/>
            </p:spPr>
            <p:txBody>
              <a:bodyPr wrap="square" rtlCol="0">
                <a:spAutoFit/>
              </a:bodyPr>
              <a:lstStyle/>
              <a:p>
                <a:r>
                  <a:rPr lang="en-GB" sz="800" dirty="0"/>
                  <a:t>ESS</a:t>
                </a:r>
              </a:p>
            </p:txBody>
          </p:sp>
          <p:sp>
            <p:nvSpPr>
              <p:cNvPr id="44" name="TextBox 43"/>
              <p:cNvSpPr txBox="1"/>
              <p:nvPr/>
            </p:nvSpPr>
            <p:spPr>
              <a:xfrm>
                <a:off x="1242492" y="2780928"/>
                <a:ext cx="1083178" cy="215444"/>
              </a:xfrm>
              <a:prstGeom prst="rect">
                <a:avLst/>
              </a:prstGeom>
              <a:noFill/>
            </p:spPr>
            <p:txBody>
              <a:bodyPr wrap="square" rtlCol="0">
                <a:spAutoFit/>
              </a:bodyPr>
              <a:lstStyle/>
              <a:p>
                <a:r>
                  <a:rPr lang="en-GB" sz="800" dirty="0"/>
                  <a:t>+ESS.G</a:t>
                </a:r>
              </a:p>
            </p:txBody>
          </p:sp>
          <p:cxnSp>
            <p:nvCxnSpPr>
              <p:cNvPr id="45" name="Shape 161"/>
              <p:cNvCxnSpPr>
                <a:stCxn id="40" idx="4"/>
                <a:endCxn id="42" idx="2"/>
              </p:cNvCxnSpPr>
              <p:nvPr/>
            </p:nvCxnSpPr>
            <p:spPr bwMode="auto">
              <a:xfrm rot="16200000" flipH="1">
                <a:off x="1113069" y="3026059"/>
                <a:ext cx="216142" cy="152024"/>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
            <p:nvSpPr>
              <p:cNvPr id="46" name="TextBox 45"/>
              <p:cNvSpPr txBox="1"/>
              <p:nvPr/>
            </p:nvSpPr>
            <p:spPr>
              <a:xfrm>
                <a:off x="1420416" y="3090168"/>
                <a:ext cx="1083178" cy="215444"/>
              </a:xfrm>
              <a:prstGeom prst="rect">
                <a:avLst/>
              </a:prstGeom>
              <a:noFill/>
            </p:spPr>
            <p:txBody>
              <a:bodyPr wrap="square" rtlCol="0">
                <a:spAutoFit/>
              </a:bodyPr>
              <a:lstStyle/>
              <a:p>
                <a:r>
                  <a:rPr lang="en-GB" sz="800" dirty="0"/>
                  <a:t>+ESS.G01</a:t>
                </a:r>
              </a:p>
            </p:txBody>
          </p:sp>
          <p:sp>
            <p:nvSpPr>
              <p:cNvPr id="47" name="Flowchart: Connector 14"/>
              <p:cNvSpPr/>
              <p:nvPr/>
            </p:nvSpPr>
            <p:spPr bwMode="auto">
              <a:xfrm>
                <a:off x="1530524" y="3309804"/>
                <a:ext cx="178526" cy="174172"/>
              </a:xfrm>
              <a:prstGeom prst="flowChartConnector">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800" dirty="0"/>
              </a:p>
            </p:txBody>
          </p:sp>
          <p:sp>
            <p:nvSpPr>
              <p:cNvPr id="48" name="TextBox 47"/>
              <p:cNvSpPr txBox="1"/>
              <p:nvPr/>
            </p:nvSpPr>
            <p:spPr>
              <a:xfrm>
                <a:off x="1658250" y="3284984"/>
                <a:ext cx="1083178" cy="215444"/>
              </a:xfrm>
              <a:prstGeom prst="rect">
                <a:avLst/>
              </a:prstGeom>
              <a:noFill/>
            </p:spPr>
            <p:txBody>
              <a:bodyPr wrap="square" rtlCol="0">
                <a:spAutoFit/>
              </a:bodyPr>
              <a:lstStyle/>
              <a:p>
                <a:r>
                  <a:rPr lang="en-GB" sz="800" dirty="0"/>
                  <a:t>+ESS.G01.090</a:t>
                </a:r>
              </a:p>
            </p:txBody>
          </p:sp>
          <p:sp>
            <p:nvSpPr>
              <p:cNvPr id="49" name="Flowchart: Connector 14"/>
              <p:cNvSpPr/>
              <p:nvPr/>
            </p:nvSpPr>
            <p:spPr bwMode="auto">
              <a:xfrm>
                <a:off x="1695624" y="3525828"/>
                <a:ext cx="178526" cy="174172"/>
              </a:xfrm>
              <a:prstGeom prst="flowChartConnector">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800" dirty="0"/>
              </a:p>
            </p:txBody>
          </p:sp>
          <p:sp>
            <p:nvSpPr>
              <p:cNvPr id="50" name="TextBox 49"/>
              <p:cNvSpPr txBox="1"/>
              <p:nvPr/>
            </p:nvSpPr>
            <p:spPr>
              <a:xfrm>
                <a:off x="1823350" y="3501008"/>
                <a:ext cx="1083178" cy="215444"/>
              </a:xfrm>
              <a:prstGeom prst="rect">
                <a:avLst/>
              </a:prstGeom>
              <a:noFill/>
            </p:spPr>
            <p:txBody>
              <a:bodyPr wrap="square" rtlCol="0">
                <a:spAutoFit/>
              </a:bodyPr>
              <a:lstStyle/>
              <a:p>
                <a:r>
                  <a:rPr lang="en-GB" sz="800" dirty="0"/>
                  <a:t>+ESS.G01.090.1001</a:t>
                </a:r>
              </a:p>
            </p:txBody>
          </p:sp>
          <p:sp>
            <p:nvSpPr>
              <p:cNvPr id="51" name="Flowchart: Connector 14"/>
              <p:cNvSpPr/>
              <p:nvPr/>
            </p:nvSpPr>
            <p:spPr bwMode="auto">
              <a:xfrm>
                <a:off x="1848024" y="3742432"/>
                <a:ext cx="178526" cy="174172"/>
              </a:xfrm>
              <a:prstGeom prst="flowChartConnector">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800" dirty="0"/>
              </a:p>
            </p:txBody>
          </p:sp>
          <p:sp>
            <p:nvSpPr>
              <p:cNvPr id="52" name="TextBox 51"/>
              <p:cNvSpPr txBox="1"/>
              <p:nvPr/>
            </p:nvSpPr>
            <p:spPr>
              <a:xfrm>
                <a:off x="1975750" y="3717612"/>
                <a:ext cx="1354974" cy="215444"/>
              </a:xfrm>
              <a:prstGeom prst="rect">
                <a:avLst/>
              </a:prstGeom>
              <a:noFill/>
            </p:spPr>
            <p:txBody>
              <a:bodyPr wrap="square" rtlCol="0">
                <a:spAutoFit/>
              </a:bodyPr>
              <a:lstStyle/>
              <a:p>
                <a:r>
                  <a:rPr lang="hr-HR" sz="800" dirty="0"/>
                  <a:t>+ESS.G01.090.1001.100</a:t>
                </a:r>
                <a:endParaRPr lang="en-GB" sz="800" dirty="0"/>
              </a:p>
            </p:txBody>
          </p:sp>
          <p:sp>
            <p:nvSpPr>
              <p:cNvPr id="53" name="Flowchart: Connector 14"/>
              <p:cNvSpPr/>
              <p:nvPr/>
            </p:nvSpPr>
            <p:spPr bwMode="auto">
              <a:xfrm>
                <a:off x="1865164" y="3971032"/>
                <a:ext cx="178526" cy="174172"/>
              </a:xfrm>
              <a:prstGeom prst="flowChartConnector">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800" dirty="0"/>
              </a:p>
            </p:txBody>
          </p:sp>
          <p:sp>
            <p:nvSpPr>
              <p:cNvPr id="54" name="TextBox 53"/>
              <p:cNvSpPr txBox="1"/>
              <p:nvPr/>
            </p:nvSpPr>
            <p:spPr>
              <a:xfrm>
                <a:off x="1992890" y="3946212"/>
                <a:ext cx="1481850" cy="215444"/>
              </a:xfrm>
              <a:prstGeom prst="rect">
                <a:avLst/>
              </a:prstGeom>
              <a:noFill/>
            </p:spPr>
            <p:txBody>
              <a:bodyPr wrap="square" rtlCol="0">
                <a:spAutoFit/>
              </a:bodyPr>
              <a:lstStyle/>
              <a:p>
                <a:r>
                  <a:rPr lang="en-GB" sz="800" dirty="0"/>
                  <a:t>+</a:t>
                </a:r>
                <a:r>
                  <a:rPr lang="hr-HR" sz="800" dirty="0"/>
                  <a:t>ESS.G01.090.1001.102</a:t>
                </a:r>
                <a:endParaRPr lang="en-GB" sz="800" dirty="0"/>
              </a:p>
            </p:txBody>
          </p:sp>
          <p:cxnSp>
            <p:nvCxnSpPr>
              <p:cNvPr id="55" name="Shape 161"/>
              <p:cNvCxnSpPr>
                <a:stCxn id="42" idx="4"/>
                <a:endCxn id="47" idx="2"/>
              </p:cNvCxnSpPr>
              <p:nvPr/>
            </p:nvCxnSpPr>
            <p:spPr bwMode="auto">
              <a:xfrm rot="16200000" flipH="1">
                <a:off x="1408638" y="3275004"/>
                <a:ext cx="99662" cy="14410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hape 161"/>
              <p:cNvCxnSpPr>
                <a:stCxn id="47" idx="4"/>
                <a:endCxn id="49" idx="2"/>
              </p:cNvCxnSpPr>
              <p:nvPr/>
            </p:nvCxnSpPr>
            <p:spPr bwMode="auto">
              <a:xfrm rot="16200000" flipH="1">
                <a:off x="1593236" y="3510526"/>
                <a:ext cx="128938" cy="75837"/>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hape 161"/>
              <p:cNvCxnSpPr>
                <a:stCxn id="49" idx="4"/>
                <a:endCxn id="51" idx="2"/>
              </p:cNvCxnSpPr>
              <p:nvPr/>
            </p:nvCxnSpPr>
            <p:spPr bwMode="auto">
              <a:xfrm rot="16200000" flipH="1">
                <a:off x="1751696" y="3733190"/>
                <a:ext cx="129518" cy="63137"/>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hape 161"/>
              <p:cNvCxnSpPr>
                <a:stCxn id="49" idx="4"/>
                <a:endCxn id="53" idx="2"/>
              </p:cNvCxnSpPr>
              <p:nvPr/>
            </p:nvCxnSpPr>
            <p:spPr bwMode="auto">
              <a:xfrm rot="16200000" flipH="1">
                <a:off x="1645966" y="3838920"/>
                <a:ext cx="358118" cy="80277"/>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Curved Connector 58"/>
              <p:cNvCxnSpPr>
                <a:stCxn id="51" idx="0"/>
                <a:endCxn id="23" idx="2"/>
              </p:cNvCxnSpPr>
              <p:nvPr/>
            </p:nvCxnSpPr>
            <p:spPr>
              <a:xfrm rot="5400000" flipH="1" flipV="1">
                <a:off x="2880069" y="1771628"/>
                <a:ext cx="1028022" cy="2913587"/>
              </a:xfrm>
              <a:prstGeom prst="curvedConnector2">
                <a:avLst/>
              </a:prstGeom>
              <a:ln w="12700">
                <a:solidFill>
                  <a:schemeClr val="accent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53" idx="0"/>
                <a:endCxn id="31" idx="2"/>
              </p:cNvCxnSpPr>
              <p:nvPr/>
            </p:nvCxnSpPr>
            <p:spPr>
              <a:xfrm rot="5400000" flipH="1" flipV="1">
                <a:off x="2876276" y="1996341"/>
                <a:ext cx="1052842" cy="2896540"/>
              </a:xfrm>
              <a:prstGeom prst="curvedConnector2">
                <a:avLst/>
              </a:prstGeom>
              <a:ln w="12700">
                <a:solidFill>
                  <a:schemeClr val="accent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444959" y="2381098"/>
              <a:ext cx="513282" cy="369332"/>
            </a:xfrm>
            <a:prstGeom prst="rect">
              <a:avLst/>
            </a:prstGeom>
            <a:noFill/>
          </p:spPr>
          <p:txBody>
            <a:bodyPr wrap="none" rtlCol="0">
              <a:spAutoFit/>
            </a:bodyPr>
            <a:lstStyle/>
            <a:p>
              <a:r>
                <a:rPr lang="en-US" dirty="0"/>
                <a:t>LBS</a:t>
              </a:r>
            </a:p>
          </p:txBody>
        </p:sp>
      </p:grpSp>
      <p:grpSp>
        <p:nvGrpSpPr>
          <p:cNvPr id="61" name="Group 60"/>
          <p:cNvGrpSpPr/>
          <p:nvPr/>
        </p:nvGrpSpPr>
        <p:grpSpPr>
          <a:xfrm>
            <a:off x="4481102" y="4217574"/>
            <a:ext cx="5343372" cy="2273568"/>
            <a:chOff x="5723151" y="3931752"/>
            <a:chExt cx="3420849" cy="2593592"/>
          </a:xfrm>
        </p:grpSpPr>
        <p:sp>
          <p:nvSpPr>
            <p:cNvPr id="62" name="Rectangle 61"/>
            <p:cNvSpPr/>
            <p:nvPr/>
          </p:nvSpPr>
          <p:spPr>
            <a:xfrm>
              <a:off x="5723151" y="3931752"/>
              <a:ext cx="3420849" cy="25935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7596336" y="6021288"/>
              <a:ext cx="433338" cy="421319"/>
            </a:xfrm>
            <a:prstGeom prst="rect">
              <a:avLst/>
            </a:prstGeom>
            <a:solidFill>
              <a:schemeClr val="accent3">
                <a:lumMod val="20000"/>
                <a:lumOff val="80000"/>
              </a:schemeClr>
            </a:solidFill>
          </p:spPr>
          <p:txBody>
            <a:bodyPr wrap="none" rtlCol="0">
              <a:spAutoFit/>
            </a:bodyPr>
            <a:lstStyle/>
            <a:p>
              <a:r>
                <a:rPr lang="en-US" dirty="0" smtClean="0">
                  <a:solidFill>
                    <a:schemeClr val="bg1">
                      <a:lumMod val="50000"/>
                    </a:schemeClr>
                  </a:solidFill>
                </a:rPr>
                <a:t>EAM</a:t>
              </a:r>
              <a:endParaRPr lang="en-US" dirty="0">
                <a:solidFill>
                  <a:schemeClr val="bg1">
                    <a:lumMod val="50000"/>
                  </a:schemeClr>
                </a:solidFill>
              </a:endParaRPr>
            </a:p>
          </p:txBody>
        </p:sp>
      </p:grpSp>
      <p:grpSp>
        <p:nvGrpSpPr>
          <p:cNvPr id="64" name="Group 63"/>
          <p:cNvGrpSpPr/>
          <p:nvPr/>
        </p:nvGrpSpPr>
        <p:grpSpPr>
          <a:xfrm>
            <a:off x="3943041" y="2960953"/>
            <a:ext cx="1759440" cy="3594698"/>
            <a:chOff x="3262568" y="2995155"/>
            <a:chExt cx="1759440" cy="3594698"/>
          </a:xfrm>
        </p:grpSpPr>
        <p:grpSp>
          <p:nvGrpSpPr>
            <p:cNvPr id="65" name="Group 64"/>
            <p:cNvGrpSpPr/>
            <p:nvPr/>
          </p:nvGrpSpPr>
          <p:grpSpPr>
            <a:xfrm>
              <a:off x="3459066" y="2995155"/>
              <a:ext cx="1562942" cy="3252193"/>
              <a:chOff x="6732240" y="968315"/>
              <a:chExt cx="1562942" cy="3252193"/>
            </a:xfrm>
          </p:grpSpPr>
          <p:grpSp>
            <p:nvGrpSpPr>
              <p:cNvPr id="67" name="Group 66"/>
              <p:cNvGrpSpPr/>
              <p:nvPr/>
            </p:nvGrpSpPr>
            <p:grpSpPr>
              <a:xfrm>
                <a:off x="6732240" y="3140968"/>
                <a:ext cx="1562942" cy="1079540"/>
                <a:chOff x="1907704" y="1484784"/>
                <a:chExt cx="1562942" cy="1079540"/>
              </a:xfrm>
            </p:grpSpPr>
            <p:cxnSp>
              <p:nvCxnSpPr>
                <p:cNvPr id="70" name="Shape 152"/>
                <p:cNvCxnSpPr>
                  <a:stCxn id="71" idx="4"/>
                  <a:endCxn id="73" idx="2"/>
                </p:cNvCxnSpPr>
                <p:nvPr/>
              </p:nvCxnSpPr>
              <p:spPr bwMode="auto">
                <a:xfrm rot="16200000" flipH="1">
                  <a:off x="2039372" y="1653576"/>
                  <a:ext cx="188841" cy="267903"/>
                </a:xfrm>
                <a:prstGeom prst="bentConnector2">
                  <a:avLst/>
                </a:prstGeom>
                <a:solidFill>
                  <a:srgbClr val="C0504D"/>
                </a:solidFill>
                <a:ln w="9525" cap="flat" cmpd="sng" algn="ctr">
                  <a:solidFill>
                    <a:schemeClr val="tx1"/>
                  </a:solidFill>
                  <a:prstDash val="solid"/>
                  <a:round/>
                  <a:headEnd type="none" w="med" len="med"/>
                  <a:tailEnd type="none" w="med" len="med"/>
                </a:ln>
                <a:effectLst/>
              </p:spPr>
            </p:cxnSp>
            <p:sp>
              <p:nvSpPr>
                <p:cNvPr id="71" name="Flowchart: Connector 9"/>
                <p:cNvSpPr/>
                <p:nvPr/>
              </p:nvSpPr>
              <p:spPr bwMode="auto">
                <a:xfrm>
                  <a:off x="1907704" y="1484784"/>
                  <a:ext cx="184274" cy="208324"/>
                </a:xfrm>
                <a:prstGeom prst="flowChartConnector">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sp>
              <p:nvSpPr>
                <p:cNvPr id="72" name="TextBox 71"/>
                <p:cNvSpPr txBox="1"/>
                <p:nvPr/>
              </p:nvSpPr>
              <p:spPr>
                <a:xfrm>
                  <a:off x="2129497" y="1492652"/>
                  <a:ext cx="1083178" cy="215444"/>
                </a:xfrm>
                <a:prstGeom prst="rect">
                  <a:avLst/>
                </a:prstGeom>
                <a:noFill/>
              </p:spPr>
              <p:txBody>
                <a:bodyPr wrap="square" rtlCol="0">
                  <a:spAutoFit/>
                </a:bodyPr>
                <a:lstStyle/>
                <a:p>
                  <a:r>
                    <a:rPr lang="en-GB" sz="800" dirty="0">
                      <a:solidFill>
                        <a:srgbClr val="000000"/>
                      </a:solidFill>
                      <a:latin typeface="Lucida Grande"/>
                      <a:ea typeface="Lucida Grande"/>
                      <a:cs typeface="Lucida Grande"/>
                    </a:rPr>
                    <a:t>M-ECCTD</a:t>
                  </a:r>
                  <a:endParaRPr lang="en-GB" sz="800" dirty="0"/>
                </a:p>
              </p:txBody>
            </p:sp>
            <p:sp>
              <p:nvSpPr>
                <p:cNvPr id="73" name="Flowchart: Connector 5"/>
                <p:cNvSpPr/>
                <p:nvPr/>
              </p:nvSpPr>
              <p:spPr bwMode="auto">
                <a:xfrm>
                  <a:off x="2267744" y="1777787"/>
                  <a:ext cx="184274" cy="208324"/>
                </a:xfrm>
                <a:prstGeom prst="flowChartConnector">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sp>
              <p:nvSpPr>
                <p:cNvPr id="74" name="TextBox 73"/>
                <p:cNvSpPr txBox="1"/>
                <p:nvPr/>
              </p:nvSpPr>
              <p:spPr>
                <a:xfrm>
                  <a:off x="2390526" y="1772816"/>
                  <a:ext cx="1080120" cy="215444"/>
                </a:xfrm>
                <a:prstGeom prst="rect">
                  <a:avLst/>
                </a:prstGeom>
                <a:noFill/>
              </p:spPr>
              <p:txBody>
                <a:bodyPr wrap="square" rtlCol="0">
                  <a:spAutoFit/>
                </a:bodyPr>
                <a:lstStyle/>
                <a:p>
                  <a:r>
                    <a:rPr lang="en-GB" sz="800" dirty="0">
                      <a:solidFill>
                        <a:srgbClr val="000000"/>
                      </a:solidFill>
                      <a:latin typeface="Arial"/>
                      <a:ea typeface="Arial"/>
                      <a:cs typeface="Arial"/>
                    </a:rPr>
                    <a:t>Cavities</a:t>
                  </a:r>
                  <a:endParaRPr lang="en-GB" sz="800" dirty="0"/>
                </a:p>
              </p:txBody>
            </p:sp>
            <p:sp>
              <p:nvSpPr>
                <p:cNvPr id="75" name="Flowchart: Connector 8"/>
                <p:cNvSpPr/>
                <p:nvPr/>
              </p:nvSpPr>
              <p:spPr bwMode="auto">
                <a:xfrm>
                  <a:off x="2267744" y="2065596"/>
                  <a:ext cx="184274" cy="208324"/>
                </a:xfrm>
                <a:prstGeom prst="flowChartConnector">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sp>
              <p:nvSpPr>
                <p:cNvPr id="76" name="TextBox 75"/>
                <p:cNvSpPr txBox="1"/>
                <p:nvPr/>
              </p:nvSpPr>
              <p:spPr>
                <a:xfrm>
                  <a:off x="2385237" y="2060848"/>
                  <a:ext cx="1083178" cy="215444"/>
                </a:xfrm>
                <a:prstGeom prst="rect">
                  <a:avLst/>
                </a:prstGeom>
                <a:noFill/>
              </p:spPr>
              <p:txBody>
                <a:bodyPr wrap="square" rtlCol="0">
                  <a:spAutoFit/>
                </a:bodyPr>
                <a:lstStyle/>
                <a:p>
                  <a:r>
                    <a:rPr lang="en-GB" sz="800" dirty="0">
                      <a:solidFill>
                        <a:srgbClr val="000000"/>
                      </a:solidFill>
                      <a:latin typeface="Lucida Grande"/>
                      <a:ea typeface="Lucida Grande"/>
                      <a:cs typeface="Lucida Grande"/>
                    </a:rPr>
                    <a:t>RF Couplers</a:t>
                  </a:r>
                  <a:endParaRPr lang="en-GB" sz="800" dirty="0"/>
                </a:p>
              </p:txBody>
            </p:sp>
            <p:sp>
              <p:nvSpPr>
                <p:cNvPr id="77" name="Flowchart: Connector 5"/>
                <p:cNvSpPr/>
                <p:nvPr/>
              </p:nvSpPr>
              <p:spPr bwMode="auto">
                <a:xfrm>
                  <a:off x="2267744" y="2353851"/>
                  <a:ext cx="184274" cy="208324"/>
                </a:xfrm>
                <a:prstGeom prst="flowChartConnector">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sp>
              <p:nvSpPr>
                <p:cNvPr id="78" name="TextBox 77"/>
                <p:cNvSpPr txBox="1"/>
                <p:nvPr/>
              </p:nvSpPr>
              <p:spPr>
                <a:xfrm>
                  <a:off x="2390526" y="2348880"/>
                  <a:ext cx="1080120" cy="215444"/>
                </a:xfrm>
                <a:prstGeom prst="rect">
                  <a:avLst/>
                </a:prstGeom>
                <a:noFill/>
              </p:spPr>
              <p:txBody>
                <a:bodyPr wrap="square" rtlCol="0">
                  <a:spAutoFit/>
                </a:bodyPr>
                <a:lstStyle/>
                <a:p>
                  <a:r>
                    <a:rPr lang="en-GB" sz="800" dirty="0">
                      <a:solidFill>
                        <a:srgbClr val="000000"/>
                      </a:solidFill>
                      <a:latin typeface="Arial"/>
                      <a:ea typeface="Arial"/>
                      <a:cs typeface="Arial"/>
                    </a:rPr>
                    <a:t>Cryostat</a:t>
                  </a:r>
                  <a:endParaRPr lang="en-GB" sz="800" dirty="0"/>
                </a:p>
              </p:txBody>
            </p:sp>
            <p:cxnSp>
              <p:nvCxnSpPr>
                <p:cNvPr id="79" name="Shape 152"/>
                <p:cNvCxnSpPr>
                  <a:stCxn id="71" idx="4"/>
                  <a:endCxn id="75" idx="2"/>
                </p:cNvCxnSpPr>
                <p:nvPr/>
              </p:nvCxnSpPr>
              <p:spPr bwMode="auto">
                <a:xfrm rot="16200000" flipH="1">
                  <a:off x="1895467" y="1797481"/>
                  <a:ext cx="476650" cy="267903"/>
                </a:xfrm>
                <a:prstGeom prst="bentConnector2">
                  <a:avLst/>
                </a:prstGeom>
                <a:solidFill>
                  <a:srgbClr val="C0504D"/>
                </a:solidFill>
                <a:ln w="9525" cap="flat" cmpd="sng" algn="ctr">
                  <a:solidFill>
                    <a:schemeClr val="tx1"/>
                  </a:solidFill>
                  <a:prstDash val="solid"/>
                  <a:round/>
                  <a:headEnd type="none" w="med" len="med"/>
                  <a:tailEnd type="none" w="med" len="med"/>
                </a:ln>
                <a:effectLst/>
              </p:spPr>
            </p:cxnSp>
            <p:cxnSp>
              <p:nvCxnSpPr>
                <p:cNvPr id="80" name="Shape 152"/>
                <p:cNvCxnSpPr>
                  <a:stCxn id="71" idx="4"/>
                  <a:endCxn id="77" idx="2"/>
                </p:cNvCxnSpPr>
                <p:nvPr/>
              </p:nvCxnSpPr>
              <p:spPr bwMode="auto">
                <a:xfrm rot="16200000" flipH="1">
                  <a:off x="1751340" y="1941608"/>
                  <a:ext cx="764905" cy="267903"/>
                </a:xfrm>
                <a:prstGeom prst="bentConnector2">
                  <a:avLst/>
                </a:prstGeom>
                <a:solidFill>
                  <a:srgbClr val="C0504D"/>
                </a:solidFill>
                <a:ln w="9525" cap="flat" cmpd="sng" algn="ctr">
                  <a:solidFill>
                    <a:schemeClr val="tx1"/>
                  </a:solidFill>
                  <a:prstDash val="solid"/>
                  <a:round/>
                  <a:headEnd type="none" w="med" len="med"/>
                  <a:tailEnd type="none" w="med" len="med"/>
                </a:ln>
                <a:effectLst/>
              </p:spPr>
            </p:cxnSp>
          </p:grpSp>
          <p:cxnSp>
            <p:nvCxnSpPr>
              <p:cNvPr id="68" name="Curved Connector 67"/>
              <p:cNvCxnSpPr>
                <a:stCxn id="71" idx="7"/>
                <a:endCxn id="31" idx="4"/>
              </p:cNvCxnSpPr>
              <p:nvPr/>
            </p:nvCxnSpPr>
            <p:spPr>
              <a:xfrm rot="5400000" flipH="1" flipV="1">
                <a:off x="6595318" y="1553390"/>
                <a:ext cx="1912296" cy="1323876"/>
              </a:xfrm>
              <a:prstGeom prst="curvedConnector3">
                <a:avLst>
                  <a:gd name="adj1" fmla="val 50000"/>
                </a:avLst>
              </a:prstGeom>
              <a:ln w="12700">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Curved Connector 68"/>
              <p:cNvCxnSpPr>
                <a:stCxn id="71" idx="0"/>
                <a:endCxn id="23" idx="2"/>
              </p:cNvCxnSpPr>
              <p:nvPr/>
            </p:nvCxnSpPr>
            <p:spPr>
              <a:xfrm rot="5400000" flipH="1" flipV="1">
                <a:off x="6387885" y="1404806"/>
                <a:ext cx="2172654" cy="1299671"/>
              </a:xfrm>
              <a:prstGeom prst="curvedConnector2">
                <a:avLst/>
              </a:prstGeom>
              <a:ln w="12700">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66" name="TextBox 65"/>
            <p:cNvSpPr txBox="1"/>
            <p:nvPr/>
          </p:nvSpPr>
          <p:spPr>
            <a:xfrm>
              <a:off x="3262568" y="6220521"/>
              <a:ext cx="1531060" cy="369332"/>
            </a:xfrm>
            <a:prstGeom prst="rect">
              <a:avLst/>
            </a:prstGeom>
            <a:noFill/>
          </p:spPr>
          <p:txBody>
            <a:bodyPr wrap="none" rtlCol="0">
              <a:spAutoFit/>
            </a:bodyPr>
            <a:lstStyle/>
            <a:p>
              <a:r>
                <a:rPr lang="en-US" dirty="0"/>
                <a:t>Part or E-BOM</a:t>
              </a:r>
            </a:p>
          </p:txBody>
        </p:sp>
      </p:grpSp>
      <p:grpSp>
        <p:nvGrpSpPr>
          <p:cNvPr id="81" name="Group 80"/>
          <p:cNvGrpSpPr/>
          <p:nvPr/>
        </p:nvGrpSpPr>
        <p:grpSpPr>
          <a:xfrm>
            <a:off x="5683729" y="2389213"/>
            <a:ext cx="4056383" cy="861569"/>
            <a:chOff x="5003256" y="2423415"/>
            <a:chExt cx="4056383" cy="861569"/>
          </a:xfrm>
        </p:grpSpPr>
        <p:sp>
          <p:nvSpPr>
            <p:cNvPr id="82" name="Flowchart: Connector 9"/>
            <p:cNvSpPr/>
            <p:nvPr/>
          </p:nvSpPr>
          <p:spPr bwMode="auto">
            <a:xfrm>
              <a:off x="7135222" y="2813617"/>
              <a:ext cx="184274" cy="208324"/>
            </a:xfrm>
            <a:prstGeom prst="flowChartConnector">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sp>
          <p:nvSpPr>
            <p:cNvPr id="83" name="Flowchart: Connector 9"/>
            <p:cNvSpPr/>
            <p:nvPr/>
          </p:nvSpPr>
          <p:spPr bwMode="auto">
            <a:xfrm>
              <a:off x="7135222" y="3076660"/>
              <a:ext cx="184274" cy="208324"/>
            </a:xfrm>
            <a:prstGeom prst="flowChartConnector">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grpSp>
          <p:nvGrpSpPr>
            <p:cNvPr id="84" name="Group 83"/>
            <p:cNvGrpSpPr/>
            <p:nvPr/>
          </p:nvGrpSpPr>
          <p:grpSpPr>
            <a:xfrm>
              <a:off x="5003256" y="2423415"/>
              <a:ext cx="4056383" cy="861569"/>
              <a:chOff x="5003256" y="2423415"/>
              <a:chExt cx="4056383" cy="861569"/>
            </a:xfrm>
          </p:grpSpPr>
          <p:sp>
            <p:nvSpPr>
              <p:cNvPr id="85" name="TextBox 84"/>
              <p:cNvSpPr txBox="1"/>
              <p:nvPr/>
            </p:nvSpPr>
            <p:spPr>
              <a:xfrm>
                <a:off x="7212402" y="2423415"/>
                <a:ext cx="1847237" cy="369332"/>
              </a:xfrm>
              <a:prstGeom prst="rect">
                <a:avLst/>
              </a:prstGeom>
              <a:noFill/>
            </p:spPr>
            <p:txBody>
              <a:bodyPr wrap="none" rtlCol="0">
                <a:spAutoFit/>
              </a:bodyPr>
              <a:lstStyle/>
              <a:p>
                <a:r>
                  <a:rPr lang="en-US" dirty="0"/>
                  <a:t>ESS-Name (EPICS)</a:t>
                </a:r>
              </a:p>
            </p:txBody>
          </p:sp>
          <p:sp>
            <p:nvSpPr>
              <p:cNvPr id="86" name="TextBox 85"/>
              <p:cNvSpPr txBox="1"/>
              <p:nvPr/>
            </p:nvSpPr>
            <p:spPr>
              <a:xfrm>
                <a:off x="7313282" y="2806497"/>
                <a:ext cx="1373517" cy="215444"/>
              </a:xfrm>
              <a:prstGeom prst="rect">
                <a:avLst/>
              </a:prstGeom>
              <a:noFill/>
            </p:spPr>
            <p:txBody>
              <a:bodyPr wrap="square" rtlCol="0">
                <a:spAutoFit/>
              </a:bodyPr>
              <a:lstStyle/>
              <a:p>
                <a:r>
                  <a:rPr lang="en-US" sz="800" dirty="0"/>
                  <a:t>MBL-010Crm:EMR-Crm-001</a:t>
                </a:r>
                <a:endParaRPr lang="en-GB" sz="800" dirty="0"/>
              </a:p>
            </p:txBody>
          </p:sp>
          <p:sp>
            <p:nvSpPr>
              <p:cNvPr id="87" name="TextBox 86"/>
              <p:cNvSpPr txBox="1"/>
              <p:nvPr/>
            </p:nvSpPr>
            <p:spPr>
              <a:xfrm>
                <a:off x="7313282" y="3069540"/>
                <a:ext cx="1373517" cy="215444"/>
              </a:xfrm>
              <a:prstGeom prst="rect">
                <a:avLst/>
              </a:prstGeom>
              <a:noFill/>
            </p:spPr>
            <p:txBody>
              <a:bodyPr wrap="square" rtlCol="0">
                <a:spAutoFit/>
              </a:bodyPr>
              <a:lstStyle/>
              <a:p>
                <a:r>
                  <a:rPr lang="en-US" sz="800" dirty="0"/>
                  <a:t>MBL-020Crm:EMR-Crm-001</a:t>
                </a:r>
              </a:p>
            </p:txBody>
          </p:sp>
          <p:cxnSp>
            <p:nvCxnSpPr>
              <p:cNvPr id="88" name="Curved Connector 87"/>
              <p:cNvCxnSpPr>
                <a:stCxn id="82" idx="2"/>
                <a:endCxn id="23" idx="7"/>
              </p:cNvCxnSpPr>
              <p:nvPr/>
            </p:nvCxnSpPr>
            <p:spPr>
              <a:xfrm rot="10800000" flipV="1">
                <a:off x="5003256" y="2917779"/>
                <a:ext cx="2131967" cy="15796"/>
              </a:xfrm>
              <a:prstGeom prst="curvedConnector4">
                <a:avLst>
                  <a:gd name="adj1" fmla="val 49387"/>
                  <a:gd name="adj2" fmla="val -1347202"/>
                </a:avLst>
              </a:prstGeom>
              <a:ln w="12700">
                <a:solidFill>
                  <a:schemeClr val="accent6"/>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9" name="Curved Connector 88"/>
              <p:cNvCxnSpPr>
                <a:stCxn id="83" idx="2"/>
                <a:endCxn id="31" idx="5"/>
              </p:cNvCxnSpPr>
              <p:nvPr/>
            </p:nvCxnSpPr>
            <p:spPr>
              <a:xfrm rot="10800000" flipV="1">
                <a:off x="5003348" y="3180821"/>
                <a:ext cx="2131874" cy="79691"/>
              </a:xfrm>
              <a:prstGeom prst="curvedConnector4">
                <a:avLst>
                  <a:gd name="adj1" fmla="val 49387"/>
                  <a:gd name="adj2" fmla="val 418865"/>
                </a:avLst>
              </a:prstGeom>
              <a:ln w="12700">
                <a:solidFill>
                  <a:schemeClr val="accent6"/>
                </a:solidFill>
                <a:prstDash val="dash"/>
              </a:ln>
              <a:effectLst/>
            </p:spPr>
            <p:style>
              <a:lnRef idx="2">
                <a:schemeClr val="accent1"/>
              </a:lnRef>
              <a:fillRef idx="0">
                <a:schemeClr val="accent1"/>
              </a:fillRef>
              <a:effectRef idx="1">
                <a:schemeClr val="accent1"/>
              </a:effectRef>
              <a:fontRef idx="minor">
                <a:schemeClr val="tx1"/>
              </a:fontRef>
            </p:style>
          </p:cxnSp>
        </p:grpSp>
      </p:grpSp>
      <p:grpSp>
        <p:nvGrpSpPr>
          <p:cNvPr id="90" name="Group 89"/>
          <p:cNvGrpSpPr/>
          <p:nvPr/>
        </p:nvGrpSpPr>
        <p:grpSpPr>
          <a:xfrm>
            <a:off x="2684323" y="3251817"/>
            <a:ext cx="7513393" cy="2294896"/>
            <a:chOff x="2003850" y="3286019"/>
            <a:chExt cx="7513393" cy="2294896"/>
          </a:xfrm>
        </p:grpSpPr>
        <p:sp>
          <p:nvSpPr>
            <p:cNvPr id="91" name="TextBox 90"/>
            <p:cNvSpPr txBox="1"/>
            <p:nvPr/>
          </p:nvSpPr>
          <p:spPr>
            <a:xfrm>
              <a:off x="7669943" y="4564627"/>
              <a:ext cx="348172" cy="369332"/>
            </a:xfrm>
            <a:prstGeom prst="rect">
              <a:avLst/>
            </a:prstGeom>
            <a:noFill/>
          </p:spPr>
          <p:txBody>
            <a:bodyPr wrap="none" rtlCol="0">
              <a:spAutoFit/>
            </a:bodyPr>
            <a:lstStyle/>
            <a:p>
              <a:r>
                <a:rPr lang="en-US" dirty="0"/>
                <a:t>IS</a:t>
              </a:r>
            </a:p>
          </p:txBody>
        </p:sp>
        <p:grpSp>
          <p:nvGrpSpPr>
            <p:cNvPr id="92" name="Group 91"/>
            <p:cNvGrpSpPr/>
            <p:nvPr/>
          </p:nvGrpSpPr>
          <p:grpSpPr>
            <a:xfrm>
              <a:off x="2003850" y="3286019"/>
              <a:ext cx="7513393" cy="2294896"/>
              <a:chOff x="-1464075" y="3301632"/>
              <a:chExt cx="7513393" cy="2294896"/>
            </a:xfrm>
          </p:grpSpPr>
          <p:sp>
            <p:nvSpPr>
              <p:cNvPr id="93" name="Flowchart: Connector 9"/>
              <p:cNvSpPr/>
              <p:nvPr/>
            </p:nvSpPr>
            <p:spPr bwMode="auto">
              <a:xfrm>
                <a:off x="4644008" y="5373216"/>
                <a:ext cx="184274" cy="208324"/>
              </a:xfrm>
              <a:prstGeom prst="flowChartConnector">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sp>
            <p:nvSpPr>
              <p:cNvPr id="94" name="TextBox 93"/>
              <p:cNvSpPr txBox="1"/>
              <p:nvPr/>
            </p:nvSpPr>
            <p:spPr>
              <a:xfrm>
                <a:off x="4865801" y="5381084"/>
                <a:ext cx="1083178" cy="215444"/>
              </a:xfrm>
              <a:prstGeom prst="rect">
                <a:avLst/>
              </a:prstGeom>
              <a:noFill/>
            </p:spPr>
            <p:txBody>
              <a:bodyPr wrap="square" rtlCol="0">
                <a:spAutoFit/>
              </a:bodyPr>
              <a:lstStyle/>
              <a:p>
                <a:r>
                  <a:rPr lang="en-GB" sz="800" dirty="0">
                    <a:solidFill>
                      <a:srgbClr val="000000"/>
                    </a:solidFill>
                    <a:latin typeface="Lucida Grande"/>
                    <a:ea typeface="Lucida Grande"/>
                    <a:cs typeface="Lucida Grande"/>
                  </a:rPr>
                  <a:t>M-ECCTD 003</a:t>
                </a:r>
                <a:endParaRPr lang="en-GB" sz="800" dirty="0"/>
              </a:p>
            </p:txBody>
          </p:sp>
          <p:sp>
            <p:nvSpPr>
              <p:cNvPr id="95" name="Flowchart: Connector 9"/>
              <p:cNvSpPr/>
              <p:nvPr/>
            </p:nvSpPr>
            <p:spPr bwMode="auto">
              <a:xfrm>
                <a:off x="4283968" y="4941168"/>
                <a:ext cx="184274" cy="208324"/>
              </a:xfrm>
              <a:prstGeom prst="flowChartConnector">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a:ln>
                    <a:noFill/>
                  </a:ln>
                  <a:solidFill>
                    <a:schemeClr val="tx1"/>
                  </a:solidFill>
                  <a:effectLst/>
                  <a:latin typeface="Verdana" pitchFamily="34" charset="0"/>
                </a:endParaRPr>
              </a:p>
            </p:txBody>
          </p:sp>
          <p:sp>
            <p:nvSpPr>
              <p:cNvPr id="96" name="TextBox 95"/>
              <p:cNvSpPr txBox="1"/>
              <p:nvPr/>
            </p:nvSpPr>
            <p:spPr>
              <a:xfrm>
                <a:off x="4572000" y="4941168"/>
                <a:ext cx="1477318" cy="215444"/>
              </a:xfrm>
              <a:prstGeom prst="rect">
                <a:avLst/>
              </a:prstGeom>
              <a:noFill/>
            </p:spPr>
            <p:txBody>
              <a:bodyPr wrap="square" rtlCol="0">
                <a:spAutoFit/>
              </a:bodyPr>
              <a:lstStyle/>
              <a:p>
                <a:r>
                  <a:rPr lang="en-GB" sz="800" dirty="0">
                    <a:solidFill>
                      <a:srgbClr val="000000"/>
                    </a:solidFill>
                    <a:latin typeface="Arial"/>
                    <a:ea typeface="Arial"/>
                    <a:cs typeface="Arial"/>
                  </a:rPr>
                  <a:t>Installed</a:t>
                </a:r>
                <a:endParaRPr lang="en-GB" sz="800" dirty="0"/>
              </a:p>
            </p:txBody>
          </p:sp>
          <p:cxnSp>
            <p:nvCxnSpPr>
              <p:cNvPr id="97" name="Shape 161"/>
              <p:cNvCxnSpPr>
                <a:stCxn id="95" idx="4"/>
                <a:endCxn id="93" idx="2"/>
              </p:cNvCxnSpPr>
              <p:nvPr/>
            </p:nvCxnSpPr>
            <p:spPr bwMode="auto">
              <a:xfrm rot="16200000" flipH="1">
                <a:off x="4346113" y="5179483"/>
                <a:ext cx="327886" cy="267903"/>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Curved Connector 97"/>
              <p:cNvCxnSpPr>
                <a:stCxn id="31" idx="4"/>
                <a:endCxn id="93" idx="6"/>
              </p:cNvCxnSpPr>
              <p:nvPr/>
            </p:nvCxnSpPr>
            <p:spPr>
              <a:xfrm rot="16200000" flipH="1">
                <a:off x="2062421" y="2711516"/>
                <a:ext cx="2175745" cy="3355977"/>
              </a:xfrm>
              <a:prstGeom prst="curvedConnector4">
                <a:avLst>
                  <a:gd name="adj1" fmla="val 47606"/>
                  <a:gd name="adj2" fmla="val 106812"/>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9" name="Curved Connector 98"/>
              <p:cNvCxnSpPr>
                <a:stCxn id="53" idx="4"/>
                <a:endCxn id="93" idx="3"/>
              </p:cNvCxnSpPr>
              <p:nvPr/>
            </p:nvCxnSpPr>
            <p:spPr>
              <a:xfrm rot="16200000" flipH="1">
                <a:off x="1048724" y="1928761"/>
                <a:ext cx="1109471" cy="6135069"/>
              </a:xfrm>
              <a:prstGeom prst="curvedConnector3">
                <a:avLst>
                  <a:gd name="adj1" fmla="val 123354"/>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0" name="Curved Connector 99"/>
              <p:cNvCxnSpPr>
                <a:stCxn id="71" idx="7"/>
                <a:endCxn id="93" idx="4"/>
              </p:cNvCxnSpPr>
              <p:nvPr/>
            </p:nvCxnSpPr>
            <p:spPr>
              <a:xfrm rot="16200000" flipH="1">
                <a:off x="2283192" y="3128588"/>
                <a:ext cx="367611" cy="4538293"/>
              </a:xfrm>
              <a:prstGeom prst="curvedConnector5">
                <a:avLst>
                  <a:gd name="adj1" fmla="val -62185"/>
                  <a:gd name="adj2" fmla="val 49282"/>
                  <a:gd name="adj3" fmla="val 162185"/>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grpSp>
      </p:grpSp>
      <p:sp>
        <p:nvSpPr>
          <p:cNvPr id="101" name="Rubrik 1">
            <a:extLst>
              <a:ext uri="{FF2B5EF4-FFF2-40B4-BE49-F238E27FC236}">
                <a16:creationId xmlns:a16="http://schemas.microsoft.com/office/drawing/2014/main" id="{CD0FB8EB-1974-4F1B-9F83-4FDD9AB6C8B2}"/>
              </a:ext>
            </a:extLst>
          </p:cNvPr>
          <p:cNvSpPr txBox="1">
            <a:spLocks/>
          </p:cNvSpPr>
          <p:nvPr/>
        </p:nvSpPr>
        <p:spPr>
          <a:xfrm>
            <a:off x="861057" y="330439"/>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171873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14</a:t>
            </a:fld>
            <a:endParaRPr lang="sv-S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70238305"/>
              </p:ext>
            </p:extLst>
          </p:nvPr>
        </p:nvGraphicFramePr>
        <p:xfrm>
          <a:off x="861057" y="1377708"/>
          <a:ext cx="10383545" cy="5361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p:cNvSpPr>
            <a:spLocks noGrp="1"/>
          </p:cNvSpPr>
          <p:nvPr>
            <p:ph type="dt" sz="half" idx="10"/>
          </p:nvPr>
        </p:nvSpPr>
        <p:spPr/>
        <p:txBody>
          <a:bodyPr/>
          <a:lstStyle/>
          <a:p>
            <a:fld id="{18896B66-0B3A-474C-9C9C-E4F07B1F5DAD}" type="datetime1">
              <a:rPr lang="sv-SE" smtClean="0"/>
              <a:t>2023-09-25</a:t>
            </a:fld>
            <a:endParaRPr lang="sv-SE" dirty="0"/>
          </a:p>
        </p:txBody>
      </p:sp>
      <p:sp>
        <p:nvSpPr>
          <p:cNvPr id="9" name="Text Placeholder 8"/>
          <p:cNvSpPr>
            <a:spLocks noGrp="1"/>
          </p:cNvSpPr>
          <p:nvPr>
            <p:ph type="body" sz="quarter" idx="14"/>
          </p:nvPr>
        </p:nvSpPr>
        <p:spPr>
          <a:xfrm>
            <a:off x="864069" y="940301"/>
            <a:ext cx="9360000" cy="507076"/>
          </a:xfrm>
        </p:spPr>
        <p:txBody>
          <a:bodyPr/>
          <a:lstStyle/>
          <a:p>
            <a:r>
              <a:rPr lang="en-GB" dirty="0" smtClean="0"/>
              <a:t>When is the information generated and updated</a:t>
            </a:r>
            <a:endParaRPr lang="en-GB" noProof="0" dirty="0"/>
          </a:p>
        </p:txBody>
      </p:sp>
      <p:sp>
        <p:nvSpPr>
          <p:cNvPr id="10" name="Rubrik 1">
            <a:extLst>
              <a:ext uri="{FF2B5EF4-FFF2-40B4-BE49-F238E27FC236}">
                <a16:creationId xmlns:a16="http://schemas.microsoft.com/office/drawing/2014/main" id="{CD0FB8EB-1974-4F1B-9F83-4FDD9AB6C8B2}"/>
              </a:ext>
            </a:extLst>
          </p:cNvPr>
          <p:cNvSpPr txBox="1">
            <a:spLocks/>
          </p:cNvSpPr>
          <p:nvPr/>
        </p:nvSpPr>
        <p:spPr>
          <a:xfrm>
            <a:off x="861057" y="330439"/>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2492115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a:xfrm>
            <a:off x="2072039" y="6475270"/>
            <a:ext cx="4320448" cy="365125"/>
          </a:xfrm>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vert="horz" lIns="91440" tIns="45720" rIns="91440" bIns="45720" rtlCol="0" anchor="ctr"/>
          <a:lstStyle/>
          <a:p>
            <a:fld id="{F7283078-D760-1647-8B80-66BA8B52336D}" type="slidenum">
              <a:rPr lang="sv-SE"/>
              <a:pPr/>
              <a:t>15</a:t>
            </a:fld>
            <a:endParaRPr lang="sv-SE" dirty="0"/>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2023-09-25</a:t>
            </a:fld>
            <a:endParaRPr lang="sv-SE" dirty="0"/>
          </a:p>
        </p:txBody>
      </p:sp>
      <p:sp>
        <p:nvSpPr>
          <p:cNvPr id="14" name="Rectangle 13">
            <a:extLst>
              <a:ext uri="{FF2B5EF4-FFF2-40B4-BE49-F238E27FC236}">
                <a16:creationId xmlns:a16="http://schemas.microsoft.com/office/drawing/2014/main" id="{D08D8BC0-3BA1-5CC9-9386-E0B8E691D44B}"/>
              </a:ext>
            </a:extLst>
          </p:cNvPr>
          <p:cNvSpPr/>
          <p:nvPr/>
        </p:nvSpPr>
        <p:spPr>
          <a:xfrm>
            <a:off x="3487997" y="1793398"/>
            <a:ext cx="5311880" cy="2782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187853B-226E-3A4B-5AAA-A6952200B2B8}"/>
              </a:ext>
            </a:extLst>
          </p:cNvPr>
          <p:cNvSpPr txBox="1"/>
          <p:nvPr/>
        </p:nvSpPr>
        <p:spPr>
          <a:xfrm>
            <a:off x="426619" y="1021032"/>
            <a:ext cx="11706766" cy="5539978"/>
          </a:xfrm>
          <a:prstGeom prst="rect">
            <a:avLst/>
          </a:prstGeom>
          <a:noFill/>
        </p:spPr>
        <p:txBody>
          <a:bodyPr wrap="square" rtlCol="0">
            <a:spAutoFit/>
          </a:bodyPr>
          <a:lstStyle/>
          <a:p>
            <a:pPr marL="142875" lvl="1" fontAlgn="base">
              <a:spcAft>
                <a:spcPct val="0"/>
              </a:spcAft>
              <a:buClr>
                <a:srgbClr val="666666"/>
              </a:buClr>
            </a:pPr>
            <a:r>
              <a:rPr lang="en-US" sz="2200"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rPr>
              <a:t>Configuration Management (CM) does so by striving to ensure:</a:t>
            </a:r>
          </a:p>
          <a:p>
            <a:pPr marL="358775" lvl="1" indent="-215900" fontAlgn="base">
              <a:spcAft>
                <a:spcPct val="0"/>
              </a:spcAft>
              <a:buClr>
                <a:srgbClr val="666666"/>
              </a:buClr>
              <a:buFont typeface="Wingdings" panose="05000000000000000000" pitchFamily="2" charset="2"/>
              <a:buChar char=""/>
            </a:pPr>
            <a:r>
              <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rPr>
              <a:t>that the configuration of all software and hardware (buildings, systems </a:t>
            </a:r>
            <a:r>
              <a:rPr lang="en-US" dirty="0" err="1">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rPr>
              <a:t>etc</a:t>
            </a:r>
            <a:r>
              <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rPr>
              <a:t>) is known at all times.</a:t>
            </a:r>
            <a:endParaRPr lang="en-US" sz="2000"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358775" lvl="1" indent="-215900" fontAlgn="base">
              <a:spcAft>
                <a:spcPct val="0"/>
              </a:spcAft>
              <a:buClr>
                <a:srgbClr val="666666"/>
              </a:buClr>
              <a:buFont typeface="Wingdings" panose="05000000000000000000" pitchFamily="2" charset="2"/>
              <a:buChar char=""/>
            </a:pPr>
            <a:r>
              <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rPr>
              <a:t>any changes to these are known and agreed.</a:t>
            </a:r>
          </a:p>
          <a:p>
            <a:pPr marL="358775" lvl="1" indent="-215900" fontAlgn="base">
              <a:spcAft>
                <a:spcPct val="0"/>
              </a:spcAft>
              <a:buClr>
                <a:srgbClr val="666666"/>
              </a:buClr>
              <a:buFont typeface="Wingdings" panose="05000000000000000000" pitchFamily="2" charset="2"/>
              <a:buChar char=""/>
            </a:pPr>
            <a:r>
              <a:rPr lang="en-GB"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rPr>
              <a:t>All Facility systems are organized in a CM specific breakdown structure based on the FBS/LBS.  </a:t>
            </a: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142875" lvl="1" fontAlgn="base">
              <a:spcAft>
                <a:spcPct val="0"/>
              </a:spcAft>
              <a:buClr>
                <a:srgbClr val="666666"/>
              </a:buClr>
            </a:pPr>
            <a:r>
              <a:rPr lang="en-US" sz="2200"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rPr>
              <a:t>This CM breakdown structure with its content is controlled by Baselines and Configuration Change Management</a:t>
            </a:r>
          </a:p>
          <a:p>
            <a:pPr marL="142875" lvl="1" fontAlgn="base">
              <a:spcAft>
                <a:spcPct val="0"/>
              </a:spcAft>
              <a:buClr>
                <a:srgbClr val="666666"/>
              </a:buCl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815975" lvl="2" indent="-215900" fontAlgn="base">
              <a:spcAft>
                <a:spcPct val="0"/>
              </a:spcAft>
              <a:buClr>
                <a:srgbClr val="666666"/>
              </a:buClr>
              <a:buFont typeface="Wingdings" panose="05000000000000000000" pitchFamily="2" charset="2"/>
              <a:buChar cha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815975" lvl="2" indent="-215900" fontAlgn="base">
              <a:spcAft>
                <a:spcPct val="0"/>
              </a:spcAft>
              <a:buClr>
                <a:srgbClr val="666666"/>
              </a:buClr>
              <a:buFont typeface="Wingdings" panose="05000000000000000000" pitchFamily="2" charset="2"/>
              <a:buChar cha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815975" lvl="2" indent="-215900" fontAlgn="base">
              <a:spcAft>
                <a:spcPct val="0"/>
              </a:spcAft>
              <a:buClr>
                <a:srgbClr val="666666"/>
              </a:buClr>
              <a:buFont typeface="Wingdings" panose="05000000000000000000" pitchFamily="2" charset="2"/>
              <a:buChar cha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815975" lvl="2" indent="-215900" fontAlgn="base">
              <a:spcAft>
                <a:spcPct val="0"/>
              </a:spcAft>
              <a:buClr>
                <a:srgbClr val="666666"/>
              </a:buClr>
              <a:buFont typeface="Wingdings" panose="05000000000000000000" pitchFamily="2" charset="2"/>
              <a:buChar cha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815975" lvl="2" indent="-215900" fontAlgn="base">
              <a:spcAft>
                <a:spcPct val="0"/>
              </a:spcAft>
              <a:buClr>
                <a:srgbClr val="666666"/>
              </a:buClr>
              <a:buFont typeface="Wingdings" panose="05000000000000000000" pitchFamily="2" charset="2"/>
              <a:buChar cha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815975" lvl="2" indent="-215900" fontAlgn="base">
              <a:spcAft>
                <a:spcPct val="0"/>
              </a:spcAft>
              <a:buClr>
                <a:srgbClr val="666666"/>
              </a:buClr>
              <a:buFont typeface="Wingdings" panose="05000000000000000000" pitchFamily="2" charset="2"/>
              <a:buChar cha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815975" lvl="2" indent="-215900" fontAlgn="base">
              <a:spcAft>
                <a:spcPct val="0"/>
              </a:spcAft>
              <a:buClr>
                <a:srgbClr val="666666"/>
              </a:buClr>
              <a:buFont typeface="Wingdings" panose="05000000000000000000" pitchFamily="2" charset="2"/>
              <a:buChar cha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815975" lvl="2" indent="-215900" fontAlgn="base">
              <a:spcAft>
                <a:spcPct val="0"/>
              </a:spcAft>
              <a:buClr>
                <a:srgbClr val="666666"/>
              </a:buClr>
              <a:buFont typeface="Wingdings" panose="05000000000000000000" pitchFamily="2" charset="2"/>
              <a:buChar cha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815975" lvl="2" indent="-215900" fontAlgn="base">
              <a:spcAft>
                <a:spcPct val="0"/>
              </a:spcAft>
              <a:buClr>
                <a:srgbClr val="666666"/>
              </a:buClr>
              <a:buFont typeface="Wingdings" panose="05000000000000000000" pitchFamily="2" charset="2"/>
              <a:buChar cha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142875" lvl="1" fontAlgn="base">
              <a:spcAft>
                <a:spcPct val="0"/>
              </a:spcAft>
              <a:buClr>
                <a:srgbClr val="666666"/>
              </a:buCl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142875" lvl="1" fontAlgn="base">
              <a:spcAft>
                <a:spcPct val="0"/>
              </a:spcAft>
              <a:buClr>
                <a:srgbClr val="666666"/>
              </a:buCl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142875" lvl="1" fontAlgn="base">
              <a:spcAft>
                <a:spcPct val="0"/>
              </a:spcAft>
              <a:buClr>
                <a:srgbClr val="666666"/>
              </a:buClr>
            </a:pPr>
            <a:endParaRPr lang="en-US" dirty="0">
              <a:solidFill>
                <a:srgbClr val="666666"/>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8" name="Picture 7">
            <a:extLst>
              <a:ext uri="{FF2B5EF4-FFF2-40B4-BE49-F238E27FC236}">
                <a16:creationId xmlns:a16="http://schemas.microsoft.com/office/drawing/2014/main" id="{0D533F23-49E2-60BF-4B04-8BA3A78BD78C}"/>
              </a:ext>
            </a:extLst>
          </p:cNvPr>
          <p:cNvPicPr>
            <a:picLocks noChangeAspect="1"/>
          </p:cNvPicPr>
          <p:nvPr/>
        </p:nvPicPr>
        <p:blipFill>
          <a:blip r:embed="rId3"/>
          <a:stretch>
            <a:fillRect/>
          </a:stretch>
        </p:blipFill>
        <p:spPr>
          <a:xfrm>
            <a:off x="6538699" y="4360253"/>
            <a:ext cx="4908436" cy="2115017"/>
          </a:xfrm>
          <a:prstGeom prst="rect">
            <a:avLst/>
          </a:prstGeom>
        </p:spPr>
      </p:pic>
      <p:pic>
        <p:nvPicPr>
          <p:cNvPr id="3" name="Picture 2">
            <a:extLst>
              <a:ext uri="{FF2B5EF4-FFF2-40B4-BE49-F238E27FC236}">
                <a16:creationId xmlns:a16="http://schemas.microsoft.com/office/drawing/2014/main" id="{57366F78-B5D3-80AA-998E-1130B214EB18}"/>
              </a:ext>
            </a:extLst>
          </p:cNvPr>
          <p:cNvPicPr>
            <a:picLocks noChangeAspect="1"/>
          </p:cNvPicPr>
          <p:nvPr/>
        </p:nvPicPr>
        <p:blipFill rotWithShape="1">
          <a:blip r:embed="rId4"/>
          <a:srcRect t="3186" b="8580"/>
          <a:stretch/>
        </p:blipFill>
        <p:spPr>
          <a:xfrm>
            <a:off x="702903" y="3036469"/>
            <a:ext cx="5478889" cy="3442741"/>
          </a:xfrm>
          <a:prstGeom prst="rect">
            <a:avLst/>
          </a:prstGeom>
        </p:spPr>
      </p:pic>
      <p:sp>
        <p:nvSpPr>
          <p:cNvPr id="11" name="Rubrik 1">
            <a:extLst>
              <a:ext uri="{FF2B5EF4-FFF2-40B4-BE49-F238E27FC236}">
                <a16:creationId xmlns:a16="http://schemas.microsoft.com/office/drawing/2014/main" id="{CD0FB8EB-1974-4F1B-9F83-4FDD9AB6C8B2}"/>
              </a:ext>
            </a:extLst>
          </p:cNvPr>
          <p:cNvSpPr txBox="1">
            <a:spLocks/>
          </p:cNvSpPr>
          <p:nvPr/>
        </p:nvSpPr>
        <p:spPr>
          <a:xfrm>
            <a:off x="520991" y="153139"/>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31989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16</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360000" y="1139799"/>
            <a:ext cx="10581346" cy="1280243"/>
          </a:xfrm>
        </p:spPr>
        <p:txBody>
          <a:bodyPr/>
          <a:lstStyle/>
          <a:p>
            <a:r>
              <a:rPr lang="en-US" dirty="0"/>
              <a:t>A CIDL describes a CI in its CI context</a:t>
            </a:r>
          </a:p>
          <a:p>
            <a:pPr lvl="1"/>
            <a:r>
              <a:rPr lang="en-US" dirty="0"/>
              <a:t>Internal structure of systems/devices (Sub-Items)</a:t>
            </a:r>
          </a:p>
          <a:p>
            <a:pPr lvl="1"/>
            <a:r>
              <a:rPr lang="en-US" dirty="0"/>
              <a:t>External context with interfacing CI(s), hierarchical CIs in the same CI branch e.g. parent CI</a:t>
            </a:r>
          </a:p>
          <a:p>
            <a:pPr lvl="1"/>
            <a:endParaRPr lang="en-US" dirty="0"/>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2023-09-25</a:t>
            </a:fld>
            <a:endParaRPr lang="sv-SE" dirty="0"/>
          </a:p>
        </p:txBody>
      </p:sp>
      <p:sp>
        <p:nvSpPr>
          <p:cNvPr id="11" name="Platshållare för innehåll 5">
            <a:extLst>
              <a:ext uri="{FF2B5EF4-FFF2-40B4-BE49-F238E27FC236}">
                <a16:creationId xmlns:a16="http://schemas.microsoft.com/office/drawing/2014/main" id="{925E81F8-978F-D840-882D-29F1997AD8AD}"/>
              </a:ext>
            </a:extLst>
          </p:cNvPr>
          <p:cNvSpPr txBox="1">
            <a:spLocks/>
          </p:cNvSpPr>
          <p:nvPr/>
        </p:nvSpPr>
        <p:spPr>
          <a:xfrm>
            <a:off x="359999" y="2471799"/>
            <a:ext cx="11764631" cy="1575664"/>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Relation between CI structure and FBS/LBS</a:t>
            </a:r>
          </a:p>
          <a:p>
            <a:pPr lvl="2"/>
            <a:r>
              <a:rPr lang="en-US" dirty="0"/>
              <a:t>The Facility Breakdown Structure (FBS) and Location Breakdown Structure (LBS) are defined in CHESS</a:t>
            </a:r>
            <a:r>
              <a:rPr lang="en-GB" dirty="0"/>
              <a:t>, the ESS plant/product lifecycle </a:t>
            </a:r>
            <a:r>
              <a:rPr lang="en-GB" dirty="0" smtClean="0"/>
              <a:t>database</a:t>
            </a:r>
            <a:endParaRPr lang="en-US" dirty="0"/>
          </a:p>
        </p:txBody>
      </p:sp>
      <p:sp>
        <p:nvSpPr>
          <p:cNvPr id="12" name="Platshållare för text 7">
            <a:extLst>
              <a:ext uri="{FF2B5EF4-FFF2-40B4-BE49-F238E27FC236}">
                <a16:creationId xmlns:a16="http://schemas.microsoft.com/office/drawing/2014/main" id="{4FDB8ADA-8585-FF4B-9FAE-3CAAEAC10C2E}"/>
              </a:ext>
            </a:extLst>
          </p:cNvPr>
          <p:cNvSpPr>
            <a:spLocks noGrp="1"/>
          </p:cNvSpPr>
          <p:nvPr>
            <p:ph type="body" sz="quarter" idx="14"/>
          </p:nvPr>
        </p:nvSpPr>
        <p:spPr>
          <a:xfrm>
            <a:off x="360000" y="720000"/>
            <a:ext cx="9823083" cy="507076"/>
          </a:xfrm>
        </p:spPr>
        <p:txBody>
          <a:bodyPr vert="horz" lIns="90000" tIns="18000" rIns="91440" bIns="45720" rtlCol="0">
            <a:noAutofit/>
          </a:bodyPr>
          <a:lstStyle/>
          <a:p>
            <a:r>
              <a:rPr lang="en-GB" dirty="0"/>
              <a:t>CIDLs describe the CIs internal configuration breakdown</a:t>
            </a:r>
          </a:p>
        </p:txBody>
      </p:sp>
      <p:grpSp>
        <p:nvGrpSpPr>
          <p:cNvPr id="13" name="Group 12">
            <a:extLst>
              <a:ext uri="{FF2B5EF4-FFF2-40B4-BE49-F238E27FC236}">
                <a16:creationId xmlns:a16="http://schemas.microsoft.com/office/drawing/2014/main" id="{37C0B3C8-93B7-0140-A5C7-7DC569561EB7}"/>
              </a:ext>
            </a:extLst>
          </p:cNvPr>
          <p:cNvGrpSpPr>
            <a:grpSpLocks noChangeAspect="1"/>
          </p:cNvGrpSpPr>
          <p:nvPr/>
        </p:nvGrpSpPr>
        <p:grpSpPr>
          <a:xfrm>
            <a:off x="4376286" y="3509073"/>
            <a:ext cx="7760814" cy="3039889"/>
            <a:chOff x="432000" y="1294367"/>
            <a:chExt cx="11643995" cy="4560921"/>
          </a:xfrm>
        </p:grpSpPr>
        <p:pic>
          <p:nvPicPr>
            <p:cNvPr id="14" name="Picture 13">
              <a:extLst>
                <a:ext uri="{FF2B5EF4-FFF2-40B4-BE49-F238E27FC236}">
                  <a16:creationId xmlns:a16="http://schemas.microsoft.com/office/drawing/2014/main" id="{442D6CD8-27C7-024F-A2C2-746E1E4FA84E}"/>
                </a:ext>
              </a:extLst>
            </p:cNvPr>
            <p:cNvPicPr>
              <a:picLocks noChangeAspect="1"/>
            </p:cNvPicPr>
            <p:nvPr/>
          </p:nvPicPr>
          <p:blipFill>
            <a:blip r:embed="rId2"/>
            <a:stretch>
              <a:fillRect/>
            </a:stretch>
          </p:blipFill>
          <p:spPr>
            <a:xfrm>
              <a:off x="432000" y="1308053"/>
              <a:ext cx="11643995" cy="4547235"/>
            </a:xfrm>
            <a:prstGeom prst="rect">
              <a:avLst/>
            </a:prstGeom>
          </p:spPr>
        </p:pic>
        <p:sp>
          <p:nvSpPr>
            <p:cNvPr id="15" name="Rectangle 14">
              <a:extLst>
                <a:ext uri="{FF2B5EF4-FFF2-40B4-BE49-F238E27FC236}">
                  <a16:creationId xmlns:a16="http://schemas.microsoft.com/office/drawing/2014/main" id="{D42CFEAA-D0DA-BD4F-B1B4-3A166A5D6C68}"/>
                </a:ext>
              </a:extLst>
            </p:cNvPr>
            <p:cNvSpPr/>
            <p:nvPr/>
          </p:nvSpPr>
          <p:spPr>
            <a:xfrm>
              <a:off x="539999" y="1294367"/>
              <a:ext cx="5364000" cy="396000"/>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3D6E9D-ABC1-7B4F-A16A-72AE02B14B1E}"/>
                </a:ext>
              </a:extLst>
            </p:cNvPr>
            <p:cNvSpPr/>
            <p:nvPr/>
          </p:nvSpPr>
          <p:spPr>
            <a:xfrm>
              <a:off x="2319211" y="2976827"/>
              <a:ext cx="8301164" cy="1947597"/>
            </a:xfrm>
            <a:prstGeom prst="rect">
              <a:avLst/>
            </a:prstGeom>
            <a:noFill/>
            <a:ln w="381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5C7ABE7-AE4B-7841-BFFF-8A621596C9D2}"/>
              </a:ext>
            </a:extLst>
          </p:cNvPr>
          <p:cNvSpPr txBox="1"/>
          <p:nvPr/>
        </p:nvSpPr>
        <p:spPr>
          <a:xfrm>
            <a:off x="8474940" y="3456375"/>
            <a:ext cx="2972785" cy="369332"/>
          </a:xfrm>
          <a:prstGeom prst="rect">
            <a:avLst/>
          </a:prstGeom>
          <a:noFill/>
        </p:spPr>
        <p:txBody>
          <a:bodyPr wrap="square" rtlCol="0">
            <a:spAutoFit/>
          </a:bodyPr>
          <a:lstStyle/>
          <a:p>
            <a:pPr algn="l"/>
            <a:r>
              <a:rPr lang="en-US" b="1" dirty="0">
                <a:solidFill>
                  <a:srgbClr val="0432FF"/>
                </a:solidFill>
              </a:rPr>
              <a:t>Example of a CHESS CIDL</a:t>
            </a:r>
          </a:p>
        </p:txBody>
      </p:sp>
      <p:sp>
        <p:nvSpPr>
          <p:cNvPr id="18" name="Platshållare för innehåll 5">
            <a:extLst>
              <a:ext uri="{FF2B5EF4-FFF2-40B4-BE49-F238E27FC236}">
                <a16:creationId xmlns:a16="http://schemas.microsoft.com/office/drawing/2014/main" id="{F1F2C09B-B651-9C4B-9DD6-5C3E602B2E97}"/>
              </a:ext>
            </a:extLst>
          </p:cNvPr>
          <p:cNvSpPr txBox="1">
            <a:spLocks/>
          </p:cNvSpPr>
          <p:nvPr/>
        </p:nvSpPr>
        <p:spPr>
          <a:xfrm>
            <a:off x="360001" y="5679870"/>
            <a:ext cx="3564761" cy="998130"/>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800" dirty="0"/>
          </a:p>
        </p:txBody>
      </p:sp>
      <p:sp>
        <p:nvSpPr>
          <p:cNvPr id="3" name="TextBox 2">
            <a:extLst>
              <a:ext uri="{FF2B5EF4-FFF2-40B4-BE49-F238E27FC236}">
                <a16:creationId xmlns:a16="http://schemas.microsoft.com/office/drawing/2014/main" id="{3FC413A1-A718-3B4C-F590-F3DC458A414D}"/>
              </a:ext>
            </a:extLst>
          </p:cNvPr>
          <p:cNvSpPr txBox="1"/>
          <p:nvPr/>
        </p:nvSpPr>
        <p:spPr>
          <a:xfrm>
            <a:off x="7089346" y="5470657"/>
            <a:ext cx="3852000" cy="523220"/>
          </a:xfrm>
          <a:prstGeom prst="rect">
            <a:avLst/>
          </a:prstGeom>
          <a:solidFill>
            <a:schemeClr val="bg1">
              <a:alpha val="77000"/>
            </a:schemeClr>
          </a:solidFill>
        </p:spPr>
        <p:txBody>
          <a:bodyPr wrap="square">
            <a:spAutoFit/>
          </a:bodyPr>
          <a:lstStyle/>
          <a:p>
            <a:r>
              <a:rPr lang="en-GB" sz="1400" dirty="0">
                <a:solidFill>
                  <a:srgbClr val="FF40FF"/>
                </a:solidFill>
              </a:rPr>
              <a:t>The CIDL contains references to its systems, interfaces, its information and its status</a:t>
            </a:r>
            <a:endParaRPr lang="en-US" sz="1400" dirty="0">
              <a:solidFill>
                <a:srgbClr val="FF40FF"/>
              </a:solidFill>
            </a:endParaRPr>
          </a:p>
        </p:txBody>
      </p:sp>
      <p:sp>
        <p:nvSpPr>
          <p:cNvPr id="19" name="Rubrik 1">
            <a:extLst>
              <a:ext uri="{FF2B5EF4-FFF2-40B4-BE49-F238E27FC236}">
                <a16:creationId xmlns:a16="http://schemas.microsoft.com/office/drawing/2014/main" id="{CD0FB8EB-1974-4F1B-9F83-4FDD9AB6C8B2}"/>
              </a:ext>
            </a:extLst>
          </p:cNvPr>
          <p:cNvSpPr txBox="1">
            <a:spLocks noGrp="1"/>
          </p:cNvSpPr>
          <p:nvPr>
            <p:ph type="title"/>
          </p:nvPr>
        </p:nvSpPr>
        <p:spPr>
          <a:xfrm>
            <a:off x="287338" y="179388"/>
            <a:ext cx="11049000" cy="657225"/>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9730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Finish presentation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F6AB-771D-4412-A59A-B51F98853E5D}"/>
              </a:ext>
            </a:extLst>
          </p:cNvPr>
          <p:cNvSpPr>
            <a:spLocks noGrp="1"/>
          </p:cNvSpPr>
          <p:nvPr>
            <p:ph type="title"/>
          </p:nvPr>
        </p:nvSpPr>
        <p:spPr>
          <a:xfrm>
            <a:off x="1103709" y="265373"/>
            <a:ext cx="9520748" cy="657339"/>
          </a:xfrm>
        </p:spPr>
        <p:txBody>
          <a:bodyPr/>
          <a:lstStyle/>
          <a:p>
            <a:r>
              <a:rPr lang="en-GB" sz="3600" b="1" dirty="0"/>
              <a:t>ESS Structures and configuration management</a:t>
            </a:r>
          </a:p>
        </p:txBody>
      </p:sp>
      <p:sp>
        <p:nvSpPr>
          <p:cNvPr id="4" name="Slide Number Placeholder 3">
            <a:extLst>
              <a:ext uri="{FF2B5EF4-FFF2-40B4-BE49-F238E27FC236}">
                <a16:creationId xmlns:a16="http://schemas.microsoft.com/office/drawing/2014/main" id="{C62DB8B2-BDDB-4843-8AA6-CA40FEA689A2}"/>
              </a:ext>
            </a:extLst>
          </p:cNvPr>
          <p:cNvSpPr>
            <a:spLocks noGrp="1"/>
          </p:cNvSpPr>
          <p:nvPr>
            <p:ph type="sldNum" sz="quarter" idx="12"/>
          </p:nvPr>
        </p:nvSpPr>
        <p:spPr/>
        <p:txBody>
          <a:bodyPr/>
          <a:lstStyle/>
          <a:p>
            <a:fld id="{551115BC-487E-4422-894C-CB7CD3E79223}" type="slidenum">
              <a:rPr lang="en-GB" smtClean="0"/>
              <a:pPr/>
              <a:t>2</a:t>
            </a:fld>
            <a:endParaRPr lang="en-GB"/>
          </a:p>
        </p:txBody>
      </p:sp>
      <p:sp>
        <p:nvSpPr>
          <p:cNvPr id="3" name="Content Placeholder 2">
            <a:extLst>
              <a:ext uri="{FF2B5EF4-FFF2-40B4-BE49-F238E27FC236}">
                <a16:creationId xmlns:a16="http://schemas.microsoft.com/office/drawing/2014/main" id="{AB9690DC-60FB-4806-879F-3C2E23584C2A}"/>
              </a:ext>
            </a:extLst>
          </p:cNvPr>
          <p:cNvSpPr>
            <a:spLocks noGrp="1"/>
          </p:cNvSpPr>
          <p:nvPr>
            <p:ph idx="1"/>
          </p:nvPr>
        </p:nvSpPr>
        <p:spPr>
          <a:xfrm>
            <a:off x="1103709" y="1367119"/>
            <a:ext cx="9365782" cy="1357781"/>
          </a:xfrm>
        </p:spPr>
        <p:txBody>
          <a:bodyPr/>
          <a:lstStyle/>
          <a:p>
            <a:r>
              <a:rPr lang="en-GB" noProof="0" dirty="0"/>
              <a:t>Technical Content Management addresses the needs of organizing, finding, tracking, sharing, monitoring and reusing technical project information and communications throughout the full lifecycle of ESS</a:t>
            </a:r>
            <a:endParaRPr lang="en-GB" noProof="0" dirty="0">
              <a:solidFill>
                <a:srgbClr val="FF0000"/>
              </a:solidFill>
            </a:endParaRPr>
          </a:p>
          <a:p>
            <a:pPr marL="0" indent="0">
              <a:buNone/>
            </a:pPr>
            <a:endParaRPr lang="en-GB"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450" y="2515881"/>
            <a:ext cx="7111042" cy="3959389"/>
          </a:xfrm>
          <a:prstGeom prst="rect">
            <a:avLst/>
          </a:prstGeom>
        </p:spPr>
      </p:pic>
      <p:sp>
        <p:nvSpPr>
          <p:cNvPr id="6" name="Text Placeholder 6">
            <a:extLst>
              <a:ext uri="{FF2B5EF4-FFF2-40B4-BE49-F238E27FC236}">
                <a16:creationId xmlns:a16="http://schemas.microsoft.com/office/drawing/2014/main" id="{1493240B-3141-E8DD-32B4-F343EBF36C12}"/>
              </a:ext>
            </a:extLst>
          </p:cNvPr>
          <p:cNvSpPr>
            <a:spLocks noGrp="1"/>
          </p:cNvSpPr>
          <p:nvPr>
            <p:ph type="body" sz="quarter" idx="14"/>
          </p:nvPr>
        </p:nvSpPr>
        <p:spPr>
          <a:xfrm>
            <a:off x="1103709" y="851595"/>
            <a:ext cx="9712055" cy="358634"/>
          </a:xfrm>
        </p:spPr>
        <p:txBody>
          <a:bodyPr/>
          <a:lstStyle/>
          <a:p>
            <a:r>
              <a:rPr lang="en-US" dirty="0"/>
              <a:t>What is the purpose of Technical Content Management at ESS?</a:t>
            </a:r>
          </a:p>
        </p:txBody>
      </p:sp>
    </p:spTree>
    <p:extLst>
      <p:ext uri="{BB962C8B-B14F-4D97-AF65-F5344CB8AC3E}">
        <p14:creationId xmlns:p14="http://schemas.microsoft.com/office/powerpoint/2010/main" val="366160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sz="3600" b="1" dirty="0"/>
              <a:t>ESS Structures and configuration management</a:t>
            </a:r>
            <a:endParaRPr lang="en-GB" sz="3600" dirty="0"/>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232157" y="1707208"/>
            <a:ext cx="6114574" cy="3810723"/>
          </a:xfrm>
        </p:spPr>
        <p:txBody>
          <a:bodyPr/>
          <a:lstStyle/>
          <a:p>
            <a:pPr marL="0" indent="-113175">
              <a:spcAft>
                <a:spcPts val="600"/>
              </a:spcAft>
              <a:buNone/>
            </a:pPr>
            <a:r>
              <a:rPr lang="en-GB" dirty="0">
                <a:solidFill>
                  <a:schemeClr val="tx1">
                    <a:lumMod val="75000"/>
                    <a:lumOff val="25000"/>
                  </a:schemeClr>
                </a:solidFill>
              </a:rPr>
              <a:t>Lead by Joakim Meyer as Functional </a:t>
            </a:r>
            <a:r>
              <a:rPr lang="en-GB" dirty="0" smtClean="0">
                <a:solidFill>
                  <a:schemeClr val="tx1">
                    <a:lumMod val="75000"/>
                    <a:lumOff val="25000"/>
                  </a:schemeClr>
                </a:solidFill>
              </a:rPr>
              <a:t>Leader</a:t>
            </a:r>
          </a:p>
          <a:p>
            <a:pPr marL="0" indent="-113175">
              <a:spcAft>
                <a:spcPts val="600"/>
              </a:spcAft>
              <a:buNone/>
            </a:pPr>
            <a:r>
              <a:rPr lang="en-GB" dirty="0" smtClean="0">
                <a:solidFill>
                  <a:schemeClr val="tx1">
                    <a:lumMod val="75000"/>
                    <a:lumOff val="25000"/>
                  </a:schemeClr>
                </a:solidFill>
              </a:rPr>
              <a:t>Technical </a:t>
            </a:r>
            <a:r>
              <a:rPr lang="en-GB" dirty="0">
                <a:solidFill>
                  <a:schemeClr val="tx1">
                    <a:lumMod val="75000"/>
                    <a:lumOff val="25000"/>
                  </a:schemeClr>
                </a:solidFill>
              </a:rPr>
              <a:t>Content Management is responsible in supporting of structuring information in ESS breakdown structures and its related tagging and labelling. Also gives support and training to all projects and their partners in Technical Content Management</a:t>
            </a:r>
            <a:r>
              <a:rPr lang="en-GB" dirty="0" smtClean="0">
                <a:solidFill>
                  <a:schemeClr val="tx1">
                    <a:lumMod val="75000"/>
                    <a:lumOff val="25000"/>
                  </a:schemeClr>
                </a:solidFill>
              </a:rPr>
              <a:t>.</a:t>
            </a:r>
          </a:p>
          <a:p>
            <a:pPr marL="0" indent="-113175">
              <a:spcAft>
                <a:spcPts val="600"/>
              </a:spcAft>
              <a:buNone/>
            </a:pPr>
            <a:r>
              <a:rPr lang="en-GB" dirty="0" smtClean="0">
                <a:solidFill>
                  <a:schemeClr val="tx1">
                    <a:lumMod val="75000"/>
                    <a:lumOff val="25000"/>
                  </a:schemeClr>
                </a:solidFill>
              </a:rPr>
              <a:t>We are today 3 central resources supporting that work. 2 resources are supporting specific work packages and 3 technical writers</a:t>
            </a:r>
            <a:endParaRPr lang="en-GB" dirty="0">
              <a:solidFill>
                <a:schemeClr val="tx1">
                  <a:lumMod val="75000"/>
                  <a:lumOff val="25000"/>
                </a:schemeClr>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2023-09-25</a:t>
            </a:fld>
            <a:endParaRPr lang="sv-SE" dirty="0"/>
          </a:p>
        </p:txBody>
      </p:sp>
      <p:pic>
        <p:nvPicPr>
          <p:cNvPr id="11" name="Bild 4">
            <a:extLst>
              <a:ext uri="{FF2B5EF4-FFF2-40B4-BE49-F238E27FC236}">
                <a16:creationId xmlns:a16="http://schemas.microsoft.com/office/drawing/2014/main" id="{DAD73E51-71F7-4285-B83A-68067FDE6650}"/>
              </a:ext>
            </a:extLst>
          </p:cNvPr>
          <p:cNvPicPr>
            <a:picLocks noGrp="1" noChangeAspect="1"/>
          </p:cNvPicPr>
          <p:nvPr>
            <p:ph idx="13"/>
          </p:nvPr>
        </p:nvPicPr>
        <p:blipFill>
          <a:blip r:embed="rId2">
            <a:extLst>
              <a:ext uri="{96DAC541-7B7A-43D3-8B79-37D633B846F1}">
                <asvg:svgBlip xmlns="" xmlns:asvg="http://schemas.microsoft.com/office/drawing/2016/SVG/main" r:embed="rId3"/>
              </a:ext>
            </a:extLst>
          </a:blip>
          <a:stretch>
            <a:fillRect/>
          </a:stretch>
        </p:blipFill>
        <p:spPr>
          <a:xfrm>
            <a:off x="7472738" y="2614544"/>
            <a:ext cx="2228866" cy="1571636"/>
          </a:xfrm>
          <a:prstGeom prst="rect">
            <a:avLst/>
          </a:prstGeom>
        </p:spPr>
      </p:pic>
      <p:sp>
        <p:nvSpPr>
          <p:cNvPr id="9" name="Text Placeholder 6">
            <a:extLst>
              <a:ext uri="{FF2B5EF4-FFF2-40B4-BE49-F238E27FC236}">
                <a16:creationId xmlns:a16="http://schemas.microsoft.com/office/drawing/2014/main" id="{1493240B-3141-E8DD-32B4-F343EBF36C12}"/>
              </a:ext>
            </a:extLst>
          </p:cNvPr>
          <p:cNvSpPr>
            <a:spLocks noGrp="1"/>
          </p:cNvSpPr>
          <p:nvPr>
            <p:ph type="body" sz="quarter" idx="14"/>
          </p:nvPr>
        </p:nvSpPr>
        <p:spPr>
          <a:xfrm>
            <a:off x="1195647" y="909088"/>
            <a:ext cx="9712055" cy="358634"/>
          </a:xfrm>
        </p:spPr>
        <p:txBody>
          <a:bodyPr/>
          <a:lstStyle/>
          <a:p>
            <a:r>
              <a:rPr lang="en-US" dirty="0" smtClean="0"/>
              <a:t>Technical Content Management who </a:t>
            </a:r>
            <a:r>
              <a:rPr lang="en-US" dirty="0"/>
              <a:t>we are and what we do.</a:t>
            </a:r>
          </a:p>
        </p:txBody>
      </p:sp>
      <p:sp>
        <p:nvSpPr>
          <p:cNvPr id="12" name="Slide Number Placeholder 3"/>
          <p:cNvSpPr>
            <a:spLocks noGrp="1"/>
          </p:cNvSpPr>
          <p:nvPr>
            <p:ph type="sldNum" sz="quarter" idx="12"/>
          </p:nvPr>
        </p:nvSpPr>
        <p:spPr>
          <a:xfrm>
            <a:off x="8735292" y="6475270"/>
            <a:ext cx="2743200" cy="365125"/>
          </a:xfrm>
        </p:spPr>
        <p:txBody>
          <a:bodyPr/>
          <a:lstStyle/>
          <a:p>
            <a:fld id="{F7283078-D760-1647-8B80-66BA8B52336D}" type="slidenum">
              <a:rPr lang="sv-SE" smtClean="0"/>
              <a:t>3</a:t>
            </a:fld>
            <a:endParaRPr lang="sv-SE" dirty="0"/>
          </a:p>
        </p:txBody>
      </p:sp>
    </p:spTree>
    <p:extLst>
      <p:ext uri="{BB962C8B-B14F-4D97-AF65-F5344CB8AC3E}">
        <p14:creationId xmlns:p14="http://schemas.microsoft.com/office/powerpoint/2010/main" val="3281330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94400" y="1562400"/>
            <a:ext cx="6028295" cy="4768062"/>
          </a:xfrm>
        </p:spPr>
        <p:txBody>
          <a:bodyPr/>
          <a:lstStyle/>
          <a:p>
            <a:r>
              <a:rPr lang="en-GB" noProof="0" dirty="0" smtClean="0"/>
              <a:t>ESS Breakdown structures are created and mastered in CHESS and EAM.</a:t>
            </a:r>
          </a:p>
          <a:p>
            <a:r>
              <a:rPr lang="en-GB" noProof="0" dirty="0" smtClean="0"/>
              <a:t>CHESS is our implementation of </a:t>
            </a:r>
            <a:r>
              <a:rPr lang="en-GB" noProof="0" dirty="0" err="1" smtClean="0"/>
              <a:t>Dassault</a:t>
            </a:r>
            <a:r>
              <a:rPr lang="en-GB" noProof="0" dirty="0" smtClean="0"/>
              <a:t> </a:t>
            </a:r>
            <a:r>
              <a:rPr lang="en-GB" noProof="0" dirty="0" err="1" smtClean="0"/>
              <a:t>Systèmes</a:t>
            </a:r>
            <a:r>
              <a:rPr lang="en-GB" noProof="0" dirty="0" smtClean="0"/>
              <a:t> 3dexperience Platform.</a:t>
            </a:r>
          </a:p>
          <a:p>
            <a:r>
              <a:rPr lang="en-GB" noProof="0" dirty="0" smtClean="0"/>
              <a:t>We use CHESS for both Plant and Product lifecycle management and document management.</a:t>
            </a:r>
            <a:endParaRPr lang="en-GB" dirty="0"/>
          </a:p>
          <a:p>
            <a:r>
              <a:rPr lang="en-GB" noProof="0" dirty="0" smtClean="0"/>
              <a:t>These “structures” are used to share and relate information between our systems. </a:t>
            </a:r>
            <a:endParaRPr lang="en-GB" dirty="0"/>
          </a:p>
          <a:p>
            <a:r>
              <a:rPr lang="en-GB" noProof="0" dirty="0" smtClean="0"/>
              <a:t>The ESS-breakdown structures are </a:t>
            </a:r>
            <a:r>
              <a:rPr lang="en-GB" dirty="0" smtClean="0"/>
              <a:t>using:</a:t>
            </a:r>
          </a:p>
          <a:p>
            <a:r>
              <a:rPr lang="en-GB" dirty="0" smtClean="0"/>
              <a:t>ISO </a:t>
            </a:r>
            <a:r>
              <a:rPr lang="en-GB" dirty="0"/>
              <a:t>81346-1 </a:t>
            </a:r>
            <a:r>
              <a:rPr lang="en-GB" dirty="0" smtClean="0"/>
              <a:t>main principal for structuring information</a:t>
            </a:r>
          </a:p>
          <a:p>
            <a:r>
              <a:rPr lang="en-GB" dirty="0" smtClean="0"/>
              <a:t>ISO </a:t>
            </a:r>
            <a:r>
              <a:rPr lang="en-GB" dirty="0"/>
              <a:t>15926-4 life-cycle </a:t>
            </a:r>
            <a:r>
              <a:rPr lang="en-GB" dirty="0" smtClean="0"/>
              <a:t>data of the information.</a:t>
            </a:r>
            <a:endParaRPr lang="en-GB" noProof="0" dirty="0" smtClean="0"/>
          </a:p>
          <a:p>
            <a:endParaRPr lang="en-GB" noProof="0" dirty="0"/>
          </a:p>
        </p:txBody>
      </p:sp>
      <p:pic>
        <p:nvPicPr>
          <p:cNvPr id="11" name="Content Placeholder 10"/>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917972" y="1289786"/>
            <a:ext cx="3665307" cy="2745167"/>
          </a:xfrm>
        </p:spPr>
      </p:pic>
      <p:pic>
        <p:nvPicPr>
          <p:cNvPr id="12"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723" y="4262137"/>
            <a:ext cx="3665307" cy="2446558"/>
          </a:xfrm>
          <a:prstGeom prst="rect">
            <a:avLst/>
          </a:prstGeom>
        </p:spPr>
      </p:pic>
      <p:sp>
        <p:nvSpPr>
          <p:cNvPr id="6" name="Text Placeholder 6">
            <a:extLst>
              <a:ext uri="{FF2B5EF4-FFF2-40B4-BE49-F238E27FC236}">
                <a16:creationId xmlns:a16="http://schemas.microsoft.com/office/drawing/2014/main" id="{1493240B-3141-E8DD-32B4-F343EBF36C12}"/>
              </a:ext>
            </a:extLst>
          </p:cNvPr>
          <p:cNvSpPr>
            <a:spLocks noGrp="1"/>
          </p:cNvSpPr>
          <p:nvPr>
            <p:ph type="body" sz="quarter" idx="14"/>
          </p:nvPr>
        </p:nvSpPr>
        <p:spPr>
          <a:xfrm>
            <a:off x="1195647" y="909088"/>
            <a:ext cx="9712055" cy="358634"/>
          </a:xfrm>
        </p:spPr>
        <p:txBody>
          <a:bodyPr/>
          <a:lstStyle/>
          <a:p>
            <a:r>
              <a:rPr lang="en-US" dirty="0" smtClean="0"/>
              <a:t>ESS Breakdown Structures - How do we manage information?</a:t>
            </a:r>
            <a:endParaRPr lang="en-US" dirty="0"/>
          </a:p>
        </p:txBody>
      </p:sp>
      <p:sp>
        <p:nvSpPr>
          <p:cNvPr id="9" name="Rubrik 1">
            <a:extLst>
              <a:ext uri="{FF2B5EF4-FFF2-40B4-BE49-F238E27FC236}">
                <a16:creationId xmlns:a16="http://schemas.microsoft.com/office/drawing/2014/main" id="{CD0FB8EB-1974-4F1B-9F83-4FDD9AB6C8B2}"/>
              </a:ext>
            </a:extLst>
          </p:cNvPr>
          <p:cNvSpPr txBox="1">
            <a:spLocks/>
          </p:cNvSpPr>
          <p:nvPr/>
        </p:nvSpPr>
        <p:spPr>
          <a:xfrm>
            <a:off x="1094400" y="313265"/>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258504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5</a:t>
            </a:fld>
            <a:endParaRPr lang="sv-SE"/>
          </a:p>
        </p:txBody>
      </p:sp>
      <p:sp>
        <p:nvSpPr>
          <p:cNvPr id="5" name="Content Placeholder 4"/>
          <p:cNvSpPr>
            <a:spLocks noGrp="1"/>
          </p:cNvSpPr>
          <p:nvPr>
            <p:ph idx="1"/>
          </p:nvPr>
        </p:nvSpPr>
        <p:spPr>
          <a:xfrm>
            <a:off x="1094400" y="1562400"/>
            <a:ext cx="6128651" cy="4768062"/>
          </a:xfrm>
        </p:spPr>
        <p:txBody>
          <a:bodyPr/>
          <a:lstStyle/>
          <a:p>
            <a:r>
              <a:rPr lang="en-GB" noProof="0" dirty="0"/>
              <a:t>Concerns itself with enough information to design, build, install and operate the full plant in a safe and reliable manner.</a:t>
            </a:r>
          </a:p>
          <a:p>
            <a:pPr lvl="1"/>
            <a:r>
              <a:rPr lang="en-GB" noProof="0" dirty="0"/>
              <a:t>What systems do we need</a:t>
            </a:r>
          </a:p>
          <a:p>
            <a:pPr lvl="1"/>
            <a:r>
              <a:rPr lang="en-GB" noProof="0" dirty="0"/>
              <a:t>What components do they consist of</a:t>
            </a:r>
          </a:p>
          <a:p>
            <a:pPr lvl="1"/>
            <a:r>
              <a:rPr lang="en-GB" noProof="0" dirty="0"/>
              <a:t>How should the components in a system be configured and calibrated for optimal system </a:t>
            </a:r>
            <a:r>
              <a:rPr lang="en-GB" noProof="0" dirty="0" smtClean="0"/>
              <a:t>performance</a:t>
            </a:r>
          </a:p>
          <a:p>
            <a:pPr lvl="1"/>
            <a:r>
              <a:rPr lang="en-GB" dirty="0"/>
              <a:t>It is a functional breakdown of the facility and uses ISO 81346-1 as it’s main principle. </a:t>
            </a:r>
          </a:p>
          <a:p>
            <a:pPr marL="142875" lvl="1" indent="0">
              <a:buNone/>
            </a:pPr>
            <a:r>
              <a:rPr lang="en-GB" dirty="0"/>
              <a:t>Assigns unique TAGS to systems and components for common usage at ESS and is the connection to other tags such as cable name, ESS-name and alternate tags</a:t>
            </a:r>
          </a:p>
          <a:p>
            <a:pPr marL="142875" lvl="1" indent="0">
              <a:buNone/>
            </a:pPr>
            <a:endParaRPr lang="en-GB" noProof="0" dirty="0"/>
          </a:p>
          <a:p>
            <a:endParaRPr lang="en-GB" noProof="0" dirty="0"/>
          </a:p>
          <a:p>
            <a:pPr marL="0" indent="0">
              <a:buNone/>
            </a:pPr>
            <a:endParaRPr lang="en-GB" noProof="0" dirty="0"/>
          </a:p>
        </p:txBody>
      </p:sp>
      <p:pic>
        <p:nvPicPr>
          <p:cNvPr id="9" name="Content Placeholder 8"/>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722753" y="2643962"/>
            <a:ext cx="4046362" cy="2507212"/>
          </a:xfrm>
        </p:spPr>
      </p:pic>
      <p:sp>
        <p:nvSpPr>
          <p:cNvPr id="8" name="Date Placeholder 7"/>
          <p:cNvSpPr>
            <a:spLocks noGrp="1"/>
          </p:cNvSpPr>
          <p:nvPr>
            <p:ph type="dt" sz="half" idx="10"/>
          </p:nvPr>
        </p:nvSpPr>
        <p:spPr/>
        <p:txBody>
          <a:bodyPr/>
          <a:lstStyle/>
          <a:p>
            <a:fld id="{18896B66-0B3A-474C-9C9C-E4F07B1F5DAD}" type="datetime1">
              <a:rPr lang="sv-SE" smtClean="0"/>
              <a:t>2023-09-25</a:t>
            </a:fld>
            <a:endParaRPr lang="sv-SE" dirty="0"/>
          </a:p>
        </p:txBody>
      </p:sp>
      <p:sp>
        <p:nvSpPr>
          <p:cNvPr id="10" name="Text Placeholder 8"/>
          <p:cNvSpPr>
            <a:spLocks noGrp="1"/>
          </p:cNvSpPr>
          <p:nvPr>
            <p:ph type="body" sz="quarter" idx="14"/>
          </p:nvPr>
        </p:nvSpPr>
        <p:spPr>
          <a:xfrm>
            <a:off x="1103709" y="931026"/>
            <a:ext cx="9360000" cy="507076"/>
          </a:xfrm>
        </p:spPr>
        <p:txBody>
          <a:bodyPr/>
          <a:lstStyle/>
          <a:p>
            <a:r>
              <a:rPr lang="en-GB" noProof="0" dirty="0"/>
              <a:t>What do we use Facility Breakdown Structure (FBS) for.</a:t>
            </a:r>
          </a:p>
        </p:txBody>
      </p:sp>
      <p:sp>
        <p:nvSpPr>
          <p:cNvPr id="11" name="Rubrik 1">
            <a:extLst>
              <a:ext uri="{FF2B5EF4-FFF2-40B4-BE49-F238E27FC236}">
                <a16:creationId xmlns:a16="http://schemas.microsoft.com/office/drawing/2014/main" id="{CD0FB8EB-1974-4F1B-9F83-4FDD9AB6C8B2}"/>
              </a:ext>
            </a:extLst>
          </p:cNvPr>
          <p:cNvSpPr txBox="1">
            <a:spLocks/>
          </p:cNvSpPr>
          <p:nvPr/>
        </p:nvSpPr>
        <p:spPr>
          <a:xfrm>
            <a:off x="1094400" y="313265"/>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b="1" dirty="0"/>
          </a:p>
        </p:txBody>
      </p:sp>
    </p:spTree>
    <p:extLst>
      <p:ext uri="{BB962C8B-B14F-4D97-AF65-F5344CB8AC3E}">
        <p14:creationId xmlns:p14="http://schemas.microsoft.com/office/powerpoint/2010/main" val="348868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8AF66A-5443-4FFD-A480-92810E77AEC1}"/>
              </a:ext>
            </a:extLst>
          </p:cNvPr>
          <p:cNvPicPr>
            <a:picLocks noChangeAspect="1"/>
          </p:cNvPicPr>
          <p:nvPr/>
        </p:nvPicPr>
        <p:blipFill>
          <a:blip r:embed="rId2"/>
          <a:srcRect/>
          <a:stretch/>
        </p:blipFill>
        <p:spPr>
          <a:xfrm>
            <a:off x="911272" y="1082223"/>
            <a:ext cx="10151391" cy="5648091"/>
          </a:xfrm>
          <a:prstGeom prst="rect">
            <a:avLst/>
          </a:prstGeom>
        </p:spPr>
      </p:pic>
      <p:sp>
        <p:nvSpPr>
          <p:cNvPr id="4" name="Slide Number Placeholder 3">
            <a:extLst>
              <a:ext uri="{FF2B5EF4-FFF2-40B4-BE49-F238E27FC236}">
                <a16:creationId xmlns:a16="http://schemas.microsoft.com/office/drawing/2014/main" id="{7CFD5AD2-5227-4EA6-8511-ACDE42456FC4}"/>
              </a:ext>
            </a:extLst>
          </p:cNvPr>
          <p:cNvSpPr>
            <a:spLocks noGrp="1"/>
          </p:cNvSpPr>
          <p:nvPr>
            <p:ph type="sldNum" sz="quarter" idx="12"/>
          </p:nvPr>
        </p:nvSpPr>
        <p:spPr/>
        <p:txBody>
          <a:bodyPr/>
          <a:lstStyle/>
          <a:p>
            <a:fld id="{551115BC-487E-4422-894C-CB7CD3E79223}" type="slidenum">
              <a:rPr lang="en-GB" smtClean="0"/>
              <a:pPr/>
              <a:t>6</a:t>
            </a:fld>
            <a:endParaRPr lang="en-GB" dirty="0"/>
          </a:p>
        </p:txBody>
      </p:sp>
      <p:sp>
        <p:nvSpPr>
          <p:cNvPr id="16" name="Speech Bubble: Rectangle with Corners Rounded 15">
            <a:extLst>
              <a:ext uri="{FF2B5EF4-FFF2-40B4-BE49-F238E27FC236}">
                <a16:creationId xmlns:a16="http://schemas.microsoft.com/office/drawing/2014/main" id="{9F98094A-5273-4615-A7CE-8572DC1ACEA7}"/>
              </a:ext>
            </a:extLst>
          </p:cNvPr>
          <p:cNvSpPr/>
          <p:nvPr/>
        </p:nvSpPr>
        <p:spPr>
          <a:xfrm>
            <a:off x="3903782" y="2216053"/>
            <a:ext cx="936104" cy="285563"/>
          </a:xfrm>
          <a:prstGeom prst="wedgeRoundRectCallout">
            <a:avLst>
              <a:gd name="adj1" fmla="val -50905"/>
              <a:gd name="adj2" fmla="val 111757"/>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Full tag</a:t>
            </a:r>
          </a:p>
        </p:txBody>
      </p:sp>
      <p:sp>
        <p:nvSpPr>
          <p:cNvPr id="18" name="Speech Bubble: Rectangle with Corners Rounded 17">
            <a:extLst>
              <a:ext uri="{FF2B5EF4-FFF2-40B4-BE49-F238E27FC236}">
                <a16:creationId xmlns:a16="http://schemas.microsoft.com/office/drawing/2014/main" id="{5629A01E-5F6F-43C5-AAA7-4CF670159838}"/>
              </a:ext>
            </a:extLst>
          </p:cNvPr>
          <p:cNvSpPr/>
          <p:nvPr/>
        </p:nvSpPr>
        <p:spPr>
          <a:xfrm>
            <a:off x="4783150" y="1173649"/>
            <a:ext cx="1132917" cy="386635"/>
          </a:xfrm>
          <a:prstGeom prst="wedgeRoundRectCallout">
            <a:avLst>
              <a:gd name="adj1" fmla="val -18455"/>
              <a:gd name="adj2" fmla="val 131338"/>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Tag description</a:t>
            </a:r>
          </a:p>
        </p:txBody>
      </p:sp>
      <p:sp>
        <p:nvSpPr>
          <p:cNvPr id="19" name="Speech Bubble: Rectangle with Corners Rounded 18">
            <a:extLst>
              <a:ext uri="{FF2B5EF4-FFF2-40B4-BE49-F238E27FC236}">
                <a16:creationId xmlns:a16="http://schemas.microsoft.com/office/drawing/2014/main" id="{16AE0651-AD69-4973-AC27-4B3D43C5C35B}"/>
              </a:ext>
            </a:extLst>
          </p:cNvPr>
          <p:cNvSpPr/>
          <p:nvPr/>
        </p:nvSpPr>
        <p:spPr>
          <a:xfrm>
            <a:off x="6234215" y="1272768"/>
            <a:ext cx="1132917" cy="386635"/>
          </a:xfrm>
          <a:prstGeom prst="wedgeRoundRectCallout">
            <a:avLst>
              <a:gd name="adj1" fmla="val 14898"/>
              <a:gd name="adj2" fmla="val 107398"/>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Reference Data class</a:t>
            </a:r>
          </a:p>
        </p:txBody>
      </p:sp>
      <p:sp>
        <p:nvSpPr>
          <p:cNvPr id="21" name="Speech Bubble: Rectangle with Corners Rounded 20">
            <a:extLst>
              <a:ext uri="{FF2B5EF4-FFF2-40B4-BE49-F238E27FC236}">
                <a16:creationId xmlns:a16="http://schemas.microsoft.com/office/drawing/2014/main" id="{2843C234-2211-4520-804A-39089AFB1C47}"/>
              </a:ext>
            </a:extLst>
          </p:cNvPr>
          <p:cNvSpPr/>
          <p:nvPr/>
        </p:nvSpPr>
        <p:spPr>
          <a:xfrm>
            <a:off x="9143209" y="1176950"/>
            <a:ext cx="734119" cy="386635"/>
          </a:xfrm>
          <a:prstGeom prst="wedgeRoundRectCallout">
            <a:avLst>
              <a:gd name="adj1" fmla="val -15544"/>
              <a:gd name="adj2" fmla="val 123342"/>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Status</a:t>
            </a:r>
          </a:p>
        </p:txBody>
      </p:sp>
      <p:sp>
        <p:nvSpPr>
          <p:cNvPr id="22" name="Speech Bubble: Rectangle with Corners Rounded 21">
            <a:extLst>
              <a:ext uri="{FF2B5EF4-FFF2-40B4-BE49-F238E27FC236}">
                <a16:creationId xmlns:a16="http://schemas.microsoft.com/office/drawing/2014/main" id="{B798DB41-91C1-459D-B3DE-0CB1A17C8BD2}"/>
              </a:ext>
            </a:extLst>
          </p:cNvPr>
          <p:cNvSpPr/>
          <p:nvPr/>
        </p:nvSpPr>
        <p:spPr>
          <a:xfrm>
            <a:off x="6096000" y="5492821"/>
            <a:ext cx="1332315" cy="386635"/>
          </a:xfrm>
          <a:prstGeom prst="wedgeRoundRectCallout">
            <a:avLst>
              <a:gd name="adj1" fmla="val 98722"/>
              <a:gd name="adj2" fmla="val -106517"/>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Entry point to the tags location</a:t>
            </a:r>
          </a:p>
        </p:txBody>
      </p:sp>
      <p:sp>
        <p:nvSpPr>
          <p:cNvPr id="23" name="Speech Bubble: Rectangle with Corners Rounded 22">
            <a:extLst>
              <a:ext uri="{FF2B5EF4-FFF2-40B4-BE49-F238E27FC236}">
                <a16:creationId xmlns:a16="http://schemas.microsoft.com/office/drawing/2014/main" id="{3F280BAF-00D7-4E06-8D88-23C0A7D6E8B2}"/>
              </a:ext>
            </a:extLst>
          </p:cNvPr>
          <p:cNvSpPr/>
          <p:nvPr/>
        </p:nvSpPr>
        <p:spPr>
          <a:xfrm>
            <a:off x="7939056" y="2928366"/>
            <a:ext cx="1332315" cy="547380"/>
          </a:xfrm>
          <a:prstGeom prst="wedgeRoundRectCallout">
            <a:avLst>
              <a:gd name="adj1" fmla="val -12046"/>
              <a:gd name="adj2" fmla="val 113458"/>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Entry point to the tags installed asset</a:t>
            </a:r>
          </a:p>
        </p:txBody>
      </p:sp>
      <p:sp>
        <p:nvSpPr>
          <p:cNvPr id="24" name="Speech Bubble: Rectangle with Corners Rounded 23">
            <a:extLst>
              <a:ext uri="{FF2B5EF4-FFF2-40B4-BE49-F238E27FC236}">
                <a16:creationId xmlns:a16="http://schemas.microsoft.com/office/drawing/2014/main" id="{275ED43B-5341-4B0E-B8E5-988045500352}"/>
              </a:ext>
            </a:extLst>
          </p:cNvPr>
          <p:cNvSpPr/>
          <p:nvPr/>
        </p:nvSpPr>
        <p:spPr>
          <a:xfrm>
            <a:off x="10463709" y="5035969"/>
            <a:ext cx="1696640" cy="548243"/>
          </a:xfrm>
          <a:prstGeom prst="wedgeRoundRectCallout">
            <a:avLst>
              <a:gd name="adj1" fmla="val -36959"/>
              <a:gd name="adj2" fmla="val -79020"/>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Parts that can be used for realization of the tag</a:t>
            </a:r>
          </a:p>
        </p:txBody>
      </p:sp>
      <p:sp>
        <p:nvSpPr>
          <p:cNvPr id="20" name="Speech Bubble: Rectangle with Corners Rounded 19">
            <a:extLst>
              <a:ext uri="{FF2B5EF4-FFF2-40B4-BE49-F238E27FC236}">
                <a16:creationId xmlns:a16="http://schemas.microsoft.com/office/drawing/2014/main" id="{F87CFF3F-87AB-4300-8E99-610BCE08D361}"/>
              </a:ext>
            </a:extLst>
          </p:cNvPr>
          <p:cNvSpPr/>
          <p:nvPr/>
        </p:nvSpPr>
        <p:spPr>
          <a:xfrm>
            <a:off x="3205476" y="5390894"/>
            <a:ext cx="1792838" cy="548243"/>
          </a:xfrm>
          <a:prstGeom prst="wedgeRoundRectCallout">
            <a:avLst>
              <a:gd name="adj1" fmla="val -38687"/>
              <a:gd name="adj2" fmla="val -116103"/>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Access to runtime 3D master model, the EPL</a:t>
            </a:r>
          </a:p>
        </p:txBody>
      </p:sp>
      <p:sp>
        <p:nvSpPr>
          <p:cNvPr id="13" name="Speech Bubble: Rectangle with Corners Rounded 13">
            <a:extLst>
              <a:ext uri="{FF2B5EF4-FFF2-40B4-BE49-F238E27FC236}">
                <a16:creationId xmlns:a16="http://schemas.microsoft.com/office/drawing/2014/main" id="{237737A1-732D-4B1B-8F71-3A186545861A}"/>
              </a:ext>
            </a:extLst>
          </p:cNvPr>
          <p:cNvSpPr/>
          <p:nvPr/>
        </p:nvSpPr>
        <p:spPr>
          <a:xfrm>
            <a:off x="911272" y="4375213"/>
            <a:ext cx="1517077" cy="386635"/>
          </a:xfrm>
          <a:prstGeom prst="wedgeRoundRectCallout">
            <a:avLst>
              <a:gd name="adj1" fmla="val 61995"/>
              <a:gd name="adj2" fmla="val -184908"/>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Access to detailed tag information</a:t>
            </a:r>
          </a:p>
        </p:txBody>
      </p:sp>
      <p:sp>
        <p:nvSpPr>
          <p:cNvPr id="14" name="Speech Bubble: Rectangle with Corners Rounded 14">
            <a:extLst>
              <a:ext uri="{FF2B5EF4-FFF2-40B4-BE49-F238E27FC236}">
                <a16:creationId xmlns:a16="http://schemas.microsoft.com/office/drawing/2014/main" id="{1D060B8B-1BF2-4AF1-87C6-ED8B57F3B8F9}"/>
              </a:ext>
            </a:extLst>
          </p:cNvPr>
          <p:cNvSpPr/>
          <p:nvPr/>
        </p:nvSpPr>
        <p:spPr>
          <a:xfrm>
            <a:off x="2740038" y="1725009"/>
            <a:ext cx="1517077" cy="386635"/>
          </a:xfrm>
          <a:prstGeom prst="wedgeRoundRectCallout">
            <a:avLst>
              <a:gd name="adj1" fmla="val -36097"/>
              <a:gd name="adj2" fmla="val 111630"/>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Access to all tag documents</a:t>
            </a:r>
          </a:p>
        </p:txBody>
      </p:sp>
      <p:sp>
        <p:nvSpPr>
          <p:cNvPr id="25" name="Speech Bubble: Rectangle with Corners Rounded 12">
            <a:extLst>
              <a:ext uri="{FF2B5EF4-FFF2-40B4-BE49-F238E27FC236}">
                <a16:creationId xmlns:a16="http://schemas.microsoft.com/office/drawing/2014/main" id="{157EC730-9C45-4946-A586-4952F9D1FC16}"/>
              </a:ext>
            </a:extLst>
          </p:cNvPr>
          <p:cNvSpPr/>
          <p:nvPr/>
        </p:nvSpPr>
        <p:spPr>
          <a:xfrm>
            <a:off x="509448" y="1725009"/>
            <a:ext cx="1517077" cy="288032"/>
          </a:xfrm>
          <a:prstGeom prst="wedgeRoundRectCallout">
            <a:avLst>
              <a:gd name="adj1" fmla="val -7760"/>
              <a:gd name="adj2" fmla="val 106642"/>
              <a:gd name="adj3" fmla="val 16667"/>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solidFill>
              </a:rPr>
              <a:t>Structural information</a:t>
            </a:r>
          </a:p>
        </p:txBody>
      </p:sp>
      <p:sp>
        <p:nvSpPr>
          <p:cNvPr id="26" name="Text Placeholder 8"/>
          <p:cNvSpPr>
            <a:spLocks noGrp="1"/>
          </p:cNvSpPr>
          <p:nvPr>
            <p:ph type="body" sz="quarter" idx="14"/>
          </p:nvPr>
        </p:nvSpPr>
        <p:spPr>
          <a:xfrm>
            <a:off x="914956" y="705522"/>
            <a:ext cx="9360000" cy="507076"/>
          </a:xfrm>
        </p:spPr>
        <p:txBody>
          <a:bodyPr/>
          <a:lstStyle/>
          <a:p>
            <a:r>
              <a:rPr lang="en-GB" noProof="0" dirty="0" smtClean="0"/>
              <a:t>FBS - Single entry point to all information</a:t>
            </a:r>
            <a:endParaRPr lang="en-GB" noProof="0" dirty="0"/>
          </a:p>
        </p:txBody>
      </p:sp>
      <p:sp>
        <p:nvSpPr>
          <p:cNvPr id="27" name="Rubrik 1">
            <a:extLst>
              <a:ext uri="{FF2B5EF4-FFF2-40B4-BE49-F238E27FC236}">
                <a16:creationId xmlns:a16="http://schemas.microsoft.com/office/drawing/2014/main" id="{CD0FB8EB-1974-4F1B-9F83-4FDD9AB6C8B2}"/>
              </a:ext>
            </a:extLst>
          </p:cNvPr>
          <p:cNvSpPr txBox="1">
            <a:spLocks/>
          </p:cNvSpPr>
          <p:nvPr/>
        </p:nvSpPr>
        <p:spPr>
          <a:xfrm>
            <a:off x="911272" y="182491"/>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250527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1" grpId="0" animBg="1"/>
      <p:bldP spid="22" grpId="0" animBg="1"/>
      <p:bldP spid="23" grpId="0" animBg="1"/>
      <p:bldP spid="24" grpId="0" animBg="1"/>
      <p:bldP spid="20"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7</a:t>
            </a:fld>
            <a:endParaRPr lang="sv-SE"/>
          </a:p>
        </p:txBody>
      </p:sp>
      <p:sp>
        <p:nvSpPr>
          <p:cNvPr id="5" name="Content Placeholder 4"/>
          <p:cNvSpPr>
            <a:spLocks noGrp="1"/>
          </p:cNvSpPr>
          <p:nvPr>
            <p:ph idx="1"/>
          </p:nvPr>
        </p:nvSpPr>
        <p:spPr>
          <a:xfrm>
            <a:off x="1094400" y="1720050"/>
            <a:ext cx="5767144" cy="4768062"/>
          </a:xfrm>
        </p:spPr>
        <p:txBody>
          <a:bodyPr/>
          <a:lstStyle/>
          <a:p>
            <a:r>
              <a:rPr lang="en-GB" noProof="0" dirty="0"/>
              <a:t>In the LBS the physical boundaries of the site are managed. </a:t>
            </a:r>
            <a:endParaRPr lang="en-GB" noProof="0" dirty="0">
              <a:solidFill>
                <a:srgbClr val="FF0000"/>
              </a:solidFill>
              <a:highlight>
                <a:srgbClr val="FFFF00"/>
              </a:highlight>
            </a:endParaRPr>
          </a:p>
          <a:p>
            <a:r>
              <a:rPr lang="en-GB" noProof="0" dirty="0"/>
              <a:t>Is currently divided into two breakdowns:</a:t>
            </a:r>
          </a:p>
          <a:p>
            <a:pPr>
              <a:buFont typeface="Wingdings" pitchFamily="2" charset="2"/>
              <a:buChar char="§"/>
            </a:pPr>
            <a:r>
              <a:rPr lang="en-GB" noProof="0" dirty="0"/>
              <a:t>+ESS </a:t>
            </a:r>
          </a:p>
          <a:p>
            <a:pPr lvl="2"/>
            <a:r>
              <a:rPr lang="en-GB" dirty="0">
                <a:solidFill>
                  <a:schemeClr val="tx1">
                    <a:lumMod val="75000"/>
                    <a:lumOff val="25000"/>
                  </a:schemeClr>
                </a:solidFill>
              </a:rPr>
              <a:t>Buildings</a:t>
            </a:r>
          </a:p>
          <a:p>
            <a:pPr lvl="2"/>
            <a:r>
              <a:rPr lang="en-GB" dirty="0">
                <a:solidFill>
                  <a:schemeClr val="tx1">
                    <a:lumMod val="75000"/>
                    <a:lumOff val="25000"/>
                  </a:schemeClr>
                </a:solidFill>
              </a:rPr>
              <a:t>Levels</a:t>
            </a:r>
          </a:p>
          <a:p>
            <a:pPr lvl="2"/>
            <a:r>
              <a:rPr lang="en-GB" dirty="0">
                <a:solidFill>
                  <a:schemeClr val="tx1">
                    <a:lumMod val="75000"/>
                    <a:lumOff val="25000"/>
                  </a:schemeClr>
                </a:solidFill>
              </a:rPr>
              <a:t>Rooms</a:t>
            </a:r>
          </a:p>
          <a:p>
            <a:pPr>
              <a:buFont typeface="Wingdings" pitchFamily="2" charset="2"/>
              <a:buChar char="§"/>
            </a:pPr>
            <a:r>
              <a:rPr lang="en-GB" noProof="0" dirty="0"/>
              <a:t>++ESS (landscape outside of buildings)</a:t>
            </a:r>
          </a:p>
          <a:p>
            <a:r>
              <a:rPr lang="en-GB" noProof="0" dirty="0"/>
              <a:t>It is a physical location breakdown of the facility and uses ISO 81346-1.</a:t>
            </a:r>
          </a:p>
          <a:p>
            <a:r>
              <a:rPr lang="en-GB" dirty="0"/>
              <a:t>Assets and FBS nodes shall be connected to their location in the LBS</a:t>
            </a:r>
            <a:endParaRPr lang="en-GB" noProof="0" dirty="0"/>
          </a:p>
          <a:p>
            <a:pPr marL="0" indent="0">
              <a:buNone/>
            </a:pPr>
            <a:endParaRPr lang="en-GB" noProof="0" dirty="0"/>
          </a:p>
          <a:p>
            <a:endParaRPr lang="en-GB" noProof="0" dirty="0"/>
          </a:p>
          <a:p>
            <a:pPr marL="0" indent="0">
              <a:buNone/>
            </a:pPr>
            <a:endParaRPr lang="en-GB" noProof="0" dirty="0"/>
          </a:p>
        </p:txBody>
      </p:sp>
      <p:sp>
        <p:nvSpPr>
          <p:cNvPr id="8" name="Date Placeholder 7"/>
          <p:cNvSpPr>
            <a:spLocks noGrp="1"/>
          </p:cNvSpPr>
          <p:nvPr>
            <p:ph type="dt" sz="half" idx="10"/>
          </p:nvPr>
        </p:nvSpPr>
        <p:spPr/>
        <p:txBody>
          <a:bodyPr/>
          <a:lstStyle/>
          <a:p>
            <a:fld id="{18896B66-0B3A-474C-9C9C-E4F07B1F5DAD}" type="datetime1">
              <a:rPr lang="sv-SE" smtClean="0"/>
              <a:t>2023-09-25</a:t>
            </a:fld>
            <a:endParaRPr lang="sv-SE" dirty="0"/>
          </a:p>
        </p:txBody>
      </p:sp>
      <p:pic>
        <p:nvPicPr>
          <p:cNvPr id="7" name="Content Placeholder 6"/>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350642" y="2600793"/>
            <a:ext cx="4336302" cy="2394235"/>
          </a:xfrm>
        </p:spPr>
      </p:pic>
      <p:sp>
        <p:nvSpPr>
          <p:cNvPr id="10" name="Text Placeholder 8"/>
          <p:cNvSpPr>
            <a:spLocks noGrp="1"/>
          </p:cNvSpPr>
          <p:nvPr>
            <p:ph type="body" sz="quarter" idx="14"/>
          </p:nvPr>
        </p:nvSpPr>
        <p:spPr>
          <a:xfrm>
            <a:off x="1103709" y="931026"/>
            <a:ext cx="9360000" cy="507076"/>
          </a:xfrm>
        </p:spPr>
        <p:txBody>
          <a:bodyPr/>
          <a:lstStyle/>
          <a:p>
            <a:r>
              <a:rPr lang="en-GB" noProof="0" dirty="0"/>
              <a:t>Location Breakdown Structures (LBS) shows where on site system assets are installed.</a:t>
            </a:r>
          </a:p>
        </p:txBody>
      </p:sp>
      <p:sp>
        <p:nvSpPr>
          <p:cNvPr id="11" name="Rubrik 1">
            <a:extLst>
              <a:ext uri="{FF2B5EF4-FFF2-40B4-BE49-F238E27FC236}">
                <a16:creationId xmlns:a16="http://schemas.microsoft.com/office/drawing/2014/main" id="{CD0FB8EB-1974-4F1B-9F83-4FDD9AB6C8B2}"/>
              </a:ext>
            </a:extLst>
          </p:cNvPr>
          <p:cNvSpPr txBox="1">
            <a:spLocks/>
          </p:cNvSpPr>
          <p:nvPr/>
        </p:nvSpPr>
        <p:spPr>
          <a:xfrm>
            <a:off x="1094400" y="313265"/>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15546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8</a:t>
            </a:fld>
            <a:endParaRPr lang="sv-SE" dirty="0"/>
          </a:p>
        </p:txBody>
      </p:sp>
      <p:sp>
        <p:nvSpPr>
          <p:cNvPr id="6" name="Content Placeholder 5"/>
          <p:cNvSpPr>
            <a:spLocks noGrp="1"/>
          </p:cNvSpPr>
          <p:nvPr>
            <p:ph idx="1"/>
          </p:nvPr>
        </p:nvSpPr>
        <p:spPr/>
        <p:txBody>
          <a:bodyPr/>
          <a:lstStyle/>
          <a:p>
            <a:r>
              <a:rPr lang="en-GB" noProof="0" dirty="0"/>
              <a:t>Product design with consolidated Engineering Bill Of Material (EBOM) consisting of Parts</a:t>
            </a:r>
          </a:p>
          <a:p>
            <a:endParaRPr lang="en-GB" noProof="0" dirty="0"/>
          </a:p>
          <a:p>
            <a:r>
              <a:rPr lang="en-GB" noProof="0" dirty="0"/>
              <a:t>Parts are used by:</a:t>
            </a:r>
          </a:p>
          <a:p>
            <a:pPr lvl="1"/>
            <a:r>
              <a:rPr lang="en-GB" noProof="0" dirty="0"/>
              <a:t>Design</a:t>
            </a:r>
          </a:p>
          <a:p>
            <a:pPr lvl="1"/>
            <a:r>
              <a:rPr lang="en-GB" noProof="0" dirty="0"/>
              <a:t>Procurement</a:t>
            </a:r>
          </a:p>
          <a:p>
            <a:pPr lvl="1"/>
            <a:r>
              <a:rPr lang="en-GB" noProof="0" dirty="0"/>
              <a:t>Warehouse management</a:t>
            </a:r>
          </a:p>
          <a:p>
            <a:pPr lvl="1"/>
            <a:r>
              <a:rPr lang="en-GB" noProof="0" dirty="0"/>
              <a:t>Maintenance and operations</a:t>
            </a:r>
          </a:p>
          <a:p>
            <a:pPr lvl="1"/>
            <a:endParaRPr lang="en-GB" noProof="0" dirty="0"/>
          </a:p>
        </p:txBody>
      </p:sp>
      <p:sp>
        <p:nvSpPr>
          <p:cNvPr id="8" name="Text Placeholder 7"/>
          <p:cNvSpPr>
            <a:spLocks noGrp="1"/>
          </p:cNvSpPr>
          <p:nvPr>
            <p:ph type="body" sz="quarter" idx="14"/>
          </p:nvPr>
        </p:nvSpPr>
        <p:spPr/>
        <p:txBody>
          <a:bodyPr/>
          <a:lstStyle/>
          <a:p>
            <a:r>
              <a:rPr lang="en-GB" dirty="0" smtClean="0"/>
              <a:t>What are we planning to use in the facility is reflected in Parts and EBOM</a:t>
            </a:r>
            <a:endParaRPr lang="en-GB" dirty="0"/>
          </a:p>
        </p:txBody>
      </p:sp>
      <p:sp>
        <p:nvSpPr>
          <p:cNvPr id="7" name="Date Placeholder 6"/>
          <p:cNvSpPr>
            <a:spLocks noGrp="1"/>
          </p:cNvSpPr>
          <p:nvPr>
            <p:ph type="dt" sz="half" idx="10"/>
          </p:nvPr>
        </p:nvSpPr>
        <p:spPr/>
        <p:txBody>
          <a:bodyPr/>
          <a:lstStyle/>
          <a:p>
            <a:fld id="{18896B66-0B3A-474C-9C9C-E4F07B1F5DAD}" type="datetime1">
              <a:rPr lang="sv-SE" smtClean="0"/>
              <a:t>2023-09-25</a:t>
            </a:fld>
            <a:endParaRPr lang="sv-SE" dirty="0"/>
          </a:p>
        </p:txBody>
      </p:sp>
      <p:pic>
        <p:nvPicPr>
          <p:cNvPr id="10" name="Picture 9"/>
          <p:cNvPicPr>
            <a:picLocks noChangeAspect="1"/>
          </p:cNvPicPr>
          <p:nvPr/>
        </p:nvPicPr>
        <p:blipFill>
          <a:blip r:embed="rId2"/>
          <a:stretch>
            <a:fillRect/>
          </a:stretch>
        </p:blipFill>
        <p:spPr>
          <a:xfrm>
            <a:off x="6088185" y="2535888"/>
            <a:ext cx="5069192" cy="2326206"/>
          </a:xfrm>
          <a:prstGeom prst="rect">
            <a:avLst/>
          </a:prstGeom>
        </p:spPr>
      </p:pic>
      <p:sp>
        <p:nvSpPr>
          <p:cNvPr id="11" name="Rubrik 1">
            <a:extLst>
              <a:ext uri="{FF2B5EF4-FFF2-40B4-BE49-F238E27FC236}">
                <a16:creationId xmlns:a16="http://schemas.microsoft.com/office/drawing/2014/main" id="{CD0FB8EB-1974-4F1B-9F83-4FDD9AB6C8B2}"/>
              </a:ext>
            </a:extLst>
          </p:cNvPr>
          <p:cNvSpPr txBox="1">
            <a:spLocks/>
          </p:cNvSpPr>
          <p:nvPr/>
        </p:nvSpPr>
        <p:spPr>
          <a:xfrm>
            <a:off x="1103709" y="313265"/>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424843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7386" r="17386"/>
          <a:stretch>
            <a:fillRect/>
          </a:stretch>
        </p:blipFill>
        <p:spPr/>
      </p:pic>
      <p:sp>
        <p:nvSpPr>
          <p:cNvPr id="8" name="Content Placeholder 7"/>
          <p:cNvSpPr>
            <a:spLocks noGrp="1"/>
          </p:cNvSpPr>
          <p:nvPr>
            <p:ph idx="1"/>
          </p:nvPr>
        </p:nvSpPr>
        <p:spPr/>
        <p:txBody>
          <a:bodyPr/>
          <a:lstStyle/>
          <a:p>
            <a:r>
              <a:rPr lang="en-GB" noProof="0" dirty="0"/>
              <a:t>Is connected to a unique serial number</a:t>
            </a:r>
          </a:p>
          <a:p>
            <a:r>
              <a:rPr lang="en-GB" noProof="0" dirty="0"/>
              <a:t>Is installed with an FBS Tag</a:t>
            </a:r>
          </a:p>
          <a:p>
            <a:r>
              <a:rPr lang="en-GB" noProof="0" dirty="0"/>
              <a:t>Assets are registered based on</a:t>
            </a:r>
          </a:p>
          <a:p>
            <a:pPr lvl="1"/>
            <a:r>
              <a:rPr lang="en-GB" noProof="0" dirty="0"/>
              <a:t>Value</a:t>
            </a:r>
          </a:p>
          <a:p>
            <a:pPr lvl="1"/>
            <a:r>
              <a:rPr lang="en-GB" noProof="0" dirty="0"/>
              <a:t>Operation &amp; Maintenance perspective</a:t>
            </a:r>
          </a:p>
          <a:p>
            <a:pPr lvl="1"/>
            <a:r>
              <a:rPr lang="en-GB" noProof="0" dirty="0"/>
              <a:t>Safety function</a:t>
            </a:r>
          </a:p>
          <a:p>
            <a:r>
              <a:rPr lang="en-GB" noProof="0" dirty="0"/>
              <a:t>Is used by:</a:t>
            </a:r>
          </a:p>
          <a:p>
            <a:pPr lvl="1"/>
            <a:r>
              <a:rPr lang="en-GB" noProof="0" dirty="0"/>
              <a:t>Operation &amp; maintenance</a:t>
            </a:r>
          </a:p>
          <a:p>
            <a:pPr lvl="1"/>
            <a:r>
              <a:rPr lang="en-GB" noProof="0" dirty="0"/>
              <a:t>Warehouse management</a:t>
            </a:r>
          </a:p>
          <a:p>
            <a:pPr lvl="1"/>
            <a:r>
              <a:rPr lang="en-GB" noProof="0" dirty="0"/>
              <a:t>Finance</a:t>
            </a:r>
          </a:p>
        </p:txBody>
      </p:sp>
      <p:sp>
        <p:nvSpPr>
          <p:cNvPr id="9" name="Text Placeholder 8"/>
          <p:cNvSpPr>
            <a:spLocks noGrp="1"/>
          </p:cNvSpPr>
          <p:nvPr>
            <p:ph type="body" sz="quarter" idx="14"/>
          </p:nvPr>
        </p:nvSpPr>
        <p:spPr/>
        <p:txBody>
          <a:bodyPr/>
          <a:lstStyle/>
          <a:p>
            <a:r>
              <a:rPr lang="en-GB" dirty="0" smtClean="0"/>
              <a:t>When do we need to register Assets?</a:t>
            </a:r>
            <a:endParaRPr lang="en-GB" dirty="0"/>
          </a:p>
        </p:txBody>
      </p:sp>
      <p:sp>
        <p:nvSpPr>
          <p:cNvPr id="6" name="Slide Number Placeholder 3"/>
          <p:cNvSpPr>
            <a:spLocks noGrp="1"/>
          </p:cNvSpPr>
          <p:nvPr>
            <p:ph type="sldNum" sz="quarter" idx="12"/>
          </p:nvPr>
        </p:nvSpPr>
        <p:spPr>
          <a:xfrm>
            <a:off x="8735292" y="6475270"/>
            <a:ext cx="2743200" cy="365125"/>
          </a:xfrm>
        </p:spPr>
        <p:txBody>
          <a:bodyPr/>
          <a:lstStyle/>
          <a:p>
            <a:fld id="{F7283078-D760-1647-8B80-66BA8B52336D}" type="slidenum">
              <a:rPr lang="sv-SE" smtClean="0"/>
              <a:t>9</a:t>
            </a:fld>
            <a:endParaRPr lang="sv-SE" dirty="0"/>
          </a:p>
        </p:txBody>
      </p:sp>
      <p:sp>
        <p:nvSpPr>
          <p:cNvPr id="10" name="Rubrik 1">
            <a:extLst>
              <a:ext uri="{FF2B5EF4-FFF2-40B4-BE49-F238E27FC236}">
                <a16:creationId xmlns:a16="http://schemas.microsoft.com/office/drawing/2014/main" id="{CD0FB8EB-1974-4F1B-9F83-4FDD9AB6C8B2}"/>
              </a:ext>
            </a:extLst>
          </p:cNvPr>
          <p:cNvSpPr txBox="1">
            <a:spLocks/>
          </p:cNvSpPr>
          <p:nvPr/>
        </p:nvSpPr>
        <p:spPr>
          <a:xfrm>
            <a:off x="1103709" y="313265"/>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GB" sz="3600" b="1" dirty="0" smtClean="0"/>
              <a:t>ESS Structures and configuration management</a:t>
            </a:r>
            <a:endParaRPr lang="en-GB" sz="3600" dirty="0"/>
          </a:p>
        </p:txBody>
      </p:sp>
    </p:spTree>
    <p:extLst>
      <p:ext uri="{BB962C8B-B14F-4D97-AF65-F5344CB8AC3E}">
        <p14:creationId xmlns:p14="http://schemas.microsoft.com/office/powerpoint/2010/main" val="77857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ESS-0060907 - Chess Core Powerpoint</Template>
  <TotalTime>53</TotalTime>
  <Words>1068</Words>
  <Application>Microsoft Office PowerPoint</Application>
  <PresentationFormat>Widescreen</PresentationFormat>
  <Paragraphs>215</Paragraphs>
  <Slides>17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Calibri</vt:lpstr>
      <vt:lpstr>Lucida Grande</vt:lpstr>
      <vt:lpstr>Segoe UI</vt:lpstr>
      <vt:lpstr>Segoe UI Historic</vt:lpstr>
      <vt:lpstr>Segoe UI Light</vt:lpstr>
      <vt:lpstr>Segoe UI Semibold</vt:lpstr>
      <vt:lpstr>Times New Roman</vt:lpstr>
      <vt:lpstr>Verdana</vt:lpstr>
      <vt:lpstr>Wingdings</vt:lpstr>
      <vt:lpstr>Office-tema</vt:lpstr>
      <vt:lpstr>ESS Structures and configuration management - ESS</vt:lpstr>
      <vt:lpstr>ESS Structures and configuration management</vt:lpstr>
      <vt:lpstr>ESS Structures and configuration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 Structures and configuration management</vt:lpstr>
      <vt:lpstr>Finish presentation</vt:lpstr>
    </vt:vector>
  </TitlesOfParts>
  <Company>European Spallation Source ERIC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 Structures and configuration management - ESS</dc:title>
  <dc:creator>Joakim Meyer</dc:creator>
  <cp:lastModifiedBy>Joakim Meyer</cp:lastModifiedBy>
  <cp:revision>12</cp:revision>
  <cp:lastPrinted>2019-03-08T10:27:30Z</cp:lastPrinted>
  <dcterms:created xsi:type="dcterms:W3CDTF">2023-09-24T14:49:15Z</dcterms:created>
  <dcterms:modified xsi:type="dcterms:W3CDTF">2023-09-25T06:24:21Z</dcterms:modified>
</cp:coreProperties>
</file>