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3" r:id="rId1"/>
  </p:sldMasterIdLst>
  <p:notesMasterIdLst>
    <p:notesMasterId r:id="rId23"/>
  </p:notesMasterIdLst>
  <p:sldIdLst>
    <p:sldId id="256" r:id="rId2"/>
    <p:sldId id="257" r:id="rId3"/>
    <p:sldId id="603" r:id="rId4"/>
    <p:sldId id="604" r:id="rId5"/>
    <p:sldId id="667" r:id="rId6"/>
    <p:sldId id="610" r:id="rId7"/>
    <p:sldId id="601" r:id="rId8"/>
    <p:sldId id="602" r:id="rId9"/>
    <p:sldId id="665" r:id="rId10"/>
    <p:sldId id="674" r:id="rId11"/>
    <p:sldId id="678" r:id="rId12"/>
    <p:sldId id="673" r:id="rId13"/>
    <p:sldId id="668" r:id="rId14"/>
    <p:sldId id="671" r:id="rId15"/>
    <p:sldId id="672" r:id="rId16"/>
    <p:sldId id="675" r:id="rId17"/>
    <p:sldId id="670" r:id="rId18"/>
    <p:sldId id="677" r:id="rId19"/>
    <p:sldId id="676" r:id="rId20"/>
    <p:sldId id="680" r:id="rId21"/>
    <p:sldId id="681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A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9" autoAdjust="0"/>
    <p:restoredTop sz="95794" autoAdjust="0"/>
  </p:normalViewPr>
  <p:slideViewPr>
    <p:cSldViewPr snapToGrid="0" snapToObjects="1">
      <p:cViewPr>
        <p:scale>
          <a:sx n="123" d="100"/>
          <a:sy n="123" d="100"/>
        </p:scale>
        <p:origin x="1240" y="480"/>
      </p:cViewPr>
      <p:guideLst>
        <p:guide orient="horz" pos="1620"/>
        <p:guide pos="2896"/>
      </p:guideLst>
    </p:cSldViewPr>
  </p:slideViewPr>
  <p:outlineViewPr>
    <p:cViewPr>
      <p:scale>
        <a:sx n="33" d="100"/>
        <a:sy n="33" d="100"/>
      </p:scale>
      <p:origin x="0" y="-1517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6E839-5C67-5F43-8A25-9A872DEB7680}" type="datetimeFigureOut">
              <a:rPr lang="de-DE" smtClean="0"/>
              <a:t>26.09.23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8203A-B388-5C4E-A014-5AAE7A6E15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349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01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5342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325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701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986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76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7737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220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55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8575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27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468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8203A-B388-5C4E-A014-5AAE7A6E157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52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2" y="1626785"/>
            <a:ext cx="1890000" cy="18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72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280195"/>
            <a:ext cx="4212431" cy="7993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198994"/>
            <a:ext cx="4212431" cy="3456384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25578" y="0"/>
            <a:ext cx="4518422" cy="473849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1290705-CFBD-4213-838B-098F9846F62C}"/>
              </a:ext>
            </a:extLst>
          </p:cNvPr>
          <p:cNvSpPr/>
          <p:nvPr userDrawn="1"/>
        </p:nvSpPr>
        <p:spPr bwMode="auto"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Image 2" descr="logooutline.eps">
            <a:extLst>
              <a:ext uri="{FF2B5EF4-FFF2-40B4-BE49-F238E27FC236}">
                <a16:creationId xmlns:a16="http://schemas.microsoft.com/office/drawing/2014/main" id="{A347B1BB-6D74-A50F-A7FF-001923B5C6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796394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2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280195"/>
            <a:ext cx="8532018" cy="7993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198994"/>
            <a:ext cx="4212431" cy="3456384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25579" y="1194198"/>
            <a:ext cx="4212431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25579" y="2977278"/>
            <a:ext cx="4212431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1DC19D9-D5BE-DC21-9F37-29CFC706A00D}"/>
              </a:ext>
            </a:extLst>
          </p:cNvPr>
          <p:cNvSpPr/>
          <p:nvPr userDrawn="1"/>
        </p:nvSpPr>
        <p:spPr bwMode="auto"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Image 2" descr="logooutline.eps">
            <a:extLst>
              <a:ext uri="{FF2B5EF4-FFF2-40B4-BE49-F238E27FC236}">
                <a16:creationId xmlns:a16="http://schemas.microsoft.com/office/drawing/2014/main" id="{7E4F58AF-D5C1-2EE6-73C8-EEE4EE105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796394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34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280195"/>
            <a:ext cx="8532018" cy="7993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198994"/>
            <a:ext cx="2781301" cy="3456384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6710" y="1194198"/>
            <a:ext cx="2781300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3511" y="2977278"/>
            <a:ext cx="2744499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94447" y="1194198"/>
            <a:ext cx="2744499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194447" y="2983512"/>
            <a:ext cx="2744499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74927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194198"/>
            <a:ext cx="4212431" cy="501253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03724"/>
            <a:ext cx="4212450" cy="491726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5992" y="1815704"/>
            <a:ext cx="4212431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29151" y="1815704"/>
            <a:ext cx="4212431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374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194198"/>
            <a:ext cx="2781301" cy="501253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6710" y="1203724"/>
            <a:ext cx="2784890" cy="491726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5992" y="1815704"/>
            <a:ext cx="2781300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6710" y="1812132"/>
            <a:ext cx="2784890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0385" y="1200921"/>
            <a:ext cx="2781301" cy="501253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90386" y="1822427"/>
            <a:ext cx="2781300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7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087290" y="1201033"/>
            <a:ext cx="2970000" cy="848411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87290" y="2049332"/>
            <a:ext cx="2969419" cy="260797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456" y="3808894"/>
            <a:ext cx="2970000" cy="848411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038" y="1201032"/>
            <a:ext cx="2969419" cy="260797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174291" y="3808894"/>
            <a:ext cx="2970000" cy="848411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4291" y="1201032"/>
            <a:ext cx="2969419" cy="260797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04553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9582" y="1194197"/>
            <a:ext cx="8532018" cy="192293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2" y="3220642"/>
            <a:ext cx="2781300" cy="1429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0401" y="3220642"/>
            <a:ext cx="2749153" cy="1429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64251" y="3220642"/>
            <a:ext cx="2777349" cy="1429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3706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4197"/>
            <a:ext cx="9144000" cy="220940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2" y="3220642"/>
            <a:ext cx="2781300" cy="1429940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0401" y="3220642"/>
            <a:ext cx="2749153" cy="1429940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64251" y="3220642"/>
            <a:ext cx="2777349" cy="1429940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4951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1282304"/>
            <a:ext cx="8532019" cy="2139553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0" y="3442098"/>
            <a:ext cx="853202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ADA2667-7CAB-54EE-612E-962718365282}"/>
              </a:ext>
            </a:extLst>
          </p:cNvPr>
          <p:cNvSpPr/>
          <p:nvPr userDrawn="1"/>
        </p:nvSpPr>
        <p:spPr bwMode="auto"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Image 2" descr="logooutline.eps">
            <a:extLst>
              <a:ext uri="{FF2B5EF4-FFF2-40B4-BE49-F238E27FC236}">
                <a16:creationId xmlns:a16="http://schemas.microsoft.com/office/drawing/2014/main" id="{FE389D21-59C8-D454-7039-DCBAFEAFE3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796394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5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529EF6F-7196-4C29-42D2-DE3E07EB6B69}"/>
              </a:ext>
            </a:extLst>
          </p:cNvPr>
          <p:cNvSpPr/>
          <p:nvPr userDrawn="1"/>
        </p:nvSpPr>
        <p:spPr bwMode="auto"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4A58A4D5-E877-0852-33EB-7712E59EC5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796394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1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8462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F2B0C51-42B7-C28E-F39C-97BAEC3E6CA7}"/>
              </a:ext>
            </a:extLst>
          </p:cNvPr>
          <p:cNvSpPr/>
          <p:nvPr userDrawn="1"/>
        </p:nvSpPr>
        <p:spPr bwMode="auto"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Image 2" descr="logooutline.eps">
            <a:extLst>
              <a:ext uri="{FF2B5EF4-FFF2-40B4-BE49-F238E27FC236}">
                <a16:creationId xmlns:a16="http://schemas.microsoft.com/office/drawing/2014/main" id="{EAEE1231-563C-E797-4A61-070A79E91D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796394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29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A547F98-0176-346A-BBAB-7DF2DB334C6E}"/>
              </a:ext>
            </a:extLst>
          </p:cNvPr>
          <p:cNvSpPr/>
          <p:nvPr userDrawn="1"/>
        </p:nvSpPr>
        <p:spPr bwMode="auto"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mage 2" descr="logooutline.eps">
            <a:extLst>
              <a:ext uri="{FF2B5EF4-FFF2-40B4-BE49-F238E27FC236}">
                <a16:creationId xmlns:a16="http://schemas.microsoft.com/office/drawing/2014/main" id="{D340B18B-D735-872F-0E88-C72E10F2FC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796394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0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/>
        </p:nvSpPr>
        <p:spPr>
          <a:xfrm>
            <a:off x="305991" y="4647304"/>
            <a:ext cx="85320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sz="1350" err="1"/>
              <a:t>home.cern</a:t>
            </a:r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683648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61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74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27.09.2023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AMMW2023 - Goran Perinić - CERN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0BA1071-BD96-B386-D0D6-8CD1C2C53CC8}"/>
              </a:ext>
            </a:extLst>
          </p:cNvPr>
          <p:cNvSpPr/>
          <p:nvPr userDrawn="1"/>
        </p:nvSpPr>
        <p:spPr bwMode="auto"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3B2D8950-52E1-86B7-4520-2D421860A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796394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03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27.09.2023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AMMW2023 - Goran Perinić - CERN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503DBDC-7D30-B609-C981-0726A314F1AD}"/>
              </a:ext>
            </a:extLst>
          </p:cNvPr>
          <p:cNvSpPr/>
          <p:nvPr userDrawn="1"/>
        </p:nvSpPr>
        <p:spPr bwMode="auto"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Image 2" descr="logooutline.eps">
            <a:extLst>
              <a:ext uri="{FF2B5EF4-FFF2-40B4-BE49-F238E27FC236}">
                <a16:creationId xmlns:a16="http://schemas.microsoft.com/office/drawing/2014/main" id="{3F901E16-464F-2B5D-13A5-48807F4572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796394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03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27.09.2023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AMMW2023 - Goran Perinić - CERN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A490A73-7A87-D05D-7677-25F1B81A7292}"/>
              </a:ext>
            </a:extLst>
          </p:cNvPr>
          <p:cNvSpPr/>
          <p:nvPr userDrawn="1"/>
        </p:nvSpPr>
        <p:spPr bwMode="auto"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Image 2" descr="logooutline.eps">
            <a:extLst>
              <a:ext uri="{FF2B5EF4-FFF2-40B4-BE49-F238E27FC236}">
                <a16:creationId xmlns:a16="http://schemas.microsoft.com/office/drawing/2014/main" id="{6F9A4DFA-8511-BB7A-4EF3-52EA28B931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796394"/>
            <a:ext cx="303780" cy="300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98" y="532588"/>
            <a:ext cx="1492818" cy="14778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91" y="2571750"/>
            <a:ext cx="8532019" cy="1614949"/>
          </a:xfrm>
        </p:spPr>
        <p:txBody>
          <a:bodyPr anchor="t" anchorCtr="0"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991" y="4275190"/>
            <a:ext cx="8532020" cy="602840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94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Bullete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 marL="257175" indent="-257175">
              <a:buFont typeface="Arial"/>
              <a:buChar char="•"/>
              <a:defRPr>
                <a:solidFill>
                  <a:srgbClr val="002060"/>
                </a:solidFill>
              </a:defRPr>
            </a:lvl1pPr>
            <a:lvl2pPr marL="471488" indent="-196454">
              <a:buFont typeface="Arial"/>
              <a:buChar char="•"/>
              <a:defRPr sz="1350">
                <a:solidFill>
                  <a:srgbClr val="002060"/>
                </a:solidFill>
              </a:defRPr>
            </a:lvl2pPr>
            <a:lvl3pPr marL="666750" indent="-195263">
              <a:buSzPct val="100000"/>
              <a:buFont typeface="Arial"/>
              <a:buChar char="•"/>
              <a:defRPr sz="1350">
                <a:solidFill>
                  <a:srgbClr val="002060"/>
                </a:solidFill>
              </a:defRPr>
            </a:lvl3pPr>
            <a:lvl4pPr marL="907256" indent="-202406">
              <a:buSzPct val="100000"/>
              <a:buFont typeface="Arial"/>
              <a:buChar char="•"/>
              <a:defRPr sz="1200">
                <a:solidFill>
                  <a:srgbClr val="002060"/>
                </a:solidFill>
              </a:defRPr>
            </a:lvl4pPr>
            <a:lvl5pPr marL="1543050" indent="-17145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  <a:p>
            <a:pPr lvl="0">
              <a:defRPr/>
            </a:pPr>
            <a:endParaRPr lang="en-US" dirty="0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27.09.2023</a:t>
            </a:r>
            <a:endParaRPr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  <a:endParaRPr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‹Nr.›</a:t>
            </a:fld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9F72C54-7290-325B-D57E-FCF8E702C3AF}"/>
              </a:ext>
            </a:extLst>
          </p:cNvPr>
          <p:cNvSpPr/>
          <p:nvPr userDrawn="1"/>
        </p:nvSpPr>
        <p:spPr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mage 2" descr="logooutline.eps">
            <a:extLst>
              <a:ext uri="{FF2B5EF4-FFF2-40B4-BE49-F238E27FC236}">
                <a16:creationId xmlns:a16="http://schemas.microsoft.com/office/drawing/2014/main" id="{AAAE4A3A-3AE9-2686-EDB6-DB168FA2C0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796394"/>
            <a:ext cx="303780" cy="30072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86A3276-8486-1EB1-24BA-66CE8BE37B7F}"/>
              </a:ext>
            </a:extLst>
          </p:cNvPr>
          <p:cNvSpPr/>
          <p:nvPr userDrawn="1"/>
        </p:nvSpPr>
        <p:spPr bwMode="auto">
          <a:xfrm>
            <a:off x="224269" y="4763715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Image 2" descr="logooutline.eps">
            <a:extLst>
              <a:ext uri="{FF2B5EF4-FFF2-40B4-BE49-F238E27FC236}">
                <a16:creationId xmlns:a16="http://schemas.microsoft.com/office/drawing/2014/main" id="{BE8F3C98-9FEC-E026-CB1C-3C30484591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044" y="4803320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69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688FCD2-E819-9E19-EF52-22FDE30848E7}"/>
              </a:ext>
            </a:extLst>
          </p:cNvPr>
          <p:cNvSpPr/>
          <p:nvPr userDrawn="1"/>
        </p:nvSpPr>
        <p:spPr bwMode="auto">
          <a:xfrm>
            <a:off x="238125" y="4777571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1D6A3D38-C000-7A95-86C3-A5B532AA76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817176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66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‹Nr.›</a:t>
            </a:fld>
            <a:endParaRPr lang="en-US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5DF3DFF-F578-D73D-5FCC-1901626C3E94}"/>
              </a:ext>
            </a:extLst>
          </p:cNvPr>
          <p:cNvSpPr/>
          <p:nvPr userDrawn="1"/>
        </p:nvSpPr>
        <p:spPr bwMode="auto"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D63E36BD-0F34-7D25-285B-485DE59C54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796394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3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5991" y="1079897"/>
            <a:ext cx="8532019" cy="3570684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63546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2485"/>
            <a:ext cx="9144000" cy="4763691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710" y="-39350"/>
            <a:ext cx="3087290" cy="477811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100">
                <a:solidFill>
                  <a:schemeClr val="bg1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575">
                <a:solidFill>
                  <a:schemeClr val="bg1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bg1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9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194198"/>
            <a:ext cx="4212431" cy="3456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94199"/>
            <a:ext cx="4208860" cy="3456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6A35148-A0C5-1773-934B-A8EC66C93DDA}"/>
              </a:ext>
            </a:extLst>
          </p:cNvPr>
          <p:cNvSpPr/>
          <p:nvPr userDrawn="1"/>
        </p:nvSpPr>
        <p:spPr bwMode="auto"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Image 2" descr="logooutline.eps">
            <a:extLst>
              <a:ext uri="{FF2B5EF4-FFF2-40B4-BE49-F238E27FC236}">
                <a16:creationId xmlns:a16="http://schemas.microsoft.com/office/drawing/2014/main" id="{0DB8D480-71F2-493A-0468-807E650091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796394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6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194198"/>
            <a:ext cx="4212431" cy="501253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5991" y="1820465"/>
            <a:ext cx="4212431" cy="2821782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03724"/>
            <a:ext cx="4212450" cy="491726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20465"/>
            <a:ext cx="4208860" cy="2821782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121EDCC-F27D-A134-7CCD-25D606FCF325}"/>
              </a:ext>
            </a:extLst>
          </p:cNvPr>
          <p:cNvSpPr/>
          <p:nvPr userDrawn="1"/>
        </p:nvSpPr>
        <p:spPr bwMode="auto">
          <a:xfrm>
            <a:off x="238125" y="4756789"/>
            <a:ext cx="593725" cy="380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Image 2" descr="logooutline.eps">
            <a:extLst>
              <a:ext uri="{FF2B5EF4-FFF2-40B4-BE49-F238E27FC236}">
                <a16:creationId xmlns:a16="http://schemas.microsoft.com/office/drawing/2014/main" id="{E966B16B-1D0C-6E6B-42E3-629211D4E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4796394"/>
            <a:ext cx="303780" cy="3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9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5991" y="280195"/>
            <a:ext cx="8532019" cy="7993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6998"/>
            <a:ext cx="9144000" cy="4065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2" y="1194197"/>
            <a:ext cx="8532018" cy="3456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3921" y="4763139"/>
            <a:ext cx="47337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r>
              <a:rPr lang="de-CH"/>
              <a:t>27.09.2023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0659" y="4767263"/>
            <a:ext cx="510941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4447" y="4767263"/>
            <a:ext cx="49291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AMMW2023 - Goran Perinić - CERN</a:t>
            </a:r>
          </a:p>
        </p:txBody>
      </p:sp>
    </p:spTree>
    <p:extLst>
      <p:ext uri="{BB962C8B-B14F-4D97-AF65-F5344CB8AC3E}">
        <p14:creationId xmlns:p14="http://schemas.microsoft.com/office/powerpoint/2010/main" val="309891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676" r:id="rId25"/>
    <p:sldLayoutId id="2147483677" r:id="rId26"/>
    <p:sldLayoutId id="2147483678" r:id="rId27"/>
    <p:sldLayoutId id="2147483680" r:id="rId28"/>
    <p:sldLayoutId id="2147483665" r:id="rId29"/>
    <p:sldLayoutId id="2147483674" r:id="rId30"/>
    <p:sldLayoutId id="2147483682" r:id="rId3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350"/>
        </a:spcBef>
        <a:spcAft>
          <a:spcPts val="300"/>
        </a:spcAft>
        <a:buFont typeface="Arial"/>
        <a:buNone/>
        <a:tabLst/>
        <a:defRPr sz="1575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242888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charset="0"/>
        <a:buChar char="•"/>
        <a:tabLst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75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6.jpeg"/><Relationship Id="rId21" Type="http://schemas.openxmlformats.org/officeDocument/2006/relationships/image" Target="../media/image33.png"/><Relationship Id="rId7" Type="http://schemas.openxmlformats.org/officeDocument/2006/relationships/image" Target="../media/image20.pn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image" Target="../media/image15.jpe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24" Type="http://schemas.openxmlformats.org/officeDocument/2006/relationships/image" Target="../media/image36.png"/><Relationship Id="rId5" Type="http://schemas.openxmlformats.org/officeDocument/2006/relationships/image" Target="../media/image18.jpe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14.png"/><Relationship Id="rId19" Type="http://schemas.openxmlformats.org/officeDocument/2006/relationships/image" Target="../media/image31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39.png"/><Relationship Id="rId3" Type="http://schemas.openxmlformats.org/officeDocument/2006/relationships/image" Target="../media/image45.png"/><Relationship Id="rId21" Type="http://schemas.openxmlformats.org/officeDocument/2006/relationships/image" Target="../media/image61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59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2F0E8C-9958-551C-BAE3-E982D579C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94205"/>
            <a:ext cx="3616036" cy="3203145"/>
          </a:xfrm>
        </p:spPr>
        <p:txBody>
          <a:bodyPr/>
          <a:lstStyle/>
          <a:p>
            <a:r>
              <a:rPr lang="en-GB" sz="1200" noProof="0" dirty="0"/>
              <a:t>Template based creation of</a:t>
            </a:r>
          </a:p>
          <a:p>
            <a:pPr lvl="1"/>
            <a:endParaRPr lang="en-GB" sz="1100" noProof="0" dirty="0"/>
          </a:p>
          <a:p>
            <a:pPr lvl="1"/>
            <a:r>
              <a:rPr lang="en-GB" sz="1100" b="1" dirty="0"/>
              <a:t>E</a:t>
            </a:r>
            <a:r>
              <a:rPr lang="en-GB" sz="1100" b="1" noProof="0" dirty="0" err="1"/>
              <a:t>quipment</a:t>
            </a:r>
            <a:r>
              <a:rPr lang="en-GB" sz="1100" b="1" noProof="0" dirty="0"/>
              <a:t> records</a:t>
            </a:r>
            <a:br>
              <a:rPr lang="en-GB" sz="1100" noProof="0" dirty="0"/>
            </a:br>
            <a:br>
              <a:rPr lang="en-GB" sz="1100" noProof="0" dirty="0"/>
            </a:br>
            <a:r>
              <a:rPr lang="en-GB" sz="1100" noProof="0" dirty="0"/>
              <a:t>and, as required, associated</a:t>
            </a:r>
          </a:p>
          <a:p>
            <a:pPr lvl="1"/>
            <a:r>
              <a:rPr lang="en-GB" sz="1100" b="1" dirty="0"/>
              <a:t>Q</a:t>
            </a:r>
            <a:r>
              <a:rPr lang="en-GB" sz="1100" b="1" noProof="0" dirty="0" err="1"/>
              <a:t>uality</a:t>
            </a:r>
            <a:r>
              <a:rPr lang="en-GB" sz="1100" b="1" noProof="0" dirty="0"/>
              <a:t> assurance steps</a:t>
            </a:r>
            <a:br>
              <a:rPr lang="en-GB" sz="1100" noProof="0" dirty="0"/>
            </a:br>
            <a:endParaRPr lang="en-GB" sz="1100" noProof="0" dirty="0"/>
          </a:p>
          <a:p>
            <a:r>
              <a:rPr lang="en-GB" sz="1100" noProof="0" dirty="0"/>
              <a:t>Used for series of identical or very similar components (that shall be traced individually)</a:t>
            </a:r>
          </a:p>
          <a:p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A0E756-86FC-4FB2-9841-0494750ED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Equipment and Workflow Generator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F301B-1374-3797-8645-70A75CD5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E416C-1B94-E0C5-193B-9C0A9E6C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74AB-8E82-57D3-9E07-E9AC2695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964FB2-0E78-3B7D-BBCB-27FA4B5D4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005" y="939853"/>
            <a:ext cx="3460100" cy="3203145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1F3647-F4D0-A747-CF76-8C933CB15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131" y="1390707"/>
            <a:ext cx="3460100" cy="3203406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31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93A5CF-EBAE-FB9E-7EA7-7A17D851B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4114800" cy="3203145"/>
          </a:xfrm>
        </p:spPr>
        <p:txBody>
          <a:bodyPr>
            <a:noAutofit/>
          </a:bodyPr>
          <a:lstStyle/>
          <a:p>
            <a:r>
              <a:rPr lang="en-GB" sz="1200" noProof="0" dirty="0"/>
              <a:t>Excel based creation of</a:t>
            </a:r>
            <a:endParaRPr lang="en-GB" sz="400" noProof="0" dirty="0"/>
          </a:p>
          <a:p>
            <a:pPr lvl="1"/>
            <a:r>
              <a:rPr lang="en-GB" sz="800" noProof="0" dirty="0"/>
              <a:t>equipment records (assets, functional positions, systems)</a:t>
            </a:r>
          </a:p>
          <a:p>
            <a:pPr lvl="1"/>
            <a:r>
              <a:rPr lang="en-GB" sz="800" noProof="0" dirty="0"/>
              <a:t>equipment structures</a:t>
            </a:r>
          </a:p>
          <a:p>
            <a:pPr lvl="1"/>
            <a:r>
              <a:rPr lang="en-GB" sz="800" noProof="0" dirty="0"/>
              <a:t>work orders</a:t>
            </a:r>
          </a:p>
          <a:p>
            <a:pPr lvl="1"/>
            <a:r>
              <a:rPr lang="en-GB" sz="800" noProof="0" dirty="0"/>
              <a:t>activities</a:t>
            </a:r>
          </a:p>
          <a:p>
            <a:pPr lvl="1"/>
            <a:r>
              <a:rPr lang="en-GB" sz="700" noProof="0" dirty="0"/>
              <a:t>tasks</a:t>
            </a:r>
          </a:p>
          <a:p>
            <a:pPr lvl="1"/>
            <a:r>
              <a:rPr lang="en-GB" sz="700" noProof="0" dirty="0"/>
              <a:t>standard WOs</a:t>
            </a:r>
          </a:p>
          <a:p>
            <a:pPr lvl="1"/>
            <a:r>
              <a:rPr lang="en-GB" sz="700" noProof="0" dirty="0"/>
              <a:t>checklists</a:t>
            </a:r>
          </a:p>
          <a:p>
            <a:pPr lvl="1"/>
            <a:r>
              <a:rPr lang="en-GB" sz="700" noProof="0" dirty="0"/>
              <a:t>comments</a:t>
            </a:r>
          </a:p>
          <a:p>
            <a:pPr lvl="1"/>
            <a:r>
              <a:rPr lang="en-GB" sz="600" noProof="0" dirty="0"/>
              <a:t>PM schedules</a:t>
            </a:r>
          </a:p>
          <a:p>
            <a:pPr lvl="1"/>
            <a:r>
              <a:rPr lang="en-GB" sz="600" noProof="0" dirty="0"/>
              <a:t>routes</a:t>
            </a:r>
          </a:p>
          <a:p>
            <a:pPr lvl="1"/>
            <a:r>
              <a:rPr lang="en-GB" sz="600" noProof="0" dirty="0"/>
              <a:t>campaigns</a:t>
            </a:r>
          </a:p>
          <a:p>
            <a:pPr lvl="1"/>
            <a:r>
              <a:rPr lang="en-GB" sz="600" noProof="0" dirty="0"/>
              <a:t>parts</a:t>
            </a:r>
          </a:p>
          <a:p>
            <a:pPr lvl="1"/>
            <a:r>
              <a:rPr lang="en-GB" sz="500" noProof="0" dirty="0"/>
              <a:t>store records</a:t>
            </a:r>
          </a:p>
          <a:p>
            <a:pPr lvl="1"/>
            <a:r>
              <a:rPr lang="en-GB" sz="500" noProof="0" dirty="0"/>
              <a:t>bins</a:t>
            </a:r>
          </a:p>
          <a:p>
            <a:pPr lvl="1"/>
            <a:r>
              <a:rPr lang="en-GB" sz="500" noProof="0" dirty="0"/>
              <a:t>price lists </a:t>
            </a:r>
          </a:p>
          <a:p>
            <a:pPr lvl="1"/>
            <a:r>
              <a:rPr lang="en-GB" sz="500" noProof="0" dirty="0"/>
              <a:t>part associations</a:t>
            </a:r>
          </a:p>
          <a:p>
            <a:pPr lvl="1"/>
            <a:r>
              <a:rPr lang="en-GB" sz="400" noProof="0" dirty="0"/>
              <a:t>substitute parts</a:t>
            </a:r>
          </a:p>
          <a:p>
            <a:pPr lvl="1"/>
            <a:r>
              <a:rPr lang="en-GB" sz="400" noProof="0" dirty="0"/>
              <a:t>material lists</a:t>
            </a:r>
          </a:p>
          <a:p>
            <a:pPr lvl="1"/>
            <a:r>
              <a:rPr lang="en-GB" sz="400" noProof="0" dirty="0"/>
              <a:t>part stock</a:t>
            </a:r>
          </a:p>
          <a:p>
            <a:pPr lvl="1"/>
            <a:r>
              <a:rPr lang="en-GB" sz="400" noProof="0" dirty="0"/>
              <a:t>part transactions</a:t>
            </a:r>
          </a:p>
          <a:p>
            <a:pPr lvl="1"/>
            <a:r>
              <a:rPr lang="en-GB" sz="400" noProof="0" dirty="0"/>
              <a:t>equipment dependencies</a:t>
            </a:r>
          </a:p>
          <a:p>
            <a:pPr lvl="1"/>
            <a:r>
              <a:rPr lang="en-GB" sz="300" noProof="0" dirty="0"/>
              <a:t>…</a:t>
            </a:r>
            <a:endParaRPr lang="en-GB" sz="5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CA5013-787B-E25E-C6D2-3255C4F06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Upload Utility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CFB73-0789-1500-81E2-9A3FE0DF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FE13E-96BD-7836-29AE-0CE78BBC1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1E074-F6EF-8148-AA99-4C9F80C4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D9DD12-0DED-176C-B634-ECA21BA8D0F0}"/>
              </a:ext>
            </a:extLst>
          </p:cNvPr>
          <p:cNvGrpSpPr/>
          <p:nvPr/>
        </p:nvGrpSpPr>
        <p:grpSpPr>
          <a:xfrm>
            <a:off x="4572000" y="1160751"/>
            <a:ext cx="4311405" cy="3235455"/>
            <a:chOff x="4654446" y="776287"/>
            <a:chExt cx="4311405" cy="32354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DFAAD8-A742-F974-AE07-61998B408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4446" y="776287"/>
              <a:ext cx="4311405" cy="3235455"/>
            </a:xfrm>
            <a:prstGeom prst="rect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BCEA58-8474-3219-5E1E-FDE4397AF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7100" y="990665"/>
              <a:ext cx="347711" cy="95264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53768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E21E7A-C163-DDDE-9BDD-752FEF1DE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4114800" cy="3203145"/>
          </a:xfrm>
        </p:spPr>
        <p:txBody>
          <a:bodyPr/>
          <a:lstStyle/>
          <a:p>
            <a:r>
              <a:rPr lang="en-GB" sz="1400" noProof="0"/>
              <a:t>Web-based module for barcode printing from</a:t>
            </a:r>
          </a:p>
          <a:p>
            <a:pPr lvl="1"/>
            <a:endParaRPr lang="en-GB" sz="1200" noProof="0"/>
          </a:p>
          <a:p>
            <a:pPr lvl="1"/>
            <a:r>
              <a:rPr lang="en-GB" sz="1200" noProof="0"/>
              <a:t>Store Kiosk</a:t>
            </a:r>
          </a:p>
          <a:p>
            <a:pPr lvl="1"/>
            <a:r>
              <a:rPr lang="en-GB" sz="1200" noProof="0"/>
              <a:t>EAM Light</a:t>
            </a:r>
          </a:p>
          <a:p>
            <a:pPr lvl="1"/>
            <a:r>
              <a:rPr lang="en-GB" sz="1200" noProof="0"/>
              <a:t>Standalone web interface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0124C4-D5E8-69F3-E641-B09AC8D72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Barcode Printing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1CED6-C323-DEB2-83E9-C679D5B3D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F2531-7DF9-AA8A-1487-CD9A4B04E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E2BC-8E4B-0702-443C-94D79614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220CC1-2F9F-CFE5-37BB-04A367995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673" y="731803"/>
            <a:ext cx="4228546" cy="3931730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72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861C98-CCE2-A028-A618-1F88228B4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2" y="1194197"/>
            <a:ext cx="3320377" cy="3456384"/>
          </a:xfrm>
        </p:spPr>
        <p:txBody>
          <a:bodyPr/>
          <a:lstStyle/>
          <a:p>
            <a:r>
              <a:rPr lang="en-GB" sz="1200" dirty="0"/>
              <a:t>Manufacturing follow-up</a:t>
            </a:r>
          </a:p>
          <a:p>
            <a:r>
              <a:rPr lang="en-GB" sz="1200" dirty="0"/>
              <a:t>Application put into place for the construction of the LHC. </a:t>
            </a:r>
          </a:p>
          <a:p>
            <a:r>
              <a:rPr lang="en-GB" sz="1200" dirty="0"/>
              <a:t>Most functionalities now available in other applications, but nevertheless still in use in the accelerator domain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558DE9-75AB-0B48-C163-6C4AC6018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MTF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73A12-E6DA-9987-1D9A-05F5402B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B638C-54EC-50C9-9EEB-6DBCB17F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CC94D-818D-E29F-E406-9F68F44E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13</a:t>
            </a:fld>
            <a:endParaRPr lang="en-US"/>
          </a:p>
        </p:txBody>
      </p:sp>
      <p:pic>
        <p:nvPicPr>
          <p:cNvPr id="8" name="Grafik 7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70BDB691-CB2C-4472-7E44-26EB5C2D2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78" y="1077515"/>
            <a:ext cx="4531251" cy="3110435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C636F39C-D091-FAA9-72CF-43E7AE89F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3" y="1540146"/>
            <a:ext cx="4525765" cy="3110435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208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4359F5-CE19-A167-1EB6-E36E6C058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4114800" cy="3203145"/>
          </a:xfrm>
        </p:spPr>
        <p:txBody>
          <a:bodyPr/>
          <a:lstStyle/>
          <a:p>
            <a:r>
              <a:rPr lang="en-GB" sz="1400" noProof="0"/>
              <a:t>Store management application for</a:t>
            </a:r>
            <a:br>
              <a:rPr lang="en-GB" sz="1400" noProof="0"/>
            </a:br>
            <a:endParaRPr lang="en-GB" sz="1400" noProof="0"/>
          </a:p>
          <a:p>
            <a:pPr lvl="1"/>
            <a:r>
              <a:rPr lang="en-GB" sz="1200" noProof="0"/>
              <a:t>Self service stores</a:t>
            </a:r>
          </a:p>
          <a:p>
            <a:pPr lvl="1"/>
            <a:r>
              <a:rPr lang="en-GB" sz="1200"/>
              <a:t>S</a:t>
            </a:r>
            <a:r>
              <a:rPr lang="en-GB" sz="1200" noProof="0" err="1"/>
              <a:t>upervised</a:t>
            </a:r>
            <a:r>
              <a:rPr lang="en-GB" sz="1200" noProof="0"/>
              <a:t> stores</a:t>
            </a:r>
          </a:p>
          <a:p>
            <a:pPr lvl="1"/>
            <a:r>
              <a:rPr lang="en-GB" sz="1200"/>
              <a:t>C</a:t>
            </a:r>
            <a:r>
              <a:rPr lang="en-GB" sz="1200" noProof="0" err="1"/>
              <a:t>entral</a:t>
            </a:r>
            <a:r>
              <a:rPr lang="en-GB" sz="1200" noProof="0"/>
              <a:t> stores</a:t>
            </a:r>
          </a:p>
          <a:p>
            <a:pPr marL="0" indent="0">
              <a:buNone/>
            </a:pPr>
            <a:endParaRPr lang="en-GB" sz="1400" noProof="0"/>
          </a:p>
          <a:p>
            <a:pPr marL="0" indent="0">
              <a:buNone/>
            </a:pPr>
            <a:br>
              <a:rPr lang="en-GB" sz="1200" noProof="0"/>
            </a:br>
            <a:r>
              <a:rPr lang="en-GB" sz="1200" noProof="0"/>
              <a:t>There will be a detailed presentation by </a:t>
            </a:r>
            <a:br>
              <a:rPr lang="en-GB" sz="1200" noProof="0"/>
            </a:br>
            <a:r>
              <a:rPr lang="en-GB" sz="1200" noProof="0"/>
              <a:t>Peter Jurcso tomorrow morning.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D53943-E63F-BC6A-696D-CC2D55AA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EAM Store Kiosk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03A84-A7F0-5043-0ED5-68E7A2D5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E1C90-9CAA-345C-6C75-9D76762F9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A567-740F-3A27-DF57-D7D227D5F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62A3D6-CE1C-8C86-F621-3462409E9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395" y="830198"/>
            <a:ext cx="3617663" cy="3367152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304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909675-B053-3A53-0CB9-EFD0078A7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94205"/>
            <a:ext cx="2358736" cy="3203145"/>
          </a:xfrm>
        </p:spPr>
        <p:txBody>
          <a:bodyPr/>
          <a:lstStyle/>
          <a:p>
            <a:r>
              <a:rPr lang="en-GB" sz="1200" noProof="0" dirty="0"/>
              <a:t>Field interface for</a:t>
            </a:r>
            <a:endParaRPr lang="en-GB" sz="1200" dirty="0"/>
          </a:p>
          <a:p>
            <a:pPr lvl="1"/>
            <a:r>
              <a:rPr lang="en-GB" sz="1100" dirty="0"/>
              <a:t>Consulting and updating equipment information</a:t>
            </a:r>
          </a:p>
          <a:p>
            <a:pPr lvl="1"/>
            <a:r>
              <a:rPr lang="en-GB" sz="1100" noProof="0" dirty="0"/>
              <a:t>Structure operations</a:t>
            </a:r>
          </a:p>
          <a:p>
            <a:pPr lvl="1"/>
            <a:r>
              <a:rPr lang="en-GB" sz="1100" noProof="0" dirty="0"/>
              <a:t>Completing work orders including</a:t>
            </a:r>
          </a:p>
          <a:p>
            <a:pPr lvl="2"/>
            <a:r>
              <a:rPr lang="en-GB" sz="1100" dirty="0"/>
              <a:t>Activities</a:t>
            </a:r>
          </a:p>
          <a:p>
            <a:pPr lvl="2"/>
            <a:r>
              <a:rPr lang="en-GB" sz="1100" dirty="0"/>
              <a:t>Checklists</a:t>
            </a:r>
          </a:p>
          <a:p>
            <a:pPr lvl="2"/>
            <a:r>
              <a:rPr lang="en-GB" sz="1100" noProof="0" dirty="0"/>
              <a:t>Booking part usage and </a:t>
            </a:r>
            <a:r>
              <a:rPr lang="en-GB" sz="1100" dirty="0"/>
              <a:t>hours (contractors)</a:t>
            </a:r>
          </a:p>
          <a:p>
            <a:pPr lvl="2"/>
            <a:r>
              <a:rPr lang="en-GB" sz="1100" noProof="0" dirty="0"/>
              <a:t>Uploading pictures and documents</a:t>
            </a:r>
          </a:p>
          <a:p>
            <a:pPr lvl="1"/>
            <a:r>
              <a:rPr lang="en-GB" sz="1100" dirty="0"/>
              <a:t>…</a:t>
            </a:r>
          </a:p>
          <a:p>
            <a:r>
              <a:rPr lang="en-GB" sz="1100" dirty="0"/>
              <a:t>Main</a:t>
            </a:r>
            <a:r>
              <a:rPr lang="en-GB" sz="1100" noProof="0" dirty="0"/>
              <a:t> intention: provide a user friendly and platform independent interface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97486F-2603-EA0A-7D19-D602D1CB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EAM Light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EFDA9-F579-0963-B6D3-A57BFF49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D52DF-0095-CA19-DAB7-0906D7ED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2060D-7335-BC46-E0FE-61080BC4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15</a:t>
            </a:fld>
            <a:endParaRPr lang="en-US"/>
          </a:p>
        </p:txBody>
      </p:sp>
      <p:pic>
        <p:nvPicPr>
          <p:cNvPr id="14" name="Grafik 13" descr="Ein Bild, das Screenshot, Text, Software, Computersymbol enthält.&#10;&#10;Automatisch generierte Beschreibung">
            <a:extLst>
              <a:ext uri="{FF2B5EF4-FFF2-40B4-BE49-F238E27FC236}">
                <a16:creationId xmlns:a16="http://schemas.microsoft.com/office/drawing/2014/main" id="{3C1404A1-EC15-ACBE-E0F8-FE065ED30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47" y="1092452"/>
            <a:ext cx="6007028" cy="3104898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239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D8595E-ED68-71E6-56EC-695852259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883" y="607307"/>
            <a:ext cx="5584981" cy="3736860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C83B6C-AB9C-6DDF-A6BB-CE737C674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94205"/>
            <a:ext cx="2990538" cy="3203145"/>
          </a:xfrm>
        </p:spPr>
        <p:txBody>
          <a:bodyPr/>
          <a:lstStyle/>
          <a:p>
            <a:r>
              <a:rPr lang="en-GB" sz="1400" noProof="0"/>
              <a:t>Industrial EAM system</a:t>
            </a:r>
          </a:p>
          <a:p>
            <a:pPr lvl="1"/>
            <a:endParaRPr lang="en-GB" sz="1200" noProof="0"/>
          </a:p>
          <a:p>
            <a:pPr lvl="1"/>
            <a:r>
              <a:rPr lang="en-GB" sz="1200"/>
              <a:t>P</a:t>
            </a:r>
            <a:r>
              <a:rPr lang="en-GB" sz="1200" noProof="0" err="1"/>
              <a:t>rovides</a:t>
            </a:r>
            <a:r>
              <a:rPr lang="en-GB" sz="1200" noProof="0"/>
              <a:t> built-in functionality for a wide range of asset and maintenance management tasks</a:t>
            </a:r>
          </a:p>
          <a:p>
            <a:pPr lvl="1"/>
            <a:r>
              <a:rPr lang="en-GB" sz="1200"/>
              <a:t>Ensures data quality by providing an extensive set of business rules</a:t>
            </a:r>
            <a:endParaRPr lang="en-GB" sz="1200" noProof="0"/>
          </a:p>
          <a:p>
            <a:pPr lvl="1"/>
            <a:r>
              <a:rPr lang="en-GB" sz="1200"/>
              <a:t>P</a:t>
            </a:r>
            <a:r>
              <a:rPr lang="en-GB" sz="1200" noProof="0" err="1"/>
              <a:t>rovides</a:t>
            </a:r>
            <a:r>
              <a:rPr lang="en-GB" sz="1200" noProof="0"/>
              <a:t> webservice interface </a:t>
            </a:r>
            <a:br>
              <a:rPr lang="en-GB" sz="1200" noProof="0"/>
            </a:br>
            <a:endParaRPr lang="en-GB" sz="1200" noProof="0"/>
          </a:p>
          <a:p>
            <a:pPr lvl="1"/>
            <a:r>
              <a:rPr lang="en-GB" sz="1200"/>
              <a:t>I</a:t>
            </a:r>
            <a:r>
              <a:rPr lang="en-GB" sz="1200" noProof="0"/>
              <a:t>s used by power users </a:t>
            </a:r>
            <a:br>
              <a:rPr lang="en-GB" sz="1200" noProof="0"/>
            </a:br>
            <a:r>
              <a:rPr lang="en-GB" sz="1200" noProof="0"/>
              <a:t>and by admins for all configuration and administration tasks</a:t>
            </a:r>
          </a:p>
          <a:p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746979-9C33-26AA-0E8F-C28B38EFE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EAM (extended)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54A40-D6F5-2A21-15C9-7755B197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E815C-2940-0EF7-70AE-BEC9E106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</a:t>
            </a:r>
            <a:r>
              <a:rPr lang="en-US" err="1"/>
              <a:t>Perinić</a:t>
            </a:r>
            <a:r>
              <a:rPr lang="en-US"/>
              <a:t> -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9F499-B043-F090-786E-DC794B61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4D696-D05A-685A-14A5-83C19D739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030" y="678113"/>
            <a:ext cx="5367819" cy="33715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FD30BD-27C7-0BDA-0C86-3AF244C7E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144" y="930720"/>
            <a:ext cx="4708376" cy="3729164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4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12D704-AC33-B2F8-C163-B91365E75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3266047" cy="3203145"/>
          </a:xfrm>
        </p:spPr>
        <p:txBody>
          <a:bodyPr/>
          <a:lstStyle/>
          <a:p>
            <a:r>
              <a:rPr lang="en-GB" sz="1200" noProof="0"/>
              <a:t>Logbook for the technical domain</a:t>
            </a:r>
          </a:p>
          <a:p>
            <a:r>
              <a:rPr lang="en-GB" sz="1200" noProof="0"/>
              <a:t>Registration of operation related observations</a:t>
            </a:r>
          </a:p>
          <a:p>
            <a:r>
              <a:rPr lang="en-GB" sz="1200"/>
              <a:t>Shift management</a:t>
            </a:r>
            <a:endParaRPr lang="en-GB" sz="1200" noProof="0"/>
          </a:p>
          <a:p>
            <a:r>
              <a:rPr lang="en-GB" sz="1200"/>
              <a:t>Recording of system failures</a:t>
            </a:r>
            <a:endParaRPr lang="en-GB" sz="1200" noProof="0"/>
          </a:p>
          <a:p>
            <a:r>
              <a:rPr lang="en-GB" sz="1200" noProof="0"/>
              <a:t>Initiation of work orders</a:t>
            </a:r>
          </a:p>
          <a:p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7C5015-7DDA-52F7-EC39-0198CAFBA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Logbook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E1E57-717D-487B-457E-4AEB4270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338E5-F571-979E-2A93-5AC409E8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50C7A-B788-8CF9-4CDF-572BA4D9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3F45C0-62E1-7DB6-D376-9EDFD9A7F488}"/>
              </a:ext>
            </a:extLst>
          </p:cNvPr>
          <p:cNvGrpSpPr>
            <a:grpSpLocks noChangeAspect="1"/>
          </p:cNvGrpSpPr>
          <p:nvPr/>
        </p:nvGrpSpPr>
        <p:grpSpPr>
          <a:xfrm>
            <a:off x="3809402" y="569978"/>
            <a:ext cx="4173144" cy="3883874"/>
            <a:chOff x="3064939" y="260654"/>
            <a:chExt cx="5526586" cy="51435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FE4755-E4BF-6B4A-84DF-C4A08EBD8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4939" y="260654"/>
              <a:ext cx="5526586" cy="5143500"/>
            </a:xfrm>
            <a:prstGeom prst="rect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9AC8D3-F337-1AB3-3275-8C34EEDD0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778" y="555781"/>
              <a:ext cx="2640650" cy="3975111"/>
            </a:xfrm>
            <a:prstGeom prst="rect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B0264F-0FCD-34B9-73F4-31917F9D59F6}"/>
                </a:ext>
              </a:extLst>
            </p:cNvPr>
            <p:cNvSpPr/>
            <p:nvPr/>
          </p:nvSpPr>
          <p:spPr>
            <a:xfrm>
              <a:off x="5836778" y="4515018"/>
              <a:ext cx="2640650" cy="740604"/>
            </a:xfrm>
            <a:prstGeom prst="rect">
              <a:avLst/>
            </a:prstGeom>
            <a:solidFill>
              <a:srgbClr val="F5F5FA"/>
            </a:solidFill>
            <a:ln w="12700"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3D41414-F472-03BB-C199-3111EDBD4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932" y="726684"/>
            <a:ext cx="4177077" cy="3883874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Ein Bild, das Screenshot, Software, Text, Computersymbol enthält.&#10;&#10;Automatisch generierte Beschreibung">
            <a:extLst>
              <a:ext uri="{FF2B5EF4-FFF2-40B4-BE49-F238E27FC236}">
                <a16:creationId xmlns:a16="http://schemas.microsoft.com/office/drawing/2014/main" id="{2F65DB72-B4C5-F5CA-CECF-FCAFCF4CC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55" y="1722911"/>
            <a:ext cx="4507606" cy="2973965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6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3E59C6-EB39-3FC6-8C33-2C134709B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3449782" cy="3203145"/>
          </a:xfrm>
        </p:spPr>
        <p:txBody>
          <a:bodyPr/>
          <a:lstStyle/>
          <a:p>
            <a:r>
              <a:rPr lang="en-GB" sz="1400" noProof="0" dirty="0"/>
              <a:t>Workflows for radioprotection</a:t>
            </a:r>
          </a:p>
          <a:p>
            <a:pPr lvl="1"/>
            <a:endParaRPr lang="en-GB" sz="1200" noProof="0" dirty="0"/>
          </a:p>
          <a:p>
            <a:pPr lvl="1"/>
            <a:r>
              <a:rPr lang="en-GB" sz="1200" noProof="0" dirty="0"/>
              <a:t>Registration and management of measurements on equipment leaving the accelerator complex</a:t>
            </a:r>
          </a:p>
          <a:p>
            <a:pPr lvl="1"/>
            <a:r>
              <a:rPr lang="en-GB" sz="1200" noProof="0" dirty="0"/>
              <a:t>Radioactive waste storage and handling management</a:t>
            </a:r>
          </a:p>
          <a:p>
            <a:pPr lvl="1"/>
            <a:r>
              <a:rPr lang="en-GB" sz="1200" noProof="0" dirty="0"/>
              <a:t>RP analysis management</a:t>
            </a:r>
          </a:p>
          <a:p>
            <a:pPr lvl="1"/>
            <a:r>
              <a:rPr lang="en-GB" sz="1200" noProof="0" dirty="0"/>
              <a:t>Water release management</a:t>
            </a:r>
          </a:p>
          <a:p>
            <a:pPr lvl="1"/>
            <a:r>
              <a:rPr lang="en-GB" sz="1200" dirty="0"/>
              <a:t>RP vacuum cleaner rental management</a:t>
            </a:r>
          </a:p>
          <a:p>
            <a:r>
              <a:rPr lang="en-GB" sz="1400" dirty="0"/>
              <a:t>Requestor interfaces with data entry wizards </a:t>
            </a:r>
            <a:endParaRPr lang="en-GB" sz="14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0F6E38-5E5B-A432-BA61-53286BE9D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TREC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B9172-1344-9734-4C02-A93B4E336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864DF-77BA-E96D-1339-800FFD70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1B4A1-6411-B15D-D288-6BF6703A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85B0C-BFBC-21A0-282D-69CFC747A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583" y="840386"/>
            <a:ext cx="3728217" cy="3462728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327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A3F360-AA74-91D0-EF32-BDF63471E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2156721" cy="3203145"/>
          </a:xfrm>
        </p:spPr>
        <p:txBody>
          <a:bodyPr/>
          <a:lstStyle/>
          <a:p>
            <a:r>
              <a:rPr lang="en-GB" sz="1400"/>
              <a:t>Open source </a:t>
            </a:r>
            <a:br>
              <a:rPr lang="en-GB" sz="1400"/>
            </a:br>
            <a:r>
              <a:rPr lang="en-GB" sz="1400"/>
              <a:t>reporting tool</a:t>
            </a:r>
            <a:endParaRPr lang="en-GB" sz="1400" noProof="0"/>
          </a:p>
          <a:p>
            <a:pPr marL="0" indent="0">
              <a:buNone/>
            </a:pPr>
            <a:endParaRPr lang="en-GB" sz="1400" noProof="0"/>
          </a:p>
          <a:p>
            <a:endParaRPr lang="en-GB" sz="1400"/>
          </a:p>
          <a:p>
            <a:endParaRPr lang="en-GB" sz="1400" noProof="0"/>
          </a:p>
          <a:p>
            <a:pPr marL="0" indent="0">
              <a:buNone/>
            </a:pPr>
            <a:r>
              <a:rPr lang="en-GB" sz="1200" noProof="0"/>
              <a:t>There will be a presentation giving more detail by </a:t>
            </a:r>
            <a:br>
              <a:rPr lang="en-GB" sz="1200" noProof="0"/>
            </a:br>
            <a:r>
              <a:rPr lang="en-GB" sz="1200" noProof="0"/>
              <a:t>Fabio </a:t>
            </a:r>
            <a:r>
              <a:rPr lang="en-GB" sz="1200" noProof="0" err="1"/>
              <a:t>Alfeo</a:t>
            </a:r>
            <a:r>
              <a:rPr lang="en-GB" sz="1200" noProof="0"/>
              <a:t> this afternoon.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D1A03B-1C33-E623-ACB7-756F40960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Pentaho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135C0-3ED9-A50C-8525-FD32717E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96CBD-DE4D-5266-57E1-7DAF3105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F4CDF-927F-95C5-B7D7-1C4C9CCAF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19</a:t>
            </a:fld>
            <a:endParaRPr lang="en-US"/>
          </a:p>
        </p:txBody>
      </p:sp>
      <p:pic>
        <p:nvPicPr>
          <p:cNvPr id="7" name="Grafik 6" descr="Ein Bild, das Screenshot, Text, Reihe, Diagramm enthält.&#10;&#10;Automatisch generierte Beschreibung">
            <a:extLst>
              <a:ext uri="{FF2B5EF4-FFF2-40B4-BE49-F238E27FC236}">
                <a16:creationId xmlns:a16="http://schemas.microsoft.com/office/drawing/2014/main" id="{629F7F6E-F48A-D140-4C5F-505FB54AF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27" y="832986"/>
            <a:ext cx="6011682" cy="31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35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B010-6ACD-FE94-9196-E41ADE87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33611"/>
            <a:ext cx="8686800" cy="705332"/>
          </a:xfrm>
        </p:spPr>
        <p:txBody>
          <a:bodyPr>
            <a:noAutofit/>
          </a:bodyPr>
          <a:lstStyle/>
          <a:p>
            <a:r>
              <a:rPr lang="en-GB" sz="2000" noProof="0" dirty="0"/>
              <a:t>CERN’s Asset &amp; Maintenance Management Application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41B98-2C4C-AC4A-CBE3-90335C322F3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noProof="0" dirty="0"/>
              <a:t>Goran Perinic, CERN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AD2B61B-6CCF-B25E-D5FA-0CF651A922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 dirty="0"/>
              <a:t>27.09.2023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A0A7D4-96E9-C187-3A1D-D3651FF55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AMMW2023 - Goran </a:t>
            </a:r>
            <a:r>
              <a:rPr lang="en-US" dirty="0" err="1"/>
              <a:t>Perinić</a:t>
            </a:r>
            <a:r>
              <a:rPr lang="en-US"/>
              <a:t> - CERN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A3F2578-B7BD-0DEB-E500-ADE9B2E42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55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44C63A-AF3C-2B65-8516-09E977373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1" y="1194197"/>
            <a:ext cx="8754881" cy="3456384"/>
          </a:xfrm>
        </p:spPr>
        <p:txBody>
          <a:bodyPr/>
          <a:lstStyle/>
          <a:p>
            <a:pPr marL="0" indent="0">
              <a:buNone/>
            </a:pPr>
            <a:r>
              <a:rPr lang="en-GB" sz="1200" dirty="0"/>
              <a:t>To CERN colleagues</a:t>
            </a:r>
          </a:p>
          <a:p>
            <a:r>
              <a:rPr lang="en-GB" sz="1200" dirty="0"/>
              <a:t>Where are the current pain points in the digital thread for the lifecycle of physical assets?</a:t>
            </a:r>
          </a:p>
          <a:p>
            <a:r>
              <a:rPr lang="en-GB" sz="1200" dirty="0"/>
              <a:t>What functionalities are required to master the LS3 (long shut-down 3)?</a:t>
            </a:r>
          </a:p>
          <a:p>
            <a:r>
              <a:rPr lang="en-GB" sz="1200" dirty="0"/>
              <a:t>How can we assist you even further in making use of the collected data? </a:t>
            </a:r>
            <a:br>
              <a:rPr lang="en-GB" sz="1200" dirty="0"/>
            </a:br>
            <a:endParaRPr lang="en-GB" sz="1200" dirty="0"/>
          </a:p>
          <a:p>
            <a:pPr marL="0" indent="0">
              <a:buNone/>
            </a:pPr>
            <a:r>
              <a:rPr lang="en-GB" sz="1200" dirty="0"/>
              <a:t>To EAM users outside CERN</a:t>
            </a:r>
          </a:p>
          <a:p>
            <a:r>
              <a:rPr lang="en-GB" sz="1200" dirty="0"/>
              <a:t>What are our common needs for the enhancement of EAM that might be easier to obtain if we voice them together?</a:t>
            </a:r>
          </a:p>
          <a:p>
            <a:r>
              <a:rPr lang="en-GB" sz="1200" dirty="0"/>
              <a:t>What can CERN do for the community?</a:t>
            </a:r>
          </a:p>
          <a:p>
            <a:r>
              <a:rPr lang="en-GB" sz="1200" dirty="0"/>
              <a:t>What functionalities could we develop together?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336C06-5D5F-BC0E-2751-2EE5BEF3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err="1"/>
              <a:t>My</a:t>
            </a:r>
            <a:r>
              <a:rPr lang="fr-CH"/>
              <a:t> questions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8D10-E090-802E-8A2E-E06B91159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DAFB0-69DC-BFDA-005E-4A1B15DA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224DE-561C-F3A8-F858-7D44B6692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74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069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5992" y="1194197"/>
            <a:ext cx="4889463" cy="3456384"/>
          </a:xfrm>
        </p:spPr>
        <p:txBody>
          <a:bodyPr/>
          <a:lstStyle/>
          <a:p>
            <a:pPr marL="0" indent="0">
              <a:spcBef>
                <a:spcPts val="900"/>
              </a:spcBef>
              <a:buNone/>
            </a:pPr>
            <a:r>
              <a:rPr lang="en-GB" sz="1200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</a:t>
            </a:r>
            <a: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is the world’s largest research centre for particle physics.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GB" sz="1200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 </a:t>
            </a:r>
            <a: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is to provide scientists with tools to study the building blocks of matter and the origins of the universe.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GB" sz="1200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How: </a:t>
            </a:r>
            <a: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By building and operating huge particle accelerators.</a:t>
            </a:r>
          </a:p>
          <a:p>
            <a:pPr marL="27432">
              <a:spcBef>
                <a:spcPts val="900"/>
              </a:spcBef>
            </a:pPr>
            <a:endParaRPr lang="en-GB" sz="1800" noProof="0" dirty="0"/>
          </a:p>
          <a:p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Arial" panose="020B0604020202020204" pitchFamily="34" charset="0"/>
                <a:cs typeface="Arial" panose="020B0604020202020204" pitchFamily="34" charset="0"/>
              </a:rPr>
              <a:t>What is CERN?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EDA5C69-B2A2-23EA-ECDE-0F76D4F2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0659" y="4767263"/>
            <a:ext cx="510941" cy="273844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r="49596"/>
          <a:stretch/>
        </p:blipFill>
        <p:spPr>
          <a:xfrm>
            <a:off x="6409547" y="-4482"/>
            <a:ext cx="2737109" cy="475129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86263" y="2624661"/>
          <a:ext cx="1432726" cy="668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8655"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br>
                        <a:rPr lang="en-US" sz="24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 States</a:t>
                      </a:r>
                      <a:endParaRPr lang="en-US" sz="15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29468" y="3468635"/>
          <a:ext cx="1746316" cy="668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6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8655"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&gt;80 </a:t>
                      </a:r>
                      <a:br>
                        <a:rPr lang="en-US" sz="24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Collaborating Countries</a:t>
                      </a:r>
                      <a:endParaRPr lang="en-US" sz="15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889468" y="3467931"/>
          <a:ext cx="1587935" cy="668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7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8655"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 bn </a:t>
                      </a:r>
                      <a:br>
                        <a:rPr lang="en-US" sz="24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b="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</a:t>
                      </a:r>
                      <a:r>
                        <a:rPr lang="en-US" sz="11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Annual Budget</a:t>
                      </a:r>
                      <a:endParaRPr lang="en-US" sz="15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967073" y="2624661"/>
          <a:ext cx="1432726" cy="668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8655">
                <a:tc>
                  <a:txBody>
                    <a:bodyPr/>
                    <a:lstStyle/>
                    <a:p>
                      <a:pPr algn="ctr"/>
                      <a:r>
                        <a:rPr lang="fr-CH" sz="24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24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10k</a:t>
                      </a:r>
                      <a:r>
                        <a:rPr lang="en-US" sz="11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1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People On-site</a:t>
                      </a:r>
                      <a:endParaRPr lang="en-US" sz="15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E91EF58-D289-573C-09FC-F6CB48B4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D5EB1D7-1F00-DE35-2158-E2BC07B9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</p:spTree>
    <p:extLst>
      <p:ext uri="{BB962C8B-B14F-4D97-AF65-F5344CB8AC3E}">
        <p14:creationId xmlns:p14="http://schemas.microsoft.com/office/powerpoint/2010/main" val="669397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The Large Hadron Collider:</a:t>
            </a:r>
            <a:b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5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Located outside Geneva, Switzerland. </a:t>
            </a:r>
          </a:p>
          <a:p>
            <a: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100 million components</a:t>
            </a:r>
            <a:endParaRPr lang="en-GB" sz="675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27 km circular tunnel</a:t>
            </a:r>
            <a:endParaRPr lang="en-GB" sz="675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100 m</a:t>
            </a:r>
            <a: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 below ground</a:t>
            </a:r>
            <a:endParaRPr lang="en-GB" sz="675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Speed of particles: </a:t>
            </a:r>
          </a:p>
          <a:p>
            <a:pPr lvl="1"/>
            <a: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99.999999% of speed of light</a:t>
            </a:r>
          </a:p>
          <a:p>
            <a:pPr lvl="1"/>
            <a: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11,000 revolutions / second</a:t>
            </a:r>
          </a:p>
          <a:p>
            <a:r>
              <a:rPr lang="en-GB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Cost: ~8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BCHF</a:t>
            </a:r>
            <a:endParaRPr lang="en-GB" sz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Arial" panose="020B0604020202020204" pitchFamily="34" charset="0"/>
                <a:cs typeface="Arial" panose="020B0604020202020204" pitchFamily="34" charset="0"/>
              </a:rPr>
              <a:t>The LHC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480674-D949-7218-6C5A-EF95D25E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0659" y="4767263"/>
            <a:ext cx="510941" cy="273844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06205" y="-9135"/>
            <a:ext cx="4742526" cy="4749014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B73182-EBF2-2769-0EDC-3B4EE1DE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B6DBF9D-C621-7F33-9AF0-2B77B03BC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</p:spTree>
    <p:extLst>
      <p:ext uri="{BB962C8B-B14F-4D97-AF65-F5344CB8AC3E}">
        <p14:creationId xmlns:p14="http://schemas.microsoft.com/office/powerpoint/2010/main" val="2687141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69336" y="4758034"/>
            <a:ext cx="2133600" cy="273818"/>
          </a:xfrm>
        </p:spPr>
        <p:txBody>
          <a:bodyPr/>
          <a:lstStyle/>
          <a:p>
            <a:r>
              <a:rPr lang="de-CH"/>
              <a:t>27.09.2023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2757" y="4753514"/>
            <a:ext cx="2895600" cy="273818"/>
          </a:xfrm>
        </p:spPr>
        <p:txBody>
          <a:bodyPr/>
          <a:lstStyle/>
          <a:p>
            <a:r>
              <a:rPr lang="en-US"/>
              <a:t>AMMW2023 - Goran Perinić - CERN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5376" y="4753514"/>
            <a:ext cx="501425" cy="273818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2" descr="\\cern.ch\dfs\Users\w\widegren\Desktop\InforPAris\0703001_01-A4-at-144-dpi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t="118" r="122" b="15872"/>
          <a:stretch/>
        </p:blipFill>
        <p:spPr bwMode="auto">
          <a:xfrm>
            <a:off x="-5715" y="1"/>
            <a:ext cx="9157535" cy="514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MS"/>
          <p:cNvPicPr>
            <a:picLocks noChangeAspect="1" noChangeArrowheads="1"/>
          </p:cNvPicPr>
          <p:nvPr/>
        </p:nvPicPr>
        <p:blipFill rotWithShape="1">
          <a:blip r:embed="rId3" cstate="print"/>
          <a:srcRect t="2839" b="7049"/>
          <a:stretch/>
        </p:blipFill>
        <p:spPr bwMode="auto">
          <a:xfrm>
            <a:off x="13066" y="1"/>
            <a:ext cx="9136649" cy="51476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14" descr="https://mediaarchive.cern.ch/MediaArchive/Photo/Public/2010/1008289/1008289_04/1008289_04-A4-at-144-dpi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5" b="-179"/>
          <a:stretch/>
        </p:blipFill>
        <p:spPr bwMode="auto">
          <a:xfrm>
            <a:off x="-5715" y="1"/>
            <a:ext cx="8692516" cy="514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s://mediastream.cern.ch/MediaArchive/Photo/Public/2004/0401027/0401027_01/0401027_01-A4-at-144-dpi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" b="8720"/>
          <a:stretch/>
        </p:blipFill>
        <p:spPr bwMode="auto">
          <a:xfrm>
            <a:off x="1636" y="-2947"/>
            <a:ext cx="917023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cerncourier.com/wp-content/uploads/2019/07/EnergieCERN_image_mai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t="15049" r="274" b="-1964"/>
          <a:stretch/>
        </p:blipFill>
        <p:spPr bwMode="auto">
          <a:xfrm>
            <a:off x="-6986" y="-10051"/>
            <a:ext cx="9164501" cy="526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/>
          <a:srcRect l="166" t="3671" r="3121" b="3366"/>
          <a:stretch/>
        </p:blipFill>
        <p:spPr>
          <a:xfrm>
            <a:off x="-6986" y="-10051"/>
            <a:ext cx="9308502" cy="555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68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Asset Management at CERN</a:t>
            </a:r>
          </a:p>
        </p:txBody>
      </p:sp>
      <p:pic>
        <p:nvPicPr>
          <p:cNvPr id="9" name="Picture 4" descr="https://ctmcblog.files.wordpress.com/2014/03/gopr1858_cool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t="35177" r="30463" b="24292"/>
          <a:stretch/>
        </p:blipFill>
        <p:spPr bwMode="auto">
          <a:xfrm>
            <a:off x="3926182" y="1864983"/>
            <a:ext cx="1639831" cy="83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r="13670" b="15332"/>
          <a:stretch/>
        </p:blipFill>
        <p:spPr>
          <a:xfrm>
            <a:off x="5198401" y="2779512"/>
            <a:ext cx="1199084" cy="83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http://www.cernlove.org/blog/wp-content/uploads/2010/02/b40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74"/>
          <a:stretch/>
        </p:blipFill>
        <p:spPr bwMode="auto">
          <a:xfrm>
            <a:off x="3893777" y="2779512"/>
            <a:ext cx="1237016" cy="83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 descr="https://cds.cern.ch/record/1973061/files/GJean_021_27%20novembre%202014_GuillaumeJeanneret-CERN2014.jpg?subformat=icon-1440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6"/>
          <a:stretch/>
        </p:blipFill>
        <p:spPr bwMode="auto">
          <a:xfrm>
            <a:off x="6615810" y="938958"/>
            <a:ext cx="1653065" cy="84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\\cern.ch\dfs\Users\w\widegren\Desktop\Infor Visit\access-system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0" t="16118" r="2" b="12946"/>
          <a:stretch/>
        </p:blipFill>
        <p:spPr bwMode="auto">
          <a:xfrm>
            <a:off x="6713681" y="1865798"/>
            <a:ext cx="1193990" cy="84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Image result for cern lhc tunnel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" r="1409" b="1"/>
          <a:stretch/>
        </p:blipFill>
        <p:spPr bwMode="auto">
          <a:xfrm>
            <a:off x="163915" y="942441"/>
            <a:ext cx="2179235" cy="1773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598" y="2787524"/>
            <a:ext cx="1251520" cy="835216"/>
          </a:xfrm>
          <a:prstGeom prst="rect">
            <a:avLst/>
          </a:prstGeom>
        </p:spPr>
      </p:pic>
      <p:pic>
        <p:nvPicPr>
          <p:cNvPr id="27" name="Picture 4" descr="https://cerncourier.com/wp-content/uploads/2019/07/EnergieCERN_image_main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t="10830" r="274" b="-1963"/>
          <a:stretch/>
        </p:blipFill>
        <p:spPr bwMode="auto">
          <a:xfrm>
            <a:off x="2415311" y="1858018"/>
            <a:ext cx="1427139" cy="86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ontent Placeholder 6"/>
          <p:cNvPicPr>
            <a:picLocks noChangeAspect="1"/>
          </p:cNvPicPr>
          <p:nvPr/>
        </p:nvPicPr>
        <p:blipFill rotWithShape="1">
          <a:blip r:embed="rId10"/>
          <a:srcRect l="166" t="3671" r="18379" b="3366"/>
          <a:stretch/>
        </p:blipFill>
        <p:spPr>
          <a:xfrm>
            <a:off x="6479381" y="2777285"/>
            <a:ext cx="2474431" cy="1753951"/>
          </a:xfrm>
          <a:prstGeom prst="rect">
            <a:avLst/>
          </a:prstGeom>
        </p:spPr>
      </p:pic>
      <p:pic>
        <p:nvPicPr>
          <p:cNvPr id="29" name="Picture 16" descr="https://mediastream.cern.ch/MediaArchive/Photo/Public/2004/0401027/0401027_01/0401027_01-A4-at-144-dpi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7" b="6001"/>
          <a:stretch/>
        </p:blipFill>
        <p:spPr bwMode="auto">
          <a:xfrm>
            <a:off x="2415311" y="944264"/>
            <a:ext cx="1288187" cy="84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s://mediaarchive.cern.ch/MediaArchive/Photo/Public/2010/1008289/1008289_04/1008289_04-A4-at-144-dpi.jp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5" b="-179"/>
          <a:stretch/>
        </p:blipFill>
        <p:spPr bwMode="auto">
          <a:xfrm>
            <a:off x="2401024" y="2787523"/>
            <a:ext cx="1412324" cy="83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4431" y="943951"/>
            <a:ext cx="1255652" cy="8377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68981" y="938958"/>
            <a:ext cx="1492565" cy="83397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/>
          <a:srcRect t="7783"/>
          <a:stretch/>
        </p:blipFill>
        <p:spPr>
          <a:xfrm>
            <a:off x="5636196" y="1868631"/>
            <a:ext cx="1007302" cy="838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23139" y="934098"/>
            <a:ext cx="630148" cy="8401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4533" r="3839"/>
          <a:stretch/>
        </p:blipFill>
        <p:spPr>
          <a:xfrm>
            <a:off x="7978825" y="1829128"/>
            <a:ext cx="945887" cy="869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8"/>
          <a:srcRect l="26535" r="6082"/>
          <a:stretch/>
        </p:blipFill>
        <p:spPr>
          <a:xfrm>
            <a:off x="1478268" y="2795603"/>
            <a:ext cx="835819" cy="8372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5AA455-33F6-1C4C-B37B-519D568D0B4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753" r="6092" b="977"/>
          <a:stretch/>
        </p:blipFill>
        <p:spPr>
          <a:xfrm>
            <a:off x="173061" y="3702526"/>
            <a:ext cx="1508005" cy="847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/>
          <a:srcRect l="6566" t="18626" r="19157" b="16958"/>
          <a:stretch/>
        </p:blipFill>
        <p:spPr>
          <a:xfrm>
            <a:off x="2351868" y="3707590"/>
            <a:ext cx="1287527" cy="8374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EA3B4E2-4611-4A19-84A0-88B14C6FC4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23061" y="3702525"/>
            <a:ext cx="633213" cy="847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41530" y="3702525"/>
            <a:ext cx="526672" cy="8475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3"/>
          <a:srcRect l="-590" t="25828" r="84421" b="44403"/>
          <a:stretch/>
        </p:blipFill>
        <p:spPr>
          <a:xfrm>
            <a:off x="5933389" y="3691051"/>
            <a:ext cx="469169" cy="8637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4"/>
          <a:srcRect l="24069" t="29110" r="27748" b="19149"/>
          <a:stretch/>
        </p:blipFill>
        <p:spPr>
          <a:xfrm>
            <a:off x="4422798" y="3693211"/>
            <a:ext cx="1449365" cy="856897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AE5772-0F6A-8D7C-DEF6-9845122FF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148D57-1FC8-8CE0-D634-3842A526F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314C04A-92FD-C65F-C882-697138DB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31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EAM at CERN in 2023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1169622" y="4763139"/>
            <a:ext cx="650897" cy="273844"/>
          </a:xfrm>
        </p:spPr>
        <p:txBody>
          <a:bodyPr/>
          <a:lstStyle/>
          <a:p>
            <a:pPr>
              <a:defRPr/>
            </a:pPr>
            <a:r>
              <a:rPr lang="de-CH"/>
              <a:t>27.09.2023</a:t>
            </a:r>
            <a:endParaRPr lang="en-GB"/>
          </a:p>
        </p:txBody>
      </p:sp>
      <p:sp>
        <p:nvSpPr>
          <p:cNvPr id="8" name="AutoShape 2" descr="Spinfire | The Ultimate CAD Viewer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FE6F51F-846E-644B-9362-D75C15007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6"/>
          <a:stretch/>
        </p:blipFill>
        <p:spPr>
          <a:xfrm>
            <a:off x="4109908" y="1552128"/>
            <a:ext cx="681704" cy="92085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F7EFF8-1ABD-6941-A079-03DCFF59A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03"/>
          <a:stretch/>
        </p:blipFill>
        <p:spPr>
          <a:xfrm>
            <a:off x="5069611" y="1552989"/>
            <a:ext cx="928489" cy="91889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07B75E-EABB-6149-A6BF-4DF4DCB96B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8769" r="124"/>
          <a:stretch/>
        </p:blipFill>
        <p:spPr>
          <a:xfrm>
            <a:off x="6253883" y="1550793"/>
            <a:ext cx="1082904" cy="92085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DE45C5-354C-4443-B7CA-F1D26C797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850" y="2953545"/>
            <a:ext cx="1468492" cy="92085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56B92F79-F054-8A48-B627-7C157E2E3E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65" y="2953545"/>
            <a:ext cx="1079255" cy="89830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0D119-3D30-DC46-A6CC-CAA97E2C9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2571" y="1550793"/>
            <a:ext cx="1106762" cy="92085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334BC1-C9AC-0F40-92E1-AA8DB62B79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9683" y="2953545"/>
            <a:ext cx="1034538" cy="89830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739E95E-A7D1-2A44-A728-47C9A6FC0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3255"/>
              </p:ext>
            </p:extLst>
          </p:nvPr>
        </p:nvGraphicFramePr>
        <p:xfrm>
          <a:off x="1117783" y="1327773"/>
          <a:ext cx="1377167" cy="357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7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563">
                <a:tc>
                  <a:txBody>
                    <a:bodyPr/>
                    <a:lstStyle/>
                    <a:p>
                      <a:pPr algn="ctr"/>
                      <a:r>
                        <a:rPr lang="en-US" sz="900" b="1" noProof="0">
                          <a:solidFill>
                            <a:schemeClr val="accent6"/>
                          </a:solidFill>
                        </a:rPr>
                        <a:t>Hexagon EAM</a:t>
                      </a:r>
                    </a:p>
                    <a:p>
                      <a:pPr algn="ctr"/>
                      <a:r>
                        <a:rPr lang="en-US" sz="500" b="1" noProof="0">
                          <a:solidFill>
                            <a:schemeClr val="accent6"/>
                          </a:solidFill>
                        </a:rPr>
                        <a:t>Enterprise Asset Management</a:t>
                      </a:r>
                      <a:endParaRPr lang="en-US" sz="500" noProof="0">
                        <a:solidFill>
                          <a:schemeClr val="accent6"/>
                        </a:solidFill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0BD214DF-7B93-8B44-B729-71100A098EED}"/>
              </a:ext>
            </a:extLst>
          </p:cNvPr>
          <p:cNvGraphicFramePr>
            <a:graphicFrameLocks noGrp="1"/>
          </p:cNvGraphicFramePr>
          <p:nvPr/>
        </p:nvGraphicFramePr>
        <p:xfrm>
          <a:off x="3886697" y="1193230"/>
          <a:ext cx="1125239" cy="357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5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563">
                <a:tc>
                  <a:txBody>
                    <a:bodyPr/>
                    <a:lstStyle/>
                    <a:p>
                      <a:pPr algn="ctr"/>
                      <a:r>
                        <a:rPr lang="en-US" sz="900" b="1" noProof="0">
                          <a:solidFill>
                            <a:schemeClr val="accent6"/>
                          </a:solidFill>
                        </a:rPr>
                        <a:t>EAM Light</a:t>
                      </a:r>
                    </a:p>
                    <a:p>
                      <a:pPr algn="ctr"/>
                      <a:r>
                        <a:rPr lang="en-US" sz="500" b="1" noProof="0">
                          <a:solidFill>
                            <a:schemeClr val="accent6"/>
                          </a:solidFill>
                        </a:rPr>
                        <a:t>Mobile/Simplified Interface</a:t>
                      </a:r>
                      <a:endParaRPr lang="en-US" sz="500" noProof="0">
                        <a:solidFill>
                          <a:schemeClr val="accent6"/>
                        </a:solidFill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3F408309-CB4B-2F4C-91B9-9D1088CA2360}"/>
              </a:ext>
            </a:extLst>
          </p:cNvPr>
          <p:cNvGraphicFramePr>
            <a:graphicFrameLocks noGrp="1"/>
          </p:cNvGraphicFramePr>
          <p:nvPr/>
        </p:nvGraphicFramePr>
        <p:xfrm>
          <a:off x="4930250" y="1178594"/>
          <a:ext cx="1211951" cy="357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1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563">
                <a:tc>
                  <a:txBody>
                    <a:bodyPr/>
                    <a:lstStyle/>
                    <a:p>
                      <a:pPr algn="ctr"/>
                      <a:r>
                        <a:rPr lang="en-US" sz="900" b="1" noProof="0">
                          <a:solidFill>
                            <a:schemeClr val="accent6"/>
                          </a:solidFill>
                        </a:rPr>
                        <a:t>EAM Store Kiosk</a:t>
                      </a:r>
                    </a:p>
                    <a:p>
                      <a:pPr algn="ctr"/>
                      <a:r>
                        <a:rPr lang="en-US" sz="500" b="1" noProof="0">
                          <a:solidFill>
                            <a:schemeClr val="accent6"/>
                          </a:solidFill>
                        </a:rPr>
                        <a:t>Store Management</a:t>
                      </a:r>
                      <a:endParaRPr lang="en-US" sz="500" noProof="0">
                        <a:solidFill>
                          <a:schemeClr val="accent6"/>
                        </a:solidFill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5D79D7A9-DBCA-9643-A7E7-1270FD3CEC98}"/>
              </a:ext>
            </a:extLst>
          </p:cNvPr>
          <p:cNvGraphicFramePr>
            <a:graphicFrameLocks noGrp="1"/>
          </p:cNvGraphicFramePr>
          <p:nvPr/>
        </p:nvGraphicFramePr>
        <p:xfrm>
          <a:off x="6190746" y="1193765"/>
          <a:ext cx="1211951" cy="357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1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563">
                <a:tc>
                  <a:txBody>
                    <a:bodyPr/>
                    <a:lstStyle/>
                    <a:p>
                      <a:pPr algn="ctr"/>
                      <a:r>
                        <a:rPr lang="en-US" sz="900" b="1" noProof="0">
                          <a:solidFill>
                            <a:schemeClr val="accent6"/>
                          </a:solidFill>
                        </a:rPr>
                        <a:t>TREC</a:t>
                      </a:r>
                    </a:p>
                    <a:p>
                      <a:pPr algn="ctr"/>
                      <a:r>
                        <a:rPr lang="en-US" sz="500" b="1" noProof="0">
                          <a:solidFill>
                            <a:schemeClr val="accent6"/>
                          </a:solidFill>
                        </a:rPr>
                        <a:t>Radioactive Traceability</a:t>
                      </a:r>
                      <a:endParaRPr lang="en-US" sz="500" noProof="0">
                        <a:solidFill>
                          <a:schemeClr val="accent6"/>
                        </a:solidFill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A2985C-1D94-524F-8943-9F2F6BD3B154}"/>
              </a:ext>
            </a:extLst>
          </p:cNvPr>
          <p:cNvGraphicFramePr>
            <a:graphicFrameLocks noGrp="1"/>
          </p:cNvGraphicFramePr>
          <p:nvPr/>
        </p:nvGraphicFramePr>
        <p:xfrm>
          <a:off x="7539976" y="1193230"/>
          <a:ext cx="1211951" cy="357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1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563">
                <a:tc>
                  <a:txBody>
                    <a:bodyPr/>
                    <a:lstStyle/>
                    <a:p>
                      <a:pPr algn="ctr"/>
                      <a:r>
                        <a:rPr lang="en-US" sz="900" b="1" noProof="0">
                          <a:solidFill>
                            <a:schemeClr val="accent6"/>
                          </a:solidFill>
                        </a:rPr>
                        <a:t>EAM Barcoding</a:t>
                      </a:r>
                    </a:p>
                    <a:p>
                      <a:pPr algn="ctr"/>
                      <a:r>
                        <a:rPr lang="en-US" sz="500" b="1" noProof="0">
                          <a:solidFill>
                            <a:schemeClr val="accent6"/>
                          </a:solidFill>
                        </a:rPr>
                        <a:t>Barcode Printing</a:t>
                      </a:r>
                      <a:endParaRPr lang="en-US" sz="500" noProof="0">
                        <a:solidFill>
                          <a:schemeClr val="accent6"/>
                        </a:solidFill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DFFFA9A-1B8D-F846-9222-8B3AF640422F}"/>
              </a:ext>
            </a:extLst>
          </p:cNvPr>
          <p:cNvGraphicFramePr>
            <a:graphicFrameLocks noGrp="1"/>
          </p:cNvGraphicFramePr>
          <p:nvPr/>
        </p:nvGraphicFramePr>
        <p:xfrm>
          <a:off x="4376071" y="2600571"/>
          <a:ext cx="1125239" cy="357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5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563">
                <a:tc>
                  <a:txBody>
                    <a:bodyPr/>
                    <a:lstStyle/>
                    <a:p>
                      <a:pPr algn="ctr"/>
                      <a:r>
                        <a:rPr lang="en-US" sz="900" b="1" noProof="0">
                          <a:solidFill>
                            <a:schemeClr val="accent6"/>
                          </a:solidFill>
                        </a:rPr>
                        <a:t>EAM Logbook</a:t>
                      </a:r>
                    </a:p>
                    <a:p>
                      <a:pPr algn="ctr"/>
                      <a:r>
                        <a:rPr lang="en-US" sz="500" b="1" noProof="0">
                          <a:solidFill>
                            <a:schemeClr val="accent6"/>
                          </a:solidFill>
                        </a:rPr>
                        <a:t>Issue Management</a:t>
                      </a:r>
                      <a:endParaRPr lang="en-US" sz="500" noProof="0">
                        <a:solidFill>
                          <a:schemeClr val="accent6"/>
                        </a:solidFill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4AEBB774-4CB9-AB48-9D09-51A441199828}"/>
              </a:ext>
            </a:extLst>
          </p:cNvPr>
          <p:cNvGraphicFramePr>
            <a:graphicFrameLocks noGrp="1"/>
          </p:cNvGraphicFramePr>
          <p:nvPr/>
        </p:nvGraphicFramePr>
        <p:xfrm>
          <a:off x="5828718" y="2601106"/>
          <a:ext cx="1556468" cy="357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6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563">
                <a:tc>
                  <a:txBody>
                    <a:bodyPr/>
                    <a:lstStyle/>
                    <a:p>
                      <a:pPr algn="ctr"/>
                      <a:r>
                        <a:rPr lang="en-US" sz="900" b="1" noProof="0">
                          <a:solidFill>
                            <a:schemeClr val="accent6"/>
                          </a:solidFill>
                        </a:rPr>
                        <a:t>EAM Eqp. Generator</a:t>
                      </a:r>
                    </a:p>
                    <a:p>
                      <a:pPr algn="ctr"/>
                      <a:r>
                        <a:rPr lang="en-US" sz="500" b="1" noProof="0">
                          <a:solidFill>
                            <a:schemeClr val="accent6"/>
                          </a:solidFill>
                        </a:rPr>
                        <a:t>Equipment Creation</a:t>
                      </a:r>
                      <a:endParaRPr lang="en-US" sz="500" noProof="0">
                        <a:solidFill>
                          <a:schemeClr val="accent6"/>
                        </a:solidFill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AEDD0875-CE89-2E43-B773-8547C6C465C3}"/>
              </a:ext>
            </a:extLst>
          </p:cNvPr>
          <p:cNvGraphicFramePr>
            <a:graphicFrameLocks noGrp="1"/>
          </p:cNvGraphicFramePr>
          <p:nvPr/>
        </p:nvGraphicFramePr>
        <p:xfrm>
          <a:off x="7576920" y="2601600"/>
          <a:ext cx="1052543" cy="357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563">
                <a:tc>
                  <a:txBody>
                    <a:bodyPr/>
                    <a:lstStyle/>
                    <a:p>
                      <a:pPr algn="ctr"/>
                      <a:r>
                        <a:rPr lang="en-US" sz="900" b="1" noProof="0">
                          <a:solidFill>
                            <a:schemeClr val="accent6"/>
                          </a:solidFill>
                        </a:rPr>
                        <a:t>Track It </a:t>
                      </a:r>
                    </a:p>
                    <a:p>
                      <a:pPr algn="ctr"/>
                      <a:r>
                        <a:rPr lang="en-US" sz="500" b="1" noProof="0">
                          <a:solidFill>
                            <a:schemeClr val="accent6"/>
                          </a:solidFill>
                        </a:rPr>
                        <a:t>Activity Coordination</a:t>
                      </a:r>
                      <a:endParaRPr lang="en-US" sz="500" noProof="0">
                        <a:solidFill>
                          <a:schemeClr val="accent6"/>
                        </a:solidFill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Left Brace 17">
            <a:extLst>
              <a:ext uri="{FF2B5EF4-FFF2-40B4-BE49-F238E27FC236}">
                <a16:creationId xmlns:a16="http://schemas.microsoft.com/office/drawing/2014/main" id="{FE55CF98-7D5F-564B-9633-5109028A23DD}"/>
              </a:ext>
            </a:extLst>
          </p:cNvPr>
          <p:cNvSpPr/>
          <p:nvPr/>
        </p:nvSpPr>
        <p:spPr>
          <a:xfrm>
            <a:off x="3606929" y="1550793"/>
            <a:ext cx="295223" cy="23705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58F83-805F-2A25-5ED2-37D58E9C35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601" y="1748955"/>
            <a:ext cx="3288841" cy="210289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AF3A99D-F515-3DBF-483B-8E525545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818095-F1B3-3AF9-FB5E-AEA4D9EB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38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010E54-3483-0D92-7441-B05739C1E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</a:t>
            </a:r>
            <a:r>
              <a:rPr lang="en-GB" noProof="0" dirty="0"/>
              <a:t>ore </a:t>
            </a:r>
            <a:r>
              <a:rPr lang="en-GB" dirty="0"/>
              <a:t>D</a:t>
            </a:r>
            <a:r>
              <a:rPr lang="en-GB" noProof="0" dirty="0" err="1"/>
              <a:t>ata</a:t>
            </a:r>
            <a:r>
              <a:rPr lang="en-GB" noProof="0" dirty="0"/>
              <a:t> </a:t>
            </a:r>
            <a:r>
              <a:rPr lang="en-GB" dirty="0"/>
              <a:t>M</a:t>
            </a:r>
            <a:r>
              <a:rPr lang="en-GB" noProof="0" dirty="0" err="1"/>
              <a:t>odel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29B84-F5EB-05B7-E869-85F04E40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86A6D-40E7-76C6-3181-CFE85780D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4EDD6-BEB3-FA61-BAFE-FB9D32C2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8</a:t>
            </a:fld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B4AF531A-6811-3D18-1338-B0D95517608A}"/>
              </a:ext>
            </a:extLst>
          </p:cNvPr>
          <p:cNvSpPr/>
          <p:nvPr/>
        </p:nvSpPr>
        <p:spPr>
          <a:xfrm>
            <a:off x="3362827" y="2571750"/>
            <a:ext cx="1648326" cy="1528011"/>
          </a:xfrm>
          <a:prstGeom prst="cub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41F418-8A01-1181-1D8D-658E18BE1127}"/>
              </a:ext>
            </a:extLst>
          </p:cNvPr>
          <p:cNvSpPr/>
          <p:nvPr/>
        </p:nvSpPr>
        <p:spPr>
          <a:xfrm>
            <a:off x="3362827" y="2948763"/>
            <a:ext cx="1272968" cy="1150998"/>
          </a:xfrm>
          <a:prstGeom prst="rect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fr-CH" sz="1200"/>
              <a:t>Asset</a:t>
            </a:r>
            <a:endParaRPr lang="en-GB" sz="120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58BB4851-CC94-D41D-216E-792DD8608F1F}"/>
              </a:ext>
            </a:extLst>
          </p:cNvPr>
          <p:cNvSpPr/>
          <p:nvPr/>
        </p:nvSpPr>
        <p:spPr>
          <a:xfrm>
            <a:off x="3362827" y="2571750"/>
            <a:ext cx="1648326" cy="377013"/>
          </a:xfrm>
          <a:prstGeom prst="parallelogram">
            <a:avLst>
              <a:gd name="adj" fmla="val 103966"/>
            </a:avLst>
          </a:pr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r>
              <a:rPr lang="fr-CH" sz="1200"/>
              <a:t>     </a:t>
            </a:r>
            <a:r>
              <a:rPr lang="fr-CH" sz="1200" err="1"/>
              <a:t>Functional</a:t>
            </a:r>
            <a:r>
              <a:rPr lang="fr-CH" sz="1200"/>
              <a:t>   Position</a:t>
            </a:r>
            <a:endParaRPr lang="en-GB" sz="120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4FE4261-6556-E546-4885-36882D42ECBD}"/>
              </a:ext>
            </a:extLst>
          </p:cNvPr>
          <p:cNvSpPr/>
          <p:nvPr/>
        </p:nvSpPr>
        <p:spPr>
          <a:xfrm rot="5400000" flipV="1">
            <a:off x="4057461" y="3146070"/>
            <a:ext cx="1528011" cy="379369"/>
          </a:xfrm>
          <a:prstGeom prst="parallelogram">
            <a:avLst>
              <a:gd name="adj" fmla="val 99738"/>
            </a:avLst>
          </a:prstGeom>
          <a:solidFill>
            <a:srgbClr val="7030A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fr-CH" sz="300"/>
          </a:p>
          <a:p>
            <a:pPr algn="ctr"/>
            <a:r>
              <a:rPr lang="fr-CH" sz="1200"/>
              <a:t>Location</a:t>
            </a:r>
            <a:endParaRPr lang="en-GB" sz="1200"/>
          </a:p>
        </p:txBody>
      </p:sp>
      <p:sp>
        <p:nvSpPr>
          <p:cNvPr id="13" name="Rectangle: Single Corner Snipped 12">
            <a:extLst>
              <a:ext uri="{FF2B5EF4-FFF2-40B4-BE49-F238E27FC236}">
                <a16:creationId xmlns:a16="http://schemas.microsoft.com/office/drawing/2014/main" id="{FB9E4EBA-30E3-D726-8673-5B804D427B96}"/>
              </a:ext>
            </a:extLst>
          </p:cNvPr>
          <p:cNvSpPr/>
          <p:nvPr/>
        </p:nvSpPr>
        <p:spPr>
          <a:xfrm>
            <a:off x="1429586" y="3227423"/>
            <a:ext cx="588335" cy="786809"/>
          </a:xfrm>
          <a:prstGeom prst="snip1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algn="ctr"/>
            <a:r>
              <a:rPr lang="fr-CH" sz="900" b="1" err="1">
                <a:solidFill>
                  <a:schemeClr val="bg2">
                    <a:lumMod val="25000"/>
                  </a:schemeClr>
                </a:solidFill>
              </a:rPr>
              <a:t>Quality</a:t>
            </a:r>
            <a:r>
              <a:rPr lang="fr-CH" sz="9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CH" sz="900" b="1" err="1">
                <a:solidFill>
                  <a:schemeClr val="bg2">
                    <a:lumMod val="25000"/>
                  </a:schemeClr>
                </a:solidFill>
              </a:rPr>
              <a:t>assur-ance</a:t>
            </a:r>
            <a:endParaRPr lang="fr-CH" sz="900" b="1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fr-CH" sz="900" b="1" err="1">
                <a:solidFill>
                  <a:schemeClr val="bg2">
                    <a:lumMod val="25000"/>
                  </a:schemeClr>
                </a:solidFill>
              </a:rPr>
              <a:t>step</a:t>
            </a:r>
            <a:endParaRPr lang="fr-CH" sz="900" b="1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GB" sz="9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3213FCBD-EB25-E789-09C6-B4691DE232A7}"/>
              </a:ext>
            </a:extLst>
          </p:cNvPr>
          <p:cNvSpPr/>
          <p:nvPr/>
        </p:nvSpPr>
        <p:spPr>
          <a:xfrm>
            <a:off x="1429587" y="2128062"/>
            <a:ext cx="588335" cy="786809"/>
          </a:xfrm>
          <a:prstGeom prst="snip1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algn="ctr"/>
            <a:r>
              <a:rPr lang="fr-CH" sz="900" b="1" err="1">
                <a:solidFill>
                  <a:schemeClr val="bg2">
                    <a:lumMod val="25000"/>
                  </a:schemeClr>
                </a:solidFill>
              </a:rPr>
              <a:t>Instal-lation</a:t>
            </a:r>
            <a:endParaRPr lang="fr-CH" sz="900" b="1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GB" sz="9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Rectangle: Single Corner Snipped 14">
            <a:extLst>
              <a:ext uri="{FF2B5EF4-FFF2-40B4-BE49-F238E27FC236}">
                <a16:creationId xmlns:a16="http://schemas.microsoft.com/office/drawing/2014/main" id="{602A391E-51BA-CFBC-499A-79F07CB22676}"/>
              </a:ext>
            </a:extLst>
          </p:cNvPr>
          <p:cNvSpPr/>
          <p:nvPr/>
        </p:nvSpPr>
        <p:spPr>
          <a:xfrm>
            <a:off x="2232513" y="1465935"/>
            <a:ext cx="588335" cy="786809"/>
          </a:xfrm>
          <a:prstGeom prst="snip1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algn="ctr"/>
            <a:r>
              <a:rPr lang="fr-CH" sz="900" b="1">
                <a:solidFill>
                  <a:schemeClr val="bg2">
                    <a:lumMod val="25000"/>
                  </a:schemeClr>
                </a:solidFill>
              </a:rPr>
              <a:t>Failure/</a:t>
            </a:r>
            <a:br>
              <a:rPr lang="fr-CH" sz="900" b="1">
                <a:solidFill>
                  <a:schemeClr val="bg2">
                    <a:lumMod val="25000"/>
                  </a:schemeClr>
                </a:solidFill>
              </a:rPr>
            </a:br>
            <a:r>
              <a:rPr lang="fr-CH" sz="900" b="1" err="1">
                <a:solidFill>
                  <a:schemeClr val="bg2">
                    <a:lumMod val="25000"/>
                  </a:schemeClr>
                </a:solidFill>
              </a:rPr>
              <a:t>repair</a:t>
            </a:r>
            <a:endParaRPr lang="fr-CH" sz="900" b="1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GB" sz="9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DB714B2F-FA26-C012-A40E-061D4AE88DFA}"/>
              </a:ext>
            </a:extLst>
          </p:cNvPr>
          <p:cNvSpPr/>
          <p:nvPr/>
        </p:nvSpPr>
        <p:spPr>
          <a:xfrm>
            <a:off x="3331537" y="1159068"/>
            <a:ext cx="588335" cy="786809"/>
          </a:xfrm>
          <a:prstGeom prst="snip1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algn="ctr"/>
            <a:r>
              <a:rPr lang="fr-CH" sz="900" b="1" err="1">
                <a:solidFill>
                  <a:schemeClr val="bg2">
                    <a:lumMod val="25000"/>
                  </a:schemeClr>
                </a:solidFill>
              </a:rPr>
              <a:t>Safety</a:t>
            </a:r>
            <a:r>
              <a:rPr lang="fr-CH" sz="9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CH" sz="900" b="1" err="1">
                <a:solidFill>
                  <a:schemeClr val="bg2">
                    <a:lumMod val="25000"/>
                  </a:schemeClr>
                </a:solidFill>
              </a:rPr>
              <a:t>inspec-tion</a:t>
            </a:r>
            <a:endParaRPr lang="fr-CH" sz="900" b="1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GB" sz="9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Rectangle: Single Corner Snipped 16">
            <a:extLst>
              <a:ext uri="{FF2B5EF4-FFF2-40B4-BE49-F238E27FC236}">
                <a16:creationId xmlns:a16="http://schemas.microsoft.com/office/drawing/2014/main" id="{F9B295FB-91EF-4466-C1FA-2615E55B5C58}"/>
              </a:ext>
            </a:extLst>
          </p:cNvPr>
          <p:cNvSpPr/>
          <p:nvPr/>
        </p:nvSpPr>
        <p:spPr>
          <a:xfrm>
            <a:off x="4716985" y="1159069"/>
            <a:ext cx="588335" cy="786809"/>
          </a:xfrm>
          <a:prstGeom prst="snip1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algn="ctr"/>
            <a:r>
              <a:rPr lang="fr-CH" sz="900" b="1" err="1">
                <a:solidFill>
                  <a:schemeClr val="bg2">
                    <a:lumMod val="25000"/>
                  </a:schemeClr>
                </a:solidFill>
              </a:rPr>
              <a:t>Trans-port</a:t>
            </a:r>
            <a:br>
              <a:rPr lang="fr-CH" sz="900" b="1">
                <a:solidFill>
                  <a:schemeClr val="bg2">
                    <a:lumMod val="25000"/>
                  </a:schemeClr>
                </a:solidFill>
              </a:rPr>
            </a:br>
            <a:endParaRPr lang="en-GB" sz="9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Rectangle: Single Corner Snipped 17">
            <a:extLst>
              <a:ext uri="{FF2B5EF4-FFF2-40B4-BE49-F238E27FC236}">
                <a16:creationId xmlns:a16="http://schemas.microsoft.com/office/drawing/2014/main" id="{5A9B026B-0C9C-6ADD-30D6-0B4DF52C3FFD}"/>
              </a:ext>
            </a:extLst>
          </p:cNvPr>
          <p:cNvSpPr/>
          <p:nvPr/>
        </p:nvSpPr>
        <p:spPr>
          <a:xfrm>
            <a:off x="5812464" y="1465935"/>
            <a:ext cx="588335" cy="786809"/>
          </a:xfrm>
          <a:prstGeom prst="snip1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algn="ctr"/>
            <a:r>
              <a:rPr lang="fr-CH" sz="900" b="1">
                <a:solidFill>
                  <a:schemeClr val="bg2">
                    <a:lumMod val="25000"/>
                  </a:schemeClr>
                </a:solidFill>
              </a:rPr>
              <a:t>Storage</a:t>
            </a:r>
          </a:p>
          <a:p>
            <a:pPr algn="ctr"/>
            <a:endParaRPr lang="en-GB" sz="9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Rectangle: Single Corner Snipped 18">
            <a:extLst>
              <a:ext uri="{FF2B5EF4-FFF2-40B4-BE49-F238E27FC236}">
                <a16:creationId xmlns:a16="http://schemas.microsoft.com/office/drawing/2014/main" id="{A5AE4DC6-FCF9-7956-F552-8DDD2D594E22}"/>
              </a:ext>
            </a:extLst>
          </p:cNvPr>
          <p:cNvSpPr/>
          <p:nvPr/>
        </p:nvSpPr>
        <p:spPr>
          <a:xfrm>
            <a:off x="6578007" y="2171922"/>
            <a:ext cx="588335" cy="786809"/>
          </a:xfrm>
          <a:prstGeom prst="snip1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algn="ctr"/>
            <a:r>
              <a:rPr lang="fr-CH" sz="900" b="1" err="1">
                <a:solidFill>
                  <a:schemeClr val="bg2">
                    <a:lumMod val="25000"/>
                  </a:schemeClr>
                </a:solidFill>
              </a:rPr>
              <a:t>Mainte-nance</a:t>
            </a:r>
            <a:endParaRPr lang="fr-CH" sz="900" b="1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GB" sz="9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Rectangle: Single Corner Snipped 19">
            <a:extLst>
              <a:ext uri="{FF2B5EF4-FFF2-40B4-BE49-F238E27FC236}">
                <a16:creationId xmlns:a16="http://schemas.microsoft.com/office/drawing/2014/main" id="{D9F4FF6B-3ECB-4475-78CF-2DAE293A1BDC}"/>
              </a:ext>
            </a:extLst>
          </p:cNvPr>
          <p:cNvSpPr/>
          <p:nvPr/>
        </p:nvSpPr>
        <p:spPr>
          <a:xfrm>
            <a:off x="6578008" y="3227424"/>
            <a:ext cx="588335" cy="786809"/>
          </a:xfrm>
          <a:prstGeom prst="snip1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algn="ctr"/>
            <a:r>
              <a:rPr lang="fr-CH" sz="900" b="1">
                <a:solidFill>
                  <a:schemeClr val="bg2">
                    <a:lumMod val="25000"/>
                  </a:schemeClr>
                </a:solidFill>
              </a:rPr>
              <a:t>RP</a:t>
            </a:r>
            <a:br>
              <a:rPr lang="fr-CH" sz="900" b="1">
                <a:solidFill>
                  <a:schemeClr val="bg2">
                    <a:lumMod val="25000"/>
                  </a:schemeClr>
                </a:solidFill>
              </a:rPr>
            </a:br>
            <a:r>
              <a:rPr lang="fr-CH" sz="900" b="1" err="1">
                <a:solidFill>
                  <a:schemeClr val="bg2">
                    <a:lumMod val="25000"/>
                  </a:schemeClr>
                </a:solidFill>
              </a:rPr>
              <a:t>clear-ance</a:t>
            </a:r>
            <a:endParaRPr lang="fr-CH" sz="900" b="1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GB" sz="900" b="1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9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Rectangle: Rounded Corners 2286">
            <a:extLst>
              <a:ext uri="{FF2B5EF4-FFF2-40B4-BE49-F238E27FC236}">
                <a16:creationId xmlns:a16="http://schemas.microsoft.com/office/drawing/2014/main" id="{14EFA00C-E835-A33D-D84F-579EEF2BE07A}"/>
              </a:ext>
            </a:extLst>
          </p:cNvPr>
          <p:cNvSpPr/>
          <p:nvPr/>
        </p:nvSpPr>
        <p:spPr>
          <a:xfrm>
            <a:off x="348362" y="3503821"/>
            <a:ext cx="1644777" cy="840432"/>
          </a:xfrm>
          <a:prstGeom prst="roundRect">
            <a:avLst>
              <a:gd name="adj" fmla="val 7873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86" name="Rectangle: Rounded Corners 2285">
            <a:extLst>
              <a:ext uri="{FF2B5EF4-FFF2-40B4-BE49-F238E27FC236}">
                <a16:creationId xmlns:a16="http://schemas.microsoft.com/office/drawing/2014/main" id="{BEF73B3C-71D0-75C2-FA3B-D3804BE117D3}"/>
              </a:ext>
            </a:extLst>
          </p:cNvPr>
          <p:cNvSpPr/>
          <p:nvPr/>
        </p:nvSpPr>
        <p:spPr>
          <a:xfrm>
            <a:off x="3733411" y="950323"/>
            <a:ext cx="2947518" cy="1217042"/>
          </a:xfrm>
          <a:prstGeom prst="roundRect">
            <a:avLst>
              <a:gd name="adj" fmla="val 7873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85" name="Rectangle: Rounded Corners 2284">
            <a:extLst>
              <a:ext uri="{FF2B5EF4-FFF2-40B4-BE49-F238E27FC236}">
                <a16:creationId xmlns:a16="http://schemas.microsoft.com/office/drawing/2014/main" id="{5AF6154E-4DBA-BDCA-D42C-DE09187E1C54}"/>
              </a:ext>
            </a:extLst>
          </p:cNvPr>
          <p:cNvSpPr/>
          <p:nvPr/>
        </p:nvSpPr>
        <p:spPr>
          <a:xfrm>
            <a:off x="7086066" y="949428"/>
            <a:ext cx="1461028" cy="1217042"/>
          </a:xfrm>
          <a:prstGeom prst="roundRect">
            <a:avLst>
              <a:gd name="adj" fmla="val 7873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67" name="Rectangle: Rounded Corners 2266">
            <a:extLst>
              <a:ext uri="{FF2B5EF4-FFF2-40B4-BE49-F238E27FC236}">
                <a16:creationId xmlns:a16="http://schemas.microsoft.com/office/drawing/2014/main" id="{72BFC60A-54A2-5233-CD95-053E5ECFF193}"/>
              </a:ext>
            </a:extLst>
          </p:cNvPr>
          <p:cNvSpPr/>
          <p:nvPr/>
        </p:nvSpPr>
        <p:spPr>
          <a:xfrm>
            <a:off x="1986831" y="958911"/>
            <a:ext cx="1365774" cy="1217042"/>
          </a:xfrm>
          <a:prstGeom prst="roundRect">
            <a:avLst>
              <a:gd name="adj" fmla="val 7873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66" name="Rectangle: Rounded Corners 2265">
            <a:extLst>
              <a:ext uri="{FF2B5EF4-FFF2-40B4-BE49-F238E27FC236}">
                <a16:creationId xmlns:a16="http://schemas.microsoft.com/office/drawing/2014/main" id="{5C86D727-F998-2BE8-0215-72AA01E4B226}"/>
              </a:ext>
            </a:extLst>
          </p:cNvPr>
          <p:cNvSpPr/>
          <p:nvPr/>
        </p:nvSpPr>
        <p:spPr>
          <a:xfrm>
            <a:off x="313519" y="968388"/>
            <a:ext cx="1280636" cy="1217042"/>
          </a:xfrm>
          <a:prstGeom prst="roundRect">
            <a:avLst>
              <a:gd name="adj" fmla="val 7873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4842A6-14AC-EC1A-7752-68A101E5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Application Landscape Architecture</a:t>
            </a:r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9A32F9D-9F8E-C301-9E1A-BAB3FA505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0659" y="4767263"/>
            <a:ext cx="510941" cy="273844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8BEA6C-D852-BD7F-34D9-F48BB0E85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" t="9187" r="445" b="5263"/>
          <a:stretch/>
        </p:blipFill>
        <p:spPr>
          <a:xfrm>
            <a:off x="3918907" y="1773664"/>
            <a:ext cx="626219" cy="306847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58719C-5B33-5A66-2717-3E088915E22E}"/>
              </a:ext>
            </a:extLst>
          </p:cNvPr>
          <p:cNvSpPr txBox="1"/>
          <p:nvPr/>
        </p:nvSpPr>
        <p:spPr>
          <a:xfrm>
            <a:off x="2140321" y="1417165"/>
            <a:ext cx="1104790" cy="349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MTF</a:t>
            </a:r>
            <a:br>
              <a:rPr lang="en-US" sz="1125" b="1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19" i="1">
                <a:latin typeface="Calibri" panose="020F0502020204030204" pitchFamily="34" charset="0"/>
                <a:cs typeface="Calibri" panose="020F0502020204030204" pitchFamily="34" charset="0"/>
              </a:rPr>
              <a:t>Manufacturing &amp; Test Folder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DF496A-BEBE-E50F-4D0C-1A3988F16154}"/>
              </a:ext>
            </a:extLst>
          </p:cNvPr>
          <p:cNvSpPr txBox="1"/>
          <p:nvPr/>
        </p:nvSpPr>
        <p:spPr>
          <a:xfrm>
            <a:off x="4595004" y="1438897"/>
            <a:ext cx="1152881" cy="349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 HxGN EAM</a:t>
            </a:r>
            <a:br>
              <a:rPr lang="en-US" sz="1125" b="1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19" i="1">
                <a:latin typeface="Calibri" panose="020F0502020204030204" pitchFamily="34" charset="0"/>
                <a:cs typeface="Calibri" panose="020F0502020204030204" pitchFamily="34" charset="0"/>
              </a:rPr>
              <a:t>Enterprise Asset Management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00AC198-6A3B-7EFA-B120-91C31CF00B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" t="8515" r="1185" b="9572"/>
          <a:stretch/>
        </p:blipFill>
        <p:spPr>
          <a:xfrm>
            <a:off x="4703178" y="1774517"/>
            <a:ext cx="548609" cy="301397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5DF05C2-4062-099A-7EBD-856B623EEDDF}"/>
              </a:ext>
            </a:extLst>
          </p:cNvPr>
          <p:cNvGrpSpPr/>
          <p:nvPr/>
        </p:nvGrpSpPr>
        <p:grpSpPr>
          <a:xfrm>
            <a:off x="5327587" y="1754349"/>
            <a:ext cx="177431" cy="318715"/>
            <a:chOff x="5552591" y="498276"/>
            <a:chExt cx="3151959" cy="566178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E4763B8-05A3-F839-7E04-FC145FF25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591" y="498276"/>
              <a:ext cx="3151959" cy="5661789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9F94B08-93CE-BAA1-1B71-65D2C38CE7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044" t="14288" r="47348" b="27797"/>
            <a:stretch/>
          </p:blipFill>
          <p:spPr>
            <a:xfrm>
              <a:off x="6007114" y="1270136"/>
              <a:ext cx="2305858" cy="4114631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318852F-223F-908B-C3CA-00289E55FBEC}"/>
              </a:ext>
            </a:extLst>
          </p:cNvPr>
          <p:cNvSpPr txBox="1"/>
          <p:nvPr/>
        </p:nvSpPr>
        <p:spPr>
          <a:xfrm>
            <a:off x="7329025" y="1423102"/>
            <a:ext cx="949299" cy="349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TREC</a:t>
            </a:r>
            <a:br>
              <a:rPr lang="en-US" sz="1125" b="1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19" i="1">
                <a:latin typeface="Calibri" panose="020F0502020204030204" pitchFamily="34" charset="0"/>
                <a:cs typeface="Calibri" panose="020F0502020204030204" pitchFamily="34" charset="0"/>
              </a:rPr>
              <a:t>Radioactive Traceability</a:t>
            </a:r>
            <a:endParaRPr lang="en-US" sz="59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1" descr="Screen Clipping">
            <a:extLst>
              <a:ext uri="{FF2B5EF4-FFF2-40B4-BE49-F238E27FC236}">
                <a16:creationId xmlns:a16="http://schemas.microsoft.com/office/drawing/2014/main" id="{4DBAA08C-581C-4612-B7D9-B855A9A66F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8" y="1768259"/>
            <a:ext cx="561070" cy="305537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9540376-1892-0A34-9988-71D8ACAE7334}"/>
              </a:ext>
            </a:extLst>
          </p:cNvPr>
          <p:cNvSpPr txBox="1"/>
          <p:nvPr/>
        </p:nvSpPr>
        <p:spPr>
          <a:xfrm>
            <a:off x="331122" y="994338"/>
            <a:ext cx="12314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DESIGN &amp; CONFIG.</a:t>
            </a:r>
            <a:b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endParaRPr lang="en-GB" sz="105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068E837-1183-2ABD-5881-E1C6A0546456}"/>
              </a:ext>
            </a:extLst>
          </p:cNvPr>
          <p:cNvCxnSpPr>
            <a:cxnSpLocks/>
            <a:endCxn id="52" idx="3"/>
          </p:cNvCxnSpPr>
          <p:nvPr/>
        </p:nvCxnSpPr>
        <p:spPr>
          <a:xfrm flipH="1">
            <a:off x="5204689" y="2206261"/>
            <a:ext cx="107" cy="390743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B19A98-C463-E75C-3132-1D8EBB027BBE}"/>
              </a:ext>
            </a:extLst>
          </p:cNvPr>
          <p:cNvGrpSpPr/>
          <p:nvPr/>
        </p:nvGrpSpPr>
        <p:grpSpPr>
          <a:xfrm>
            <a:off x="4963409" y="2619724"/>
            <a:ext cx="484358" cy="484358"/>
            <a:chOff x="3811713" y="4403558"/>
            <a:chExt cx="645811" cy="6458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41320F0-5F3D-A484-49F5-60F9F7FEB64C}"/>
                </a:ext>
              </a:extLst>
            </p:cNvPr>
            <p:cNvSpPr/>
            <p:nvPr/>
          </p:nvSpPr>
          <p:spPr>
            <a:xfrm>
              <a:off x="3811713" y="4403558"/>
              <a:ext cx="645811" cy="6458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1200"/>
            </a:p>
            <a:p>
              <a:pPr algn="ctr"/>
              <a:r>
                <a:rPr lang="fr-CH" sz="1000">
                  <a:latin typeface="Calibri" panose="020F0502020204030204" pitchFamily="34" charset="0"/>
                  <a:cs typeface="Calibri" panose="020F0502020204030204" pitchFamily="34" charset="0"/>
                </a:rPr>
                <a:t>EAM</a:t>
              </a:r>
              <a:endParaRPr lang="en-US" sz="1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4" descr="Hexagon logo in transparent PNG format">
              <a:extLst>
                <a:ext uri="{FF2B5EF4-FFF2-40B4-BE49-F238E27FC236}">
                  <a16:creationId xmlns:a16="http://schemas.microsoft.com/office/drawing/2014/main" id="{F786A810-B9B9-2BA3-29CF-79E13A070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268" y="4477923"/>
              <a:ext cx="224699" cy="25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DE3E40-A3F9-1F88-6DB1-68BE0D3DFC1D}"/>
              </a:ext>
            </a:extLst>
          </p:cNvPr>
          <p:cNvGrpSpPr/>
          <p:nvPr/>
        </p:nvGrpSpPr>
        <p:grpSpPr>
          <a:xfrm>
            <a:off x="1170751" y="2630539"/>
            <a:ext cx="484358" cy="484358"/>
            <a:chOff x="2289379" y="4366077"/>
            <a:chExt cx="645811" cy="6458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413D0D9-427D-8A0F-C88F-204A019D17E6}"/>
                </a:ext>
              </a:extLst>
            </p:cNvPr>
            <p:cNvSpPr/>
            <p:nvPr/>
          </p:nvSpPr>
          <p:spPr>
            <a:xfrm>
              <a:off x="2289379" y="4366077"/>
              <a:ext cx="645811" cy="6458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1200"/>
            </a:p>
            <a:p>
              <a:pPr algn="ctr"/>
              <a:r>
                <a:rPr lang="fr-CH" sz="1000">
                  <a:latin typeface="Calibri" panose="020F0502020204030204" pitchFamily="34" charset="0"/>
                  <a:cs typeface="Calibri" panose="020F0502020204030204" pitchFamily="34" charset="0"/>
                </a:rPr>
                <a:t>PLM</a:t>
              </a:r>
              <a:endParaRPr lang="en-US" sz="1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6" descr="Aras PLM · GitHub">
              <a:extLst>
                <a:ext uri="{FF2B5EF4-FFF2-40B4-BE49-F238E27FC236}">
                  <a16:creationId xmlns:a16="http://schemas.microsoft.com/office/drawing/2014/main" id="{B004B379-B7A6-8038-764A-99A90EB2E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230" y="4449751"/>
              <a:ext cx="340142" cy="239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120F37D-6D45-ED49-F9F4-CF7252B59F99}"/>
              </a:ext>
            </a:extLst>
          </p:cNvPr>
          <p:cNvGrpSpPr/>
          <p:nvPr/>
        </p:nvGrpSpPr>
        <p:grpSpPr>
          <a:xfrm>
            <a:off x="1702395" y="1126715"/>
            <a:ext cx="186371" cy="145119"/>
            <a:chOff x="2269607" y="3235508"/>
            <a:chExt cx="460218" cy="358352"/>
          </a:xfrm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7A609A1-BE29-C32A-778A-8278A92EB144}"/>
                </a:ext>
              </a:extLst>
            </p:cNvPr>
            <p:cNvSpPr/>
            <p:nvPr/>
          </p:nvSpPr>
          <p:spPr>
            <a:xfrm>
              <a:off x="2269607" y="3235508"/>
              <a:ext cx="270925" cy="358352"/>
            </a:xfrm>
            <a:prstGeom prst="chevron">
              <a:avLst>
                <a:gd name="adj" fmla="val 66407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C64C410A-9A82-3024-B0CB-38A1DF66A9E9}"/>
                </a:ext>
              </a:extLst>
            </p:cNvPr>
            <p:cNvSpPr/>
            <p:nvPr/>
          </p:nvSpPr>
          <p:spPr>
            <a:xfrm>
              <a:off x="2458900" y="3235508"/>
              <a:ext cx="270925" cy="358352"/>
            </a:xfrm>
            <a:prstGeom prst="chevron">
              <a:avLst>
                <a:gd name="adj" fmla="val 66407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A0D6429-A1D5-596A-F57D-20BEDE0FA6FD}"/>
              </a:ext>
            </a:extLst>
          </p:cNvPr>
          <p:cNvGrpSpPr/>
          <p:nvPr/>
        </p:nvGrpSpPr>
        <p:grpSpPr>
          <a:xfrm>
            <a:off x="3456297" y="1126175"/>
            <a:ext cx="186371" cy="145119"/>
            <a:chOff x="2269607" y="3235508"/>
            <a:chExt cx="460218" cy="358352"/>
          </a:xfrm>
        </p:grpSpPr>
        <p:sp>
          <p:nvSpPr>
            <p:cNvPr id="50" name="Arrow: Chevron 49">
              <a:extLst>
                <a:ext uri="{FF2B5EF4-FFF2-40B4-BE49-F238E27FC236}">
                  <a16:creationId xmlns:a16="http://schemas.microsoft.com/office/drawing/2014/main" id="{C1AD077C-26D9-E54A-7AF7-BC60EAB05007}"/>
                </a:ext>
              </a:extLst>
            </p:cNvPr>
            <p:cNvSpPr/>
            <p:nvPr/>
          </p:nvSpPr>
          <p:spPr>
            <a:xfrm>
              <a:off x="2269607" y="3235508"/>
              <a:ext cx="270925" cy="358352"/>
            </a:xfrm>
            <a:prstGeom prst="chevron">
              <a:avLst>
                <a:gd name="adj" fmla="val 66407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1" name="Arrow: Chevron 50">
              <a:extLst>
                <a:ext uri="{FF2B5EF4-FFF2-40B4-BE49-F238E27FC236}">
                  <a16:creationId xmlns:a16="http://schemas.microsoft.com/office/drawing/2014/main" id="{69ADCA2F-1E1C-39E7-3734-73F52826E4EA}"/>
                </a:ext>
              </a:extLst>
            </p:cNvPr>
            <p:cNvSpPr/>
            <p:nvPr/>
          </p:nvSpPr>
          <p:spPr>
            <a:xfrm>
              <a:off x="2458900" y="3235508"/>
              <a:ext cx="270925" cy="358352"/>
            </a:xfrm>
            <a:prstGeom prst="chevron">
              <a:avLst>
                <a:gd name="adj" fmla="val 66407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7F1F045-1AD0-8A09-1913-C142CD74D548}"/>
              </a:ext>
            </a:extLst>
          </p:cNvPr>
          <p:cNvGrpSpPr/>
          <p:nvPr/>
        </p:nvGrpSpPr>
        <p:grpSpPr>
          <a:xfrm>
            <a:off x="6785550" y="1121376"/>
            <a:ext cx="186371" cy="145119"/>
            <a:chOff x="2269607" y="3235508"/>
            <a:chExt cx="460218" cy="358352"/>
          </a:xfrm>
        </p:grpSpPr>
        <p:sp>
          <p:nvSpPr>
            <p:cNvPr id="56" name="Arrow: Chevron 55">
              <a:extLst>
                <a:ext uri="{FF2B5EF4-FFF2-40B4-BE49-F238E27FC236}">
                  <a16:creationId xmlns:a16="http://schemas.microsoft.com/office/drawing/2014/main" id="{5857F9F9-87AF-2A3C-003E-9BE37EB0E003}"/>
                </a:ext>
              </a:extLst>
            </p:cNvPr>
            <p:cNvSpPr/>
            <p:nvPr/>
          </p:nvSpPr>
          <p:spPr>
            <a:xfrm>
              <a:off x="2269607" y="3235508"/>
              <a:ext cx="270925" cy="358352"/>
            </a:xfrm>
            <a:prstGeom prst="chevron">
              <a:avLst>
                <a:gd name="adj" fmla="val 66407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7" name="Arrow: Chevron 56">
              <a:extLst>
                <a:ext uri="{FF2B5EF4-FFF2-40B4-BE49-F238E27FC236}">
                  <a16:creationId xmlns:a16="http://schemas.microsoft.com/office/drawing/2014/main" id="{9B4A1218-407E-978D-F96A-BD9F7088DF50}"/>
                </a:ext>
              </a:extLst>
            </p:cNvPr>
            <p:cNvSpPr/>
            <p:nvPr/>
          </p:nvSpPr>
          <p:spPr>
            <a:xfrm>
              <a:off x="2458900" y="3235508"/>
              <a:ext cx="270925" cy="358352"/>
            </a:xfrm>
            <a:prstGeom prst="chevron">
              <a:avLst>
                <a:gd name="adj" fmla="val 66407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100" name="TextBox 2099">
            <a:extLst>
              <a:ext uri="{FF2B5EF4-FFF2-40B4-BE49-F238E27FC236}">
                <a16:creationId xmlns:a16="http://schemas.microsoft.com/office/drawing/2014/main" id="{601807DE-80C4-ED27-0D7E-E6F38EFEE8F4}"/>
              </a:ext>
            </a:extLst>
          </p:cNvPr>
          <p:cNvSpPr txBox="1"/>
          <p:nvPr/>
        </p:nvSpPr>
        <p:spPr>
          <a:xfrm>
            <a:off x="2002509" y="998554"/>
            <a:ext cx="13708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MANUFACTURING &amp; </a:t>
            </a:r>
            <a:b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  <a:endParaRPr lang="en-GB" sz="105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05" name="TextBox 2104">
            <a:extLst>
              <a:ext uri="{FF2B5EF4-FFF2-40B4-BE49-F238E27FC236}">
                <a16:creationId xmlns:a16="http://schemas.microsoft.com/office/drawing/2014/main" id="{2EED6D94-3421-06BC-4A16-D552E61D36C9}"/>
              </a:ext>
            </a:extLst>
          </p:cNvPr>
          <p:cNvSpPr txBox="1"/>
          <p:nvPr/>
        </p:nvSpPr>
        <p:spPr>
          <a:xfrm>
            <a:off x="4018162" y="1031475"/>
            <a:ext cx="23107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OPERATION &amp; MAINTENANCE</a:t>
            </a:r>
            <a:endParaRPr lang="en-GB" sz="105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06" name="TextBox 2105">
            <a:extLst>
              <a:ext uri="{FF2B5EF4-FFF2-40B4-BE49-F238E27FC236}">
                <a16:creationId xmlns:a16="http://schemas.microsoft.com/office/drawing/2014/main" id="{8950F4DE-7C8A-2A74-5E3D-66FE65FBDCF3}"/>
              </a:ext>
            </a:extLst>
          </p:cNvPr>
          <p:cNvSpPr txBox="1"/>
          <p:nvPr/>
        </p:nvSpPr>
        <p:spPr>
          <a:xfrm>
            <a:off x="7154272" y="989296"/>
            <a:ext cx="12859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DISPOSAL &amp; WASTE</a:t>
            </a:r>
            <a:b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endParaRPr lang="en-GB" sz="105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10" name="TextBox 2109">
            <a:extLst>
              <a:ext uri="{FF2B5EF4-FFF2-40B4-BE49-F238E27FC236}">
                <a16:creationId xmlns:a16="http://schemas.microsoft.com/office/drawing/2014/main" id="{D07947F9-6C33-4951-85A4-4FD4C14D0F19}"/>
              </a:ext>
            </a:extLst>
          </p:cNvPr>
          <p:cNvSpPr txBox="1"/>
          <p:nvPr/>
        </p:nvSpPr>
        <p:spPr>
          <a:xfrm>
            <a:off x="7024250" y="2732707"/>
            <a:ext cx="1648208" cy="349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FINANCIAL DEPRECIATION</a:t>
            </a:r>
            <a:br>
              <a:rPr lang="en-US" sz="1125" b="1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19" i="1">
                <a:latin typeface="Calibri" panose="020F0502020204030204" pitchFamily="34" charset="0"/>
                <a:cs typeface="Calibri" panose="020F0502020204030204" pitchFamily="34" charset="0"/>
              </a:rPr>
              <a:t>Plant, Property &amp; Equipment</a:t>
            </a:r>
            <a:endParaRPr lang="en-US" sz="59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31EDF3E1-28C6-9994-9FED-67D63516D6AF}"/>
              </a:ext>
            </a:extLst>
          </p:cNvPr>
          <p:cNvCxnSpPr>
            <a:cxnSpLocks/>
          </p:cNvCxnSpPr>
          <p:nvPr/>
        </p:nvCxnSpPr>
        <p:spPr>
          <a:xfrm>
            <a:off x="2671450" y="2224357"/>
            <a:ext cx="181438" cy="17943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Straight Connector 2069">
            <a:extLst>
              <a:ext uri="{FF2B5EF4-FFF2-40B4-BE49-F238E27FC236}">
                <a16:creationId xmlns:a16="http://schemas.microsoft.com/office/drawing/2014/main" id="{167CD157-244A-40ED-410F-F73E88FB30AC}"/>
              </a:ext>
            </a:extLst>
          </p:cNvPr>
          <p:cNvCxnSpPr>
            <a:cxnSpLocks/>
          </p:cNvCxnSpPr>
          <p:nvPr/>
        </p:nvCxnSpPr>
        <p:spPr>
          <a:xfrm>
            <a:off x="2847665" y="2403119"/>
            <a:ext cx="2103274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2" name="Straight Connector 2071">
            <a:extLst>
              <a:ext uri="{FF2B5EF4-FFF2-40B4-BE49-F238E27FC236}">
                <a16:creationId xmlns:a16="http://schemas.microsoft.com/office/drawing/2014/main" id="{D40D4A8A-8833-DF62-03A3-C3100DAB9A7F}"/>
              </a:ext>
            </a:extLst>
          </p:cNvPr>
          <p:cNvCxnSpPr>
            <a:cxnSpLocks/>
          </p:cNvCxnSpPr>
          <p:nvPr/>
        </p:nvCxnSpPr>
        <p:spPr>
          <a:xfrm>
            <a:off x="5447532" y="2400025"/>
            <a:ext cx="2219624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id="{3444EA4D-6499-61E5-3E17-E8E54A2A6B7D}"/>
              </a:ext>
            </a:extLst>
          </p:cNvPr>
          <p:cNvCxnSpPr>
            <a:cxnSpLocks/>
          </p:cNvCxnSpPr>
          <p:nvPr/>
        </p:nvCxnSpPr>
        <p:spPr>
          <a:xfrm flipV="1">
            <a:off x="7667156" y="2219151"/>
            <a:ext cx="173321" cy="18095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6" name="Straight Connector 2075">
            <a:extLst>
              <a:ext uri="{FF2B5EF4-FFF2-40B4-BE49-F238E27FC236}">
                <a16:creationId xmlns:a16="http://schemas.microsoft.com/office/drawing/2014/main" id="{7CB3A482-14D9-F44B-2943-2185A2698ADC}"/>
              </a:ext>
            </a:extLst>
          </p:cNvPr>
          <p:cNvCxnSpPr>
            <a:cxnSpLocks/>
          </p:cNvCxnSpPr>
          <p:nvPr/>
        </p:nvCxnSpPr>
        <p:spPr>
          <a:xfrm flipV="1">
            <a:off x="5284169" y="2402904"/>
            <a:ext cx="163362" cy="17681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4" name="Straight Connector 2083">
            <a:extLst>
              <a:ext uri="{FF2B5EF4-FFF2-40B4-BE49-F238E27FC236}">
                <a16:creationId xmlns:a16="http://schemas.microsoft.com/office/drawing/2014/main" id="{ED9FB672-59D3-B866-4BE0-35CFC7994E0A}"/>
              </a:ext>
            </a:extLst>
          </p:cNvPr>
          <p:cNvCxnSpPr>
            <a:cxnSpLocks/>
          </p:cNvCxnSpPr>
          <p:nvPr/>
        </p:nvCxnSpPr>
        <p:spPr>
          <a:xfrm>
            <a:off x="4950939" y="2406392"/>
            <a:ext cx="173687" cy="17094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7" name="Straight Connector 2176">
            <a:extLst>
              <a:ext uri="{FF2B5EF4-FFF2-40B4-BE49-F238E27FC236}">
                <a16:creationId xmlns:a16="http://schemas.microsoft.com/office/drawing/2014/main" id="{E4EC945D-A4D2-BAD0-15BA-E406F6861C28}"/>
              </a:ext>
            </a:extLst>
          </p:cNvPr>
          <p:cNvCxnSpPr>
            <a:cxnSpLocks/>
          </p:cNvCxnSpPr>
          <p:nvPr/>
        </p:nvCxnSpPr>
        <p:spPr>
          <a:xfrm>
            <a:off x="1008809" y="2224356"/>
            <a:ext cx="382389" cy="378169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06" name="Group 2205">
            <a:extLst>
              <a:ext uri="{FF2B5EF4-FFF2-40B4-BE49-F238E27FC236}">
                <a16:creationId xmlns:a16="http://schemas.microsoft.com/office/drawing/2014/main" id="{FCC3B4BB-2AE6-50B1-C7FA-7A59234C0152}"/>
              </a:ext>
            </a:extLst>
          </p:cNvPr>
          <p:cNvGrpSpPr/>
          <p:nvPr/>
        </p:nvGrpSpPr>
        <p:grpSpPr>
          <a:xfrm>
            <a:off x="1664635" y="2823070"/>
            <a:ext cx="3289046" cy="71714"/>
            <a:chOff x="2153336" y="3591499"/>
            <a:chExt cx="4385395" cy="95619"/>
          </a:xfrm>
        </p:grpSpPr>
        <p:cxnSp>
          <p:nvCxnSpPr>
            <p:cNvPr id="2207" name="Straight Connector 2206">
              <a:extLst>
                <a:ext uri="{FF2B5EF4-FFF2-40B4-BE49-F238E27FC236}">
                  <a16:creationId xmlns:a16="http://schemas.microsoft.com/office/drawing/2014/main" id="{010B880A-EBF1-35D6-36D6-6547144B32B1}"/>
                </a:ext>
              </a:extLst>
            </p:cNvPr>
            <p:cNvCxnSpPr>
              <a:cxnSpLocks/>
            </p:cNvCxnSpPr>
            <p:nvPr/>
          </p:nvCxnSpPr>
          <p:spPr>
            <a:xfrm>
              <a:off x="2186786" y="3641500"/>
              <a:ext cx="4323520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08" name="Graphic 1">
              <a:extLst>
                <a:ext uri="{FF2B5EF4-FFF2-40B4-BE49-F238E27FC236}">
                  <a16:creationId xmlns:a16="http://schemas.microsoft.com/office/drawing/2014/main" id="{26EE5385-7CC0-E305-1522-7913773A8CEE}"/>
                </a:ext>
              </a:extLst>
            </p:cNvPr>
            <p:cNvGrpSpPr/>
            <p:nvPr/>
          </p:nvGrpSpPr>
          <p:grpSpPr>
            <a:xfrm flipH="1">
              <a:off x="2153336" y="3591499"/>
              <a:ext cx="95712" cy="95619"/>
              <a:chOff x="6698837" y="1842324"/>
              <a:chExt cx="96488" cy="96393"/>
            </a:xfrm>
            <a:solidFill>
              <a:srgbClr val="000000"/>
            </a:solidFill>
          </p:grpSpPr>
          <p:sp>
            <p:nvSpPr>
              <p:cNvPr id="2212" name="Freeform: Shape 2211">
                <a:extLst>
                  <a:ext uri="{FF2B5EF4-FFF2-40B4-BE49-F238E27FC236}">
                    <a16:creationId xmlns:a16="http://schemas.microsoft.com/office/drawing/2014/main" id="{6818DB69-7291-6CB7-9940-AB27E099C2AF}"/>
                  </a:ext>
                </a:extLst>
              </p:cNvPr>
              <p:cNvSpPr/>
              <p:nvPr/>
            </p:nvSpPr>
            <p:spPr>
              <a:xfrm>
                <a:off x="6722745" y="1866042"/>
                <a:ext cx="48958" cy="48958"/>
              </a:xfrm>
              <a:custGeom>
                <a:avLst/>
                <a:gdLst>
                  <a:gd name="connsiteX0" fmla="*/ 0 w 48958"/>
                  <a:gd name="connsiteY0" fmla="*/ 24479 h 48958"/>
                  <a:gd name="connsiteX1" fmla="*/ 24479 w 48958"/>
                  <a:gd name="connsiteY1" fmla="*/ 0 h 48958"/>
                  <a:gd name="connsiteX2" fmla="*/ 48958 w 48958"/>
                  <a:gd name="connsiteY2" fmla="*/ 24479 h 48958"/>
                  <a:gd name="connsiteX3" fmla="*/ 24479 w 48958"/>
                  <a:gd name="connsiteY3" fmla="*/ 48958 h 48958"/>
                  <a:gd name="connsiteX4" fmla="*/ 0 w 48958"/>
                  <a:gd name="connsiteY4" fmla="*/ 24479 h 4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58" h="48958">
                    <a:moveTo>
                      <a:pt x="0" y="24479"/>
                    </a:moveTo>
                    <a:cubicBezTo>
                      <a:pt x="0" y="10954"/>
                      <a:pt x="10954" y="0"/>
                      <a:pt x="24479" y="0"/>
                    </a:cubicBezTo>
                    <a:cubicBezTo>
                      <a:pt x="38005" y="0"/>
                      <a:pt x="48958" y="10954"/>
                      <a:pt x="48958" y="24479"/>
                    </a:cubicBezTo>
                    <a:cubicBezTo>
                      <a:pt x="48958" y="38005"/>
                      <a:pt x="38005" y="48958"/>
                      <a:pt x="24479" y="48958"/>
                    </a:cubicBezTo>
                    <a:cubicBezTo>
                      <a:pt x="10954" y="48863"/>
                      <a:pt x="0" y="37909"/>
                      <a:pt x="0" y="24479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13" name="Freeform: Shape 2212">
                <a:extLst>
                  <a:ext uri="{FF2B5EF4-FFF2-40B4-BE49-F238E27FC236}">
                    <a16:creationId xmlns:a16="http://schemas.microsoft.com/office/drawing/2014/main" id="{C53ED067-2150-20B6-9DE4-AA0F92BD2CCB}"/>
                  </a:ext>
                </a:extLst>
              </p:cNvPr>
              <p:cNvSpPr/>
              <p:nvPr/>
            </p:nvSpPr>
            <p:spPr>
              <a:xfrm>
                <a:off x="6698837" y="1842324"/>
                <a:ext cx="96488" cy="96393"/>
              </a:xfrm>
              <a:custGeom>
                <a:avLst/>
                <a:gdLst>
                  <a:gd name="connsiteX0" fmla="*/ 48292 w 96488"/>
                  <a:gd name="connsiteY0" fmla="*/ 96393 h 96393"/>
                  <a:gd name="connsiteX1" fmla="*/ 0 w 96488"/>
                  <a:gd name="connsiteY1" fmla="*/ 48197 h 96393"/>
                  <a:gd name="connsiteX2" fmla="*/ 48292 w 96488"/>
                  <a:gd name="connsiteY2" fmla="*/ 0 h 96393"/>
                  <a:gd name="connsiteX3" fmla="*/ 96488 w 96488"/>
                  <a:gd name="connsiteY3" fmla="*/ 48197 h 96393"/>
                  <a:gd name="connsiteX4" fmla="*/ 48292 w 96488"/>
                  <a:gd name="connsiteY4" fmla="*/ 96393 h 96393"/>
                  <a:gd name="connsiteX5" fmla="*/ 48292 w 96488"/>
                  <a:gd name="connsiteY5" fmla="*/ 10382 h 96393"/>
                  <a:gd name="connsiteX6" fmla="*/ 10573 w 96488"/>
                  <a:gd name="connsiteY6" fmla="*/ 48101 h 96393"/>
                  <a:gd name="connsiteX7" fmla="*/ 48292 w 96488"/>
                  <a:gd name="connsiteY7" fmla="*/ 85916 h 96393"/>
                  <a:gd name="connsiteX8" fmla="*/ 86011 w 96488"/>
                  <a:gd name="connsiteY8" fmla="*/ 48101 h 96393"/>
                  <a:gd name="connsiteX9" fmla="*/ 48292 w 96488"/>
                  <a:gd name="connsiteY9" fmla="*/ 10382 h 9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488" h="96393">
                    <a:moveTo>
                      <a:pt x="48292" y="96393"/>
                    </a:moveTo>
                    <a:cubicBezTo>
                      <a:pt x="21717" y="96393"/>
                      <a:pt x="0" y="74771"/>
                      <a:pt x="0" y="48197"/>
                    </a:cubicBezTo>
                    <a:cubicBezTo>
                      <a:pt x="0" y="21622"/>
                      <a:pt x="21622" y="0"/>
                      <a:pt x="48292" y="0"/>
                    </a:cubicBezTo>
                    <a:cubicBezTo>
                      <a:pt x="74867" y="0"/>
                      <a:pt x="96488" y="21622"/>
                      <a:pt x="96488" y="48197"/>
                    </a:cubicBezTo>
                    <a:cubicBezTo>
                      <a:pt x="96488" y="74771"/>
                      <a:pt x="74962" y="96393"/>
                      <a:pt x="48292" y="96393"/>
                    </a:cubicBezTo>
                    <a:close/>
                    <a:moveTo>
                      <a:pt x="48292" y="10382"/>
                    </a:moveTo>
                    <a:cubicBezTo>
                      <a:pt x="27432" y="10382"/>
                      <a:pt x="10573" y="27337"/>
                      <a:pt x="10573" y="48101"/>
                    </a:cubicBezTo>
                    <a:cubicBezTo>
                      <a:pt x="10573" y="68961"/>
                      <a:pt x="27527" y="85916"/>
                      <a:pt x="48292" y="85916"/>
                    </a:cubicBezTo>
                    <a:cubicBezTo>
                      <a:pt x="69056" y="85916"/>
                      <a:pt x="86011" y="68961"/>
                      <a:pt x="86011" y="48101"/>
                    </a:cubicBezTo>
                    <a:cubicBezTo>
                      <a:pt x="86106" y="27337"/>
                      <a:pt x="69152" y="10382"/>
                      <a:pt x="48292" y="10382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2209" name="Graphic 1">
              <a:extLst>
                <a:ext uri="{FF2B5EF4-FFF2-40B4-BE49-F238E27FC236}">
                  <a16:creationId xmlns:a16="http://schemas.microsoft.com/office/drawing/2014/main" id="{57A7A860-165A-65DC-7180-C6EFC74ADB93}"/>
                </a:ext>
              </a:extLst>
            </p:cNvPr>
            <p:cNvGrpSpPr/>
            <p:nvPr/>
          </p:nvGrpSpPr>
          <p:grpSpPr>
            <a:xfrm flipH="1">
              <a:off x="6443019" y="3591499"/>
              <a:ext cx="95712" cy="95619"/>
              <a:chOff x="6698837" y="1842324"/>
              <a:chExt cx="96488" cy="96393"/>
            </a:xfrm>
            <a:solidFill>
              <a:srgbClr val="000000"/>
            </a:solidFill>
          </p:grpSpPr>
          <p:sp>
            <p:nvSpPr>
              <p:cNvPr id="2210" name="Freeform: Shape 2209">
                <a:extLst>
                  <a:ext uri="{FF2B5EF4-FFF2-40B4-BE49-F238E27FC236}">
                    <a16:creationId xmlns:a16="http://schemas.microsoft.com/office/drawing/2014/main" id="{A701C223-C55C-F9D4-EBC9-E7B50ADF6137}"/>
                  </a:ext>
                </a:extLst>
              </p:cNvPr>
              <p:cNvSpPr/>
              <p:nvPr/>
            </p:nvSpPr>
            <p:spPr>
              <a:xfrm>
                <a:off x="6722745" y="1866042"/>
                <a:ext cx="48958" cy="48958"/>
              </a:xfrm>
              <a:custGeom>
                <a:avLst/>
                <a:gdLst>
                  <a:gd name="connsiteX0" fmla="*/ 0 w 48958"/>
                  <a:gd name="connsiteY0" fmla="*/ 24479 h 48958"/>
                  <a:gd name="connsiteX1" fmla="*/ 24479 w 48958"/>
                  <a:gd name="connsiteY1" fmla="*/ 0 h 48958"/>
                  <a:gd name="connsiteX2" fmla="*/ 48958 w 48958"/>
                  <a:gd name="connsiteY2" fmla="*/ 24479 h 48958"/>
                  <a:gd name="connsiteX3" fmla="*/ 24479 w 48958"/>
                  <a:gd name="connsiteY3" fmla="*/ 48958 h 48958"/>
                  <a:gd name="connsiteX4" fmla="*/ 0 w 48958"/>
                  <a:gd name="connsiteY4" fmla="*/ 24479 h 4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58" h="48958">
                    <a:moveTo>
                      <a:pt x="0" y="24479"/>
                    </a:moveTo>
                    <a:cubicBezTo>
                      <a:pt x="0" y="10954"/>
                      <a:pt x="10954" y="0"/>
                      <a:pt x="24479" y="0"/>
                    </a:cubicBezTo>
                    <a:cubicBezTo>
                      <a:pt x="38005" y="0"/>
                      <a:pt x="48958" y="10954"/>
                      <a:pt x="48958" y="24479"/>
                    </a:cubicBezTo>
                    <a:cubicBezTo>
                      <a:pt x="48958" y="38005"/>
                      <a:pt x="38005" y="48958"/>
                      <a:pt x="24479" y="48958"/>
                    </a:cubicBezTo>
                    <a:cubicBezTo>
                      <a:pt x="10954" y="48863"/>
                      <a:pt x="0" y="37909"/>
                      <a:pt x="0" y="24479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11" name="Freeform: Shape 2210">
                <a:extLst>
                  <a:ext uri="{FF2B5EF4-FFF2-40B4-BE49-F238E27FC236}">
                    <a16:creationId xmlns:a16="http://schemas.microsoft.com/office/drawing/2014/main" id="{17F72D54-C8EA-3DFE-3D9C-D576898A18A0}"/>
                  </a:ext>
                </a:extLst>
              </p:cNvPr>
              <p:cNvSpPr/>
              <p:nvPr/>
            </p:nvSpPr>
            <p:spPr>
              <a:xfrm>
                <a:off x="6698837" y="1842324"/>
                <a:ext cx="96488" cy="96393"/>
              </a:xfrm>
              <a:custGeom>
                <a:avLst/>
                <a:gdLst>
                  <a:gd name="connsiteX0" fmla="*/ 48292 w 96488"/>
                  <a:gd name="connsiteY0" fmla="*/ 96393 h 96393"/>
                  <a:gd name="connsiteX1" fmla="*/ 0 w 96488"/>
                  <a:gd name="connsiteY1" fmla="*/ 48197 h 96393"/>
                  <a:gd name="connsiteX2" fmla="*/ 48292 w 96488"/>
                  <a:gd name="connsiteY2" fmla="*/ 0 h 96393"/>
                  <a:gd name="connsiteX3" fmla="*/ 96488 w 96488"/>
                  <a:gd name="connsiteY3" fmla="*/ 48197 h 96393"/>
                  <a:gd name="connsiteX4" fmla="*/ 48292 w 96488"/>
                  <a:gd name="connsiteY4" fmla="*/ 96393 h 96393"/>
                  <a:gd name="connsiteX5" fmla="*/ 48292 w 96488"/>
                  <a:gd name="connsiteY5" fmla="*/ 10382 h 96393"/>
                  <a:gd name="connsiteX6" fmla="*/ 10573 w 96488"/>
                  <a:gd name="connsiteY6" fmla="*/ 48101 h 96393"/>
                  <a:gd name="connsiteX7" fmla="*/ 48292 w 96488"/>
                  <a:gd name="connsiteY7" fmla="*/ 85916 h 96393"/>
                  <a:gd name="connsiteX8" fmla="*/ 86011 w 96488"/>
                  <a:gd name="connsiteY8" fmla="*/ 48101 h 96393"/>
                  <a:gd name="connsiteX9" fmla="*/ 48292 w 96488"/>
                  <a:gd name="connsiteY9" fmla="*/ 10382 h 9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488" h="96393">
                    <a:moveTo>
                      <a:pt x="48292" y="96393"/>
                    </a:moveTo>
                    <a:cubicBezTo>
                      <a:pt x="21717" y="96393"/>
                      <a:pt x="0" y="74771"/>
                      <a:pt x="0" y="48197"/>
                    </a:cubicBezTo>
                    <a:cubicBezTo>
                      <a:pt x="0" y="21622"/>
                      <a:pt x="21622" y="0"/>
                      <a:pt x="48292" y="0"/>
                    </a:cubicBezTo>
                    <a:cubicBezTo>
                      <a:pt x="74867" y="0"/>
                      <a:pt x="96488" y="21622"/>
                      <a:pt x="96488" y="48197"/>
                    </a:cubicBezTo>
                    <a:cubicBezTo>
                      <a:pt x="96488" y="74771"/>
                      <a:pt x="74962" y="96393"/>
                      <a:pt x="48292" y="96393"/>
                    </a:cubicBezTo>
                    <a:close/>
                    <a:moveTo>
                      <a:pt x="48292" y="10382"/>
                    </a:moveTo>
                    <a:cubicBezTo>
                      <a:pt x="27432" y="10382"/>
                      <a:pt x="10573" y="27337"/>
                      <a:pt x="10573" y="48101"/>
                    </a:cubicBezTo>
                    <a:cubicBezTo>
                      <a:pt x="10573" y="68961"/>
                      <a:pt x="27527" y="85916"/>
                      <a:pt x="48292" y="85916"/>
                    </a:cubicBezTo>
                    <a:cubicBezTo>
                      <a:pt x="69056" y="85916"/>
                      <a:pt x="86011" y="68961"/>
                      <a:pt x="86011" y="48101"/>
                    </a:cubicBezTo>
                    <a:cubicBezTo>
                      <a:pt x="86106" y="27337"/>
                      <a:pt x="69152" y="10382"/>
                      <a:pt x="48292" y="10382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cxnSp>
        <p:nvCxnSpPr>
          <p:cNvPr id="2223" name="Straight Connector 2222">
            <a:extLst>
              <a:ext uri="{FF2B5EF4-FFF2-40B4-BE49-F238E27FC236}">
                <a16:creationId xmlns:a16="http://schemas.microsoft.com/office/drawing/2014/main" id="{F229618A-1F64-C2A2-43AD-E91070349039}"/>
              </a:ext>
            </a:extLst>
          </p:cNvPr>
          <p:cNvCxnSpPr>
            <a:cxnSpLocks/>
            <a:endCxn id="2226" idx="0"/>
          </p:cNvCxnSpPr>
          <p:nvPr/>
        </p:nvCxnSpPr>
        <p:spPr>
          <a:xfrm flipV="1">
            <a:off x="5492108" y="2854381"/>
            <a:ext cx="1503097" cy="1643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4" name="Graphic 1">
            <a:extLst>
              <a:ext uri="{FF2B5EF4-FFF2-40B4-BE49-F238E27FC236}">
                <a16:creationId xmlns:a16="http://schemas.microsoft.com/office/drawing/2014/main" id="{ECA06C29-1011-4EC5-45F5-E88D880CE044}"/>
              </a:ext>
            </a:extLst>
          </p:cNvPr>
          <p:cNvGrpSpPr/>
          <p:nvPr/>
        </p:nvGrpSpPr>
        <p:grpSpPr>
          <a:xfrm flipH="1">
            <a:off x="5457495" y="2818524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228" name="Freeform: Shape 2227">
              <a:extLst>
                <a:ext uri="{FF2B5EF4-FFF2-40B4-BE49-F238E27FC236}">
                  <a16:creationId xmlns:a16="http://schemas.microsoft.com/office/drawing/2014/main" id="{FA7684E5-24EF-5DD9-2823-FBF6ED53E2D4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29" name="Freeform: Shape 2228">
              <a:extLst>
                <a:ext uri="{FF2B5EF4-FFF2-40B4-BE49-F238E27FC236}">
                  <a16:creationId xmlns:a16="http://schemas.microsoft.com/office/drawing/2014/main" id="{085ACBE4-9F2D-1687-F03F-02AAAA04D4CD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225" name="Graphic 1">
            <a:extLst>
              <a:ext uri="{FF2B5EF4-FFF2-40B4-BE49-F238E27FC236}">
                <a16:creationId xmlns:a16="http://schemas.microsoft.com/office/drawing/2014/main" id="{C82B4733-BD88-2F44-D43C-639464C6F98D}"/>
              </a:ext>
            </a:extLst>
          </p:cNvPr>
          <p:cNvGrpSpPr/>
          <p:nvPr/>
        </p:nvGrpSpPr>
        <p:grpSpPr>
          <a:xfrm flipH="1">
            <a:off x="6941207" y="2818524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226" name="Freeform: Shape 2225">
              <a:extLst>
                <a:ext uri="{FF2B5EF4-FFF2-40B4-BE49-F238E27FC236}">
                  <a16:creationId xmlns:a16="http://schemas.microsoft.com/office/drawing/2014/main" id="{2E0F2452-636B-0011-484A-C743F18FDE6F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27" name="Freeform: Shape 2226">
              <a:extLst>
                <a:ext uri="{FF2B5EF4-FFF2-40B4-BE49-F238E27FC236}">
                  <a16:creationId xmlns:a16="http://schemas.microsoft.com/office/drawing/2014/main" id="{FBCBF86E-238A-6637-462C-884768C6C189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cxnSp>
        <p:nvCxnSpPr>
          <p:cNvPr id="2232" name="Straight Connector 2231">
            <a:extLst>
              <a:ext uri="{FF2B5EF4-FFF2-40B4-BE49-F238E27FC236}">
                <a16:creationId xmlns:a16="http://schemas.microsoft.com/office/drawing/2014/main" id="{82A4EB20-EF46-3501-C14F-DA5D2D1F201F}"/>
              </a:ext>
            </a:extLst>
          </p:cNvPr>
          <p:cNvCxnSpPr>
            <a:cxnSpLocks/>
          </p:cNvCxnSpPr>
          <p:nvPr/>
        </p:nvCxnSpPr>
        <p:spPr>
          <a:xfrm>
            <a:off x="5493281" y="2931649"/>
            <a:ext cx="471458" cy="446282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7" name="Straight Connector 2236">
            <a:extLst>
              <a:ext uri="{FF2B5EF4-FFF2-40B4-BE49-F238E27FC236}">
                <a16:creationId xmlns:a16="http://schemas.microsoft.com/office/drawing/2014/main" id="{A6C1F2DC-A5C3-F73D-8091-F06C2431373A}"/>
              </a:ext>
            </a:extLst>
          </p:cNvPr>
          <p:cNvCxnSpPr>
            <a:cxnSpLocks/>
          </p:cNvCxnSpPr>
          <p:nvPr/>
        </p:nvCxnSpPr>
        <p:spPr>
          <a:xfrm>
            <a:off x="5954126" y="3374635"/>
            <a:ext cx="516972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39" name="Graphic 1">
            <a:extLst>
              <a:ext uri="{FF2B5EF4-FFF2-40B4-BE49-F238E27FC236}">
                <a16:creationId xmlns:a16="http://schemas.microsoft.com/office/drawing/2014/main" id="{D15CB817-DF73-500D-56B7-D8B9CCAA535A}"/>
              </a:ext>
            </a:extLst>
          </p:cNvPr>
          <p:cNvGrpSpPr/>
          <p:nvPr/>
        </p:nvGrpSpPr>
        <p:grpSpPr>
          <a:xfrm flipH="1">
            <a:off x="6471098" y="3336714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240" name="Freeform: Shape 2239">
              <a:extLst>
                <a:ext uri="{FF2B5EF4-FFF2-40B4-BE49-F238E27FC236}">
                  <a16:creationId xmlns:a16="http://schemas.microsoft.com/office/drawing/2014/main" id="{AB8294B0-4FEC-0415-71E3-1ABE8BB75DAB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41" name="Freeform: Shape 2240">
              <a:extLst>
                <a:ext uri="{FF2B5EF4-FFF2-40B4-BE49-F238E27FC236}">
                  <a16:creationId xmlns:a16="http://schemas.microsoft.com/office/drawing/2014/main" id="{A21FC0C5-3FFA-1D9F-973A-D64744A9B71C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2254" name="TextBox 2253">
            <a:extLst>
              <a:ext uri="{FF2B5EF4-FFF2-40B4-BE49-F238E27FC236}">
                <a16:creationId xmlns:a16="http://schemas.microsoft.com/office/drawing/2014/main" id="{70F02D94-6242-BA2C-7C04-A74C01CE32AA}"/>
              </a:ext>
            </a:extLst>
          </p:cNvPr>
          <p:cNvSpPr txBox="1"/>
          <p:nvPr/>
        </p:nvSpPr>
        <p:spPr>
          <a:xfrm>
            <a:off x="6588068" y="3249222"/>
            <a:ext cx="1611339" cy="349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REPORTING &amp; ANALYTICS</a:t>
            </a:r>
            <a:br>
              <a:rPr lang="en-US" sz="1125" b="1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19" i="1">
                <a:latin typeface="Calibri" panose="020F0502020204030204" pitchFamily="34" charset="0"/>
                <a:cs typeface="Calibri" panose="020F0502020204030204" pitchFamily="34" charset="0"/>
              </a:rPr>
              <a:t>Business Intelligence &amp; Data Warehousing</a:t>
            </a:r>
            <a:endParaRPr lang="en-US" sz="59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71" name="Rectangle: Rounded Corners 2270">
            <a:extLst>
              <a:ext uri="{FF2B5EF4-FFF2-40B4-BE49-F238E27FC236}">
                <a16:creationId xmlns:a16="http://schemas.microsoft.com/office/drawing/2014/main" id="{33764905-F393-4D21-3D7A-6ADC9BADD622}"/>
              </a:ext>
            </a:extLst>
          </p:cNvPr>
          <p:cNvSpPr/>
          <p:nvPr/>
        </p:nvSpPr>
        <p:spPr>
          <a:xfrm>
            <a:off x="5110293" y="3411248"/>
            <a:ext cx="208321" cy="149345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200"/>
          </a:p>
        </p:txBody>
      </p:sp>
      <p:sp>
        <p:nvSpPr>
          <p:cNvPr id="2273" name="TextBox 2272">
            <a:extLst>
              <a:ext uri="{FF2B5EF4-FFF2-40B4-BE49-F238E27FC236}">
                <a16:creationId xmlns:a16="http://schemas.microsoft.com/office/drawing/2014/main" id="{303E67A0-6E0C-B290-EA37-0B9E87E75C63}"/>
              </a:ext>
            </a:extLst>
          </p:cNvPr>
          <p:cNvSpPr txBox="1"/>
          <p:nvPr/>
        </p:nvSpPr>
        <p:spPr>
          <a:xfrm>
            <a:off x="3707378" y="3275383"/>
            <a:ext cx="1393331" cy="349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WEB SERVICES HUB</a:t>
            </a:r>
            <a:br>
              <a:rPr lang="en-US" sz="1125" b="1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19" i="1">
                <a:latin typeface="Calibri" panose="020F0502020204030204" pitchFamily="34" charset="0"/>
                <a:cs typeface="Calibri" panose="020F0502020204030204" pitchFamily="34" charset="0"/>
              </a:rPr>
              <a:t>System Integrations via Standard APIs</a:t>
            </a:r>
            <a:endParaRPr lang="en-US" sz="59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45" name="Graphic 1">
            <a:extLst>
              <a:ext uri="{FF2B5EF4-FFF2-40B4-BE49-F238E27FC236}">
                <a16:creationId xmlns:a16="http://schemas.microsoft.com/office/drawing/2014/main" id="{E1FD0198-813F-EEAD-BAE8-90D228E6AB05}"/>
              </a:ext>
            </a:extLst>
          </p:cNvPr>
          <p:cNvGrpSpPr/>
          <p:nvPr/>
        </p:nvGrpSpPr>
        <p:grpSpPr>
          <a:xfrm flipH="1">
            <a:off x="5175045" y="3111328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246" name="Freeform: Shape 2245">
              <a:extLst>
                <a:ext uri="{FF2B5EF4-FFF2-40B4-BE49-F238E27FC236}">
                  <a16:creationId xmlns:a16="http://schemas.microsoft.com/office/drawing/2014/main" id="{EA3A89E1-94D5-1F86-92CB-5953274C48F8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47" name="Freeform: Shape 2246">
              <a:extLst>
                <a:ext uri="{FF2B5EF4-FFF2-40B4-BE49-F238E27FC236}">
                  <a16:creationId xmlns:a16="http://schemas.microsoft.com/office/drawing/2014/main" id="{D6342DD2-3261-44C7-12F9-13EC0E64E9F3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cxnSp>
        <p:nvCxnSpPr>
          <p:cNvPr id="2263" name="Straight Connector 2262">
            <a:extLst>
              <a:ext uri="{FF2B5EF4-FFF2-40B4-BE49-F238E27FC236}">
                <a16:creationId xmlns:a16="http://schemas.microsoft.com/office/drawing/2014/main" id="{CE685AE0-CDAD-3276-A51C-F9F25C31EFA9}"/>
              </a:ext>
            </a:extLst>
          </p:cNvPr>
          <p:cNvCxnSpPr>
            <a:cxnSpLocks/>
          </p:cNvCxnSpPr>
          <p:nvPr/>
        </p:nvCxnSpPr>
        <p:spPr>
          <a:xfrm flipH="1" flipV="1">
            <a:off x="5212267" y="3150457"/>
            <a:ext cx="2144" cy="236453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74" name="Graphic 1">
            <a:extLst>
              <a:ext uri="{FF2B5EF4-FFF2-40B4-BE49-F238E27FC236}">
                <a16:creationId xmlns:a16="http://schemas.microsoft.com/office/drawing/2014/main" id="{FB328546-416B-88E9-511C-237F40E74E89}"/>
              </a:ext>
            </a:extLst>
          </p:cNvPr>
          <p:cNvGrpSpPr/>
          <p:nvPr/>
        </p:nvGrpSpPr>
        <p:grpSpPr>
          <a:xfrm flipH="1">
            <a:off x="5178625" y="3332841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275" name="Freeform: Shape 2274">
              <a:extLst>
                <a:ext uri="{FF2B5EF4-FFF2-40B4-BE49-F238E27FC236}">
                  <a16:creationId xmlns:a16="http://schemas.microsoft.com/office/drawing/2014/main" id="{B03B7AFA-9491-0DE8-5FC1-D942DFD9F8DF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76" name="Freeform: Shape 2275">
              <a:extLst>
                <a:ext uri="{FF2B5EF4-FFF2-40B4-BE49-F238E27FC236}">
                  <a16:creationId xmlns:a16="http://schemas.microsoft.com/office/drawing/2014/main" id="{4A322126-C1F6-D628-C413-AFAC2B7B87CC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277" name="Graphic 1">
            <a:extLst>
              <a:ext uri="{FF2B5EF4-FFF2-40B4-BE49-F238E27FC236}">
                <a16:creationId xmlns:a16="http://schemas.microsoft.com/office/drawing/2014/main" id="{14FC99BE-07AD-1A4C-6E06-64BB36FDE11C}"/>
              </a:ext>
            </a:extLst>
          </p:cNvPr>
          <p:cNvGrpSpPr/>
          <p:nvPr/>
        </p:nvGrpSpPr>
        <p:grpSpPr>
          <a:xfrm flipH="1">
            <a:off x="5185916" y="3561160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278" name="Freeform: Shape 2277">
              <a:extLst>
                <a:ext uri="{FF2B5EF4-FFF2-40B4-BE49-F238E27FC236}">
                  <a16:creationId xmlns:a16="http://schemas.microsoft.com/office/drawing/2014/main" id="{42829992-7C21-78B2-1CDA-926AB9E41341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79" name="Freeform: Shape 2278">
              <a:extLst>
                <a:ext uri="{FF2B5EF4-FFF2-40B4-BE49-F238E27FC236}">
                  <a16:creationId xmlns:a16="http://schemas.microsoft.com/office/drawing/2014/main" id="{621CD5CE-3B45-DFDB-5916-0452D1D011A3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249" name="Group 2248">
            <a:extLst>
              <a:ext uri="{FF2B5EF4-FFF2-40B4-BE49-F238E27FC236}">
                <a16:creationId xmlns:a16="http://schemas.microsoft.com/office/drawing/2014/main" id="{406773A2-A27D-DE19-48AE-82957C950BB7}"/>
              </a:ext>
            </a:extLst>
          </p:cNvPr>
          <p:cNvGrpSpPr/>
          <p:nvPr/>
        </p:nvGrpSpPr>
        <p:grpSpPr>
          <a:xfrm>
            <a:off x="3080450" y="3995439"/>
            <a:ext cx="3722317" cy="606975"/>
            <a:chOff x="3912993" y="5356398"/>
            <a:chExt cx="4963089" cy="809300"/>
          </a:xfrm>
        </p:grpSpPr>
        <p:pic>
          <p:nvPicPr>
            <p:cNvPr id="2097" name="Picture 2096">
              <a:extLst>
                <a:ext uri="{FF2B5EF4-FFF2-40B4-BE49-F238E27FC236}">
                  <a16:creationId xmlns:a16="http://schemas.microsoft.com/office/drawing/2014/main" id="{8AC780B2-5C20-D8AF-FFBE-C23374374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96653" y="5356398"/>
              <a:ext cx="323527" cy="323527"/>
            </a:xfrm>
            <a:prstGeom prst="rect">
              <a:avLst/>
            </a:prstGeom>
          </p:spPr>
        </p:pic>
        <p:pic>
          <p:nvPicPr>
            <p:cNvPr id="2098" name="Picture 209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8375DA7-7118-87E2-FB23-51018BD9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49027" y="5423402"/>
              <a:ext cx="275226" cy="275226"/>
            </a:xfrm>
            <a:prstGeom prst="rect">
              <a:avLst/>
            </a:prstGeom>
          </p:spPr>
        </p:pic>
        <p:pic>
          <p:nvPicPr>
            <p:cNvPr id="2099" name="Picture 2098">
              <a:extLst>
                <a:ext uri="{FF2B5EF4-FFF2-40B4-BE49-F238E27FC236}">
                  <a16:creationId xmlns:a16="http://schemas.microsoft.com/office/drawing/2014/main" id="{DA1F5383-417F-548D-8047-8A7B336A7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93755" y="5433785"/>
              <a:ext cx="256004" cy="256004"/>
            </a:xfrm>
            <a:prstGeom prst="rect">
              <a:avLst/>
            </a:prstGeom>
          </p:spPr>
        </p:pic>
        <p:pic>
          <p:nvPicPr>
            <p:cNvPr id="2280" name="Picture 2279">
              <a:extLst>
                <a:ext uri="{FF2B5EF4-FFF2-40B4-BE49-F238E27FC236}">
                  <a16:creationId xmlns:a16="http://schemas.microsoft.com/office/drawing/2014/main" id="{8339C05E-AEC5-10C9-3812-7502EE2E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35688" y="5373524"/>
              <a:ext cx="300159" cy="300159"/>
            </a:xfrm>
            <a:prstGeom prst="rect">
              <a:avLst/>
            </a:prstGeom>
          </p:spPr>
        </p:pic>
        <p:pic>
          <p:nvPicPr>
            <p:cNvPr id="2290" name="Picture 2289" descr="Screen Clipping">
              <a:extLst>
                <a:ext uri="{FF2B5EF4-FFF2-40B4-BE49-F238E27FC236}">
                  <a16:creationId xmlns:a16="http://schemas.microsoft.com/office/drawing/2014/main" id="{712646ED-9432-2B5D-8469-C43F34307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729" y="5427671"/>
              <a:ext cx="272247" cy="25915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726718-8D6B-DAC1-BD48-D33ADC4FC3BB}"/>
                </a:ext>
              </a:extLst>
            </p:cNvPr>
            <p:cNvSpPr txBox="1"/>
            <p:nvPr/>
          </p:nvSpPr>
          <p:spPr>
            <a:xfrm>
              <a:off x="3912993" y="5665137"/>
              <a:ext cx="744221" cy="377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19" b="1" i="1">
                  <a:latin typeface="Calibri" panose="020F0502020204030204" pitchFamily="34" charset="0"/>
                  <a:cs typeface="Calibri" panose="020F0502020204030204" pitchFamily="34" charset="0"/>
                </a:rPr>
                <a:t>ERP(s)</a:t>
              </a:r>
              <a:br>
                <a:rPr lang="en-US" sz="619" i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619" i="1">
                  <a:latin typeface="Calibri" panose="020F0502020204030204" pitchFamily="34" charset="0"/>
                  <a:cs typeface="Calibri" panose="020F0502020204030204" pitchFamily="34" charset="0"/>
                </a:rPr>
                <a:t>Other apps.</a:t>
              </a:r>
              <a:endParaRPr lang="en-US" sz="591" i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5FCAD2-CEB9-3160-5304-A9AADEC9DC11}"/>
                </a:ext>
              </a:extLst>
            </p:cNvPr>
            <p:cNvSpPr txBox="1"/>
            <p:nvPr/>
          </p:nvSpPr>
          <p:spPr>
            <a:xfrm>
              <a:off x="4594400" y="5669433"/>
              <a:ext cx="928032" cy="377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19" b="1" i="1">
                  <a:latin typeface="Calibri" panose="020F0502020204030204" pitchFamily="34" charset="0"/>
                  <a:cs typeface="Calibri" panose="020F0502020204030204" pitchFamily="34" charset="0"/>
                </a:rPr>
                <a:t>SCADA</a:t>
              </a:r>
              <a:br>
                <a:rPr lang="en-US" sz="619" i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619" i="1">
                  <a:latin typeface="Calibri" panose="020F0502020204030204" pitchFamily="34" charset="0"/>
                  <a:cs typeface="Calibri" panose="020F0502020204030204" pitchFamily="34" charset="0"/>
                </a:rPr>
                <a:t>Control Systems</a:t>
              </a:r>
              <a:endParaRPr lang="en-US" sz="591" i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033DB0-7BCA-A3B6-D2E8-F9FE5456BE42}"/>
                </a:ext>
              </a:extLst>
            </p:cNvPr>
            <p:cNvSpPr txBox="1"/>
            <p:nvPr/>
          </p:nvSpPr>
          <p:spPr>
            <a:xfrm>
              <a:off x="5512450" y="5667271"/>
              <a:ext cx="722848" cy="498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19" b="1" i="1">
                  <a:latin typeface="Calibri" panose="020F0502020204030204" pitchFamily="34" charset="0"/>
                  <a:cs typeface="Calibri" panose="020F0502020204030204" pitchFamily="34" charset="0"/>
                </a:rPr>
                <a:t>IoT Data</a:t>
              </a:r>
            </a:p>
            <a:p>
              <a:pPr algn="ctr"/>
              <a:r>
                <a:rPr lang="en-US" sz="619" i="1">
                  <a:latin typeface="Calibri" panose="020F0502020204030204" pitchFamily="34" charset="0"/>
                  <a:cs typeface="Calibri" panose="020F0502020204030204" pitchFamily="34" charset="0"/>
                </a:rPr>
                <a:t>Sensor logs</a:t>
              </a:r>
              <a:br>
                <a:rPr lang="en-US" sz="619" i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US" sz="591" i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B67EAB-4459-E68E-CEA1-19B345B02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383715" y="5379762"/>
              <a:ext cx="372534" cy="3725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FF754A-E08A-6D5C-6CDF-BC299D5D3C7D}"/>
                </a:ext>
              </a:extLst>
            </p:cNvPr>
            <p:cNvSpPr txBox="1"/>
            <p:nvPr/>
          </p:nvSpPr>
          <p:spPr>
            <a:xfrm>
              <a:off x="7992934" y="5671274"/>
              <a:ext cx="883148" cy="377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19" b="1" i="1">
                  <a:latin typeface="Calibri" panose="020F0502020204030204" pitchFamily="34" charset="0"/>
                  <a:cs typeface="Calibri" panose="020F0502020204030204" pitchFamily="34" charset="0"/>
                </a:rPr>
                <a:t>Supplier APIs</a:t>
              </a:r>
              <a:br>
                <a:rPr lang="en-US" sz="619" i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619" i="1">
                  <a:latin typeface="Calibri" panose="020F0502020204030204" pitchFamily="34" charset="0"/>
                  <a:cs typeface="Calibri" panose="020F0502020204030204" pitchFamily="34" charset="0"/>
                </a:rPr>
                <a:t>Data exchange</a:t>
              </a:r>
              <a:endParaRPr lang="en-US" sz="591" i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8578FB-45A7-2322-0B29-4E70C23DC024}"/>
                </a:ext>
              </a:extLst>
            </p:cNvPr>
            <p:cNvSpPr txBox="1"/>
            <p:nvPr/>
          </p:nvSpPr>
          <p:spPr>
            <a:xfrm>
              <a:off x="6288025" y="5673685"/>
              <a:ext cx="863912" cy="377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19" b="1" i="1">
                  <a:latin typeface="Calibri" panose="020F0502020204030204" pitchFamily="34" charset="0"/>
                  <a:cs typeface="Calibri" panose="020F0502020204030204" pitchFamily="34" charset="0"/>
                </a:rPr>
                <a:t>Databases</a:t>
              </a:r>
              <a:br>
                <a:rPr lang="en-US" sz="619" i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619" i="1">
                  <a:latin typeface="Calibri" panose="020F0502020204030204" pitchFamily="34" charset="0"/>
                  <a:cs typeface="Calibri" panose="020F0502020204030204" pitchFamily="34" charset="0"/>
                </a:rPr>
                <a:t>Specialist data</a:t>
              </a:r>
              <a:endParaRPr lang="en-US" sz="591" i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95F45E-51A4-4CD6-D40C-2940AF9C7BA0}"/>
                </a:ext>
              </a:extLst>
            </p:cNvPr>
            <p:cNvSpPr txBox="1"/>
            <p:nvPr/>
          </p:nvSpPr>
          <p:spPr>
            <a:xfrm>
              <a:off x="6986062" y="5667271"/>
              <a:ext cx="1169551" cy="377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19" b="1" i="1">
                  <a:latin typeface="Calibri" panose="020F0502020204030204" pitchFamily="34" charset="0"/>
                  <a:cs typeface="Calibri" panose="020F0502020204030204" pitchFamily="34" charset="0"/>
                </a:rPr>
                <a:t>Geolocations</a:t>
              </a:r>
              <a:br>
                <a:rPr lang="en-US" sz="619" i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619" i="1">
                  <a:latin typeface="Calibri" panose="020F0502020204030204" pitchFamily="34" charset="0"/>
                  <a:cs typeface="Calibri" panose="020F0502020204030204" pitchFamily="34" charset="0"/>
                </a:rPr>
                <a:t>GIS &amp; Metrology data</a:t>
              </a:r>
              <a:endParaRPr lang="en-US" sz="591" i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67" name="Graphic 1">
            <a:extLst>
              <a:ext uri="{FF2B5EF4-FFF2-40B4-BE49-F238E27FC236}">
                <a16:creationId xmlns:a16="http://schemas.microsoft.com/office/drawing/2014/main" id="{65F6917A-AAC3-408C-F10E-48522A9EF80D}"/>
              </a:ext>
            </a:extLst>
          </p:cNvPr>
          <p:cNvGrpSpPr/>
          <p:nvPr/>
        </p:nvGrpSpPr>
        <p:grpSpPr>
          <a:xfrm flipH="1">
            <a:off x="5185916" y="3824314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B9469F96-8BB2-FEDF-4462-2CEB445CEA51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71" name="Freeform: Shape 2070">
              <a:extLst>
                <a:ext uri="{FF2B5EF4-FFF2-40B4-BE49-F238E27FC236}">
                  <a16:creationId xmlns:a16="http://schemas.microsoft.com/office/drawing/2014/main" id="{DD6BA2C2-F120-B15D-5484-EAE2827AACD6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7A3AEB8E-4E7B-3B00-C3B9-1B1B9C8FC41A}"/>
              </a:ext>
            </a:extLst>
          </p:cNvPr>
          <p:cNvCxnSpPr>
            <a:cxnSpLocks/>
          </p:cNvCxnSpPr>
          <p:nvPr/>
        </p:nvCxnSpPr>
        <p:spPr>
          <a:xfrm flipV="1">
            <a:off x="3398870" y="3863174"/>
            <a:ext cx="3823364" cy="1643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8" name="Graphic 1">
            <a:extLst>
              <a:ext uri="{FF2B5EF4-FFF2-40B4-BE49-F238E27FC236}">
                <a16:creationId xmlns:a16="http://schemas.microsoft.com/office/drawing/2014/main" id="{B547170A-3048-79A0-B1CF-240DA219343D}"/>
              </a:ext>
            </a:extLst>
          </p:cNvPr>
          <p:cNvGrpSpPr/>
          <p:nvPr/>
        </p:nvGrpSpPr>
        <p:grpSpPr>
          <a:xfrm flipH="1">
            <a:off x="3373783" y="3827317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082" name="Freeform: Shape 2081">
              <a:extLst>
                <a:ext uri="{FF2B5EF4-FFF2-40B4-BE49-F238E27FC236}">
                  <a16:creationId xmlns:a16="http://schemas.microsoft.com/office/drawing/2014/main" id="{3037EE3C-F87B-BE4D-E0C3-0DBDAEC9B57A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83" name="Freeform: Shape 2082">
              <a:extLst>
                <a:ext uri="{FF2B5EF4-FFF2-40B4-BE49-F238E27FC236}">
                  <a16:creationId xmlns:a16="http://schemas.microsoft.com/office/drawing/2014/main" id="{FAB31A7D-1DCF-0653-A13F-C5693786A02E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2085" name="TextBox 2084">
            <a:extLst>
              <a:ext uri="{FF2B5EF4-FFF2-40B4-BE49-F238E27FC236}">
                <a16:creationId xmlns:a16="http://schemas.microsoft.com/office/drawing/2014/main" id="{1EF79CC2-B0CF-7A6A-6337-F9ABFBAFF1E5}"/>
              </a:ext>
            </a:extLst>
          </p:cNvPr>
          <p:cNvSpPr txBox="1"/>
          <p:nvPr/>
        </p:nvSpPr>
        <p:spPr>
          <a:xfrm>
            <a:off x="6915208" y="4226993"/>
            <a:ext cx="710451" cy="282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19" b="1" i="1">
                <a:latin typeface="Calibri" panose="020F0502020204030204" pitchFamily="34" charset="0"/>
                <a:cs typeface="Calibri" panose="020F0502020204030204" pitchFamily="34" charset="0"/>
              </a:rPr>
              <a:t>And more..</a:t>
            </a:r>
            <a:br>
              <a:rPr lang="en-US" sz="619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19" i="1">
                <a:latin typeface="Calibri" panose="020F0502020204030204" pitchFamily="34" charset="0"/>
                <a:cs typeface="Calibri" panose="020F0502020204030204" pitchFamily="34" charset="0"/>
              </a:rPr>
              <a:t>30+ Integrations</a:t>
            </a:r>
            <a:endParaRPr lang="en-US" sz="59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87" name="Picture 2086" descr="Shape&#10;&#10;Description automatically generated with low confidence">
            <a:extLst>
              <a:ext uri="{FF2B5EF4-FFF2-40B4-BE49-F238E27FC236}">
                <a16:creationId xmlns:a16="http://schemas.microsoft.com/office/drawing/2014/main" id="{34E1BBC5-6AAF-749F-DE18-EA97F2B004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56484" y="4060350"/>
            <a:ext cx="171459" cy="171459"/>
          </a:xfrm>
          <a:prstGeom prst="rect">
            <a:avLst/>
          </a:prstGeom>
        </p:spPr>
      </p:pic>
      <p:grpSp>
        <p:nvGrpSpPr>
          <p:cNvPr id="2089" name="Graphic 1">
            <a:extLst>
              <a:ext uri="{FF2B5EF4-FFF2-40B4-BE49-F238E27FC236}">
                <a16:creationId xmlns:a16="http://schemas.microsoft.com/office/drawing/2014/main" id="{FB658B5C-0E7C-570F-2A62-BEAA245D234C}"/>
              </a:ext>
            </a:extLst>
          </p:cNvPr>
          <p:cNvGrpSpPr/>
          <p:nvPr/>
        </p:nvGrpSpPr>
        <p:grpSpPr>
          <a:xfrm flipH="1">
            <a:off x="6471098" y="3830988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090" name="Freeform: Shape 2089">
              <a:extLst>
                <a:ext uri="{FF2B5EF4-FFF2-40B4-BE49-F238E27FC236}">
                  <a16:creationId xmlns:a16="http://schemas.microsoft.com/office/drawing/2014/main" id="{C94F93E1-472F-BC67-554D-1DEC7E9048B3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91" name="Freeform: Shape 2090">
              <a:extLst>
                <a:ext uri="{FF2B5EF4-FFF2-40B4-BE49-F238E27FC236}">
                  <a16:creationId xmlns:a16="http://schemas.microsoft.com/office/drawing/2014/main" id="{0403E5FA-F09E-BB02-3775-24ADFF300455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092" name="Graphic 1">
            <a:extLst>
              <a:ext uri="{FF2B5EF4-FFF2-40B4-BE49-F238E27FC236}">
                <a16:creationId xmlns:a16="http://schemas.microsoft.com/office/drawing/2014/main" id="{69CBBD89-CFE5-1165-F895-8AD94D0F8A6F}"/>
              </a:ext>
            </a:extLst>
          </p:cNvPr>
          <p:cNvGrpSpPr/>
          <p:nvPr/>
        </p:nvGrpSpPr>
        <p:grpSpPr>
          <a:xfrm flipH="1">
            <a:off x="5836931" y="3828319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093" name="Freeform: Shape 2092">
              <a:extLst>
                <a:ext uri="{FF2B5EF4-FFF2-40B4-BE49-F238E27FC236}">
                  <a16:creationId xmlns:a16="http://schemas.microsoft.com/office/drawing/2014/main" id="{16039416-3302-89F2-9849-034E12B00B9E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94" name="Freeform: Shape 2093">
              <a:extLst>
                <a:ext uri="{FF2B5EF4-FFF2-40B4-BE49-F238E27FC236}">
                  <a16:creationId xmlns:a16="http://schemas.microsoft.com/office/drawing/2014/main" id="{8775E36A-E53F-E56C-3CF3-AF9F3AAD9DE8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095" name="Graphic 1">
            <a:extLst>
              <a:ext uri="{FF2B5EF4-FFF2-40B4-BE49-F238E27FC236}">
                <a16:creationId xmlns:a16="http://schemas.microsoft.com/office/drawing/2014/main" id="{08053B48-673D-A7DE-5256-37603A01FD95}"/>
              </a:ext>
            </a:extLst>
          </p:cNvPr>
          <p:cNvGrpSpPr/>
          <p:nvPr/>
        </p:nvGrpSpPr>
        <p:grpSpPr>
          <a:xfrm flipH="1">
            <a:off x="4575286" y="3832513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096" name="Freeform: Shape 2095">
              <a:extLst>
                <a:ext uri="{FF2B5EF4-FFF2-40B4-BE49-F238E27FC236}">
                  <a16:creationId xmlns:a16="http://schemas.microsoft.com/office/drawing/2014/main" id="{97542069-6515-BD91-89A1-873CF5D1BA01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01" name="Freeform: Shape 2100">
              <a:extLst>
                <a:ext uri="{FF2B5EF4-FFF2-40B4-BE49-F238E27FC236}">
                  <a16:creationId xmlns:a16="http://schemas.microsoft.com/office/drawing/2014/main" id="{FE5013CC-5D5B-AD05-D895-3D42A85D1504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102" name="Graphic 1">
            <a:extLst>
              <a:ext uri="{FF2B5EF4-FFF2-40B4-BE49-F238E27FC236}">
                <a16:creationId xmlns:a16="http://schemas.microsoft.com/office/drawing/2014/main" id="{DBB0A80C-E228-108B-01A1-A09D1A08E272}"/>
              </a:ext>
            </a:extLst>
          </p:cNvPr>
          <p:cNvGrpSpPr/>
          <p:nvPr/>
        </p:nvGrpSpPr>
        <p:grpSpPr>
          <a:xfrm flipH="1">
            <a:off x="3958770" y="3829054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103" name="Freeform: Shape 2102">
              <a:extLst>
                <a:ext uri="{FF2B5EF4-FFF2-40B4-BE49-F238E27FC236}">
                  <a16:creationId xmlns:a16="http://schemas.microsoft.com/office/drawing/2014/main" id="{20CF5B2E-FA2E-C28A-C8C3-7D512D0AFB9F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07" name="Freeform: Shape 2106">
              <a:extLst>
                <a:ext uri="{FF2B5EF4-FFF2-40B4-BE49-F238E27FC236}">
                  <a16:creationId xmlns:a16="http://schemas.microsoft.com/office/drawing/2014/main" id="{9D275294-CF0B-A5C0-83D3-9A0233A8B91A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cxnSp>
        <p:nvCxnSpPr>
          <p:cNvPr id="2109" name="Straight Connector 2108">
            <a:extLst>
              <a:ext uri="{FF2B5EF4-FFF2-40B4-BE49-F238E27FC236}">
                <a16:creationId xmlns:a16="http://schemas.microsoft.com/office/drawing/2014/main" id="{DD40DD3E-5D92-335F-3597-35E198BA6493}"/>
              </a:ext>
            </a:extLst>
          </p:cNvPr>
          <p:cNvCxnSpPr>
            <a:cxnSpLocks/>
          </p:cNvCxnSpPr>
          <p:nvPr/>
        </p:nvCxnSpPr>
        <p:spPr>
          <a:xfrm flipH="1" flipV="1">
            <a:off x="5220757" y="3608980"/>
            <a:ext cx="2144" cy="236453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4" name="TextBox 2113">
            <a:extLst>
              <a:ext uri="{FF2B5EF4-FFF2-40B4-BE49-F238E27FC236}">
                <a16:creationId xmlns:a16="http://schemas.microsoft.com/office/drawing/2014/main" id="{4E2B66B4-2BD9-7406-332C-BDD31236BC7D}"/>
              </a:ext>
            </a:extLst>
          </p:cNvPr>
          <p:cNvSpPr txBox="1"/>
          <p:nvPr/>
        </p:nvSpPr>
        <p:spPr>
          <a:xfrm>
            <a:off x="348361" y="3498820"/>
            <a:ext cx="1637108" cy="444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DIGITAL TWINS</a:t>
            </a:r>
            <a:br>
              <a:rPr lang="en-US" sz="1125" b="1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19" i="1">
                <a:latin typeface="Calibri" panose="020F0502020204030204" pitchFamily="34" charset="0"/>
                <a:cs typeface="Calibri" panose="020F0502020204030204" pitchFamily="34" charset="0"/>
              </a:rPr>
              <a:t>Engineering Digital Twins with 3D Visualization</a:t>
            </a:r>
            <a:endParaRPr lang="en-US" sz="59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23" name="Picture 2122">
            <a:extLst>
              <a:ext uri="{FF2B5EF4-FFF2-40B4-BE49-F238E27FC236}">
                <a16:creationId xmlns:a16="http://schemas.microsoft.com/office/drawing/2014/main" id="{6E8FCAFF-4C69-673E-A56D-34D9DDCBF0B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1703"/>
          <a:stretch/>
        </p:blipFill>
        <p:spPr>
          <a:xfrm>
            <a:off x="6151327" y="1771203"/>
            <a:ext cx="291992" cy="288976"/>
          </a:xfrm>
          <a:prstGeom prst="rect">
            <a:avLst/>
          </a:prstGeom>
          <a:ln w="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24" name="Picture 2123">
            <a:extLst>
              <a:ext uri="{FF2B5EF4-FFF2-40B4-BE49-F238E27FC236}">
                <a16:creationId xmlns:a16="http://schemas.microsoft.com/office/drawing/2014/main" id="{FACC47C4-5FA4-FD2E-E99B-9784C38F667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" t="8769" r="124"/>
          <a:stretch/>
        </p:blipFill>
        <p:spPr>
          <a:xfrm>
            <a:off x="7632538" y="1772350"/>
            <a:ext cx="377421" cy="32094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29" name="Picture 2128">
            <a:extLst>
              <a:ext uri="{FF2B5EF4-FFF2-40B4-BE49-F238E27FC236}">
                <a16:creationId xmlns:a16="http://schemas.microsoft.com/office/drawing/2014/main" id="{7BAC49C2-2D09-0DC2-3C3A-E249D76B381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4328" y="1763677"/>
            <a:ext cx="727015" cy="350494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aphic 1">
            <a:extLst>
              <a:ext uri="{FF2B5EF4-FFF2-40B4-BE49-F238E27FC236}">
                <a16:creationId xmlns:a16="http://schemas.microsoft.com/office/drawing/2014/main" id="{C2025A67-B565-F1F5-D799-52D5D2873B8D}"/>
              </a:ext>
            </a:extLst>
          </p:cNvPr>
          <p:cNvGrpSpPr/>
          <p:nvPr/>
        </p:nvGrpSpPr>
        <p:grpSpPr>
          <a:xfrm flipH="1">
            <a:off x="2635659" y="2188616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EDAB75F-56D7-6B66-30F7-6C543BF1A5F5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F2D0D31-331F-2CF1-AAD6-333BD7A3537D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2" name="Graphic 1">
            <a:extLst>
              <a:ext uri="{FF2B5EF4-FFF2-40B4-BE49-F238E27FC236}">
                <a16:creationId xmlns:a16="http://schemas.microsoft.com/office/drawing/2014/main" id="{03200DA0-D7A4-B70C-AA9B-CD20EC165EAA}"/>
              </a:ext>
            </a:extLst>
          </p:cNvPr>
          <p:cNvGrpSpPr/>
          <p:nvPr/>
        </p:nvGrpSpPr>
        <p:grpSpPr>
          <a:xfrm flipH="1">
            <a:off x="5169011" y="2188616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8AF8B6B-AC99-26DF-95CC-84FD5125169C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3E27592-1760-5C71-A099-1E5F651C7536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9" name="Graphic 1">
            <a:extLst>
              <a:ext uri="{FF2B5EF4-FFF2-40B4-BE49-F238E27FC236}">
                <a16:creationId xmlns:a16="http://schemas.microsoft.com/office/drawing/2014/main" id="{B573EE5D-935C-A7C9-898F-FF1934E2B935}"/>
              </a:ext>
            </a:extLst>
          </p:cNvPr>
          <p:cNvGrpSpPr/>
          <p:nvPr/>
        </p:nvGrpSpPr>
        <p:grpSpPr>
          <a:xfrm flipH="1">
            <a:off x="7803674" y="2186467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454C4D-04E7-D355-7FAA-372F7284505A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0F7C9A-6779-0257-9101-702F8824946A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32" name="Graphic 1">
            <a:extLst>
              <a:ext uri="{FF2B5EF4-FFF2-40B4-BE49-F238E27FC236}">
                <a16:creationId xmlns:a16="http://schemas.microsoft.com/office/drawing/2014/main" id="{31AA9AEA-961F-6FDA-FC89-678981C2DA64}"/>
              </a:ext>
            </a:extLst>
          </p:cNvPr>
          <p:cNvGrpSpPr/>
          <p:nvPr/>
        </p:nvGrpSpPr>
        <p:grpSpPr>
          <a:xfrm flipH="1">
            <a:off x="973018" y="2188616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0F2C5CD-6CA6-6520-3DAB-5631EEDB294F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E1E3F8-B293-E068-343B-32B502C83EA9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41" name="Graphic 1">
            <a:extLst>
              <a:ext uri="{FF2B5EF4-FFF2-40B4-BE49-F238E27FC236}">
                <a16:creationId xmlns:a16="http://schemas.microsoft.com/office/drawing/2014/main" id="{247FE22F-648C-1305-A93C-7D53181AA282}"/>
              </a:ext>
            </a:extLst>
          </p:cNvPr>
          <p:cNvGrpSpPr/>
          <p:nvPr/>
        </p:nvGrpSpPr>
        <p:grpSpPr>
          <a:xfrm flipH="1">
            <a:off x="1345184" y="2554841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1303BBD-9C28-33BE-E0B9-C015C44A052A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8311872-7C28-DE0B-3A9C-35A90A6CA88A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49" name="Graphic 1">
            <a:extLst>
              <a:ext uri="{FF2B5EF4-FFF2-40B4-BE49-F238E27FC236}">
                <a16:creationId xmlns:a16="http://schemas.microsoft.com/office/drawing/2014/main" id="{9B5D0A6D-2E32-CE4E-D497-76CD17D006E0}"/>
              </a:ext>
            </a:extLst>
          </p:cNvPr>
          <p:cNvGrpSpPr/>
          <p:nvPr/>
        </p:nvGrpSpPr>
        <p:grpSpPr>
          <a:xfrm flipH="1">
            <a:off x="5168904" y="2542935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A13BBDB-EE0D-E9A1-DAFF-BA98E871228B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13AE4E4-74AF-8AE1-77B4-1A1FD4CEAD7C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60" name="Graphic 1">
            <a:extLst>
              <a:ext uri="{FF2B5EF4-FFF2-40B4-BE49-F238E27FC236}">
                <a16:creationId xmlns:a16="http://schemas.microsoft.com/office/drawing/2014/main" id="{A73A75C2-A8E0-BC54-E772-72E1A3A28379}"/>
              </a:ext>
            </a:extLst>
          </p:cNvPr>
          <p:cNvGrpSpPr/>
          <p:nvPr/>
        </p:nvGrpSpPr>
        <p:grpSpPr>
          <a:xfrm flipH="1">
            <a:off x="7201361" y="3828607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3A320F9-740D-7B60-5937-8EBB57588D63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42" name="Freeform: Shape 2241">
              <a:extLst>
                <a:ext uri="{FF2B5EF4-FFF2-40B4-BE49-F238E27FC236}">
                  <a16:creationId xmlns:a16="http://schemas.microsoft.com/office/drawing/2014/main" id="{6C6D1170-732A-B517-1337-AE0D336A3F0D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2243" name="TextBox 2242">
            <a:extLst>
              <a:ext uri="{FF2B5EF4-FFF2-40B4-BE49-F238E27FC236}">
                <a16:creationId xmlns:a16="http://schemas.microsoft.com/office/drawing/2014/main" id="{48DE9999-45E1-49B6-B4CE-D2A72E1C2DF5}"/>
              </a:ext>
            </a:extLst>
          </p:cNvPr>
          <p:cNvSpPr txBox="1"/>
          <p:nvPr/>
        </p:nvSpPr>
        <p:spPr>
          <a:xfrm>
            <a:off x="357499" y="1420477"/>
            <a:ext cx="1176925" cy="349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i="1">
                <a:latin typeface="Calibri" panose="020F0502020204030204" pitchFamily="34" charset="0"/>
                <a:cs typeface="Calibri" panose="020F0502020204030204" pitchFamily="34" charset="0"/>
              </a:rPr>
              <a:t>PLM</a:t>
            </a:r>
            <a:br>
              <a:rPr lang="en-US" sz="1125" b="1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19" i="1">
                <a:latin typeface="Calibri" panose="020F0502020204030204" pitchFamily="34" charset="0"/>
                <a:cs typeface="Calibri" panose="020F0502020204030204" pitchFamily="34" charset="0"/>
              </a:rPr>
              <a:t>Product Lifecycle Management</a:t>
            </a:r>
          </a:p>
        </p:txBody>
      </p:sp>
      <p:grpSp>
        <p:nvGrpSpPr>
          <p:cNvPr id="2248" name="Group 2247">
            <a:extLst>
              <a:ext uri="{FF2B5EF4-FFF2-40B4-BE49-F238E27FC236}">
                <a16:creationId xmlns:a16="http://schemas.microsoft.com/office/drawing/2014/main" id="{CED691A8-CB18-18F5-8147-D4FB68A4B01E}"/>
              </a:ext>
            </a:extLst>
          </p:cNvPr>
          <p:cNvGrpSpPr/>
          <p:nvPr/>
        </p:nvGrpSpPr>
        <p:grpSpPr>
          <a:xfrm>
            <a:off x="5596714" y="1752659"/>
            <a:ext cx="437534" cy="319983"/>
            <a:chOff x="3708729" y="2435861"/>
            <a:chExt cx="4749472" cy="336676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250" name="Picture 2" descr="Bildergebnis für ipad frame white">
              <a:extLst>
                <a:ext uri="{FF2B5EF4-FFF2-40B4-BE49-F238E27FC236}">
                  <a16:creationId xmlns:a16="http://schemas.microsoft.com/office/drawing/2014/main" id="{C5BFEEBF-87B4-1C5D-6C20-C8EDB9762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729" y="2435861"/>
              <a:ext cx="4749472" cy="3366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1" name="Picture 2250" descr="Screen Clipping">
              <a:extLst>
                <a:ext uri="{FF2B5EF4-FFF2-40B4-BE49-F238E27FC236}">
                  <a16:creationId xmlns:a16="http://schemas.microsoft.com/office/drawing/2014/main" id="{843E08B8-69C5-CDD6-AC02-B4BC913D7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064" y="2643930"/>
              <a:ext cx="3970795" cy="2965532"/>
            </a:xfrm>
            <a:prstGeom prst="rect">
              <a:avLst/>
            </a:prstGeom>
          </p:spPr>
        </p:pic>
      </p:grpSp>
      <p:cxnSp>
        <p:nvCxnSpPr>
          <p:cNvPr id="2244" name="Straight Connector 2243">
            <a:extLst>
              <a:ext uri="{FF2B5EF4-FFF2-40B4-BE49-F238E27FC236}">
                <a16:creationId xmlns:a16="http://schemas.microsoft.com/office/drawing/2014/main" id="{2BEC9945-BAF3-101F-6EE5-30BE4B0B5DB5}"/>
              </a:ext>
            </a:extLst>
          </p:cNvPr>
          <p:cNvCxnSpPr>
            <a:cxnSpLocks/>
          </p:cNvCxnSpPr>
          <p:nvPr/>
        </p:nvCxnSpPr>
        <p:spPr>
          <a:xfrm>
            <a:off x="1706371" y="2780387"/>
            <a:ext cx="50881" cy="48033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2" name="Graphic 1">
            <a:extLst>
              <a:ext uri="{FF2B5EF4-FFF2-40B4-BE49-F238E27FC236}">
                <a16:creationId xmlns:a16="http://schemas.microsoft.com/office/drawing/2014/main" id="{42EBB85B-DDB3-78C6-8AC7-04AFAB35BB79}"/>
              </a:ext>
            </a:extLst>
          </p:cNvPr>
          <p:cNvGrpSpPr/>
          <p:nvPr/>
        </p:nvGrpSpPr>
        <p:grpSpPr>
          <a:xfrm flipH="1">
            <a:off x="1664984" y="2901719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253" name="Freeform: Shape 2252">
              <a:extLst>
                <a:ext uri="{FF2B5EF4-FFF2-40B4-BE49-F238E27FC236}">
                  <a16:creationId xmlns:a16="http://schemas.microsoft.com/office/drawing/2014/main" id="{8161C70E-DAF1-1DFC-0CCF-12E943AD375F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55" name="Freeform: Shape 2254">
              <a:extLst>
                <a:ext uri="{FF2B5EF4-FFF2-40B4-BE49-F238E27FC236}">
                  <a16:creationId xmlns:a16="http://schemas.microsoft.com/office/drawing/2014/main" id="{93AA0AC7-8CF0-D211-511E-E451B69EB277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256" name="Graphic 1">
            <a:extLst>
              <a:ext uri="{FF2B5EF4-FFF2-40B4-BE49-F238E27FC236}">
                <a16:creationId xmlns:a16="http://schemas.microsoft.com/office/drawing/2014/main" id="{DDBAF7BE-4FD7-1CA7-24D7-552F598417DE}"/>
              </a:ext>
            </a:extLst>
          </p:cNvPr>
          <p:cNvGrpSpPr/>
          <p:nvPr/>
        </p:nvGrpSpPr>
        <p:grpSpPr>
          <a:xfrm flipH="1">
            <a:off x="1664134" y="2744531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257" name="Freeform: Shape 2256">
              <a:extLst>
                <a:ext uri="{FF2B5EF4-FFF2-40B4-BE49-F238E27FC236}">
                  <a16:creationId xmlns:a16="http://schemas.microsoft.com/office/drawing/2014/main" id="{3B4CDADA-276A-9A28-DB2C-542C21B2B65D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58" name="Freeform: Shape 2257">
              <a:extLst>
                <a:ext uri="{FF2B5EF4-FFF2-40B4-BE49-F238E27FC236}">
                  <a16:creationId xmlns:a16="http://schemas.microsoft.com/office/drawing/2014/main" id="{DAAFA6AE-E8C4-1A34-2404-D82C892FA64D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cxnSp>
        <p:nvCxnSpPr>
          <p:cNvPr id="2261" name="Straight Connector 2260">
            <a:extLst>
              <a:ext uri="{FF2B5EF4-FFF2-40B4-BE49-F238E27FC236}">
                <a16:creationId xmlns:a16="http://schemas.microsoft.com/office/drawing/2014/main" id="{2D99E739-9BE9-0273-9396-7E579675E101}"/>
              </a:ext>
            </a:extLst>
          </p:cNvPr>
          <p:cNvCxnSpPr>
            <a:cxnSpLocks/>
          </p:cNvCxnSpPr>
          <p:nvPr/>
        </p:nvCxnSpPr>
        <p:spPr>
          <a:xfrm>
            <a:off x="1749918" y="2826135"/>
            <a:ext cx="311971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4" name="Straight Connector 2263">
            <a:extLst>
              <a:ext uri="{FF2B5EF4-FFF2-40B4-BE49-F238E27FC236}">
                <a16:creationId xmlns:a16="http://schemas.microsoft.com/office/drawing/2014/main" id="{FD55BD00-05A4-935F-7483-93962FE4BD17}"/>
              </a:ext>
            </a:extLst>
          </p:cNvPr>
          <p:cNvCxnSpPr>
            <a:cxnSpLocks/>
          </p:cNvCxnSpPr>
          <p:nvPr/>
        </p:nvCxnSpPr>
        <p:spPr>
          <a:xfrm>
            <a:off x="1746910" y="2895315"/>
            <a:ext cx="3131978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5" name="Straight Connector 2264">
            <a:extLst>
              <a:ext uri="{FF2B5EF4-FFF2-40B4-BE49-F238E27FC236}">
                <a16:creationId xmlns:a16="http://schemas.microsoft.com/office/drawing/2014/main" id="{1B3C6E6F-2E8A-95AF-E771-E3B55820DF0B}"/>
              </a:ext>
            </a:extLst>
          </p:cNvPr>
          <p:cNvCxnSpPr>
            <a:cxnSpLocks/>
          </p:cNvCxnSpPr>
          <p:nvPr/>
        </p:nvCxnSpPr>
        <p:spPr>
          <a:xfrm flipV="1">
            <a:off x="1699016" y="2894783"/>
            <a:ext cx="52653" cy="4206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8" name="Straight Connector 2267">
            <a:extLst>
              <a:ext uri="{FF2B5EF4-FFF2-40B4-BE49-F238E27FC236}">
                <a16:creationId xmlns:a16="http://schemas.microsoft.com/office/drawing/2014/main" id="{B9ABC5F4-37FF-A9C5-3C31-4D802114012D}"/>
              </a:ext>
            </a:extLst>
          </p:cNvPr>
          <p:cNvCxnSpPr>
            <a:cxnSpLocks/>
          </p:cNvCxnSpPr>
          <p:nvPr/>
        </p:nvCxnSpPr>
        <p:spPr>
          <a:xfrm>
            <a:off x="4871181" y="2894417"/>
            <a:ext cx="50881" cy="48033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9" name="Graphic 1">
            <a:extLst>
              <a:ext uri="{FF2B5EF4-FFF2-40B4-BE49-F238E27FC236}">
                <a16:creationId xmlns:a16="http://schemas.microsoft.com/office/drawing/2014/main" id="{ADAAAA7E-C117-47AD-79A3-6F5B69783345}"/>
              </a:ext>
            </a:extLst>
          </p:cNvPr>
          <p:cNvGrpSpPr/>
          <p:nvPr/>
        </p:nvGrpSpPr>
        <p:grpSpPr>
          <a:xfrm flipH="1">
            <a:off x="4882521" y="2903074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270" name="Freeform: Shape 2269">
              <a:extLst>
                <a:ext uri="{FF2B5EF4-FFF2-40B4-BE49-F238E27FC236}">
                  <a16:creationId xmlns:a16="http://schemas.microsoft.com/office/drawing/2014/main" id="{3C423239-2A38-FC50-B8BB-7D48ECB118A8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72" name="Freeform: Shape 2271">
              <a:extLst>
                <a:ext uri="{FF2B5EF4-FFF2-40B4-BE49-F238E27FC236}">
                  <a16:creationId xmlns:a16="http://schemas.microsoft.com/office/drawing/2014/main" id="{A65DCBC1-39F9-B58C-9BBB-6045B4F8FB6F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281" name="Graphic 1">
            <a:extLst>
              <a:ext uri="{FF2B5EF4-FFF2-40B4-BE49-F238E27FC236}">
                <a16:creationId xmlns:a16="http://schemas.microsoft.com/office/drawing/2014/main" id="{A9846265-B81C-3117-ED63-F3C93BB258EE}"/>
              </a:ext>
            </a:extLst>
          </p:cNvPr>
          <p:cNvGrpSpPr/>
          <p:nvPr/>
        </p:nvGrpSpPr>
        <p:grpSpPr>
          <a:xfrm flipH="1">
            <a:off x="4883457" y="2745886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282" name="Freeform: Shape 2281">
              <a:extLst>
                <a:ext uri="{FF2B5EF4-FFF2-40B4-BE49-F238E27FC236}">
                  <a16:creationId xmlns:a16="http://schemas.microsoft.com/office/drawing/2014/main" id="{D5DCA0AC-2FB2-7CA0-1967-BF7838C1E456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83" name="Freeform: Shape 2282">
              <a:extLst>
                <a:ext uri="{FF2B5EF4-FFF2-40B4-BE49-F238E27FC236}">
                  <a16:creationId xmlns:a16="http://schemas.microsoft.com/office/drawing/2014/main" id="{CFF18B0B-8F01-49E6-28CE-D5A18F82C9A2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cxnSp>
        <p:nvCxnSpPr>
          <p:cNvPr id="2284" name="Straight Connector 2283">
            <a:extLst>
              <a:ext uri="{FF2B5EF4-FFF2-40B4-BE49-F238E27FC236}">
                <a16:creationId xmlns:a16="http://schemas.microsoft.com/office/drawing/2014/main" id="{8404179C-3872-CC1D-72F1-0218DACE0659}"/>
              </a:ext>
            </a:extLst>
          </p:cNvPr>
          <p:cNvCxnSpPr>
            <a:cxnSpLocks/>
          </p:cNvCxnSpPr>
          <p:nvPr/>
        </p:nvCxnSpPr>
        <p:spPr>
          <a:xfrm flipV="1">
            <a:off x="4869628" y="2783192"/>
            <a:ext cx="52653" cy="4206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99" name="Graphic 1">
            <a:extLst>
              <a:ext uri="{FF2B5EF4-FFF2-40B4-BE49-F238E27FC236}">
                <a16:creationId xmlns:a16="http://schemas.microsoft.com/office/drawing/2014/main" id="{517E1BD5-BB62-C0B3-8D60-3EE5A38ECEEF}"/>
              </a:ext>
            </a:extLst>
          </p:cNvPr>
          <p:cNvGrpSpPr/>
          <p:nvPr/>
        </p:nvGrpSpPr>
        <p:grpSpPr>
          <a:xfrm flipH="1">
            <a:off x="5251526" y="3332289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300" name="Freeform: Shape 2299">
              <a:extLst>
                <a:ext uri="{FF2B5EF4-FFF2-40B4-BE49-F238E27FC236}">
                  <a16:creationId xmlns:a16="http://schemas.microsoft.com/office/drawing/2014/main" id="{814C72F6-7950-0024-AE70-5961D02E2F25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01" name="Freeform: Shape 2300">
              <a:extLst>
                <a:ext uri="{FF2B5EF4-FFF2-40B4-BE49-F238E27FC236}">
                  <a16:creationId xmlns:a16="http://schemas.microsoft.com/office/drawing/2014/main" id="{B531A226-A013-A6F8-2FDA-95CF4B814CA4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302" name="Graphic 1">
            <a:extLst>
              <a:ext uri="{FF2B5EF4-FFF2-40B4-BE49-F238E27FC236}">
                <a16:creationId xmlns:a16="http://schemas.microsoft.com/office/drawing/2014/main" id="{C4ABD247-EB24-24B8-1618-64FD516C469C}"/>
              </a:ext>
            </a:extLst>
          </p:cNvPr>
          <p:cNvGrpSpPr/>
          <p:nvPr/>
        </p:nvGrpSpPr>
        <p:grpSpPr>
          <a:xfrm flipH="1">
            <a:off x="5105444" y="3334063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303" name="Freeform: Shape 2302">
              <a:extLst>
                <a:ext uri="{FF2B5EF4-FFF2-40B4-BE49-F238E27FC236}">
                  <a16:creationId xmlns:a16="http://schemas.microsoft.com/office/drawing/2014/main" id="{083B5424-4417-DAA3-1D93-76B8E3ADA104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50" name="Freeform: Shape 2049">
              <a:extLst>
                <a:ext uri="{FF2B5EF4-FFF2-40B4-BE49-F238E27FC236}">
                  <a16:creationId xmlns:a16="http://schemas.microsoft.com/office/drawing/2014/main" id="{7F49EE3F-C705-4789-CAE5-B3D4EFD674FB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051" name="Graphic 1">
            <a:extLst>
              <a:ext uri="{FF2B5EF4-FFF2-40B4-BE49-F238E27FC236}">
                <a16:creationId xmlns:a16="http://schemas.microsoft.com/office/drawing/2014/main" id="{3DDA4754-30A1-35E8-CD70-D525F3770F15}"/>
              </a:ext>
            </a:extLst>
          </p:cNvPr>
          <p:cNvGrpSpPr/>
          <p:nvPr/>
        </p:nvGrpSpPr>
        <p:grpSpPr>
          <a:xfrm flipH="1">
            <a:off x="5246829" y="3112573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052" name="Freeform: Shape 2051">
              <a:extLst>
                <a:ext uri="{FF2B5EF4-FFF2-40B4-BE49-F238E27FC236}">
                  <a16:creationId xmlns:a16="http://schemas.microsoft.com/office/drawing/2014/main" id="{1626CA2E-65A2-2EC2-8CCC-2C02B215BEEA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53" name="Freeform: Shape 2052">
              <a:extLst>
                <a:ext uri="{FF2B5EF4-FFF2-40B4-BE49-F238E27FC236}">
                  <a16:creationId xmlns:a16="http://schemas.microsoft.com/office/drawing/2014/main" id="{23BA5522-61C7-D616-9D94-5FC7B65D0746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054" name="Graphic 1">
            <a:extLst>
              <a:ext uri="{FF2B5EF4-FFF2-40B4-BE49-F238E27FC236}">
                <a16:creationId xmlns:a16="http://schemas.microsoft.com/office/drawing/2014/main" id="{4141A547-FDAC-6FC8-AD14-36F0F040B93B}"/>
              </a:ext>
            </a:extLst>
          </p:cNvPr>
          <p:cNvGrpSpPr/>
          <p:nvPr/>
        </p:nvGrpSpPr>
        <p:grpSpPr>
          <a:xfrm flipH="1">
            <a:off x="5100747" y="3114346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055" name="Freeform: Shape 2054">
              <a:extLst>
                <a:ext uri="{FF2B5EF4-FFF2-40B4-BE49-F238E27FC236}">
                  <a16:creationId xmlns:a16="http://schemas.microsoft.com/office/drawing/2014/main" id="{1BD54CCA-9A1E-7B8E-2E6F-46EB8C859FD7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56" name="Freeform: Shape 2055">
              <a:extLst>
                <a:ext uri="{FF2B5EF4-FFF2-40B4-BE49-F238E27FC236}">
                  <a16:creationId xmlns:a16="http://schemas.microsoft.com/office/drawing/2014/main" id="{D8E92C1B-1CE0-5CE0-042D-57058A61B6AC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E010234A-B25F-1EC5-DB72-693E063C8B67}"/>
              </a:ext>
            </a:extLst>
          </p:cNvPr>
          <p:cNvCxnSpPr>
            <a:cxnSpLocks/>
          </p:cNvCxnSpPr>
          <p:nvPr/>
        </p:nvCxnSpPr>
        <p:spPr>
          <a:xfrm flipV="1">
            <a:off x="5135627" y="3313277"/>
            <a:ext cx="52735" cy="57077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78B6172C-4D8B-3314-DEBA-C949DD0AC90F}"/>
              </a:ext>
            </a:extLst>
          </p:cNvPr>
          <p:cNvCxnSpPr>
            <a:cxnSpLocks/>
          </p:cNvCxnSpPr>
          <p:nvPr/>
        </p:nvCxnSpPr>
        <p:spPr>
          <a:xfrm flipV="1">
            <a:off x="5185916" y="3199216"/>
            <a:ext cx="0" cy="12015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B3D271FF-A926-ED21-87F5-269176314B26}"/>
              </a:ext>
            </a:extLst>
          </p:cNvPr>
          <p:cNvCxnSpPr>
            <a:cxnSpLocks/>
          </p:cNvCxnSpPr>
          <p:nvPr/>
        </p:nvCxnSpPr>
        <p:spPr>
          <a:xfrm flipV="1">
            <a:off x="5242474" y="3199216"/>
            <a:ext cx="0" cy="125603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DE71C4B4-BE99-0CDF-C60B-F7603F052E71}"/>
              </a:ext>
            </a:extLst>
          </p:cNvPr>
          <p:cNvCxnSpPr>
            <a:cxnSpLocks/>
          </p:cNvCxnSpPr>
          <p:nvPr/>
        </p:nvCxnSpPr>
        <p:spPr>
          <a:xfrm>
            <a:off x="5241013" y="3324819"/>
            <a:ext cx="45700" cy="4497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1" name="Straight Connector 2080">
            <a:extLst>
              <a:ext uri="{FF2B5EF4-FFF2-40B4-BE49-F238E27FC236}">
                <a16:creationId xmlns:a16="http://schemas.microsoft.com/office/drawing/2014/main" id="{6503FAE7-68C7-CC1D-DCA3-D1C1941F2582}"/>
              </a:ext>
            </a:extLst>
          </p:cNvPr>
          <p:cNvCxnSpPr>
            <a:cxnSpLocks/>
          </p:cNvCxnSpPr>
          <p:nvPr/>
        </p:nvCxnSpPr>
        <p:spPr>
          <a:xfrm flipV="1">
            <a:off x="5240688" y="3146165"/>
            <a:ext cx="52735" cy="57077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6" name="Straight Connector 2085">
            <a:extLst>
              <a:ext uri="{FF2B5EF4-FFF2-40B4-BE49-F238E27FC236}">
                <a16:creationId xmlns:a16="http://schemas.microsoft.com/office/drawing/2014/main" id="{B18471D7-3936-EC06-E60F-424038A63BEF}"/>
              </a:ext>
            </a:extLst>
          </p:cNvPr>
          <p:cNvCxnSpPr>
            <a:cxnSpLocks/>
          </p:cNvCxnSpPr>
          <p:nvPr/>
        </p:nvCxnSpPr>
        <p:spPr>
          <a:xfrm>
            <a:off x="5139970" y="3154750"/>
            <a:ext cx="45700" cy="4497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3" name="Arrow: Left-Right 2112">
            <a:extLst>
              <a:ext uri="{FF2B5EF4-FFF2-40B4-BE49-F238E27FC236}">
                <a16:creationId xmlns:a16="http://schemas.microsoft.com/office/drawing/2014/main" id="{8C2D1146-6B85-9DF1-CC48-BC95E5D4C52A}"/>
              </a:ext>
            </a:extLst>
          </p:cNvPr>
          <p:cNvSpPr/>
          <p:nvPr/>
        </p:nvSpPr>
        <p:spPr>
          <a:xfrm>
            <a:off x="5167912" y="3462812"/>
            <a:ext cx="93707" cy="35475"/>
          </a:xfrm>
          <a:prstGeom prst="leftRightArrow">
            <a:avLst>
              <a:gd name="adj1" fmla="val 34686"/>
              <a:gd name="adj2" fmla="val 5383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144" name="Straight Connector 2143">
            <a:extLst>
              <a:ext uri="{FF2B5EF4-FFF2-40B4-BE49-F238E27FC236}">
                <a16:creationId xmlns:a16="http://schemas.microsoft.com/office/drawing/2014/main" id="{F83A8DFF-D841-0850-6CDC-278B5B74D8BD}"/>
              </a:ext>
            </a:extLst>
          </p:cNvPr>
          <p:cNvCxnSpPr>
            <a:cxnSpLocks/>
          </p:cNvCxnSpPr>
          <p:nvPr/>
        </p:nvCxnSpPr>
        <p:spPr>
          <a:xfrm flipV="1">
            <a:off x="2052112" y="2860351"/>
            <a:ext cx="960502" cy="1002822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45" name="Graphic 1">
            <a:extLst>
              <a:ext uri="{FF2B5EF4-FFF2-40B4-BE49-F238E27FC236}">
                <a16:creationId xmlns:a16="http://schemas.microsoft.com/office/drawing/2014/main" id="{7480BAF1-8A48-192E-0835-ADD8872E085C}"/>
              </a:ext>
            </a:extLst>
          </p:cNvPr>
          <p:cNvGrpSpPr/>
          <p:nvPr/>
        </p:nvGrpSpPr>
        <p:grpSpPr>
          <a:xfrm flipH="1">
            <a:off x="2966518" y="2828003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146" name="Freeform: Shape 2145">
              <a:extLst>
                <a:ext uri="{FF2B5EF4-FFF2-40B4-BE49-F238E27FC236}">
                  <a16:creationId xmlns:a16="http://schemas.microsoft.com/office/drawing/2014/main" id="{4A9CCE1B-6385-60A3-CF08-0FF64A00DAD3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47" name="Freeform: Shape 2146">
              <a:extLst>
                <a:ext uri="{FF2B5EF4-FFF2-40B4-BE49-F238E27FC236}">
                  <a16:creationId xmlns:a16="http://schemas.microsoft.com/office/drawing/2014/main" id="{063BD9D2-E184-B56E-8F0C-CCDE399B6B84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148" name="Graphic 1">
            <a:extLst>
              <a:ext uri="{FF2B5EF4-FFF2-40B4-BE49-F238E27FC236}">
                <a16:creationId xmlns:a16="http://schemas.microsoft.com/office/drawing/2014/main" id="{3FC9BC99-F8F6-DC5A-675A-1462A2F9F8CB}"/>
              </a:ext>
            </a:extLst>
          </p:cNvPr>
          <p:cNvGrpSpPr/>
          <p:nvPr/>
        </p:nvGrpSpPr>
        <p:grpSpPr>
          <a:xfrm flipH="1">
            <a:off x="2020268" y="3820041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149" name="Freeform: Shape 2148">
              <a:extLst>
                <a:ext uri="{FF2B5EF4-FFF2-40B4-BE49-F238E27FC236}">
                  <a16:creationId xmlns:a16="http://schemas.microsoft.com/office/drawing/2014/main" id="{4B67F391-90DF-5B5E-FE65-B8860FE1E4D5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50" name="Freeform: Shape 2149">
              <a:extLst>
                <a:ext uri="{FF2B5EF4-FFF2-40B4-BE49-F238E27FC236}">
                  <a16:creationId xmlns:a16="http://schemas.microsoft.com/office/drawing/2014/main" id="{D84C51D9-091C-75A8-B439-C0F0D0DB92A5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pic>
        <p:nvPicPr>
          <p:cNvPr id="2159" name="Picture 2158">
            <a:extLst>
              <a:ext uri="{FF2B5EF4-FFF2-40B4-BE49-F238E27FC236}">
                <a16:creationId xmlns:a16="http://schemas.microsoft.com/office/drawing/2014/main" id="{4240F0C3-C3D3-93D9-033F-F78CCE2DF61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2031" t="19213" r="21989" b="23161"/>
          <a:stretch/>
        </p:blipFill>
        <p:spPr>
          <a:xfrm>
            <a:off x="802961" y="3855887"/>
            <a:ext cx="758153" cy="41140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aphic 1">
            <a:extLst>
              <a:ext uri="{FF2B5EF4-FFF2-40B4-BE49-F238E27FC236}">
                <a16:creationId xmlns:a16="http://schemas.microsoft.com/office/drawing/2014/main" id="{2BF72D61-020F-DEB8-9CDD-D674E868EAF6}"/>
              </a:ext>
            </a:extLst>
          </p:cNvPr>
          <p:cNvGrpSpPr/>
          <p:nvPr/>
        </p:nvGrpSpPr>
        <p:grpSpPr>
          <a:xfrm flipH="1">
            <a:off x="5090270" y="2543105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02B1C5C-7B21-7DAD-3527-43925BDE9DD1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BD5FDC7-AA42-5FD7-AF1B-C0993588C576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259" name="Graphic 1">
            <a:extLst>
              <a:ext uri="{FF2B5EF4-FFF2-40B4-BE49-F238E27FC236}">
                <a16:creationId xmlns:a16="http://schemas.microsoft.com/office/drawing/2014/main" id="{385712F8-7D04-B111-5338-2E7BE36BB1E6}"/>
              </a:ext>
            </a:extLst>
          </p:cNvPr>
          <p:cNvGrpSpPr/>
          <p:nvPr/>
        </p:nvGrpSpPr>
        <p:grpSpPr>
          <a:xfrm flipH="1">
            <a:off x="5249144" y="2545486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260" name="Freeform: Shape 2259">
              <a:extLst>
                <a:ext uri="{FF2B5EF4-FFF2-40B4-BE49-F238E27FC236}">
                  <a16:creationId xmlns:a16="http://schemas.microsoft.com/office/drawing/2014/main" id="{F550DB62-95F8-0265-891A-48C631F58CD2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62" name="Freeform: Shape 2261">
              <a:extLst>
                <a:ext uri="{FF2B5EF4-FFF2-40B4-BE49-F238E27FC236}">
                  <a16:creationId xmlns:a16="http://schemas.microsoft.com/office/drawing/2014/main" id="{59779D55-3AE5-4297-0071-F5137C929403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291" name="Graphic 1">
            <a:extLst>
              <a:ext uri="{FF2B5EF4-FFF2-40B4-BE49-F238E27FC236}">
                <a16:creationId xmlns:a16="http://schemas.microsoft.com/office/drawing/2014/main" id="{F5696D8B-3B53-67FD-9975-80B6A3FD783D}"/>
              </a:ext>
            </a:extLst>
          </p:cNvPr>
          <p:cNvGrpSpPr/>
          <p:nvPr/>
        </p:nvGrpSpPr>
        <p:grpSpPr>
          <a:xfrm flipH="1">
            <a:off x="5457495" y="2891866"/>
            <a:ext cx="71784" cy="71714"/>
            <a:chOff x="6698837" y="1842324"/>
            <a:chExt cx="96488" cy="96393"/>
          </a:xfrm>
          <a:solidFill>
            <a:srgbClr val="000000"/>
          </a:solidFill>
        </p:grpSpPr>
        <p:sp>
          <p:nvSpPr>
            <p:cNvPr id="2292" name="Freeform: Shape 2291">
              <a:extLst>
                <a:ext uri="{FF2B5EF4-FFF2-40B4-BE49-F238E27FC236}">
                  <a16:creationId xmlns:a16="http://schemas.microsoft.com/office/drawing/2014/main" id="{7EFF315C-F02B-1DFA-8ED6-4155CBA4BB08}"/>
                </a:ext>
              </a:extLst>
            </p:cNvPr>
            <p:cNvSpPr/>
            <p:nvPr/>
          </p:nvSpPr>
          <p:spPr>
            <a:xfrm>
              <a:off x="6722745" y="1866042"/>
              <a:ext cx="48958" cy="48958"/>
            </a:xfrm>
            <a:custGeom>
              <a:avLst/>
              <a:gdLst>
                <a:gd name="connsiteX0" fmla="*/ 0 w 48958"/>
                <a:gd name="connsiteY0" fmla="*/ 24479 h 48958"/>
                <a:gd name="connsiteX1" fmla="*/ 24479 w 48958"/>
                <a:gd name="connsiteY1" fmla="*/ 0 h 48958"/>
                <a:gd name="connsiteX2" fmla="*/ 48958 w 48958"/>
                <a:gd name="connsiteY2" fmla="*/ 24479 h 48958"/>
                <a:gd name="connsiteX3" fmla="*/ 24479 w 48958"/>
                <a:gd name="connsiteY3" fmla="*/ 48958 h 48958"/>
                <a:gd name="connsiteX4" fmla="*/ 0 w 48958"/>
                <a:gd name="connsiteY4" fmla="*/ 24479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" h="48958">
                  <a:moveTo>
                    <a:pt x="0" y="24479"/>
                  </a:moveTo>
                  <a:cubicBezTo>
                    <a:pt x="0" y="10954"/>
                    <a:pt x="10954" y="0"/>
                    <a:pt x="24479" y="0"/>
                  </a:cubicBezTo>
                  <a:cubicBezTo>
                    <a:pt x="38005" y="0"/>
                    <a:pt x="48958" y="10954"/>
                    <a:pt x="48958" y="24479"/>
                  </a:cubicBezTo>
                  <a:cubicBezTo>
                    <a:pt x="48958" y="38005"/>
                    <a:pt x="38005" y="48958"/>
                    <a:pt x="24479" y="48958"/>
                  </a:cubicBezTo>
                  <a:cubicBezTo>
                    <a:pt x="10954" y="48863"/>
                    <a:pt x="0" y="37909"/>
                    <a:pt x="0" y="2447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93" name="Freeform: Shape 2292">
              <a:extLst>
                <a:ext uri="{FF2B5EF4-FFF2-40B4-BE49-F238E27FC236}">
                  <a16:creationId xmlns:a16="http://schemas.microsoft.com/office/drawing/2014/main" id="{ED83552F-9496-6C91-359C-2C009821254B}"/>
                </a:ext>
              </a:extLst>
            </p:cNvPr>
            <p:cNvSpPr/>
            <p:nvPr/>
          </p:nvSpPr>
          <p:spPr>
            <a:xfrm>
              <a:off x="6698837" y="1842324"/>
              <a:ext cx="96488" cy="96393"/>
            </a:xfrm>
            <a:custGeom>
              <a:avLst/>
              <a:gdLst>
                <a:gd name="connsiteX0" fmla="*/ 48292 w 96488"/>
                <a:gd name="connsiteY0" fmla="*/ 96393 h 96393"/>
                <a:gd name="connsiteX1" fmla="*/ 0 w 96488"/>
                <a:gd name="connsiteY1" fmla="*/ 48197 h 96393"/>
                <a:gd name="connsiteX2" fmla="*/ 48292 w 96488"/>
                <a:gd name="connsiteY2" fmla="*/ 0 h 96393"/>
                <a:gd name="connsiteX3" fmla="*/ 96488 w 96488"/>
                <a:gd name="connsiteY3" fmla="*/ 48197 h 96393"/>
                <a:gd name="connsiteX4" fmla="*/ 48292 w 96488"/>
                <a:gd name="connsiteY4" fmla="*/ 96393 h 96393"/>
                <a:gd name="connsiteX5" fmla="*/ 48292 w 96488"/>
                <a:gd name="connsiteY5" fmla="*/ 10382 h 96393"/>
                <a:gd name="connsiteX6" fmla="*/ 10573 w 96488"/>
                <a:gd name="connsiteY6" fmla="*/ 48101 h 96393"/>
                <a:gd name="connsiteX7" fmla="*/ 48292 w 96488"/>
                <a:gd name="connsiteY7" fmla="*/ 85916 h 96393"/>
                <a:gd name="connsiteX8" fmla="*/ 86011 w 96488"/>
                <a:gd name="connsiteY8" fmla="*/ 48101 h 96393"/>
                <a:gd name="connsiteX9" fmla="*/ 48292 w 96488"/>
                <a:gd name="connsiteY9" fmla="*/ 10382 h 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488" h="96393">
                  <a:moveTo>
                    <a:pt x="48292" y="96393"/>
                  </a:moveTo>
                  <a:cubicBezTo>
                    <a:pt x="21717" y="96393"/>
                    <a:pt x="0" y="74771"/>
                    <a:pt x="0" y="48197"/>
                  </a:cubicBezTo>
                  <a:cubicBezTo>
                    <a:pt x="0" y="21622"/>
                    <a:pt x="21622" y="0"/>
                    <a:pt x="48292" y="0"/>
                  </a:cubicBezTo>
                  <a:cubicBezTo>
                    <a:pt x="74867" y="0"/>
                    <a:pt x="96488" y="21622"/>
                    <a:pt x="96488" y="48197"/>
                  </a:cubicBezTo>
                  <a:cubicBezTo>
                    <a:pt x="96488" y="74771"/>
                    <a:pt x="74962" y="96393"/>
                    <a:pt x="48292" y="96393"/>
                  </a:cubicBezTo>
                  <a:close/>
                  <a:moveTo>
                    <a:pt x="48292" y="10382"/>
                  </a:moveTo>
                  <a:cubicBezTo>
                    <a:pt x="27432" y="10382"/>
                    <a:pt x="10573" y="27337"/>
                    <a:pt x="10573" y="48101"/>
                  </a:cubicBezTo>
                  <a:cubicBezTo>
                    <a:pt x="10573" y="68961"/>
                    <a:pt x="27527" y="85916"/>
                    <a:pt x="48292" y="85916"/>
                  </a:cubicBezTo>
                  <a:cubicBezTo>
                    <a:pt x="69056" y="85916"/>
                    <a:pt x="86011" y="68961"/>
                    <a:pt x="86011" y="48101"/>
                  </a:cubicBezTo>
                  <a:cubicBezTo>
                    <a:pt x="86106" y="27337"/>
                    <a:pt x="69152" y="10382"/>
                    <a:pt x="48292" y="10382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B111C4-61D4-33CD-2540-815AED920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27.09.2023</a:t>
            </a:r>
          </a:p>
        </p:txBody>
      </p:sp>
      <p:sp>
        <p:nvSpPr>
          <p:cNvPr id="37" name="Fußzeilenplatzhalter 36">
            <a:extLst>
              <a:ext uri="{FF2B5EF4-FFF2-40B4-BE49-F238E27FC236}">
                <a16:creationId xmlns:a16="http://schemas.microsoft.com/office/drawing/2014/main" id="{AE23995E-839B-B08C-B3F8-7E9EFD37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AMMW2023 - Goran Perinić - CERN</a:t>
            </a:r>
          </a:p>
        </p:txBody>
      </p:sp>
    </p:spTree>
    <p:extLst>
      <p:ext uri="{BB962C8B-B14F-4D97-AF65-F5344CB8AC3E}">
        <p14:creationId xmlns:p14="http://schemas.microsoft.com/office/powerpoint/2010/main" val="1264028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ERN_2021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2021" id="{7989E901-3620-437A-8A73-A0960BA1558E}" vid="{A64E653B-B06B-4101-8790-1D2872C1875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CERN_2021</Template>
  <TotalTime>0</TotalTime>
  <Words>906</Words>
  <Application>Microsoft Macintosh PowerPoint</Application>
  <PresentationFormat>Bildschirmpräsentation (16:9)</PresentationFormat>
  <Paragraphs>242</Paragraphs>
  <Slides>21</Slides>
  <Notes>13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4" baseType="lpstr">
      <vt:lpstr>Arial</vt:lpstr>
      <vt:lpstr>Calibri</vt:lpstr>
      <vt:lpstr>CERN_2021</vt:lpstr>
      <vt:lpstr>PowerPoint-Präsentation</vt:lpstr>
      <vt:lpstr>CERN’s Asset &amp; Maintenance Management Application Portfolio</vt:lpstr>
      <vt:lpstr>What is CERN?</vt:lpstr>
      <vt:lpstr>The LHC</vt:lpstr>
      <vt:lpstr>PowerPoint-Präsentation</vt:lpstr>
      <vt:lpstr>Asset Management at CERN</vt:lpstr>
      <vt:lpstr>EAM at CERN in 2023</vt:lpstr>
      <vt:lpstr>Our Core Data Model</vt:lpstr>
      <vt:lpstr>Our Application Landscape Architecture</vt:lpstr>
      <vt:lpstr>Equipment and Workflow Generator</vt:lpstr>
      <vt:lpstr>Upload Utility</vt:lpstr>
      <vt:lpstr>Barcode Printing</vt:lpstr>
      <vt:lpstr>MTF</vt:lpstr>
      <vt:lpstr>EAM Store Kiosk</vt:lpstr>
      <vt:lpstr>EAM Light</vt:lpstr>
      <vt:lpstr>EAM (extended)</vt:lpstr>
      <vt:lpstr>Logbook</vt:lpstr>
      <vt:lpstr>TREC</vt:lpstr>
      <vt:lpstr>Pentaho</vt:lpstr>
      <vt:lpstr>My questions</vt:lpstr>
      <vt:lpstr>PowerPoint-Präsentation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 Perinic</dc:creator>
  <cp:lastModifiedBy>Goran Perinic</cp:lastModifiedBy>
  <cp:revision>17</cp:revision>
  <dcterms:created xsi:type="dcterms:W3CDTF">2023-09-06T08:11:05Z</dcterms:created>
  <dcterms:modified xsi:type="dcterms:W3CDTF">2023-09-26T22:37:44Z</dcterms:modified>
</cp:coreProperties>
</file>