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680" r:id="rId2"/>
    <p:sldId id="306" r:id="rId3"/>
    <p:sldId id="304" r:id="rId4"/>
    <p:sldId id="307" r:id="rId5"/>
    <p:sldId id="309" r:id="rId6"/>
    <p:sldId id="693" r:id="rId7"/>
    <p:sldId id="313" r:id="rId8"/>
    <p:sldId id="314" r:id="rId9"/>
    <p:sldId id="683" r:id="rId10"/>
    <p:sldId id="687" r:id="rId11"/>
    <p:sldId id="684" r:id="rId12"/>
    <p:sldId id="688" r:id="rId13"/>
    <p:sldId id="685" r:id="rId14"/>
    <p:sldId id="655" r:id="rId15"/>
    <p:sldId id="675" r:id="rId16"/>
    <p:sldId id="674" r:id="rId17"/>
    <p:sldId id="676" r:id="rId18"/>
    <p:sldId id="673" r:id="rId19"/>
    <p:sldId id="678" r:id="rId20"/>
    <p:sldId id="657" r:id="rId21"/>
    <p:sldId id="661" r:id="rId22"/>
    <p:sldId id="679" r:id="rId23"/>
    <p:sldId id="656" r:id="rId24"/>
    <p:sldId id="659" r:id="rId25"/>
    <p:sldId id="677" r:id="rId26"/>
    <p:sldId id="692" r:id="rId27"/>
    <p:sldId id="691" r:id="rId28"/>
    <p:sldId id="28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7CC"/>
    <a:srgbClr val="0033A0"/>
    <a:srgbClr val="2F2F2F"/>
    <a:srgbClr val="303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86"/>
  </p:normalViewPr>
  <p:slideViewPr>
    <p:cSldViewPr snapToObjects="1">
      <p:cViewPr varScale="1">
        <p:scale>
          <a:sx n="110" d="100"/>
          <a:sy n="110" d="100"/>
        </p:scale>
        <p:origin x="49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145" d="100"/>
          <a:sy n="145" d="100"/>
        </p:scale>
        <p:origin x="38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Functional</a:t>
            </a:r>
            <a:r>
              <a:rPr lang="en-US" baseline="0" dirty="0"/>
              <a:t> Positions</a:t>
            </a:r>
            <a:r>
              <a:rPr lang="en-US" dirty="0"/>
              <a:t> in EAM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equipment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numRef>
              <c:f>Sheet1!$A$2:$A$5</c:f>
              <c:numCache>
                <c:formatCode>yyyy</c:formatCode>
                <c:ptCount val="4"/>
                <c:pt idx="0">
                  <c:v>36526</c:v>
                </c:pt>
                <c:pt idx="1">
                  <c:v>40179</c:v>
                </c:pt>
                <c:pt idx="2">
                  <c:v>43831</c:v>
                </c:pt>
                <c:pt idx="3">
                  <c:v>44927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18000</c:v>
                </c:pt>
                <c:pt idx="1">
                  <c:v>40000</c:v>
                </c:pt>
                <c:pt idx="2">
                  <c:v>105000</c:v>
                </c:pt>
                <c:pt idx="3">
                  <c:v>128886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334-480A-9ABE-9E3D4148AD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37304047"/>
        <c:axId val="1035068015"/>
      </c:lineChart>
      <c:dateAx>
        <c:axId val="1037304047"/>
        <c:scaling>
          <c:orientation val="minMax"/>
        </c:scaling>
        <c:delete val="0"/>
        <c:axPos val="b"/>
        <c:numFmt formatCode="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5068015"/>
        <c:crosses val="autoZero"/>
        <c:auto val="1"/>
        <c:lblOffset val="100"/>
        <c:baseTimeUnit val="years"/>
        <c:majorUnit val="10"/>
        <c:majorTimeUnit val="years"/>
        <c:minorUnit val="10"/>
        <c:minorTimeUnit val="years"/>
      </c:dateAx>
      <c:valAx>
        <c:axId val="10350680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7304047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Functional</a:t>
            </a:r>
            <a:r>
              <a:rPr lang="en-US" baseline="0" dirty="0"/>
              <a:t> Positions</a:t>
            </a:r>
            <a:r>
              <a:rPr lang="en-US" dirty="0"/>
              <a:t> in EAM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equipment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numRef>
              <c:f>Sheet1!$A$2:$A$5</c:f>
              <c:numCache>
                <c:formatCode>yyyy</c:formatCode>
                <c:ptCount val="4"/>
                <c:pt idx="0">
                  <c:v>36526</c:v>
                </c:pt>
                <c:pt idx="1">
                  <c:v>40179</c:v>
                </c:pt>
                <c:pt idx="2">
                  <c:v>43831</c:v>
                </c:pt>
                <c:pt idx="3">
                  <c:v>44927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18000</c:v>
                </c:pt>
                <c:pt idx="1">
                  <c:v>40000</c:v>
                </c:pt>
                <c:pt idx="2">
                  <c:v>105000</c:v>
                </c:pt>
                <c:pt idx="3">
                  <c:v>128886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9A3-4D36-8B37-BA08170BE7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37304047"/>
        <c:axId val="1035068015"/>
      </c:lineChart>
      <c:dateAx>
        <c:axId val="1037304047"/>
        <c:scaling>
          <c:orientation val="minMax"/>
        </c:scaling>
        <c:delete val="0"/>
        <c:axPos val="b"/>
        <c:numFmt formatCode="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5068015"/>
        <c:crosses val="autoZero"/>
        <c:auto val="1"/>
        <c:lblOffset val="100"/>
        <c:baseTimeUnit val="years"/>
        <c:majorUnit val="10"/>
        <c:majorTimeUnit val="years"/>
        <c:minorUnit val="10"/>
        <c:minorTimeUnit val="years"/>
      </c:dateAx>
      <c:valAx>
        <c:axId val="10350680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7304047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2117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2071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9037A8-3728-274F-ADAC-4D3957FCBA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B92C1EF-B18C-45A8-86B5-D8072DB68F76}"/>
              </a:ext>
            </a:extLst>
          </p:cNvPr>
          <p:cNvGrpSpPr/>
          <p:nvPr userDrawn="1"/>
        </p:nvGrpSpPr>
        <p:grpSpPr>
          <a:xfrm>
            <a:off x="3308104" y="2315864"/>
            <a:ext cx="5575792" cy="1728192"/>
            <a:chOff x="2279576" y="2315864"/>
            <a:chExt cx="5575792" cy="17281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55196E8-CA32-8449-8B2F-F83D475BC1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279576" y="2315864"/>
              <a:ext cx="1728192" cy="172819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C54C32-F50E-42D2-841F-7B2F0AB75DC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b="44750"/>
            <a:stretch/>
          </p:blipFill>
          <p:spPr bwMode="auto">
            <a:xfrm>
              <a:off x="4336631" y="2493903"/>
              <a:ext cx="3518737" cy="13721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D9047-491C-4CB9-AE49-11B94B8E1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5BFD15-A1BC-4352-AB14-5B5A4925D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03B7F1-83DF-4B44-9D13-622BDD70D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27E3D5-2194-4AE8-80D4-1FCE73F4D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colour or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0B6E0-915E-6A4B-BE3D-83464DDC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F185B5-CF74-D44D-A9E3-83166F09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60124-268E-2640-B552-632FCB92FC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D4B92-ED84-1D4C-81AB-7D7F79EF89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Presenter | Presentation Title | Reference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E223B3-FDCC-6949-9C0B-F052B97037C1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5082788-0C78-F842-A18F-84667EAC7E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7988" y="6364800"/>
            <a:ext cx="4953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55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23075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48846"/>
            <a:ext cx="4116387" cy="6249621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805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87688" y="6378349"/>
            <a:ext cx="8287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83848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2" y="6383848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| Presentation Title | Reference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9C6532-AEDE-354E-83AD-7F67D706DF38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426E9AC2-DB3F-3043-BAF1-FDB172EA2CD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407988" y="6364599"/>
            <a:ext cx="495300" cy="393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46A544-82A8-478C-8DA1-1A49D694F9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r="58573" b="44750"/>
          <a:stretch/>
        </p:blipFill>
        <p:spPr bwMode="auto">
          <a:xfrm>
            <a:off x="981918" y="6364599"/>
            <a:ext cx="418257" cy="3936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60323C-FCE7-4F74-A687-BE4805310B87}"/>
              </a:ext>
            </a:extLst>
          </p:cNvPr>
          <p:cNvSpPr txBox="1"/>
          <p:nvPr/>
        </p:nvSpPr>
        <p:spPr bwMode="auto">
          <a:xfrm>
            <a:off x="1318085" y="6395580"/>
            <a:ext cx="864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900" b="1" dirty="0"/>
              <a:t>E</a:t>
            </a:r>
            <a:r>
              <a:rPr lang="fr-CH" sz="700" b="1" dirty="0"/>
              <a:t>NGINEERING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2872DB-D95D-41FB-8620-43080C482AB9}"/>
              </a:ext>
            </a:extLst>
          </p:cNvPr>
          <p:cNvSpPr txBox="1"/>
          <p:nvPr/>
        </p:nvSpPr>
        <p:spPr bwMode="auto">
          <a:xfrm>
            <a:off x="1318085" y="6510996"/>
            <a:ext cx="10801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900" b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</a:t>
            </a:r>
            <a:r>
              <a:rPr lang="fr-CH" sz="700" b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EPARTMENT</a:t>
            </a:r>
            <a:endParaRPr lang="fr-FR" sz="900" b="1" kern="12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50" r:id="rId4"/>
    <p:sldLayoutId id="2147483665" r:id="rId5"/>
    <p:sldLayoutId id="2147483668" r:id="rId6"/>
    <p:sldLayoutId id="2147483677" r:id="rId7"/>
    <p:sldLayoutId id="2147483674" r:id="rId8"/>
    <p:sldLayoutId id="2147483652" r:id="rId9"/>
    <p:sldLayoutId id="2147483653" r:id="rId10"/>
    <p:sldLayoutId id="2147483661" r:id="rId11"/>
    <p:sldLayoutId id="2147483666" r:id="rId12"/>
    <p:sldLayoutId id="2147483667" r:id="rId13"/>
    <p:sldLayoutId id="2147483658" r:id="rId14"/>
    <p:sldLayoutId id="2147483659" r:id="rId15"/>
    <p:sldLayoutId id="2147483673" r:id="rId16"/>
    <p:sldLayoutId id="2147483660" r:id="rId17"/>
    <p:sldLayoutId id="2147483671" r:id="rId18"/>
    <p:sldLayoutId id="2147483651" r:id="rId19"/>
    <p:sldLayoutId id="2147483654" r:id="rId20"/>
    <p:sldLayoutId id="2147483669" r:id="rId21"/>
    <p:sldLayoutId id="2147483655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E51C5-3272-6249-822A-715EFFE0DF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/>
              <a:t>The journey to maintenance effectiveness</a:t>
            </a:r>
            <a:br>
              <a:rPr lang="en-US" sz="4400" dirty="0"/>
            </a:br>
            <a:br>
              <a:rPr lang="en-US" sz="4400" dirty="0"/>
            </a:br>
            <a:r>
              <a:rPr lang="en-US" sz="2800" dirty="0"/>
              <a:t>5</a:t>
            </a:r>
            <a:r>
              <a:rPr lang="en-US" sz="2800" baseline="30000" dirty="0"/>
              <a:t>th</a:t>
            </a:r>
            <a:r>
              <a:rPr lang="en-US" sz="2800" dirty="0"/>
              <a:t> Asset &amp; Maintenance Management Workshop</a:t>
            </a:r>
            <a:br>
              <a:rPr lang="en-US" sz="2800" dirty="0"/>
            </a:br>
            <a:r>
              <a:rPr lang="en-US" sz="1800" dirty="0"/>
              <a:t>ESS – Lund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999459-0238-C64F-8F4D-7EA3594535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sz="1800" dirty="0"/>
              <a:t>M.Chiodi, D. Gain / CERN - EN-CV</a:t>
            </a:r>
          </a:p>
          <a:p>
            <a:pPr algn="l"/>
            <a:r>
              <a:rPr lang="en-US" sz="1800" dirty="0"/>
              <a:t>28.09.2023</a:t>
            </a:r>
          </a:p>
        </p:txBody>
      </p:sp>
    </p:spTree>
    <p:extLst>
      <p:ext uri="{BB962C8B-B14F-4D97-AF65-F5344CB8AC3E}">
        <p14:creationId xmlns:p14="http://schemas.microsoft.com/office/powerpoint/2010/main" val="1368818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D7E7D-5397-440A-B8F1-969C672EA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28.09.2023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549D6-C48E-4873-B9F4-C63090C7D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The journey to maintenance effectiveness | CERN - EN-CV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808C9-EA5D-41DE-BAD3-BECB536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3B4FE4-2FC4-626F-4B46-DA78652AECC6}"/>
              </a:ext>
            </a:extLst>
          </p:cNvPr>
          <p:cNvSpPr txBox="1"/>
          <p:nvPr/>
        </p:nvSpPr>
        <p:spPr>
          <a:xfrm>
            <a:off x="266488" y="2132856"/>
            <a:ext cx="482140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F2F2F"/>
                </a:solidFill>
              </a:rPr>
              <a:t>Structures not homogeneous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F2F2F"/>
                </a:solidFill>
              </a:rPr>
              <a:t>Different coding used depending on the generation of the installation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F2F2F"/>
                </a:solidFill>
              </a:rPr>
              <a:t>Inventory of some installations not fully implemented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F2F2F"/>
                </a:solidFill>
              </a:rPr>
              <a:t>Criticality not implemented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F2F2F"/>
                </a:solidFill>
              </a:rPr>
              <a:t>Maintenance procedures to create / review</a:t>
            </a:r>
          </a:p>
          <a:p>
            <a:endParaRPr lang="en-GB" sz="1600" dirty="0">
              <a:solidFill>
                <a:srgbClr val="2F2F2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1FC074-BC81-33A8-0C8A-6EA71BE64381}"/>
              </a:ext>
            </a:extLst>
          </p:cNvPr>
          <p:cNvSpPr txBox="1"/>
          <p:nvPr/>
        </p:nvSpPr>
        <p:spPr>
          <a:xfrm>
            <a:off x="528616" y="476672"/>
            <a:ext cx="114415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rgbClr val="00B0F0"/>
                </a:solidFill>
                <a:latin typeface="Arial Black" panose="020B0A04020102020204" pitchFamily="34" charset="0"/>
              </a:rPr>
              <a:t>AS </a:t>
            </a:r>
          </a:p>
          <a:p>
            <a:pPr algn="ctr"/>
            <a:r>
              <a:rPr lang="en-GB" sz="4800" b="1" dirty="0">
                <a:solidFill>
                  <a:srgbClr val="00B0F0"/>
                </a:solidFill>
                <a:latin typeface="Arial Black" panose="020B0A04020102020204" pitchFamily="34" charset="0"/>
              </a:rPr>
              <a:t>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23BB19-F04D-9302-92ED-7B1A2382ED0E}"/>
              </a:ext>
            </a:extLst>
          </p:cNvPr>
          <p:cNvSpPr txBox="1"/>
          <p:nvPr/>
        </p:nvSpPr>
        <p:spPr>
          <a:xfrm>
            <a:off x="6888088" y="2132856"/>
            <a:ext cx="4612680" cy="300133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400">
                <a:solidFill>
                  <a:srgbClr val="2F2F2F"/>
                </a:solidFill>
              </a:defRPr>
            </a:lvl1pPr>
          </a:lstStyle>
          <a:p>
            <a:r>
              <a:rPr lang="en-US" sz="1600" dirty="0"/>
              <a:t>Daily usage of the tool not smooth</a:t>
            </a:r>
          </a:p>
          <a:p>
            <a:r>
              <a:rPr lang="en-US" sz="1600" dirty="0"/>
              <a:t>Installations data extract not straight forward</a:t>
            </a:r>
          </a:p>
          <a:p>
            <a:r>
              <a:rPr lang="en-US" sz="1600" dirty="0"/>
              <a:t>Historical data not easily accessible</a:t>
            </a:r>
          </a:p>
          <a:p>
            <a:r>
              <a:rPr lang="en-US" sz="1600" dirty="0"/>
              <a:t>KPI reporting not </a:t>
            </a:r>
            <a:r>
              <a:rPr lang="en-US" sz="1600" dirty="0" err="1"/>
              <a:t>automatised</a:t>
            </a:r>
            <a:endParaRPr lang="en-US" sz="1600" dirty="0"/>
          </a:p>
          <a:p>
            <a:r>
              <a:rPr lang="en-US" sz="1600" dirty="0"/>
              <a:t>Breakdown analysis difficult to perform</a:t>
            </a:r>
          </a:p>
          <a:p>
            <a:r>
              <a:rPr lang="en-US" sz="1600" dirty="0"/>
              <a:t>Maintenance tasks not fully performed by the contractors</a:t>
            </a:r>
          </a:p>
          <a:p>
            <a:endParaRPr lang="en-GB" sz="1600" dirty="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7F1F1D5D-BBC1-E1D0-1D71-3B3837526F69}"/>
              </a:ext>
            </a:extLst>
          </p:cNvPr>
          <p:cNvSpPr/>
          <p:nvPr/>
        </p:nvSpPr>
        <p:spPr>
          <a:xfrm>
            <a:off x="4871864" y="2132856"/>
            <a:ext cx="1728192" cy="252028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324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D7E7D-5397-440A-B8F1-969C672EA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28.09.2023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549D6-C48E-4873-B9F4-C63090C7D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The journey to maintenance effectiveness | CERN - EN-CV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808C9-EA5D-41DE-BAD3-BECB536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BD838A-4288-175C-9490-3A265C2F1029}"/>
              </a:ext>
            </a:extLst>
          </p:cNvPr>
          <p:cNvSpPr txBox="1"/>
          <p:nvPr/>
        </p:nvSpPr>
        <p:spPr>
          <a:xfrm>
            <a:off x="6600056" y="2132856"/>
            <a:ext cx="5063328" cy="337066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F2F2F"/>
                </a:solidFill>
              </a:rPr>
              <a:t>Overcome current CMMS limitations with homogeneous, standard and complete data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F2F2F"/>
                </a:solidFill>
              </a:rPr>
              <a:t>Set up </a:t>
            </a:r>
            <a:r>
              <a:rPr lang="en-GB" sz="1600" u="sng" dirty="0">
                <a:solidFill>
                  <a:srgbClr val="2F2F2F"/>
                </a:solidFill>
              </a:rPr>
              <a:t>specific</a:t>
            </a:r>
            <a:r>
              <a:rPr lang="en-GB" sz="1600" dirty="0">
                <a:solidFill>
                  <a:srgbClr val="2F2F2F"/>
                </a:solidFill>
              </a:rPr>
              <a:t> and standard functional hierarchies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F2F2F"/>
                </a:solidFill>
              </a:rPr>
              <a:t>Specify and implement new maintenance task plans including criticality ranking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F2F2F"/>
                </a:solidFill>
              </a:rPr>
              <a:t>Improve maintenance contractors' performance monitoring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F2F2F"/>
                </a:solidFill>
              </a:rPr>
              <a:t>Ease data exploitation (budget, ISO50001, maintenance reports, etc…)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3B4FE4-2FC4-626F-4B46-DA78652AECC6}"/>
              </a:ext>
            </a:extLst>
          </p:cNvPr>
          <p:cNvSpPr txBox="1"/>
          <p:nvPr/>
        </p:nvSpPr>
        <p:spPr>
          <a:xfrm>
            <a:off x="266488" y="2132856"/>
            <a:ext cx="482140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F2F2F"/>
                </a:solidFill>
              </a:rPr>
              <a:t>Structures not homogeneous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F2F2F"/>
                </a:solidFill>
              </a:rPr>
              <a:t>Different coding used depending on the generation of the installation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F2F2F"/>
                </a:solidFill>
              </a:rPr>
              <a:t>Inventory of some installations not fully implemented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F2F2F"/>
                </a:solidFill>
              </a:rPr>
              <a:t>Criticality not implemented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F2F2F"/>
                </a:solidFill>
              </a:rPr>
              <a:t>Maintenance procedures to create / review</a:t>
            </a:r>
          </a:p>
          <a:p>
            <a:endParaRPr lang="en-GB" sz="1600" dirty="0">
              <a:solidFill>
                <a:srgbClr val="2F2F2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1FC074-BC81-33A8-0C8A-6EA71BE64381}"/>
              </a:ext>
            </a:extLst>
          </p:cNvPr>
          <p:cNvSpPr txBox="1"/>
          <p:nvPr/>
        </p:nvSpPr>
        <p:spPr>
          <a:xfrm>
            <a:off x="528616" y="476672"/>
            <a:ext cx="114415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rgbClr val="00B0F0"/>
                </a:solidFill>
                <a:latin typeface="Arial Black" panose="020B0A04020102020204" pitchFamily="34" charset="0"/>
              </a:rPr>
              <a:t>AS </a:t>
            </a:r>
          </a:p>
          <a:p>
            <a:pPr algn="ctr"/>
            <a:r>
              <a:rPr lang="en-GB" sz="4800" b="1" dirty="0">
                <a:solidFill>
                  <a:srgbClr val="00B0F0"/>
                </a:solidFill>
                <a:latin typeface="Arial Black" panose="020B0A04020102020204" pitchFamily="34" charset="0"/>
              </a:rPr>
              <a:t>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3635E4-9DDA-EA89-FF97-67FAA891BF94}"/>
              </a:ext>
            </a:extLst>
          </p:cNvPr>
          <p:cNvSpPr txBox="1"/>
          <p:nvPr/>
        </p:nvSpPr>
        <p:spPr>
          <a:xfrm>
            <a:off x="10216944" y="483720"/>
            <a:ext cx="12290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>
                <a:solidFill>
                  <a:srgbClr val="00B0F0"/>
                </a:solidFill>
                <a:latin typeface="Arial Black" panose="020B0A04020102020204" pitchFamily="34" charset="0"/>
              </a:rPr>
              <a:t>TO</a:t>
            </a:r>
          </a:p>
          <a:p>
            <a:r>
              <a:rPr lang="en-GB" sz="4800" b="1" dirty="0">
                <a:solidFill>
                  <a:srgbClr val="00B0F0"/>
                </a:solidFill>
                <a:latin typeface="Arial Black" panose="020B0A04020102020204" pitchFamily="34" charset="0"/>
              </a:rPr>
              <a:t>BE</a:t>
            </a:r>
          </a:p>
        </p:txBody>
      </p:sp>
    </p:spTree>
    <p:extLst>
      <p:ext uri="{BB962C8B-B14F-4D97-AF65-F5344CB8AC3E}">
        <p14:creationId xmlns:p14="http://schemas.microsoft.com/office/powerpoint/2010/main" val="2864679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D7E7D-5397-440A-B8F1-969C672EA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28.09.2023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549D6-C48E-4873-B9F4-C63090C7D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The journey to maintenance effectiveness | CERN - EN-CV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808C9-EA5D-41DE-BAD3-BECB536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1FC074-BC81-33A8-0C8A-6EA71BE64381}"/>
              </a:ext>
            </a:extLst>
          </p:cNvPr>
          <p:cNvSpPr txBox="1"/>
          <p:nvPr/>
        </p:nvSpPr>
        <p:spPr>
          <a:xfrm>
            <a:off x="528616" y="476672"/>
            <a:ext cx="114415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rgbClr val="00B0F0"/>
                </a:solidFill>
                <a:latin typeface="Arial Black" panose="020B0A04020102020204" pitchFamily="34" charset="0"/>
              </a:rPr>
              <a:t>AS </a:t>
            </a:r>
          </a:p>
          <a:p>
            <a:pPr algn="ctr"/>
            <a:r>
              <a:rPr lang="en-GB" sz="4800" b="1" dirty="0">
                <a:solidFill>
                  <a:srgbClr val="00B0F0"/>
                </a:solidFill>
                <a:latin typeface="Arial Black" panose="020B0A04020102020204" pitchFamily="34" charset="0"/>
              </a:rPr>
              <a:t>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3635E4-9DDA-EA89-FF97-67FAA891BF94}"/>
              </a:ext>
            </a:extLst>
          </p:cNvPr>
          <p:cNvSpPr txBox="1"/>
          <p:nvPr/>
        </p:nvSpPr>
        <p:spPr>
          <a:xfrm>
            <a:off x="10216944" y="483720"/>
            <a:ext cx="12290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>
                <a:solidFill>
                  <a:srgbClr val="00B0F0"/>
                </a:solidFill>
                <a:latin typeface="Arial Black" panose="020B0A04020102020204" pitchFamily="34" charset="0"/>
              </a:rPr>
              <a:t>TO</a:t>
            </a:r>
          </a:p>
          <a:p>
            <a:r>
              <a:rPr lang="en-GB" sz="4800" b="1" dirty="0">
                <a:solidFill>
                  <a:srgbClr val="00B0F0"/>
                </a:solidFill>
                <a:latin typeface="Arial Black" panose="020B0A04020102020204" pitchFamily="34" charset="0"/>
              </a:rPr>
              <a:t>BE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DC6F2C-0AED-D49E-8113-4DA714FBBF47}"/>
              </a:ext>
            </a:extLst>
          </p:cNvPr>
          <p:cNvSpPr txBox="1"/>
          <p:nvPr/>
        </p:nvSpPr>
        <p:spPr>
          <a:xfrm>
            <a:off x="3631765" y="393856"/>
            <a:ext cx="45172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rgbClr val="00B0F0"/>
                </a:solidFill>
                <a:latin typeface="Arial Black" panose="020B0A04020102020204" pitchFamily="34" charset="0"/>
              </a:rPr>
              <a:t>EAM </a:t>
            </a:r>
          </a:p>
          <a:p>
            <a:pPr algn="ctr"/>
            <a:r>
              <a:rPr lang="en-GB" sz="4000" b="1" dirty="0">
                <a:solidFill>
                  <a:srgbClr val="00B0F0"/>
                </a:solidFill>
                <a:latin typeface="Arial Black" panose="020B0A04020102020204" pitchFamily="34" charset="0"/>
              </a:rPr>
              <a:t>re-engineering project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8D6EA58D-F70E-2E06-53BC-AA6E18D21AA9}"/>
              </a:ext>
            </a:extLst>
          </p:cNvPr>
          <p:cNvSpPr/>
          <p:nvPr/>
        </p:nvSpPr>
        <p:spPr>
          <a:xfrm>
            <a:off x="1956497" y="237011"/>
            <a:ext cx="1440160" cy="2095837"/>
          </a:xfrm>
          <a:prstGeom prst="rightArrow">
            <a:avLst/>
          </a:prstGeom>
          <a:solidFill>
            <a:srgbClr val="00B0F0"/>
          </a:solidFill>
          <a:ln>
            <a:solidFill>
              <a:srgbClr val="0097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43F45B8-7302-789B-ACCC-8AF65D2418AA}"/>
              </a:ext>
            </a:extLst>
          </p:cNvPr>
          <p:cNvSpPr/>
          <p:nvPr/>
        </p:nvSpPr>
        <p:spPr>
          <a:xfrm>
            <a:off x="8384086" y="315433"/>
            <a:ext cx="1440160" cy="2095837"/>
          </a:xfrm>
          <a:prstGeom prst="rightArrow">
            <a:avLst/>
          </a:prstGeom>
          <a:solidFill>
            <a:srgbClr val="00B0F0"/>
          </a:solidFill>
          <a:ln>
            <a:solidFill>
              <a:srgbClr val="0097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80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D7E7D-5397-440A-B8F1-969C672EA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28.09.2023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549D6-C48E-4873-B9F4-C63090C7D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The journey to maintenance effectiveness | CERN - EN-CV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808C9-EA5D-41DE-BAD3-BECB536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14C0B23A-84AE-684F-84BE-917E5035D594}"/>
              </a:ext>
            </a:extLst>
          </p:cNvPr>
          <p:cNvSpPr/>
          <p:nvPr/>
        </p:nvSpPr>
        <p:spPr>
          <a:xfrm rot="5400000">
            <a:off x="5149499" y="2240868"/>
            <a:ext cx="1728192" cy="2520280"/>
          </a:xfrm>
          <a:prstGeom prst="rightArrow">
            <a:avLst/>
          </a:prstGeom>
          <a:solidFill>
            <a:srgbClr val="00B0F0"/>
          </a:solidFill>
          <a:ln>
            <a:solidFill>
              <a:srgbClr val="0097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6B3BF8-08C0-BC61-1A65-B1EDCDD0C50D}"/>
              </a:ext>
            </a:extLst>
          </p:cNvPr>
          <p:cNvSpPr txBox="1"/>
          <p:nvPr/>
        </p:nvSpPr>
        <p:spPr>
          <a:xfrm>
            <a:off x="2864597" y="4581128"/>
            <a:ext cx="60946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rgbClr val="00B0F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maintenance effectiveness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744779-8F51-06D6-3634-D8B6ED560518}"/>
              </a:ext>
            </a:extLst>
          </p:cNvPr>
          <p:cNvSpPr txBox="1"/>
          <p:nvPr/>
        </p:nvSpPr>
        <p:spPr>
          <a:xfrm>
            <a:off x="3631765" y="393856"/>
            <a:ext cx="45172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rgbClr val="00B0F0"/>
                </a:solidFill>
                <a:latin typeface="Arial Black" panose="020B0A04020102020204" pitchFamily="34" charset="0"/>
              </a:rPr>
              <a:t>EAM </a:t>
            </a:r>
          </a:p>
          <a:p>
            <a:pPr algn="ctr"/>
            <a:r>
              <a:rPr lang="en-GB" sz="4000" b="1" dirty="0">
                <a:solidFill>
                  <a:srgbClr val="00B0F0"/>
                </a:solidFill>
                <a:latin typeface="Arial Black" panose="020B0A04020102020204" pitchFamily="34" charset="0"/>
              </a:rPr>
              <a:t>re-engineering project</a:t>
            </a:r>
          </a:p>
        </p:txBody>
      </p:sp>
    </p:spTree>
    <p:extLst>
      <p:ext uri="{BB962C8B-B14F-4D97-AF65-F5344CB8AC3E}">
        <p14:creationId xmlns:p14="http://schemas.microsoft.com/office/powerpoint/2010/main" val="1029399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9F3F5B2-281B-00EF-72FA-5D2D3B9CDE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3540" y="-1"/>
            <a:ext cx="4765028" cy="614751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AEF1237-B0EC-2908-14ED-2356B4C14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8712348" cy="1065742"/>
          </a:xfrm>
        </p:spPr>
        <p:txBody>
          <a:bodyPr/>
          <a:lstStyle/>
          <a:p>
            <a:r>
              <a:rPr lang="fr-BE" dirty="0"/>
              <a:t>The project road </a:t>
            </a:r>
            <a:r>
              <a:rPr lang="fr-BE" dirty="0" err="1"/>
              <a:t>map</a:t>
            </a:r>
            <a:endParaRPr lang="fr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AC329-BE1D-E335-1DF6-2FAEBBB5E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28.09.2023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6CA39-8548-056F-DC88-DB96DD22E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The journey to maintenance effectiveness | CERN - EN-CV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FB25-7F0F-40F6-3082-43A454FF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F6A56C5E-DF23-0D11-4FB4-00C1EF3383E2}"/>
              </a:ext>
            </a:extLst>
          </p:cNvPr>
          <p:cNvSpPr txBox="1">
            <a:spLocks/>
          </p:cNvSpPr>
          <p:nvPr/>
        </p:nvSpPr>
        <p:spPr>
          <a:xfrm>
            <a:off x="563625" y="1081676"/>
            <a:ext cx="5628068" cy="50658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fr-FR" sz="1400" b="0" dirty="0" err="1"/>
              <a:t>Analysis</a:t>
            </a:r>
            <a:r>
              <a:rPr lang="fr-FR" sz="1400" b="0" dirty="0"/>
              <a:t> of the </a:t>
            </a:r>
            <a:r>
              <a:rPr lang="fr-FR" sz="1400" b="0" dirty="0" err="1"/>
              <a:t>existing</a:t>
            </a:r>
            <a:r>
              <a:rPr lang="fr-FR" sz="1400" b="0" dirty="0"/>
              <a:t> </a:t>
            </a:r>
            <a:r>
              <a:rPr lang="fr-FR" sz="1400" b="0" dirty="0" err="1"/>
              <a:t>systems</a:t>
            </a:r>
            <a:endParaRPr lang="fr-FR" sz="1400" b="0" dirty="0"/>
          </a:p>
          <a:p>
            <a:pPr marL="457200" indent="-457200">
              <a:buFont typeface="+mj-lt"/>
              <a:buAutoNum type="arabicPeriod"/>
            </a:pPr>
            <a:r>
              <a:rPr lang="fr-FR" sz="1400" b="0" dirty="0"/>
              <a:t>New </a:t>
            </a:r>
            <a:r>
              <a:rPr lang="fr-FR" sz="1400" b="0" dirty="0" err="1"/>
              <a:t>hierarchical</a:t>
            </a:r>
            <a:r>
              <a:rPr lang="fr-FR" sz="1400" b="0" dirty="0"/>
              <a:t> structures </a:t>
            </a:r>
            <a:r>
              <a:rPr lang="fr-FR" sz="1400" b="0" dirty="0" err="1"/>
              <a:t>HxGN</a:t>
            </a:r>
            <a:r>
              <a:rPr lang="fr-FR" sz="1400" b="0" dirty="0"/>
              <a:t> EAM + (Relationship)</a:t>
            </a:r>
          </a:p>
          <a:p>
            <a:pPr lvl="2"/>
            <a:r>
              <a:rPr lang="fr-FR" sz="1400" dirty="0"/>
              <a:t>System / Parent Positions / Positions - Assets  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1400" b="0" dirty="0" err="1"/>
              <a:t>Filtering</a:t>
            </a:r>
            <a:r>
              <a:rPr lang="fr-FR" sz="1400" b="0" dirty="0"/>
              <a:t> </a:t>
            </a:r>
            <a:r>
              <a:rPr lang="fr-FR" sz="1400" b="0" dirty="0" err="1"/>
              <a:t>criterias</a:t>
            </a:r>
            <a:r>
              <a:rPr lang="fr-FR" sz="1400" b="0" dirty="0"/>
              <a:t> (Class / </a:t>
            </a:r>
            <a:r>
              <a:rPr lang="fr-FR" sz="1400" b="0" dirty="0" err="1"/>
              <a:t>Categories</a:t>
            </a:r>
            <a:r>
              <a:rPr lang="fr-FR" sz="1400" b="0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1400" b="0" dirty="0"/>
              <a:t>Installations </a:t>
            </a:r>
            <a:r>
              <a:rPr lang="fr-FR" sz="1400" b="0" dirty="0" err="1"/>
              <a:t>criticality</a:t>
            </a:r>
            <a:r>
              <a:rPr lang="fr-FR" sz="1400" b="0" dirty="0"/>
              <a:t> </a:t>
            </a:r>
            <a:r>
              <a:rPr lang="fr-FR" sz="1400" b="0" dirty="0" err="1"/>
              <a:t>study</a:t>
            </a:r>
            <a:r>
              <a:rPr lang="fr-FR" sz="1400" b="0" dirty="0"/>
              <a:t> &amp; </a:t>
            </a:r>
            <a:r>
              <a:rPr lang="fr-FR" sz="1400" b="0" dirty="0" err="1"/>
              <a:t>ranking</a:t>
            </a:r>
            <a:endParaRPr lang="fr-FR" sz="1400" b="0" dirty="0"/>
          </a:p>
          <a:p>
            <a:pPr marL="457200" indent="-457200">
              <a:buFont typeface="+mj-lt"/>
              <a:buAutoNum type="arabicPeriod"/>
            </a:pPr>
            <a:r>
              <a:rPr lang="fr-FR" sz="1400" b="0" dirty="0"/>
              <a:t>New maintenance </a:t>
            </a:r>
            <a:r>
              <a:rPr lang="fr-FR" sz="1400" b="0" dirty="0" err="1"/>
              <a:t>tasks</a:t>
            </a:r>
            <a:r>
              <a:rPr lang="fr-FR" sz="1400" b="0" dirty="0"/>
              <a:t> </a:t>
            </a:r>
            <a:r>
              <a:rPr lang="fr-FR" sz="1400" b="0" dirty="0" err="1"/>
              <a:t>including</a:t>
            </a:r>
            <a:r>
              <a:rPr lang="fr-FR" sz="1400" b="0" dirty="0"/>
              <a:t> </a:t>
            </a:r>
            <a:r>
              <a:rPr lang="fr-FR" sz="1400" b="0" dirty="0" err="1"/>
              <a:t>failure</a:t>
            </a:r>
            <a:r>
              <a:rPr lang="fr-FR" sz="1400" b="0" dirty="0"/>
              <a:t> </a:t>
            </a:r>
            <a:r>
              <a:rPr lang="fr-FR" sz="1400" b="0" dirty="0" err="1"/>
              <a:t>analysis</a:t>
            </a:r>
            <a:r>
              <a:rPr lang="fr-FR" sz="1400" b="0" dirty="0"/>
              <a:t> </a:t>
            </a:r>
            <a:r>
              <a:rPr lang="fr-FR" sz="1400" b="0" dirty="0" err="1"/>
              <a:t>study</a:t>
            </a:r>
            <a:r>
              <a:rPr lang="fr-FR" sz="1400" b="0" dirty="0"/>
              <a:t> </a:t>
            </a:r>
            <a:r>
              <a:rPr lang="fr-FR" sz="1400" b="0" dirty="0" err="1"/>
              <a:t>results</a:t>
            </a:r>
            <a:r>
              <a:rPr lang="fr-FR" sz="1400" b="0" dirty="0"/>
              <a:t> (Préventive vs </a:t>
            </a:r>
            <a:r>
              <a:rPr lang="fr-FR" sz="1400" b="0" dirty="0" err="1"/>
              <a:t>conditional</a:t>
            </a:r>
            <a:r>
              <a:rPr lang="fr-FR" sz="1400" b="0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1400" b="0" dirty="0" err="1"/>
              <a:t>Spare</a:t>
            </a:r>
            <a:r>
              <a:rPr lang="fr-FR" sz="1400" b="0" dirty="0"/>
              <a:t> parts management </a:t>
            </a:r>
            <a:r>
              <a:rPr lang="fr-FR" sz="1400" b="0" dirty="0" err="1"/>
              <a:t>policy</a:t>
            </a:r>
            <a:r>
              <a:rPr lang="fr-FR" sz="1400" b="0" dirty="0"/>
              <a:t> &amp; </a:t>
            </a:r>
            <a:r>
              <a:rPr lang="fr-FR" sz="1400" b="0" dirty="0" err="1"/>
              <a:t>equipment</a:t>
            </a:r>
            <a:r>
              <a:rPr lang="fr-FR" sz="1400" b="0" dirty="0"/>
              <a:t> </a:t>
            </a:r>
            <a:r>
              <a:rPr lang="fr-FR" sz="1400" b="0" dirty="0" err="1"/>
              <a:t>material</a:t>
            </a:r>
            <a:r>
              <a:rPr lang="fr-FR" sz="1400" b="0" dirty="0"/>
              <a:t> </a:t>
            </a:r>
            <a:r>
              <a:rPr lang="fr-FR" sz="1400" b="0" dirty="0" err="1"/>
              <a:t>list</a:t>
            </a:r>
            <a:endParaRPr lang="fr-FR" sz="1400" b="0" dirty="0"/>
          </a:p>
          <a:p>
            <a:pPr marL="457200" indent="-457200">
              <a:buFont typeface="+mj-lt"/>
              <a:buAutoNum type="arabicPeriod"/>
            </a:pPr>
            <a:r>
              <a:rPr lang="fr-FR" sz="1400" b="0" dirty="0"/>
              <a:t>« Maintenance Route » </a:t>
            </a:r>
            <a:r>
              <a:rPr lang="fr-FR" sz="1400" b="0" dirty="0" err="1"/>
              <a:t>adjustment</a:t>
            </a:r>
            <a:r>
              <a:rPr lang="fr-FR" sz="1400" b="0" dirty="0"/>
              <a:t> (due to new structures)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1400" b="0" dirty="0" err="1"/>
              <a:t>Review</a:t>
            </a:r>
            <a:r>
              <a:rPr lang="fr-FR" sz="1400" b="0" dirty="0"/>
              <a:t> of the </a:t>
            </a:r>
            <a:r>
              <a:rPr lang="fr-FR" sz="1400" b="0" dirty="0" err="1"/>
              <a:t>preventive</a:t>
            </a:r>
            <a:r>
              <a:rPr lang="fr-FR" sz="1400" b="0" dirty="0"/>
              <a:t> maintenance </a:t>
            </a:r>
            <a:r>
              <a:rPr lang="fr-FR" sz="1400" b="0" dirty="0" err="1"/>
              <a:t>scheduling</a:t>
            </a:r>
            <a:endParaRPr lang="fr-FR" sz="1400" b="0" dirty="0"/>
          </a:p>
          <a:p>
            <a:pPr marL="457200" indent="-457200">
              <a:buFont typeface="+mj-lt"/>
              <a:buAutoNum type="arabicPeriod"/>
            </a:pPr>
            <a:r>
              <a:rPr lang="fr-FR" sz="1400" b="0" dirty="0" err="1"/>
              <a:t>Annual</a:t>
            </a:r>
            <a:r>
              <a:rPr lang="fr-FR" sz="1400" b="0" dirty="0"/>
              <a:t> launch of maintenance </a:t>
            </a:r>
            <a:r>
              <a:rPr lang="fr-FR" sz="1400" b="0" dirty="0" err="1"/>
              <a:t>work</a:t>
            </a:r>
            <a:r>
              <a:rPr lang="fr-FR" sz="1400" b="0" dirty="0"/>
              <a:t> </a:t>
            </a:r>
            <a:r>
              <a:rPr lang="fr-FR" sz="1400" b="0" dirty="0" err="1"/>
              <a:t>orders</a:t>
            </a:r>
            <a:r>
              <a:rPr lang="fr-FR" sz="1400" b="0" dirty="0"/>
              <a:t> (Gantt planning)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1400" b="0" dirty="0" err="1"/>
              <a:t>KPI’s</a:t>
            </a:r>
            <a:r>
              <a:rPr lang="fr-FR" sz="1400" b="0" dirty="0"/>
              <a:t> and </a:t>
            </a:r>
            <a:r>
              <a:rPr lang="fr-FR" sz="1400" b="0" dirty="0" err="1"/>
              <a:t>continious</a:t>
            </a:r>
            <a:r>
              <a:rPr lang="fr-FR" sz="1400" b="0" dirty="0"/>
              <a:t> </a:t>
            </a:r>
            <a:r>
              <a:rPr lang="fr-FR" sz="1400" b="0" dirty="0" err="1"/>
              <a:t>improvement</a:t>
            </a:r>
            <a:r>
              <a:rPr lang="fr-FR" sz="1400" b="0" dirty="0"/>
              <a:t> (PDCA)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29ED5FC-B1D1-F493-D418-E54E36F49B64}"/>
              </a:ext>
            </a:extLst>
          </p:cNvPr>
          <p:cNvSpPr txBox="1"/>
          <p:nvPr/>
        </p:nvSpPr>
        <p:spPr>
          <a:xfrm>
            <a:off x="6456040" y="44624"/>
            <a:ext cx="4896544" cy="1584176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09E07F6-DEF0-E763-316A-F69237DFBA4A}"/>
              </a:ext>
            </a:extLst>
          </p:cNvPr>
          <p:cNvSpPr txBox="1"/>
          <p:nvPr/>
        </p:nvSpPr>
        <p:spPr>
          <a:xfrm>
            <a:off x="411246" y="934567"/>
            <a:ext cx="5327972" cy="1656184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EFB4244-FEED-C35E-0F5B-D7BD2D732999}"/>
              </a:ext>
            </a:extLst>
          </p:cNvPr>
          <p:cNvSpPr txBox="1"/>
          <p:nvPr/>
        </p:nvSpPr>
        <p:spPr>
          <a:xfrm>
            <a:off x="407988" y="2708920"/>
            <a:ext cx="5543996" cy="100811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endParaRPr lang="fr-FR" dirty="0"/>
          </a:p>
        </p:txBody>
      </p:sp>
      <p:sp>
        <p:nvSpPr>
          <p:cNvPr id="15" name="Forme en L 14">
            <a:extLst>
              <a:ext uri="{FF2B5EF4-FFF2-40B4-BE49-F238E27FC236}">
                <a16:creationId xmlns:a16="http://schemas.microsoft.com/office/drawing/2014/main" id="{8D8690E5-60F2-10AF-1CBC-0FA8F0CECC42}"/>
              </a:ext>
            </a:extLst>
          </p:cNvPr>
          <p:cNvSpPr/>
          <p:nvPr/>
        </p:nvSpPr>
        <p:spPr>
          <a:xfrm rot="10800000">
            <a:off x="6456040" y="1791733"/>
            <a:ext cx="4332980" cy="3005417"/>
          </a:xfrm>
          <a:prstGeom prst="corner">
            <a:avLst>
              <a:gd name="adj1" fmla="val 24790"/>
              <a:gd name="adj2" fmla="val 75210"/>
            </a:avLst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3A9FDAE-1ED3-88AF-4370-A8074A825C7A}"/>
              </a:ext>
            </a:extLst>
          </p:cNvPr>
          <p:cNvSpPr txBox="1"/>
          <p:nvPr/>
        </p:nvSpPr>
        <p:spPr>
          <a:xfrm>
            <a:off x="7536160" y="2636912"/>
            <a:ext cx="864096" cy="14401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DD76CD3-44EE-9EF2-E1B3-AC70E8A39DBA}"/>
              </a:ext>
            </a:extLst>
          </p:cNvPr>
          <p:cNvSpPr txBox="1"/>
          <p:nvPr/>
        </p:nvSpPr>
        <p:spPr>
          <a:xfrm>
            <a:off x="6456040" y="2636912"/>
            <a:ext cx="1008112" cy="230425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4A4B866-75AB-DDC5-3754-48AE09C323D0}"/>
              </a:ext>
            </a:extLst>
          </p:cNvPr>
          <p:cNvSpPr txBox="1"/>
          <p:nvPr/>
        </p:nvSpPr>
        <p:spPr>
          <a:xfrm>
            <a:off x="407988" y="3861048"/>
            <a:ext cx="5616004" cy="36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7444D0F-F145-26BC-8D0C-53F67A297A61}"/>
              </a:ext>
            </a:extLst>
          </p:cNvPr>
          <p:cNvSpPr txBox="1"/>
          <p:nvPr/>
        </p:nvSpPr>
        <p:spPr>
          <a:xfrm>
            <a:off x="407988" y="4293096"/>
            <a:ext cx="5783705" cy="86409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endParaRPr lang="fr-FR" dirty="0"/>
          </a:p>
        </p:txBody>
      </p:sp>
      <p:sp>
        <p:nvSpPr>
          <p:cNvPr id="21" name="Forme en L 20">
            <a:extLst>
              <a:ext uri="{FF2B5EF4-FFF2-40B4-BE49-F238E27FC236}">
                <a16:creationId xmlns:a16="http://schemas.microsoft.com/office/drawing/2014/main" id="{831E87E1-62C3-5FBD-431B-A8490F3EFBFC}"/>
              </a:ext>
            </a:extLst>
          </p:cNvPr>
          <p:cNvSpPr/>
          <p:nvPr/>
        </p:nvSpPr>
        <p:spPr>
          <a:xfrm rot="16200000">
            <a:off x="8498080" y="4464357"/>
            <a:ext cx="1257012" cy="2210634"/>
          </a:xfrm>
          <a:prstGeom prst="corner">
            <a:avLst>
              <a:gd name="adj1" fmla="val 100998"/>
              <a:gd name="adj2" fmla="val 50501"/>
            </a:avLst>
          </a:prstGeom>
          <a:noFill/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orme en L 21">
            <a:extLst>
              <a:ext uri="{FF2B5EF4-FFF2-40B4-BE49-F238E27FC236}">
                <a16:creationId xmlns:a16="http://schemas.microsoft.com/office/drawing/2014/main" id="{95222333-6DB8-0D9C-25C9-2C5D36A99ED4}"/>
              </a:ext>
            </a:extLst>
          </p:cNvPr>
          <p:cNvSpPr/>
          <p:nvPr/>
        </p:nvSpPr>
        <p:spPr>
          <a:xfrm rot="5400000">
            <a:off x="6959625" y="4489063"/>
            <a:ext cx="1207603" cy="2210634"/>
          </a:xfrm>
          <a:prstGeom prst="corner">
            <a:avLst>
              <a:gd name="adj1" fmla="val 100998"/>
              <a:gd name="adj2" fmla="val 38723"/>
            </a:avLst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A0FE622-BD9C-6D95-1A1A-46A94681D7A1}"/>
              </a:ext>
            </a:extLst>
          </p:cNvPr>
          <p:cNvSpPr txBox="1"/>
          <p:nvPr/>
        </p:nvSpPr>
        <p:spPr>
          <a:xfrm>
            <a:off x="407988" y="5229200"/>
            <a:ext cx="5783705" cy="432048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endParaRPr lang="fr-FR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303DF79-97E3-4FF1-B692-118C383DBFB1}"/>
              </a:ext>
            </a:extLst>
          </p:cNvPr>
          <p:cNvSpPr txBox="1"/>
          <p:nvPr/>
        </p:nvSpPr>
        <p:spPr>
          <a:xfrm>
            <a:off x="407988" y="5751050"/>
            <a:ext cx="5783705" cy="486262"/>
          </a:xfrm>
          <a:prstGeom prst="rect">
            <a:avLst/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223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B2224D-6DDD-05D1-1B49-289E4B99F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 anchor="t">
            <a:normAutofit/>
          </a:bodyPr>
          <a:lstStyle/>
          <a:p>
            <a:r>
              <a:rPr lang="fr-FR" dirty="0"/>
              <a:t>System structure</a:t>
            </a:r>
            <a:br>
              <a:rPr lang="fr-FR" dirty="0"/>
            </a:br>
            <a:r>
              <a:rPr lang="fr-FR" sz="2400" dirty="0"/>
              <a:t>Ex: Air treatment B367 – P&amp;ID 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5395EC6B-8F78-DF95-08CF-E374565601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9343" y="1592264"/>
            <a:ext cx="5453862" cy="4608512"/>
          </a:xfrm>
          <a:prstGeom prst="rect">
            <a:avLst/>
          </a:prstGeom>
          <a:noFill/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5D77A51E-3B7A-F539-871C-26C38504BD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900465" cy="4608511"/>
          </a:xfrm>
        </p:spPr>
        <p:txBody>
          <a:bodyPr/>
          <a:lstStyle/>
          <a:p>
            <a:pPr algn="ctr"/>
            <a:r>
              <a:rPr lang="en-US" sz="2800" b="0" dirty="0"/>
              <a:t>5 different Systems: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Ventilation and smoke extraction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Air handling unit + cooling element water supply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Chilled water production unit + distribution circuit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Power &amp; control electrical cabinets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Process Control Architecture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9ED93A8-6FF1-162D-C6F2-E5BF2159B0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87688" y="6378349"/>
            <a:ext cx="828700" cy="365125"/>
          </a:xfrm>
        </p:spPr>
        <p:txBody>
          <a:bodyPr anchor="ctr">
            <a:normAutofit/>
          </a:bodyPr>
          <a:lstStyle/>
          <a:p>
            <a:r>
              <a:rPr lang="en-US" dirty="0"/>
              <a:t>28.09.2023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9A19956-92F6-E76C-8437-A5122F510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</p:spPr>
        <p:txBody>
          <a:bodyPr anchor="ctr">
            <a:normAutofit/>
          </a:bodyPr>
          <a:lstStyle/>
          <a:p>
            <a:r>
              <a:rPr lang="en-GB" dirty="0"/>
              <a:t>The journey to maintenance effectiveness | CERN - EN-CV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58A675F-73E9-8262-9EC5-06504CD1C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48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07C0E8B-E610-C2EC-51A8-831154E10FFF}"/>
              </a:ext>
            </a:extLst>
          </p:cNvPr>
          <p:cNvSpPr txBox="1"/>
          <p:nvPr/>
        </p:nvSpPr>
        <p:spPr>
          <a:xfrm>
            <a:off x="1703512" y="1439335"/>
            <a:ext cx="3744416" cy="1152128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F74B291-8DBC-8D50-1A83-42091D9DCF30}"/>
              </a:ext>
            </a:extLst>
          </p:cNvPr>
          <p:cNvSpPr txBox="1"/>
          <p:nvPr/>
        </p:nvSpPr>
        <p:spPr>
          <a:xfrm>
            <a:off x="1415480" y="2708920"/>
            <a:ext cx="4527725" cy="338437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4AAFE97-C2E6-55B1-1A33-49AFD4AA87CA}"/>
              </a:ext>
            </a:extLst>
          </p:cNvPr>
          <p:cNvSpPr txBox="1"/>
          <p:nvPr/>
        </p:nvSpPr>
        <p:spPr>
          <a:xfrm>
            <a:off x="407988" y="3501008"/>
            <a:ext cx="935484" cy="2592288"/>
          </a:xfrm>
          <a:prstGeom prst="rect">
            <a:avLst/>
          </a:prstGeom>
          <a:noFill/>
          <a:ln w="47625">
            <a:solidFill>
              <a:srgbClr val="FFFF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96DCE1-CD0C-719B-06C6-C895FAB0DF74}"/>
              </a:ext>
            </a:extLst>
          </p:cNvPr>
          <p:cNvSpPr/>
          <p:nvPr/>
        </p:nvSpPr>
        <p:spPr>
          <a:xfrm>
            <a:off x="6096000" y="3717032"/>
            <a:ext cx="4392488" cy="50405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1337FC-8AF2-0807-5BA3-C265B4CDD027}"/>
              </a:ext>
            </a:extLst>
          </p:cNvPr>
          <p:cNvSpPr/>
          <p:nvPr/>
        </p:nvSpPr>
        <p:spPr>
          <a:xfrm>
            <a:off x="6096000" y="4293096"/>
            <a:ext cx="3816424" cy="50405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35788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709AFCDB-BE04-14E4-0DAC-98067F4B3CD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607" b="3607"/>
          <a:stretch/>
        </p:blipFill>
        <p:spPr>
          <a:xfrm>
            <a:off x="368230" y="1412776"/>
            <a:ext cx="11376025" cy="4760912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9213F-1F34-C4EA-5E2F-49BAAEC50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 anchor="t">
            <a:normAutofit/>
          </a:bodyPr>
          <a:lstStyle/>
          <a:p>
            <a:r>
              <a:rPr lang="fr-FR" dirty="0"/>
              <a:t>System structure</a:t>
            </a:r>
            <a:br>
              <a:rPr lang="fr-FR" dirty="0"/>
            </a:br>
            <a:r>
              <a:rPr lang="fr-FR" sz="2800" dirty="0"/>
              <a:t>Ex: Air treatment B367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3CE762D-5B5E-183E-14E8-53AABD00D7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87688" y="6378349"/>
            <a:ext cx="828700" cy="365125"/>
          </a:xfrm>
        </p:spPr>
        <p:txBody>
          <a:bodyPr anchor="ctr">
            <a:normAutofit/>
          </a:bodyPr>
          <a:lstStyle/>
          <a:p>
            <a:r>
              <a:rPr lang="en-US" dirty="0"/>
              <a:t>28.09.2023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931A0A-F9C4-FDC6-257C-203D5C03D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The journey to maintenance effectiveness | CERN - EN-CV</a:t>
            </a:r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47108D4-8AB5-A6FF-7724-562155AF2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48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700EBDD-4F41-853A-53FD-202C47CFD55E}"/>
              </a:ext>
            </a:extLst>
          </p:cNvPr>
          <p:cNvSpPr txBox="1"/>
          <p:nvPr/>
        </p:nvSpPr>
        <p:spPr>
          <a:xfrm>
            <a:off x="6384032" y="2780928"/>
            <a:ext cx="3384376" cy="1584176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A5DA949-98B5-94B6-B6F0-280ABB311B79}"/>
              </a:ext>
            </a:extLst>
          </p:cNvPr>
          <p:cNvSpPr txBox="1"/>
          <p:nvPr/>
        </p:nvSpPr>
        <p:spPr>
          <a:xfrm>
            <a:off x="1866144" y="4071708"/>
            <a:ext cx="3671788" cy="1224136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5A2460-44AF-B468-6A4B-88A722B686CA}"/>
              </a:ext>
            </a:extLst>
          </p:cNvPr>
          <p:cNvSpPr/>
          <p:nvPr/>
        </p:nvSpPr>
        <p:spPr>
          <a:xfrm>
            <a:off x="1919536" y="1980456"/>
            <a:ext cx="3456384" cy="201622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DAE4BF-AE4A-F4EF-202F-0FAF20E5E9C4}"/>
              </a:ext>
            </a:extLst>
          </p:cNvPr>
          <p:cNvSpPr/>
          <p:nvPr/>
        </p:nvSpPr>
        <p:spPr>
          <a:xfrm>
            <a:off x="479376" y="5373216"/>
            <a:ext cx="5112568" cy="83753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3C2171-35E6-087E-F747-4CA5562C0873}"/>
              </a:ext>
            </a:extLst>
          </p:cNvPr>
          <p:cNvSpPr/>
          <p:nvPr/>
        </p:nvSpPr>
        <p:spPr>
          <a:xfrm>
            <a:off x="6384032" y="4437112"/>
            <a:ext cx="5380102" cy="177364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7512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16875B-DC83-CB2B-6A70-F3EA8D408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 anchor="t">
            <a:normAutofit/>
          </a:bodyPr>
          <a:lstStyle/>
          <a:p>
            <a:r>
              <a:rPr lang="fr-FR" dirty="0"/>
              <a:t>In the EAM Light </a:t>
            </a:r>
            <a:r>
              <a:rPr lang="fr-FR" dirty="0" err="1"/>
              <a:t>tool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4A9DF85-5775-FFAA-4B2B-D1A540CA2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87688" y="6378349"/>
            <a:ext cx="828700" cy="365125"/>
          </a:xfrm>
        </p:spPr>
        <p:txBody>
          <a:bodyPr anchor="ctr">
            <a:normAutofit/>
          </a:bodyPr>
          <a:lstStyle/>
          <a:p>
            <a:r>
              <a:rPr lang="en-US" dirty="0"/>
              <a:t>28.09.2023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605E4C7-1370-F723-1776-82120ABAC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The journey to maintenance effectiveness | CERN - EN-CV</a:t>
            </a:r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B5B163C-3882-E868-D340-B2ECC1211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48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D0D9FDD-647A-30BD-52D6-0454276E3E6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8053" b="18053"/>
          <a:stretch/>
        </p:blipFill>
        <p:spPr>
          <a:xfrm>
            <a:off x="408009" y="1439863"/>
            <a:ext cx="11375982" cy="4760912"/>
          </a:xfrm>
          <a:noFill/>
        </p:spPr>
      </p:pic>
    </p:spTree>
    <p:extLst>
      <p:ext uri="{BB962C8B-B14F-4D97-AF65-F5344CB8AC3E}">
        <p14:creationId xmlns:p14="http://schemas.microsoft.com/office/powerpoint/2010/main" val="763571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D9258D-1152-FDCF-34B1-22CE0ABD0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kern="1200" dirty="0">
                <a:latin typeface="+mj-lt"/>
                <a:ea typeface="+mj-ea"/>
                <a:cs typeface="+mj-cs"/>
              </a:rPr>
              <a:t>System classification</a:t>
            </a:r>
            <a:endParaRPr lang="fr-FR" sz="28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C3EB19-5381-E347-0D98-BD04C1D337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#1 - Type of « Process »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D3F214E-B44A-80DE-D175-25468FD8C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9017" y="2272920"/>
            <a:ext cx="2375645" cy="3773488"/>
          </a:xfrm>
        </p:spPr>
        <p:txBody>
          <a:bodyPr/>
          <a:lstStyle/>
          <a:p>
            <a:r>
              <a:rPr lang="fr-FR" dirty="0" err="1"/>
              <a:t>Fluids</a:t>
            </a:r>
            <a:r>
              <a:rPr lang="fr-FR" dirty="0"/>
              <a:t>:</a:t>
            </a:r>
          </a:p>
          <a:p>
            <a:pPr lvl="2"/>
            <a:r>
              <a:rPr lang="fr-FR" dirty="0"/>
              <a:t>Raw water</a:t>
            </a:r>
          </a:p>
          <a:p>
            <a:pPr lvl="2"/>
            <a:r>
              <a:rPr lang="fr-FR" dirty="0" err="1"/>
              <a:t>Cooling</a:t>
            </a:r>
            <a:r>
              <a:rPr lang="fr-FR" dirty="0"/>
              <a:t> water</a:t>
            </a:r>
          </a:p>
          <a:p>
            <a:pPr lvl="2"/>
            <a:r>
              <a:rPr lang="fr-FR" dirty="0"/>
              <a:t>Hot water</a:t>
            </a:r>
          </a:p>
          <a:p>
            <a:pPr lvl="2"/>
            <a:r>
              <a:rPr lang="fr-FR" dirty="0"/>
              <a:t>Gas</a:t>
            </a:r>
          </a:p>
          <a:p>
            <a:pPr lvl="2"/>
            <a:r>
              <a:rPr lang="fr-FR" dirty="0"/>
              <a:t>...</a:t>
            </a:r>
          </a:p>
          <a:p>
            <a:pPr marL="324000" lvl="2" indent="0">
              <a:buNone/>
            </a:pPr>
            <a:endParaRPr lang="fr-FR" dirty="0"/>
          </a:p>
          <a:p>
            <a:pPr marL="324000" lvl="2" indent="0">
              <a:buNone/>
            </a:pPr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0E70518-F0BD-AA07-4D26-FAF54CD52D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/>
              <a:t>#2 – </a:t>
            </a:r>
            <a:r>
              <a:rPr lang="fr-FR" dirty="0" err="1"/>
              <a:t>Primary</a:t>
            </a:r>
            <a:r>
              <a:rPr lang="fr-FR" dirty="0"/>
              <a:t> </a:t>
            </a:r>
            <a:r>
              <a:rPr lang="fr-FR" dirty="0" err="1"/>
              <a:t>function</a:t>
            </a: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F908BA3-3BE1-2EAD-5412-4CF2AE35B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kern="1200" dirty="0">
                <a:latin typeface="+mn-lt"/>
                <a:ea typeface="+mn-ea"/>
                <a:cs typeface="+mn-cs"/>
              </a:rPr>
              <a:t>28.09.2023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C4E4FD5-0214-1677-AF92-E24AE8153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 dirty="0"/>
              <a:t>The journey to maintenance effectiveness | CERN - EN-CV</a:t>
            </a:r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E5BF868-9B16-883D-3497-3B2FD139E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0" name="Espace réservé du contenu 3">
            <a:extLst>
              <a:ext uri="{FF2B5EF4-FFF2-40B4-BE49-F238E27FC236}">
                <a16:creationId xmlns:a16="http://schemas.microsoft.com/office/drawing/2014/main" id="{B265B91E-740B-3DBF-1FB7-4D88A2CB52F4}"/>
              </a:ext>
            </a:extLst>
          </p:cNvPr>
          <p:cNvSpPr txBox="1">
            <a:spLocks/>
          </p:cNvSpPr>
          <p:nvPr/>
        </p:nvSpPr>
        <p:spPr>
          <a:xfrm>
            <a:off x="2994869" y="2260600"/>
            <a:ext cx="2880320" cy="37734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4000" lvl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FR" sz="2100" b="1" dirty="0"/>
              <a:t>Air treatment:</a:t>
            </a:r>
          </a:p>
          <a:p>
            <a:pPr lvl="2"/>
            <a:r>
              <a:rPr lang="fr-FR" dirty="0"/>
              <a:t>Clean room</a:t>
            </a:r>
          </a:p>
          <a:p>
            <a:pPr lvl="2"/>
            <a:r>
              <a:rPr lang="fr-FR" dirty="0" err="1"/>
              <a:t>Electrical</a:t>
            </a:r>
            <a:r>
              <a:rPr lang="fr-FR" dirty="0"/>
              <a:t> </a:t>
            </a:r>
            <a:r>
              <a:rPr lang="fr-FR" dirty="0" err="1"/>
              <a:t>sub</a:t>
            </a:r>
            <a:r>
              <a:rPr lang="fr-FR" dirty="0"/>
              <a:t>-station</a:t>
            </a:r>
          </a:p>
          <a:p>
            <a:pPr lvl="2"/>
            <a:r>
              <a:rPr lang="fr-FR" dirty="0" err="1"/>
              <a:t>Tertiary</a:t>
            </a:r>
            <a:endParaRPr lang="fr-FR" dirty="0"/>
          </a:p>
          <a:p>
            <a:pPr lvl="2"/>
            <a:r>
              <a:rPr lang="fr-FR" dirty="0" err="1"/>
              <a:t>Technical</a:t>
            </a:r>
            <a:r>
              <a:rPr lang="fr-FR" dirty="0"/>
              <a:t> building</a:t>
            </a:r>
          </a:p>
          <a:p>
            <a:pPr lvl="2"/>
            <a:r>
              <a:rPr lang="fr-FR" dirty="0"/>
              <a:t>Machine</a:t>
            </a:r>
          </a:p>
          <a:p>
            <a:pPr lvl="2"/>
            <a:r>
              <a:rPr lang="fr-FR" dirty="0"/>
              <a:t>IT room</a:t>
            </a:r>
          </a:p>
          <a:p>
            <a:pPr lvl="2"/>
            <a:r>
              <a:rPr lang="fr-FR" dirty="0" err="1"/>
              <a:t>Technical</a:t>
            </a:r>
            <a:r>
              <a:rPr lang="fr-FR" dirty="0"/>
              <a:t> </a:t>
            </a:r>
            <a:r>
              <a:rPr lang="fr-FR" dirty="0" err="1"/>
              <a:t>galllery</a:t>
            </a:r>
            <a:endParaRPr lang="fr-FR" dirty="0"/>
          </a:p>
          <a:p>
            <a:pPr lvl="2"/>
            <a:r>
              <a:rPr lang="fr-FR" dirty="0"/>
              <a:t>...</a:t>
            </a:r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endParaRPr lang="fr-FR" dirty="0"/>
          </a:p>
        </p:txBody>
      </p:sp>
      <p:sp>
        <p:nvSpPr>
          <p:cNvPr id="11" name="Espace réservé du contenu 3">
            <a:extLst>
              <a:ext uri="{FF2B5EF4-FFF2-40B4-BE49-F238E27FC236}">
                <a16:creationId xmlns:a16="http://schemas.microsoft.com/office/drawing/2014/main" id="{FE2E83DB-A413-5FC2-B971-E54881960079}"/>
              </a:ext>
            </a:extLst>
          </p:cNvPr>
          <p:cNvSpPr txBox="1">
            <a:spLocks/>
          </p:cNvSpPr>
          <p:nvPr/>
        </p:nvSpPr>
        <p:spPr>
          <a:xfrm>
            <a:off x="9192344" y="2264727"/>
            <a:ext cx="2375645" cy="37734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Ventilation:</a:t>
            </a:r>
          </a:p>
          <a:p>
            <a:pPr lvl="2"/>
            <a:r>
              <a:rPr lang="fr-FR" dirty="0"/>
              <a:t>Air handling unit</a:t>
            </a:r>
          </a:p>
          <a:p>
            <a:pPr lvl="2"/>
            <a:r>
              <a:rPr lang="fr-FR" dirty="0"/>
              <a:t>Air extraction unit</a:t>
            </a:r>
          </a:p>
          <a:p>
            <a:pPr marL="324000" lvl="2" indent="0">
              <a:buFont typeface="Arial" panose="020B0604020202020204" pitchFamily="34" charset="0"/>
              <a:buNone/>
            </a:pPr>
            <a:endParaRPr lang="fr-FR" dirty="0"/>
          </a:p>
          <a:p>
            <a:pPr marL="324000" lvl="2" indent="0">
              <a:buFont typeface="Arial" panose="020B0604020202020204" pitchFamily="34" charset="0"/>
              <a:buNone/>
            </a:pPr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endParaRPr lang="fr-FR" dirty="0"/>
          </a:p>
        </p:txBody>
      </p:sp>
      <p:sp>
        <p:nvSpPr>
          <p:cNvPr id="14" name="Espace réservé du contenu 3">
            <a:extLst>
              <a:ext uri="{FF2B5EF4-FFF2-40B4-BE49-F238E27FC236}">
                <a16:creationId xmlns:a16="http://schemas.microsoft.com/office/drawing/2014/main" id="{4ECBB389-64F9-26A4-C15F-D3D2875F760A}"/>
              </a:ext>
            </a:extLst>
          </p:cNvPr>
          <p:cNvSpPr txBox="1">
            <a:spLocks/>
          </p:cNvSpPr>
          <p:nvPr/>
        </p:nvSpPr>
        <p:spPr>
          <a:xfrm>
            <a:off x="6096000" y="2260600"/>
            <a:ext cx="2375645" cy="37734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/>
              <a:t>Hydraulic</a:t>
            </a:r>
            <a:r>
              <a:rPr lang="fr-FR" dirty="0"/>
              <a:t>:</a:t>
            </a:r>
          </a:p>
          <a:p>
            <a:pPr lvl="2"/>
            <a:r>
              <a:rPr lang="fr-FR" dirty="0"/>
              <a:t>Production</a:t>
            </a:r>
          </a:p>
          <a:p>
            <a:pPr lvl="2"/>
            <a:r>
              <a:rPr lang="fr-FR" dirty="0"/>
              <a:t>Distribution</a:t>
            </a:r>
          </a:p>
          <a:p>
            <a:pPr lvl="2"/>
            <a:r>
              <a:rPr lang="fr-FR" dirty="0"/>
              <a:t>Production &amp; Distribution</a:t>
            </a:r>
          </a:p>
          <a:p>
            <a:pPr lvl="2"/>
            <a:r>
              <a:rPr lang="fr-FR" dirty="0" err="1"/>
              <a:t>Sump</a:t>
            </a:r>
            <a:endParaRPr lang="fr-FR" dirty="0"/>
          </a:p>
          <a:p>
            <a:pPr lvl="2"/>
            <a:r>
              <a:rPr lang="fr-FR" dirty="0"/>
              <a:t>Waste water pit</a:t>
            </a:r>
          </a:p>
          <a:p>
            <a:pPr lvl="2"/>
            <a:r>
              <a:rPr lang="fr-FR" dirty="0"/>
              <a:t>...</a:t>
            </a:r>
          </a:p>
          <a:p>
            <a:pPr marL="324000" lvl="2" indent="0">
              <a:buFont typeface="Arial" panose="020B0604020202020204" pitchFamily="34" charset="0"/>
              <a:buNone/>
            </a:pPr>
            <a:endParaRPr lang="fr-FR" dirty="0"/>
          </a:p>
          <a:p>
            <a:pPr marL="324000" lvl="2" indent="0">
              <a:buFont typeface="Arial" panose="020B0604020202020204" pitchFamily="34" charset="0"/>
              <a:buNone/>
            </a:pPr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5299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201502D-8641-AB67-8B22-1F7C8EC25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63" y="1592263"/>
            <a:ext cx="10717473" cy="4608512"/>
          </a:xfrm>
          <a:prstGeom prst="rect">
            <a:avLst/>
          </a:prstGeom>
          <a:noFill/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5AB7C4A9-B8A1-CA41-3EB5-CB19A5D4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26" y="328157"/>
            <a:ext cx="11376025" cy="1065742"/>
          </a:xfrm>
        </p:spPr>
        <p:txBody>
          <a:bodyPr/>
          <a:lstStyle/>
          <a:p>
            <a:r>
              <a:rPr lang="fr-BE" dirty="0"/>
              <a:t>Parent position structure </a:t>
            </a:r>
            <a:br>
              <a:rPr lang="fr-BE" dirty="0"/>
            </a:br>
            <a:r>
              <a:rPr lang="fr-BE" sz="2800" dirty="0"/>
              <a:t>Ex: Cooling Towers B255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6B0AE5-D068-0E21-50E2-1458CF21A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48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D2951BD-A10F-864D-67EA-C0F8EC69A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87688" y="6378349"/>
            <a:ext cx="8287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28.09.2023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6062EF1-1DB4-AF21-69BF-72516000A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The journey to maintenance effectiveness | CERN - EN-CV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142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7BD8BB6D-4894-438C-8C7C-8A0A67977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Cooling &amp; Ventilation Group (CV) at CERN </a:t>
            </a:r>
            <a:endParaRPr lang="fr-FR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D5376EF-90B4-4C0F-A2D9-8EF50E059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28.09.2023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E9E4A5-D9EE-4764-B97A-BA936F4AE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The journey to maintenance effectiveness | CERN - EN-CV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F5EDB0-4596-4A1B-B42E-2D997757E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4" name="Picture 3" descr="A large white building with a staircase&#10;&#10;Description automatically generated">
            <a:extLst>
              <a:ext uri="{FF2B5EF4-FFF2-40B4-BE49-F238E27FC236}">
                <a16:creationId xmlns:a16="http://schemas.microsoft.com/office/drawing/2014/main" id="{2E07B5AB-E7C9-A618-5F8F-B451A89D35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5" r="6084" b="-1"/>
          <a:stretch/>
        </p:blipFill>
        <p:spPr>
          <a:xfrm>
            <a:off x="5206427" y="1137409"/>
            <a:ext cx="3532669" cy="2527691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Picture 4" descr="A large factory with many pipes&#10;&#10;Description automatically generated with medium confidence">
            <a:extLst>
              <a:ext uri="{FF2B5EF4-FFF2-40B4-BE49-F238E27FC236}">
                <a16:creationId xmlns:a16="http://schemas.microsoft.com/office/drawing/2014/main" id="{DA9A5578-4E69-2574-218E-D10D69031D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/>
          <a:stretch/>
        </p:blipFill>
        <p:spPr>
          <a:xfrm>
            <a:off x="8248976" y="3706471"/>
            <a:ext cx="3532669" cy="2498095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9" name="Picture 8" descr="A blueprint of a factory&#10;&#10;Description automatically generated">
            <a:extLst>
              <a:ext uri="{FF2B5EF4-FFF2-40B4-BE49-F238E27FC236}">
                <a16:creationId xmlns:a16="http://schemas.microsoft.com/office/drawing/2014/main" id="{AFF20D13-661D-DC17-5D61-A4D3E5DD79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r="4411" b="-1"/>
          <a:stretch/>
        </p:blipFill>
        <p:spPr>
          <a:xfrm>
            <a:off x="5231904" y="3706471"/>
            <a:ext cx="3520920" cy="2498095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pic>
        <p:nvPicPr>
          <p:cNvPr id="10" name="Picture 9" descr="A room with white doors&#10;&#10;Description automatically generated">
            <a:extLst>
              <a:ext uri="{FF2B5EF4-FFF2-40B4-BE49-F238E27FC236}">
                <a16:creationId xmlns:a16="http://schemas.microsoft.com/office/drawing/2014/main" id="{9BD24138-A024-DA10-8EF9-299EFD5B31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1" b="1"/>
          <a:stretch/>
        </p:blipFill>
        <p:spPr>
          <a:xfrm>
            <a:off x="8257630" y="1140366"/>
            <a:ext cx="3524015" cy="2503774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AFED67-ABBC-0585-3C0A-6A79E8659682}"/>
              </a:ext>
            </a:extLst>
          </p:cNvPr>
          <p:cNvSpPr txBox="1"/>
          <p:nvPr/>
        </p:nvSpPr>
        <p:spPr>
          <a:xfrm>
            <a:off x="744752" y="2132856"/>
            <a:ext cx="4415143" cy="392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The CV Group is responsible for the design, installation, commissioning, operation and maintenance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of the industrial ventilation, pumping stations, cooling and fluid distribution systems for all accelerator complex and its experimental areas.</a:t>
            </a:r>
          </a:p>
        </p:txBody>
      </p:sp>
    </p:spTree>
    <p:extLst>
      <p:ext uri="{BB962C8B-B14F-4D97-AF65-F5344CB8AC3E}">
        <p14:creationId xmlns:p14="http://schemas.microsoft.com/office/powerpoint/2010/main" val="305589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BE2C0A-2719-5306-0690-347BC6531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 anchor="t">
            <a:normAutofit/>
          </a:bodyPr>
          <a:lstStyle/>
          <a:p>
            <a:r>
              <a:rPr lang="fr-BE" dirty="0"/>
              <a:t>Parent position structure </a:t>
            </a:r>
            <a:br>
              <a:rPr lang="fr-BE" dirty="0"/>
            </a:br>
            <a:endParaRPr lang="fr-BE" sz="28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95B15C0-8BD8-CEF3-6051-CF898F4FCA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64882" y="836712"/>
            <a:ext cx="8435574" cy="5265153"/>
          </a:xfr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C132C-7414-EBCD-7281-F10A464EA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87688" y="6378349"/>
            <a:ext cx="8287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28.09.2023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EA8D9-34A0-3599-113E-F40AA2653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The journey to maintenance effectiveness | CERN - EN-CV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50BD0-3003-232B-F1CA-346A61941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48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3C9234-1A0C-6E38-204C-4A613ECFFEF5}"/>
              </a:ext>
            </a:extLst>
          </p:cNvPr>
          <p:cNvSpPr/>
          <p:nvPr/>
        </p:nvSpPr>
        <p:spPr>
          <a:xfrm>
            <a:off x="4511824" y="1628800"/>
            <a:ext cx="3096344" cy="447306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131282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43A4B6E6-1631-E7E2-4AF8-9C4BB728F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 dirty="0"/>
              <a:t>CMMS hierarchy details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389F89C-8CDE-91DA-E7E0-AB7DF2FE4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/>
          <a:lstStyle/>
          <a:p>
            <a:r>
              <a:rPr lang="en-US" dirty="0"/>
              <a:t>Location / System / “Top Parent” / Parent Position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449702-863E-AC42-61B5-89EDC765C8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4360"/>
          <a:stretch/>
        </p:blipFill>
        <p:spPr>
          <a:xfrm>
            <a:off x="6180035" y="2401326"/>
            <a:ext cx="5616575" cy="3773488"/>
          </a:xfrm>
          <a:prstGeom prst="rect">
            <a:avLst/>
          </a:prstGeom>
          <a:noFill/>
        </p:spPr>
      </p:pic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99A04BE4-DEB6-53AD-A3E4-9E93640924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/>
          <a:lstStyle/>
          <a:p>
            <a:r>
              <a:rPr lang="en-US" dirty="0"/>
              <a:t>Parent Position / Position or Asset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46181C-0534-BD3D-6112-58598F53B2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63" b="-2"/>
          <a:stretch/>
        </p:blipFill>
        <p:spPr>
          <a:xfrm>
            <a:off x="379061" y="2403475"/>
            <a:ext cx="5611813" cy="3773488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F16F4B-5BC6-3592-7AC2-255202AE6E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87688" y="6378349"/>
            <a:ext cx="8287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dirty="0">
                <a:latin typeface="+mn-lt"/>
                <a:ea typeface="+mn-ea"/>
                <a:cs typeface="+mn-cs"/>
              </a:rPr>
              <a:t>28.09.2023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30AE3-3692-3015-B845-428E4D3C0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The journey to maintenance effectiveness | CERN - EN-CV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E41066-5F2B-2BD0-AFA6-3E861E70D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48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3AC0C9-715D-D27F-5701-9DDBC38D85CB}"/>
              </a:ext>
            </a:extLst>
          </p:cNvPr>
          <p:cNvSpPr/>
          <p:nvPr/>
        </p:nvSpPr>
        <p:spPr>
          <a:xfrm>
            <a:off x="8112224" y="3933056"/>
            <a:ext cx="2448272" cy="194421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66BCD6-888E-15BC-D700-E539AD6FE81E}"/>
              </a:ext>
            </a:extLst>
          </p:cNvPr>
          <p:cNvSpPr/>
          <p:nvPr/>
        </p:nvSpPr>
        <p:spPr>
          <a:xfrm>
            <a:off x="415798" y="3485589"/>
            <a:ext cx="4528123" cy="73549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F1FEA2-97DB-4A6B-1953-78F9B47E0D81}"/>
              </a:ext>
            </a:extLst>
          </p:cNvPr>
          <p:cNvSpPr/>
          <p:nvPr/>
        </p:nvSpPr>
        <p:spPr>
          <a:xfrm>
            <a:off x="2351584" y="5949280"/>
            <a:ext cx="3528392" cy="14401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876522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D9258D-1152-FDCF-34B1-22CE0ABD0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kern="1200" dirty="0">
                <a:latin typeface="+mj-lt"/>
                <a:ea typeface="+mj-ea"/>
                <a:cs typeface="+mj-cs"/>
              </a:rPr>
              <a:t>Parent position classification</a:t>
            </a:r>
            <a:endParaRPr lang="fr-FR" sz="28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C3EB19-5381-E347-0D98-BD04C1D337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#1 - Type of « Process »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D3F214E-B44A-80DE-D175-25468FD8C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9017" y="2272920"/>
            <a:ext cx="2375645" cy="3773488"/>
          </a:xfrm>
        </p:spPr>
        <p:txBody>
          <a:bodyPr/>
          <a:lstStyle/>
          <a:p>
            <a:r>
              <a:rPr lang="fr-FR" dirty="0" err="1"/>
              <a:t>Fluids</a:t>
            </a:r>
            <a:r>
              <a:rPr lang="fr-FR" dirty="0"/>
              <a:t>:</a:t>
            </a:r>
          </a:p>
          <a:p>
            <a:pPr lvl="2"/>
            <a:r>
              <a:rPr lang="fr-FR" dirty="0"/>
              <a:t>Raw water</a:t>
            </a:r>
          </a:p>
          <a:p>
            <a:pPr lvl="2"/>
            <a:r>
              <a:rPr lang="fr-FR" dirty="0" err="1"/>
              <a:t>Cooling</a:t>
            </a:r>
            <a:r>
              <a:rPr lang="fr-FR" dirty="0"/>
              <a:t> water</a:t>
            </a:r>
          </a:p>
          <a:p>
            <a:pPr lvl="2"/>
            <a:r>
              <a:rPr lang="fr-FR" dirty="0" err="1"/>
              <a:t>Chilled</a:t>
            </a:r>
            <a:r>
              <a:rPr lang="fr-FR" dirty="0"/>
              <a:t> water</a:t>
            </a:r>
          </a:p>
          <a:p>
            <a:pPr lvl="2"/>
            <a:r>
              <a:rPr lang="fr-FR" dirty="0"/>
              <a:t>Mixed water</a:t>
            </a:r>
          </a:p>
          <a:p>
            <a:pPr lvl="2"/>
            <a:r>
              <a:rPr lang="fr-FR" dirty="0" err="1"/>
              <a:t>Demineralized</a:t>
            </a:r>
            <a:r>
              <a:rPr lang="fr-FR" dirty="0"/>
              <a:t> water</a:t>
            </a:r>
          </a:p>
          <a:p>
            <a:pPr lvl="2"/>
            <a:r>
              <a:rPr lang="fr-FR" dirty="0"/>
              <a:t>Hot water</a:t>
            </a:r>
          </a:p>
          <a:p>
            <a:pPr lvl="2"/>
            <a:r>
              <a:rPr lang="fr-FR" dirty="0"/>
              <a:t>Gas</a:t>
            </a:r>
          </a:p>
          <a:p>
            <a:pPr lvl="2"/>
            <a:r>
              <a:rPr lang="fr-FR" dirty="0"/>
              <a:t>...</a:t>
            </a:r>
          </a:p>
          <a:p>
            <a:pPr marL="324000" lvl="2" indent="0">
              <a:buNone/>
            </a:pPr>
            <a:endParaRPr lang="fr-FR" dirty="0"/>
          </a:p>
          <a:p>
            <a:pPr marL="324000" lvl="2" indent="0">
              <a:buNone/>
            </a:pPr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0E70518-F0BD-AA07-4D26-FAF54CD52D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/>
              <a:t>#2 – </a:t>
            </a:r>
            <a:r>
              <a:rPr lang="fr-FR" dirty="0" err="1"/>
              <a:t>Function</a:t>
            </a:r>
            <a:r>
              <a:rPr lang="fr-FR" dirty="0"/>
              <a:t> </a:t>
            </a:r>
            <a:r>
              <a:rPr lang="fr-FR" dirty="0" err="1"/>
              <a:t>performed</a:t>
            </a: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F908BA3-3BE1-2EAD-5412-4CF2AE35B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kern="1200" dirty="0">
                <a:latin typeface="+mn-lt"/>
                <a:ea typeface="+mn-ea"/>
                <a:cs typeface="+mn-cs"/>
              </a:rPr>
              <a:t>28.09.2023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C4E4FD5-0214-1677-AF92-E24AE8153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 dirty="0"/>
              <a:t>The journey to maintenance effectiveness | CERN - EN-CV</a:t>
            </a:r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E5BF868-9B16-883D-3497-3B2FD139E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0" name="Espace réservé du contenu 3">
            <a:extLst>
              <a:ext uri="{FF2B5EF4-FFF2-40B4-BE49-F238E27FC236}">
                <a16:creationId xmlns:a16="http://schemas.microsoft.com/office/drawing/2014/main" id="{B265B91E-740B-3DBF-1FB7-4D88A2CB52F4}"/>
              </a:ext>
            </a:extLst>
          </p:cNvPr>
          <p:cNvSpPr txBox="1">
            <a:spLocks/>
          </p:cNvSpPr>
          <p:nvPr/>
        </p:nvSpPr>
        <p:spPr>
          <a:xfrm>
            <a:off x="2994869" y="2260600"/>
            <a:ext cx="2880320" cy="37734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4000" lvl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FR" sz="2100" b="1" dirty="0"/>
              <a:t>Air treatment:</a:t>
            </a:r>
          </a:p>
          <a:p>
            <a:pPr lvl="2"/>
            <a:r>
              <a:rPr lang="fr-FR" dirty="0"/>
              <a:t>Ventilation simple flow unit</a:t>
            </a:r>
          </a:p>
          <a:p>
            <a:pPr lvl="2"/>
            <a:r>
              <a:rPr lang="fr-FR" dirty="0"/>
              <a:t>Ventilation double flow unit</a:t>
            </a:r>
          </a:p>
          <a:p>
            <a:pPr lvl="2"/>
            <a:r>
              <a:rPr lang="fr-FR" dirty="0"/>
              <a:t>Déshumidification Unit</a:t>
            </a:r>
          </a:p>
          <a:p>
            <a:pPr lvl="2"/>
            <a:r>
              <a:rPr lang="fr-FR" dirty="0"/>
              <a:t>Ventilation extraction unit </a:t>
            </a:r>
          </a:p>
          <a:p>
            <a:pPr lvl="2"/>
            <a:r>
              <a:rPr lang="fr-FR" dirty="0"/>
              <a:t>Air </a:t>
            </a:r>
            <a:r>
              <a:rPr lang="fr-FR" dirty="0" err="1"/>
              <a:t>Mixing</a:t>
            </a:r>
            <a:r>
              <a:rPr lang="fr-FR" dirty="0"/>
              <a:t> unit</a:t>
            </a:r>
          </a:p>
          <a:p>
            <a:pPr lvl="2"/>
            <a:r>
              <a:rPr lang="fr-FR" dirty="0"/>
              <a:t>...</a:t>
            </a:r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endParaRPr lang="fr-FR" dirty="0"/>
          </a:p>
        </p:txBody>
      </p:sp>
      <p:sp>
        <p:nvSpPr>
          <p:cNvPr id="14" name="Espace réservé du contenu 3">
            <a:extLst>
              <a:ext uri="{FF2B5EF4-FFF2-40B4-BE49-F238E27FC236}">
                <a16:creationId xmlns:a16="http://schemas.microsoft.com/office/drawing/2014/main" id="{4ECBB389-64F9-26A4-C15F-D3D2875F760A}"/>
              </a:ext>
            </a:extLst>
          </p:cNvPr>
          <p:cNvSpPr txBox="1">
            <a:spLocks/>
          </p:cNvSpPr>
          <p:nvPr/>
        </p:nvSpPr>
        <p:spPr>
          <a:xfrm>
            <a:off x="6096000" y="2260600"/>
            <a:ext cx="2375645" cy="37734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/>
              <a:t>Hydraulic</a:t>
            </a:r>
            <a:r>
              <a:rPr lang="fr-FR" dirty="0"/>
              <a:t>:</a:t>
            </a:r>
          </a:p>
          <a:p>
            <a:pPr lvl="2"/>
            <a:r>
              <a:rPr lang="fr-FR" dirty="0"/>
              <a:t>Production</a:t>
            </a:r>
          </a:p>
          <a:p>
            <a:pPr lvl="2"/>
            <a:r>
              <a:rPr lang="fr-FR" dirty="0"/>
              <a:t>Distribution</a:t>
            </a:r>
          </a:p>
          <a:p>
            <a:pPr lvl="2"/>
            <a:r>
              <a:rPr lang="fr-FR" dirty="0"/>
              <a:t>Production &amp; distribution</a:t>
            </a:r>
          </a:p>
          <a:p>
            <a:pPr lvl="2"/>
            <a:r>
              <a:rPr lang="fr-FR" dirty="0" err="1"/>
              <a:t>Sump</a:t>
            </a:r>
            <a:endParaRPr lang="fr-FR" dirty="0"/>
          </a:p>
          <a:p>
            <a:pPr lvl="2"/>
            <a:r>
              <a:rPr lang="fr-FR" dirty="0"/>
              <a:t>Waste water pit</a:t>
            </a:r>
          </a:p>
          <a:p>
            <a:pPr lvl="2"/>
            <a:r>
              <a:rPr lang="fr-FR" dirty="0" err="1"/>
              <a:t>Cooling</a:t>
            </a:r>
            <a:r>
              <a:rPr lang="fr-FR" dirty="0"/>
              <a:t> </a:t>
            </a:r>
            <a:r>
              <a:rPr lang="fr-FR" dirty="0" err="1"/>
              <a:t>tower</a:t>
            </a:r>
            <a:endParaRPr lang="fr-FR" dirty="0"/>
          </a:p>
          <a:p>
            <a:pPr lvl="2"/>
            <a:r>
              <a:rPr lang="fr-FR" dirty="0"/>
              <a:t>Water </a:t>
            </a:r>
            <a:r>
              <a:rPr lang="fr-FR" dirty="0" err="1"/>
              <a:t>filling</a:t>
            </a:r>
            <a:r>
              <a:rPr lang="fr-FR" dirty="0"/>
              <a:t> </a:t>
            </a:r>
            <a:r>
              <a:rPr lang="fr-FR" dirty="0" err="1"/>
              <a:t>panoply</a:t>
            </a:r>
            <a:endParaRPr lang="fr-FR" dirty="0"/>
          </a:p>
          <a:p>
            <a:pPr lvl="2"/>
            <a:r>
              <a:rPr lang="fr-FR" dirty="0"/>
              <a:t>…</a:t>
            </a:r>
          </a:p>
          <a:p>
            <a:pPr marL="324000" lvl="2" indent="0">
              <a:buFont typeface="Arial" panose="020B0604020202020204" pitchFamily="34" charset="0"/>
              <a:buNone/>
            </a:pPr>
            <a:endParaRPr lang="fr-FR" dirty="0"/>
          </a:p>
          <a:p>
            <a:pPr marL="324000" lvl="2" indent="0">
              <a:buFont typeface="Arial" panose="020B0604020202020204" pitchFamily="34" charset="0"/>
              <a:buNone/>
            </a:pPr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endParaRPr lang="fr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280FCD-EDAA-B3A1-56F7-177D7C4D9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0500" y="2138406"/>
            <a:ext cx="3036071" cy="38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82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69A723-1F24-4ADB-6635-F0A5EBF2D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b="1" kern="1200" dirty="0">
                <a:latin typeface="+mj-lt"/>
                <a:ea typeface="+mj-ea"/>
                <a:cs typeface="+mj-cs"/>
              </a:rPr>
              <a:t>Sorting easily…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A338BB-806A-8115-6212-23DC25E7B3D1}"/>
              </a:ext>
            </a:extLst>
          </p:cNvPr>
          <p:cNvSpPr txBox="1"/>
          <p:nvPr/>
        </p:nvSpPr>
        <p:spPr>
          <a:xfrm>
            <a:off x="335360" y="3038818"/>
            <a:ext cx="5616575" cy="319849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Systems: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Hydraulic / Ventilation / Electric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Function performed by the systems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Physical machine location (surface / underground / surface for underground)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Acronyms designed for easy searching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A standardized description of systems and parents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C5B1C9-624B-35F5-F48B-1C303F669DD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287688" y="6378349"/>
            <a:ext cx="828700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dirty="0">
                <a:latin typeface="+mn-lt"/>
                <a:ea typeface="+mn-ea"/>
                <a:cs typeface="+mn-cs"/>
              </a:rPr>
              <a:t>28.09.2023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39F09-3DC0-AAA2-53F3-036D07764B4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383848"/>
            <a:ext cx="657222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The journey to maintenance effectiveness | CERN - EN-CV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BA02C-F341-80C5-62B1-9001E8477B5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383848"/>
            <a:ext cx="681254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22553C-1796-DC58-0E84-E8742703F4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" r="-3" b="6343"/>
          <a:stretch/>
        </p:blipFill>
        <p:spPr>
          <a:xfrm>
            <a:off x="4439816" y="260648"/>
            <a:ext cx="7270024" cy="2889105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2CF2F8-3B98-2EB1-3469-9A7D05B8E8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85" r="26132" b="1"/>
          <a:stretch/>
        </p:blipFill>
        <p:spPr>
          <a:xfrm>
            <a:off x="6144937" y="3714739"/>
            <a:ext cx="5616575" cy="2232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04713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A0D25DB-B526-19E1-AB91-89F3F38892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1504" y="242493"/>
            <a:ext cx="9599718" cy="594012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8FC3B-5EAD-FB1E-46EF-910B703F9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28.09.2023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A6607-5C63-D15A-5A48-70854A1F7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The journey to maintenance effectiveness | CERN - EN-CV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29EC8-FDE3-9E5C-B398-5524F3328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547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E595AD-CA4C-8FDC-D91A-D7502A907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Relationship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objects</a:t>
            </a:r>
            <a:br>
              <a:rPr lang="fr-FR" dirty="0"/>
            </a:br>
            <a:br>
              <a:rPr lang="fr-FR" sz="3600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DEC3D6-94B4-3C02-2271-AFF7CCCEF1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7" y="1196752"/>
            <a:ext cx="3023717" cy="4608512"/>
          </a:xfrm>
        </p:spPr>
        <p:txBody>
          <a:bodyPr/>
          <a:lstStyle/>
          <a:p>
            <a:r>
              <a:rPr lang="fr-FR" sz="1400" b="0" u="sng" dirty="0"/>
              <a:t>Event </a:t>
            </a:r>
            <a:r>
              <a:rPr lang="fr-FR" sz="1400" b="0" u="sng" dirty="0" err="1"/>
              <a:t>historic</a:t>
            </a:r>
            <a:r>
              <a:rPr lang="fr-FR" sz="1400" b="0" u="sng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0" dirty="0"/>
              <a:t>Location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0" dirty="0" err="1"/>
              <a:t>Primary</a:t>
            </a:r>
            <a:r>
              <a:rPr lang="fr-FR" sz="1200" b="0" dirty="0"/>
              <a:t> System position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0" dirty="0" err="1"/>
              <a:t>Secondary</a:t>
            </a:r>
            <a:r>
              <a:rPr lang="fr-FR" sz="1200" b="0" dirty="0"/>
              <a:t> System position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0" dirty="0"/>
              <a:t>Parent position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0" dirty="0" err="1"/>
              <a:t>Dependent</a:t>
            </a:r>
            <a:endParaRPr lang="fr-FR" sz="1200" b="0" dirty="0"/>
          </a:p>
          <a:p>
            <a:r>
              <a:rPr lang="fr-FR" sz="1400" b="0" u="sng" dirty="0"/>
              <a:t>Budget: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0" dirty="0" err="1"/>
              <a:t>Cost</a:t>
            </a:r>
            <a:r>
              <a:rPr lang="fr-FR" sz="1200" b="0" dirty="0"/>
              <a:t> Roll-up</a:t>
            </a:r>
          </a:p>
          <a:p>
            <a:r>
              <a:rPr lang="fr-FR" sz="1400" b="0" u="sng" dirty="0" err="1"/>
              <a:t>Working</a:t>
            </a:r>
            <a:r>
              <a:rPr lang="fr-FR" sz="1400" b="0" u="sng" dirty="0"/>
              <a:t> </a:t>
            </a:r>
            <a:r>
              <a:rPr lang="fr-FR" sz="1400" b="0" u="sng" dirty="0" err="1"/>
              <a:t>together</a:t>
            </a:r>
            <a:r>
              <a:rPr lang="fr-FR" sz="1400" b="0" u="sng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0" dirty="0" err="1"/>
              <a:t>Powered</a:t>
            </a:r>
            <a:r>
              <a:rPr lang="fr-FR" sz="1200" b="0" dirty="0"/>
              <a:t> by...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0" dirty="0" err="1"/>
              <a:t>Controlled</a:t>
            </a:r>
            <a:r>
              <a:rPr lang="fr-FR" sz="1200" b="0" dirty="0"/>
              <a:t> by...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3746AC-7C7E-0521-6B08-A411AF4C776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28.09.2023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A5A0A8-77EF-A4EA-BAD2-1BC04DB061C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The journey to maintenance effectiveness | CERN - EN-CV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95F48C-41A5-97C1-E7DA-CCBDB4F8E8A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6FB0A6-CFEB-39EE-DDD9-65EBE34B8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656" y="1573687"/>
            <a:ext cx="3528392" cy="22882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CD14AF-0992-B275-2B26-8B48D4B4D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656" y="4653136"/>
            <a:ext cx="7320136" cy="15908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3773E36-5EC3-6D59-A7C6-AFCF22449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347" y="1439335"/>
            <a:ext cx="4237994" cy="228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79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016AF-D968-FCCF-0F0F-AB8F4A954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Criticality definition</a:t>
            </a:r>
            <a:br>
              <a:rPr lang="en-GB" dirty="0"/>
            </a:br>
            <a:endParaRPr lang="fr-CH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3914A40-1D0F-8C35-536D-459CB110E8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495600" y="1340768"/>
            <a:ext cx="7440944" cy="4699543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D231C0-742A-0569-DA96-4E1EBC469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28.09.2023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EFF3D2-325F-D1F4-B7C5-0A681A00B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The journey to maintenance effectiveness | CERN - EN-CV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C3D13-583A-44F4-10BE-17A049C16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6716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C26BE-BEA9-A9C4-028F-297B8BB14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B1F541-0258-31AE-6D38-4AAC985DA6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First phase observations: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6E658F-8410-10D7-B917-13C1131017B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CH" dirty="0" err="1"/>
              <a:t>Operation</a:t>
            </a:r>
            <a:r>
              <a:rPr lang="fr-CH" dirty="0"/>
              <a:t> </a:t>
            </a:r>
            <a:r>
              <a:rPr lang="fr-CH" dirty="0" err="1"/>
              <a:t>requirements</a:t>
            </a:r>
            <a:r>
              <a:rPr lang="fr-CH" dirty="0"/>
              <a:t> </a:t>
            </a:r>
            <a:r>
              <a:rPr lang="fr-CH" dirty="0" err="1"/>
              <a:t>need</a:t>
            </a:r>
            <a:r>
              <a:rPr lang="fr-CH" dirty="0"/>
              <a:t> to </a:t>
            </a:r>
            <a:r>
              <a:rPr lang="fr-CH" dirty="0" err="1"/>
              <a:t>be</a:t>
            </a:r>
            <a:r>
              <a:rPr lang="fr-CH" dirty="0"/>
              <a:t> </a:t>
            </a:r>
            <a:r>
              <a:rPr lang="fr-CH" dirty="0" err="1"/>
              <a:t>challeged</a:t>
            </a:r>
            <a:r>
              <a:rPr lang="fr-CH" dirty="0"/>
              <a:t> due to CMMS </a:t>
            </a:r>
            <a:r>
              <a:rPr lang="fr-CH" dirty="0" err="1"/>
              <a:t>implementation</a:t>
            </a:r>
            <a:r>
              <a:rPr lang="fr-CH" dirty="0"/>
              <a:t> </a:t>
            </a:r>
            <a:r>
              <a:rPr lang="fr-CH" dirty="0" err="1"/>
              <a:t>constraints</a:t>
            </a:r>
            <a:r>
              <a:rPr lang="fr-CH" dirty="0"/>
              <a:t>;</a:t>
            </a:r>
          </a:p>
          <a:p>
            <a:r>
              <a:rPr lang="fr-CH" dirty="0"/>
              <a:t>Be </a:t>
            </a:r>
            <a:r>
              <a:rPr lang="fr-CH" dirty="0" err="1"/>
              <a:t>focused</a:t>
            </a:r>
            <a:r>
              <a:rPr lang="fr-CH" dirty="0"/>
              <a:t> on </a:t>
            </a:r>
            <a:r>
              <a:rPr lang="fr-CH" dirty="0" err="1"/>
              <a:t>our</a:t>
            </a:r>
            <a:r>
              <a:rPr lang="fr-CH" dirty="0"/>
              <a:t> final </a:t>
            </a:r>
            <a:r>
              <a:rPr lang="fr-CH" dirty="0" err="1"/>
              <a:t>needs</a:t>
            </a:r>
            <a:r>
              <a:rPr lang="fr-CH" dirty="0"/>
              <a:t>;</a:t>
            </a:r>
          </a:p>
          <a:p>
            <a:r>
              <a:rPr lang="fr-CH" dirty="0"/>
              <a:t>It </a:t>
            </a:r>
            <a:r>
              <a:rPr lang="fr-CH" dirty="0" err="1"/>
              <a:t>takes</a:t>
            </a:r>
            <a:r>
              <a:rPr lang="fr-CH" dirty="0"/>
              <a:t> </a:t>
            </a:r>
            <a:r>
              <a:rPr lang="fr-CH" dirty="0" err="1"/>
              <a:t>some</a:t>
            </a:r>
            <a:r>
              <a:rPr lang="fr-CH" dirty="0"/>
              <a:t> </a:t>
            </a:r>
            <a:r>
              <a:rPr lang="fr-CH" dirty="0" err="1"/>
              <a:t>iterations</a:t>
            </a:r>
            <a:r>
              <a:rPr lang="fr-CH" dirty="0"/>
              <a:t> to </a:t>
            </a:r>
            <a:r>
              <a:rPr lang="fr-CH" dirty="0" err="1"/>
              <a:t>define</a:t>
            </a:r>
            <a:r>
              <a:rPr lang="fr-CH" dirty="0"/>
              <a:t> </a:t>
            </a:r>
            <a:r>
              <a:rPr lang="fr-CH" dirty="0" err="1"/>
              <a:t>correctly</a:t>
            </a:r>
            <a:r>
              <a:rPr lang="fr-CH" dirty="0"/>
              <a:t> the classification </a:t>
            </a:r>
            <a:r>
              <a:rPr lang="fr-CH" dirty="0" err="1"/>
              <a:t>criterias</a:t>
            </a:r>
            <a:r>
              <a:rPr lang="fr-CH" dirty="0"/>
              <a:t>;</a:t>
            </a:r>
          </a:p>
          <a:p>
            <a:r>
              <a:rPr lang="fr-CH" dirty="0" err="1"/>
              <a:t>Consider</a:t>
            </a:r>
            <a:r>
              <a:rPr lang="fr-CH" dirty="0"/>
              <a:t> «</a:t>
            </a:r>
            <a:r>
              <a:rPr lang="fr-CH" dirty="0" err="1"/>
              <a:t>Systems</a:t>
            </a:r>
            <a:r>
              <a:rPr lang="fr-CH" dirty="0"/>
              <a:t>» as sets of </a:t>
            </a:r>
            <a:r>
              <a:rPr lang="fr-CH" dirty="0" err="1"/>
              <a:t>functions</a:t>
            </a:r>
            <a:r>
              <a:rPr lang="fr-CH" dirty="0"/>
              <a:t> not </a:t>
            </a:r>
            <a:r>
              <a:rPr lang="fr-CH" dirty="0" err="1"/>
              <a:t>equipments</a:t>
            </a:r>
            <a:r>
              <a:rPr lang="fr-CH" dirty="0"/>
              <a:t>.</a:t>
            </a:r>
          </a:p>
          <a:p>
            <a:endParaRPr lang="fr-CH" dirty="0"/>
          </a:p>
          <a:p>
            <a:r>
              <a:rPr lang="fr-CH" dirty="0"/>
              <a:t>  </a:t>
            </a:r>
          </a:p>
          <a:p>
            <a:endParaRPr lang="fr-CH" dirty="0"/>
          </a:p>
          <a:p>
            <a:endParaRPr lang="fr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CEE570-D1E5-F8DE-1883-A937CF9F82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CH" dirty="0"/>
              <a:t>Project </a:t>
            </a:r>
            <a:r>
              <a:rPr lang="fr-CH" dirty="0" err="1"/>
              <a:t>is</a:t>
            </a:r>
            <a:r>
              <a:rPr lang="fr-CH" dirty="0"/>
              <a:t> </a:t>
            </a:r>
            <a:r>
              <a:rPr lang="fr-CH" dirty="0" err="1"/>
              <a:t>progressing</a:t>
            </a:r>
            <a:r>
              <a:rPr lang="fr-CH" dirty="0"/>
              <a:t>…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1065D1-BF11-B1A3-8336-BE5B8831525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r-CH" dirty="0" err="1"/>
              <a:t>Definition</a:t>
            </a:r>
            <a:r>
              <a:rPr lang="fr-CH" dirty="0"/>
              <a:t> of the </a:t>
            </a:r>
            <a:r>
              <a:rPr lang="fr-CH" dirty="0" err="1"/>
              <a:t>functional</a:t>
            </a:r>
            <a:r>
              <a:rPr lang="fr-CH" dirty="0"/>
              <a:t> structure standard </a:t>
            </a:r>
            <a:r>
              <a:rPr lang="fr-CH" dirty="0" err="1"/>
              <a:t>rules</a:t>
            </a:r>
            <a:r>
              <a:rPr lang="fr-CH" dirty="0"/>
              <a:t> – </a:t>
            </a:r>
            <a:r>
              <a:rPr lang="fr-CH" dirty="0" err="1"/>
              <a:t>Done</a:t>
            </a:r>
            <a:endParaRPr lang="fr-CH" dirty="0"/>
          </a:p>
          <a:p>
            <a:r>
              <a:rPr lang="fr-CH" dirty="0" err="1"/>
              <a:t>Implementation</a:t>
            </a:r>
            <a:r>
              <a:rPr lang="fr-CH" dirty="0"/>
              <a:t> of the new «</a:t>
            </a:r>
            <a:r>
              <a:rPr lang="fr-CH" dirty="0" err="1"/>
              <a:t>phylosophy</a:t>
            </a:r>
            <a:r>
              <a:rPr lang="fr-CH" dirty="0"/>
              <a:t>» </a:t>
            </a:r>
            <a:r>
              <a:rPr lang="fr-CH" dirty="0" err="1"/>
              <a:t>is</a:t>
            </a:r>
            <a:r>
              <a:rPr lang="fr-CH" dirty="0"/>
              <a:t> on </a:t>
            </a:r>
            <a:r>
              <a:rPr lang="fr-CH" dirty="0" err="1"/>
              <a:t>going</a:t>
            </a:r>
            <a:r>
              <a:rPr lang="fr-CH" dirty="0"/>
              <a:t> – It </a:t>
            </a:r>
            <a:r>
              <a:rPr lang="fr-CH" dirty="0" err="1"/>
              <a:t>takes</a:t>
            </a:r>
            <a:r>
              <a:rPr lang="fr-CH" dirty="0"/>
              <a:t> more time </a:t>
            </a:r>
            <a:r>
              <a:rPr lang="fr-CH" dirty="0" err="1"/>
              <a:t>than</a:t>
            </a:r>
            <a:r>
              <a:rPr lang="fr-CH" dirty="0"/>
              <a:t> </a:t>
            </a:r>
            <a:r>
              <a:rPr lang="fr-CH" dirty="0" err="1"/>
              <a:t>expected</a:t>
            </a:r>
            <a:r>
              <a:rPr lang="fr-CH" dirty="0"/>
              <a:t>…</a:t>
            </a:r>
          </a:p>
          <a:p>
            <a:r>
              <a:rPr lang="fr-CH" dirty="0" err="1"/>
              <a:t>Defining</a:t>
            </a:r>
            <a:r>
              <a:rPr lang="fr-CH" dirty="0"/>
              <a:t> the </a:t>
            </a:r>
            <a:r>
              <a:rPr lang="fr-CH" dirty="0" err="1"/>
              <a:t>criticality</a:t>
            </a:r>
            <a:r>
              <a:rPr lang="fr-CH" dirty="0"/>
              <a:t> </a:t>
            </a:r>
            <a:r>
              <a:rPr lang="fr-CH" dirty="0" err="1"/>
              <a:t>criterias</a:t>
            </a:r>
            <a:r>
              <a:rPr lang="fr-CH" dirty="0"/>
              <a:t> </a:t>
            </a:r>
            <a:r>
              <a:rPr lang="fr-CH" dirty="0" err="1"/>
              <a:t>specific</a:t>
            </a:r>
            <a:r>
              <a:rPr lang="fr-CH" dirty="0"/>
              <a:t> to </a:t>
            </a:r>
            <a:r>
              <a:rPr lang="fr-CH" dirty="0" err="1"/>
              <a:t>our</a:t>
            </a:r>
            <a:r>
              <a:rPr lang="fr-CH" dirty="0"/>
              <a:t> of </a:t>
            </a:r>
            <a:r>
              <a:rPr lang="fr-CH" dirty="0" err="1"/>
              <a:t>facilities</a:t>
            </a:r>
            <a:r>
              <a:rPr lang="fr-CH" dirty="0"/>
              <a:t>;</a:t>
            </a:r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2B946D-3DCE-4CF8-703A-D22F207C9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28.09.2023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6231A3-C83F-2C56-E5A4-06F85AAE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The journey to maintenance effectiveness | CERN - EN-CV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8962C-F57D-E0C2-FAEB-02752C9BD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9131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636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D7E7D-5397-440A-B8F1-969C672EA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28.09.2023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549D6-C48E-4873-B9F4-C63090C7D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The journey to maintenance effectiveness | CERN - EN-CV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808C9-EA5D-41DE-BAD3-BECB536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AD1F80-600B-C1D7-E7BD-D1836EEA50DE}"/>
              </a:ext>
            </a:extLst>
          </p:cNvPr>
          <p:cNvSpPr txBox="1"/>
          <p:nvPr/>
        </p:nvSpPr>
        <p:spPr>
          <a:xfrm>
            <a:off x="1426704" y="459122"/>
            <a:ext cx="8966145" cy="18443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en-US"/>
            </a:defPPr>
            <a:lvl1pPr>
              <a:lnSpc>
                <a:spcPct val="150000"/>
              </a:lnSpc>
              <a:spcAft>
                <a:spcPts val="600"/>
              </a:spcAft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dirty="0"/>
              <a:t>For over 30 years, the CV Group</a:t>
            </a:r>
          </a:p>
          <a:p>
            <a:pPr algn="ctr"/>
            <a:r>
              <a:rPr lang="en-US" dirty="0"/>
              <a:t>has been using an Enterprise Asset Management System</a:t>
            </a:r>
          </a:p>
          <a:p>
            <a:pPr algn="ctr"/>
            <a:r>
              <a:rPr lang="en-US" dirty="0"/>
              <a:t>to manage, plan and monitor its day-to-day operation and maintenance activities </a:t>
            </a:r>
          </a:p>
          <a:p>
            <a:pPr algn="ctr"/>
            <a:r>
              <a:rPr lang="en-US" dirty="0"/>
              <a:t>through the installation’s life cycle.</a:t>
            </a:r>
          </a:p>
        </p:txBody>
      </p:sp>
      <p:pic>
        <p:nvPicPr>
          <p:cNvPr id="10" name="Picture 9" descr="A diagram of a process&#10;&#10;Description automatically generated with medium confidence">
            <a:extLst>
              <a:ext uri="{FF2B5EF4-FFF2-40B4-BE49-F238E27FC236}">
                <a16:creationId xmlns:a16="http://schemas.microsoft.com/office/drawing/2014/main" id="{B7EB19CA-0AC7-A945-7BE7-DFE8B6C601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012"/>
          <a:stretch/>
        </p:blipFill>
        <p:spPr>
          <a:xfrm>
            <a:off x="637032" y="2930485"/>
            <a:ext cx="10917936" cy="237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D7E7D-5397-440A-B8F1-969C672EA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28.09.2023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549D6-C48E-4873-B9F4-C63090C7D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The journey to maintenance effectiveness | CERN - EN-CV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808C9-EA5D-41DE-BAD3-BECB536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142430A-47AA-98D4-0992-0B14606EF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0" y="1724722"/>
            <a:ext cx="61087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CFCFEC-18A7-19D1-8F64-023291E5A2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180"/>
          <a:stretch/>
        </p:blipFill>
        <p:spPr>
          <a:xfrm>
            <a:off x="6314060" y="3717032"/>
            <a:ext cx="934068" cy="91756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4607F06-836D-4DD6-C496-17C664D80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19" r="49618"/>
          <a:stretch/>
        </p:blipFill>
        <p:spPr bwMode="auto">
          <a:xfrm>
            <a:off x="5749141" y="3421567"/>
            <a:ext cx="382556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EA6A7E-DE8C-0162-228A-18B2351A99B5}"/>
              </a:ext>
            </a:extLst>
          </p:cNvPr>
          <p:cNvSpPr txBox="1"/>
          <p:nvPr/>
        </p:nvSpPr>
        <p:spPr>
          <a:xfrm>
            <a:off x="3503712" y="3829894"/>
            <a:ext cx="215443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 dirty="0">
                <a:solidFill>
                  <a:srgbClr val="00B0F0"/>
                </a:solidFill>
              </a:rPr>
              <a:t>EAM</a:t>
            </a:r>
            <a:r>
              <a:rPr lang="en-US" sz="3600" dirty="0">
                <a:solidFill>
                  <a:srgbClr val="00B0F0"/>
                </a:solidFill>
              </a:rPr>
              <a:t> Light</a:t>
            </a:r>
            <a:endParaRPr lang="en-GB" sz="3600" dirty="0">
              <a:solidFill>
                <a:srgbClr val="00B0F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29D345-5EF6-9894-B333-FFF08EDC9313}"/>
              </a:ext>
            </a:extLst>
          </p:cNvPr>
          <p:cNvSpPr txBox="1"/>
          <p:nvPr/>
        </p:nvSpPr>
        <p:spPr>
          <a:xfrm>
            <a:off x="7176120" y="3857782"/>
            <a:ext cx="147017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>
                <a:solidFill>
                  <a:srgbClr val="2F2F2F"/>
                </a:solidFill>
              </a:rPr>
              <a:t>CERN</a:t>
            </a:r>
            <a:endParaRPr lang="en-GB" sz="3200" b="1" dirty="0">
              <a:solidFill>
                <a:srgbClr val="2F2F2F"/>
              </a:solidFill>
            </a:endParaRPr>
          </a:p>
        </p:txBody>
      </p:sp>
      <p:sp>
        <p:nvSpPr>
          <p:cNvPr id="13" name="Title 17">
            <a:extLst>
              <a:ext uri="{FF2B5EF4-FFF2-40B4-BE49-F238E27FC236}">
                <a16:creationId xmlns:a16="http://schemas.microsoft.com/office/drawing/2014/main" id="{98278465-76F9-4166-E493-A03FE4F93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en-GB" dirty="0"/>
              <a:t>EAM tools used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0605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D7E7D-5397-440A-B8F1-969C672EA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28.09.2023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549D6-C48E-4873-B9F4-C63090C7D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The journey to maintenance effectiveness | CERN - EN-CV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808C9-EA5D-41DE-BAD3-BECB536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3073F5-38F2-D643-E044-B5D2EFEE9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915" y="2899328"/>
            <a:ext cx="429847" cy="4263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D054E1-EE5E-DC2D-A124-4BA1F6A44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524" y="1635463"/>
            <a:ext cx="429848" cy="4298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A3FB66-7D7A-05A7-1C74-5C0CBE8E9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740" y="4884179"/>
            <a:ext cx="426367" cy="42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880473-7ACA-D795-9F06-4DA8D43C59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6327" y="3512404"/>
            <a:ext cx="426366" cy="4263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757699-385D-7575-1A9D-0EB1910391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7315" y="4222990"/>
            <a:ext cx="426366" cy="426366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0EC56561-3C16-41A9-FA11-5A7E8662112D}"/>
              </a:ext>
            </a:extLst>
          </p:cNvPr>
          <p:cNvSpPr txBox="1">
            <a:spLocks/>
          </p:cNvSpPr>
          <p:nvPr/>
        </p:nvSpPr>
        <p:spPr>
          <a:xfrm>
            <a:off x="1919536" y="1383808"/>
            <a:ext cx="4198623" cy="43494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2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ea typeface="+mn-ea"/>
                <a:cs typeface="+mn-cs"/>
              </a:rPr>
              <a:t>Equipment inventory/tracking</a:t>
            </a:r>
          </a:p>
          <a:p>
            <a:pPr marL="0" marR="0" lvl="0" indent="0" algn="l" defTabSz="457200" rtl="0" eaLnBrk="1" fontAlgn="auto" latinLnBrk="0" hangingPunct="1">
              <a:lnSpc>
                <a:spcPct val="2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ea typeface="+mn-ea"/>
                <a:cs typeface="+mn-cs"/>
              </a:rPr>
              <a:t>Maintenance &amp; works management</a:t>
            </a:r>
          </a:p>
          <a:p>
            <a:pPr marL="0" marR="0" lvl="0" indent="0" algn="l" defTabSz="457200" rtl="0" eaLnBrk="1" fontAlgn="auto" latinLnBrk="0" hangingPunct="1">
              <a:lnSpc>
                <a:spcPct val="2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ea typeface="+mn-ea"/>
                <a:cs typeface="+mn-cs"/>
              </a:rPr>
              <a:t>Spare parts management</a:t>
            </a:r>
          </a:p>
          <a:p>
            <a:pPr marL="0" marR="0" lvl="0" indent="0" algn="l" defTabSz="457200" rtl="0" eaLnBrk="1" fontAlgn="auto" latinLnBrk="0" hangingPunct="1">
              <a:lnSpc>
                <a:spcPct val="2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ea typeface="+mn-ea"/>
                <a:cs typeface="+mn-cs"/>
              </a:rPr>
              <a:t>Documents management (EDMS)</a:t>
            </a:r>
          </a:p>
          <a:p>
            <a:pPr marL="0" marR="0" lvl="0" indent="0" algn="l" defTabSz="457200" rtl="0" eaLnBrk="1" fontAlgn="auto" latinLnBrk="0" hangingPunct="1">
              <a:lnSpc>
                <a:spcPct val="2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ea typeface="+mn-ea"/>
                <a:cs typeface="+mn-cs"/>
              </a:rPr>
              <a:t>Contracts management</a:t>
            </a:r>
          </a:p>
          <a:p>
            <a:pPr marL="0" marR="0" lvl="0" indent="0" algn="l" defTabSz="457200" rtl="0" eaLnBrk="1" fontAlgn="auto" latinLnBrk="0" hangingPunct="1">
              <a:lnSpc>
                <a:spcPct val="2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ea typeface="+mn-ea"/>
                <a:cs typeface="+mn-cs"/>
              </a:rPr>
              <a:t>Statistics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2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985811-7479-997D-F320-E9D02D80F5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915" y="2252020"/>
            <a:ext cx="379753" cy="427221"/>
          </a:xfrm>
          <a:prstGeom prst="rect">
            <a:avLst/>
          </a:prstGeom>
        </p:spPr>
      </p:pic>
      <p:sp>
        <p:nvSpPr>
          <p:cNvPr id="17" name="Title 17">
            <a:extLst>
              <a:ext uri="{FF2B5EF4-FFF2-40B4-BE49-F238E27FC236}">
                <a16:creationId xmlns:a16="http://schemas.microsoft.com/office/drawing/2014/main" id="{8A8183E5-63CC-6380-3DE2-9A530C3CE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en-GB" dirty="0"/>
              <a:t>CV EAM usage and numbers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0728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D7E7D-5397-440A-B8F1-969C672EA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28.09.2023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549D6-C48E-4873-B9F4-C63090C7D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The journey to maintenance effectiveness | CERN - EN-CV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808C9-EA5D-41DE-BAD3-BECB536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3073F5-38F2-D643-E044-B5D2EFEE9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915" y="2899328"/>
            <a:ext cx="429847" cy="4263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D054E1-EE5E-DC2D-A124-4BA1F6A44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524" y="1635463"/>
            <a:ext cx="429848" cy="4298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A3FB66-7D7A-05A7-1C74-5C0CBE8E9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740" y="4884179"/>
            <a:ext cx="426367" cy="42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880473-7ACA-D795-9F06-4DA8D43C59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6327" y="3512404"/>
            <a:ext cx="426366" cy="4263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757699-385D-7575-1A9D-0EB1910391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7315" y="4222990"/>
            <a:ext cx="426366" cy="426366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0EC56561-3C16-41A9-FA11-5A7E8662112D}"/>
              </a:ext>
            </a:extLst>
          </p:cNvPr>
          <p:cNvSpPr txBox="1">
            <a:spLocks/>
          </p:cNvSpPr>
          <p:nvPr/>
        </p:nvSpPr>
        <p:spPr>
          <a:xfrm>
            <a:off x="1919536" y="1383808"/>
            <a:ext cx="4198623" cy="43494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2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ea typeface="+mn-ea"/>
                <a:cs typeface="+mn-cs"/>
              </a:rPr>
              <a:t>Equipment inventory/tracking</a:t>
            </a:r>
          </a:p>
          <a:p>
            <a:pPr marL="0" marR="0" lvl="0" indent="0" algn="l" defTabSz="457200" rtl="0" eaLnBrk="1" fontAlgn="auto" latinLnBrk="0" hangingPunct="1">
              <a:lnSpc>
                <a:spcPct val="2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ea typeface="+mn-ea"/>
                <a:cs typeface="+mn-cs"/>
              </a:rPr>
              <a:t>Maintenance &amp; works management</a:t>
            </a:r>
          </a:p>
          <a:p>
            <a:pPr marL="0" marR="0" lvl="0" indent="0" algn="l" defTabSz="457200" rtl="0" eaLnBrk="1" fontAlgn="auto" latinLnBrk="0" hangingPunct="1">
              <a:lnSpc>
                <a:spcPct val="2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ea typeface="+mn-ea"/>
                <a:cs typeface="+mn-cs"/>
              </a:rPr>
              <a:t>Spare parts management</a:t>
            </a:r>
          </a:p>
          <a:p>
            <a:pPr marL="0" marR="0" lvl="0" indent="0" algn="l" defTabSz="457200" rtl="0" eaLnBrk="1" fontAlgn="auto" latinLnBrk="0" hangingPunct="1">
              <a:lnSpc>
                <a:spcPct val="2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ea typeface="+mn-ea"/>
                <a:cs typeface="+mn-cs"/>
              </a:rPr>
              <a:t>Documents management (EDMS)</a:t>
            </a:r>
          </a:p>
          <a:p>
            <a:pPr marL="0" marR="0" lvl="0" indent="0" algn="l" defTabSz="457200" rtl="0" eaLnBrk="1" fontAlgn="auto" latinLnBrk="0" hangingPunct="1">
              <a:lnSpc>
                <a:spcPct val="2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ea typeface="+mn-ea"/>
                <a:cs typeface="+mn-cs"/>
              </a:rPr>
              <a:t>Contracts management</a:t>
            </a:r>
          </a:p>
          <a:p>
            <a:pPr marL="0" marR="0" lvl="0" indent="0" algn="l" defTabSz="457200" rtl="0" eaLnBrk="1" fontAlgn="auto" latinLnBrk="0" hangingPunct="1">
              <a:lnSpc>
                <a:spcPct val="2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ea typeface="+mn-ea"/>
                <a:cs typeface="+mn-cs"/>
              </a:rPr>
              <a:t>Statistics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2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985811-7479-997D-F320-E9D02D80F5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915" y="2252020"/>
            <a:ext cx="379753" cy="427221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3833A54-696E-14EE-C57D-31FFDDCC99B8}"/>
              </a:ext>
            </a:extLst>
          </p:cNvPr>
          <p:cNvGraphicFramePr>
            <a:graphicFrameLocks noGrp="1"/>
          </p:cNvGraphicFramePr>
          <p:nvPr/>
        </p:nvGraphicFramePr>
        <p:xfrm>
          <a:off x="7824192" y="4898132"/>
          <a:ext cx="2933700" cy="609600"/>
        </p:xfrm>
        <a:graphic>
          <a:graphicData uri="http://schemas.openxmlformats.org/drawingml/2006/table">
            <a:tbl>
              <a:tblPr/>
              <a:tblGrid>
                <a:gridCol w="2258156">
                  <a:extLst>
                    <a:ext uri="{9D8B030D-6E8A-4147-A177-3AD203B41FA5}">
                      <a16:colId xmlns:a16="http://schemas.microsoft.com/office/drawing/2014/main" val="3143132964"/>
                    </a:ext>
                  </a:extLst>
                </a:gridCol>
                <a:gridCol w="675544">
                  <a:extLst>
                    <a:ext uri="{9D8B030D-6E8A-4147-A177-3AD203B41FA5}">
                      <a16:colId xmlns:a16="http://schemas.microsoft.com/office/drawing/2014/main" val="2503510888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Users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09292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CV members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146875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External Contractors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2940697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5813063-C2F9-D769-144D-4864612D782E}"/>
              </a:ext>
            </a:extLst>
          </p:cNvPr>
          <p:cNvGraphicFramePr>
            <a:graphicFrameLocks noGrp="1"/>
          </p:cNvGraphicFramePr>
          <p:nvPr/>
        </p:nvGraphicFramePr>
        <p:xfrm>
          <a:off x="7824192" y="1439335"/>
          <a:ext cx="2933700" cy="812800"/>
        </p:xfrm>
        <a:graphic>
          <a:graphicData uri="http://schemas.openxmlformats.org/drawingml/2006/table">
            <a:tbl>
              <a:tblPr/>
              <a:tblGrid>
                <a:gridCol w="2258156">
                  <a:extLst>
                    <a:ext uri="{9D8B030D-6E8A-4147-A177-3AD203B41FA5}">
                      <a16:colId xmlns:a16="http://schemas.microsoft.com/office/drawing/2014/main" val="1483465523"/>
                    </a:ext>
                  </a:extLst>
                </a:gridCol>
                <a:gridCol w="675544">
                  <a:extLst>
                    <a:ext uri="{9D8B030D-6E8A-4147-A177-3AD203B41FA5}">
                      <a16:colId xmlns:a16="http://schemas.microsoft.com/office/drawing/2014/main" val="37146391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Objects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T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669134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4 765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249029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Functional Positions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128 886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053593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Systems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1 986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2678907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5BA057BA-DBFA-7446-6A8F-E1C7DDB90805}"/>
              </a:ext>
            </a:extLst>
          </p:cNvPr>
          <p:cNvGraphicFramePr>
            <a:graphicFrameLocks noGrp="1"/>
          </p:cNvGraphicFramePr>
          <p:nvPr/>
        </p:nvGraphicFramePr>
        <p:xfrm>
          <a:off x="7824192" y="2509340"/>
          <a:ext cx="2933700" cy="609600"/>
        </p:xfrm>
        <a:graphic>
          <a:graphicData uri="http://schemas.openxmlformats.org/drawingml/2006/table">
            <a:tbl>
              <a:tblPr/>
              <a:tblGrid>
                <a:gridCol w="2258156">
                  <a:extLst>
                    <a:ext uri="{9D8B030D-6E8A-4147-A177-3AD203B41FA5}">
                      <a16:colId xmlns:a16="http://schemas.microsoft.com/office/drawing/2014/main" val="1996704429"/>
                    </a:ext>
                  </a:extLst>
                </a:gridCol>
                <a:gridCol w="675544">
                  <a:extLst>
                    <a:ext uri="{9D8B030D-6E8A-4147-A177-3AD203B41FA5}">
                      <a16:colId xmlns:a16="http://schemas.microsoft.com/office/drawing/2014/main" val="2993163682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Work Orders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T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53173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 Orders registered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260 000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07691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 Orders processed / year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139553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83DE99F-4E35-6E4E-B173-B5CB0BAD00A0}"/>
              </a:ext>
            </a:extLst>
          </p:cNvPr>
          <p:cNvGraphicFramePr>
            <a:graphicFrameLocks noGrp="1"/>
          </p:cNvGraphicFramePr>
          <p:nvPr/>
        </p:nvGraphicFramePr>
        <p:xfrm>
          <a:off x="7824192" y="3376724"/>
          <a:ext cx="2933700" cy="609600"/>
        </p:xfrm>
        <a:graphic>
          <a:graphicData uri="http://schemas.openxmlformats.org/drawingml/2006/table">
            <a:tbl>
              <a:tblPr/>
              <a:tblGrid>
                <a:gridCol w="2258156">
                  <a:extLst>
                    <a:ext uri="{9D8B030D-6E8A-4147-A177-3AD203B41FA5}">
                      <a16:colId xmlns:a16="http://schemas.microsoft.com/office/drawing/2014/main" val="3415363309"/>
                    </a:ext>
                  </a:extLst>
                </a:gridCol>
                <a:gridCol w="675544">
                  <a:extLst>
                    <a:ext uri="{9D8B030D-6E8A-4147-A177-3AD203B41FA5}">
                      <a16:colId xmlns:a16="http://schemas.microsoft.com/office/drawing/2014/main" val="3338930386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Spare Parts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T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55751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Spare Parts catalogued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963033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Spare Parts in Store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132 000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1827918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D594323-7A02-7563-CE2C-7B585FF684FD}"/>
              </a:ext>
            </a:extLst>
          </p:cNvPr>
          <p:cNvGraphicFramePr>
            <a:graphicFrameLocks noGrp="1"/>
          </p:cNvGraphicFramePr>
          <p:nvPr/>
        </p:nvGraphicFramePr>
        <p:xfrm>
          <a:off x="7824192" y="4244108"/>
          <a:ext cx="2933700" cy="396240"/>
        </p:xfrm>
        <a:graphic>
          <a:graphicData uri="http://schemas.openxmlformats.org/drawingml/2006/table">
            <a:tbl>
              <a:tblPr/>
              <a:tblGrid>
                <a:gridCol w="2260600">
                  <a:extLst>
                    <a:ext uri="{9D8B030D-6E8A-4147-A177-3AD203B41FA5}">
                      <a16:colId xmlns:a16="http://schemas.microsoft.com/office/drawing/2014/main" val="3104232501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1942333171"/>
                    </a:ext>
                  </a:extLst>
                </a:gridCol>
              </a:tblGrid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Documents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7054416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Linked Documents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40,835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2233438"/>
                  </a:ext>
                </a:extLst>
              </a:tr>
            </a:tbl>
          </a:graphicData>
        </a:graphic>
      </p:graphicFrame>
      <p:sp>
        <p:nvSpPr>
          <p:cNvPr id="17" name="Title 17">
            <a:extLst>
              <a:ext uri="{FF2B5EF4-FFF2-40B4-BE49-F238E27FC236}">
                <a16:creationId xmlns:a16="http://schemas.microsoft.com/office/drawing/2014/main" id="{8A8183E5-63CC-6380-3DE2-9A530C3CE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en-GB" dirty="0"/>
              <a:t>CV EAM usage and numbers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7622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D7E7D-5397-440A-B8F1-969C672EA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28.09.2023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549D6-C48E-4873-B9F4-C63090C7D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The journey to maintenance effectiveness | CERN - EN-CV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808C9-EA5D-41DE-BAD3-BECB536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5B0E308-D70E-E8B2-F8AC-70BCF0A5FC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6428417"/>
              </p:ext>
            </p:extLst>
          </p:nvPr>
        </p:nvGraphicFramePr>
        <p:xfrm>
          <a:off x="1271464" y="980728"/>
          <a:ext cx="9282707" cy="3914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7">
            <a:extLst>
              <a:ext uri="{FF2B5EF4-FFF2-40B4-BE49-F238E27FC236}">
                <a16:creationId xmlns:a16="http://schemas.microsoft.com/office/drawing/2014/main" id="{1D6A7276-9E53-918A-7097-C15D6AD33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en-GB" dirty="0"/>
              <a:t>Equipment implemented in EAM over the years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4987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D7E7D-5397-440A-B8F1-969C672EA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28.09.2023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549D6-C48E-4873-B9F4-C63090C7D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The journey to maintenance effectiveness | CERN - EN-CV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808C9-EA5D-41DE-BAD3-BECB536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81B78AB-7C50-223B-6562-D0F3B584D4FC}"/>
              </a:ext>
            </a:extLst>
          </p:cNvPr>
          <p:cNvSpPr/>
          <p:nvPr/>
        </p:nvSpPr>
        <p:spPr>
          <a:xfrm>
            <a:off x="686019" y="4485541"/>
            <a:ext cx="1271835" cy="127183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9919236-8807-1E6B-E601-458A77062938}"/>
              </a:ext>
            </a:extLst>
          </p:cNvPr>
          <p:cNvSpPr/>
          <p:nvPr/>
        </p:nvSpPr>
        <p:spPr>
          <a:xfrm>
            <a:off x="9480376" y="4485540"/>
            <a:ext cx="1271835" cy="127183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64A8B854-5576-1069-B40F-DECD7A2C75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8013126"/>
              </p:ext>
            </p:extLst>
          </p:nvPr>
        </p:nvGraphicFramePr>
        <p:xfrm>
          <a:off x="1271464" y="980728"/>
          <a:ext cx="9282707" cy="3914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itle 17">
            <a:extLst>
              <a:ext uri="{FF2B5EF4-FFF2-40B4-BE49-F238E27FC236}">
                <a16:creationId xmlns:a16="http://schemas.microsoft.com/office/drawing/2014/main" id="{CE7BC7A2-9AA6-AAAC-28C2-CCE472917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en-GB" dirty="0"/>
              <a:t>Equipment implemented in EAM over the years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0127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D7E7D-5397-440A-B8F1-969C672EA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28.09.2023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549D6-C48E-4873-B9F4-C63090C7D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The journey to maintenance effectiveness | CERN - EN-CV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808C9-EA5D-41DE-BAD3-BECB536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1FC074-BC81-33A8-0C8A-6EA71BE64381}"/>
              </a:ext>
            </a:extLst>
          </p:cNvPr>
          <p:cNvSpPr txBox="1"/>
          <p:nvPr/>
        </p:nvSpPr>
        <p:spPr>
          <a:xfrm>
            <a:off x="528616" y="476672"/>
            <a:ext cx="114415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rgbClr val="00B0F0"/>
                </a:solidFill>
                <a:latin typeface="Arial Black" panose="020B0A04020102020204" pitchFamily="34" charset="0"/>
              </a:rPr>
              <a:t>AS </a:t>
            </a:r>
          </a:p>
          <a:p>
            <a:pPr algn="ctr"/>
            <a:r>
              <a:rPr lang="en-GB" sz="4800" b="1" dirty="0">
                <a:solidFill>
                  <a:srgbClr val="00B0F0"/>
                </a:solidFill>
                <a:latin typeface="Arial Black" panose="020B0A04020102020204" pitchFamily="34" charset="0"/>
              </a:rPr>
              <a:t>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F6D45A-F508-CD16-6E80-C2DE47BE79A4}"/>
              </a:ext>
            </a:extLst>
          </p:cNvPr>
          <p:cNvSpPr txBox="1"/>
          <p:nvPr/>
        </p:nvSpPr>
        <p:spPr>
          <a:xfrm>
            <a:off x="266488" y="2132856"/>
            <a:ext cx="482140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F2F2F"/>
                </a:solidFill>
              </a:rPr>
              <a:t>Structures not homogeneous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F2F2F"/>
                </a:solidFill>
              </a:rPr>
              <a:t>Different coding used depending on the generation of the installation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F2F2F"/>
                </a:solidFill>
              </a:rPr>
              <a:t>Inventory of some installations not fully implemented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F2F2F"/>
                </a:solidFill>
              </a:rPr>
              <a:t>Criticality not implemented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F2F2F"/>
                </a:solidFill>
              </a:rPr>
              <a:t>Maintenance procedures to create / review</a:t>
            </a:r>
          </a:p>
          <a:p>
            <a:endParaRPr lang="en-GB" sz="1600" dirty="0">
              <a:solidFill>
                <a:srgbClr val="2F2F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1600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0A22DD23-9704-4E03-A13F-CF67C670CC02}" vid="{0604311A-A1EF-46B6-8E1A-47A72DCF208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Template-EN-2021</Template>
  <TotalTime>3487</TotalTime>
  <Words>1190</Words>
  <Application>Microsoft Office PowerPoint</Application>
  <PresentationFormat>Widescreen</PresentationFormat>
  <Paragraphs>331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Arial Black</vt:lpstr>
      <vt:lpstr>Calibri</vt:lpstr>
      <vt:lpstr>Office Theme</vt:lpstr>
      <vt:lpstr>The journey to maintenance effectiveness  5th Asset &amp; Maintenance Management Workshop ESS – Lund</vt:lpstr>
      <vt:lpstr>The Cooling &amp; Ventilation Group (CV) at CERN </vt:lpstr>
      <vt:lpstr>PowerPoint Presentation</vt:lpstr>
      <vt:lpstr>EAM tools used</vt:lpstr>
      <vt:lpstr>CV EAM usage and numbers</vt:lpstr>
      <vt:lpstr>CV EAM usage and numbers</vt:lpstr>
      <vt:lpstr>Equipment implemented in EAM over the years</vt:lpstr>
      <vt:lpstr>Equipment implemented in EAM over the years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project road map</vt:lpstr>
      <vt:lpstr>System structure Ex: Air treatment B367 – P&amp;ID </vt:lpstr>
      <vt:lpstr>System structure Ex: Air treatment B367</vt:lpstr>
      <vt:lpstr>In the EAM Light tool</vt:lpstr>
      <vt:lpstr>System classification</vt:lpstr>
      <vt:lpstr>Parent position structure  Ex: Cooling Towers B255</vt:lpstr>
      <vt:lpstr>Parent position structure  </vt:lpstr>
      <vt:lpstr>CMMS hierarchy details</vt:lpstr>
      <vt:lpstr>Parent position classification</vt:lpstr>
      <vt:lpstr>Sorting easily…</vt:lpstr>
      <vt:lpstr>PowerPoint Presentation</vt:lpstr>
      <vt:lpstr>Relationship between objects  </vt:lpstr>
      <vt:lpstr>Criticality definition 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Louisa Catherall</dc:creator>
  <cp:lastModifiedBy>Massimo Chiodi</cp:lastModifiedBy>
  <cp:revision>19</cp:revision>
  <cp:lastPrinted>2020-01-30T13:49:18Z</cp:lastPrinted>
  <dcterms:created xsi:type="dcterms:W3CDTF">2023-09-14T09:26:29Z</dcterms:created>
  <dcterms:modified xsi:type="dcterms:W3CDTF">2023-09-26T10:19:37Z</dcterms:modified>
</cp:coreProperties>
</file>