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303" r:id="rId3"/>
    <p:sldId id="304" r:id="rId4"/>
    <p:sldId id="307" r:id="rId5"/>
    <p:sldId id="306" r:id="rId6"/>
    <p:sldId id="308" r:id="rId7"/>
    <p:sldId id="309" r:id="rId8"/>
    <p:sldId id="310" r:id="rId9"/>
    <p:sldId id="314" r:id="rId10"/>
    <p:sldId id="312" r:id="rId11"/>
    <p:sldId id="313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99"/>
    <a:srgbClr val="006600"/>
    <a:srgbClr val="660066"/>
    <a:srgbClr val="000000"/>
    <a:srgbClr val="2F2F2F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86"/>
  </p:normalViewPr>
  <p:slideViewPr>
    <p:cSldViewPr snapToObjects="1">
      <p:cViewPr varScale="1">
        <p:scale>
          <a:sx n="105" d="100"/>
          <a:sy n="105" d="100"/>
        </p:scale>
        <p:origin x="120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45" d="100"/>
          <a:sy n="145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8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152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2117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2071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03672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0705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9037A8-3728-274F-ADAC-4D3957FCBA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845831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3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550207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68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390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2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08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dirty="0" err="1"/>
              <a:t>home.cern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92C1EF-B18C-45A8-86B5-D8072DB68F76}"/>
              </a:ext>
            </a:extLst>
          </p:cNvPr>
          <p:cNvGrpSpPr/>
          <p:nvPr userDrawn="1"/>
        </p:nvGrpSpPr>
        <p:grpSpPr>
          <a:xfrm>
            <a:off x="3308104" y="2315864"/>
            <a:ext cx="5575792" cy="1728192"/>
            <a:chOff x="2279576" y="2315864"/>
            <a:chExt cx="5575792" cy="17281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5196E8-CA32-8449-8B2F-F83D475BC1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79576" y="2315864"/>
              <a:ext cx="1728192" cy="172819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C54C32-F50E-42D2-841F-7B2F0AB75D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44750"/>
            <a:stretch/>
          </p:blipFill>
          <p:spPr bwMode="auto">
            <a:xfrm>
              <a:off x="4336631" y="2493903"/>
              <a:ext cx="3518737" cy="1372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9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D9047-491C-4CB9-AE49-11B94B8E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BFD15-A1BC-4352-AB14-5B5A4925D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3B7F1-83DF-4B44-9D13-622BDD70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7E3D5-2194-4AE8-80D4-1FCE73F4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5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91332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colour or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B6E0-915E-6A4B-BE3D-83464DDC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185B5-CF74-D44D-A9E3-83166F09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60124-268E-2640-B552-632FCB92F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4B92-ED84-1D4C-81AB-7D7F79EF89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E223B3-FDCC-6949-9C0B-F052B97037C1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5082788-0C78-F842-A18F-84667EAC7E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988" y="6364800"/>
            <a:ext cx="495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5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9980"/>
            <a:ext cx="12192000" cy="623075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48846"/>
            <a:ext cx="4116387" cy="6249621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0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87688" y="6378349"/>
            <a:ext cx="8287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383848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26E9AC2-DB3F-3043-BAF1-FDB172EA2CD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07988" y="6364599"/>
            <a:ext cx="495300" cy="393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46A544-82A8-478C-8DA1-1A49D694F9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r="58573" b="44750"/>
          <a:stretch/>
        </p:blipFill>
        <p:spPr bwMode="auto">
          <a:xfrm>
            <a:off x="981918" y="6364599"/>
            <a:ext cx="418257" cy="3936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60323C-FCE7-4F74-A687-BE4805310B87}"/>
              </a:ext>
            </a:extLst>
          </p:cNvPr>
          <p:cNvSpPr txBox="1"/>
          <p:nvPr/>
        </p:nvSpPr>
        <p:spPr bwMode="auto">
          <a:xfrm>
            <a:off x="1318085" y="6395580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b="1" dirty="0"/>
              <a:t>E</a:t>
            </a:r>
            <a:r>
              <a:rPr lang="fr-CH" sz="700" b="1" dirty="0"/>
              <a:t>NGINEERING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2872DB-D95D-41FB-8620-43080C482AB9}"/>
              </a:ext>
            </a:extLst>
          </p:cNvPr>
          <p:cNvSpPr txBox="1"/>
          <p:nvPr/>
        </p:nvSpPr>
        <p:spPr bwMode="auto">
          <a:xfrm>
            <a:off x="1318085" y="6510996"/>
            <a:ext cx="10801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9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fr-CH" sz="7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EPARTMENT</a:t>
            </a:r>
            <a:endParaRPr lang="fr-FR" sz="900" b="1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2" r:id="rId3"/>
    <p:sldLayoutId id="2147483650" r:id="rId4"/>
    <p:sldLayoutId id="2147483665" r:id="rId5"/>
    <p:sldLayoutId id="2147483668" r:id="rId6"/>
    <p:sldLayoutId id="2147483677" r:id="rId7"/>
    <p:sldLayoutId id="2147483674" r:id="rId8"/>
    <p:sldLayoutId id="2147483652" r:id="rId9"/>
    <p:sldLayoutId id="2147483653" r:id="rId10"/>
    <p:sldLayoutId id="2147483661" r:id="rId11"/>
    <p:sldLayoutId id="2147483666" r:id="rId12"/>
    <p:sldLayoutId id="2147483667" r:id="rId13"/>
    <p:sldLayoutId id="2147483658" r:id="rId14"/>
    <p:sldLayoutId id="2147483659" r:id="rId15"/>
    <p:sldLayoutId id="2147483673" r:id="rId16"/>
    <p:sldLayoutId id="2147483660" r:id="rId17"/>
    <p:sldLayoutId id="2147483671" r:id="rId18"/>
    <p:sldLayoutId id="2147483651" r:id="rId19"/>
    <p:sldLayoutId id="2147483654" r:id="rId20"/>
    <p:sldLayoutId id="2147483669" r:id="rId21"/>
    <p:sldLayoutId id="2147483655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51C5-3272-6249-822A-715EFFE0DF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en-GB" sz="4200" b="1" dirty="0"/>
              <a:t>EAM Reporting, KPIs and Analytics at CERN</a:t>
            </a:r>
            <a:br>
              <a:rPr lang="en-GB" sz="3800" b="1" dirty="0"/>
            </a:br>
            <a:endParaRPr lang="en-GB" sz="3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99459-0238-C64F-8F4D-7EA3594535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1800" dirty="0"/>
              <a:t>AMMW 2023 – Fabio Alfeo – CERN</a:t>
            </a:r>
          </a:p>
          <a:p>
            <a:pPr algn="l"/>
            <a:r>
              <a:rPr lang="en-US" sz="1800" dirty="0"/>
              <a:t>2023-09-27</a:t>
            </a:r>
          </a:p>
        </p:txBody>
      </p:sp>
    </p:spTree>
    <p:extLst>
      <p:ext uri="{BB962C8B-B14F-4D97-AF65-F5344CB8AC3E}">
        <p14:creationId xmlns:p14="http://schemas.microsoft.com/office/powerpoint/2010/main" val="215994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33CBC45B-C9BE-49EA-D6E4-5F7F2AE3F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1059518"/>
            <a:ext cx="7784680" cy="50818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98A30-EDCC-DC1C-EFBC-9979D88A3B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3B4D8-ECD8-850A-8A24-7FE1CB7F7D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6B47D-86D0-59F6-9F0B-CC956372C1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205055-3E96-D749-6C4E-0518D718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6624115" cy="1065742"/>
          </a:xfrm>
        </p:spPr>
        <p:txBody>
          <a:bodyPr/>
          <a:lstStyle/>
          <a:p>
            <a:r>
              <a:rPr lang="en-US" sz="4000" dirty="0"/>
              <a:t>Pentaho Report Designer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D05433D-7810-7D3F-A1F7-7290008DA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54720"/>
              </p:ext>
            </p:extLst>
          </p:nvPr>
        </p:nvGraphicFramePr>
        <p:xfrm>
          <a:off x="298822" y="2705128"/>
          <a:ext cx="3708946" cy="1424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8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85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accent6"/>
                          </a:solidFill>
                        </a:rPr>
                        <a:t>Manufacturing and Testing </a:t>
                      </a:r>
                      <a:endParaRPr lang="en-US" sz="1200" b="1" noProof="0" dirty="0">
                        <a:solidFill>
                          <a:schemeClr val="accent6"/>
                        </a:solidFill>
                      </a:endParaRPr>
                    </a:p>
                    <a:p>
                      <a:pPr algn="ctr"/>
                      <a:r>
                        <a:rPr lang="en-US" sz="1200" b="1" noProof="0" dirty="0">
                          <a:solidFill>
                            <a:schemeClr val="accent6"/>
                          </a:solidFill>
                        </a:rPr>
                        <a:t>Dashboard and workflow reports used while manufacturing or testing magnets at CERN. </a:t>
                      </a:r>
                    </a:p>
                    <a:p>
                      <a:pPr algn="ctr"/>
                      <a:r>
                        <a:rPr lang="en-US" sz="900" b="1" noProof="0" dirty="0">
                          <a:solidFill>
                            <a:schemeClr val="accent6"/>
                          </a:solidFill>
                        </a:rPr>
                        <a:t> </a:t>
                      </a:r>
                      <a:endParaRPr lang="en-US" sz="9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B8D9816E-D296-D6F9-0D11-1A3CE46BE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64" y="1033514"/>
            <a:ext cx="6309357" cy="5093023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A211EC7E-D4B2-D4FF-FF09-292BC28548BE}"/>
              </a:ext>
            </a:extLst>
          </p:cNvPr>
          <p:cNvSpPr/>
          <p:nvPr/>
        </p:nvSpPr>
        <p:spPr>
          <a:xfrm>
            <a:off x="3935760" y="1844824"/>
            <a:ext cx="482098" cy="204641"/>
          </a:xfrm>
          <a:prstGeom prst="ellipse">
            <a:avLst/>
          </a:prstGeom>
          <a:solidFill>
            <a:srgbClr val="FFC000">
              <a:alpha val="30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hand cursor with a black background&#10;&#10;Description automatically generated">
            <a:extLst>
              <a:ext uri="{FF2B5EF4-FFF2-40B4-BE49-F238E27FC236}">
                <a16:creationId xmlns:a16="http://schemas.microsoft.com/office/drawing/2014/main" id="{87EDEE57-C1DA-3C61-75A9-9013E9EE1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992" y="3151897"/>
            <a:ext cx="457219" cy="5542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4171F5B-1B08-0D3E-07D1-B91412F81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865" y="1259079"/>
            <a:ext cx="6309356" cy="471707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5065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08 0.03264 L -0.00325 -0.08032 C -0.00976 -0.10556 -0.02292 -0.13102 -0.03971 -0.15069 C -0.05924 -0.17014 -0.07708 -0.1794 -0.09232 -0.17847 L -0.16406 -0.17963 " pathEditMode="relative" rAng="12720000" ptsTypes="AAA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1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51C5-3272-6249-822A-715EFFE0D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3429001"/>
            <a:ext cx="11376025" cy="648072"/>
          </a:xfrm>
        </p:spPr>
        <p:txBody>
          <a:bodyPr/>
          <a:lstStyle/>
          <a:p>
            <a:pPr algn="ctr"/>
            <a:r>
              <a:rPr lang="en-GB" sz="4400" b="1" dirty="0"/>
              <a:t>Thanks for your attention!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99459-0238-C64F-8F4D-7EA359453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6009" y="4385568"/>
            <a:ext cx="5399980" cy="72032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/>
              <a:t>fabio.alfeo@cern.ch</a:t>
            </a:r>
          </a:p>
        </p:txBody>
      </p:sp>
    </p:spTree>
    <p:extLst>
      <p:ext uri="{BB962C8B-B14F-4D97-AF65-F5344CB8AC3E}">
        <p14:creationId xmlns:p14="http://schemas.microsoft.com/office/powerpoint/2010/main" val="376143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63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A1DF4-A364-E625-D20C-A3A312A3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 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D5376EF-90B4-4C0F-A2D9-8EF50E05918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9E4A5-D9EE-4764-B97A-BA936F4AE2F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Fabio Alfeo | </a:t>
            </a:r>
            <a:r>
              <a:rPr lang="en-GB" sz="1200" dirty="0"/>
              <a:t>EAM Reporting, KPIs and Analytics at CERN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5EDB0-4596-4A1B-B42E-2D997757ED3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820D31A2-9E91-D08A-EFC2-F2B058AE5DD6}"/>
              </a:ext>
            </a:extLst>
          </p:cNvPr>
          <p:cNvSpPr txBox="1">
            <a:spLocks/>
          </p:cNvSpPr>
          <p:nvPr/>
        </p:nvSpPr>
        <p:spPr>
          <a:xfrm>
            <a:off x="407988" y="373593"/>
            <a:ext cx="8352308" cy="868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dirty="0"/>
              <a:t>Tools </a:t>
            </a:r>
            <a:r>
              <a:rPr lang="fr-CH" sz="4000" dirty="0" err="1"/>
              <a:t>Overview</a:t>
            </a:r>
            <a:endParaRPr lang="en-GB" sz="4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6F98B1-40C2-7FFD-24BD-C43CFA6CC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345" y="3427594"/>
            <a:ext cx="1866642" cy="13008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Left Brace 22">
            <a:extLst>
              <a:ext uri="{FF2B5EF4-FFF2-40B4-BE49-F238E27FC236}">
                <a16:creationId xmlns:a16="http://schemas.microsoft.com/office/drawing/2014/main" id="{22E0901E-EBE0-565C-BF19-8256114AF479}"/>
              </a:ext>
            </a:extLst>
          </p:cNvPr>
          <p:cNvSpPr/>
          <p:nvPr/>
        </p:nvSpPr>
        <p:spPr>
          <a:xfrm rot="16200000" flipH="1">
            <a:off x="4372789" y="317654"/>
            <a:ext cx="630504" cy="7848872"/>
          </a:xfrm>
          <a:prstGeom prst="leftBrace">
            <a:avLst>
              <a:gd name="adj1" fmla="val 51499"/>
              <a:gd name="adj2" fmla="val 6937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90199A4-FE86-F9B4-2223-4D4D151EF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270" y="1529678"/>
            <a:ext cx="1860096" cy="132325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EADE39DE-8C5E-47EF-149A-2AD4FCAD1FA8}"/>
              </a:ext>
            </a:extLst>
          </p:cNvPr>
          <p:cNvCxnSpPr>
            <a:cxnSpLocks/>
          </p:cNvCxnSpPr>
          <p:nvPr/>
        </p:nvCxnSpPr>
        <p:spPr>
          <a:xfrm flipV="1">
            <a:off x="7331746" y="1700808"/>
            <a:ext cx="1712779" cy="842414"/>
          </a:xfrm>
          <a:prstGeom prst="bentConnector3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529D157D-5623-4500-5E0E-EC608B853F58}"/>
              </a:ext>
            </a:extLst>
          </p:cNvPr>
          <p:cNvCxnSpPr>
            <a:cxnSpLocks/>
          </p:cNvCxnSpPr>
          <p:nvPr/>
        </p:nvCxnSpPr>
        <p:spPr>
          <a:xfrm>
            <a:off x="7331746" y="2543222"/>
            <a:ext cx="1712779" cy="123629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4A811A9F-A9A7-2D64-0DE3-92892C65E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815145"/>
              </p:ext>
            </p:extLst>
          </p:nvPr>
        </p:nvGraphicFramePr>
        <p:xfrm>
          <a:off x="9187010" y="1059375"/>
          <a:ext cx="2002616" cy="491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2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85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accent6"/>
                          </a:solidFill>
                        </a:rPr>
                        <a:t>Pentaho Tools</a:t>
                      </a:r>
                    </a:p>
                    <a:p>
                      <a:pPr algn="ctr"/>
                      <a:r>
                        <a:rPr lang="en-US" sz="700" b="1" noProof="0" dirty="0">
                          <a:solidFill>
                            <a:schemeClr val="accent6"/>
                          </a:solidFill>
                        </a:rPr>
                        <a:t> Professional Reporting Tools</a:t>
                      </a:r>
                      <a:endParaRPr lang="en-US" sz="7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32" name="Picture 8">
            <a:extLst>
              <a:ext uri="{FF2B5EF4-FFF2-40B4-BE49-F238E27FC236}">
                <a16:creationId xmlns:a16="http://schemas.microsoft.com/office/drawing/2014/main" id="{D9035254-5432-E2A5-32FA-8999AE441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10" y="1556792"/>
            <a:ext cx="2355631" cy="23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2000673-BE9A-5D15-EC2A-0A1DC9D5B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27852"/>
              </p:ext>
            </p:extLst>
          </p:nvPr>
        </p:nvGraphicFramePr>
        <p:xfrm>
          <a:off x="5353687" y="1107148"/>
          <a:ext cx="1705184" cy="491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5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85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accent6"/>
                          </a:solidFill>
                        </a:rPr>
                        <a:t>EAM Database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6" name="Picture 55">
            <a:extLst>
              <a:ext uri="{FF2B5EF4-FFF2-40B4-BE49-F238E27FC236}">
                <a16:creationId xmlns:a16="http://schemas.microsoft.com/office/drawing/2014/main" id="{CA8BED1E-40EF-C13B-F60E-8740C1311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2314" y="4831614"/>
            <a:ext cx="1857673" cy="107334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30FC64AD-70FC-EBEC-9585-B30F2B460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767563"/>
              </p:ext>
            </p:extLst>
          </p:nvPr>
        </p:nvGraphicFramePr>
        <p:xfrm>
          <a:off x="9319375" y="2883954"/>
          <a:ext cx="1705184" cy="491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5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85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accent6"/>
                          </a:solidFill>
                        </a:rPr>
                        <a:t>EAM Reporting Tools</a:t>
                      </a:r>
                    </a:p>
                    <a:p>
                      <a:pPr algn="ctr"/>
                      <a:r>
                        <a:rPr lang="en-US" sz="700" b="1" noProof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700" b="1" noProof="0" dirty="0" err="1">
                          <a:solidFill>
                            <a:schemeClr val="accent6"/>
                          </a:solidFill>
                        </a:rPr>
                        <a:t>InforOS</a:t>
                      </a:r>
                      <a:r>
                        <a:rPr lang="en-US" sz="700" b="1" noProof="0" dirty="0">
                          <a:solidFill>
                            <a:schemeClr val="accent6"/>
                          </a:solidFill>
                        </a:rPr>
                        <a:t> &amp; EAM - Start Center</a:t>
                      </a:r>
                      <a:endParaRPr lang="en-US" sz="7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33" name="Picture 9">
            <a:extLst>
              <a:ext uri="{FF2B5EF4-FFF2-40B4-BE49-F238E27FC236}">
                <a16:creationId xmlns:a16="http://schemas.microsoft.com/office/drawing/2014/main" id="{D90A37E4-FEA3-D1DA-1990-C25D6ADB1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31" y="4865982"/>
            <a:ext cx="38481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40EA22A-28B5-EE72-C3F7-235B04F54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219" y="4872332"/>
            <a:ext cx="1751012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8A8F8689-17E6-B55C-E8EA-000D20E46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119" y="4865982"/>
            <a:ext cx="1279525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8E88CBD7-E55C-AC72-408E-A5C3CBEB5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34740"/>
              </p:ext>
            </p:extLst>
          </p:nvPr>
        </p:nvGraphicFramePr>
        <p:xfrm>
          <a:off x="551384" y="4445547"/>
          <a:ext cx="1500318" cy="47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accent6"/>
                          </a:solidFill>
                        </a:rPr>
                        <a:t>EAM Light</a:t>
                      </a:r>
                    </a:p>
                    <a:p>
                      <a:pPr algn="ctr"/>
                      <a:r>
                        <a:rPr lang="en-US" sz="700" b="1" noProof="0" dirty="0">
                          <a:solidFill>
                            <a:schemeClr val="accent6"/>
                          </a:solidFill>
                        </a:rPr>
                        <a:t>Mobile/Simplified Interface</a:t>
                      </a:r>
                      <a:endParaRPr lang="en-US" sz="7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C4F5F34F-993D-404E-9D18-C2FDA6F2C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20277"/>
              </p:ext>
            </p:extLst>
          </p:nvPr>
        </p:nvGraphicFramePr>
        <p:xfrm>
          <a:off x="1841381" y="4448146"/>
          <a:ext cx="1615935" cy="47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5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accent6"/>
                          </a:solidFill>
                        </a:rPr>
                        <a:t>EAM Store Kiosk</a:t>
                      </a:r>
                    </a:p>
                    <a:p>
                      <a:pPr algn="ctr"/>
                      <a:r>
                        <a:rPr lang="en-US" sz="700" b="1" noProof="0" dirty="0">
                          <a:solidFill>
                            <a:schemeClr val="accent6"/>
                          </a:solidFill>
                        </a:rPr>
                        <a:t>Store Management</a:t>
                      </a:r>
                      <a:endParaRPr lang="en-US" sz="7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96851EF5-724B-F157-7ABE-FE1079756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531311"/>
              </p:ext>
            </p:extLst>
          </p:nvPr>
        </p:nvGraphicFramePr>
        <p:xfrm>
          <a:off x="3369041" y="4448146"/>
          <a:ext cx="1615935" cy="47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5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accent6"/>
                          </a:solidFill>
                        </a:rPr>
                        <a:t>TREC</a:t>
                      </a:r>
                    </a:p>
                    <a:p>
                      <a:pPr algn="ctr"/>
                      <a:r>
                        <a:rPr lang="en-US" sz="700" b="1" noProof="0" dirty="0">
                          <a:solidFill>
                            <a:schemeClr val="accent6"/>
                          </a:solidFill>
                        </a:rPr>
                        <a:t>Radioactive Traceability</a:t>
                      </a:r>
                      <a:endParaRPr lang="en-US" sz="7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24" name="Table 1023">
            <a:extLst>
              <a:ext uri="{FF2B5EF4-FFF2-40B4-BE49-F238E27FC236}">
                <a16:creationId xmlns:a16="http://schemas.microsoft.com/office/drawing/2014/main" id="{3F54B3EB-3BBE-6297-D3DA-912F8E327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83798"/>
              </p:ext>
            </p:extLst>
          </p:nvPr>
        </p:nvGraphicFramePr>
        <p:xfrm>
          <a:off x="5137791" y="4441335"/>
          <a:ext cx="1500318" cy="47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accent6"/>
                          </a:solidFill>
                        </a:rPr>
                        <a:t>EAM Logbook</a:t>
                      </a:r>
                    </a:p>
                    <a:p>
                      <a:pPr algn="ctr"/>
                      <a:r>
                        <a:rPr lang="en-US" sz="700" b="1" noProof="0" dirty="0">
                          <a:solidFill>
                            <a:schemeClr val="accent6"/>
                          </a:solidFill>
                        </a:rPr>
                        <a:t>Issue Management</a:t>
                      </a:r>
                      <a:endParaRPr lang="en-US" sz="7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25" name="Table 1024">
            <a:extLst>
              <a:ext uri="{FF2B5EF4-FFF2-40B4-BE49-F238E27FC236}">
                <a16:creationId xmlns:a16="http://schemas.microsoft.com/office/drawing/2014/main" id="{E8E04F1D-B773-2B74-C90F-9999BD885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379513"/>
              </p:ext>
            </p:extLst>
          </p:nvPr>
        </p:nvGraphicFramePr>
        <p:xfrm>
          <a:off x="6740269" y="4460954"/>
          <a:ext cx="2075290" cy="47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accent6"/>
                          </a:solidFill>
                        </a:rPr>
                        <a:t>EAM Eqp. Generator</a:t>
                      </a:r>
                    </a:p>
                    <a:p>
                      <a:pPr algn="ctr"/>
                      <a:r>
                        <a:rPr lang="en-US" sz="700" b="1" noProof="0" dirty="0">
                          <a:solidFill>
                            <a:schemeClr val="accent6"/>
                          </a:solidFill>
                        </a:rPr>
                        <a:t>Equipment Creation</a:t>
                      </a:r>
                      <a:endParaRPr lang="en-US" sz="7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36" name="Rectangle: Rounded Corners 1035">
            <a:extLst>
              <a:ext uri="{FF2B5EF4-FFF2-40B4-BE49-F238E27FC236}">
                <a16:creationId xmlns:a16="http://schemas.microsoft.com/office/drawing/2014/main" id="{7969CC55-D451-C2A8-FF85-97B5A71C1E27}"/>
              </a:ext>
            </a:extLst>
          </p:cNvPr>
          <p:cNvSpPr/>
          <p:nvPr/>
        </p:nvSpPr>
        <p:spPr>
          <a:xfrm>
            <a:off x="9136778" y="3333476"/>
            <a:ext cx="2075290" cy="2687812"/>
          </a:xfrm>
          <a:prstGeom prst="roundRect">
            <a:avLst>
              <a:gd name="adj" fmla="val 308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: Rounded Corners 1036">
            <a:extLst>
              <a:ext uri="{FF2B5EF4-FFF2-40B4-BE49-F238E27FC236}">
                <a16:creationId xmlns:a16="http://schemas.microsoft.com/office/drawing/2014/main" id="{4ECB7CA5-6BAC-4E35-C95C-EF34C7932BF9}"/>
              </a:ext>
            </a:extLst>
          </p:cNvPr>
          <p:cNvSpPr/>
          <p:nvPr/>
        </p:nvSpPr>
        <p:spPr>
          <a:xfrm>
            <a:off x="1053914" y="1280492"/>
            <a:ext cx="3775713" cy="2664297"/>
          </a:xfrm>
          <a:prstGeom prst="roundRect">
            <a:avLst>
              <a:gd name="adj" fmla="val 3081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39" name="Table 1038">
            <a:extLst>
              <a:ext uri="{FF2B5EF4-FFF2-40B4-BE49-F238E27FC236}">
                <a16:creationId xmlns:a16="http://schemas.microsoft.com/office/drawing/2014/main" id="{652F250C-872F-0C0F-C3DD-2C665AB31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47698"/>
              </p:ext>
            </p:extLst>
          </p:nvPr>
        </p:nvGraphicFramePr>
        <p:xfrm>
          <a:off x="1053915" y="1537157"/>
          <a:ext cx="1863441" cy="891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3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fr-CH" sz="2800" b="1" baseline="0" dirty="0"/>
                        <a:t>3.1</a:t>
                      </a:r>
                      <a:r>
                        <a:rPr lang="fr-CH" sz="2800" b="1" dirty="0"/>
                        <a:t>M</a:t>
                      </a:r>
                      <a:r>
                        <a:rPr lang="fr-CH" sz="3300" b="1" baseline="0" dirty="0"/>
                        <a:t> </a:t>
                      </a:r>
                      <a:br>
                        <a:rPr lang="fr-CH" sz="3300" b="1" baseline="0" dirty="0"/>
                      </a:br>
                      <a:r>
                        <a:rPr lang="fr-CH" sz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Equipment</a:t>
                      </a:r>
                      <a:endParaRPr lang="en-GB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0" name="Table 1039">
            <a:extLst>
              <a:ext uri="{FF2B5EF4-FFF2-40B4-BE49-F238E27FC236}">
                <a16:creationId xmlns:a16="http://schemas.microsoft.com/office/drawing/2014/main" id="{BA29FAFB-33F5-36BA-64BD-E505A1307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15030"/>
              </p:ext>
            </p:extLst>
          </p:nvPr>
        </p:nvGraphicFramePr>
        <p:xfrm>
          <a:off x="966842" y="2723746"/>
          <a:ext cx="1948487" cy="1028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8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/>
                        <a:t>350k</a:t>
                      </a:r>
                      <a:r>
                        <a:rPr lang="en-US" sz="3300" b="1" baseline="0" noProof="0" dirty="0"/>
                        <a:t> </a:t>
                      </a:r>
                      <a:br>
                        <a:rPr lang="en-US" sz="3300" b="1" baseline="0" noProof="0" dirty="0"/>
                      </a:br>
                      <a:r>
                        <a:rPr lang="en-US" sz="1200" b="0" baseline="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Work Orders / Year</a:t>
                      </a:r>
                      <a:endParaRPr lang="en-US" sz="2100" noProof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1" name="Table 1040">
            <a:extLst>
              <a:ext uri="{FF2B5EF4-FFF2-40B4-BE49-F238E27FC236}">
                <a16:creationId xmlns:a16="http://schemas.microsoft.com/office/drawing/2014/main" id="{41EC1931-793D-7C79-8DF8-245FBFE3E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650547"/>
              </p:ext>
            </p:extLst>
          </p:nvPr>
        </p:nvGraphicFramePr>
        <p:xfrm>
          <a:off x="2594761" y="1622193"/>
          <a:ext cx="2544982" cy="800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/>
                        <a:t>150k</a:t>
                      </a:r>
                      <a:br>
                        <a:rPr lang="en-US" sz="3300" b="1" baseline="0" noProof="0" dirty="0"/>
                      </a:br>
                      <a:r>
                        <a:rPr lang="en-US" sz="12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Store Transactions / Year</a:t>
                      </a:r>
                      <a:endParaRPr lang="en-US" sz="2400" noProof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2" name="Table 1041">
            <a:extLst>
              <a:ext uri="{FF2B5EF4-FFF2-40B4-BE49-F238E27FC236}">
                <a16:creationId xmlns:a16="http://schemas.microsoft.com/office/drawing/2014/main" id="{A853CF36-4054-87D1-D5E4-960972F7E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741133"/>
              </p:ext>
            </p:extLst>
          </p:nvPr>
        </p:nvGraphicFramePr>
        <p:xfrm>
          <a:off x="2673618" y="2885955"/>
          <a:ext cx="2338606" cy="746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6790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/>
                        <a:t>800k</a:t>
                      </a:r>
                      <a:br>
                        <a:rPr lang="en-US" sz="3300" b="1" baseline="0" noProof="0" dirty="0"/>
                      </a:br>
                      <a:r>
                        <a:rPr lang="en-US" sz="12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Checklist lines / Year</a:t>
                      </a:r>
                      <a:endParaRPr lang="en-US" sz="2400" noProof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0910D0B1-D6B4-79F7-F966-C7615A07D340}"/>
              </a:ext>
            </a:extLst>
          </p:cNvPr>
          <p:cNvCxnSpPr>
            <a:cxnSpLocks/>
          </p:cNvCxnSpPr>
          <p:nvPr/>
        </p:nvCxnSpPr>
        <p:spPr>
          <a:xfrm>
            <a:off x="2923844" y="1511610"/>
            <a:ext cx="1" cy="22054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44538A76-F7C1-4749-2D93-7B746799F54B}"/>
              </a:ext>
            </a:extLst>
          </p:cNvPr>
          <p:cNvCxnSpPr>
            <a:cxnSpLocks/>
          </p:cNvCxnSpPr>
          <p:nvPr/>
        </p:nvCxnSpPr>
        <p:spPr>
          <a:xfrm flipH="1">
            <a:off x="1202956" y="2636912"/>
            <a:ext cx="34563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6" name="Picture 1055">
            <a:extLst>
              <a:ext uri="{FF2B5EF4-FFF2-40B4-BE49-F238E27FC236}">
                <a16:creationId xmlns:a16="http://schemas.microsoft.com/office/drawing/2014/main" id="{4A74B6E6-FD0E-13D6-1B18-19A1A3FE0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246" y="4436297"/>
            <a:ext cx="2393499" cy="16680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57" name="Left Brace 1056">
            <a:extLst>
              <a:ext uri="{FF2B5EF4-FFF2-40B4-BE49-F238E27FC236}">
                <a16:creationId xmlns:a16="http://schemas.microsoft.com/office/drawing/2014/main" id="{DB331FB8-020E-B87A-BE64-0DE547AD1CF5}"/>
              </a:ext>
            </a:extLst>
          </p:cNvPr>
          <p:cNvSpPr/>
          <p:nvPr/>
        </p:nvSpPr>
        <p:spPr>
          <a:xfrm rot="16200000" flipH="1">
            <a:off x="5333051" y="2360452"/>
            <a:ext cx="630504" cy="3775713"/>
          </a:xfrm>
          <a:prstGeom prst="leftBrace">
            <a:avLst>
              <a:gd name="adj1" fmla="val 51499"/>
              <a:gd name="adj2" fmla="val 6496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58" name="Table 1057">
            <a:extLst>
              <a:ext uri="{FF2B5EF4-FFF2-40B4-BE49-F238E27FC236}">
                <a16:creationId xmlns:a16="http://schemas.microsoft.com/office/drawing/2014/main" id="{C006D776-90F2-15BC-17BB-48401CEA4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771659"/>
              </p:ext>
            </p:extLst>
          </p:nvPr>
        </p:nvGraphicFramePr>
        <p:xfrm>
          <a:off x="3532630" y="4947238"/>
          <a:ext cx="1615935" cy="47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5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750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accent6"/>
                          </a:solidFill>
                        </a:rPr>
                        <a:t>EAM</a:t>
                      </a:r>
                    </a:p>
                    <a:p>
                      <a:pPr algn="ctr"/>
                      <a:r>
                        <a:rPr lang="en-US" sz="700" b="1" noProof="0" dirty="0">
                          <a:solidFill>
                            <a:schemeClr val="accent6"/>
                          </a:solidFill>
                        </a:rPr>
                        <a:t>Asset Management</a:t>
                      </a:r>
                      <a:endParaRPr lang="en-US" sz="7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57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36" grpId="0" animBg="1"/>
      <p:bldP spid="1057" grpId="0" animBg="1"/>
      <p:bldP spid="105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3BB82D3-AB1F-7429-77E6-A0D2899C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/>
              <a:t>EAM - Start Center</a:t>
            </a:r>
            <a:endParaRPr lang="en-GB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D7E7D-5397-440A-B8F1-969C672EA11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808C9-EA5D-41DE-BAD3-BECB5360144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A133309-E582-C49C-B88C-C529BE055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940" y="1560617"/>
            <a:ext cx="7678120" cy="37367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8363FA09-98D5-79CC-AB79-5517138C1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905365"/>
              </p:ext>
            </p:extLst>
          </p:nvPr>
        </p:nvGraphicFramePr>
        <p:xfrm>
          <a:off x="98750" y="3271654"/>
          <a:ext cx="1944216" cy="922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85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accent6"/>
                          </a:solidFill>
                        </a:rPr>
                        <a:t>Inbox</a:t>
                      </a:r>
                      <a:r>
                        <a:rPr lang="en-US" sz="1200" b="1" noProof="0" dirty="0">
                          <a:solidFill>
                            <a:schemeClr val="accent6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900" b="1" noProof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chemeClr val="accent6"/>
                          </a:solidFill>
                        </a:rPr>
                        <a:t>Quick links to a list of filtered records</a:t>
                      </a:r>
                      <a:endParaRPr lang="en-US" sz="9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766AEF38-4600-42ED-F3FD-96B9523CE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142256"/>
              </p:ext>
            </p:extLst>
          </p:nvPr>
        </p:nvGraphicFramePr>
        <p:xfrm>
          <a:off x="9912423" y="705992"/>
          <a:ext cx="2159620" cy="1135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85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accent6"/>
                          </a:solidFill>
                        </a:rPr>
                        <a:t>Charts</a:t>
                      </a:r>
                      <a:endParaRPr lang="en-US" sz="1200" b="1" noProof="0" dirty="0">
                        <a:solidFill>
                          <a:schemeClr val="accent6"/>
                        </a:solidFill>
                      </a:endParaRPr>
                    </a:p>
                    <a:p>
                      <a:pPr algn="ctr"/>
                      <a:r>
                        <a:rPr lang="en-US" sz="1400" b="1" noProof="0" dirty="0">
                          <a:solidFill>
                            <a:schemeClr val="accent6"/>
                          </a:solidFill>
                        </a:rPr>
                        <a:t>Graphical representation of data evolution</a:t>
                      </a:r>
                      <a:endParaRPr lang="en-US" sz="11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C0E4E6A9-75FE-A685-3C1D-7AD738687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412474"/>
              </p:ext>
            </p:extLst>
          </p:nvPr>
        </p:nvGraphicFramePr>
        <p:xfrm>
          <a:off x="8616280" y="5444835"/>
          <a:ext cx="2896582" cy="708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6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85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accent6"/>
                          </a:solidFill>
                        </a:rPr>
                        <a:t>KPIs</a:t>
                      </a:r>
                      <a:endParaRPr lang="en-US" sz="1200" b="1" noProof="0" dirty="0">
                        <a:solidFill>
                          <a:schemeClr val="accent6"/>
                        </a:solidFill>
                      </a:endParaRPr>
                    </a:p>
                    <a:p>
                      <a:pPr algn="ctr"/>
                      <a:r>
                        <a:rPr lang="en-US" sz="1400" b="1" noProof="0" dirty="0">
                          <a:solidFill>
                            <a:schemeClr val="accent6"/>
                          </a:solidFill>
                        </a:rPr>
                        <a:t>Result of advanced calculations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7" name="Group 46">
            <a:extLst>
              <a:ext uri="{FF2B5EF4-FFF2-40B4-BE49-F238E27FC236}">
                <a16:creationId xmlns:a16="http://schemas.microsoft.com/office/drawing/2014/main" id="{9A0A7B3C-B0CD-490D-0E38-7E6174EC8CFF}"/>
              </a:ext>
            </a:extLst>
          </p:cNvPr>
          <p:cNvGrpSpPr/>
          <p:nvPr/>
        </p:nvGrpSpPr>
        <p:grpSpPr>
          <a:xfrm>
            <a:off x="1703512" y="1916832"/>
            <a:ext cx="2754064" cy="1835968"/>
            <a:chOff x="1765227" y="1916832"/>
            <a:chExt cx="2754064" cy="1835968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4276D23-B878-AEA1-ACFE-32CE26FC28B1}"/>
                </a:ext>
              </a:extLst>
            </p:cNvPr>
            <p:cNvSpPr/>
            <p:nvPr/>
          </p:nvSpPr>
          <p:spPr>
            <a:xfrm>
              <a:off x="2341291" y="1916832"/>
              <a:ext cx="2178000" cy="1835968"/>
            </a:xfrm>
            <a:prstGeom prst="roundRect">
              <a:avLst>
                <a:gd name="adj" fmla="val 3081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CBF6466-1585-996C-7891-7722F3EC67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5227" y="2839605"/>
              <a:ext cx="576064" cy="43204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455706E-FA2F-FB27-E505-662A5A92B3B7}"/>
              </a:ext>
            </a:extLst>
          </p:cNvPr>
          <p:cNvGrpSpPr/>
          <p:nvPr/>
        </p:nvGrpSpPr>
        <p:grpSpPr>
          <a:xfrm>
            <a:off x="4511824" y="3828260"/>
            <a:ext cx="5400600" cy="1710545"/>
            <a:chOff x="4511824" y="3828260"/>
            <a:chExt cx="5400600" cy="1710545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24E1AE6C-7607-F596-DD87-0D5985EBC47C}"/>
                </a:ext>
              </a:extLst>
            </p:cNvPr>
            <p:cNvSpPr/>
            <p:nvPr/>
          </p:nvSpPr>
          <p:spPr>
            <a:xfrm>
              <a:off x="4511824" y="3828260"/>
              <a:ext cx="5400600" cy="1224591"/>
            </a:xfrm>
            <a:prstGeom prst="roundRect">
              <a:avLst>
                <a:gd name="adj" fmla="val 3081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943A60D-5406-4328-47B9-F41C688D9CF1}"/>
                </a:ext>
              </a:extLst>
            </p:cNvPr>
            <p:cNvCxnSpPr>
              <a:cxnSpLocks/>
            </p:cNvCxnSpPr>
            <p:nvPr/>
          </p:nvCxnSpPr>
          <p:spPr>
            <a:xfrm>
              <a:off x="8400256" y="5052851"/>
              <a:ext cx="1080120" cy="4859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0B94A77-4E87-9AD9-5EC1-47941538701F}"/>
              </a:ext>
            </a:extLst>
          </p:cNvPr>
          <p:cNvGrpSpPr/>
          <p:nvPr/>
        </p:nvGrpSpPr>
        <p:grpSpPr>
          <a:xfrm>
            <a:off x="4511824" y="1692338"/>
            <a:ext cx="5832648" cy="2060462"/>
            <a:chOff x="4511824" y="1692338"/>
            <a:chExt cx="5832648" cy="206046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E8E816B-A70A-774D-DBCD-1EADC50D4F6E}"/>
                </a:ext>
              </a:extLst>
            </p:cNvPr>
            <p:cNvSpPr/>
            <p:nvPr/>
          </p:nvSpPr>
          <p:spPr>
            <a:xfrm>
              <a:off x="4511824" y="1916832"/>
              <a:ext cx="5400600" cy="1835968"/>
            </a:xfrm>
            <a:prstGeom prst="roundRect">
              <a:avLst>
                <a:gd name="adj" fmla="val 3081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EF1E9F0-DBF7-EE0E-3FE0-6DC7A8D7A5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12423" y="1692338"/>
              <a:ext cx="432049" cy="9445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859405-A689-C9B0-0E9B-D7ECF594C2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722A-D990-2C61-126C-02C572ED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KPIs Types</a:t>
            </a:r>
            <a:br>
              <a:rPr lang="en-US" dirty="0"/>
            </a:b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C93B04-651B-4239-288E-A32524DD728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628498-66D3-056F-7288-1DC74087555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E35C87-5552-01C0-FFDE-B0A08FD7A63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41363E-FA9C-1BD9-E116-C9DC15EB5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321"/>
          <a:stretch/>
        </p:blipFill>
        <p:spPr>
          <a:xfrm>
            <a:off x="5231904" y="1312294"/>
            <a:ext cx="6458393" cy="12929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0294FB-52C7-53BC-21CD-01776D992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608" y="4848939"/>
            <a:ext cx="7709024" cy="8597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C6394A-1573-D7B8-A864-26BC47D6F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47" y="1834396"/>
            <a:ext cx="3906095" cy="27596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8A2899C-9460-1530-1447-3435E5CFD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79348"/>
              </p:ext>
            </p:extLst>
          </p:nvPr>
        </p:nvGraphicFramePr>
        <p:xfrm>
          <a:off x="5430143" y="3069933"/>
          <a:ext cx="4464496" cy="1084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4263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chemeClr val="accent6"/>
                          </a:solidFill>
                        </a:rPr>
                        <a:t>The advantage of KPIs is the instant understanding of your data.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1 arrow">
            <a:extLst>
              <a:ext uri="{FF2B5EF4-FFF2-40B4-BE49-F238E27FC236}">
                <a16:creationId xmlns:a16="http://schemas.microsoft.com/office/drawing/2014/main" id="{8ACE1722-2710-D5B9-C66D-A4D33025CF20}"/>
              </a:ext>
            </a:extLst>
          </p:cNvPr>
          <p:cNvSpPr/>
          <p:nvPr/>
        </p:nvSpPr>
        <p:spPr>
          <a:xfrm>
            <a:off x="9379783" y="1823974"/>
            <a:ext cx="1828786" cy="728317"/>
          </a:xfrm>
          <a:prstGeom prst="roundRect">
            <a:avLst>
              <a:gd name="adj" fmla="val 3081"/>
            </a:avLst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3 arrow">
            <a:extLst>
              <a:ext uri="{FF2B5EF4-FFF2-40B4-BE49-F238E27FC236}">
                <a16:creationId xmlns:a16="http://schemas.microsoft.com/office/drawing/2014/main" id="{35D67C5C-3F23-7D75-C82D-B1BCCEF400F6}"/>
              </a:ext>
            </a:extLst>
          </p:cNvPr>
          <p:cNvSpPr/>
          <p:nvPr/>
        </p:nvSpPr>
        <p:spPr>
          <a:xfrm>
            <a:off x="6282981" y="1824444"/>
            <a:ext cx="917016" cy="728317"/>
          </a:xfrm>
          <a:prstGeom prst="roundRect">
            <a:avLst>
              <a:gd name="adj" fmla="val 3081"/>
            </a:avLst>
          </a:prstGeom>
          <a:noFill/>
          <a:ln w="254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3 box">
            <a:extLst>
              <a:ext uri="{FF2B5EF4-FFF2-40B4-BE49-F238E27FC236}">
                <a16:creationId xmlns:a16="http://schemas.microsoft.com/office/drawing/2014/main" id="{CEB214B4-D3F0-4789-A8FA-232A7F56925D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6741489" y="2552761"/>
            <a:ext cx="133298" cy="763791"/>
          </a:xfrm>
          <a:prstGeom prst="straightConnector1">
            <a:avLst/>
          </a:prstGeom>
          <a:ln w="25400">
            <a:solidFill>
              <a:srgbClr val="6600CC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1 box">
            <a:extLst>
              <a:ext uri="{FF2B5EF4-FFF2-40B4-BE49-F238E27FC236}">
                <a16:creationId xmlns:a16="http://schemas.microsoft.com/office/drawing/2014/main" id="{74BD029D-55ED-5898-8AEC-F3C4BBB0E53C}"/>
              </a:ext>
            </a:extLst>
          </p:cNvPr>
          <p:cNvCxnSpPr>
            <a:cxnSpLocks/>
          </p:cNvCxnSpPr>
          <p:nvPr/>
        </p:nvCxnSpPr>
        <p:spPr>
          <a:xfrm flipH="1">
            <a:off x="9145211" y="2552760"/>
            <a:ext cx="1148965" cy="87624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3 box">
            <a:extLst>
              <a:ext uri="{FF2B5EF4-FFF2-40B4-BE49-F238E27FC236}">
                <a16:creationId xmlns:a16="http://schemas.microsoft.com/office/drawing/2014/main" id="{23530C75-5E64-155E-177B-FE6FF4339B87}"/>
              </a:ext>
            </a:extLst>
          </p:cNvPr>
          <p:cNvGrpSpPr/>
          <p:nvPr/>
        </p:nvGrpSpPr>
        <p:grpSpPr>
          <a:xfrm>
            <a:off x="843734" y="2204863"/>
            <a:ext cx="4388170" cy="2248636"/>
            <a:chOff x="767407" y="2199270"/>
            <a:chExt cx="4176465" cy="210455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B07FF08-EACE-9733-E42F-15733AEC0AAB}"/>
                </a:ext>
              </a:extLst>
            </p:cNvPr>
            <p:cNvSpPr/>
            <p:nvPr/>
          </p:nvSpPr>
          <p:spPr>
            <a:xfrm>
              <a:off x="767407" y="2199270"/>
              <a:ext cx="3187411" cy="2104550"/>
            </a:xfrm>
            <a:prstGeom prst="roundRect">
              <a:avLst>
                <a:gd name="adj" fmla="val 3081"/>
              </a:avLst>
            </a:prstGeom>
            <a:noFill/>
            <a:ln w="254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62C6317-6662-B78C-711C-AEF810D1D8A2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>
              <a:off x="3954818" y="3251545"/>
              <a:ext cx="989054" cy="105447"/>
            </a:xfrm>
            <a:prstGeom prst="straightConnector1">
              <a:avLst/>
            </a:prstGeom>
            <a:ln w="25400">
              <a:solidFill>
                <a:srgbClr val="6600CC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2 box">
            <a:extLst>
              <a:ext uri="{FF2B5EF4-FFF2-40B4-BE49-F238E27FC236}">
                <a16:creationId xmlns:a16="http://schemas.microsoft.com/office/drawing/2014/main" id="{A9C8E224-1E14-717A-4CC2-51F4E851080C}"/>
              </a:ext>
            </a:extLst>
          </p:cNvPr>
          <p:cNvGrpSpPr/>
          <p:nvPr/>
        </p:nvGrpSpPr>
        <p:grpSpPr>
          <a:xfrm>
            <a:off x="4007768" y="1823795"/>
            <a:ext cx="7848872" cy="3964007"/>
            <a:chOff x="4079776" y="1823795"/>
            <a:chExt cx="7848872" cy="396400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1E8A853-98B1-1346-026A-036762FDB837}"/>
                </a:ext>
              </a:extLst>
            </p:cNvPr>
            <p:cNvSpPr/>
            <p:nvPr/>
          </p:nvSpPr>
          <p:spPr>
            <a:xfrm>
              <a:off x="7378526" y="1829552"/>
              <a:ext cx="2029842" cy="722739"/>
            </a:xfrm>
            <a:prstGeom prst="roundRect">
              <a:avLst>
                <a:gd name="adj" fmla="val 3081"/>
              </a:avLst>
            </a:prstGeom>
            <a:noFill/>
            <a:ln w="254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8C26B72-B0BD-377C-F125-4018B01F5FB5}"/>
                </a:ext>
              </a:extLst>
            </p:cNvPr>
            <p:cNvSpPr/>
            <p:nvPr/>
          </p:nvSpPr>
          <p:spPr>
            <a:xfrm>
              <a:off x="4079776" y="5049546"/>
              <a:ext cx="7848872" cy="738256"/>
            </a:xfrm>
            <a:prstGeom prst="roundRect">
              <a:avLst>
                <a:gd name="adj" fmla="val 3081"/>
              </a:avLst>
            </a:prstGeom>
            <a:noFill/>
            <a:ln w="254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4EAF5DE-2212-BD8B-5B35-46ACC4482E68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8121486" y="2552291"/>
              <a:ext cx="271961" cy="684869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F0A974D-D33A-4B5F-DB53-C5143D60D0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6487" y="4044708"/>
              <a:ext cx="487585" cy="100483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7D93A88-93AD-91EB-5E14-85C1411EEA2F}"/>
                </a:ext>
              </a:extLst>
            </p:cNvPr>
            <p:cNvSpPr/>
            <p:nvPr/>
          </p:nvSpPr>
          <p:spPr>
            <a:xfrm>
              <a:off x="5303913" y="1823795"/>
              <a:ext cx="952574" cy="722739"/>
            </a:xfrm>
            <a:prstGeom prst="roundRect">
              <a:avLst>
                <a:gd name="adj" fmla="val 3081"/>
              </a:avLst>
            </a:prstGeom>
            <a:noFill/>
            <a:ln w="254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5FAF66D-7289-0D96-11B3-5A5203F02ED6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>
              <a:off x="5780200" y="2546534"/>
              <a:ext cx="560170" cy="677767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4" name="1 text">
            <a:extLst>
              <a:ext uri="{FF2B5EF4-FFF2-40B4-BE49-F238E27FC236}">
                <a16:creationId xmlns:a16="http://schemas.microsoft.com/office/drawing/2014/main" id="{BCB7F71B-D56D-4119-9D24-7D6AEADE6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423006"/>
              </p:ext>
            </p:extLst>
          </p:nvPr>
        </p:nvGraphicFramePr>
        <p:xfrm>
          <a:off x="5313124" y="3022020"/>
          <a:ext cx="4464496" cy="1084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4263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Inconsistencies Checks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2 text">
            <a:extLst>
              <a:ext uri="{FF2B5EF4-FFF2-40B4-BE49-F238E27FC236}">
                <a16:creationId xmlns:a16="http://schemas.microsoft.com/office/drawing/2014/main" id="{208020FC-181B-F872-2866-AD492DDDF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913431"/>
              </p:ext>
            </p:extLst>
          </p:nvPr>
        </p:nvGraphicFramePr>
        <p:xfrm>
          <a:off x="5426410" y="3082994"/>
          <a:ext cx="4464496" cy="1084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4263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006600"/>
                          </a:solidFill>
                        </a:rPr>
                        <a:t>Statistics about maintenances and inspections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3 text">
            <a:extLst>
              <a:ext uri="{FF2B5EF4-FFF2-40B4-BE49-F238E27FC236}">
                <a16:creationId xmlns:a16="http://schemas.microsoft.com/office/drawing/2014/main" id="{7C0B164C-44CA-AFD8-4498-0C7AFBA63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81193"/>
              </p:ext>
            </p:extLst>
          </p:nvPr>
        </p:nvGraphicFramePr>
        <p:xfrm>
          <a:off x="4967667" y="3069934"/>
          <a:ext cx="4464496" cy="1084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4263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6600CC"/>
                          </a:solidFill>
                        </a:rPr>
                        <a:t>Overview on the equipment situation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6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4A928BB-26FB-BEAD-4DB2-706688EF2A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940000"/>
            <a:ext cx="6768752" cy="51909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B159B9-5BA0-2D99-CCF1-4E5E4E1328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InforOS</a:t>
            </a:r>
            <a:r>
              <a:rPr lang="en-US" sz="4000" dirty="0"/>
              <a:t> - Dashboard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AE17A-59D2-2A51-07DC-04E69A62C8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25761-A0E9-C5FF-CE9C-90E1490041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3A2EF-DF82-0DB7-A280-0F246F19C0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1" name="1 anim">
            <a:extLst>
              <a:ext uri="{FF2B5EF4-FFF2-40B4-BE49-F238E27FC236}">
                <a16:creationId xmlns:a16="http://schemas.microsoft.com/office/drawing/2014/main" id="{5C85BC4D-0349-6692-6633-AC4AD72C65A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886046489"/>
              </p:ext>
            </p:extLst>
          </p:nvPr>
        </p:nvGraphicFramePr>
        <p:xfrm>
          <a:off x="1119252" y="1376948"/>
          <a:ext cx="4624579" cy="1043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4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670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Dynamic KPIs and Charts</a:t>
                      </a:r>
                      <a:endParaRPr lang="en-US" sz="1200" b="1" noProof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900" b="1" noProof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200" b="1" noProof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Parameters are available in the “KPI Controller” for better flexibility. A dashboard of this type can be used by several Groups.</a:t>
                      </a:r>
                      <a:endParaRPr lang="en-US" sz="900" noProof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1 anim">
            <a:extLst>
              <a:ext uri="{FF2B5EF4-FFF2-40B4-BE49-F238E27FC236}">
                <a16:creationId xmlns:a16="http://schemas.microsoft.com/office/drawing/2014/main" id="{A0EC3D82-97B3-2614-B1EA-6883EA9E687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26000" y="1476000"/>
            <a:ext cx="1972800" cy="1314000"/>
            <a:chOff x="1156824" y="1862525"/>
            <a:chExt cx="3222962" cy="187947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3723223-5ED5-D430-8871-D3B7B52AE52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85013" y="1862525"/>
              <a:ext cx="2094773" cy="1879471"/>
            </a:xfrm>
            <a:prstGeom prst="roundRect">
              <a:avLst>
                <a:gd name="adj" fmla="val 3081"/>
              </a:avLst>
            </a:prstGeom>
            <a:noFill/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8131BE7-6BA6-2C62-8C80-432EFA62BC80}"/>
                </a:ext>
              </a:extLst>
            </p:cNvPr>
            <p:cNvCxnSpPr>
              <a:cxnSpLocks noGrp="1" noRot="1" noMove="1" noResize="1" noEditPoints="1" noAdjustHandles="1" noChangeArrowheads="1" noChangeShapeType="1"/>
              <a:stCxn id="17" idx="1"/>
            </p:cNvCxnSpPr>
            <p:nvPr/>
          </p:nvCxnSpPr>
          <p:spPr>
            <a:xfrm flipH="1">
              <a:off x="1156824" y="2802260"/>
              <a:ext cx="1128189" cy="645000"/>
            </a:xfrm>
            <a:prstGeom prst="straightConnector1">
              <a:avLst/>
            </a:prstGeom>
            <a:ln w="25400">
              <a:solidFill>
                <a:schemeClr val="accent3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2 anim">
            <a:extLst>
              <a:ext uri="{FF2B5EF4-FFF2-40B4-BE49-F238E27FC236}">
                <a16:creationId xmlns:a16="http://schemas.microsoft.com/office/drawing/2014/main" id="{95029BB6-DC2A-61C0-0CC5-D2D7F0CE3E9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23992" y="4221232"/>
            <a:ext cx="2830828" cy="1296000"/>
            <a:chOff x="2151207" y="1941996"/>
            <a:chExt cx="2136973" cy="208720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5D0B6C5-0A20-7EA6-7329-BCAE41BD2DD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97826" y="1941996"/>
              <a:ext cx="1990354" cy="2087205"/>
            </a:xfrm>
            <a:prstGeom prst="roundRect">
              <a:avLst>
                <a:gd name="adj" fmla="val 3081"/>
              </a:avLst>
            </a:prstGeom>
            <a:noFill/>
            <a:ln w="254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228AA0A-E8A6-A29B-D48E-E7CBFFAD861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2151207" y="3422050"/>
              <a:ext cx="146620" cy="386981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1 anim">
            <a:extLst>
              <a:ext uri="{FF2B5EF4-FFF2-40B4-BE49-F238E27FC236}">
                <a16:creationId xmlns:a16="http://schemas.microsoft.com/office/drawing/2014/main" id="{DCA81EA8-BA28-206B-14FD-FC790E7B9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193" y="2477446"/>
            <a:ext cx="3450699" cy="3541110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</p:pic>
      <p:pic>
        <p:nvPicPr>
          <p:cNvPr id="27" name="2 anim">
            <a:extLst>
              <a:ext uri="{FF2B5EF4-FFF2-40B4-BE49-F238E27FC236}">
                <a16:creationId xmlns:a16="http://schemas.microsoft.com/office/drawing/2014/main" id="{B42B21C4-D13E-38FE-01A7-EAE4184771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48" y="2207084"/>
            <a:ext cx="5497424" cy="2783952"/>
          </a:xfrm>
          <a:prstGeom prst="rect">
            <a:avLst/>
          </a:prstGeom>
          <a:ln w="12700">
            <a:solidFill>
              <a:srgbClr val="006600"/>
            </a:solidFill>
          </a:ln>
        </p:spPr>
      </p:pic>
      <p:graphicFrame>
        <p:nvGraphicFramePr>
          <p:cNvPr id="34" name="2 anim">
            <a:extLst>
              <a:ext uri="{FF2B5EF4-FFF2-40B4-BE49-F238E27FC236}">
                <a16:creationId xmlns:a16="http://schemas.microsoft.com/office/drawing/2014/main" id="{93008667-5C33-2113-D671-2EF973E715BD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123225666"/>
              </p:ext>
            </p:extLst>
          </p:nvPr>
        </p:nvGraphicFramePr>
        <p:xfrm>
          <a:off x="1027770" y="1495949"/>
          <a:ext cx="4624579" cy="678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4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670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rgbClr val="006600"/>
                          </a:solidFill>
                        </a:rPr>
                        <a:t>MTTR and MTTC</a:t>
                      </a:r>
                      <a:endParaRPr lang="en-US" sz="1200" b="1" noProof="0" dirty="0">
                        <a:solidFill>
                          <a:srgbClr val="006600"/>
                        </a:solidFill>
                      </a:endParaRPr>
                    </a:p>
                    <a:p>
                      <a:pPr algn="ctr"/>
                      <a:r>
                        <a:rPr lang="en-US" sz="900" b="1" noProof="0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sz="1200" b="1" noProof="0" dirty="0">
                          <a:solidFill>
                            <a:srgbClr val="006600"/>
                          </a:solidFill>
                        </a:rPr>
                        <a:t>Indicators of maintenance efficiency. </a:t>
                      </a:r>
                      <a:endParaRPr lang="en-US" sz="900" noProof="0" dirty="0">
                        <a:solidFill>
                          <a:srgbClr val="006600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3 text">
            <a:extLst>
              <a:ext uri="{FF2B5EF4-FFF2-40B4-BE49-F238E27FC236}">
                <a16:creationId xmlns:a16="http://schemas.microsoft.com/office/drawing/2014/main" id="{D1C35B72-DD96-14D2-45BC-A470F6069E6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965190531"/>
              </p:ext>
            </p:extLst>
          </p:nvPr>
        </p:nvGraphicFramePr>
        <p:xfrm>
          <a:off x="888621" y="1492084"/>
          <a:ext cx="4624579" cy="678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4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670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rgbClr val="6600CC"/>
                          </a:solidFill>
                        </a:rPr>
                        <a:t>Maintenance Evolution</a:t>
                      </a:r>
                      <a:endParaRPr lang="en-US" sz="1200" b="1" noProof="0" dirty="0">
                        <a:solidFill>
                          <a:srgbClr val="6600CC"/>
                        </a:solidFill>
                      </a:endParaRPr>
                    </a:p>
                    <a:p>
                      <a:pPr algn="ctr"/>
                      <a:r>
                        <a:rPr lang="en-US" sz="900" b="1" noProof="0" dirty="0">
                          <a:solidFill>
                            <a:srgbClr val="6600CC"/>
                          </a:solidFill>
                        </a:rPr>
                        <a:t> </a:t>
                      </a:r>
                      <a:r>
                        <a:rPr lang="en-US" sz="1200" b="1" noProof="0" dirty="0">
                          <a:solidFill>
                            <a:srgbClr val="6600CC"/>
                          </a:solidFill>
                        </a:rPr>
                        <a:t>Representation of corrective maintenance in the time. </a:t>
                      </a:r>
                      <a:endParaRPr lang="en-US" sz="900" noProof="0" dirty="0">
                        <a:solidFill>
                          <a:srgbClr val="6600CC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6" name="3 arrow">
            <a:extLst>
              <a:ext uri="{FF2B5EF4-FFF2-40B4-BE49-F238E27FC236}">
                <a16:creationId xmlns:a16="http://schemas.microsoft.com/office/drawing/2014/main" id="{935F8B38-011A-86CF-7DD4-7AD049AD1FA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23992" y="2852936"/>
            <a:ext cx="2830826" cy="1296000"/>
            <a:chOff x="2151208" y="1941996"/>
            <a:chExt cx="2136972" cy="2087205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64B77CF-8D9E-FD99-FFC2-77041CBC961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97826" y="1941996"/>
              <a:ext cx="1990354" cy="2087205"/>
            </a:xfrm>
            <a:prstGeom prst="roundRect">
              <a:avLst>
                <a:gd name="adj" fmla="val 3081"/>
              </a:avLst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B0177BA-80D4-DD47-1D5F-F8298945DBD0}"/>
                </a:ext>
              </a:extLst>
            </p:cNvPr>
            <p:cNvCxnSpPr>
              <a:cxnSpLocks noGrp="1" noRot="1" noMove="1" noResize="1" noEditPoints="1" noAdjustHandles="1" noChangeArrowheads="1" noChangeShapeType="1"/>
              <a:stCxn id="47" idx="1"/>
            </p:cNvCxnSpPr>
            <p:nvPr/>
          </p:nvCxnSpPr>
          <p:spPr>
            <a:xfrm flipH="1">
              <a:off x="2151208" y="2985599"/>
              <a:ext cx="146618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3 pic">
            <a:extLst>
              <a:ext uri="{FF2B5EF4-FFF2-40B4-BE49-F238E27FC236}">
                <a16:creationId xmlns:a16="http://schemas.microsoft.com/office/drawing/2014/main" id="{735B56BC-576B-8299-268B-B7593E4B23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38" y="2207528"/>
            <a:ext cx="5502146" cy="2783508"/>
          </a:xfrm>
          <a:prstGeom prst="rect">
            <a:avLst/>
          </a:prstGeom>
          <a:ln w="12700">
            <a:solidFill>
              <a:srgbClr val="6600CC"/>
            </a:solidFill>
          </a:ln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4E06103-92E3-9E26-AB33-D0284718F069}"/>
              </a:ext>
            </a:extLst>
          </p:cNvPr>
          <p:cNvCxnSpPr>
            <a:cxnSpLocks/>
          </p:cNvCxnSpPr>
          <p:nvPr/>
        </p:nvCxnSpPr>
        <p:spPr>
          <a:xfrm flipH="1">
            <a:off x="6410955" y="3212976"/>
            <a:ext cx="2493357" cy="3945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464C232-8372-8EA4-B5FD-1C954BA2E321}"/>
              </a:ext>
            </a:extLst>
          </p:cNvPr>
          <p:cNvSpPr/>
          <p:nvPr/>
        </p:nvSpPr>
        <p:spPr>
          <a:xfrm>
            <a:off x="8904312" y="2852936"/>
            <a:ext cx="2708231" cy="1368152"/>
          </a:xfrm>
          <a:prstGeom prst="roundRect">
            <a:avLst>
              <a:gd name="adj" fmla="val 308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9E515ED-872B-1BC2-69CE-E06348D6AB32}"/>
              </a:ext>
            </a:extLst>
          </p:cNvPr>
          <p:cNvPicPr/>
          <p:nvPr/>
        </p:nvPicPr>
        <p:blipFill rotWithShape="1">
          <a:blip r:embed="rId2"/>
          <a:srcRect l="50165" t="33894" r="16" b="33808"/>
          <a:stretch/>
        </p:blipFill>
        <p:spPr>
          <a:xfrm>
            <a:off x="492417" y="2178624"/>
            <a:ext cx="5819607" cy="28933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9606859F-9B96-7F33-95B3-F1F1E20EA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461391"/>
              </p:ext>
            </p:extLst>
          </p:nvPr>
        </p:nvGraphicFramePr>
        <p:xfrm>
          <a:off x="954617" y="1340777"/>
          <a:ext cx="4895205" cy="769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85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accent6"/>
                          </a:solidFill>
                        </a:rPr>
                        <a:t>Most Maintained Equipment</a:t>
                      </a:r>
                      <a:endParaRPr lang="en-US" sz="1200" b="1" noProof="0" dirty="0">
                        <a:solidFill>
                          <a:schemeClr val="accent6"/>
                        </a:solidFill>
                      </a:endParaRPr>
                    </a:p>
                    <a:p>
                      <a:pPr algn="ctr"/>
                      <a:r>
                        <a:rPr lang="en-US" sz="900" b="1" noProof="0" dirty="0">
                          <a:solidFill>
                            <a:schemeClr val="accent6"/>
                          </a:solidFill>
                        </a:rPr>
                        <a:t>List the most resource-consuming equipment in order to understand if some preventive maintenance plan needs to be reviewed.</a:t>
                      </a:r>
                      <a:endParaRPr lang="en-US" sz="9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23034 7.407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2044D-4EE9-1E8D-632C-E1A61710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Pentaho Analyzer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18059-49D7-1D91-6131-DD338DFD44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1EC4D-C757-F7C6-1B14-D716D3C3DF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2A860-F4A4-AAD6-C42F-8E1E88AF17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A00305-53C3-0C2D-8BCC-AD916F9D7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060" y="1016732"/>
            <a:ext cx="7097951" cy="48245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4579D8F-A68E-D372-980E-5DAE1D8A5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623093"/>
              </p:ext>
            </p:extLst>
          </p:nvPr>
        </p:nvGraphicFramePr>
        <p:xfrm>
          <a:off x="581492" y="2747010"/>
          <a:ext cx="3534896" cy="769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85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accent6"/>
                          </a:solidFill>
                        </a:rPr>
                        <a:t>Data Extraction</a:t>
                      </a:r>
                      <a:endParaRPr lang="en-US" sz="1200" b="1" noProof="0" dirty="0">
                        <a:solidFill>
                          <a:schemeClr val="accent6"/>
                        </a:solidFill>
                      </a:endParaRPr>
                    </a:p>
                    <a:p>
                      <a:pPr algn="ctr"/>
                      <a:r>
                        <a:rPr lang="en-US" sz="900" b="1" noProof="0" dirty="0">
                          <a:solidFill>
                            <a:schemeClr val="accent6"/>
                          </a:solidFill>
                        </a:rPr>
                        <a:t>Easy-to-use tool for data extraction and tables creation.</a:t>
                      </a:r>
                    </a:p>
                    <a:p>
                      <a:pPr algn="ctr"/>
                      <a:r>
                        <a:rPr lang="en-US" sz="900" b="1" noProof="0" dirty="0">
                          <a:solidFill>
                            <a:schemeClr val="accent6"/>
                          </a:solidFill>
                        </a:rPr>
                        <a:t>Available to all CERN users even without SQL experience.</a:t>
                      </a:r>
                      <a:endParaRPr lang="en-US" sz="9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7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2881F-F177-979F-21DD-91292C2A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373593"/>
            <a:ext cx="6504272" cy="1065742"/>
          </a:xfrm>
        </p:spPr>
        <p:txBody>
          <a:bodyPr/>
          <a:lstStyle/>
          <a:p>
            <a:r>
              <a:rPr lang="en-US" sz="4000" dirty="0"/>
              <a:t>Pentaho Report Designer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98A30-EDCC-DC1C-EFBC-9979D88A3B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3B4D8-ECD8-850A-8A24-7FE1CB7F7D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6B47D-86D0-59F6-9F0B-CC956372C1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5E6A7D-24E8-5318-E53F-3D379D652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2348880"/>
            <a:ext cx="6360877" cy="29523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9B5F08-804F-1B2C-079E-F9D070D73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416" y="836712"/>
            <a:ext cx="4226199" cy="52216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DB20F797-8490-8F08-ED92-84063450E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49827"/>
              </p:ext>
            </p:extLst>
          </p:nvPr>
        </p:nvGraphicFramePr>
        <p:xfrm>
          <a:off x="1425442" y="1266240"/>
          <a:ext cx="4553192" cy="1181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85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accent6"/>
                          </a:solidFill>
                        </a:rPr>
                        <a:t>Workload Distribution</a:t>
                      </a:r>
                      <a:r>
                        <a:rPr lang="en-US" sz="1200" b="1" noProof="0" dirty="0">
                          <a:solidFill>
                            <a:schemeClr val="accent6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noProof="0" dirty="0">
                          <a:solidFill>
                            <a:schemeClr val="accent6"/>
                          </a:solidFill>
                        </a:rPr>
                        <a:t>Allow the maintenance manager to see the amount of equipment per responsible in order to redistribute the workload per person. </a:t>
                      </a:r>
                    </a:p>
                    <a:p>
                      <a:pPr algn="ctr"/>
                      <a:r>
                        <a:rPr lang="en-US" sz="900" b="1" noProof="0" dirty="0">
                          <a:solidFill>
                            <a:schemeClr val="accent6"/>
                          </a:solidFill>
                        </a:rPr>
                        <a:t> </a:t>
                      </a:r>
                      <a:endParaRPr lang="en-US" sz="9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4FAA7D-2DE3-4725-8241-A267ED23503B}"/>
              </a:ext>
            </a:extLst>
          </p:cNvPr>
          <p:cNvCxnSpPr>
            <a:cxnSpLocks/>
          </p:cNvCxnSpPr>
          <p:nvPr/>
        </p:nvCxnSpPr>
        <p:spPr>
          <a:xfrm flipV="1">
            <a:off x="4943872" y="3068960"/>
            <a:ext cx="2304258" cy="31448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3D1472A-9BE6-A239-C56F-1451AD07E3CC}"/>
              </a:ext>
            </a:extLst>
          </p:cNvPr>
          <p:cNvSpPr/>
          <p:nvPr/>
        </p:nvSpPr>
        <p:spPr>
          <a:xfrm>
            <a:off x="1271464" y="3140968"/>
            <a:ext cx="3672408" cy="1584176"/>
          </a:xfrm>
          <a:prstGeom prst="roundRect">
            <a:avLst>
              <a:gd name="adj" fmla="val 308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9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2881F-F177-979F-21DD-91292C2A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6624115" cy="1065742"/>
          </a:xfrm>
        </p:spPr>
        <p:txBody>
          <a:bodyPr/>
          <a:lstStyle/>
          <a:p>
            <a:r>
              <a:rPr lang="en-US" sz="4000" dirty="0"/>
              <a:t>Pentaho Report Designer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98A30-EDCC-DC1C-EFBC-9979D88A3B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3B4D8-ECD8-850A-8A24-7FE1CB7F7D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6B47D-86D0-59F6-9F0B-CC956372C1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6E2CB6-796B-15EC-DEF8-DE054DCBD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86978"/>
              </p:ext>
            </p:extLst>
          </p:nvPr>
        </p:nvGraphicFramePr>
        <p:xfrm>
          <a:off x="722729" y="1412776"/>
          <a:ext cx="4553192" cy="1181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85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accent6"/>
                          </a:solidFill>
                        </a:rPr>
                        <a:t>Work Planning</a:t>
                      </a:r>
                      <a:r>
                        <a:rPr lang="en-US" sz="1200" b="1" noProof="0" dirty="0">
                          <a:solidFill>
                            <a:schemeClr val="accent6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noProof="0" dirty="0">
                          <a:solidFill>
                            <a:schemeClr val="accent6"/>
                          </a:solidFill>
                        </a:rPr>
                        <a:t>Display the list of equipment to maintain, ordered by location. The aim is to optimize the time for the inspections of equipment structures.</a:t>
                      </a:r>
                    </a:p>
                    <a:p>
                      <a:pPr algn="ctr"/>
                      <a:r>
                        <a:rPr lang="en-US" sz="900" b="1" noProof="0" dirty="0">
                          <a:solidFill>
                            <a:schemeClr val="accent6"/>
                          </a:solidFill>
                        </a:rPr>
                        <a:t> </a:t>
                      </a:r>
                      <a:endParaRPr lang="en-US" sz="9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E78F25A-293D-7FD1-B006-149B9F9D1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29" y="2636912"/>
            <a:ext cx="5290917" cy="245071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631C17-662B-05A7-9E42-2C2B76DB3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725" y="1296099"/>
            <a:ext cx="6214046" cy="42658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533055-D8FC-5B55-DEC0-BA1464326961}"/>
              </a:ext>
            </a:extLst>
          </p:cNvPr>
          <p:cNvCxnSpPr>
            <a:cxnSpLocks/>
          </p:cNvCxnSpPr>
          <p:nvPr/>
        </p:nvCxnSpPr>
        <p:spPr>
          <a:xfrm flipV="1">
            <a:off x="4799856" y="2996952"/>
            <a:ext cx="432048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8EAD75D-C06A-196C-D4FE-3F8F56FB699A}"/>
              </a:ext>
            </a:extLst>
          </p:cNvPr>
          <p:cNvSpPr/>
          <p:nvPr/>
        </p:nvSpPr>
        <p:spPr>
          <a:xfrm>
            <a:off x="1198794" y="3204674"/>
            <a:ext cx="3601062" cy="1808501"/>
          </a:xfrm>
          <a:prstGeom prst="roundRect">
            <a:avLst>
              <a:gd name="adj" fmla="val 308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BA32886-F9C3-0B66-FB72-1F1FD75F1E17}"/>
              </a:ext>
            </a:extLst>
          </p:cNvPr>
          <p:cNvGrpSpPr/>
          <p:nvPr/>
        </p:nvGrpSpPr>
        <p:grpSpPr>
          <a:xfrm>
            <a:off x="5335724" y="1296100"/>
            <a:ext cx="6214045" cy="4606846"/>
            <a:chOff x="2485571" y="1653423"/>
            <a:chExt cx="5492668" cy="3999797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E20A5BF-0E94-7FAA-E5DA-AE67C4C13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5571" y="1653423"/>
              <a:ext cx="5492668" cy="156803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289C40B-731F-82D9-67F4-89ED4804C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5571" y="3202506"/>
              <a:ext cx="5492668" cy="245071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D68B155-E892-02E4-3ED5-C7C9CE7A00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5571" y="3196032"/>
              <a:ext cx="5492668" cy="0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33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FC0CA9-49AB-ACAC-4A73-0A4FAB3FC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29" y="2614962"/>
            <a:ext cx="5289820" cy="24507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2881F-F177-979F-21DD-91292C2A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6624115" cy="1065742"/>
          </a:xfrm>
        </p:spPr>
        <p:txBody>
          <a:bodyPr/>
          <a:lstStyle/>
          <a:p>
            <a:r>
              <a:rPr lang="en-US" sz="4000" dirty="0"/>
              <a:t>Pentaho Report Designer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98A30-EDCC-DC1C-EFBC-9979D88A3B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2023-09-27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3B4D8-ECD8-850A-8A24-7FE1CB7F7D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Fabio Alfeo | EAM Reporting, KPIs and Analytics at CERN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6B47D-86D0-59F6-9F0B-CC956372C1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E14EA49-0D69-F702-BE87-A5D2345B1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305297"/>
              </p:ext>
            </p:extLst>
          </p:nvPr>
        </p:nvGraphicFramePr>
        <p:xfrm>
          <a:off x="706591" y="1243247"/>
          <a:ext cx="4054568" cy="1424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85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accent6"/>
                          </a:solidFill>
                        </a:rPr>
                        <a:t>Weekly Maintenance Summary</a:t>
                      </a:r>
                      <a:endParaRPr lang="en-US" sz="1200" b="1" noProof="0" dirty="0">
                        <a:solidFill>
                          <a:schemeClr val="accent6"/>
                        </a:solidFill>
                      </a:endParaRPr>
                    </a:p>
                    <a:p>
                      <a:pPr algn="ctr"/>
                      <a:r>
                        <a:rPr lang="en-US" sz="1200" b="1" noProof="0" dirty="0">
                          <a:solidFill>
                            <a:schemeClr val="accent6"/>
                          </a:solidFill>
                        </a:rPr>
                        <a:t>Report used during weekly meetings where maintenance performances are analyzed.</a:t>
                      </a:r>
                    </a:p>
                    <a:p>
                      <a:pPr algn="ctr"/>
                      <a:r>
                        <a:rPr lang="en-US" sz="900" b="1" noProof="0" dirty="0">
                          <a:solidFill>
                            <a:schemeClr val="accent6"/>
                          </a:solidFill>
                        </a:rPr>
                        <a:t> </a:t>
                      </a:r>
                      <a:endParaRPr lang="en-US" sz="9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D37C26-CEC8-E298-ECB0-41661A2F737D}"/>
              </a:ext>
            </a:extLst>
          </p:cNvPr>
          <p:cNvCxnSpPr>
            <a:cxnSpLocks/>
          </p:cNvCxnSpPr>
          <p:nvPr/>
        </p:nvCxnSpPr>
        <p:spPr>
          <a:xfrm flipV="1">
            <a:off x="4151784" y="2924944"/>
            <a:ext cx="576064" cy="27973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3F5B51B-AB46-6AC8-649B-56BEB0884C10}"/>
              </a:ext>
            </a:extLst>
          </p:cNvPr>
          <p:cNvSpPr/>
          <p:nvPr/>
        </p:nvSpPr>
        <p:spPr>
          <a:xfrm>
            <a:off x="1271464" y="3204674"/>
            <a:ext cx="3312368" cy="1808501"/>
          </a:xfrm>
          <a:prstGeom prst="roundRect">
            <a:avLst>
              <a:gd name="adj" fmla="val 308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B8F481-68A3-7060-43C5-3FF067A1B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160" y="1114077"/>
            <a:ext cx="7027640" cy="49797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20ADBA3-FB2F-4467-2C3B-8D56E5226E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71" t="14870" r="14004" b="47360"/>
          <a:stretch/>
        </p:blipFill>
        <p:spPr>
          <a:xfrm>
            <a:off x="468287" y="2574550"/>
            <a:ext cx="7537748" cy="28126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06BB5E-CADA-1228-24FB-D7D73C018B9A}"/>
              </a:ext>
            </a:extLst>
          </p:cNvPr>
          <p:cNvCxnSpPr>
            <a:cxnSpLocks/>
          </p:cNvCxnSpPr>
          <p:nvPr/>
        </p:nvCxnSpPr>
        <p:spPr>
          <a:xfrm flipH="1">
            <a:off x="8039347" y="3673704"/>
            <a:ext cx="818951" cy="16661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0EA2DBF-3678-3B2E-E2E2-C84AB09CC737}"/>
              </a:ext>
            </a:extLst>
          </p:cNvPr>
          <p:cNvSpPr/>
          <p:nvPr/>
        </p:nvSpPr>
        <p:spPr>
          <a:xfrm>
            <a:off x="8165395" y="2564904"/>
            <a:ext cx="3115181" cy="1108800"/>
          </a:xfrm>
          <a:prstGeom prst="roundRect">
            <a:avLst>
              <a:gd name="adj" fmla="val 308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3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11666 -2.96296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A22DD23-9704-4E03-A13F-CF67C670CC02}" vid="{0604311A-A1EF-46B6-8E1A-47A72DCF20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Template-EN-2021</Template>
  <TotalTime>21512</TotalTime>
  <Words>462</Words>
  <Application>Microsoft Office PowerPoint</Application>
  <PresentationFormat>Widescreen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EAM Reporting, KPIs and Analytics at CERN </vt:lpstr>
      <vt:lpstr> </vt:lpstr>
      <vt:lpstr>EAM - Start Center</vt:lpstr>
      <vt:lpstr>KPIs Types </vt:lpstr>
      <vt:lpstr>InforOS - Dashboard</vt:lpstr>
      <vt:lpstr>Pentaho Analyzer</vt:lpstr>
      <vt:lpstr>Pentaho Report Designer</vt:lpstr>
      <vt:lpstr>Pentaho Report Designer</vt:lpstr>
      <vt:lpstr>Pentaho Report Designer</vt:lpstr>
      <vt:lpstr>Pentaho Report Designer</vt:lpstr>
      <vt:lpstr>Thanks for your attention!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Maintenance by Leveraging Reporting, Data Analytics and Machine Learning Capabilities</dc:title>
  <dc:creator>Fabio Alfeo</dc:creator>
  <cp:lastModifiedBy>Fabio Alfeo</cp:lastModifiedBy>
  <cp:revision>58</cp:revision>
  <cp:lastPrinted>2020-01-30T13:49:18Z</cp:lastPrinted>
  <dcterms:created xsi:type="dcterms:W3CDTF">2022-10-03T09:56:11Z</dcterms:created>
  <dcterms:modified xsi:type="dcterms:W3CDTF">2023-09-26T10:30:05Z</dcterms:modified>
</cp:coreProperties>
</file>