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03" r:id="rId3"/>
    <p:sldId id="304" r:id="rId4"/>
    <p:sldId id="322" r:id="rId5"/>
    <p:sldId id="307" r:id="rId6"/>
    <p:sldId id="308" r:id="rId7"/>
    <p:sldId id="309" r:id="rId8"/>
    <p:sldId id="310" r:id="rId9"/>
    <p:sldId id="313" r:id="rId10"/>
    <p:sldId id="315" r:id="rId11"/>
    <p:sldId id="318" r:id="rId12"/>
    <p:sldId id="319" r:id="rId13"/>
    <p:sldId id="321" r:id="rId14"/>
    <p:sldId id="320" r:id="rId15"/>
    <p:sldId id="316" r:id="rId16"/>
    <p:sldId id="288" r:id="rId17"/>
    <p:sldId id="323" r:id="rId18"/>
    <p:sldId id="306" r:id="rId19"/>
    <p:sldId id="324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A1E5AE-DFAE-EC35-A7F1-82429DCE730D}" name="Cristiana Colloca" initials="CC" userId="S::cristiana.colloca@cern.ch::f16e519d-59cb-4862-9962-d0f92c09b9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94686"/>
  </p:normalViewPr>
  <p:slideViewPr>
    <p:cSldViewPr snapToObjects="1">
      <p:cViewPr varScale="1">
        <p:scale>
          <a:sx n="135" d="100"/>
          <a:sy n="135" d="100"/>
        </p:scale>
        <p:origin x="126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92C1EF-B18C-45A8-86B5-D8072DB68F76}"/>
              </a:ext>
            </a:extLst>
          </p:cNvPr>
          <p:cNvGrpSpPr/>
          <p:nvPr userDrawn="1"/>
        </p:nvGrpSpPr>
        <p:grpSpPr>
          <a:xfrm>
            <a:off x="3308104" y="2315864"/>
            <a:ext cx="5575792" cy="1728192"/>
            <a:chOff x="2279576" y="2315864"/>
            <a:chExt cx="5575792" cy="17281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5196E8-CA32-8449-8B2F-F83D475BC1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79576" y="2315864"/>
              <a:ext cx="1728192" cy="17281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C54C32-F50E-42D2-841F-7B2F0AB75D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4750"/>
            <a:stretch/>
          </p:blipFill>
          <p:spPr bwMode="auto">
            <a:xfrm>
              <a:off x="4336631" y="2493903"/>
              <a:ext cx="3518737" cy="1372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D9047-491C-4CB9-AE49-11B94B8E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BFD15-A1BC-4352-AB14-5B5A4925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3B7F1-83DF-4B44-9D13-622BDD70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7E3D5-2194-4AE8-80D4-1FCE73F4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688" y="6378349"/>
            <a:ext cx="828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46A544-82A8-478C-8DA1-1A49D694F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573" b="44750"/>
          <a:stretch/>
        </p:blipFill>
        <p:spPr bwMode="auto">
          <a:xfrm>
            <a:off x="981918" y="6364599"/>
            <a:ext cx="418257" cy="393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60323C-FCE7-4F74-A687-BE4805310B87}"/>
              </a:ext>
            </a:extLst>
          </p:cNvPr>
          <p:cNvSpPr txBox="1"/>
          <p:nvPr/>
        </p:nvSpPr>
        <p:spPr bwMode="auto">
          <a:xfrm>
            <a:off x="1318085" y="6395580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b="1" dirty="0"/>
              <a:t>E</a:t>
            </a:r>
            <a:r>
              <a:rPr lang="fr-CH" sz="700" b="1" dirty="0"/>
              <a:t>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72DB-D95D-41FB-8620-43080C482AB9}"/>
              </a:ext>
            </a:extLst>
          </p:cNvPr>
          <p:cNvSpPr txBox="1"/>
          <p:nvPr/>
        </p:nvSpPr>
        <p:spPr bwMode="auto">
          <a:xfrm>
            <a:off x="1318085" y="6510996"/>
            <a:ext cx="10801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fr-CH" sz="7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EPARTMENT</a:t>
            </a:r>
            <a:endParaRPr lang="fr-FR" sz="9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USAGE-BASED MAINTENANCE OF OVERHEAD TRAVELLING CRANES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1800" dirty="0"/>
              <a:t>AMMW 2023  – Damien Lafarge – CERN, EN-HE</a:t>
            </a:r>
          </a:p>
          <a:p>
            <a:pPr algn="l"/>
            <a:r>
              <a:rPr lang="en-US" sz="1800" dirty="0"/>
              <a:t>2023-09-29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A1893-64E7-4801-8783-60D4FE79DFE3}"/>
              </a:ext>
            </a:extLst>
          </p:cNvPr>
          <p:cNvSpPr txBox="1"/>
          <p:nvPr/>
        </p:nvSpPr>
        <p:spPr>
          <a:xfrm>
            <a:off x="5591944" y="61347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"/>
              </a:rPr>
              <a:t>Reference Indico #18965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52277-C720-FECD-01E6-AC8A5285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268760"/>
            <a:ext cx="11376024" cy="4608512"/>
          </a:xfrm>
        </p:spPr>
        <p:txBody>
          <a:bodyPr/>
          <a:lstStyle/>
          <a:p>
            <a:r>
              <a:rPr lang="en-GB" dirty="0"/>
              <a:t>System in production since December 2022.</a:t>
            </a:r>
          </a:p>
          <a:p>
            <a:r>
              <a:rPr lang="en-GB" dirty="0"/>
              <a:t>Problems of wiring and coverage were discovered (~100 cranes), analysed, and solutions were deployed for ~70 cranes (EN-HE + IT-CS), coverage issues still need to be addressed for the remaining 30 cranes.</a:t>
            </a:r>
          </a:p>
          <a:p>
            <a:r>
              <a:rPr lang="en-GB" dirty="0"/>
              <a:t>All procedures are in place and tested to add/remove/replace trackers.</a:t>
            </a:r>
          </a:p>
          <a:p>
            <a:r>
              <a:rPr lang="en-GB" dirty="0"/>
              <a:t>The cost of the project is close to the initial estimate, the troubleshooting induced 20kCHF of additional costs (+10%).</a:t>
            </a:r>
          </a:p>
          <a:p>
            <a:r>
              <a:rPr lang="en-GB" dirty="0"/>
              <a:t>Final savings after the first year correspond to 70% of the financial volume corresponding to preventive maintenance (initial estimate 61%).</a:t>
            </a:r>
          </a:p>
          <a:p>
            <a:r>
              <a:rPr lang="en-GB" dirty="0"/>
              <a:t>Final return over investment is of 1,5 years including the over costs for the troubleshooting.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927374-0824-E716-990A-791EDEA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C8E6D-F716-37C7-992F-2FAEE721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806E-7A94-D344-6A70-5C9B7086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33A0-0CF6-628A-227A-5AB80297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50BD-C915-2ECF-45C3-338F5F4A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5E8FB-6F26-70C3-0DED-49AED84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472F4-6AFE-A794-A4B5-02521A03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12398-ED49-3E7C-752B-06309DCB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842CDB-914F-96DA-6E7E-16AB85D6B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4" y="1246374"/>
            <a:ext cx="5476776" cy="4400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69A6EE-FFD7-10B5-3FB3-BD41C0AC3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246374"/>
            <a:ext cx="60396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50BD-C915-2ECF-45C3-338F5F4A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5E8FB-6F26-70C3-0DED-49AED84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472F4-6AFE-A794-A4B5-02521A03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12398-ED49-3E7C-752B-06309DCB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22728B-553A-C6F9-E715-0ED591707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4" y="1268760"/>
            <a:ext cx="5572048" cy="4680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709601-4545-C6B4-7D88-4DCD1FA495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246374"/>
            <a:ext cx="60396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50BD-C915-2ECF-45C3-338F5F4A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5E8FB-6F26-70C3-0DED-49AED84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472F4-6AFE-A794-A4B5-02521A03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12398-ED49-3E7C-752B-06309DCB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9852CC-2FBE-3589-CE72-08A28B803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602" y="1268760"/>
            <a:ext cx="5672498" cy="3312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1545D-FF46-9817-BCE2-35FF41BAA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544" y="3975855"/>
            <a:ext cx="2808312" cy="2256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E203E-11BE-67DA-53A7-8ADACB364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246374"/>
            <a:ext cx="60396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50BD-C915-2ECF-45C3-338F5F4A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5E8FB-6F26-70C3-0DED-49AED846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472F4-6AFE-A794-A4B5-02521A03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12398-ED49-3E7C-752B-06309DCB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001BA7-36DA-33FD-F62C-87D9E1267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679" y="3645024"/>
            <a:ext cx="5000052" cy="2397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02A64F-C332-3238-D6F1-04FFFE75C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1246374"/>
            <a:ext cx="6039670" cy="2376264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D07C72E-40CB-395A-C24D-CC2CD97A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373" y="5704850"/>
            <a:ext cx="4421759" cy="508200"/>
          </a:xfrm>
        </p:spPr>
        <p:txBody>
          <a:bodyPr/>
          <a:lstStyle/>
          <a:p>
            <a:r>
              <a:rPr lang="en-GB" sz="1200" b="0" dirty="0"/>
              <a:t>Maintenance interventions not completed (red) correspond to cranes where maintenance periodicity is greater than 2 years. Maintenance for all cranes is in line with CERN rules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D1D20-728F-1D6E-09FC-B289C96FD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735" y="2859934"/>
            <a:ext cx="3603034" cy="2690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6A7AE-E041-F0A3-A7D2-EE12B5978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35" y="373593"/>
            <a:ext cx="3603034" cy="22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009C8-8B2C-05EE-A6FA-DF13E86D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maintenance strategy implemented and in production.</a:t>
            </a:r>
          </a:p>
          <a:p>
            <a:r>
              <a:rPr lang="en-GB" dirty="0"/>
              <a:t>The system works and savings are here, impact on failures to be monitored in the future.</a:t>
            </a:r>
          </a:p>
          <a:p>
            <a:r>
              <a:rPr lang="en-GB" dirty="0"/>
              <a:t>System developed relying on CERN well-known applications.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System flexible, scalable and cheap :</a:t>
            </a:r>
          </a:p>
          <a:p>
            <a:pPr marL="628650" lvl="1" indent="-2619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Without development : monitoring of usage / GPS coordinates of any equipment</a:t>
            </a:r>
          </a:p>
          <a:p>
            <a:pPr marL="628650" lvl="1" indent="-2619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With limited development : monitoring of temperatures, energy consumption…</a:t>
            </a:r>
          </a:p>
          <a:p>
            <a:pPr marL="628650" lvl="1" indent="-26193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Tracker costs ~100 CHF / unit, LoRa connection is free at CERN</a:t>
            </a:r>
          </a:p>
          <a:p>
            <a:r>
              <a:rPr lang="en-GB" dirty="0"/>
              <a:t>Scalability limited for application with “live” data or big data : LoRa network allows 1 message per 10 minutes, LTE-M offers a good alternative but with costs for connection.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160F6-2904-5B93-4FD5-77A74CD9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84C10-2354-D1FF-ADFC-E9C8E943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0D255-B754-6DC1-1B69-1A3318B4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143A-98A2-5733-AF20-89EFACF4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2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DB30-D7BC-217A-DA9A-610BFAF92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/>
              <a:t>Spare</a:t>
            </a:r>
            <a:r>
              <a:rPr lang="fr-CH" dirty="0"/>
              <a:t> slides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9C7E4-C31F-0158-00D1-46FBD74E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0BE39-C6CE-0516-134C-BDF07AB3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72A04-ECEC-6355-2996-8892196A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7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2A4BB-A864-A625-8BD9-4CBA5C2F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FA7BB-2ABD-FA9A-3FA7-6A24B42B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F51FF-8D07-3FAA-D924-BD49733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63FA1D-45ED-87F9-101B-B3C79186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Existing situation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449685-D7AA-0170-6DB4-0A6BBEBD7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279" y="2730806"/>
            <a:ext cx="5111746" cy="3385445"/>
          </a:xfrm>
          <a:prstGeom prst="rect">
            <a:avLst/>
          </a:prstGeom>
        </p:spPr>
      </p:pic>
      <p:pic>
        <p:nvPicPr>
          <p:cNvPr id="22" name="Picture 21" descr="A picture containing indoor, ceiling, warehouse, marketplace&#10;&#10;Description automatically generated">
            <a:extLst>
              <a:ext uri="{FF2B5EF4-FFF2-40B4-BE49-F238E27FC236}">
                <a16:creationId xmlns:a16="http://schemas.microsoft.com/office/drawing/2014/main" id="{13517338-6F0B-DEDC-3247-13E1C42B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556583"/>
            <a:ext cx="4746224" cy="3559668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3BF9615-57ED-D8E2-05DA-41881230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448651" cy="3636937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Importance of monitoring crane usage = s</a:t>
            </a:r>
            <a:r>
              <a:rPr lang="en-GB" dirty="0" err="1"/>
              <a:t>ome</a:t>
            </a:r>
            <a:r>
              <a:rPr lang="en-GB" dirty="0"/>
              <a:t> cranes have a variable usage (example of East Area during LS2)</a:t>
            </a:r>
          </a:p>
        </p:txBody>
      </p:sp>
    </p:spTree>
    <p:extLst>
      <p:ext uri="{BB962C8B-B14F-4D97-AF65-F5344CB8AC3E}">
        <p14:creationId xmlns:p14="http://schemas.microsoft.com/office/powerpoint/2010/main" val="385893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2A4BB-A864-A625-8BD9-4CBA5C2F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FA7BB-2ABD-FA9A-3FA7-6A24B42B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F51FF-8D07-3FAA-D924-BD49733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63FA1D-45ED-87F9-101B-B3C79186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– wiring problems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3BF9615-57ED-D8E2-05DA-41881230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448651" cy="3636937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Wiring problems were discovered during the installation phase due to EMC perturbations, solution was the grounding of the dry contact circuit</a:t>
            </a:r>
          </a:p>
        </p:txBody>
      </p:sp>
      <p:pic>
        <p:nvPicPr>
          <p:cNvPr id="1026" name="FA2D9599-0D16-4EAC-821A-E358CA9B1E10" descr="IMG_4696.jpg">
            <a:extLst>
              <a:ext uri="{FF2B5EF4-FFF2-40B4-BE49-F238E27FC236}">
                <a16:creationId xmlns:a16="http://schemas.microsoft.com/office/drawing/2014/main" id="{86EED89C-1BC7-2925-E868-877C012C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2378281"/>
            <a:ext cx="2569121" cy="34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F7599934-6C83-46CD-BD2C-56EF9E34E30E" descr="IMG_4816.jpg">
            <a:extLst>
              <a:ext uri="{FF2B5EF4-FFF2-40B4-BE49-F238E27FC236}">
                <a16:creationId xmlns:a16="http://schemas.microsoft.com/office/drawing/2014/main" id="{0A3FD5FC-4220-7363-C82C-6AF68ADA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48" y="2381786"/>
            <a:ext cx="2569121" cy="342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13F28-BACD-DE2D-345C-40D8E48143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818" y="2374775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7832B8-B6FC-4A20-9144-23BF2ABD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Existing situation</a:t>
            </a:r>
          </a:p>
          <a:p>
            <a:r>
              <a:rPr lang="en-GB" dirty="0"/>
              <a:t>Requirements for the solution</a:t>
            </a:r>
          </a:p>
          <a:p>
            <a:r>
              <a:rPr lang="en-GB" dirty="0"/>
              <a:t>Technical solution using « IoT » trackers</a:t>
            </a:r>
          </a:p>
          <a:p>
            <a:r>
              <a:rPr lang="en-GB" dirty="0"/>
              <a:t>Results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BD8BB6D-4894-438C-8C7C-8A0A6797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5376EF-90B4-4C0F-A2D9-8EF50E05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E4A5-D9EE-4764-B97A-BA936F4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5EDB0-4596-4A1B-B42E-2D997757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7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6C7535-901D-C0E1-1F75-3DA84809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361" y="1592263"/>
            <a:ext cx="8975278" cy="460851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8559A-8AC0-3FBE-842F-377CAAE4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B6ADA-C43D-7D4D-91E3-45D7A371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E7277-3BB0-93F1-85EC-FC40EF24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45E256-F3D5-3C93-7315-695235A7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GPS applications – </a:t>
            </a:r>
            <a:r>
              <a:rPr lang="fr-CH" dirty="0" err="1"/>
              <a:t>under</a:t>
            </a:r>
            <a:r>
              <a:rPr lang="fr-CH" dirty="0"/>
              <a:t> </a:t>
            </a:r>
            <a:r>
              <a:rPr lang="fr-CH" dirty="0" err="1"/>
              <a:t>implementation</a:t>
            </a:r>
            <a:r>
              <a:rPr lang="fr-CH" dirty="0"/>
              <a:t> in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24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1760E7-DD59-4040-93C9-D180E680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488211" cy="4608512"/>
          </a:xfrm>
        </p:spPr>
        <p:txBody>
          <a:bodyPr/>
          <a:lstStyle/>
          <a:p>
            <a:r>
              <a:rPr lang="en-GB" dirty="0"/>
              <a:t>370 cranes at CERN, 480 preventative maintenance interventions per year (until 2022);</a:t>
            </a:r>
          </a:p>
          <a:p>
            <a:r>
              <a:rPr lang="en-GB" dirty="0"/>
              <a:t>Cranes usage is quite low with respect to manufacturer’s assumptions;</a:t>
            </a:r>
          </a:p>
          <a:p>
            <a:r>
              <a:rPr lang="en-GB" dirty="0"/>
              <a:t>Following an analysis in 2020 : maintenance can be reduced in many cases;</a:t>
            </a:r>
          </a:p>
          <a:p>
            <a:r>
              <a:rPr lang="en-GB" dirty="0"/>
              <a:t>New opportunity in 2020 : usage of « Internet of Things » (IoT) trackers.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Project : using trackers to trigger maintenance = better maintenance + savings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D7E7D-5397-440A-B8F1-969C672E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49D6-C48E-4873-B9F4-C63090C7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808C9-EA5D-41DE-BAD3-BECB536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CEAB74-9149-4FC9-90AC-A96C33BA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pic>
        <p:nvPicPr>
          <p:cNvPr id="10" name="Picture 9" descr="A picture containing factory, building&#10;&#10;Description automatically generated">
            <a:extLst>
              <a:ext uri="{FF2B5EF4-FFF2-40B4-BE49-F238E27FC236}">
                <a16:creationId xmlns:a16="http://schemas.microsoft.com/office/drawing/2014/main" id="{72963AF9-5297-C981-7876-B38912AE70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535" y="906464"/>
            <a:ext cx="3386149" cy="2266519"/>
          </a:xfrm>
          <a:prstGeom prst="rect">
            <a:avLst/>
          </a:prstGeom>
        </p:spPr>
      </p:pic>
      <p:pic>
        <p:nvPicPr>
          <p:cNvPr id="12" name="Picture 11" descr="A picture containing indoor, ceiling, blue&#10;&#10;Description automatically generated">
            <a:extLst>
              <a:ext uri="{FF2B5EF4-FFF2-40B4-BE49-F238E27FC236}">
                <a16:creationId xmlns:a16="http://schemas.microsoft.com/office/drawing/2014/main" id="{E0408C13-4735-03FF-0933-36941F8C7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495" y="3663944"/>
            <a:ext cx="3386149" cy="22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B6F99-129F-3DC8-60AB-0572A4E0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8784355" cy="4608512"/>
          </a:xfrm>
        </p:spPr>
        <p:txBody>
          <a:bodyPr/>
          <a:lstStyle/>
          <a:p>
            <a:r>
              <a:rPr lang="en-GB" dirty="0"/>
              <a:t>Maintenance of cranes is defined in CERN rule GSI-M-1 (manufacturers recommendation);</a:t>
            </a:r>
          </a:p>
          <a:p>
            <a:r>
              <a:rPr lang="en-GB" dirty="0"/>
              <a:t>Manufacturers recommend a preventative maintenance intervention every 30h of usage;</a:t>
            </a:r>
          </a:p>
          <a:p>
            <a:r>
              <a:rPr lang="en-GB" dirty="0"/>
              <a:t>CERN already has electromechanical </a:t>
            </a:r>
            <a:r>
              <a:rPr lang="en-GB" dirty="0" err="1"/>
              <a:t>horometers</a:t>
            </a:r>
            <a:r>
              <a:rPr lang="en-GB" dirty="0"/>
              <a:t> installed on all cranes ;</a:t>
            </a:r>
          </a:p>
          <a:p>
            <a:r>
              <a:rPr lang="en-GB" dirty="0"/>
              <a:t>Usage of cranes at CERN is in most cases very low :  between 1h/year and 177h/year.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2A4BB-A864-A625-8BD9-4CBA5C2F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FA7BB-2ABD-FA9A-3FA7-6A24B42B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F51FF-8D07-3FAA-D924-BD49733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63FA1D-45ED-87F9-101B-B3C79186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Existing situation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A884D2-1745-C1FD-BB51-1F7330C49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978" y="319308"/>
            <a:ext cx="2370568" cy="165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white clock with black hands&#10;&#10;Description automatically generated with medium confidence">
            <a:extLst>
              <a:ext uri="{FF2B5EF4-FFF2-40B4-BE49-F238E27FC236}">
                <a16:creationId xmlns:a16="http://schemas.microsoft.com/office/drawing/2014/main" id="{08190849-5095-F5A4-27DB-EA345CD1A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6576" y="2193666"/>
            <a:ext cx="801314" cy="804110"/>
          </a:xfrm>
          <a:prstGeom prst="rect">
            <a:avLst/>
          </a:prstGeom>
        </p:spPr>
      </p:pic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EB4E23FB-33E5-A5B1-652D-3F4AA1E1D2C1}"/>
              </a:ext>
            </a:extLst>
          </p:cNvPr>
          <p:cNvSpPr/>
          <p:nvPr/>
        </p:nvSpPr>
        <p:spPr>
          <a:xfrm rot="5400000">
            <a:off x="9482173" y="2024915"/>
            <a:ext cx="720078" cy="1443752"/>
          </a:xfrm>
          <a:prstGeom prst="curvedLeftArrow">
            <a:avLst>
              <a:gd name="adj1" fmla="val 15261"/>
              <a:gd name="adj2" fmla="val 38552"/>
              <a:gd name="adj3" fmla="val 21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005D1-A6B0-998B-7F38-1EF4CAB43BF4}"/>
              </a:ext>
            </a:extLst>
          </p:cNvPr>
          <p:cNvSpPr txBox="1"/>
          <p:nvPr/>
        </p:nvSpPr>
        <p:spPr>
          <a:xfrm>
            <a:off x="8575016" y="2355587"/>
            <a:ext cx="64327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H" dirty="0"/>
              <a:t>30 h</a:t>
            </a:r>
            <a:endParaRPr lang="en-GB" dirty="0"/>
          </a:p>
        </p:txBody>
      </p:sp>
      <p:pic>
        <p:nvPicPr>
          <p:cNvPr id="1026" name="2F5020FE-B307-477D-A2D6-C1C26D0CEE48" descr="IMG_4696.jpg">
            <a:extLst>
              <a:ext uri="{FF2B5EF4-FFF2-40B4-BE49-F238E27FC236}">
                <a16:creationId xmlns:a16="http://schemas.microsoft.com/office/drawing/2014/main" id="{431FB631-4C60-63E3-7E25-4AB0DB109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4352" y="3236586"/>
            <a:ext cx="1443752" cy="7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0E1B5-67FE-0B97-F31C-E4FA30AE0F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663" y="4206876"/>
            <a:ext cx="2710133" cy="17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0F66F8-9540-8B8A-F854-2E7D95B7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Following a first simulation, regarding maintenance on overhead cranes :</a:t>
            </a:r>
          </a:p>
          <a:p>
            <a:pPr lvl="1"/>
            <a:r>
              <a:rPr lang="en-GB" dirty="0"/>
              <a:t>230 preventative interventions per year (usage-based approach) Vs 480 with previous strategy (fixed periodicity, once or twice a year)</a:t>
            </a:r>
          </a:p>
          <a:p>
            <a:pPr lvl="1"/>
            <a:r>
              <a:rPr lang="en-GB" dirty="0"/>
              <a:t>61% of savings per year on preventive maintenance costs for usage-based approach compared to fixed periodicity approach.</a:t>
            </a:r>
          </a:p>
          <a:p>
            <a:r>
              <a:rPr lang="en-GB" dirty="0"/>
              <a:t>EN-HE currently uses CERN EAM system (Enterprise Asset Management)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69CA8-9F63-D309-40C0-6CF8AC85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A7238-07AC-9F5E-DF53-E032730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30989-3CC0-E2EC-A6A5-8C897F55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507204-A5C0-E1F6-310A-401113DF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situation (until 2022)</a:t>
            </a:r>
          </a:p>
        </p:txBody>
      </p:sp>
    </p:spTree>
    <p:extLst>
      <p:ext uri="{BB962C8B-B14F-4D97-AF65-F5344CB8AC3E}">
        <p14:creationId xmlns:p14="http://schemas.microsoft.com/office/powerpoint/2010/main" val="188264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C9962-9B95-5331-D301-5B33CB4E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requirements for the system to be implemented are the following:</a:t>
            </a:r>
          </a:p>
          <a:p>
            <a:r>
              <a:rPr lang="en-GB" dirty="0"/>
              <a:t>Know the real usage of each crane. Minimum periodicity for maintenance = 15 days, periodicity of readings = 1 day (3 days acceptable);</a:t>
            </a:r>
          </a:p>
          <a:p>
            <a:r>
              <a:rPr lang="en-GB" dirty="0"/>
              <a:t>Trigger maintenance work orders based on the automatic readings (EAM system already supports it);</a:t>
            </a:r>
          </a:p>
          <a:p>
            <a:r>
              <a:rPr lang="en-GB" dirty="0"/>
              <a:t>Monitor preventative maintenance interventions to guarantee the conformity with GSI-M-1;</a:t>
            </a:r>
          </a:p>
          <a:p>
            <a:r>
              <a:rPr lang="en-GB" dirty="0"/>
              <a:t>Detect the failures of the system to avoid missing any intervention.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A89BD-6126-78B2-AE62-9B298182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C4F82-FE1A-468B-21CC-F94815A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1511E-E8E5-244F-B0BD-9F9F846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7CB81-5BA0-876B-8BB8-8653995A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Requirements for the solution</a:t>
            </a:r>
          </a:p>
        </p:txBody>
      </p:sp>
    </p:spTree>
    <p:extLst>
      <p:ext uri="{BB962C8B-B14F-4D97-AF65-F5344CB8AC3E}">
        <p14:creationId xmlns:p14="http://schemas.microsoft.com/office/powerpoint/2010/main" val="182488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C9962-9B95-5331-D301-5B33CB4E4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 successful proof of concept tests were performed with the support of IT-CS (network) in spring 2021.</a:t>
            </a:r>
          </a:p>
          <a:p>
            <a:pPr marL="0" indent="0">
              <a:buNone/>
            </a:pPr>
            <a:r>
              <a:rPr lang="en-GB" dirty="0"/>
              <a:t>The cost of development and implementation of the system was evaluated as follows:</a:t>
            </a:r>
          </a:p>
          <a:p>
            <a:r>
              <a:rPr lang="en-GB" dirty="0"/>
              <a:t>60 </a:t>
            </a:r>
            <a:r>
              <a:rPr lang="en-GB" dirty="0" err="1"/>
              <a:t>kCHF</a:t>
            </a:r>
            <a:r>
              <a:rPr lang="en-GB" dirty="0"/>
              <a:t> to purchase the IoT trackers;</a:t>
            </a:r>
          </a:p>
          <a:p>
            <a:r>
              <a:rPr lang="en-GB" dirty="0"/>
              <a:t>60 </a:t>
            </a:r>
            <a:r>
              <a:rPr lang="en-GB" dirty="0" err="1"/>
              <a:t>kCHF</a:t>
            </a:r>
            <a:r>
              <a:rPr lang="en-GB" dirty="0"/>
              <a:t> to install the trackers on the cranes;</a:t>
            </a:r>
          </a:p>
          <a:p>
            <a:r>
              <a:rPr lang="en-GB" dirty="0"/>
              <a:t>80 </a:t>
            </a:r>
            <a:r>
              <a:rPr lang="en-GB" dirty="0" err="1"/>
              <a:t>kCHF</a:t>
            </a:r>
            <a:r>
              <a:rPr lang="en-GB" dirty="0"/>
              <a:t> for extra personnel to develop the system.</a:t>
            </a:r>
          </a:p>
          <a:p>
            <a:pPr marL="0" indent="0">
              <a:buNone/>
            </a:pPr>
            <a:r>
              <a:rPr lang="en-GB" dirty="0"/>
              <a:t>Total cost of 200 </a:t>
            </a:r>
            <a:r>
              <a:rPr lang="en-GB" dirty="0" err="1"/>
              <a:t>kCHF</a:t>
            </a:r>
            <a:r>
              <a:rPr lang="en-GB" dirty="0"/>
              <a:t> and a return over investment evaluated to 2 years.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A89BD-6126-78B2-AE62-9B298182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C4F82-FE1A-468B-21CC-F94815A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1511E-E8E5-244F-B0BD-9F9F846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47CB81-5BA0-876B-8BB8-8653995A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Requirements for the solution</a:t>
            </a:r>
          </a:p>
        </p:txBody>
      </p:sp>
    </p:spTree>
    <p:extLst>
      <p:ext uri="{BB962C8B-B14F-4D97-AF65-F5344CB8AC3E}">
        <p14:creationId xmlns:p14="http://schemas.microsoft.com/office/powerpoint/2010/main" val="152838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772ED7-B9CA-B16B-E5A2-A5A2D53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Technical solution using IoT trackers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F750D-E0CB-A884-AB47-06F3E1A2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2023-09-29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C50F8-B151-99E0-5D44-E302990D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Damien Lafarge | USAGE-BASED MAINTENANCE OF CRANES | INDICO #18965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190CF-F836-00BD-CF34-F5E57421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ECE550-740D-7114-EE05-A85E17336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global view of the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Trackers connected to cranes via dry contact, accumulate locally the total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Trackers send data through LoRa (surface) or LTE-M (underground)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WinCC OA converts data, archives it, monitors the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EAM reads data from WinCC OA </a:t>
            </a:r>
            <a:r>
              <a:rPr lang="en-GB" b="0" dirty="0"/>
              <a:t>(</a:t>
            </a:r>
            <a:r>
              <a:rPr lang="en-GB" b="0" dirty="0" err="1"/>
              <a:t>NxCALS</a:t>
            </a:r>
            <a:r>
              <a:rPr lang="en-GB" b="0" dirty="0"/>
              <a:t>)</a:t>
            </a:r>
            <a:r>
              <a:rPr lang="en-GB" dirty="0"/>
              <a:t>, generates work orders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6FF9AD6C-25EB-D1F7-D294-02E8F15C127B}"/>
              </a:ext>
            </a:extLst>
          </p:cNvPr>
          <p:cNvSpPr txBox="1">
            <a:spLocks/>
          </p:cNvSpPr>
          <p:nvPr/>
        </p:nvSpPr>
        <p:spPr>
          <a:xfrm>
            <a:off x="7458772" y="4171104"/>
            <a:ext cx="4320481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385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0" dirty="0"/>
              <a:t>LoRa «</a:t>
            </a:r>
            <a:r>
              <a:rPr lang="en-GB" sz="1100" b="0" u="sng" dirty="0"/>
              <a:t>Lo</a:t>
            </a:r>
            <a:r>
              <a:rPr lang="en-GB" sz="1100" b="0" dirty="0"/>
              <a:t>ng </a:t>
            </a:r>
            <a:r>
              <a:rPr lang="en-GB" sz="1100" b="0" u="sng" dirty="0"/>
              <a:t>Ra</a:t>
            </a:r>
            <a:r>
              <a:rPr lang="en-GB" sz="1100" b="0" dirty="0"/>
              <a:t>nge» : network for devices using little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0" dirty="0"/>
              <a:t>LTE-M «</a:t>
            </a:r>
            <a:r>
              <a:rPr lang="en-GB" sz="1100" b="0" u="sng" dirty="0"/>
              <a:t>L</a:t>
            </a:r>
            <a:r>
              <a:rPr lang="en-GB" sz="1100" b="0" dirty="0"/>
              <a:t>ong </a:t>
            </a:r>
            <a:r>
              <a:rPr lang="en-GB" sz="1100" b="0" u="sng" dirty="0"/>
              <a:t>T</a:t>
            </a:r>
            <a:r>
              <a:rPr lang="en-GB" sz="1100" b="0" dirty="0"/>
              <a:t>erm </a:t>
            </a:r>
            <a:r>
              <a:rPr lang="en-GB" sz="1100" b="0" u="sng" dirty="0"/>
              <a:t>E</a:t>
            </a:r>
            <a:r>
              <a:rPr lang="en-GB" sz="1100" b="0" dirty="0"/>
              <a:t>volution - </a:t>
            </a:r>
            <a:r>
              <a:rPr lang="en-GB" sz="1100" b="0" u="sng" dirty="0"/>
              <a:t>M</a:t>
            </a:r>
            <a:r>
              <a:rPr lang="en-GB" sz="1100" b="0" dirty="0"/>
              <a:t>achine»: network for IoT devices based on mobile network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0" dirty="0"/>
              <a:t>WinCC OA : supervision system used for many equipment at CERN including accelerators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59F45-8B39-366B-A7C7-725F3DF44E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460" y="1450770"/>
            <a:ext cx="60396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2B6876-E734-173C-0607-7FBB4619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Quite long information workflow for such a «simple» application but: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Very robust against loss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Reusable for other applications, e.g. inside EN-HE, the monitoring of the usage of the lifts, the monitoring of the location of mobile 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system has all maintenance capabilities to detect loss of communication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Fulfils completely the specifications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CB11D-38F3-BDEA-DBEC-16C334D0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Technical solution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D1173-F88E-B9ED-835C-F3D05DA3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2023-09-29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3C245-CAB6-02A7-4B09-B50E675B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Damien Lafarge | USAGE-BASED MAINTENANCE OF CRANES | INDICO #18965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62A8B-77DC-62BC-A7C0-C8F95816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A22DD23-9704-4E03-A13F-CF67C670CC02}" vid="{0604311A-A1EF-46B6-8E1A-47A72DCF20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Template-EN-2021</Template>
  <TotalTime>1648</TotalTime>
  <Words>1130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USAGE-BASED MAINTENANCE OF OVERHEAD TRAVELLING CRANES</vt:lpstr>
      <vt:lpstr>Agenda</vt:lpstr>
      <vt:lpstr>Introduction</vt:lpstr>
      <vt:lpstr>Existing situation</vt:lpstr>
      <vt:lpstr>Existing situation (until 2022)</vt:lpstr>
      <vt:lpstr>Requirements for the solution</vt:lpstr>
      <vt:lpstr>Requirements for the solution</vt:lpstr>
      <vt:lpstr>Technical solution using IoT trackers</vt:lpstr>
      <vt:lpstr>Technical solution</vt:lpstr>
      <vt:lpstr>Results</vt:lpstr>
      <vt:lpstr>Results</vt:lpstr>
      <vt:lpstr>Results</vt:lpstr>
      <vt:lpstr>Results</vt:lpstr>
      <vt:lpstr>Results</vt:lpstr>
      <vt:lpstr>Conclusions</vt:lpstr>
      <vt:lpstr>PowerPoint Presentation</vt:lpstr>
      <vt:lpstr>Spare slides</vt:lpstr>
      <vt:lpstr>Existing situation</vt:lpstr>
      <vt:lpstr>Results – wiring problems</vt:lpstr>
      <vt:lpstr>GPS applications – under implementation in 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Damien Lafarge</dc:creator>
  <cp:lastModifiedBy>Damien Lafarge</cp:lastModifiedBy>
  <cp:revision>36</cp:revision>
  <cp:lastPrinted>2020-01-30T13:49:18Z</cp:lastPrinted>
  <dcterms:created xsi:type="dcterms:W3CDTF">2022-09-15T15:26:19Z</dcterms:created>
  <dcterms:modified xsi:type="dcterms:W3CDTF">2023-09-25T06:50:23Z</dcterms:modified>
</cp:coreProperties>
</file>