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2" r:id="rId2"/>
    <p:sldId id="267" r:id="rId3"/>
    <p:sldId id="274" r:id="rId4"/>
    <p:sldId id="268" r:id="rId5"/>
    <p:sldId id="278" r:id="rId6"/>
    <p:sldId id="303" r:id="rId7"/>
    <p:sldId id="282" r:id="rId8"/>
    <p:sldId id="283" r:id="rId9"/>
    <p:sldId id="284" r:id="rId10"/>
    <p:sldId id="285" r:id="rId11"/>
    <p:sldId id="279" r:id="rId12"/>
    <p:sldId id="299" r:id="rId13"/>
    <p:sldId id="286" r:id="rId14"/>
    <p:sldId id="292" r:id="rId15"/>
    <p:sldId id="300" r:id="rId16"/>
    <p:sldId id="289" r:id="rId17"/>
    <p:sldId id="290" r:id="rId18"/>
    <p:sldId id="302" r:id="rId19"/>
    <p:sldId id="295" r:id="rId20"/>
    <p:sldId id="297" r:id="rId21"/>
    <p:sldId id="288" r:id="rId22"/>
    <p:sldId id="298" r:id="rId23"/>
    <p:sldId id="301" r:id="rId24"/>
    <p:sldId id="291" r:id="rId25"/>
    <p:sldId id="277"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a:srgbClr val="666666"/>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53" autoAdjust="0"/>
    <p:restoredTop sz="94681" autoAdjust="0"/>
  </p:normalViewPr>
  <p:slideViewPr>
    <p:cSldViewPr snapToGrid="0" snapToObjects="1">
      <p:cViewPr varScale="1">
        <p:scale>
          <a:sx n="94" d="100"/>
          <a:sy n="94" d="100"/>
        </p:scale>
        <p:origin x="12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2023-09-26</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RCM - </a:t>
            </a:r>
            <a:r>
              <a:rPr lang="sv-SE" sz="1200" b="0" i="0" kern="1200" err="1">
                <a:solidFill>
                  <a:schemeClr val="tx1"/>
                </a:solidFill>
                <a:effectLst/>
                <a:latin typeface="+mn-lt"/>
                <a:ea typeface="+mn-ea"/>
                <a:cs typeface="+mn-cs"/>
              </a:rPr>
              <a:t>Reliability</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Centered</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Maintenance</a:t>
            </a:r>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FMEA - </a:t>
            </a:r>
            <a:r>
              <a:rPr lang="sv-SE" sz="1200" b="0" i="0" kern="1200" err="1">
                <a:solidFill>
                  <a:schemeClr val="tx1"/>
                </a:solidFill>
                <a:effectLst/>
                <a:latin typeface="+mn-lt"/>
                <a:ea typeface="+mn-ea"/>
                <a:cs typeface="+mn-cs"/>
              </a:rPr>
              <a:t>Failure</a:t>
            </a:r>
            <a:r>
              <a:rPr lang="sv-SE" sz="1200" b="0" i="0" kern="1200">
                <a:solidFill>
                  <a:schemeClr val="tx1"/>
                </a:solidFill>
                <a:effectLst/>
                <a:latin typeface="+mn-lt"/>
                <a:ea typeface="+mn-ea"/>
                <a:cs typeface="+mn-cs"/>
              </a:rPr>
              <a:t> modes and </a:t>
            </a:r>
            <a:r>
              <a:rPr lang="sv-SE" sz="1200" b="0" i="0" kern="1200" err="1">
                <a:solidFill>
                  <a:schemeClr val="tx1"/>
                </a:solidFill>
                <a:effectLst/>
                <a:latin typeface="+mn-lt"/>
                <a:ea typeface="+mn-ea"/>
                <a:cs typeface="+mn-cs"/>
              </a:rPr>
              <a:t>effects</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analysis</a:t>
            </a:r>
            <a:endParaRPr lang="sv-SE"/>
          </a:p>
        </p:txBody>
      </p:sp>
      <p:sp>
        <p:nvSpPr>
          <p:cNvPr id="4" name="Slide Number Placeholder 3"/>
          <p:cNvSpPr>
            <a:spLocks noGrp="1"/>
          </p:cNvSpPr>
          <p:nvPr>
            <p:ph type="sldNum" sz="quarter" idx="5"/>
          </p:nvPr>
        </p:nvSpPr>
        <p:spPr/>
        <p:txBody>
          <a:bodyPr/>
          <a:lstStyle/>
          <a:p>
            <a:fld id="{3AE5A434-646A-2746-9BDC-885B2382B33E}" type="slidenum">
              <a:rPr lang="sv-SE" smtClean="0"/>
              <a:t>8</a:t>
            </a:fld>
            <a:endParaRPr lang="sv-SE"/>
          </a:p>
        </p:txBody>
      </p:sp>
    </p:spTree>
    <p:extLst>
      <p:ext uri="{BB962C8B-B14F-4D97-AF65-F5344CB8AC3E}">
        <p14:creationId xmlns:p14="http://schemas.microsoft.com/office/powerpoint/2010/main" val="917732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2023-09-26</a:t>
            </a:fld>
            <a:endParaRPr lang="sv-SE"/>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GB"/>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GB"/>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2023-09-26</a:t>
            </a:fld>
            <a:endParaRPr lang="sv-SE"/>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1" name="Platshållare för datum 3">
            <a:extLst>
              <a:ext uri="{FF2B5EF4-FFF2-40B4-BE49-F238E27FC236}">
                <a16:creationId xmlns:a16="http://schemas.microsoft.com/office/drawing/2014/main" id="{1D09AD65-1FD9-4184-BEE4-83A5D1103417}"/>
              </a:ext>
            </a:extLst>
          </p:cNvPr>
          <p:cNvSpPr>
            <a:spLocks noGrp="1"/>
          </p:cNvSpPr>
          <p:nvPr>
            <p:ph type="dt" sz="half" idx="12"/>
          </p:nvPr>
        </p:nvSpPr>
        <p:spPr>
          <a:xfrm>
            <a:off x="1930395" y="6117873"/>
            <a:ext cx="3215183" cy="459883"/>
          </a:xfrm>
        </p:spPr>
        <p:txBody>
          <a:bodyPr tIns="18000" bIns="18000" anchor="t" anchorCtr="0"/>
          <a:lstStyle>
            <a:lvl1pPr>
              <a:defRPr sz="1200" b="1">
                <a:solidFill>
                  <a:schemeClr val="bg1"/>
                </a:solidFill>
              </a:defRPr>
            </a:lvl1pPr>
          </a:lstStyle>
          <a:p>
            <a:r>
              <a:rPr lang="sv-SE"/>
              <a:t>2020-01-27</a:t>
            </a:r>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a:t>PRESENTATION </a:t>
            </a:r>
            <a:r>
              <a:rPr lang="sv-SE" err="1"/>
              <a:t>TITLe</a:t>
            </a:r>
            <a:r>
              <a:rPr lang="sv-SE"/>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GB"/>
              <a:t>Click to 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2023-09-26</a:t>
            </a:fld>
            <a:endParaRPr lang="sv-SE"/>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2023-09-26</a:t>
            </a:fld>
            <a:endParaRPr lang="sv-SE"/>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2023-09-26</a:t>
            </a:fld>
            <a:endParaRPr lang="sv-SE"/>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2023-09-26</a:t>
            </a:fld>
            <a:endParaRPr lang="sv-SE"/>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2023-09-26</a:t>
            </a:fld>
            <a:endParaRPr lang="sv-SE"/>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2023-09-26</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88692-CCFC-F14B-B9D0-C3EA5F677B38}"/>
              </a:ext>
            </a:extLst>
          </p:cNvPr>
          <p:cNvSpPr>
            <a:spLocks noGrp="1"/>
          </p:cNvSpPr>
          <p:nvPr>
            <p:ph type="title"/>
          </p:nvPr>
        </p:nvSpPr>
        <p:spPr/>
        <p:txBody>
          <a:bodyPr/>
          <a:lstStyle/>
          <a:p>
            <a:r>
              <a:rPr lang="sv-SE"/>
              <a:t>Evaluation Methodology</a:t>
            </a:r>
          </a:p>
        </p:txBody>
      </p:sp>
      <p:sp>
        <p:nvSpPr>
          <p:cNvPr id="3" name="Footer Placeholder 2">
            <a:extLst>
              <a:ext uri="{FF2B5EF4-FFF2-40B4-BE49-F238E27FC236}">
                <a16:creationId xmlns:a16="http://schemas.microsoft.com/office/drawing/2014/main" id="{932CD53A-2935-B043-98F6-13E04B6454C1}"/>
              </a:ext>
            </a:extLst>
          </p:cNvPr>
          <p:cNvSpPr>
            <a:spLocks noGrp="1"/>
          </p:cNvSpPr>
          <p:nvPr>
            <p:ph type="ftr" sz="quarter" idx="11"/>
          </p:nvPr>
        </p:nvSpPr>
        <p:spPr/>
        <p:txBody>
          <a:bodyPr/>
          <a:lstStyle/>
          <a:p>
            <a:r>
              <a:rPr lang="sv-SE"/>
              <a:t>PRESENTATION TITLE/FOOTER</a:t>
            </a:r>
          </a:p>
        </p:txBody>
      </p:sp>
      <p:sp>
        <p:nvSpPr>
          <p:cNvPr id="4" name="Slide Number Placeholder 3">
            <a:extLst>
              <a:ext uri="{FF2B5EF4-FFF2-40B4-BE49-F238E27FC236}">
                <a16:creationId xmlns:a16="http://schemas.microsoft.com/office/drawing/2014/main" id="{81ABBFF5-1FB0-454B-8CD9-5297EF5B21DB}"/>
              </a:ext>
            </a:extLst>
          </p:cNvPr>
          <p:cNvSpPr>
            <a:spLocks noGrp="1"/>
          </p:cNvSpPr>
          <p:nvPr>
            <p:ph type="sldNum" sz="quarter" idx="12"/>
          </p:nvPr>
        </p:nvSpPr>
        <p:spPr/>
        <p:txBody>
          <a:bodyPr/>
          <a:lstStyle/>
          <a:p>
            <a:fld id="{F7283078-D760-1647-8B80-66BA8B52336D}" type="slidenum">
              <a:rPr lang="sv-SE" smtClean="0"/>
              <a:t>10</a:t>
            </a:fld>
            <a:endParaRPr lang="sv-SE"/>
          </a:p>
        </p:txBody>
      </p:sp>
      <p:sp>
        <p:nvSpPr>
          <p:cNvPr id="7" name="Text Placeholder 6">
            <a:extLst>
              <a:ext uri="{FF2B5EF4-FFF2-40B4-BE49-F238E27FC236}">
                <a16:creationId xmlns:a16="http://schemas.microsoft.com/office/drawing/2014/main" id="{581B6008-652A-FA43-862B-5F59652DBA08}"/>
              </a:ext>
            </a:extLst>
          </p:cNvPr>
          <p:cNvSpPr>
            <a:spLocks noGrp="1"/>
          </p:cNvSpPr>
          <p:nvPr>
            <p:ph type="body" sz="quarter" idx="14"/>
          </p:nvPr>
        </p:nvSpPr>
        <p:spPr/>
        <p:txBody>
          <a:bodyPr/>
          <a:lstStyle/>
          <a:p>
            <a:r>
              <a:rPr lang="en-US" dirty="0"/>
              <a:t>A starting point</a:t>
            </a:r>
          </a:p>
        </p:txBody>
      </p:sp>
      <p:sp>
        <p:nvSpPr>
          <p:cNvPr id="8" name="Date Placeholder 7">
            <a:extLst>
              <a:ext uri="{FF2B5EF4-FFF2-40B4-BE49-F238E27FC236}">
                <a16:creationId xmlns:a16="http://schemas.microsoft.com/office/drawing/2014/main" id="{A5D1F46D-0F90-7748-B242-8992B72CD91D}"/>
              </a:ext>
            </a:extLst>
          </p:cNvPr>
          <p:cNvSpPr>
            <a:spLocks noGrp="1"/>
          </p:cNvSpPr>
          <p:nvPr>
            <p:ph type="dt" sz="half" idx="10"/>
          </p:nvPr>
        </p:nvSpPr>
        <p:spPr/>
        <p:txBody>
          <a:bodyPr/>
          <a:lstStyle/>
          <a:p>
            <a:fld id="{18896B66-0B3A-474C-9C9C-E4F07B1F5DAD}" type="datetime1">
              <a:rPr lang="sv-SE" smtClean="0"/>
              <a:t>2023-09-26</a:t>
            </a:fld>
            <a:endParaRPr lang="sv-SE"/>
          </a:p>
        </p:txBody>
      </p:sp>
      <p:pic>
        <p:nvPicPr>
          <p:cNvPr id="10" name="Picture 9">
            <a:extLst>
              <a:ext uri="{FF2B5EF4-FFF2-40B4-BE49-F238E27FC236}">
                <a16:creationId xmlns:a16="http://schemas.microsoft.com/office/drawing/2014/main" id="{573DA529-4302-4949-AA7F-0CA3EB1F2DDB}"/>
              </a:ext>
            </a:extLst>
          </p:cNvPr>
          <p:cNvPicPr>
            <a:picLocks noChangeAspect="1"/>
          </p:cNvPicPr>
          <p:nvPr/>
        </p:nvPicPr>
        <p:blipFill>
          <a:blip r:embed="rId2"/>
          <a:stretch>
            <a:fillRect/>
          </a:stretch>
        </p:blipFill>
        <p:spPr>
          <a:xfrm>
            <a:off x="1512402" y="1369801"/>
            <a:ext cx="8542613" cy="5470594"/>
          </a:xfrm>
          <a:prstGeom prst="rect">
            <a:avLst/>
          </a:prstGeom>
        </p:spPr>
      </p:pic>
    </p:spTree>
    <p:extLst>
      <p:ext uri="{BB962C8B-B14F-4D97-AF65-F5344CB8AC3E}">
        <p14:creationId xmlns:p14="http://schemas.microsoft.com/office/powerpoint/2010/main" val="391160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2565-3C4C-C39A-6420-38B57D91DAE7}"/>
              </a:ext>
            </a:extLst>
          </p:cNvPr>
          <p:cNvSpPr>
            <a:spLocks noGrp="1"/>
          </p:cNvSpPr>
          <p:nvPr>
            <p:ph type="title"/>
          </p:nvPr>
        </p:nvSpPr>
        <p:spPr/>
        <p:txBody>
          <a:bodyPr/>
          <a:lstStyle/>
          <a:p>
            <a:r>
              <a:rPr lang="en-US"/>
              <a:t>Spare Part Analysis</a:t>
            </a:r>
          </a:p>
        </p:txBody>
      </p:sp>
      <p:sp>
        <p:nvSpPr>
          <p:cNvPr id="3" name="Footer Placeholder 2">
            <a:extLst>
              <a:ext uri="{FF2B5EF4-FFF2-40B4-BE49-F238E27FC236}">
                <a16:creationId xmlns:a16="http://schemas.microsoft.com/office/drawing/2014/main" id="{EF85E32B-62A4-4F71-A8D0-9AB4D7695B97}"/>
              </a:ext>
            </a:extLst>
          </p:cNvPr>
          <p:cNvSpPr>
            <a:spLocks noGrp="1"/>
          </p:cNvSpPr>
          <p:nvPr>
            <p:ph type="ftr" sz="quarter" idx="11"/>
          </p:nvPr>
        </p:nvSpPr>
        <p:spPr/>
        <p:txBody>
          <a:bodyPr/>
          <a:lstStyle/>
          <a:p>
            <a:r>
              <a:rPr lang="sv-SE"/>
              <a:t>PRESENTATION TITLE/FOOTER</a:t>
            </a:r>
          </a:p>
        </p:txBody>
      </p:sp>
      <p:sp>
        <p:nvSpPr>
          <p:cNvPr id="4" name="Slide Number Placeholder 3">
            <a:extLst>
              <a:ext uri="{FF2B5EF4-FFF2-40B4-BE49-F238E27FC236}">
                <a16:creationId xmlns:a16="http://schemas.microsoft.com/office/drawing/2014/main" id="{60C05481-FF0B-BF05-2951-D5F2D97614A6}"/>
              </a:ext>
            </a:extLst>
          </p:cNvPr>
          <p:cNvSpPr>
            <a:spLocks noGrp="1"/>
          </p:cNvSpPr>
          <p:nvPr>
            <p:ph type="sldNum" sz="quarter" idx="12"/>
          </p:nvPr>
        </p:nvSpPr>
        <p:spPr/>
        <p:txBody>
          <a:bodyPr/>
          <a:lstStyle/>
          <a:p>
            <a:fld id="{F7283078-D760-1647-8B80-66BA8B52336D}" type="slidenum">
              <a:rPr lang="sv-SE" smtClean="0"/>
              <a:t>11</a:t>
            </a:fld>
            <a:endParaRPr lang="sv-SE"/>
          </a:p>
        </p:txBody>
      </p:sp>
      <p:sp>
        <p:nvSpPr>
          <p:cNvPr id="5" name="Content Placeholder 4">
            <a:extLst>
              <a:ext uri="{FF2B5EF4-FFF2-40B4-BE49-F238E27FC236}">
                <a16:creationId xmlns:a16="http://schemas.microsoft.com/office/drawing/2014/main" id="{AE5CB39B-A5D8-22AC-D291-222138F6A51F}"/>
              </a:ext>
            </a:extLst>
          </p:cNvPr>
          <p:cNvSpPr>
            <a:spLocks noGrp="1"/>
          </p:cNvSpPr>
          <p:nvPr>
            <p:ph idx="1"/>
          </p:nvPr>
        </p:nvSpPr>
        <p:spPr/>
        <p:txBody>
          <a:bodyPr/>
          <a:lstStyle/>
          <a:p>
            <a:r>
              <a:rPr lang="en-GB" sz="1800" dirty="0">
                <a:effectLst/>
                <a:latin typeface="SegoeUIHistoric"/>
              </a:rPr>
              <a:t>It's not required to have a lot of spare parts for all equipment that has been classed as A. </a:t>
            </a:r>
          </a:p>
          <a:p>
            <a:r>
              <a:rPr lang="en-GB" sz="1800" dirty="0">
                <a:effectLst/>
                <a:latin typeface="SegoeUIHistoric"/>
              </a:rPr>
              <a:t>The need for spares needs to be governed by the acceptable duration of a stand still as well as the possibility to acquire spares. </a:t>
            </a:r>
          </a:p>
          <a:p>
            <a:r>
              <a:rPr lang="en-GB" sz="1800" dirty="0">
                <a:effectLst/>
                <a:latin typeface="SegoeUIHistoric"/>
              </a:rPr>
              <a:t>The cost of a stand still needs to be calculated against the cost of having spares on the shelf, how many years the spare will be in storage and what will it cost? </a:t>
            </a:r>
          </a:p>
          <a:p>
            <a:r>
              <a:rPr lang="en-GB" sz="1800" dirty="0">
                <a:latin typeface="SegoeUIHistoric"/>
              </a:rPr>
              <a:t>Critical input to logistic operations.</a:t>
            </a:r>
            <a:endParaRPr lang="en-GB" sz="1800" dirty="0">
              <a:effectLst/>
              <a:latin typeface="SegoeUIHistoric"/>
            </a:endParaRPr>
          </a:p>
          <a:p>
            <a:endParaRPr lang="en-US" dirty="0"/>
          </a:p>
        </p:txBody>
      </p:sp>
      <p:sp>
        <p:nvSpPr>
          <p:cNvPr id="6" name="Content Placeholder 5">
            <a:extLst>
              <a:ext uri="{FF2B5EF4-FFF2-40B4-BE49-F238E27FC236}">
                <a16:creationId xmlns:a16="http://schemas.microsoft.com/office/drawing/2014/main" id="{F3C44EDE-A82B-EDE3-14E9-85E8975591A1}"/>
              </a:ext>
            </a:extLst>
          </p:cNvPr>
          <p:cNvSpPr>
            <a:spLocks noGrp="1"/>
          </p:cNvSpPr>
          <p:nvPr>
            <p:ph idx="13"/>
          </p:nvPr>
        </p:nvSpPr>
        <p:spPr/>
        <p:txBody>
          <a:bodyPr/>
          <a:lstStyle/>
          <a:p>
            <a:r>
              <a:rPr lang="en-GB" sz="1800" b="1" dirty="0">
                <a:effectLst/>
                <a:latin typeface="SegoeUIHistoric"/>
              </a:rPr>
              <a:t>For Class A </a:t>
            </a:r>
            <a:r>
              <a:rPr lang="en-GB" sz="1800" dirty="0">
                <a:effectLst/>
                <a:latin typeface="SegoeUIHistoric"/>
              </a:rPr>
              <a:t>equipment where spares are not available on shelf, it's recommended to have at least two documented ways of acquiring a spare. Drawings needs to exists in order to manufacture </a:t>
            </a:r>
            <a:endParaRPr lang="en-GB" sz="1600" dirty="0"/>
          </a:p>
          <a:p>
            <a:r>
              <a:rPr lang="en-GB" sz="1800" b="1" dirty="0">
                <a:effectLst/>
                <a:latin typeface="SegoeUIHistoric"/>
              </a:rPr>
              <a:t>For Class B </a:t>
            </a:r>
            <a:r>
              <a:rPr lang="en-GB" sz="1800" dirty="0">
                <a:effectLst/>
                <a:latin typeface="SegoeUIHistoric"/>
              </a:rPr>
              <a:t>equipment it's recommended to have an alternative supplier for spare parts.</a:t>
            </a:r>
          </a:p>
          <a:p>
            <a:r>
              <a:rPr lang="en-GB" sz="1800" b="1" dirty="0">
                <a:effectLst/>
                <a:latin typeface="SegoeUIHistoric"/>
              </a:rPr>
              <a:t>For Class C </a:t>
            </a:r>
            <a:r>
              <a:rPr lang="en-GB" sz="1800" dirty="0">
                <a:effectLst/>
                <a:latin typeface="SegoeUIHistoric"/>
              </a:rPr>
              <a:t>equipment spares will only be stored if the cost is lower than acquiring when needed. No alternative supplier is needed. </a:t>
            </a:r>
            <a:endParaRPr lang="en-GB" sz="1600" dirty="0"/>
          </a:p>
        </p:txBody>
      </p:sp>
      <p:sp>
        <p:nvSpPr>
          <p:cNvPr id="7" name="Text Placeholder 6">
            <a:extLst>
              <a:ext uri="{FF2B5EF4-FFF2-40B4-BE49-F238E27FC236}">
                <a16:creationId xmlns:a16="http://schemas.microsoft.com/office/drawing/2014/main" id="{34D0B139-F477-9A7D-5D42-D72E431FF26E}"/>
              </a:ext>
            </a:extLst>
          </p:cNvPr>
          <p:cNvSpPr>
            <a:spLocks noGrp="1"/>
          </p:cNvSpPr>
          <p:nvPr>
            <p:ph type="body" sz="quarter" idx="14"/>
          </p:nvPr>
        </p:nvSpPr>
        <p:spPr/>
        <p:txBody>
          <a:bodyPr/>
          <a:lstStyle/>
          <a:p>
            <a:r>
              <a:rPr lang="en-US" dirty="0"/>
              <a:t>Example where criticality becomes important</a:t>
            </a:r>
          </a:p>
        </p:txBody>
      </p:sp>
      <p:sp>
        <p:nvSpPr>
          <p:cNvPr id="8" name="Date Placeholder 7">
            <a:extLst>
              <a:ext uri="{FF2B5EF4-FFF2-40B4-BE49-F238E27FC236}">
                <a16:creationId xmlns:a16="http://schemas.microsoft.com/office/drawing/2014/main" id="{3F2FB1AE-1AAC-7309-96FE-6A7FF23DDFF7}"/>
              </a:ext>
            </a:extLst>
          </p:cNvPr>
          <p:cNvSpPr>
            <a:spLocks noGrp="1"/>
          </p:cNvSpPr>
          <p:nvPr>
            <p:ph type="dt" sz="half" idx="10"/>
          </p:nvPr>
        </p:nvSpPr>
        <p:spPr/>
        <p:txBody>
          <a:bodyPr/>
          <a:lstStyle/>
          <a:p>
            <a:fld id="{18896B66-0B3A-474C-9C9C-E4F07B1F5DAD}" type="datetime1">
              <a:rPr lang="sv-SE" smtClean="0"/>
              <a:t>2023-09-26</a:t>
            </a:fld>
            <a:endParaRPr lang="sv-SE"/>
          </a:p>
        </p:txBody>
      </p:sp>
    </p:spTree>
    <p:extLst>
      <p:ext uri="{BB962C8B-B14F-4D97-AF65-F5344CB8AC3E}">
        <p14:creationId xmlns:p14="http://schemas.microsoft.com/office/powerpoint/2010/main" val="341272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1" y="2169209"/>
            <a:ext cx="4483798" cy="2462613"/>
          </a:xfrm>
        </p:spPr>
        <p:txBody>
          <a:bodyPr/>
          <a:lstStyle/>
          <a:p>
            <a:r>
              <a:rPr lang="en-GB" dirty="0"/>
              <a:t>Criticality for work coordination</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3</a:t>
            </a:r>
          </a:p>
        </p:txBody>
      </p:sp>
    </p:spTree>
    <p:extLst>
      <p:ext uri="{BB962C8B-B14F-4D97-AF65-F5344CB8AC3E}">
        <p14:creationId xmlns:p14="http://schemas.microsoft.com/office/powerpoint/2010/main" val="275148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5A839-192F-0712-6FC6-E6A2F0CB5ECE}"/>
              </a:ext>
            </a:extLst>
          </p:cNvPr>
          <p:cNvSpPr>
            <a:spLocks noGrp="1"/>
          </p:cNvSpPr>
          <p:nvPr>
            <p:ph type="title"/>
          </p:nvPr>
        </p:nvSpPr>
        <p:spPr/>
        <p:txBody>
          <a:bodyPr/>
          <a:lstStyle/>
          <a:p>
            <a:r>
              <a:rPr lang="en-US"/>
              <a:t>Work Order	</a:t>
            </a:r>
          </a:p>
        </p:txBody>
      </p:sp>
      <p:sp>
        <p:nvSpPr>
          <p:cNvPr id="3" name="Footer Placeholder 2">
            <a:extLst>
              <a:ext uri="{FF2B5EF4-FFF2-40B4-BE49-F238E27FC236}">
                <a16:creationId xmlns:a16="http://schemas.microsoft.com/office/drawing/2014/main" id="{C41F2C81-BB53-233F-E324-97402741CC0E}"/>
              </a:ext>
            </a:extLst>
          </p:cNvPr>
          <p:cNvSpPr>
            <a:spLocks noGrp="1"/>
          </p:cNvSpPr>
          <p:nvPr>
            <p:ph type="ftr" sz="quarter" idx="11"/>
          </p:nvPr>
        </p:nvSpPr>
        <p:spPr/>
        <p:txBody>
          <a:bodyPr/>
          <a:lstStyle/>
          <a:p>
            <a:r>
              <a:rPr lang="sv-SE"/>
              <a:t>PRESENTATION TITLE/FOOTER</a:t>
            </a:r>
          </a:p>
        </p:txBody>
      </p:sp>
      <p:sp>
        <p:nvSpPr>
          <p:cNvPr id="4" name="Slide Number Placeholder 3">
            <a:extLst>
              <a:ext uri="{FF2B5EF4-FFF2-40B4-BE49-F238E27FC236}">
                <a16:creationId xmlns:a16="http://schemas.microsoft.com/office/drawing/2014/main" id="{CE0154D7-1A74-DF3E-F717-3BD1C11DB378}"/>
              </a:ext>
            </a:extLst>
          </p:cNvPr>
          <p:cNvSpPr>
            <a:spLocks noGrp="1"/>
          </p:cNvSpPr>
          <p:nvPr>
            <p:ph type="sldNum" sz="quarter" idx="12"/>
          </p:nvPr>
        </p:nvSpPr>
        <p:spPr/>
        <p:txBody>
          <a:bodyPr/>
          <a:lstStyle/>
          <a:p>
            <a:fld id="{F7283078-D760-1647-8B80-66BA8B52336D}" type="slidenum">
              <a:rPr lang="sv-SE" smtClean="0"/>
              <a:t>13</a:t>
            </a:fld>
            <a:endParaRPr lang="sv-SE"/>
          </a:p>
        </p:txBody>
      </p:sp>
      <p:sp>
        <p:nvSpPr>
          <p:cNvPr id="5" name="Content Placeholder 4">
            <a:extLst>
              <a:ext uri="{FF2B5EF4-FFF2-40B4-BE49-F238E27FC236}">
                <a16:creationId xmlns:a16="http://schemas.microsoft.com/office/drawing/2014/main" id="{2B8710F6-7A56-1CF7-C1D8-DD703B229A68}"/>
              </a:ext>
            </a:extLst>
          </p:cNvPr>
          <p:cNvSpPr>
            <a:spLocks noGrp="1"/>
          </p:cNvSpPr>
          <p:nvPr>
            <p:ph idx="1"/>
          </p:nvPr>
        </p:nvSpPr>
        <p:spPr/>
        <p:txBody>
          <a:bodyPr/>
          <a:lstStyle/>
          <a:p>
            <a:endParaRPr lang="en-US"/>
          </a:p>
        </p:txBody>
      </p:sp>
      <p:sp>
        <p:nvSpPr>
          <p:cNvPr id="6" name="Content Placeholder 5">
            <a:extLst>
              <a:ext uri="{FF2B5EF4-FFF2-40B4-BE49-F238E27FC236}">
                <a16:creationId xmlns:a16="http://schemas.microsoft.com/office/drawing/2014/main" id="{69FF7F38-AF98-A582-715E-F55EFF29DBE4}"/>
              </a:ext>
            </a:extLst>
          </p:cNvPr>
          <p:cNvSpPr>
            <a:spLocks noGrp="1"/>
          </p:cNvSpPr>
          <p:nvPr>
            <p:ph idx="13"/>
          </p:nvPr>
        </p:nvSpPr>
        <p:spPr/>
        <p:txBody>
          <a:bodyPr/>
          <a:lstStyle/>
          <a:p>
            <a:endParaRPr lang="en-US"/>
          </a:p>
        </p:txBody>
      </p:sp>
      <p:sp>
        <p:nvSpPr>
          <p:cNvPr id="7" name="Text Placeholder 6">
            <a:extLst>
              <a:ext uri="{FF2B5EF4-FFF2-40B4-BE49-F238E27FC236}">
                <a16:creationId xmlns:a16="http://schemas.microsoft.com/office/drawing/2014/main" id="{7F0347F3-CCDA-F88F-E4C4-557BB9A56B40}"/>
              </a:ext>
            </a:extLst>
          </p:cNvPr>
          <p:cNvSpPr>
            <a:spLocks noGrp="1"/>
          </p:cNvSpPr>
          <p:nvPr>
            <p:ph type="body" sz="quarter" idx="14"/>
          </p:nvPr>
        </p:nvSpPr>
        <p:spPr/>
        <p:txBody>
          <a:bodyPr/>
          <a:lstStyle/>
          <a:p>
            <a:r>
              <a:rPr lang="en-US"/>
              <a:t>Quick input to planning </a:t>
            </a:r>
          </a:p>
        </p:txBody>
      </p:sp>
      <p:sp>
        <p:nvSpPr>
          <p:cNvPr id="8" name="Date Placeholder 7">
            <a:extLst>
              <a:ext uri="{FF2B5EF4-FFF2-40B4-BE49-F238E27FC236}">
                <a16:creationId xmlns:a16="http://schemas.microsoft.com/office/drawing/2014/main" id="{C24C8B7C-145A-E728-C8C7-82158B6EE7F3}"/>
              </a:ext>
            </a:extLst>
          </p:cNvPr>
          <p:cNvSpPr>
            <a:spLocks noGrp="1"/>
          </p:cNvSpPr>
          <p:nvPr>
            <p:ph type="dt" sz="half" idx="10"/>
          </p:nvPr>
        </p:nvSpPr>
        <p:spPr/>
        <p:txBody>
          <a:bodyPr/>
          <a:lstStyle/>
          <a:p>
            <a:fld id="{18896B66-0B3A-474C-9C9C-E4F07B1F5DAD}" type="datetime1">
              <a:rPr lang="sv-SE" smtClean="0"/>
              <a:t>2023-09-26</a:t>
            </a:fld>
            <a:endParaRPr lang="sv-SE"/>
          </a:p>
        </p:txBody>
      </p:sp>
      <p:pic>
        <p:nvPicPr>
          <p:cNvPr id="9" name="Picture 8">
            <a:extLst>
              <a:ext uri="{FF2B5EF4-FFF2-40B4-BE49-F238E27FC236}">
                <a16:creationId xmlns:a16="http://schemas.microsoft.com/office/drawing/2014/main" id="{65B81C53-80BC-D3C2-80E9-2F3C5E37BBFC}"/>
              </a:ext>
            </a:extLst>
          </p:cNvPr>
          <p:cNvPicPr>
            <a:picLocks noChangeAspect="1"/>
          </p:cNvPicPr>
          <p:nvPr/>
        </p:nvPicPr>
        <p:blipFill>
          <a:blip r:embed="rId2"/>
          <a:stretch>
            <a:fillRect/>
          </a:stretch>
        </p:blipFill>
        <p:spPr>
          <a:xfrm>
            <a:off x="415166" y="1562400"/>
            <a:ext cx="11346038" cy="3947634"/>
          </a:xfrm>
          <a:prstGeom prst="rect">
            <a:avLst/>
          </a:prstGeom>
        </p:spPr>
      </p:pic>
      <p:sp>
        <p:nvSpPr>
          <p:cNvPr id="10" name="Frame 9">
            <a:extLst>
              <a:ext uri="{FF2B5EF4-FFF2-40B4-BE49-F238E27FC236}">
                <a16:creationId xmlns:a16="http://schemas.microsoft.com/office/drawing/2014/main" id="{582B3D6F-3180-364D-46CA-4D07FB324F01}"/>
              </a:ext>
            </a:extLst>
          </p:cNvPr>
          <p:cNvSpPr/>
          <p:nvPr/>
        </p:nvSpPr>
        <p:spPr>
          <a:xfrm>
            <a:off x="669504" y="3708401"/>
            <a:ext cx="1383740" cy="188686"/>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5267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5A839-192F-0712-6FC6-E6A2F0CB5ECE}"/>
              </a:ext>
            </a:extLst>
          </p:cNvPr>
          <p:cNvSpPr>
            <a:spLocks noGrp="1"/>
          </p:cNvSpPr>
          <p:nvPr>
            <p:ph type="title"/>
          </p:nvPr>
        </p:nvSpPr>
        <p:spPr/>
        <p:txBody>
          <a:bodyPr/>
          <a:lstStyle/>
          <a:p>
            <a:r>
              <a:rPr lang="en-US"/>
              <a:t>Work Order	</a:t>
            </a:r>
          </a:p>
        </p:txBody>
      </p:sp>
      <p:sp>
        <p:nvSpPr>
          <p:cNvPr id="3" name="Footer Placeholder 2">
            <a:extLst>
              <a:ext uri="{FF2B5EF4-FFF2-40B4-BE49-F238E27FC236}">
                <a16:creationId xmlns:a16="http://schemas.microsoft.com/office/drawing/2014/main" id="{C41F2C81-BB53-233F-E324-97402741CC0E}"/>
              </a:ext>
            </a:extLst>
          </p:cNvPr>
          <p:cNvSpPr>
            <a:spLocks noGrp="1"/>
          </p:cNvSpPr>
          <p:nvPr>
            <p:ph type="ftr" sz="quarter" idx="11"/>
          </p:nvPr>
        </p:nvSpPr>
        <p:spPr/>
        <p:txBody>
          <a:bodyPr/>
          <a:lstStyle/>
          <a:p>
            <a:r>
              <a:rPr lang="sv-SE"/>
              <a:t>PRESENTATION TITLE/FOOTER</a:t>
            </a:r>
          </a:p>
        </p:txBody>
      </p:sp>
      <p:sp>
        <p:nvSpPr>
          <p:cNvPr id="4" name="Slide Number Placeholder 3">
            <a:extLst>
              <a:ext uri="{FF2B5EF4-FFF2-40B4-BE49-F238E27FC236}">
                <a16:creationId xmlns:a16="http://schemas.microsoft.com/office/drawing/2014/main" id="{CE0154D7-1A74-DF3E-F717-3BD1C11DB378}"/>
              </a:ext>
            </a:extLst>
          </p:cNvPr>
          <p:cNvSpPr>
            <a:spLocks noGrp="1"/>
          </p:cNvSpPr>
          <p:nvPr>
            <p:ph type="sldNum" sz="quarter" idx="12"/>
          </p:nvPr>
        </p:nvSpPr>
        <p:spPr/>
        <p:txBody>
          <a:bodyPr/>
          <a:lstStyle/>
          <a:p>
            <a:fld id="{F7283078-D760-1647-8B80-66BA8B52336D}" type="slidenum">
              <a:rPr lang="sv-SE" smtClean="0"/>
              <a:t>14</a:t>
            </a:fld>
            <a:endParaRPr lang="sv-SE"/>
          </a:p>
        </p:txBody>
      </p:sp>
      <p:sp>
        <p:nvSpPr>
          <p:cNvPr id="5" name="Content Placeholder 4">
            <a:extLst>
              <a:ext uri="{FF2B5EF4-FFF2-40B4-BE49-F238E27FC236}">
                <a16:creationId xmlns:a16="http://schemas.microsoft.com/office/drawing/2014/main" id="{2B8710F6-7A56-1CF7-C1D8-DD703B229A68}"/>
              </a:ext>
            </a:extLst>
          </p:cNvPr>
          <p:cNvSpPr>
            <a:spLocks noGrp="1"/>
          </p:cNvSpPr>
          <p:nvPr>
            <p:ph idx="1"/>
          </p:nvPr>
        </p:nvSpPr>
        <p:spPr/>
        <p:txBody>
          <a:bodyPr/>
          <a:lstStyle/>
          <a:p>
            <a:endParaRPr lang="en-US"/>
          </a:p>
        </p:txBody>
      </p:sp>
      <p:sp>
        <p:nvSpPr>
          <p:cNvPr id="6" name="Content Placeholder 5">
            <a:extLst>
              <a:ext uri="{FF2B5EF4-FFF2-40B4-BE49-F238E27FC236}">
                <a16:creationId xmlns:a16="http://schemas.microsoft.com/office/drawing/2014/main" id="{69FF7F38-AF98-A582-715E-F55EFF29DBE4}"/>
              </a:ext>
            </a:extLst>
          </p:cNvPr>
          <p:cNvSpPr>
            <a:spLocks noGrp="1"/>
          </p:cNvSpPr>
          <p:nvPr>
            <p:ph idx="13"/>
          </p:nvPr>
        </p:nvSpPr>
        <p:spPr/>
        <p:txBody>
          <a:bodyPr/>
          <a:lstStyle/>
          <a:p>
            <a:endParaRPr lang="en-US"/>
          </a:p>
        </p:txBody>
      </p:sp>
      <p:sp>
        <p:nvSpPr>
          <p:cNvPr id="7" name="Text Placeholder 6">
            <a:extLst>
              <a:ext uri="{FF2B5EF4-FFF2-40B4-BE49-F238E27FC236}">
                <a16:creationId xmlns:a16="http://schemas.microsoft.com/office/drawing/2014/main" id="{7F0347F3-CCDA-F88F-E4C4-557BB9A56B40}"/>
              </a:ext>
            </a:extLst>
          </p:cNvPr>
          <p:cNvSpPr>
            <a:spLocks noGrp="1"/>
          </p:cNvSpPr>
          <p:nvPr>
            <p:ph type="body" sz="quarter" idx="14"/>
          </p:nvPr>
        </p:nvSpPr>
        <p:spPr/>
        <p:txBody>
          <a:bodyPr/>
          <a:lstStyle/>
          <a:p>
            <a:r>
              <a:rPr lang="en-US"/>
              <a:t>Quick input to planning </a:t>
            </a:r>
          </a:p>
        </p:txBody>
      </p:sp>
      <p:sp>
        <p:nvSpPr>
          <p:cNvPr id="8" name="Date Placeholder 7">
            <a:extLst>
              <a:ext uri="{FF2B5EF4-FFF2-40B4-BE49-F238E27FC236}">
                <a16:creationId xmlns:a16="http://schemas.microsoft.com/office/drawing/2014/main" id="{C24C8B7C-145A-E728-C8C7-82158B6EE7F3}"/>
              </a:ext>
            </a:extLst>
          </p:cNvPr>
          <p:cNvSpPr>
            <a:spLocks noGrp="1"/>
          </p:cNvSpPr>
          <p:nvPr>
            <p:ph type="dt" sz="half" idx="10"/>
          </p:nvPr>
        </p:nvSpPr>
        <p:spPr/>
        <p:txBody>
          <a:bodyPr/>
          <a:lstStyle/>
          <a:p>
            <a:fld id="{18896B66-0B3A-474C-9C9C-E4F07B1F5DAD}" type="datetime1">
              <a:rPr lang="sv-SE" smtClean="0"/>
              <a:t>2023-09-26</a:t>
            </a:fld>
            <a:endParaRPr lang="sv-SE"/>
          </a:p>
        </p:txBody>
      </p:sp>
      <p:pic>
        <p:nvPicPr>
          <p:cNvPr id="11" name="Picture 10">
            <a:extLst>
              <a:ext uri="{FF2B5EF4-FFF2-40B4-BE49-F238E27FC236}">
                <a16:creationId xmlns:a16="http://schemas.microsoft.com/office/drawing/2014/main" id="{CBC8D75E-971E-FA3A-5DF2-ED523FC31441}"/>
              </a:ext>
            </a:extLst>
          </p:cNvPr>
          <p:cNvPicPr>
            <a:picLocks noChangeAspect="1"/>
          </p:cNvPicPr>
          <p:nvPr/>
        </p:nvPicPr>
        <p:blipFill>
          <a:blip r:embed="rId2"/>
          <a:stretch>
            <a:fillRect/>
          </a:stretch>
        </p:blipFill>
        <p:spPr>
          <a:xfrm>
            <a:off x="1094400" y="1499169"/>
            <a:ext cx="9834438" cy="5114123"/>
          </a:xfrm>
          <a:prstGeom prst="rect">
            <a:avLst/>
          </a:prstGeom>
        </p:spPr>
      </p:pic>
    </p:spTree>
    <p:extLst>
      <p:ext uri="{BB962C8B-B14F-4D97-AF65-F5344CB8AC3E}">
        <p14:creationId xmlns:p14="http://schemas.microsoft.com/office/powerpoint/2010/main" val="200859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Connection to engineering</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4</a:t>
            </a:r>
          </a:p>
        </p:txBody>
      </p:sp>
    </p:spTree>
    <p:extLst>
      <p:ext uri="{BB962C8B-B14F-4D97-AF65-F5344CB8AC3E}">
        <p14:creationId xmlns:p14="http://schemas.microsoft.com/office/powerpoint/2010/main" val="68855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229B-B087-1A06-BCFC-5633814140F6}"/>
              </a:ext>
            </a:extLst>
          </p:cNvPr>
          <p:cNvSpPr>
            <a:spLocks noGrp="1"/>
          </p:cNvSpPr>
          <p:nvPr>
            <p:ph type="title"/>
          </p:nvPr>
        </p:nvSpPr>
        <p:spPr/>
        <p:txBody>
          <a:bodyPr/>
          <a:lstStyle/>
          <a:p>
            <a:r>
              <a:rPr lang="en-US"/>
              <a:t>Engineering Workflow</a:t>
            </a:r>
          </a:p>
        </p:txBody>
      </p:sp>
      <p:sp>
        <p:nvSpPr>
          <p:cNvPr id="3" name="Footer Placeholder 2">
            <a:extLst>
              <a:ext uri="{FF2B5EF4-FFF2-40B4-BE49-F238E27FC236}">
                <a16:creationId xmlns:a16="http://schemas.microsoft.com/office/drawing/2014/main" id="{C122B093-2936-8638-03BF-B68AEC96C40D}"/>
              </a:ext>
            </a:extLst>
          </p:cNvPr>
          <p:cNvSpPr>
            <a:spLocks noGrp="1"/>
          </p:cNvSpPr>
          <p:nvPr>
            <p:ph type="ftr" sz="quarter" idx="11"/>
          </p:nvPr>
        </p:nvSpPr>
        <p:spPr/>
        <p:txBody>
          <a:bodyPr/>
          <a:lstStyle/>
          <a:p>
            <a:r>
              <a:rPr lang="sv-SE"/>
              <a:t>PRESENTATION TITLE/FOOTER</a:t>
            </a:r>
          </a:p>
        </p:txBody>
      </p:sp>
      <p:sp>
        <p:nvSpPr>
          <p:cNvPr id="4" name="Slide Number Placeholder 3">
            <a:extLst>
              <a:ext uri="{FF2B5EF4-FFF2-40B4-BE49-F238E27FC236}">
                <a16:creationId xmlns:a16="http://schemas.microsoft.com/office/drawing/2014/main" id="{8D5CF0AB-DCD1-47AC-A84C-E3585C16D49F}"/>
              </a:ext>
            </a:extLst>
          </p:cNvPr>
          <p:cNvSpPr>
            <a:spLocks noGrp="1"/>
          </p:cNvSpPr>
          <p:nvPr>
            <p:ph type="sldNum" sz="quarter" idx="12"/>
          </p:nvPr>
        </p:nvSpPr>
        <p:spPr/>
        <p:txBody>
          <a:bodyPr/>
          <a:lstStyle/>
          <a:p>
            <a:fld id="{F7283078-D760-1647-8B80-66BA8B52336D}" type="slidenum">
              <a:rPr lang="sv-SE" smtClean="0"/>
              <a:t>16</a:t>
            </a:fld>
            <a:endParaRPr lang="sv-SE"/>
          </a:p>
        </p:txBody>
      </p:sp>
      <p:sp>
        <p:nvSpPr>
          <p:cNvPr id="5" name="Content Placeholder 4">
            <a:extLst>
              <a:ext uri="{FF2B5EF4-FFF2-40B4-BE49-F238E27FC236}">
                <a16:creationId xmlns:a16="http://schemas.microsoft.com/office/drawing/2014/main" id="{8111A2E9-FF1D-D0FB-89F2-BA9E6C322995}"/>
              </a:ext>
            </a:extLst>
          </p:cNvPr>
          <p:cNvSpPr>
            <a:spLocks noGrp="1"/>
          </p:cNvSpPr>
          <p:nvPr>
            <p:ph idx="1"/>
          </p:nvPr>
        </p:nvSpPr>
        <p:spPr/>
        <p:txBody>
          <a:bodyPr/>
          <a:lstStyle/>
          <a:p>
            <a:endParaRPr lang="en-US"/>
          </a:p>
        </p:txBody>
      </p:sp>
      <p:sp>
        <p:nvSpPr>
          <p:cNvPr id="6" name="Content Placeholder 5">
            <a:extLst>
              <a:ext uri="{FF2B5EF4-FFF2-40B4-BE49-F238E27FC236}">
                <a16:creationId xmlns:a16="http://schemas.microsoft.com/office/drawing/2014/main" id="{2931771D-870B-BEA2-1E12-8856FBD46643}"/>
              </a:ext>
            </a:extLst>
          </p:cNvPr>
          <p:cNvSpPr>
            <a:spLocks noGrp="1"/>
          </p:cNvSpPr>
          <p:nvPr>
            <p:ph idx="13"/>
          </p:nvPr>
        </p:nvSpPr>
        <p:spPr/>
        <p:txBody>
          <a:bodyPr/>
          <a:lstStyle/>
          <a:p>
            <a:endParaRPr lang="en-US"/>
          </a:p>
        </p:txBody>
      </p:sp>
      <p:sp>
        <p:nvSpPr>
          <p:cNvPr id="7" name="Text Placeholder 6">
            <a:extLst>
              <a:ext uri="{FF2B5EF4-FFF2-40B4-BE49-F238E27FC236}">
                <a16:creationId xmlns:a16="http://schemas.microsoft.com/office/drawing/2014/main" id="{AE114A97-9F52-EF1D-3128-901461736222}"/>
              </a:ext>
            </a:extLst>
          </p:cNvPr>
          <p:cNvSpPr>
            <a:spLocks noGrp="1"/>
          </p:cNvSpPr>
          <p:nvPr>
            <p:ph type="body" sz="quarter" idx="14"/>
          </p:nvPr>
        </p:nvSpPr>
        <p:spPr/>
        <p:txBody>
          <a:bodyPr/>
          <a:lstStyle/>
          <a:p>
            <a:r>
              <a:rPr lang="en-US" dirty="0"/>
              <a:t>Design for maintainability</a:t>
            </a:r>
          </a:p>
        </p:txBody>
      </p:sp>
      <p:sp>
        <p:nvSpPr>
          <p:cNvPr id="8" name="Date Placeholder 7">
            <a:extLst>
              <a:ext uri="{FF2B5EF4-FFF2-40B4-BE49-F238E27FC236}">
                <a16:creationId xmlns:a16="http://schemas.microsoft.com/office/drawing/2014/main" id="{577FD1ED-5C63-992B-5AC7-49F86144137F}"/>
              </a:ext>
            </a:extLst>
          </p:cNvPr>
          <p:cNvSpPr>
            <a:spLocks noGrp="1"/>
          </p:cNvSpPr>
          <p:nvPr>
            <p:ph type="dt" sz="half" idx="10"/>
          </p:nvPr>
        </p:nvSpPr>
        <p:spPr/>
        <p:txBody>
          <a:bodyPr/>
          <a:lstStyle/>
          <a:p>
            <a:fld id="{18896B66-0B3A-474C-9C9C-E4F07B1F5DAD}" type="datetime1">
              <a:rPr lang="sv-SE" smtClean="0"/>
              <a:t>2023-09-26</a:t>
            </a:fld>
            <a:endParaRPr lang="sv-SE"/>
          </a:p>
        </p:txBody>
      </p:sp>
      <p:pic>
        <p:nvPicPr>
          <p:cNvPr id="9" name="Picture 8">
            <a:extLst>
              <a:ext uri="{FF2B5EF4-FFF2-40B4-BE49-F238E27FC236}">
                <a16:creationId xmlns:a16="http://schemas.microsoft.com/office/drawing/2014/main" id="{8E951F68-8530-3E85-77DB-E28760D88605}"/>
              </a:ext>
            </a:extLst>
          </p:cNvPr>
          <p:cNvPicPr>
            <a:picLocks noChangeAspect="1"/>
          </p:cNvPicPr>
          <p:nvPr/>
        </p:nvPicPr>
        <p:blipFill>
          <a:blip r:embed="rId2"/>
          <a:stretch>
            <a:fillRect/>
          </a:stretch>
        </p:blipFill>
        <p:spPr>
          <a:xfrm>
            <a:off x="1094400" y="1503187"/>
            <a:ext cx="10292778" cy="4716183"/>
          </a:xfrm>
          <a:prstGeom prst="rect">
            <a:avLst/>
          </a:prstGeom>
        </p:spPr>
      </p:pic>
    </p:spTree>
    <p:extLst>
      <p:ext uri="{BB962C8B-B14F-4D97-AF65-F5344CB8AC3E}">
        <p14:creationId xmlns:p14="http://schemas.microsoft.com/office/powerpoint/2010/main" val="345281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1996A-E1C4-7D03-5B3E-FD1D3C175496}"/>
              </a:ext>
            </a:extLst>
          </p:cNvPr>
          <p:cNvSpPr>
            <a:spLocks noGrp="1"/>
          </p:cNvSpPr>
          <p:nvPr>
            <p:ph type="title"/>
          </p:nvPr>
        </p:nvSpPr>
        <p:spPr/>
        <p:txBody>
          <a:bodyPr/>
          <a:lstStyle/>
          <a:p>
            <a:r>
              <a:rPr lang="en-US"/>
              <a:t>IRR - Installation Readiness Review</a:t>
            </a:r>
          </a:p>
        </p:txBody>
      </p:sp>
      <p:sp>
        <p:nvSpPr>
          <p:cNvPr id="3" name="Footer Placeholder 2">
            <a:extLst>
              <a:ext uri="{FF2B5EF4-FFF2-40B4-BE49-F238E27FC236}">
                <a16:creationId xmlns:a16="http://schemas.microsoft.com/office/drawing/2014/main" id="{2157697E-3A49-D800-FF3F-5C90A08BD834}"/>
              </a:ext>
            </a:extLst>
          </p:cNvPr>
          <p:cNvSpPr>
            <a:spLocks noGrp="1"/>
          </p:cNvSpPr>
          <p:nvPr>
            <p:ph type="ftr" sz="quarter" idx="11"/>
          </p:nvPr>
        </p:nvSpPr>
        <p:spPr/>
        <p:txBody>
          <a:bodyPr/>
          <a:lstStyle/>
          <a:p>
            <a:r>
              <a:rPr lang="sv-SE"/>
              <a:t>PRESENTATION TITLE/FOOTER</a:t>
            </a:r>
          </a:p>
        </p:txBody>
      </p:sp>
      <p:sp>
        <p:nvSpPr>
          <p:cNvPr id="4" name="Slide Number Placeholder 3">
            <a:extLst>
              <a:ext uri="{FF2B5EF4-FFF2-40B4-BE49-F238E27FC236}">
                <a16:creationId xmlns:a16="http://schemas.microsoft.com/office/drawing/2014/main" id="{E4DA7E98-6948-952A-D5DB-0F174387E286}"/>
              </a:ext>
            </a:extLst>
          </p:cNvPr>
          <p:cNvSpPr>
            <a:spLocks noGrp="1"/>
          </p:cNvSpPr>
          <p:nvPr>
            <p:ph type="sldNum" sz="quarter" idx="12"/>
          </p:nvPr>
        </p:nvSpPr>
        <p:spPr/>
        <p:txBody>
          <a:bodyPr/>
          <a:lstStyle/>
          <a:p>
            <a:fld id="{F7283078-D760-1647-8B80-66BA8B52336D}" type="slidenum">
              <a:rPr lang="sv-SE" smtClean="0"/>
              <a:t>17</a:t>
            </a:fld>
            <a:endParaRPr lang="sv-SE"/>
          </a:p>
        </p:txBody>
      </p:sp>
      <p:sp>
        <p:nvSpPr>
          <p:cNvPr id="5" name="Content Placeholder 4">
            <a:extLst>
              <a:ext uri="{FF2B5EF4-FFF2-40B4-BE49-F238E27FC236}">
                <a16:creationId xmlns:a16="http://schemas.microsoft.com/office/drawing/2014/main" id="{B7756942-B846-F1C8-3111-9E7F5771FDD7}"/>
              </a:ext>
            </a:extLst>
          </p:cNvPr>
          <p:cNvSpPr>
            <a:spLocks noGrp="1"/>
          </p:cNvSpPr>
          <p:nvPr>
            <p:ph idx="1"/>
          </p:nvPr>
        </p:nvSpPr>
        <p:spPr/>
        <p:txBody>
          <a:bodyPr/>
          <a:lstStyle/>
          <a:p>
            <a:endParaRPr lang="en-US"/>
          </a:p>
        </p:txBody>
      </p:sp>
      <p:sp>
        <p:nvSpPr>
          <p:cNvPr id="6" name="Content Placeholder 5">
            <a:extLst>
              <a:ext uri="{FF2B5EF4-FFF2-40B4-BE49-F238E27FC236}">
                <a16:creationId xmlns:a16="http://schemas.microsoft.com/office/drawing/2014/main" id="{D1D4E724-82F7-AADF-77D0-E735E9190525}"/>
              </a:ext>
            </a:extLst>
          </p:cNvPr>
          <p:cNvSpPr>
            <a:spLocks noGrp="1"/>
          </p:cNvSpPr>
          <p:nvPr>
            <p:ph idx="13"/>
          </p:nvPr>
        </p:nvSpPr>
        <p:spPr/>
        <p:txBody>
          <a:bodyPr/>
          <a:lstStyle/>
          <a:p>
            <a:endParaRPr lang="en-US"/>
          </a:p>
        </p:txBody>
      </p:sp>
      <p:sp>
        <p:nvSpPr>
          <p:cNvPr id="7" name="Text Placeholder 6">
            <a:extLst>
              <a:ext uri="{FF2B5EF4-FFF2-40B4-BE49-F238E27FC236}">
                <a16:creationId xmlns:a16="http://schemas.microsoft.com/office/drawing/2014/main" id="{788FFC1F-4932-B534-D542-473B4789E503}"/>
              </a:ext>
            </a:extLst>
          </p:cNvPr>
          <p:cNvSpPr>
            <a:spLocks noGrp="1"/>
          </p:cNvSpPr>
          <p:nvPr>
            <p:ph type="body" sz="quarter" idx="14"/>
          </p:nvPr>
        </p:nvSpPr>
        <p:spPr/>
        <p:txBody>
          <a:bodyPr/>
          <a:lstStyle/>
          <a:p>
            <a:r>
              <a:rPr lang="en-US"/>
              <a:t>Deliverables </a:t>
            </a:r>
          </a:p>
        </p:txBody>
      </p:sp>
      <p:sp>
        <p:nvSpPr>
          <p:cNvPr id="8" name="Date Placeholder 7">
            <a:extLst>
              <a:ext uri="{FF2B5EF4-FFF2-40B4-BE49-F238E27FC236}">
                <a16:creationId xmlns:a16="http://schemas.microsoft.com/office/drawing/2014/main" id="{27BCCA87-E206-E839-DBAB-494E94E81B66}"/>
              </a:ext>
            </a:extLst>
          </p:cNvPr>
          <p:cNvSpPr>
            <a:spLocks noGrp="1"/>
          </p:cNvSpPr>
          <p:nvPr>
            <p:ph type="dt" sz="half" idx="10"/>
          </p:nvPr>
        </p:nvSpPr>
        <p:spPr/>
        <p:txBody>
          <a:bodyPr/>
          <a:lstStyle/>
          <a:p>
            <a:fld id="{18896B66-0B3A-474C-9C9C-E4F07B1F5DAD}" type="datetime1">
              <a:rPr lang="sv-SE" smtClean="0"/>
              <a:t>2023-09-26</a:t>
            </a:fld>
            <a:endParaRPr lang="sv-SE"/>
          </a:p>
        </p:txBody>
      </p:sp>
      <p:pic>
        <p:nvPicPr>
          <p:cNvPr id="9" name="Picture 8">
            <a:extLst>
              <a:ext uri="{FF2B5EF4-FFF2-40B4-BE49-F238E27FC236}">
                <a16:creationId xmlns:a16="http://schemas.microsoft.com/office/drawing/2014/main" id="{79AE760A-ED58-3D4F-1900-B849D0160EFF}"/>
              </a:ext>
            </a:extLst>
          </p:cNvPr>
          <p:cNvPicPr>
            <a:picLocks noChangeAspect="1"/>
          </p:cNvPicPr>
          <p:nvPr/>
        </p:nvPicPr>
        <p:blipFill>
          <a:blip r:embed="rId2"/>
          <a:stretch>
            <a:fillRect/>
          </a:stretch>
        </p:blipFill>
        <p:spPr>
          <a:xfrm>
            <a:off x="1005147" y="1500251"/>
            <a:ext cx="10473345" cy="4912870"/>
          </a:xfrm>
          <a:prstGeom prst="rect">
            <a:avLst/>
          </a:prstGeom>
        </p:spPr>
      </p:pic>
    </p:spTree>
    <p:extLst>
      <p:ext uri="{BB962C8B-B14F-4D97-AF65-F5344CB8AC3E}">
        <p14:creationId xmlns:p14="http://schemas.microsoft.com/office/powerpoint/2010/main" val="159055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Maintenance Management</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5</a:t>
            </a:r>
          </a:p>
        </p:txBody>
      </p:sp>
    </p:spTree>
    <p:extLst>
      <p:ext uri="{BB962C8B-B14F-4D97-AF65-F5344CB8AC3E}">
        <p14:creationId xmlns:p14="http://schemas.microsoft.com/office/powerpoint/2010/main" val="333691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90EB2-F723-44EE-A09E-660BE0B12146}"/>
              </a:ext>
            </a:extLst>
          </p:cNvPr>
          <p:cNvSpPr>
            <a:spLocks noGrp="1"/>
          </p:cNvSpPr>
          <p:nvPr>
            <p:ph type="title"/>
          </p:nvPr>
        </p:nvSpPr>
        <p:spPr/>
        <p:txBody>
          <a:bodyPr/>
          <a:lstStyle/>
          <a:p>
            <a:r>
              <a:rPr lang="en-US" dirty="0"/>
              <a:t>Maintenance Management Process</a:t>
            </a:r>
          </a:p>
        </p:txBody>
      </p:sp>
      <p:sp>
        <p:nvSpPr>
          <p:cNvPr id="3" name="Footer Placeholder 2">
            <a:extLst>
              <a:ext uri="{FF2B5EF4-FFF2-40B4-BE49-F238E27FC236}">
                <a16:creationId xmlns:a16="http://schemas.microsoft.com/office/drawing/2014/main" id="{74681D0F-257A-4F1A-BBCE-552949ED1445}"/>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3EA19B92-F3E0-4818-9C7E-3E0E2063D75C}"/>
              </a:ext>
            </a:extLst>
          </p:cNvPr>
          <p:cNvSpPr>
            <a:spLocks noGrp="1"/>
          </p:cNvSpPr>
          <p:nvPr>
            <p:ph type="sldNum" sz="quarter" idx="12"/>
          </p:nvPr>
        </p:nvSpPr>
        <p:spPr/>
        <p:txBody>
          <a:bodyPr/>
          <a:lstStyle/>
          <a:p>
            <a:fld id="{F7283078-D760-1647-8B80-66BA8B52336D}" type="slidenum">
              <a:rPr lang="sv-SE" smtClean="0"/>
              <a:t>19</a:t>
            </a:fld>
            <a:endParaRPr lang="sv-SE" dirty="0"/>
          </a:p>
        </p:txBody>
      </p:sp>
      <p:sp>
        <p:nvSpPr>
          <p:cNvPr id="5" name="Text Placeholder 4">
            <a:extLst>
              <a:ext uri="{FF2B5EF4-FFF2-40B4-BE49-F238E27FC236}">
                <a16:creationId xmlns:a16="http://schemas.microsoft.com/office/drawing/2014/main" id="{BDCFD10B-1721-4326-927E-DF7B2D4467AB}"/>
              </a:ext>
            </a:extLst>
          </p:cNvPr>
          <p:cNvSpPr>
            <a:spLocks noGrp="1"/>
          </p:cNvSpPr>
          <p:nvPr>
            <p:ph type="body" sz="quarter" idx="14"/>
          </p:nvPr>
        </p:nvSpPr>
        <p:spPr/>
        <p:txBody>
          <a:bodyPr/>
          <a:lstStyle/>
          <a:p>
            <a:endParaRPr lang="en-US"/>
          </a:p>
        </p:txBody>
      </p:sp>
      <p:sp>
        <p:nvSpPr>
          <p:cNvPr id="7" name="Date Placeholder 6">
            <a:extLst>
              <a:ext uri="{FF2B5EF4-FFF2-40B4-BE49-F238E27FC236}">
                <a16:creationId xmlns:a16="http://schemas.microsoft.com/office/drawing/2014/main" id="{662FA8DB-D0D9-4B1E-9752-819CA2097FFA}"/>
              </a:ext>
            </a:extLst>
          </p:cNvPr>
          <p:cNvSpPr>
            <a:spLocks noGrp="1"/>
          </p:cNvSpPr>
          <p:nvPr>
            <p:ph type="dt" sz="half" idx="10"/>
          </p:nvPr>
        </p:nvSpPr>
        <p:spPr/>
        <p:txBody>
          <a:bodyPr/>
          <a:lstStyle/>
          <a:p>
            <a:fld id="{18896B66-0B3A-474C-9C9C-E4F07B1F5DAD}" type="datetime1">
              <a:rPr lang="sv-SE" smtClean="0"/>
              <a:t>2023-09-26</a:t>
            </a:fld>
            <a:endParaRPr lang="sv-SE" dirty="0"/>
          </a:p>
        </p:txBody>
      </p:sp>
      <p:sp>
        <p:nvSpPr>
          <p:cNvPr id="10" name="Content Placeholder 5">
            <a:extLst>
              <a:ext uri="{FF2B5EF4-FFF2-40B4-BE49-F238E27FC236}">
                <a16:creationId xmlns:a16="http://schemas.microsoft.com/office/drawing/2014/main" id="{E187919C-F1C3-4629-8E18-CF647031872F}"/>
              </a:ext>
            </a:extLst>
          </p:cNvPr>
          <p:cNvSpPr>
            <a:spLocks noGrp="1"/>
          </p:cNvSpPr>
          <p:nvPr>
            <p:ph idx="1"/>
          </p:nvPr>
        </p:nvSpPr>
        <p:spPr>
          <a:xfrm>
            <a:off x="1103708" y="1784684"/>
            <a:ext cx="4565572" cy="4163134"/>
          </a:xfrm>
        </p:spPr>
        <p:txBody>
          <a:bodyPr/>
          <a:lstStyle/>
          <a:p>
            <a:pPr marL="0" indent="0">
              <a:buNone/>
            </a:pPr>
            <a:r>
              <a:rPr lang="en-US" sz="1400" dirty="0"/>
              <a:t>Literature ( Wireman 1998 ) suggests that each step should be implemented before moving to the next step working one’s way upward.</a:t>
            </a:r>
          </a:p>
          <a:p>
            <a:pPr marL="0" indent="0">
              <a:buNone/>
            </a:pPr>
            <a:r>
              <a:rPr lang="en-US" sz="1400" dirty="0"/>
              <a:t>This means, as an example, that before considering the application of Reliability Centered Maintenance (RCM), predictive maintenance programs, the involvement of staff in maintenance functions, appropriate WO systems and management of maintenance resources are required. </a:t>
            </a:r>
          </a:p>
          <a:p>
            <a:pPr marL="0" indent="0">
              <a:buNone/>
            </a:pPr>
            <a:r>
              <a:rPr lang="en-US" sz="1400" dirty="0"/>
              <a:t>The involvement of operators and employees constitutes the next stage. </a:t>
            </a:r>
          </a:p>
          <a:p>
            <a:pPr marL="0" indent="0">
              <a:buNone/>
            </a:pPr>
            <a:r>
              <a:rPr lang="en-US" sz="1400" dirty="0"/>
              <a:t>Finally, optimization techniques will complete the organizational structure necessary for continuous improvement</a:t>
            </a:r>
          </a:p>
        </p:txBody>
      </p:sp>
      <p:pic>
        <p:nvPicPr>
          <p:cNvPr id="12" name="Picture 11">
            <a:extLst>
              <a:ext uri="{FF2B5EF4-FFF2-40B4-BE49-F238E27FC236}">
                <a16:creationId xmlns:a16="http://schemas.microsoft.com/office/drawing/2014/main" id="{B2FF9933-38F9-4B62-ABDB-0D0AE73AC0B2}"/>
              </a:ext>
            </a:extLst>
          </p:cNvPr>
          <p:cNvPicPr>
            <a:picLocks noChangeAspect="1"/>
          </p:cNvPicPr>
          <p:nvPr/>
        </p:nvPicPr>
        <p:blipFill>
          <a:blip r:embed="rId2"/>
          <a:srcRect/>
          <a:stretch/>
        </p:blipFill>
        <p:spPr>
          <a:xfrm>
            <a:off x="6096000" y="1992973"/>
            <a:ext cx="5891683" cy="2601601"/>
          </a:xfrm>
          <a:prstGeom prst="rect">
            <a:avLst/>
          </a:prstGeom>
        </p:spPr>
      </p:pic>
    </p:spTree>
    <p:extLst>
      <p:ext uri="{BB962C8B-B14F-4D97-AF65-F5344CB8AC3E}">
        <p14:creationId xmlns:p14="http://schemas.microsoft.com/office/powerpoint/2010/main" val="224550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ESS Maintenance Program</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ola nanzell</a:t>
            </a:r>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2"/>
          </p:nvPr>
        </p:nvSpPr>
        <p:spPr>
          <a:xfrm>
            <a:off x="1930395" y="6117873"/>
            <a:ext cx="3215183" cy="459883"/>
          </a:xfrm>
        </p:spPr>
        <p:txBody>
          <a:bodyPr/>
          <a:lstStyle/>
          <a:p>
            <a:r>
              <a:rPr lang="en-GB" dirty="0"/>
              <a:t>2023-09-22</a:t>
            </a:r>
          </a:p>
        </p:txBody>
      </p:sp>
      <p:sp>
        <p:nvSpPr>
          <p:cNvPr id="7" name="Subtitle 6">
            <a:extLst>
              <a:ext uri="{FF2B5EF4-FFF2-40B4-BE49-F238E27FC236}">
                <a16:creationId xmlns:a16="http://schemas.microsoft.com/office/drawing/2014/main" id="{17A30E0D-6554-7650-14FE-08AA12BBDE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90EB2-F723-44EE-A09E-660BE0B12146}"/>
              </a:ext>
            </a:extLst>
          </p:cNvPr>
          <p:cNvSpPr>
            <a:spLocks noGrp="1"/>
          </p:cNvSpPr>
          <p:nvPr>
            <p:ph type="title"/>
          </p:nvPr>
        </p:nvSpPr>
        <p:spPr/>
        <p:txBody>
          <a:bodyPr/>
          <a:lstStyle/>
          <a:p>
            <a:r>
              <a:rPr lang="en-US" dirty="0"/>
              <a:t>Maintenance Management Process</a:t>
            </a:r>
          </a:p>
        </p:txBody>
      </p:sp>
      <p:sp>
        <p:nvSpPr>
          <p:cNvPr id="3" name="Footer Placeholder 2">
            <a:extLst>
              <a:ext uri="{FF2B5EF4-FFF2-40B4-BE49-F238E27FC236}">
                <a16:creationId xmlns:a16="http://schemas.microsoft.com/office/drawing/2014/main" id="{74681D0F-257A-4F1A-BBCE-552949ED1445}"/>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3EA19B92-F3E0-4818-9C7E-3E0E2063D75C}"/>
              </a:ext>
            </a:extLst>
          </p:cNvPr>
          <p:cNvSpPr>
            <a:spLocks noGrp="1"/>
          </p:cNvSpPr>
          <p:nvPr>
            <p:ph type="sldNum" sz="quarter" idx="12"/>
          </p:nvPr>
        </p:nvSpPr>
        <p:spPr/>
        <p:txBody>
          <a:bodyPr/>
          <a:lstStyle/>
          <a:p>
            <a:fld id="{F7283078-D760-1647-8B80-66BA8B52336D}" type="slidenum">
              <a:rPr lang="sv-SE" smtClean="0"/>
              <a:t>20</a:t>
            </a:fld>
            <a:endParaRPr lang="sv-SE" dirty="0"/>
          </a:p>
        </p:txBody>
      </p:sp>
      <p:sp>
        <p:nvSpPr>
          <p:cNvPr id="5" name="Text Placeholder 4">
            <a:extLst>
              <a:ext uri="{FF2B5EF4-FFF2-40B4-BE49-F238E27FC236}">
                <a16:creationId xmlns:a16="http://schemas.microsoft.com/office/drawing/2014/main" id="{BDCFD10B-1721-4326-927E-DF7B2D4467AB}"/>
              </a:ext>
            </a:extLst>
          </p:cNvPr>
          <p:cNvSpPr>
            <a:spLocks noGrp="1"/>
          </p:cNvSpPr>
          <p:nvPr>
            <p:ph type="body" sz="quarter" idx="14"/>
          </p:nvPr>
        </p:nvSpPr>
        <p:spPr/>
        <p:txBody>
          <a:bodyPr/>
          <a:lstStyle/>
          <a:p>
            <a:r>
              <a:rPr lang="en-US" dirty="0"/>
              <a:t>Situation at ESS</a:t>
            </a:r>
          </a:p>
        </p:txBody>
      </p:sp>
      <p:sp>
        <p:nvSpPr>
          <p:cNvPr id="7" name="Date Placeholder 6">
            <a:extLst>
              <a:ext uri="{FF2B5EF4-FFF2-40B4-BE49-F238E27FC236}">
                <a16:creationId xmlns:a16="http://schemas.microsoft.com/office/drawing/2014/main" id="{662FA8DB-D0D9-4B1E-9752-819CA2097FFA}"/>
              </a:ext>
            </a:extLst>
          </p:cNvPr>
          <p:cNvSpPr>
            <a:spLocks noGrp="1"/>
          </p:cNvSpPr>
          <p:nvPr>
            <p:ph type="dt" sz="half" idx="10"/>
          </p:nvPr>
        </p:nvSpPr>
        <p:spPr/>
        <p:txBody>
          <a:bodyPr/>
          <a:lstStyle/>
          <a:p>
            <a:fld id="{18896B66-0B3A-474C-9C9C-E4F07B1F5DAD}" type="datetime1">
              <a:rPr lang="sv-SE" smtClean="0"/>
              <a:t>2023-09-26</a:t>
            </a:fld>
            <a:endParaRPr lang="sv-SE" dirty="0"/>
          </a:p>
        </p:txBody>
      </p:sp>
      <p:sp>
        <p:nvSpPr>
          <p:cNvPr id="10" name="Content Placeholder 5">
            <a:extLst>
              <a:ext uri="{FF2B5EF4-FFF2-40B4-BE49-F238E27FC236}">
                <a16:creationId xmlns:a16="http://schemas.microsoft.com/office/drawing/2014/main" id="{E187919C-F1C3-4629-8E18-CF647031872F}"/>
              </a:ext>
            </a:extLst>
          </p:cNvPr>
          <p:cNvSpPr>
            <a:spLocks noGrp="1"/>
          </p:cNvSpPr>
          <p:nvPr>
            <p:ph idx="1"/>
          </p:nvPr>
        </p:nvSpPr>
        <p:spPr>
          <a:xfrm>
            <a:off x="1103708" y="1784684"/>
            <a:ext cx="4992292" cy="4163134"/>
          </a:xfrm>
        </p:spPr>
        <p:txBody>
          <a:bodyPr/>
          <a:lstStyle/>
          <a:p>
            <a:pPr marL="0" indent="0">
              <a:buNone/>
            </a:pPr>
            <a:r>
              <a:rPr lang="en-US" sz="1600" dirty="0"/>
              <a:t>The implementation of the Enterprise Asset Management system including logistics, warehouse management and work order system together with the subsequent work on processes and procedures with the Maintenance Working Group has led to a large degree of completeness of step 2</a:t>
            </a:r>
          </a:p>
          <a:p>
            <a:pPr marL="0" indent="0">
              <a:buNone/>
            </a:pPr>
            <a:endParaRPr lang="en-US" sz="1600" dirty="0"/>
          </a:p>
          <a:p>
            <a:pPr marL="0" indent="0">
              <a:buNone/>
            </a:pPr>
            <a:r>
              <a:rPr lang="en-US" sz="1600" dirty="0"/>
              <a:t>However there is no formal preventive maintenance strategy nor program in place</a:t>
            </a:r>
          </a:p>
        </p:txBody>
      </p:sp>
      <p:pic>
        <p:nvPicPr>
          <p:cNvPr id="12" name="Picture 11">
            <a:extLst>
              <a:ext uri="{FF2B5EF4-FFF2-40B4-BE49-F238E27FC236}">
                <a16:creationId xmlns:a16="http://schemas.microsoft.com/office/drawing/2014/main" id="{B2FF9933-38F9-4B62-ABDB-0D0AE73AC0B2}"/>
              </a:ext>
            </a:extLst>
          </p:cNvPr>
          <p:cNvPicPr>
            <a:picLocks noChangeAspect="1"/>
          </p:cNvPicPr>
          <p:nvPr/>
        </p:nvPicPr>
        <p:blipFill>
          <a:blip r:embed="rId2"/>
          <a:srcRect/>
          <a:stretch/>
        </p:blipFill>
        <p:spPr>
          <a:xfrm>
            <a:off x="6109452" y="1965554"/>
            <a:ext cx="5864779" cy="2656436"/>
          </a:xfrm>
          <a:prstGeom prst="rect">
            <a:avLst/>
          </a:prstGeom>
        </p:spPr>
      </p:pic>
    </p:spTree>
    <p:extLst>
      <p:ext uri="{BB962C8B-B14F-4D97-AF65-F5344CB8AC3E}">
        <p14:creationId xmlns:p14="http://schemas.microsoft.com/office/powerpoint/2010/main" val="193622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41C9-8402-4CF7-9F43-CEE5FC2CF9FF}"/>
              </a:ext>
            </a:extLst>
          </p:cNvPr>
          <p:cNvSpPr>
            <a:spLocks noGrp="1"/>
          </p:cNvSpPr>
          <p:nvPr>
            <p:ph type="title"/>
          </p:nvPr>
        </p:nvSpPr>
        <p:spPr/>
        <p:txBody>
          <a:bodyPr/>
          <a:lstStyle/>
          <a:p>
            <a:r>
              <a:rPr lang="en-US" dirty="0"/>
              <a:t>Maintenance Strategy</a:t>
            </a:r>
          </a:p>
        </p:txBody>
      </p:sp>
      <p:sp>
        <p:nvSpPr>
          <p:cNvPr id="3" name="Footer Placeholder 2">
            <a:extLst>
              <a:ext uri="{FF2B5EF4-FFF2-40B4-BE49-F238E27FC236}">
                <a16:creationId xmlns:a16="http://schemas.microsoft.com/office/drawing/2014/main" id="{904CE731-F503-4A69-A469-638D1340BA25}"/>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70C42D90-E4E7-4248-AE3A-A1E324D6AB81}"/>
              </a:ext>
            </a:extLst>
          </p:cNvPr>
          <p:cNvSpPr>
            <a:spLocks noGrp="1"/>
          </p:cNvSpPr>
          <p:nvPr>
            <p:ph type="sldNum" sz="quarter" idx="12"/>
          </p:nvPr>
        </p:nvSpPr>
        <p:spPr/>
        <p:txBody>
          <a:bodyPr/>
          <a:lstStyle/>
          <a:p>
            <a:fld id="{F7283078-D760-1647-8B80-66BA8B52336D}" type="slidenum">
              <a:rPr lang="sv-SE" smtClean="0"/>
              <a:t>21</a:t>
            </a:fld>
            <a:endParaRPr lang="sv-SE" dirty="0"/>
          </a:p>
        </p:txBody>
      </p:sp>
      <p:sp>
        <p:nvSpPr>
          <p:cNvPr id="5" name="Text Placeholder 4">
            <a:extLst>
              <a:ext uri="{FF2B5EF4-FFF2-40B4-BE49-F238E27FC236}">
                <a16:creationId xmlns:a16="http://schemas.microsoft.com/office/drawing/2014/main" id="{30066D9E-A39A-4CD9-89C8-AF9CD8AC553A}"/>
              </a:ext>
            </a:extLst>
          </p:cNvPr>
          <p:cNvSpPr>
            <a:spLocks noGrp="1"/>
          </p:cNvSpPr>
          <p:nvPr>
            <p:ph type="body" sz="quarter" idx="14"/>
          </p:nvPr>
        </p:nvSpPr>
        <p:spPr/>
        <p:txBody>
          <a:bodyPr/>
          <a:lstStyle/>
          <a:p>
            <a:r>
              <a:rPr lang="en-US" dirty="0"/>
              <a:t>What will fit with ESS requirements</a:t>
            </a:r>
          </a:p>
        </p:txBody>
      </p:sp>
      <p:sp>
        <p:nvSpPr>
          <p:cNvPr id="6" name="Content Placeholder 5">
            <a:extLst>
              <a:ext uri="{FF2B5EF4-FFF2-40B4-BE49-F238E27FC236}">
                <a16:creationId xmlns:a16="http://schemas.microsoft.com/office/drawing/2014/main" id="{45CC26F7-BE10-4EE6-A1CE-46C6C6A80218}"/>
              </a:ext>
            </a:extLst>
          </p:cNvPr>
          <p:cNvSpPr>
            <a:spLocks noGrp="1"/>
          </p:cNvSpPr>
          <p:nvPr>
            <p:ph idx="1"/>
          </p:nvPr>
        </p:nvSpPr>
        <p:spPr>
          <a:xfrm>
            <a:off x="1094400" y="1562400"/>
            <a:ext cx="10384092" cy="4768062"/>
          </a:xfrm>
        </p:spPr>
        <p:txBody>
          <a:bodyPr/>
          <a:lstStyle/>
          <a:p>
            <a:r>
              <a:rPr lang="en-US" sz="1800" dirty="0"/>
              <a:t>Will a “run to failure” maintenance strategy support and allow us to achieve our uptime requirement?</a:t>
            </a:r>
          </a:p>
          <a:p>
            <a:r>
              <a:rPr lang="en-US" sz="1800" dirty="0"/>
              <a:t>Will a Preventive Maintenance strategy allow us to achieve our uptime requirement?</a:t>
            </a:r>
          </a:p>
          <a:p>
            <a:r>
              <a:rPr lang="en-US" sz="1800" dirty="0"/>
              <a:t>Will a Predictive Maintenance strategy allow us to achieve our uptime requirement?</a:t>
            </a:r>
          </a:p>
        </p:txBody>
      </p:sp>
      <p:sp>
        <p:nvSpPr>
          <p:cNvPr id="7" name="Date Placeholder 6">
            <a:extLst>
              <a:ext uri="{FF2B5EF4-FFF2-40B4-BE49-F238E27FC236}">
                <a16:creationId xmlns:a16="http://schemas.microsoft.com/office/drawing/2014/main" id="{CF76B4A0-7273-495B-A5B8-85F314F1AF43}"/>
              </a:ext>
            </a:extLst>
          </p:cNvPr>
          <p:cNvSpPr>
            <a:spLocks noGrp="1"/>
          </p:cNvSpPr>
          <p:nvPr>
            <p:ph type="dt" sz="half" idx="10"/>
          </p:nvPr>
        </p:nvSpPr>
        <p:spPr/>
        <p:txBody>
          <a:bodyPr/>
          <a:lstStyle/>
          <a:p>
            <a:fld id="{18896B66-0B3A-474C-9C9C-E4F07B1F5DAD}" type="datetime1">
              <a:rPr lang="sv-SE" smtClean="0"/>
              <a:t>2023-09-26</a:t>
            </a:fld>
            <a:endParaRPr lang="sv-SE" dirty="0"/>
          </a:p>
        </p:txBody>
      </p:sp>
      <p:pic>
        <p:nvPicPr>
          <p:cNvPr id="8" name="Picture 7">
            <a:extLst>
              <a:ext uri="{FF2B5EF4-FFF2-40B4-BE49-F238E27FC236}">
                <a16:creationId xmlns:a16="http://schemas.microsoft.com/office/drawing/2014/main" id="{4F5416DD-4978-AE94-0EA0-6F7DE85DD36B}"/>
              </a:ext>
            </a:extLst>
          </p:cNvPr>
          <p:cNvPicPr>
            <a:picLocks noChangeAspect="1"/>
          </p:cNvPicPr>
          <p:nvPr/>
        </p:nvPicPr>
        <p:blipFill>
          <a:blip r:embed="rId2"/>
          <a:stretch>
            <a:fillRect/>
          </a:stretch>
        </p:blipFill>
        <p:spPr>
          <a:xfrm>
            <a:off x="1653553" y="2767829"/>
            <a:ext cx="8884893" cy="4072566"/>
          </a:xfrm>
          <a:prstGeom prst="rect">
            <a:avLst/>
          </a:prstGeom>
        </p:spPr>
      </p:pic>
    </p:spTree>
    <p:extLst>
      <p:ext uri="{BB962C8B-B14F-4D97-AF65-F5344CB8AC3E}">
        <p14:creationId xmlns:p14="http://schemas.microsoft.com/office/powerpoint/2010/main" val="349045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354BE2AD-D3E9-4FD1-AD19-146817E0A89B}"/>
              </a:ext>
            </a:extLst>
          </p:cNvPr>
          <p:cNvSpPr/>
          <p:nvPr/>
        </p:nvSpPr>
        <p:spPr>
          <a:xfrm>
            <a:off x="10242804" y="2934393"/>
            <a:ext cx="1631105" cy="362434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schemeClr val="accent1"/>
              </a:solidFill>
            </a:endParaRPr>
          </a:p>
        </p:txBody>
      </p:sp>
      <p:sp>
        <p:nvSpPr>
          <p:cNvPr id="29" name="Rectangle: Rounded Corners 28">
            <a:extLst>
              <a:ext uri="{FF2B5EF4-FFF2-40B4-BE49-F238E27FC236}">
                <a16:creationId xmlns:a16="http://schemas.microsoft.com/office/drawing/2014/main" id="{94CFE999-EE36-41CA-B949-D68C2E78D8DE}"/>
              </a:ext>
            </a:extLst>
          </p:cNvPr>
          <p:cNvSpPr/>
          <p:nvPr/>
        </p:nvSpPr>
        <p:spPr>
          <a:xfrm>
            <a:off x="8390402" y="2934393"/>
            <a:ext cx="1631105" cy="362434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schemeClr val="accent1"/>
              </a:solidFill>
            </a:endParaRPr>
          </a:p>
        </p:txBody>
      </p:sp>
      <p:sp>
        <p:nvSpPr>
          <p:cNvPr id="27" name="Rectangle: Rounded Corners 26">
            <a:extLst>
              <a:ext uri="{FF2B5EF4-FFF2-40B4-BE49-F238E27FC236}">
                <a16:creationId xmlns:a16="http://schemas.microsoft.com/office/drawing/2014/main" id="{F44EFF43-24E8-4E51-A615-B387E72B717D}"/>
              </a:ext>
            </a:extLst>
          </p:cNvPr>
          <p:cNvSpPr/>
          <p:nvPr/>
        </p:nvSpPr>
        <p:spPr>
          <a:xfrm>
            <a:off x="6540809" y="2934393"/>
            <a:ext cx="1631105" cy="362434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schemeClr val="accent1"/>
              </a:solidFill>
            </a:endParaRPr>
          </a:p>
        </p:txBody>
      </p:sp>
      <p:sp>
        <p:nvSpPr>
          <p:cNvPr id="26" name="Rectangle: Rounded Corners 25">
            <a:extLst>
              <a:ext uri="{FF2B5EF4-FFF2-40B4-BE49-F238E27FC236}">
                <a16:creationId xmlns:a16="http://schemas.microsoft.com/office/drawing/2014/main" id="{424C0FA6-B915-469B-AC85-96704D2B9102}"/>
              </a:ext>
            </a:extLst>
          </p:cNvPr>
          <p:cNvSpPr/>
          <p:nvPr/>
        </p:nvSpPr>
        <p:spPr>
          <a:xfrm>
            <a:off x="4299549" y="2934393"/>
            <a:ext cx="1631105" cy="362434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schemeClr val="accent1"/>
              </a:solidFill>
            </a:endParaRPr>
          </a:p>
          <a:p>
            <a:pPr algn="ctr"/>
            <a:endParaRPr lang="en-US" sz="1100" dirty="0">
              <a:solidFill>
                <a:schemeClr val="accent1"/>
              </a:solidFill>
            </a:endParaRPr>
          </a:p>
          <a:p>
            <a:pPr algn="ctr"/>
            <a:r>
              <a:rPr lang="en-US" sz="1100" dirty="0">
                <a:solidFill>
                  <a:schemeClr val="accent1"/>
                </a:solidFill>
              </a:rPr>
              <a:t>% WO with due date compliance</a:t>
            </a:r>
          </a:p>
          <a:p>
            <a:pPr algn="ctr"/>
            <a:endParaRPr lang="en-US" sz="1100" dirty="0">
              <a:solidFill>
                <a:schemeClr val="accent1"/>
              </a:solidFill>
            </a:endParaRPr>
          </a:p>
          <a:p>
            <a:pPr algn="ctr"/>
            <a:r>
              <a:rPr lang="en-US" sz="1100" dirty="0">
                <a:solidFill>
                  <a:schemeClr val="accent1"/>
                </a:solidFill>
              </a:rPr>
              <a:t>% WO assigned for rework</a:t>
            </a:r>
          </a:p>
          <a:p>
            <a:pPr algn="ctr"/>
            <a:endParaRPr lang="en-US" sz="1100" dirty="0">
              <a:solidFill>
                <a:schemeClr val="accent1"/>
              </a:solidFill>
            </a:endParaRPr>
          </a:p>
          <a:p>
            <a:pPr algn="ctr"/>
            <a:r>
              <a:rPr lang="en-US" sz="1100" dirty="0">
                <a:solidFill>
                  <a:schemeClr val="accent1"/>
                </a:solidFill>
              </a:rPr>
              <a:t>% WO in backlog</a:t>
            </a:r>
          </a:p>
          <a:p>
            <a:pPr algn="ctr"/>
            <a:endParaRPr lang="en-US" sz="1100" dirty="0">
              <a:solidFill>
                <a:schemeClr val="accent1"/>
              </a:solidFill>
            </a:endParaRPr>
          </a:p>
          <a:p>
            <a:pPr algn="ctr"/>
            <a:r>
              <a:rPr lang="en-US" sz="1100" dirty="0">
                <a:solidFill>
                  <a:schemeClr val="accent1"/>
                </a:solidFill>
              </a:rPr>
              <a:t>MTTR</a:t>
            </a:r>
          </a:p>
        </p:txBody>
      </p:sp>
      <p:sp>
        <p:nvSpPr>
          <p:cNvPr id="25" name="Rectangle: Rounded Corners 24">
            <a:extLst>
              <a:ext uri="{FF2B5EF4-FFF2-40B4-BE49-F238E27FC236}">
                <a16:creationId xmlns:a16="http://schemas.microsoft.com/office/drawing/2014/main" id="{244BA91D-BA8D-4001-B005-AC1BBD513ED9}"/>
              </a:ext>
            </a:extLst>
          </p:cNvPr>
          <p:cNvSpPr/>
          <p:nvPr/>
        </p:nvSpPr>
        <p:spPr>
          <a:xfrm>
            <a:off x="2449957" y="2934393"/>
            <a:ext cx="1631105" cy="362434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schemeClr val="accent1"/>
              </a:solidFill>
            </a:endParaRPr>
          </a:p>
          <a:p>
            <a:pPr algn="ctr"/>
            <a:endParaRPr lang="en-US" sz="1100" dirty="0">
              <a:solidFill>
                <a:schemeClr val="accent1"/>
              </a:solidFill>
            </a:endParaRPr>
          </a:p>
          <a:p>
            <a:pPr algn="ctr"/>
            <a:r>
              <a:rPr lang="en-US" sz="1100" dirty="0">
                <a:solidFill>
                  <a:schemeClr val="accent1"/>
                </a:solidFill>
              </a:rPr>
              <a:t>% Scheduled man hours over total available man hours</a:t>
            </a:r>
          </a:p>
        </p:txBody>
      </p:sp>
      <p:sp>
        <p:nvSpPr>
          <p:cNvPr id="24" name="Rectangle: Rounded Corners 23">
            <a:extLst>
              <a:ext uri="{FF2B5EF4-FFF2-40B4-BE49-F238E27FC236}">
                <a16:creationId xmlns:a16="http://schemas.microsoft.com/office/drawing/2014/main" id="{33CCFEF2-5892-40ED-B72F-DC0268445796}"/>
              </a:ext>
            </a:extLst>
          </p:cNvPr>
          <p:cNvSpPr/>
          <p:nvPr/>
        </p:nvSpPr>
        <p:spPr>
          <a:xfrm>
            <a:off x="600365" y="2934393"/>
            <a:ext cx="1631105" cy="362434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schemeClr val="accent1"/>
              </a:solidFill>
            </a:endParaRPr>
          </a:p>
          <a:p>
            <a:pPr algn="ctr"/>
            <a:endParaRPr lang="en-US" sz="1100" dirty="0">
              <a:solidFill>
                <a:schemeClr val="accent1"/>
              </a:solidFill>
            </a:endParaRPr>
          </a:p>
          <a:p>
            <a:pPr algn="ctr"/>
            <a:r>
              <a:rPr lang="en-US" sz="1100" dirty="0">
                <a:solidFill>
                  <a:schemeClr val="accent1"/>
                </a:solidFill>
              </a:rPr>
              <a:t>% Available man hours used in proactive work.</a:t>
            </a:r>
          </a:p>
          <a:p>
            <a:pPr algn="ctr"/>
            <a:endParaRPr lang="en-US" sz="1100" dirty="0">
              <a:solidFill>
                <a:schemeClr val="accent1"/>
              </a:solidFill>
            </a:endParaRPr>
          </a:p>
          <a:p>
            <a:pPr algn="ctr"/>
            <a:r>
              <a:rPr lang="en-US" sz="1100" dirty="0">
                <a:solidFill>
                  <a:schemeClr val="accent1"/>
                </a:solidFill>
              </a:rPr>
              <a:t>Number of work requests</a:t>
            </a:r>
          </a:p>
        </p:txBody>
      </p:sp>
      <p:sp>
        <p:nvSpPr>
          <p:cNvPr id="3" name="Footer Placeholder 2">
            <a:extLst>
              <a:ext uri="{FF2B5EF4-FFF2-40B4-BE49-F238E27FC236}">
                <a16:creationId xmlns:a16="http://schemas.microsoft.com/office/drawing/2014/main" id="{EE45ECAE-1557-4536-9DC3-70FB4FA9E627}"/>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D3F7B911-5FF9-484F-9849-19E940A65CA8}"/>
              </a:ext>
            </a:extLst>
          </p:cNvPr>
          <p:cNvSpPr>
            <a:spLocks noGrp="1"/>
          </p:cNvSpPr>
          <p:nvPr>
            <p:ph type="sldNum" sz="quarter" idx="12"/>
          </p:nvPr>
        </p:nvSpPr>
        <p:spPr/>
        <p:txBody>
          <a:bodyPr/>
          <a:lstStyle/>
          <a:p>
            <a:fld id="{F7283078-D760-1647-8B80-66BA8B52336D}" type="slidenum">
              <a:rPr lang="sv-SE" smtClean="0"/>
              <a:t>22</a:t>
            </a:fld>
            <a:endParaRPr lang="sv-SE" dirty="0"/>
          </a:p>
        </p:txBody>
      </p:sp>
      <p:sp>
        <p:nvSpPr>
          <p:cNvPr id="7" name="Date Placeholder 6">
            <a:extLst>
              <a:ext uri="{FF2B5EF4-FFF2-40B4-BE49-F238E27FC236}">
                <a16:creationId xmlns:a16="http://schemas.microsoft.com/office/drawing/2014/main" id="{737AC9E1-719C-44E1-85A9-7B03E4C520A2}"/>
              </a:ext>
            </a:extLst>
          </p:cNvPr>
          <p:cNvSpPr>
            <a:spLocks noGrp="1"/>
          </p:cNvSpPr>
          <p:nvPr>
            <p:ph type="dt" sz="half" idx="10"/>
          </p:nvPr>
        </p:nvSpPr>
        <p:spPr/>
        <p:txBody>
          <a:bodyPr/>
          <a:lstStyle/>
          <a:p>
            <a:fld id="{18896B66-0B3A-474C-9C9C-E4F07B1F5DAD}" type="datetime1">
              <a:rPr lang="sv-SE" smtClean="0"/>
              <a:t>2023-09-26</a:t>
            </a:fld>
            <a:endParaRPr lang="sv-SE" dirty="0"/>
          </a:p>
        </p:txBody>
      </p:sp>
      <p:sp>
        <p:nvSpPr>
          <p:cNvPr id="8" name="Rectangle: Rounded Corners 7">
            <a:extLst>
              <a:ext uri="{FF2B5EF4-FFF2-40B4-BE49-F238E27FC236}">
                <a16:creationId xmlns:a16="http://schemas.microsoft.com/office/drawing/2014/main" id="{F915FCFD-E9F5-4225-A737-824C08B1D7DA}"/>
              </a:ext>
            </a:extLst>
          </p:cNvPr>
          <p:cNvSpPr/>
          <p:nvPr/>
        </p:nvSpPr>
        <p:spPr>
          <a:xfrm>
            <a:off x="4184165" y="543414"/>
            <a:ext cx="4093828" cy="65733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Key maintenance Performance Indicators (KPI’s)</a:t>
            </a:r>
          </a:p>
        </p:txBody>
      </p:sp>
      <p:sp>
        <p:nvSpPr>
          <p:cNvPr id="9" name="Rectangle: Rounded Corners 8">
            <a:extLst>
              <a:ext uri="{FF2B5EF4-FFF2-40B4-BE49-F238E27FC236}">
                <a16:creationId xmlns:a16="http://schemas.microsoft.com/office/drawing/2014/main" id="{599CAC27-041D-4C8F-B591-8BBE630DC8E0}"/>
              </a:ext>
            </a:extLst>
          </p:cNvPr>
          <p:cNvSpPr/>
          <p:nvPr/>
        </p:nvSpPr>
        <p:spPr>
          <a:xfrm>
            <a:off x="1858380" y="1562018"/>
            <a:ext cx="2808118" cy="65733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Maintenance process/ effort indicators</a:t>
            </a:r>
          </a:p>
        </p:txBody>
      </p:sp>
      <p:sp>
        <p:nvSpPr>
          <p:cNvPr id="10" name="Rectangle: Rounded Corners 9">
            <a:extLst>
              <a:ext uri="{FF2B5EF4-FFF2-40B4-BE49-F238E27FC236}">
                <a16:creationId xmlns:a16="http://schemas.microsoft.com/office/drawing/2014/main" id="{1DB93BD3-47DC-4537-87BE-E993D9CE285D}"/>
              </a:ext>
            </a:extLst>
          </p:cNvPr>
          <p:cNvSpPr/>
          <p:nvPr/>
        </p:nvSpPr>
        <p:spPr>
          <a:xfrm>
            <a:off x="7796191" y="1562019"/>
            <a:ext cx="2808118" cy="65733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Maintenance results indicators</a:t>
            </a:r>
          </a:p>
        </p:txBody>
      </p:sp>
      <p:cxnSp>
        <p:nvCxnSpPr>
          <p:cNvPr id="12" name="Connector: Elbow 11">
            <a:extLst>
              <a:ext uri="{FF2B5EF4-FFF2-40B4-BE49-F238E27FC236}">
                <a16:creationId xmlns:a16="http://schemas.microsoft.com/office/drawing/2014/main" id="{18457EAF-CA24-4984-ADD4-FCBECA17EF27}"/>
              </a:ext>
            </a:extLst>
          </p:cNvPr>
          <p:cNvCxnSpPr>
            <a:stCxn id="8" idx="2"/>
            <a:endCxn id="9" idx="0"/>
          </p:cNvCxnSpPr>
          <p:nvPr/>
        </p:nvCxnSpPr>
        <p:spPr>
          <a:xfrm rot="5400000">
            <a:off x="4566127" y="-102935"/>
            <a:ext cx="361265" cy="2968640"/>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EB78D08-7EBB-45E5-93D3-ACA79C834F1F}"/>
              </a:ext>
            </a:extLst>
          </p:cNvPr>
          <p:cNvCxnSpPr>
            <a:cxnSpLocks/>
            <a:stCxn id="8" idx="2"/>
            <a:endCxn id="10" idx="0"/>
          </p:cNvCxnSpPr>
          <p:nvPr/>
        </p:nvCxnSpPr>
        <p:spPr>
          <a:xfrm rot="16200000" flipH="1">
            <a:off x="7535031" y="-103200"/>
            <a:ext cx="361266" cy="2969171"/>
          </a:xfrm>
          <a:prstGeom prst="bent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A1414238-9396-4FCB-8F29-BC2398DBB5C1}"/>
              </a:ext>
            </a:extLst>
          </p:cNvPr>
          <p:cNvSpPr/>
          <p:nvPr/>
        </p:nvSpPr>
        <p:spPr>
          <a:xfrm>
            <a:off x="600365" y="2665387"/>
            <a:ext cx="1631105" cy="65733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Work</a:t>
            </a:r>
          </a:p>
          <a:p>
            <a:pPr algn="ctr"/>
            <a:r>
              <a:rPr lang="en-US" sz="1100" dirty="0"/>
              <a:t>identification</a:t>
            </a:r>
          </a:p>
        </p:txBody>
      </p:sp>
      <p:sp>
        <p:nvSpPr>
          <p:cNvPr id="19" name="Rectangle: Rounded Corners 18">
            <a:extLst>
              <a:ext uri="{FF2B5EF4-FFF2-40B4-BE49-F238E27FC236}">
                <a16:creationId xmlns:a16="http://schemas.microsoft.com/office/drawing/2014/main" id="{5BC5B8A7-0606-42C1-9138-C6FF80ABE1E1}"/>
              </a:ext>
            </a:extLst>
          </p:cNvPr>
          <p:cNvSpPr/>
          <p:nvPr/>
        </p:nvSpPr>
        <p:spPr>
          <a:xfrm>
            <a:off x="2449958" y="2659324"/>
            <a:ext cx="1631105" cy="65733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Work planning &amp; scheduling</a:t>
            </a:r>
          </a:p>
        </p:txBody>
      </p:sp>
      <p:sp>
        <p:nvSpPr>
          <p:cNvPr id="20" name="Rectangle: Rounded Corners 19">
            <a:extLst>
              <a:ext uri="{FF2B5EF4-FFF2-40B4-BE49-F238E27FC236}">
                <a16:creationId xmlns:a16="http://schemas.microsoft.com/office/drawing/2014/main" id="{BA19313B-C728-4D98-9FF3-3D542081E27E}"/>
              </a:ext>
            </a:extLst>
          </p:cNvPr>
          <p:cNvSpPr/>
          <p:nvPr/>
        </p:nvSpPr>
        <p:spPr>
          <a:xfrm>
            <a:off x="4299551" y="2659323"/>
            <a:ext cx="1631105" cy="65733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Work execution</a:t>
            </a:r>
          </a:p>
        </p:txBody>
      </p:sp>
      <p:sp>
        <p:nvSpPr>
          <p:cNvPr id="21" name="Rectangle: Rounded Corners 20">
            <a:extLst>
              <a:ext uri="{FF2B5EF4-FFF2-40B4-BE49-F238E27FC236}">
                <a16:creationId xmlns:a16="http://schemas.microsoft.com/office/drawing/2014/main" id="{A1EC3ECB-0A29-47C6-B1CD-B3599B40B6D7}"/>
              </a:ext>
            </a:extLst>
          </p:cNvPr>
          <p:cNvSpPr/>
          <p:nvPr/>
        </p:nvSpPr>
        <p:spPr>
          <a:xfrm>
            <a:off x="6540809" y="2659322"/>
            <a:ext cx="1631105" cy="65733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Equipment effectiveness</a:t>
            </a:r>
          </a:p>
        </p:txBody>
      </p:sp>
      <p:sp>
        <p:nvSpPr>
          <p:cNvPr id="22" name="Rectangle: Rounded Corners 21">
            <a:extLst>
              <a:ext uri="{FF2B5EF4-FFF2-40B4-BE49-F238E27FC236}">
                <a16:creationId xmlns:a16="http://schemas.microsoft.com/office/drawing/2014/main" id="{9A1363F0-2C28-430B-871B-D88D77723900}"/>
              </a:ext>
            </a:extLst>
          </p:cNvPr>
          <p:cNvSpPr/>
          <p:nvPr/>
        </p:nvSpPr>
        <p:spPr>
          <a:xfrm>
            <a:off x="8390402" y="2659321"/>
            <a:ext cx="1631105" cy="65733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Maintenance cost-effectiveness</a:t>
            </a:r>
          </a:p>
        </p:txBody>
      </p:sp>
      <p:sp>
        <p:nvSpPr>
          <p:cNvPr id="23" name="Rectangle: Rounded Corners 22">
            <a:extLst>
              <a:ext uri="{FF2B5EF4-FFF2-40B4-BE49-F238E27FC236}">
                <a16:creationId xmlns:a16="http://schemas.microsoft.com/office/drawing/2014/main" id="{034F7B49-D679-4F37-9AD7-8461150DF740}"/>
              </a:ext>
            </a:extLst>
          </p:cNvPr>
          <p:cNvSpPr/>
          <p:nvPr/>
        </p:nvSpPr>
        <p:spPr>
          <a:xfrm>
            <a:off x="10239995" y="2659324"/>
            <a:ext cx="1631105" cy="65733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Safety and environment</a:t>
            </a:r>
          </a:p>
        </p:txBody>
      </p:sp>
      <p:sp>
        <p:nvSpPr>
          <p:cNvPr id="28" name="TextBox 27">
            <a:extLst>
              <a:ext uri="{FF2B5EF4-FFF2-40B4-BE49-F238E27FC236}">
                <a16:creationId xmlns:a16="http://schemas.microsoft.com/office/drawing/2014/main" id="{C0ADE17F-43BF-4249-B022-23EFBD35A26A}"/>
              </a:ext>
            </a:extLst>
          </p:cNvPr>
          <p:cNvSpPr txBox="1"/>
          <p:nvPr/>
        </p:nvSpPr>
        <p:spPr>
          <a:xfrm>
            <a:off x="6540808" y="3445775"/>
            <a:ext cx="1631106" cy="3308598"/>
          </a:xfrm>
          <a:prstGeom prst="rect">
            <a:avLst/>
          </a:prstGeom>
          <a:noFill/>
        </p:spPr>
        <p:txBody>
          <a:bodyPr wrap="square" rtlCol="0">
            <a:spAutoFit/>
          </a:bodyPr>
          <a:lstStyle/>
          <a:p>
            <a:pPr algn="ctr"/>
            <a:r>
              <a:rPr lang="en-US" sz="1100" dirty="0">
                <a:solidFill>
                  <a:schemeClr val="accent1"/>
                </a:solidFill>
              </a:rPr>
              <a:t>Number of unplanned maintenance interventions</a:t>
            </a:r>
          </a:p>
          <a:p>
            <a:pPr algn="ctr"/>
            <a:endParaRPr lang="en-US" sz="1100" dirty="0">
              <a:solidFill>
                <a:schemeClr val="accent1"/>
              </a:solidFill>
            </a:endParaRPr>
          </a:p>
          <a:p>
            <a:pPr algn="ctr"/>
            <a:r>
              <a:rPr lang="en-US" sz="1100" dirty="0">
                <a:solidFill>
                  <a:schemeClr val="accent1"/>
                </a:solidFill>
              </a:rPr>
              <a:t>Breakdown frequency</a:t>
            </a:r>
          </a:p>
          <a:p>
            <a:pPr algn="ctr"/>
            <a:endParaRPr lang="en-US" sz="1100" dirty="0">
              <a:solidFill>
                <a:schemeClr val="accent1"/>
              </a:solidFill>
            </a:endParaRPr>
          </a:p>
          <a:p>
            <a:pPr algn="ctr"/>
            <a:r>
              <a:rPr lang="en-US" sz="1100" dirty="0">
                <a:solidFill>
                  <a:schemeClr val="accent1"/>
                </a:solidFill>
              </a:rPr>
              <a:t>MTBF</a:t>
            </a:r>
          </a:p>
          <a:p>
            <a:pPr algn="ctr"/>
            <a:endParaRPr lang="en-US" sz="1100" dirty="0">
              <a:solidFill>
                <a:schemeClr val="accent1"/>
              </a:solidFill>
            </a:endParaRPr>
          </a:p>
          <a:p>
            <a:pPr algn="ctr"/>
            <a:r>
              <a:rPr lang="en-US" sz="1100" dirty="0">
                <a:solidFill>
                  <a:schemeClr val="accent1"/>
                </a:solidFill>
              </a:rPr>
              <a:t>Unscheduled maintenance downtime</a:t>
            </a:r>
          </a:p>
          <a:p>
            <a:pPr algn="ctr"/>
            <a:endParaRPr lang="en-US" sz="1100" dirty="0">
              <a:solidFill>
                <a:schemeClr val="accent1"/>
              </a:solidFill>
            </a:endParaRPr>
          </a:p>
          <a:p>
            <a:pPr algn="ctr"/>
            <a:r>
              <a:rPr lang="en-US" sz="1100" dirty="0">
                <a:solidFill>
                  <a:schemeClr val="accent1"/>
                </a:solidFill>
              </a:rPr>
              <a:t>Number of shutdowns</a:t>
            </a:r>
          </a:p>
          <a:p>
            <a:pPr algn="ctr"/>
            <a:endParaRPr lang="en-US" sz="1100" dirty="0">
              <a:solidFill>
                <a:schemeClr val="accent1"/>
              </a:solidFill>
            </a:endParaRPr>
          </a:p>
          <a:p>
            <a:pPr algn="ctr"/>
            <a:r>
              <a:rPr lang="en-US" sz="1100" dirty="0">
                <a:solidFill>
                  <a:schemeClr val="accent1"/>
                </a:solidFill>
              </a:rPr>
              <a:t>Availability</a:t>
            </a:r>
          </a:p>
          <a:p>
            <a:pPr algn="ctr"/>
            <a:endParaRPr lang="en-US" sz="1100" dirty="0">
              <a:solidFill>
                <a:schemeClr val="accent1"/>
              </a:solidFill>
            </a:endParaRPr>
          </a:p>
          <a:p>
            <a:pPr algn="ctr"/>
            <a:r>
              <a:rPr lang="en-US" sz="1100" dirty="0">
                <a:solidFill>
                  <a:schemeClr val="accent1"/>
                </a:solidFill>
              </a:rPr>
              <a:t>Overall Equipment Effectiveness</a:t>
            </a:r>
          </a:p>
          <a:p>
            <a:pPr algn="l"/>
            <a:endParaRPr lang="en-US" sz="1100" dirty="0">
              <a:solidFill>
                <a:schemeClr val="accent1"/>
              </a:solidFill>
            </a:endParaRPr>
          </a:p>
        </p:txBody>
      </p:sp>
      <p:sp>
        <p:nvSpPr>
          <p:cNvPr id="30" name="TextBox 29">
            <a:extLst>
              <a:ext uri="{FF2B5EF4-FFF2-40B4-BE49-F238E27FC236}">
                <a16:creationId xmlns:a16="http://schemas.microsoft.com/office/drawing/2014/main" id="{AA218A62-0F9F-44D9-A011-DD76D6DFEB10}"/>
              </a:ext>
            </a:extLst>
          </p:cNvPr>
          <p:cNvSpPr txBox="1"/>
          <p:nvPr/>
        </p:nvSpPr>
        <p:spPr>
          <a:xfrm>
            <a:off x="8390401" y="3445775"/>
            <a:ext cx="1631106" cy="1446550"/>
          </a:xfrm>
          <a:prstGeom prst="rect">
            <a:avLst/>
          </a:prstGeom>
          <a:noFill/>
        </p:spPr>
        <p:txBody>
          <a:bodyPr wrap="square" rtlCol="0">
            <a:spAutoFit/>
          </a:bodyPr>
          <a:lstStyle/>
          <a:p>
            <a:pPr algn="ctr"/>
            <a:r>
              <a:rPr lang="en-US" sz="1100" dirty="0">
                <a:solidFill>
                  <a:schemeClr val="accent1"/>
                </a:solidFill>
              </a:rPr>
              <a:t>% Maintenance cost over replacement value</a:t>
            </a:r>
          </a:p>
          <a:p>
            <a:pPr algn="ctr"/>
            <a:endParaRPr lang="en-US" sz="1100" dirty="0">
              <a:solidFill>
                <a:schemeClr val="accent1"/>
              </a:solidFill>
            </a:endParaRPr>
          </a:p>
          <a:p>
            <a:pPr algn="ctr"/>
            <a:r>
              <a:rPr lang="en-US" sz="1100" dirty="0">
                <a:solidFill>
                  <a:schemeClr val="accent1"/>
                </a:solidFill>
              </a:rPr>
              <a:t>%Maintenance cost over sales revenue</a:t>
            </a:r>
          </a:p>
          <a:p>
            <a:pPr algn="ctr"/>
            <a:endParaRPr lang="en-US" sz="1100" dirty="0">
              <a:solidFill>
                <a:schemeClr val="accent1"/>
              </a:solidFill>
            </a:endParaRPr>
          </a:p>
          <a:p>
            <a:pPr algn="ctr"/>
            <a:r>
              <a:rPr lang="en-US" sz="1100" dirty="0">
                <a:solidFill>
                  <a:schemeClr val="accent1"/>
                </a:solidFill>
              </a:rPr>
              <a:t>Maintenance cost per product unit</a:t>
            </a:r>
          </a:p>
        </p:txBody>
      </p:sp>
      <p:sp>
        <p:nvSpPr>
          <p:cNvPr id="32" name="TextBox 31">
            <a:extLst>
              <a:ext uri="{FF2B5EF4-FFF2-40B4-BE49-F238E27FC236}">
                <a16:creationId xmlns:a16="http://schemas.microsoft.com/office/drawing/2014/main" id="{6A9EAA58-FE99-482E-9E1A-F32E1D4951B8}"/>
              </a:ext>
            </a:extLst>
          </p:cNvPr>
          <p:cNvSpPr txBox="1"/>
          <p:nvPr/>
        </p:nvSpPr>
        <p:spPr>
          <a:xfrm>
            <a:off x="10242803" y="3445775"/>
            <a:ext cx="1631106" cy="2292935"/>
          </a:xfrm>
          <a:prstGeom prst="rect">
            <a:avLst/>
          </a:prstGeom>
          <a:noFill/>
        </p:spPr>
        <p:txBody>
          <a:bodyPr wrap="square" rtlCol="0">
            <a:spAutoFit/>
          </a:bodyPr>
          <a:lstStyle/>
          <a:p>
            <a:pPr algn="ctr"/>
            <a:r>
              <a:rPr lang="en-US" sz="1100" dirty="0">
                <a:solidFill>
                  <a:schemeClr val="accent1"/>
                </a:solidFill>
              </a:rPr>
              <a:t>Number of safety incidents</a:t>
            </a:r>
          </a:p>
          <a:p>
            <a:pPr algn="ctr"/>
            <a:endParaRPr lang="en-US" sz="1100" dirty="0">
              <a:solidFill>
                <a:schemeClr val="accent1"/>
              </a:solidFill>
            </a:endParaRPr>
          </a:p>
          <a:p>
            <a:pPr algn="ctr"/>
            <a:r>
              <a:rPr lang="en-US" sz="1100" dirty="0">
                <a:solidFill>
                  <a:schemeClr val="accent1">
                    <a:lumMod val="60000"/>
                    <a:lumOff val="40000"/>
                  </a:schemeClr>
                </a:solidFill>
              </a:rPr>
              <a:t>Days since last injury</a:t>
            </a:r>
          </a:p>
          <a:p>
            <a:pPr algn="ctr"/>
            <a:endParaRPr lang="en-US" sz="1100" dirty="0">
              <a:solidFill>
                <a:schemeClr val="accent1">
                  <a:lumMod val="60000"/>
                  <a:lumOff val="40000"/>
                </a:schemeClr>
              </a:solidFill>
            </a:endParaRPr>
          </a:p>
          <a:p>
            <a:pPr algn="ctr"/>
            <a:r>
              <a:rPr lang="en-US" sz="1100" dirty="0">
                <a:solidFill>
                  <a:schemeClr val="accent1">
                    <a:lumMod val="60000"/>
                    <a:lumOff val="40000"/>
                  </a:schemeClr>
                </a:solidFill>
              </a:rPr>
              <a:t>Number of injuries this year</a:t>
            </a:r>
          </a:p>
          <a:p>
            <a:pPr algn="ctr"/>
            <a:endParaRPr lang="en-US" sz="1100" dirty="0">
              <a:solidFill>
                <a:schemeClr val="accent1"/>
              </a:solidFill>
            </a:endParaRPr>
          </a:p>
          <a:p>
            <a:pPr algn="ctr"/>
            <a:r>
              <a:rPr lang="en-US" sz="1100" dirty="0">
                <a:solidFill>
                  <a:schemeClr val="accent1"/>
                </a:solidFill>
              </a:rPr>
              <a:t>Number of environment incidents</a:t>
            </a:r>
          </a:p>
          <a:p>
            <a:pPr algn="ctr"/>
            <a:endParaRPr lang="en-US" sz="1100" dirty="0">
              <a:solidFill>
                <a:schemeClr val="accent1"/>
              </a:solidFill>
            </a:endParaRPr>
          </a:p>
          <a:p>
            <a:pPr algn="ctr"/>
            <a:r>
              <a:rPr lang="en-US" sz="1100" dirty="0">
                <a:solidFill>
                  <a:schemeClr val="accent1"/>
                </a:solidFill>
              </a:rPr>
              <a:t>Number of health incidents</a:t>
            </a:r>
          </a:p>
        </p:txBody>
      </p:sp>
      <p:cxnSp>
        <p:nvCxnSpPr>
          <p:cNvPr id="2" name="Connector: Elbow 11">
            <a:extLst>
              <a:ext uri="{FF2B5EF4-FFF2-40B4-BE49-F238E27FC236}">
                <a16:creationId xmlns:a16="http://schemas.microsoft.com/office/drawing/2014/main" id="{D8C070C8-0C80-28CC-7BA4-4D5F3F749A85}"/>
              </a:ext>
            </a:extLst>
          </p:cNvPr>
          <p:cNvCxnSpPr>
            <a:cxnSpLocks/>
            <a:stCxn id="9" idx="2"/>
            <a:endCxn id="18" idx="0"/>
          </p:cNvCxnSpPr>
          <p:nvPr/>
        </p:nvCxnSpPr>
        <p:spPr>
          <a:xfrm rot="5400000">
            <a:off x="2116164" y="1519112"/>
            <a:ext cx="446030" cy="1846521"/>
          </a:xfrm>
          <a:prstGeom prst="bent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Connector: Elbow 11">
            <a:extLst>
              <a:ext uri="{FF2B5EF4-FFF2-40B4-BE49-F238E27FC236}">
                <a16:creationId xmlns:a16="http://schemas.microsoft.com/office/drawing/2014/main" id="{406B4D5F-60C1-9C5E-A730-B2260FFBC7F2}"/>
              </a:ext>
            </a:extLst>
          </p:cNvPr>
          <p:cNvCxnSpPr>
            <a:cxnSpLocks/>
            <a:stCxn id="9" idx="2"/>
            <a:endCxn id="19" idx="0"/>
          </p:cNvCxnSpPr>
          <p:nvPr/>
        </p:nvCxnSpPr>
        <p:spPr>
          <a:xfrm rot="16200000" flipH="1">
            <a:off x="3043992" y="2437804"/>
            <a:ext cx="439967" cy="3072"/>
          </a:xfrm>
          <a:prstGeom prst="bent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Connector: Elbow 11">
            <a:extLst>
              <a:ext uri="{FF2B5EF4-FFF2-40B4-BE49-F238E27FC236}">
                <a16:creationId xmlns:a16="http://schemas.microsoft.com/office/drawing/2014/main" id="{3070F809-B382-5104-4747-B60CB84987B9}"/>
              </a:ext>
            </a:extLst>
          </p:cNvPr>
          <p:cNvCxnSpPr>
            <a:cxnSpLocks/>
            <a:stCxn id="9" idx="2"/>
            <a:endCxn id="20" idx="0"/>
          </p:cNvCxnSpPr>
          <p:nvPr/>
        </p:nvCxnSpPr>
        <p:spPr>
          <a:xfrm rot="16200000" flipH="1">
            <a:off x="3968788" y="1513007"/>
            <a:ext cx="439966" cy="1852665"/>
          </a:xfrm>
          <a:prstGeom prst="bent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Connector: Elbow 11">
            <a:extLst>
              <a:ext uri="{FF2B5EF4-FFF2-40B4-BE49-F238E27FC236}">
                <a16:creationId xmlns:a16="http://schemas.microsoft.com/office/drawing/2014/main" id="{48646F33-2D4C-389E-4592-267ABC4BBB5F}"/>
              </a:ext>
            </a:extLst>
          </p:cNvPr>
          <p:cNvCxnSpPr>
            <a:cxnSpLocks/>
            <a:stCxn id="10" idx="2"/>
            <a:endCxn id="21" idx="0"/>
          </p:cNvCxnSpPr>
          <p:nvPr/>
        </p:nvCxnSpPr>
        <p:spPr>
          <a:xfrm rot="5400000">
            <a:off x="8058324" y="1517396"/>
            <a:ext cx="439964" cy="1843888"/>
          </a:xfrm>
          <a:prstGeom prst="bent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Connector: Elbow 11">
            <a:extLst>
              <a:ext uri="{FF2B5EF4-FFF2-40B4-BE49-F238E27FC236}">
                <a16:creationId xmlns:a16="http://schemas.microsoft.com/office/drawing/2014/main" id="{DD2B2BF9-EA9E-4D2D-F27A-5FFDF7E95590}"/>
              </a:ext>
            </a:extLst>
          </p:cNvPr>
          <p:cNvCxnSpPr>
            <a:cxnSpLocks/>
            <a:stCxn id="10" idx="2"/>
            <a:endCxn id="22" idx="0"/>
          </p:cNvCxnSpPr>
          <p:nvPr/>
        </p:nvCxnSpPr>
        <p:spPr>
          <a:xfrm rot="16200000" flipH="1">
            <a:off x="8983121" y="2436486"/>
            <a:ext cx="439963" cy="5705"/>
          </a:xfrm>
          <a:prstGeom prst="bent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Connector: Elbow 11">
            <a:extLst>
              <a:ext uri="{FF2B5EF4-FFF2-40B4-BE49-F238E27FC236}">
                <a16:creationId xmlns:a16="http://schemas.microsoft.com/office/drawing/2014/main" id="{1E4F5E23-822B-9FDE-D624-8F4E1F64C099}"/>
              </a:ext>
            </a:extLst>
          </p:cNvPr>
          <p:cNvCxnSpPr>
            <a:cxnSpLocks/>
            <a:stCxn id="10" idx="2"/>
            <a:endCxn id="23" idx="0"/>
          </p:cNvCxnSpPr>
          <p:nvPr/>
        </p:nvCxnSpPr>
        <p:spPr>
          <a:xfrm rot="16200000" flipH="1">
            <a:off x="9907916" y="1511692"/>
            <a:ext cx="439966" cy="1855298"/>
          </a:xfrm>
          <a:prstGeom prst="bent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3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End-To-End Process</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6</a:t>
            </a:r>
          </a:p>
        </p:txBody>
      </p:sp>
    </p:spTree>
    <p:extLst>
      <p:ext uri="{BB962C8B-B14F-4D97-AF65-F5344CB8AC3E}">
        <p14:creationId xmlns:p14="http://schemas.microsoft.com/office/powerpoint/2010/main" val="230496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8366-065E-6471-73C2-5D9957AF3C52}"/>
              </a:ext>
            </a:extLst>
          </p:cNvPr>
          <p:cNvSpPr>
            <a:spLocks noGrp="1"/>
          </p:cNvSpPr>
          <p:nvPr>
            <p:ph type="title"/>
          </p:nvPr>
        </p:nvSpPr>
        <p:spPr/>
        <p:txBody>
          <a:bodyPr/>
          <a:lstStyle/>
          <a:p>
            <a:r>
              <a:rPr lang="en-GB" dirty="0"/>
              <a:t>ESS Maintenance Program</a:t>
            </a:r>
          </a:p>
        </p:txBody>
      </p:sp>
      <p:sp>
        <p:nvSpPr>
          <p:cNvPr id="4" name="Slide Number Placeholder 3">
            <a:extLst>
              <a:ext uri="{FF2B5EF4-FFF2-40B4-BE49-F238E27FC236}">
                <a16:creationId xmlns:a16="http://schemas.microsoft.com/office/drawing/2014/main" id="{E8430AFA-9591-258F-B539-DBF891D053EA}"/>
              </a:ext>
            </a:extLst>
          </p:cNvPr>
          <p:cNvSpPr>
            <a:spLocks noGrp="1"/>
          </p:cNvSpPr>
          <p:nvPr>
            <p:ph type="sldNum" sz="quarter" idx="12"/>
          </p:nvPr>
        </p:nvSpPr>
        <p:spPr/>
        <p:txBody>
          <a:bodyPr/>
          <a:lstStyle/>
          <a:p>
            <a:fld id="{F7283078-D760-1647-8B80-66BA8B52336D}" type="slidenum">
              <a:rPr lang="sv-SE" smtClean="0"/>
              <a:t>24</a:t>
            </a:fld>
            <a:endParaRPr lang="sv-SE"/>
          </a:p>
        </p:txBody>
      </p:sp>
      <p:sp>
        <p:nvSpPr>
          <p:cNvPr id="5" name="Text Placeholder 4">
            <a:extLst>
              <a:ext uri="{FF2B5EF4-FFF2-40B4-BE49-F238E27FC236}">
                <a16:creationId xmlns:a16="http://schemas.microsoft.com/office/drawing/2014/main" id="{1F05E160-38DF-9748-80D8-9E4BA2706DFC}"/>
              </a:ext>
            </a:extLst>
          </p:cNvPr>
          <p:cNvSpPr>
            <a:spLocks noGrp="1"/>
          </p:cNvSpPr>
          <p:nvPr>
            <p:ph type="body" sz="quarter" idx="14"/>
          </p:nvPr>
        </p:nvSpPr>
        <p:spPr/>
        <p:txBody>
          <a:bodyPr/>
          <a:lstStyle/>
          <a:p>
            <a:r>
              <a:rPr lang="en-GB" dirty="0"/>
              <a:t>How we transition</a:t>
            </a:r>
          </a:p>
        </p:txBody>
      </p:sp>
      <p:grpSp>
        <p:nvGrpSpPr>
          <p:cNvPr id="8" name="Group 7">
            <a:extLst>
              <a:ext uri="{FF2B5EF4-FFF2-40B4-BE49-F238E27FC236}">
                <a16:creationId xmlns:a16="http://schemas.microsoft.com/office/drawing/2014/main" id="{6B25CAD6-B2CD-E748-0E9C-D9C826342F83}"/>
              </a:ext>
            </a:extLst>
          </p:cNvPr>
          <p:cNvGrpSpPr/>
          <p:nvPr/>
        </p:nvGrpSpPr>
        <p:grpSpPr>
          <a:xfrm>
            <a:off x="361489" y="2218686"/>
            <a:ext cx="11750324" cy="1706855"/>
            <a:chOff x="361489" y="2987254"/>
            <a:chExt cx="11750324" cy="1706855"/>
          </a:xfrm>
        </p:grpSpPr>
        <p:sp>
          <p:nvSpPr>
            <p:cNvPr id="9" name="Rectangle 8">
              <a:extLst>
                <a:ext uri="{FF2B5EF4-FFF2-40B4-BE49-F238E27FC236}">
                  <a16:creationId xmlns:a16="http://schemas.microsoft.com/office/drawing/2014/main" id="{64779824-C71E-5383-0645-D386C8B4B6A8}"/>
                </a:ext>
              </a:extLst>
            </p:cNvPr>
            <p:cNvSpPr/>
            <p:nvPr/>
          </p:nvSpPr>
          <p:spPr>
            <a:xfrm>
              <a:off x="361489" y="3021877"/>
              <a:ext cx="11750324" cy="2786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4805581-D250-CB49-6CEE-F9189167FE37}"/>
                </a:ext>
              </a:extLst>
            </p:cNvPr>
            <p:cNvGrpSpPr/>
            <p:nvPr/>
          </p:nvGrpSpPr>
          <p:grpSpPr>
            <a:xfrm>
              <a:off x="487676" y="3052673"/>
              <a:ext cx="1092852" cy="205945"/>
              <a:chOff x="487676" y="2399527"/>
              <a:chExt cx="1092852" cy="205945"/>
            </a:xfrm>
          </p:grpSpPr>
          <p:cxnSp>
            <p:nvCxnSpPr>
              <p:cNvPr id="92" name="Straight Connector 91">
                <a:extLst>
                  <a:ext uri="{FF2B5EF4-FFF2-40B4-BE49-F238E27FC236}">
                    <a16:creationId xmlns:a16="http://schemas.microsoft.com/office/drawing/2014/main" id="{D9DB1D97-7538-7174-18CE-1009116EA030}"/>
                  </a:ext>
                </a:extLst>
              </p:cNvPr>
              <p:cNvCxnSpPr>
                <a:cxnSpLocks/>
                <a:endCxn id="94" idx="0"/>
              </p:cNvCxnSpPr>
              <p:nvPr/>
            </p:nvCxnSpPr>
            <p:spPr>
              <a:xfrm>
                <a:off x="487677" y="2498562"/>
                <a:ext cx="91324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C24C446-63D0-F826-C8CF-11369ED71393}"/>
                  </a:ext>
                </a:extLst>
              </p:cNvPr>
              <p:cNvCxnSpPr>
                <a:cxnSpLocks/>
              </p:cNvCxnSpPr>
              <p:nvPr/>
            </p:nvCxnSpPr>
            <p:spPr>
              <a:xfrm flipV="1">
                <a:off x="487676" y="2412273"/>
                <a:ext cx="0" cy="18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Isosceles Triangle 93">
                <a:extLst>
                  <a:ext uri="{FF2B5EF4-FFF2-40B4-BE49-F238E27FC236}">
                    <a16:creationId xmlns:a16="http://schemas.microsoft.com/office/drawing/2014/main" id="{4080CD09-04FA-6CD0-60F3-AE1F1ED29719}"/>
                  </a:ext>
                </a:extLst>
              </p:cNvPr>
              <p:cNvSpPr/>
              <p:nvPr/>
            </p:nvSpPr>
            <p:spPr>
              <a:xfrm rot="16350682">
                <a:off x="1387708" y="2412652"/>
                <a:ext cx="205945" cy="17969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3C0B8D27-50CD-1B84-F907-7C6C70CE0E0A}"/>
                </a:ext>
              </a:extLst>
            </p:cNvPr>
            <p:cNvSpPr txBox="1"/>
            <p:nvPr/>
          </p:nvSpPr>
          <p:spPr>
            <a:xfrm>
              <a:off x="1637209" y="3056710"/>
              <a:ext cx="879500" cy="215444"/>
            </a:xfrm>
            <a:prstGeom prst="rect">
              <a:avLst/>
            </a:prstGeom>
            <a:noFill/>
          </p:spPr>
          <p:txBody>
            <a:bodyPr wrap="square" rtlCol="0">
              <a:spAutoFit/>
            </a:bodyPr>
            <a:lstStyle/>
            <a:p>
              <a:pPr algn="l"/>
              <a:r>
                <a:rPr lang="en-US" sz="800">
                  <a:solidFill>
                    <a:schemeClr val="bg1"/>
                  </a:solidFill>
                </a:rPr>
                <a:t>Design Period</a:t>
              </a:r>
            </a:p>
          </p:txBody>
        </p:sp>
        <p:grpSp>
          <p:nvGrpSpPr>
            <p:cNvPr id="12" name="Group 11">
              <a:extLst>
                <a:ext uri="{FF2B5EF4-FFF2-40B4-BE49-F238E27FC236}">
                  <a16:creationId xmlns:a16="http://schemas.microsoft.com/office/drawing/2014/main" id="{59F1B444-EE35-9EA0-2640-68228ACE6E0C}"/>
                </a:ext>
              </a:extLst>
            </p:cNvPr>
            <p:cNvGrpSpPr/>
            <p:nvPr/>
          </p:nvGrpSpPr>
          <p:grpSpPr>
            <a:xfrm rot="10800000">
              <a:off x="2573384" y="3048316"/>
              <a:ext cx="1092852" cy="205945"/>
              <a:chOff x="487676" y="2399527"/>
              <a:chExt cx="1092852" cy="205945"/>
            </a:xfrm>
          </p:grpSpPr>
          <p:cxnSp>
            <p:nvCxnSpPr>
              <p:cNvPr id="89" name="Straight Connector 88">
                <a:extLst>
                  <a:ext uri="{FF2B5EF4-FFF2-40B4-BE49-F238E27FC236}">
                    <a16:creationId xmlns:a16="http://schemas.microsoft.com/office/drawing/2014/main" id="{652772E6-DE4A-C19D-B3CA-FFA88211F8FD}"/>
                  </a:ext>
                </a:extLst>
              </p:cNvPr>
              <p:cNvCxnSpPr>
                <a:cxnSpLocks/>
                <a:endCxn id="91" idx="0"/>
              </p:cNvCxnSpPr>
              <p:nvPr/>
            </p:nvCxnSpPr>
            <p:spPr>
              <a:xfrm>
                <a:off x="487677" y="2498562"/>
                <a:ext cx="91324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D622352-92C3-6702-79B9-A72B44DC0CA2}"/>
                  </a:ext>
                </a:extLst>
              </p:cNvPr>
              <p:cNvCxnSpPr>
                <a:cxnSpLocks/>
              </p:cNvCxnSpPr>
              <p:nvPr/>
            </p:nvCxnSpPr>
            <p:spPr>
              <a:xfrm flipV="1">
                <a:off x="487676" y="2412273"/>
                <a:ext cx="0" cy="18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Isosceles Triangle 90">
                <a:extLst>
                  <a:ext uri="{FF2B5EF4-FFF2-40B4-BE49-F238E27FC236}">
                    <a16:creationId xmlns:a16="http://schemas.microsoft.com/office/drawing/2014/main" id="{DDC52286-722D-96D9-9720-17C07540FCC8}"/>
                  </a:ext>
                </a:extLst>
              </p:cNvPr>
              <p:cNvSpPr/>
              <p:nvPr/>
            </p:nvSpPr>
            <p:spPr>
              <a:xfrm rot="16350682">
                <a:off x="1387708" y="2412652"/>
                <a:ext cx="205945" cy="17969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9B063FE-1C25-C829-2AD4-1D237BF217A3}"/>
                </a:ext>
              </a:extLst>
            </p:cNvPr>
            <p:cNvGrpSpPr/>
            <p:nvPr/>
          </p:nvGrpSpPr>
          <p:grpSpPr>
            <a:xfrm>
              <a:off x="3710829" y="3050197"/>
              <a:ext cx="511827" cy="205945"/>
              <a:chOff x="3710829" y="2397051"/>
              <a:chExt cx="511827" cy="205945"/>
            </a:xfrm>
          </p:grpSpPr>
          <p:cxnSp>
            <p:nvCxnSpPr>
              <p:cNvPr id="86" name="Straight Connector 85">
                <a:extLst>
                  <a:ext uri="{FF2B5EF4-FFF2-40B4-BE49-F238E27FC236}">
                    <a16:creationId xmlns:a16="http://schemas.microsoft.com/office/drawing/2014/main" id="{73ADA2C7-1EC6-E078-F0B3-22D2E54D6515}"/>
                  </a:ext>
                </a:extLst>
              </p:cNvPr>
              <p:cNvCxnSpPr>
                <a:cxnSpLocks/>
                <a:endCxn id="88" idx="0"/>
              </p:cNvCxnSpPr>
              <p:nvPr/>
            </p:nvCxnSpPr>
            <p:spPr>
              <a:xfrm flipV="1">
                <a:off x="3710830" y="2496086"/>
                <a:ext cx="332217" cy="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12A0F25-16D8-8E86-B743-2C406AF2ED6E}"/>
                  </a:ext>
                </a:extLst>
              </p:cNvPr>
              <p:cNvCxnSpPr>
                <a:cxnSpLocks/>
              </p:cNvCxnSpPr>
              <p:nvPr/>
            </p:nvCxnSpPr>
            <p:spPr>
              <a:xfrm flipV="1">
                <a:off x="3710829" y="2409797"/>
                <a:ext cx="0" cy="18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Isosceles Triangle 87">
                <a:extLst>
                  <a:ext uri="{FF2B5EF4-FFF2-40B4-BE49-F238E27FC236}">
                    <a16:creationId xmlns:a16="http://schemas.microsoft.com/office/drawing/2014/main" id="{BCEA7FF8-6612-006E-C3B9-550052F2CCD2}"/>
                  </a:ext>
                </a:extLst>
              </p:cNvPr>
              <p:cNvSpPr/>
              <p:nvPr/>
            </p:nvSpPr>
            <p:spPr>
              <a:xfrm rot="16350682">
                <a:off x="4029836" y="2410176"/>
                <a:ext cx="205945" cy="17969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662FFDE6-51BC-E24A-90F4-6D9D996B51E1}"/>
                </a:ext>
              </a:extLst>
            </p:cNvPr>
            <p:cNvSpPr txBox="1"/>
            <p:nvPr/>
          </p:nvSpPr>
          <p:spPr>
            <a:xfrm>
              <a:off x="4162359" y="3054234"/>
              <a:ext cx="1120303" cy="215444"/>
            </a:xfrm>
            <a:prstGeom prst="rect">
              <a:avLst/>
            </a:prstGeom>
            <a:noFill/>
          </p:spPr>
          <p:txBody>
            <a:bodyPr wrap="square" rtlCol="0">
              <a:spAutoFit/>
            </a:bodyPr>
            <a:lstStyle/>
            <a:p>
              <a:pPr algn="l"/>
              <a:r>
                <a:rPr lang="en-US" sz="800">
                  <a:solidFill>
                    <a:schemeClr val="bg1"/>
                  </a:solidFill>
                </a:rPr>
                <a:t>Construction Period</a:t>
              </a:r>
            </a:p>
          </p:txBody>
        </p:sp>
        <p:grpSp>
          <p:nvGrpSpPr>
            <p:cNvPr id="15" name="Group 14">
              <a:extLst>
                <a:ext uri="{FF2B5EF4-FFF2-40B4-BE49-F238E27FC236}">
                  <a16:creationId xmlns:a16="http://schemas.microsoft.com/office/drawing/2014/main" id="{249A3AAD-D57A-81B8-B7BF-C32BF5814763}"/>
                </a:ext>
              </a:extLst>
            </p:cNvPr>
            <p:cNvGrpSpPr/>
            <p:nvPr/>
          </p:nvGrpSpPr>
          <p:grpSpPr>
            <a:xfrm rot="10800000">
              <a:off x="5185358" y="3050197"/>
              <a:ext cx="511827" cy="205945"/>
              <a:chOff x="3710829" y="2397051"/>
              <a:chExt cx="511827" cy="205945"/>
            </a:xfrm>
          </p:grpSpPr>
          <p:cxnSp>
            <p:nvCxnSpPr>
              <p:cNvPr id="83" name="Straight Connector 82">
                <a:extLst>
                  <a:ext uri="{FF2B5EF4-FFF2-40B4-BE49-F238E27FC236}">
                    <a16:creationId xmlns:a16="http://schemas.microsoft.com/office/drawing/2014/main" id="{B1C2E239-D500-652D-6A9D-2C069FCC5A97}"/>
                  </a:ext>
                </a:extLst>
              </p:cNvPr>
              <p:cNvCxnSpPr>
                <a:cxnSpLocks/>
                <a:endCxn id="85" idx="0"/>
              </p:cNvCxnSpPr>
              <p:nvPr/>
            </p:nvCxnSpPr>
            <p:spPr>
              <a:xfrm flipV="1">
                <a:off x="3710830" y="2496086"/>
                <a:ext cx="332217" cy="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CD34F92-F732-50E1-F428-A50B00544341}"/>
                  </a:ext>
                </a:extLst>
              </p:cNvPr>
              <p:cNvCxnSpPr>
                <a:cxnSpLocks/>
              </p:cNvCxnSpPr>
              <p:nvPr/>
            </p:nvCxnSpPr>
            <p:spPr>
              <a:xfrm flipV="1">
                <a:off x="3710829" y="2409797"/>
                <a:ext cx="0" cy="18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Isosceles Triangle 84">
                <a:extLst>
                  <a:ext uri="{FF2B5EF4-FFF2-40B4-BE49-F238E27FC236}">
                    <a16:creationId xmlns:a16="http://schemas.microsoft.com/office/drawing/2014/main" id="{C03F9EED-59DE-1693-EFD1-4A43DB965AE3}"/>
                  </a:ext>
                </a:extLst>
              </p:cNvPr>
              <p:cNvSpPr/>
              <p:nvPr/>
            </p:nvSpPr>
            <p:spPr>
              <a:xfrm rot="16350682">
                <a:off x="4029836" y="2410176"/>
                <a:ext cx="205945" cy="17969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FD2A09EC-05D0-1748-8530-8D1585A834A7}"/>
                </a:ext>
              </a:extLst>
            </p:cNvPr>
            <p:cNvGrpSpPr/>
            <p:nvPr/>
          </p:nvGrpSpPr>
          <p:grpSpPr>
            <a:xfrm>
              <a:off x="5742273" y="3051873"/>
              <a:ext cx="773081" cy="205945"/>
              <a:chOff x="5742273" y="2398727"/>
              <a:chExt cx="773081" cy="205945"/>
            </a:xfrm>
          </p:grpSpPr>
          <p:cxnSp>
            <p:nvCxnSpPr>
              <p:cNvPr id="80" name="Straight Connector 79">
                <a:extLst>
                  <a:ext uri="{FF2B5EF4-FFF2-40B4-BE49-F238E27FC236}">
                    <a16:creationId xmlns:a16="http://schemas.microsoft.com/office/drawing/2014/main" id="{0573988A-3AB0-1AC6-5ABD-FC8A8FAD8701}"/>
                  </a:ext>
                </a:extLst>
              </p:cNvPr>
              <p:cNvCxnSpPr>
                <a:cxnSpLocks/>
                <a:endCxn id="82" idx="0"/>
              </p:cNvCxnSpPr>
              <p:nvPr/>
            </p:nvCxnSpPr>
            <p:spPr>
              <a:xfrm>
                <a:off x="5742273" y="2496086"/>
                <a:ext cx="593472" cy="167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C408EF5-25DA-2135-3E2A-A525BF60B6E5}"/>
                  </a:ext>
                </a:extLst>
              </p:cNvPr>
              <p:cNvCxnSpPr>
                <a:cxnSpLocks/>
              </p:cNvCxnSpPr>
              <p:nvPr/>
            </p:nvCxnSpPr>
            <p:spPr>
              <a:xfrm flipV="1">
                <a:off x="5742273" y="2411473"/>
                <a:ext cx="0" cy="18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Isosceles Triangle 81">
                <a:extLst>
                  <a:ext uri="{FF2B5EF4-FFF2-40B4-BE49-F238E27FC236}">
                    <a16:creationId xmlns:a16="http://schemas.microsoft.com/office/drawing/2014/main" id="{D33AFCF4-2714-5D66-B8C7-59EC72D30F54}"/>
                  </a:ext>
                </a:extLst>
              </p:cNvPr>
              <p:cNvSpPr/>
              <p:nvPr/>
            </p:nvSpPr>
            <p:spPr>
              <a:xfrm rot="16350682">
                <a:off x="6322534" y="2411852"/>
                <a:ext cx="205945" cy="17969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80B9689B-F42F-265C-7B54-95980E33FA20}"/>
                </a:ext>
              </a:extLst>
            </p:cNvPr>
            <p:cNvSpPr txBox="1"/>
            <p:nvPr/>
          </p:nvSpPr>
          <p:spPr>
            <a:xfrm>
              <a:off x="6488122" y="3055910"/>
              <a:ext cx="1197776" cy="215444"/>
            </a:xfrm>
            <a:prstGeom prst="rect">
              <a:avLst/>
            </a:prstGeom>
            <a:noFill/>
          </p:spPr>
          <p:txBody>
            <a:bodyPr wrap="square" rtlCol="0">
              <a:spAutoFit/>
            </a:bodyPr>
            <a:lstStyle/>
            <a:p>
              <a:pPr algn="l"/>
              <a:r>
                <a:rPr lang="en-US" sz="800">
                  <a:solidFill>
                    <a:schemeClr val="bg1"/>
                  </a:solidFill>
                </a:rPr>
                <a:t>Commissioning Period</a:t>
              </a:r>
            </a:p>
          </p:txBody>
        </p:sp>
        <p:grpSp>
          <p:nvGrpSpPr>
            <p:cNvPr id="18" name="Group 17">
              <a:extLst>
                <a:ext uri="{FF2B5EF4-FFF2-40B4-BE49-F238E27FC236}">
                  <a16:creationId xmlns:a16="http://schemas.microsoft.com/office/drawing/2014/main" id="{69828308-71C0-46CC-2E91-3FDF5F8149B0}"/>
                </a:ext>
              </a:extLst>
            </p:cNvPr>
            <p:cNvGrpSpPr/>
            <p:nvPr/>
          </p:nvGrpSpPr>
          <p:grpSpPr>
            <a:xfrm rot="10800000">
              <a:off x="7633038" y="3048521"/>
              <a:ext cx="773081" cy="205945"/>
              <a:chOff x="5742273" y="2398727"/>
              <a:chExt cx="773081" cy="205945"/>
            </a:xfrm>
          </p:grpSpPr>
          <p:cxnSp>
            <p:nvCxnSpPr>
              <p:cNvPr id="77" name="Straight Connector 76">
                <a:extLst>
                  <a:ext uri="{FF2B5EF4-FFF2-40B4-BE49-F238E27FC236}">
                    <a16:creationId xmlns:a16="http://schemas.microsoft.com/office/drawing/2014/main" id="{B3A24A41-D1F4-D9BF-0767-5262E0810E78}"/>
                  </a:ext>
                </a:extLst>
              </p:cNvPr>
              <p:cNvCxnSpPr>
                <a:cxnSpLocks/>
                <a:endCxn id="79" idx="0"/>
              </p:cNvCxnSpPr>
              <p:nvPr/>
            </p:nvCxnSpPr>
            <p:spPr>
              <a:xfrm>
                <a:off x="5742273" y="2496086"/>
                <a:ext cx="593472" cy="167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ED393F7-55B3-0344-875F-D5FA1F4D8FC5}"/>
                  </a:ext>
                </a:extLst>
              </p:cNvPr>
              <p:cNvCxnSpPr>
                <a:cxnSpLocks/>
              </p:cNvCxnSpPr>
              <p:nvPr/>
            </p:nvCxnSpPr>
            <p:spPr>
              <a:xfrm flipV="1">
                <a:off x="5742273" y="2411473"/>
                <a:ext cx="0" cy="18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Isosceles Triangle 78">
                <a:extLst>
                  <a:ext uri="{FF2B5EF4-FFF2-40B4-BE49-F238E27FC236}">
                    <a16:creationId xmlns:a16="http://schemas.microsoft.com/office/drawing/2014/main" id="{8BBDEEFE-C62D-3C92-1BDC-3F7F6EC95117}"/>
                  </a:ext>
                </a:extLst>
              </p:cNvPr>
              <p:cNvSpPr/>
              <p:nvPr/>
            </p:nvSpPr>
            <p:spPr>
              <a:xfrm rot="16350682">
                <a:off x="6322534" y="2411852"/>
                <a:ext cx="205945" cy="17969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4192BB58-CC55-992D-425D-F9FF9B97FB28}"/>
                </a:ext>
              </a:extLst>
            </p:cNvPr>
            <p:cNvGrpSpPr/>
            <p:nvPr/>
          </p:nvGrpSpPr>
          <p:grpSpPr>
            <a:xfrm>
              <a:off x="8455344" y="3051874"/>
              <a:ext cx="511827" cy="205945"/>
              <a:chOff x="3710829" y="2397051"/>
              <a:chExt cx="511827" cy="205945"/>
            </a:xfrm>
          </p:grpSpPr>
          <p:cxnSp>
            <p:nvCxnSpPr>
              <p:cNvPr id="74" name="Straight Connector 73">
                <a:extLst>
                  <a:ext uri="{FF2B5EF4-FFF2-40B4-BE49-F238E27FC236}">
                    <a16:creationId xmlns:a16="http://schemas.microsoft.com/office/drawing/2014/main" id="{E94D5103-FA8E-1498-D7F4-9D1726234183}"/>
                  </a:ext>
                </a:extLst>
              </p:cNvPr>
              <p:cNvCxnSpPr>
                <a:cxnSpLocks/>
                <a:endCxn id="76" idx="0"/>
              </p:cNvCxnSpPr>
              <p:nvPr/>
            </p:nvCxnSpPr>
            <p:spPr>
              <a:xfrm flipV="1">
                <a:off x="3710830" y="2496086"/>
                <a:ext cx="332217" cy="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C3F29BD-0A1A-EF54-2452-505BF2578682}"/>
                  </a:ext>
                </a:extLst>
              </p:cNvPr>
              <p:cNvCxnSpPr>
                <a:cxnSpLocks/>
              </p:cNvCxnSpPr>
              <p:nvPr/>
            </p:nvCxnSpPr>
            <p:spPr>
              <a:xfrm flipV="1">
                <a:off x="3710829" y="2409797"/>
                <a:ext cx="0" cy="18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Isosceles Triangle 75">
                <a:extLst>
                  <a:ext uri="{FF2B5EF4-FFF2-40B4-BE49-F238E27FC236}">
                    <a16:creationId xmlns:a16="http://schemas.microsoft.com/office/drawing/2014/main" id="{E0275941-E51F-A32D-BAD5-6320E1BE7651}"/>
                  </a:ext>
                </a:extLst>
              </p:cNvPr>
              <p:cNvSpPr/>
              <p:nvPr/>
            </p:nvSpPr>
            <p:spPr>
              <a:xfrm rot="16350682">
                <a:off x="4029836" y="2410176"/>
                <a:ext cx="205945" cy="17969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8E9D2DF3-77A2-0565-79B2-81C38270D0B7}"/>
                </a:ext>
              </a:extLst>
            </p:cNvPr>
            <p:cNvSpPr txBox="1"/>
            <p:nvPr/>
          </p:nvSpPr>
          <p:spPr>
            <a:xfrm>
              <a:off x="8982235" y="2990599"/>
              <a:ext cx="879500" cy="338554"/>
            </a:xfrm>
            <a:prstGeom prst="rect">
              <a:avLst/>
            </a:prstGeom>
            <a:noFill/>
          </p:spPr>
          <p:txBody>
            <a:bodyPr wrap="square" rtlCol="0">
              <a:spAutoFit/>
            </a:bodyPr>
            <a:lstStyle/>
            <a:p>
              <a:pPr algn="l"/>
              <a:r>
                <a:rPr lang="en-US" sz="800">
                  <a:solidFill>
                    <a:schemeClr val="bg1"/>
                  </a:solidFill>
                </a:rPr>
                <a:t>Operations &amp;</a:t>
              </a:r>
            </a:p>
            <a:p>
              <a:pPr algn="l"/>
              <a:r>
                <a:rPr lang="en-US" sz="800">
                  <a:solidFill>
                    <a:schemeClr val="bg1"/>
                  </a:solidFill>
                </a:rPr>
                <a:t>Maintenance</a:t>
              </a:r>
            </a:p>
          </p:txBody>
        </p:sp>
        <p:grpSp>
          <p:nvGrpSpPr>
            <p:cNvPr id="21" name="Group 20">
              <a:extLst>
                <a:ext uri="{FF2B5EF4-FFF2-40B4-BE49-F238E27FC236}">
                  <a16:creationId xmlns:a16="http://schemas.microsoft.com/office/drawing/2014/main" id="{90309499-5108-6B03-007A-A5565067D330}"/>
                </a:ext>
              </a:extLst>
            </p:cNvPr>
            <p:cNvGrpSpPr/>
            <p:nvPr/>
          </p:nvGrpSpPr>
          <p:grpSpPr>
            <a:xfrm rot="10800000">
              <a:off x="9819345" y="3051874"/>
              <a:ext cx="511827" cy="205945"/>
              <a:chOff x="3710829" y="2397051"/>
              <a:chExt cx="511827" cy="205945"/>
            </a:xfrm>
          </p:grpSpPr>
          <p:cxnSp>
            <p:nvCxnSpPr>
              <p:cNvPr id="71" name="Straight Connector 70">
                <a:extLst>
                  <a:ext uri="{FF2B5EF4-FFF2-40B4-BE49-F238E27FC236}">
                    <a16:creationId xmlns:a16="http://schemas.microsoft.com/office/drawing/2014/main" id="{C9B3DBF8-D5BF-4E0F-F3BE-9CC6C50CAE87}"/>
                  </a:ext>
                </a:extLst>
              </p:cNvPr>
              <p:cNvCxnSpPr>
                <a:cxnSpLocks/>
                <a:endCxn id="73" idx="0"/>
              </p:cNvCxnSpPr>
              <p:nvPr/>
            </p:nvCxnSpPr>
            <p:spPr>
              <a:xfrm flipV="1">
                <a:off x="3710830" y="2496086"/>
                <a:ext cx="332217" cy="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4EE7489-91AC-4998-A3CA-58003849C6B3}"/>
                  </a:ext>
                </a:extLst>
              </p:cNvPr>
              <p:cNvCxnSpPr>
                <a:cxnSpLocks/>
              </p:cNvCxnSpPr>
              <p:nvPr/>
            </p:nvCxnSpPr>
            <p:spPr>
              <a:xfrm flipV="1">
                <a:off x="3710829" y="2409797"/>
                <a:ext cx="0" cy="18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Isosceles Triangle 72">
                <a:extLst>
                  <a:ext uri="{FF2B5EF4-FFF2-40B4-BE49-F238E27FC236}">
                    <a16:creationId xmlns:a16="http://schemas.microsoft.com/office/drawing/2014/main" id="{7A898E47-8BAB-7BA5-F9F7-CC919A8C813E}"/>
                  </a:ext>
                </a:extLst>
              </p:cNvPr>
              <p:cNvSpPr/>
              <p:nvPr/>
            </p:nvSpPr>
            <p:spPr>
              <a:xfrm rot="16350682">
                <a:off x="4029836" y="2410176"/>
                <a:ext cx="205945" cy="17969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0686A33-56A9-D6FC-036E-4800D9924680}"/>
                </a:ext>
              </a:extLst>
            </p:cNvPr>
            <p:cNvGrpSpPr/>
            <p:nvPr/>
          </p:nvGrpSpPr>
          <p:grpSpPr>
            <a:xfrm>
              <a:off x="10376262" y="3058570"/>
              <a:ext cx="396275" cy="205945"/>
              <a:chOff x="10376262" y="2405424"/>
              <a:chExt cx="396275" cy="205945"/>
            </a:xfrm>
          </p:grpSpPr>
          <p:cxnSp>
            <p:nvCxnSpPr>
              <p:cNvPr id="68" name="Straight Connector 67">
                <a:extLst>
                  <a:ext uri="{FF2B5EF4-FFF2-40B4-BE49-F238E27FC236}">
                    <a16:creationId xmlns:a16="http://schemas.microsoft.com/office/drawing/2014/main" id="{48397341-C3B8-EFC6-C3D8-F2A656775CC4}"/>
                  </a:ext>
                </a:extLst>
              </p:cNvPr>
              <p:cNvCxnSpPr>
                <a:cxnSpLocks/>
                <a:endCxn id="70" idx="0"/>
              </p:cNvCxnSpPr>
              <p:nvPr/>
            </p:nvCxnSpPr>
            <p:spPr>
              <a:xfrm flipV="1">
                <a:off x="10376262" y="2504459"/>
                <a:ext cx="216666" cy="11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4178E73-5FC1-B6FD-B0D6-BB2AF0936A66}"/>
                  </a:ext>
                </a:extLst>
              </p:cNvPr>
              <p:cNvCxnSpPr>
                <a:cxnSpLocks/>
              </p:cNvCxnSpPr>
              <p:nvPr/>
            </p:nvCxnSpPr>
            <p:spPr>
              <a:xfrm flipV="1">
                <a:off x="10376262" y="2413146"/>
                <a:ext cx="0" cy="18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Isosceles Triangle 69">
                <a:extLst>
                  <a:ext uri="{FF2B5EF4-FFF2-40B4-BE49-F238E27FC236}">
                    <a16:creationId xmlns:a16="http://schemas.microsoft.com/office/drawing/2014/main" id="{F250E968-AFAB-E41D-78C3-31DEDBEA35B2}"/>
                  </a:ext>
                </a:extLst>
              </p:cNvPr>
              <p:cNvSpPr/>
              <p:nvPr/>
            </p:nvSpPr>
            <p:spPr>
              <a:xfrm rot="16350682">
                <a:off x="10579717" y="2418549"/>
                <a:ext cx="205945" cy="17969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FF01721D-BFFB-80B6-3891-2081D77361A5}"/>
                </a:ext>
              </a:extLst>
            </p:cNvPr>
            <p:cNvGrpSpPr/>
            <p:nvPr/>
          </p:nvGrpSpPr>
          <p:grpSpPr>
            <a:xfrm rot="10800000">
              <a:off x="11669150" y="3050194"/>
              <a:ext cx="396275" cy="205945"/>
              <a:chOff x="10376262" y="2405424"/>
              <a:chExt cx="396275" cy="205945"/>
            </a:xfrm>
          </p:grpSpPr>
          <p:cxnSp>
            <p:nvCxnSpPr>
              <p:cNvPr id="65" name="Straight Connector 64">
                <a:extLst>
                  <a:ext uri="{FF2B5EF4-FFF2-40B4-BE49-F238E27FC236}">
                    <a16:creationId xmlns:a16="http://schemas.microsoft.com/office/drawing/2014/main" id="{99B7C431-0CA3-4EB9-277E-0F3606A199C5}"/>
                  </a:ext>
                </a:extLst>
              </p:cNvPr>
              <p:cNvCxnSpPr>
                <a:cxnSpLocks/>
                <a:endCxn id="67" idx="0"/>
              </p:cNvCxnSpPr>
              <p:nvPr/>
            </p:nvCxnSpPr>
            <p:spPr>
              <a:xfrm flipV="1">
                <a:off x="10376262" y="2504459"/>
                <a:ext cx="216666" cy="11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61539CE-C2F4-5D44-BC74-C46D16662FAA}"/>
                  </a:ext>
                </a:extLst>
              </p:cNvPr>
              <p:cNvCxnSpPr>
                <a:cxnSpLocks/>
              </p:cNvCxnSpPr>
              <p:nvPr/>
            </p:nvCxnSpPr>
            <p:spPr>
              <a:xfrm flipV="1">
                <a:off x="10376262" y="2413146"/>
                <a:ext cx="0" cy="18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Isosceles Triangle 66">
                <a:extLst>
                  <a:ext uri="{FF2B5EF4-FFF2-40B4-BE49-F238E27FC236}">
                    <a16:creationId xmlns:a16="http://schemas.microsoft.com/office/drawing/2014/main" id="{B1A29F71-E6A7-2E98-A6DF-439C97C8D088}"/>
                  </a:ext>
                </a:extLst>
              </p:cNvPr>
              <p:cNvSpPr/>
              <p:nvPr/>
            </p:nvSpPr>
            <p:spPr>
              <a:xfrm rot="16350682">
                <a:off x="10579717" y="2418549"/>
                <a:ext cx="205945" cy="17969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B37E507E-E833-FF5B-136A-BD4B080EE727}"/>
                </a:ext>
              </a:extLst>
            </p:cNvPr>
            <p:cNvSpPr txBox="1"/>
            <p:nvPr/>
          </p:nvSpPr>
          <p:spPr>
            <a:xfrm>
              <a:off x="10772522" y="2987254"/>
              <a:ext cx="879500" cy="338554"/>
            </a:xfrm>
            <a:prstGeom prst="rect">
              <a:avLst/>
            </a:prstGeom>
            <a:noFill/>
          </p:spPr>
          <p:txBody>
            <a:bodyPr wrap="square" rtlCol="0">
              <a:spAutoFit/>
            </a:bodyPr>
            <a:lstStyle/>
            <a:p>
              <a:pPr algn="ctr"/>
              <a:r>
                <a:rPr lang="en-US" sz="800">
                  <a:solidFill>
                    <a:schemeClr val="bg1"/>
                  </a:solidFill>
                </a:rPr>
                <a:t>De-Commissioning</a:t>
              </a:r>
            </a:p>
          </p:txBody>
        </p:sp>
        <p:sp>
          <p:nvSpPr>
            <p:cNvPr id="25" name="Arrow: Chevron 24">
              <a:extLst>
                <a:ext uri="{FF2B5EF4-FFF2-40B4-BE49-F238E27FC236}">
                  <a16:creationId xmlns:a16="http://schemas.microsoft.com/office/drawing/2014/main" id="{2B3303BA-8940-82C2-B66D-D8FE5257114F}"/>
                </a:ext>
              </a:extLst>
            </p:cNvPr>
            <p:cNvSpPr/>
            <p:nvPr/>
          </p:nvSpPr>
          <p:spPr>
            <a:xfrm>
              <a:off x="361489" y="3439889"/>
              <a:ext cx="866420" cy="520920"/>
            </a:xfrm>
            <a:prstGeom prst="chevron">
              <a:avLst>
                <a:gd name="adj" fmla="val 2187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10319A5C-4D0A-4812-9ADA-936A99712801}"/>
                </a:ext>
              </a:extLst>
            </p:cNvPr>
            <p:cNvSpPr txBox="1"/>
            <p:nvPr/>
          </p:nvSpPr>
          <p:spPr>
            <a:xfrm>
              <a:off x="413740" y="3536094"/>
              <a:ext cx="866420" cy="307777"/>
            </a:xfrm>
            <a:prstGeom prst="rect">
              <a:avLst/>
            </a:prstGeom>
            <a:noFill/>
          </p:spPr>
          <p:txBody>
            <a:bodyPr wrap="square" rtlCol="0">
              <a:spAutoFit/>
            </a:bodyPr>
            <a:lstStyle/>
            <a:p>
              <a:pPr algn="l"/>
              <a:r>
                <a:rPr lang="en-US" sz="700">
                  <a:solidFill>
                    <a:schemeClr val="accent1"/>
                  </a:solidFill>
                </a:rPr>
                <a:t>Requirements &amp;</a:t>
              </a:r>
            </a:p>
            <a:p>
              <a:pPr algn="l"/>
              <a:r>
                <a:rPr lang="en-US" sz="700">
                  <a:solidFill>
                    <a:schemeClr val="accent1"/>
                  </a:solidFill>
                </a:rPr>
                <a:t>Analysis Phase</a:t>
              </a:r>
            </a:p>
          </p:txBody>
        </p:sp>
        <p:sp>
          <p:nvSpPr>
            <p:cNvPr id="27" name="Arrow: Chevron 26">
              <a:extLst>
                <a:ext uri="{FF2B5EF4-FFF2-40B4-BE49-F238E27FC236}">
                  <a16:creationId xmlns:a16="http://schemas.microsoft.com/office/drawing/2014/main" id="{27A4EA8B-0233-4452-673E-9A97CBEEB9BD}"/>
                </a:ext>
              </a:extLst>
            </p:cNvPr>
            <p:cNvSpPr/>
            <p:nvPr/>
          </p:nvSpPr>
          <p:spPr>
            <a:xfrm>
              <a:off x="1192903" y="3433839"/>
              <a:ext cx="1314625" cy="530529"/>
            </a:xfrm>
            <a:prstGeom prst="chevron">
              <a:avLst>
                <a:gd name="adj" fmla="val 2187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02F5924-40B7-309F-A642-6DE90A702A61}"/>
                </a:ext>
              </a:extLst>
            </p:cNvPr>
            <p:cNvSpPr txBox="1"/>
            <p:nvPr/>
          </p:nvSpPr>
          <p:spPr>
            <a:xfrm>
              <a:off x="1318234" y="3563570"/>
              <a:ext cx="1093869" cy="367672"/>
            </a:xfrm>
            <a:prstGeom prst="rect">
              <a:avLst/>
            </a:prstGeom>
            <a:noFill/>
          </p:spPr>
          <p:txBody>
            <a:bodyPr wrap="square" rtlCol="0">
              <a:spAutoFit/>
            </a:bodyPr>
            <a:lstStyle/>
            <a:p>
              <a:pPr algn="l"/>
              <a:r>
                <a:rPr lang="en-US" sz="700">
                  <a:solidFill>
                    <a:schemeClr val="accent1"/>
                  </a:solidFill>
                </a:rPr>
                <a:t>System Design Phase</a:t>
              </a:r>
            </a:p>
          </p:txBody>
        </p:sp>
        <p:sp>
          <p:nvSpPr>
            <p:cNvPr id="29" name="Arrow: Chevron 28">
              <a:extLst>
                <a:ext uri="{FF2B5EF4-FFF2-40B4-BE49-F238E27FC236}">
                  <a16:creationId xmlns:a16="http://schemas.microsoft.com/office/drawing/2014/main" id="{23C7EE4E-F665-ADD6-87FA-C33DEBBAA163}"/>
                </a:ext>
              </a:extLst>
            </p:cNvPr>
            <p:cNvSpPr/>
            <p:nvPr/>
          </p:nvSpPr>
          <p:spPr>
            <a:xfrm>
              <a:off x="2461769" y="3436292"/>
              <a:ext cx="1190056" cy="518599"/>
            </a:xfrm>
            <a:prstGeom prst="chevron">
              <a:avLst>
                <a:gd name="adj" fmla="val 2187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CB5BBCBE-1E8E-A244-83C4-10E7FC4C390A}"/>
                </a:ext>
              </a:extLst>
            </p:cNvPr>
            <p:cNvSpPr txBox="1"/>
            <p:nvPr/>
          </p:nvSpPr>
          <p:spPr>
            <a:xfrm>
              <a:off x="2577362" y="3570297"/>
              <a:ext cx="1116973" cy="200055"/>
            </a:xfrm>
            <a:prstGeom prst="rect">
              <a:avLst/>
            </a:prstGeom>
            <a:noFill/>
          </p:spPr>
          <p:txBody>
            <a:bodyPr wrap="square" rtlCol="0">
              <a:spAutoFit/>
            </a:bodyPr>
            <a:lstStyle/>
            <a:p>
              <a:pPr algn="l"/>
              <a:r>
                <a:rPr lang="en-US" sz="700">
                  <a:solidFill>
                    <a:schemeClr val="accent1"/>
                  </a:solidFill>
                </a:rPr>
                <a:t>Detailed Design Phase</a:t>
              </a:r>
            </a:p>
          </p:txBody>
        </p:sp>
        <p:sp>
          <p:nvSpPr>
            <p:cNvPr id="31" name="Arrow: Chevron 30">
              <a:extLst>
                <a:ext uri="{FF2B5EF4-FFF2-40B4-BE49-F238E27FC236}">
                  <a16:creationId xmlns:a16="http://schemas.microsoft.com/office/drawing/2014/main" id="{2DA02FB5-0D21-B215-4F3F-83F42408C1F9}"/>
                </a:ext>
              </a:extLst>
            </p:cNvPr>
            <p:cNvSpPr/>
            <p:nvPr/>
          </p:nvSpPr>
          <p:spPr>
            <a:xfrm>
              <a:off x="3710829" y="3442342"/>
              <a:ext cx="1116972" cy="518467"/>
            </a:xfrm>
            <a:prstGeom prst="chevron">
              <a:avLst>
                <a:gd name="adj" fmla="val 2187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0E5EC5BF-D03B-6000-4EE2-51F945300923}"/>
                </a:ext>
              </a:extLst>
            </p:cNvPr>
            <p:cNvSpPr txBox="1"/>
            <p:nvPr/>
          </p:nvSpPr>
          <p:spPr>
            <a:xfrm>
              <a:off x="3797915" y="3468881"/>
              <a:ext cx="991803" cy="415498"/>
            </a:xfrm>
            <a:prstGeom prst="rect">
              <a:avLst/>
            </a:prstGeom>
            <a:noFill/>
            <a:ln>
              <a:noFill/>
            </a:ln>
          </p:spPr>
          <p:txBody>
            <a:bodyPr wrap="square" rtlCol="0">
              <a:spAutoFit/>
            </a:bodyPr>
            <a:lstStyle/>
            <a:p>
              <a:pPr algn="l"/>
              <a:r>
                <a:rPr lang="en-US" sz="700">
                  <a:solidFill>
                    <a:schemeClr val="accent1"/>
                  </a:solidFill>
                </a:rPr>
                <a:t>Manufacturing &amp; Preparation for </a:t>
              </a:r>
            </a:p>
            <a:p>
              <a:pPr algn="l"/>
              <a:r>
                <a:rPr lang="en-US" sz="700">
                  <a:solidFill>
                    <a:schemeClr val="accent1"/>
                  </a:solidFill>
                </a:rPr>
                <a:t>Installation Phase </a:t>
              </a:r>
            </a:p>
          </p:txBody>
        </p:sp>
        <p:sp>
          <p:nvSpPr>
            <p:cNvPr id="33" name="Arrow: Chevron 32">
              <a:extLst>
                <a:ext uri="{FF2B5EF4-FFF2-40B4-BE49-F238E27FC236}">
                  <a16:creationId xmlns:a16="http://schemas.microsoft.com/office/drawing/2014/main" id="{C24486CA-D8E0-9796-5017-375DF10960A9}"/>
                </a:ext>
              </a:extLst>
            </p:cNvPr>
            <p:cNvSpPr/>
            <p:nvPr/>
          </p:nvSpPr>
          <p:spPr>
            <a:xfrm>
              <a:off x="4775392" y="3436424"/>
              <a:ext cx="921794" cy="527944"/>
            </a:xfrm>
            <a:prstGeom prst="chevron">
              <a:avLst>
                <a:gd name="adj" fmla="val 2187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44B7063F-59F4-91D4-78FB-65FB46823C4E}"/>
                </a:ext>
              </a:extLst>
            </p:cNvPr>
            <p:cNvSpPr txBox="1"/>
            <p:nvPr/>
          </p:nvSpPr>
          <p:spPr>
            <a:xfrm>
              <a:off x="4834395" y="3530896"/>
              <a:ext cx="1002536" cy="307777"/>
            </a:xfrm>
            <a:prstGeom prst="rect">
              <a:avLst/>
            </a:prstGeom>
            <a:noFill/>
          </p:spPr>
          <p:txBody>
            <a:bodyPr wrap="square" rtlCol="0">
              <a:spAutoFit/>
            </a:bodyPr>
            <a:lstStyle/>
            <a:p>
              <a:pPr algn="l"/>
              <a:r>
                <a:rPr lang="en-US" sz="700">
                  <a:solidFill>
                    <a:schemeClr val="accent1"/>
                  </a:solidFill>
                </a:rPr>
                <a:t>Installation Phase</a:t>
              </a:r>
            </a:p>
            <a:p>
              <a:pPr algn="l"/>
              <a:r>
                <a:rPr lang="en-US" sz="700">
                  <a:solidFill>
                    <a:schemeClr val="accent1"/>
                  </a:solidFill>
                </a:rPr>
                <a:t>(Phase A )</a:t>
              </a:r>
            </a:p>
          </p:txBody>
        </p:sp>
        <p:sp>
          <p:nvSpPr>
            <p:cNvPr id="35" name="Arrow: Chevron 34">
              <a:extLst>
                <a:ext uri="{FF2B5EF4-FFF2-40B4-BE49-F238E27FC236}">
                  <a16:creationId xmlns:a16="http://schemas.microsoft.com/office/drawing/2014/main" id="{4FCFFEF2-2ADD-8EFB-8DB7-6B7EDE597CAE}"/>
                </a:ext>
              </a:extLst>
            </p:cNvPr>
            <p:cNvSpPr/>
            <p:nvPr/>
          </p:nvSpPr>
          <p:spPr>
            <a:xfrm>
              <a:off x="5673920" y="3447633"/>
              <a:ext cx="1960394" cy="520405"/>
            </a:xfrm>
            <a:prstGeom prst="chevron">
              <a:avLst>
                <a:gd name="adj" fmla="val 2187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Chevron 35">
              <a:extLst>
                <a:ext uri="{FF2B5EF4-FFF2-40B4-BE49-F238E27FC236}">
                  <a16:creationId xmlns:a16="http://schemas.microsoft.com/office/drawing/2014/main" id="{54A54215-629E-54C6-B6C0-94619E0CB287}"/>
                </a:ext>
              </a:extLst>
            </p:cNvPr>
            <p:cNvSpPr/>
            <p:nvPr/>
          </p:nvSpPr>
          <p:spPr>
            <a:xfrm>
              <a:off x="5806419" y="3718562"/>
              <a:ext cx="915042" cy="212680"/>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094B89F9-8D7D-DE1C-E67F-C1AF6D148FC0}"/>
                </a:ext>
              </a:extLst>
            </p:cNvPr>
            <p:cNvSpPr txBox="1"/>
            <p:nvPr/>
          </p:nvSpPr>
          <p:spPr>
            <a:xfrm>
              <a:off x="5825149" y="3718562"/>
              <a:ext cx="993068" cy="200055"/>
            </a:xfrm>
            <a:prstGeom prst="rect">
              <a:avLst/>
            </a:prstGeom>
            <a:noFill/>
          </p:spPr>
          <p:txBody>
            <a:bodyPr wrap="square" rtlCol="0">
              <a:spAutoFit/>
            </a:bodyPr>
            <a:lstStyle/>
            <a:p>
              <a:pPr algn="l"/>
              <a:r>
                <a:rPr lang="en-US" sz="700">
                  <a:solidFill>
                    <a:schemeClr val="accent1"/>
                  </a:solidFill>
                </a:rPr>
                <a:t>Local Test (Phase B)</a:t>
              </a:r>
            </a:p>
          </p:txBody>
        </p:sp>
        <p:sp>
          <p:nvSpPr>
            <p:cNvPr id="38" name="Arrow: Chevron 37">
              <a:extLst>
                <a:ext uri="{FF2B5EF4-FFF2-40B4-BE49-F238E27FC236}">
                  <a16:creationId xmlns:a16="http://schemas.microsoft.com/office/drawing/2014/main" id="{9BC7A2CC-0632-8196-AEAE-B81B9F6204DA}"/>
                </a:ext>
              </a:extLst>
            </p:cNvPr>
            <p:cNvSpPr/>
            <p:nvPr/>
          </p:nvSpPr>
          <p:spPr>
            <a:xfrm>
              <a:off x="6648956" y="3720404"/>
              <a:ext cx="915042" cy="212680"/>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a:extLst>
                <a:ext uri="{FF2B5EF4-FFF2-40B4-BE49-F238E27FC236}">
                  <a16:creationId xmlns:a16="http://schemas.microsoft.com/office/drawing/2014/main" id="{FFD25DBF-C78E-0E0D-BE77-BB963CA00938}"/>
                </a:ext>
              </a:extLst>
            </p:cNvPr>
            <p:cNvSpPr txBox="1"/>
            <p:nvPr/>
          </p:nvSpPr>
          <p:spPr>
            <a:xfrm>
              <a:off x="6665524" y="3714208"/>
              <a:ext cx="968790" cy="200055"/>
            </a:xfrm>
            <a:prstGeom prst="rect">
              <a:avLst/>
            </a:prstGeom>
            <a:noFill/>
          </p:spPr>
          <p:txBody>
            <a:bodyPr wrap="square" rtlCol="0">
              <a:spAutoFit/>
            </a:bodyPr>
            <a:lstStyle/>
            <a:p>
              <a:pPr algn="l"/>
              <a:r>
                <a:rPr lang="en-US" sz="700">
                  <a:solidFill>
                    <a:schemeClr val="accent1"/>
                  </a:solidFill>
                </a:rPr>
                <a:t>Integ Test (Phase C)</a:t>
              </a:r>
            </a:p>
          </p:txBody>
        </p:sp>
        <p:sp>
          <p:nvSpPr>
            <p:cNvPr id="40" name="TextBox 39">
              <a:extLst>
                <a:ext uri="{FF2B5EF4-FFF2-40B4-BE49-F238E27FC236}">
                  <a16:creationId xmlns:a16="http://schemas.microsoft.com/office/drawing/2014/main" id="{B1CB7A08-E044-08B6-CE4F-482F76AF0DF6}"/>
                </a:ext>
              </a:extLst>
            </p:cNvPr>
            <p:cNvSpPr txBox="1"/>
            <p:nvPr/>
          </p:nvSpPr>
          <p:spPr>
            <a:xfrm>
              <a:off x="6256333" y="3435543"/>
              <a:ext cx="866420" cy="200055"/>
            </a:xfrm>
            <a:prstGeom prst="rect">
              <a:avLst/>
            </a:prstGeom>
            <a:noFill/>
          </p:spPr>
          <p:txBody>
            <a:bodyPr wrap="square" rtlCol="0">
              <a:spAutoFit/>
            </a:bodyPr>
            <a:lstStyle/>
            <a:p>
              <a:pPr algn="l"/>
              <a:r>
                <a:rPr lang="en-US" sz="700">
                  <a:solidFill>
                    <a:schemeClr val="accent1"/>
                  </a:solidFill>
                </a:rPr>
                <a:t>Testing Phase</a:t>
              </a:r>
            </a:p>
          </p:txBody>
        </p:sp>
        <p:sp>
          <p:nvSpPr>
            <p:cNvPr id="41" name="Arrow: Chevron 40">
              <a:extLst>
                <a:ext uri="{FF2B5EF4-FFF2-40B4-BE49-F238E27FC236}">
                  <a16:creationId xmlns:a16="http://schemas.microsoft.com/office/drawing/2014/main" id="{93493AAA-34A9-3EDD-1CF4-EE51B09B4D56}"/>
                </a:ext>
              </a:extLst>
            </p:cNvPr>
            <p:cNvSpPr/>
            <p:nvPr/>
          </p:nvSpPr>
          <p:spPr>
            <a:xfrm>
              <a:off x="7569608" y="3444359"/>
              <a:ext cx="866420" cy="530529"/>
            </a:xfrm>
            <a:prstGeom prst="chevron">
              <a:avLst>
                <a:gd name="adj" fmla="val 2187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a:extLst>
                <a:ext uri="{FF2B5EF4-FFF2-40B4-BE49-F238E27FC236}">
                  <a16:creationId xmlns:a16="http://schemas.microsoft.com/office/drawing/2014/main" id="{2DCF8F84-CA7D-2384-3315-3E939982FD93}"/>
                </a:ext>
              </a:extLst>
            </p:cNvPr>
            <p:cNvSpPr txBox="1"/>
            <p:nvPr/>
          </p:nvSpPr>
          <p:spPr>
            <a:xfrm>
              <a:off x="7628612" y="3479742"/>
              <a:ext cx="866420" cy="415498"/>
            </a:xfrm>
            <a:prstGeom prst="rect">
              <a:avLst/>
            </a:prstGeom>
            <a:noFill/>
          </p:spPr>
          <p:txBody>
            <a:bodyPr wrap="square" rtlCol="0">
              <a:spAutoFit/>
            </a:bodyPr>
            <a:lstStyle/>
            <a:p>
              <a:pPr algn="l"/>
              <a:r>
                <a:rPr lang="en-US" sz="700">
                  <a:solidFill>
                    <a:schemeClr val="accent1"/>
                  </a:solidFill>
                </a:rPr>
                <a:t>Commissioning</a:t>
              </a:r>
            </a:p>
            <a:p>
              <a:pPr algn="l"/>
              <a:r>
                <a:rPr lang="en-US" sz="700">
                  <a:solidFill>
                    <a:schemeClr val="accent1"/>
                  </a:solidFill>
                </a:rPr>
                <a:t>With Beam Phase</a:t>
              </a:r>
            </a:p>
            <a:p>
              <a:pPr algn="l"/>
              <a:r>
                <a:rPr lang="en-US" sz="700">
                  <a:solidFill>
                    <a:schemeClr val="accent1"/>
                  </a:solidFill>
                </a:rPr>
                <a:t>(Phase D)</a:t>
              </a:r>
            </a:p>
          </p:txBody>
        </p:sp>
        <p:sp>
          <p:nvSpPr>
            <p:cNvPr id="43" name="Rectangle 42">
              <a:extLst>
                <a:ext uri="{FF2B5EF4-FFF2-40B4-BE49-F238E27FC236}">
                  <a16:creationId xmlns:a16="http://schemas.microsoft.com/office/drawing/2014/main" id="{474D2335-5F5A-95BC-0474-91355B315601}"/>
                </a:ext>
              </a:extLst>
            </p:cNvPr>
            <p:cNvSpPr/>
            <p:nvPr/>
          </p:nvSpPr>
          <p:spPr>
            <a:xfrm>
              <a:off x="361489" y="4161815"/>
              <a:ext cx="11703936" cy="52794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C008FF05-6C39-0DD5-A213-0C6DEB386D41}"/>
                </a:ext>
              </a:extLst>
            </p:cNvPr>
            <p:cNvSpPr/>
            <p:nvPr/>
          </p:nvSpPr>
          <p:spPr>
            <a:xfrm rot="5400000">
              <a:off x="326420" y="4408012"/>
              <a:ext cx="255937" cy="83978"/>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C3B32A4-7741-E73A-3CF2-1FEEF20D1DB3}"/>
                </a:ext>
              </a:extLst>
            </p:cNvPr>
            <p:cNvSpPr txBox="1"/>
            <p:nvPr/>
          </p:nvSpPr>
          <p:spPr>
            <a:xfrm>
              <a:off x="444214" y="4298094"/>
              <a:ext cx="537569" cy="307777"/>
            </a:xfrm>
            <a:prstGeom prst="rect">
              <a:avLst/>
            </a:prstGeom>
            <a:noFill/>
          </p:spPr>
          <p:txBody>
            <a:bodyPr wrap="square" rtlCol="0">
              <a:spAutoFit/>
            </a:bodyPr>
            <a:lstStyle/>
            <a:p>
              <a:pPr algn="l"/>
              <a:r>
                <a:rPr lang="en-US" sz="700">
                  <a:solidFill>
                    <a:schemeClr val="bg1">
                      <a:lumMod val="50000"/>
                    </a:schemeClr>
                  </a:solidFill>
                </a:rPr>
                <a:t>Perform</a:t>
              </a:r>
            </a:p>
            <a:p>
              <a:pPr algn="l"/>
              <a:r>
                <a:rPr lang="en-US" sz="700">
                  <a:solidFill>
                    <a:schemeClr val="bg1">
                      <a:lumMod val="50000"/>
                    </a:schemeClr>
                  </a:solidFill>
                </a:rPr>
                <a:t>Reviews:</a:t>
              </a:r>
            </a:p>
          </p:txBody>
        </p:sp>
        <p:sp>
          <p:nvSpPr>
            <p:cNvPr id="46" name="Isosceles Triangle 45">
              <a:extLst>
                <a:ext uri="{FF2B5EF4-FFF2-40B4-BE49-F238E27FC236}">
                  <a16:creationId xmlns:a16="http://schemas.microsoft.com/office/drawing/2014/main" id="{31F9933C-EF42-89AB-4DD0-A40D5713D8D8}"/>
                </a:ext>
              </a:extLst>
            </p:cNvPr>
            <p:cNvSpPr/>
            <p:nvPr/>
          </p:nvSpPr>
          <p:spPr>
            <a:xfrm rot="10800000">
              <a:off x="1140671" y="4255611"/>
              <a:ext cx="255937" cy="83978"/>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5419E645-6436-AD1F-566F-DBE0048778B7}"/>
                </a:ext>
              </a:extLst>
            </p:cNvPr>
            <p:cNvSpPr/>
            <p:nvPr/>
          </p:nvSpPr>
          <p:spPr>
            <a:xfrm rot="10800000">
              <a:off x="2377345" y="4254304"/>
              <a:ext cx="255937" cy="83978"/>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E7192162-BA9C-F462-857D-145943342EFB}"/>
                </a:ext>
              </a:extLst>
            </p:cNvPr>
            <p:cNvSpPr/>
            <p:nvPr/>
          </p:nvSpPr>
          <p:spPr>
            <a:xfrm rot="10800000">
              <a:off x="3411343" y="4249631"/>
              <a:ext cx="255937" cy="839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F4FD6E65-58DA-4176-EE2C-F8CA3B0D7142}"/>
                </a:ext>
              </a:extLst>
            </p:cNvPr>
            <p:cNvSpPr/>
            <p:nvPr/>
          </p:nvSpPr>
          <p:spPr>
            <a:xfrm rot="10800000">
              <a:off x="4476502" y="4254218"/>
              <a:ext cx="255937" cy="839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A7EFBDA7-CF1A-DB23-BF00-B6CF2B892D40}"/>
                </a:ext>
              </a:extLst>
            </p:cNvPr>
            <p:cNvSpPr/>
            <p:nvPr/>
          </p:nvSpPr>
          <p:spPr>
            <a:xfrm rot="10800000">
              <a:off x="5342539" y="4249632"/>
              <a:ext cx="255937" cy="839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a:extLst>
                <a:ext uri="{FF2B5EF4-FFF2-40B4-BE49-F238E27FC236}">
                  <a16:creationId xmlns:a16="http://schemas.microsoft.com/office/drawing/2014/main" id="{BFF92E7F-4AE3-F3C7-19B1-CEC2C0452CD1}"/>
                </a:ext>
              </a:extLst>
            </p:cNvPr>
            <p:cNvSpPr/>
            <p:nvPr/>
          </p:nvSpPr>
          <p:spPr>
            <a:xfrm rot="10800000">
              <a:off x="7293704" y="4232438"/>
              <a:ext cx="255937" cy="83978"/>
            </a:xfrm>
            <a:prstGeom prst="triangl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a:extLst>
                <a:ext uri="{FF2B5EF4-FFF2-40B4-BE49-F238E27FC236}">
                  <a16:creationId xmlns:a16="http://schemas.microsoft.com/office/drawing/2014/main" id="{43CFADE7-B288-14EC-315C-91780E2C4548}"/>
                </a:ext>
              </a:extLst>
            </p:cNvPr>
            <p:cNvSpPr/>
            <p:nvPr/>
          </p:nvSpPr>
          <p:spPr>
            <a:xfrm rot="10800000">
              <a:off x="7106468" y="4254218"/>
              <a:ext cx="255937" cy="839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D5080752-F648-7DCB-0737-D3B0D8707F27}"/>
                </a:ext>
              </a:extLst>
            </p:cNvPr>
            <p:cNvSpPr txBox="1"/>
            <p:nvPr/>
          </p:nvSpPr>
          <p:spPr>
            <a:xfrm>
              <a:off x="1101707" y="4398242"/>
              <a:ext cx="361327" cy="200055"/>
            </a:xfrm>
            <a:prstGeom prst="rect">
              <a:avLst/>
            </a:prstGeom>
            <a:noFill/>
          </p:spPr>
          <p:txBody>
            <a:bodyPr wrap="square" rtlCol="0">
              <a:spAutoFit/>
            </a:bodyPr>
            <a:lstStyle/>
            <a:p>
              <a:pPr algn="ctr"/>
              <a:r>
                <a:rPr lang="en-US" sz="700" b="1">
                  <a:solidFill>
                    <a:schemeClr val="bg1">
                      <a:lumMod val="50000"/>
                    </a:schemeClr>
                  </a:solidFill>
                </a:rPr>
                <a:t>FR</a:t>
              </a:r>
            </a:p>
          </p:txBody>
        </p:sp>
        <p:sp>
          <p:nvSpPr>
            <p:cNvPr id="54" name="TextBox 53">
              <a:extLst>
                <a:ext uri="{FF2B5EF4-FFF2-40B4-BE49-F238E27FC236}">
                  <a16:creationId xmlns:a16="http://schemas.microsoft.com/office/drawing/2014/main" id="{AE81069B-232A-6720-93BB-375797BD9681}"/>
                </a:ext>
              </a:extLst>
            </p:cNvPr>
            <p:cNvSpPr txBox="1"/>
            <p:nvPr/>
          </p:nvSpPr>
          <p:spPr>
            <a:xfrm>
              <a:off x="2326864" y="4393880"/>
              <a:ext cx="361327" cy="200055"/>
            </a:xfrm>
            <a:prstGeom prst="rect">
              <a:avLst/>
            </a:prstGeom>
            <a:noFill/>
          </p:spPr>
          <p:txBody>
            <a:bodyPr wrap="square" rtlCol="0">
              <a:spAutoFit/>
            </a:bodyPr>
            <a:lstStyle/>
            <a:p>
              <a:pPr algn="ctr"/>
              <a:r>
                <a:rPr lang="en-US" sz="700" b="1">
                  <a:solidFill>
                    <a:schemeClr val="bg1">
                      <a:lumMod val="50000"/>
                    </a:schemeClr>
                  </a:solidFill>
                </a:rPr>
                <a:t>PDR</a:t>
              </a:r>
            </a:p>
          </p:txBody>
        </p:sp>
        <p:sp>
          <p:nvSpPr>
            <p:cNvPr id="55" name="TextBox 54">
              <a:extLst>
                <a:ext uri="{FF2B5EF4-FFF2-40B4-BE49-F238E27FC236}">
                  <a16:creationId xmlns:a16="http://schemas.microsoft.com/office/drawing/2014/main" id="{52C13050-99CA-013F-51F0-AFFE4B0225B5}"/>
                </a:ext>
              </a:extLst>
            </p:cNvPr>
            <p:cNvSpPr txBox="1"/>
            <p:nvPr/>
          </p:nvSpPr>
          <p:spPr>
            <a:xfrm>
              <a:off x="3346381" y="4390579"/>
              <a:ext cx="385860" cy="200055"/>
            </a:xfrm>
            <a:prstGeom prst="rect">
              <a:avLst/>
            </a:prstGeom>
            <a:noFill/>
          </p:spPr>
          <p:txBody>
            <a:bodyPr wrap="square" rtlCol="0">
              <a:spAutoFit/>
            </a:bodyPr>
            <a:lstStyle/>
            <a:p>
              <a:pPr algn="ctr"/>
              <a:r>
                <a:rPr lang="en-US" sz="700" b="1">
                  <a:solidFill>
                    <a:schemeClr val="bg1">
                      <a:lumMod val="50000"/>
                    </a:schemeClr>
                  </a:solidFill>
                </a:rPr>
                <a:t>CDR</a:t>
              </a:r>
            </a:p>
          </p:txBody>
        </p:sp>
        <p:sp>
          <p:nvSpPr>
            <p:cNvPr id="56" name="TextBox 55">
              <a:extLst>
                <a:ext uri="{FF2B5EF4-FFF2-40B4-BE49-F238E27FC236}">
                  <a16:creationId xmlns:a16="http://schemas.microsoft.com/office/drawing/2014/main" id="{48E15F30-39B4-7615-309D-69F3CDF5EAF7}"/>
                </a:ext>
              </a:extLst>
            </p:cNvPr>
            <p:cNvSpPr txBox="1"/>
            <p:nvPr/>
          </p:nvSpPr>
          <p:spPr>
            <a:xfrm>
              <a:off x="4413800" y="4394926"/>
              <a:ext cx="385860" cy="200055"/>
            </a:xfrm>
            <a:prstGeom prst="rect">
              <a:avLst/>
            </a:prstGeom>
            <a:noFill/>
          </p:spPr>
          <p:txBody>
            <a:bodyPr wrap="square" rtlCol="0">
              <a:spAutoFit/>
            </a:bodyPr>
            <a:lstStyle/>
            <a:p>
              <a:pPr algn="ctr"/>
              <a:r>
                <a:rPr lang="en-US" sz="700" b="1">
                  <a:solidFill>
                    <a:schemeClr val="bg1">
                      <a:lumMod val="50000"/>
                    </a:schemeClr>
                  </a:solidFill>
                </a:rPr>
                <a:t>IRR</a:t>
              </a:r>
            </a:p>
          </p:txBody>
        </p:sp>
        <p:sp>
          <p:nvSpPr>
            <p:cNvPr id="57" name="TextBox 56">
              <a:extLst>
                <a:ext uri="{FF2B5EF4-FFF2-40B4-BE49-F238E27FC236}">
                  <a16:creationId xmlns:a16="http://schemas.microsoft.com/office/drawing/2014/main" id="{73A00109-B463-FB50-64BB-855BB38FF928}"/>
                </a:ext>
              </a:extLst>
            </p:cNvPr>
            <p:cNvSpPr txBox="1"/>
            <p:nvPr/>
          </p:nvSpPr>
          <p:spPr>
            <a:xfrm>
              <a:off x="5289017" y="4390578"/>
              <a:ext cx="385860" cy="200055"/>
            </a:xfrm>
            <a:prstGeom prst="rect">
              <a:avLst/>
            </a:prstGeom>
            <a:noFill/>
          </p:spPr>
          <p:txBody>
            <a:bodyPr wrap="square" rtlCol="0">
              <a:spAutoFit/>
            </a:bodyPr>
            <a:lstStyle/>
            <a:p>
              <a:pPr algn="ctr"/>
              <a:r>
                <a:rPr lang="en-US" sz="700" b="1">
                  <a:solidFill>
                    <a:schemeClr val="bg1">
                      <a:lumMod val="50000"/>
                    </a:schemeClr>
                  </a:solidFill>
                </a:rPr>
                <a:t>TRR</a:t>
              </a:r>
            </a:p>
          </p:txBody>
        </p:sp>
        <p:sp>
          <p:nvSpPr>
            <p:cNvPr id="58" name="TextBox 57">
              <a:extLst>
                <a:ext uri="{FF2B5EF4-FFF2-40B4-BE49-F238E27FC236}">
                  <a16:creationId xmlns:a16="http://schemas.microsoft.com/office/drawing/2014/main" id="{7867C247-FBEB-68C1-B96E-65C94D404D18}"/>
                </a:ext>
              </a:extLst>
            </p:cNvPr>
            <p:cNvSpPr txBox="1"/>
            <p:nvPr/>
          </p:nvSpPr>
          <p:spPr>
            <a:xfrm>
              <a:off x="7035091" y="4394925"/>
              <a:ext cx="385860" cy="200055"/>
            </a:xfrm>
            <a:prstGeom prst="rect">
              <a:avLst/>
            </a:prstGeom>
            <a:noFill/>
          </p:spPr>
          <p:txBody>
            <a:bodyPr wrap="square" rtlCol="0">
              <a:spAutoFit/>
            </a:bodyPr>
            <a:lstStyle/>
            <a:p>
              <a:pPr algn="ctr"/>
              <a:r>
                <a:rPr lang="en-US" sz="700" b="1">
                  <a:solidFill>
                    <a:schemeClr val="bg1">
                      <a:lumMod val="50000"/>
                    </a:schemeClr>
                  </a:solidFill>
                </a:rPr>
                <a:t>SAR</a:t>
              </a:r>
            </a:p>
          </p:txBody>
        </p:sp>
        <p:sp>
          <p:nvSpPr>
            <p:cNvPr id="59" name="TextBox 58">
              <a:extLst>
                <a:ext uri="{FF2B5EF4-FFF2-40B4-BE49-F238E27FC236}">
                  <a16:creationId xmlns:a16="http://schemas.microsoft.com/office/drawing/2014/main" id="{84F9E4DC-5E5D-D533-0738-41FF1C6A5AD0}"/>
                </a:ext>
              </a:extLst>
            </p:cNvPr>
            <p:cNvSpPr txBox="1"/>
            <p:nvPr/>
          </p:nvSpPr>
          <p:spPr>
            <a:xfrm>
              <a:off x="7248454" y="4347022"/>
              <a:ext cx="385860" cy="200055"/>
            </a:xfrm>
            <a:prstGeom prst="rect">
              <a:avLst/>
            </a:prstGeom>
            <a:noFill/>
          </p:spPr>
          <p:txBody>
            <a:bodyPr wrap="square" rtlCol="0">
              <a:spAutoFit/>
            </a:bodyPr>
            <a:lstStyle/>
            <a:p>
              <a:pPr algn="ctr"/>
              <a:r>
                <a:rPr lang="en-US" sz="700" b="1">
                  <a:solidFill>
                    <a:schemeClr val="bg1">
                      <a:lumMod val="50000"/>
                    </a:schemeClr>
                  </a:solidFill>
                </a:rPr>
                <a:t>SRR</a:t>
              </a:r>
            </a:p>
          </p:txBody>
        </p:sp>
        <p:sp>
          <p:nvSpPr>
            <p:cNvPr id="60" name="Isosceles Triangle 59">
              <a:extLst>
                <a:ext uri="{FF2B5EF4-FFF2-40B4-BE49-F238E27FC236}">
                  <a16:creationId xmlns:a16="http://schemas.microsoft.com/office/drawing/2014/main" id="{428E9762-A19C-A0DD-A43F-9819288E770A}"/>
                </a:ext>
              </a:extLst>
            </p:cNvPr>
            <p:cNvSpPr/>
            <p:nvPr/>
          </p:nvSpPr>
          <p:spPr>
            <a:xfrm rot="10800000">
              <a:off x="8100340" y="4253980"/>
              <a:ext cx="255937" cy="839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5104174-4483-4654-DF72-A1ED6C9DD0F7}"/>
                </a:ext>
              </a:extLst>
            </p:cNvPr>
            <p:cNvSpPr txBox="1"/>
            <p:nvPr/>
          </p:nvSpPr>
          <p:spPr>
            <a:xfrm>
              <a:off x="8046818" y="4394926"/>
              <a:ext cx="385860" cy="200055"/>
            </a:xfrm>
            <a:prstGeom prst="rect">
              <a:avLst/>
            </a:prstGeom>
            <a:noFill/>
          </p:spPr>
          <p:txBody>
            <a:bodyPr wrap="square" rtlCol="0">
              <a:spAutoFit/>
            </a:bodyPr>
            <a:lstStyle/>
            <a:p>
              <a:pPr algn="ctr"/>
              <a:r>
                <a:rPr lang="en-US" sz="700" b="1">
                  <a:solidFill>
                    <a:schemeClr val="bg1">
                      <a:lumMod val="50000"/>
                    </a:schemeClr>
                  </a:solidFill>
                </a:rPr>
                <a:t>ORR</a:t>
              </a:r>
            </a:p>
          </p:txBody>
        </p:sp>
        <p:cxnSp>
          <p:nvCxnSpPr>
            <p:cNvPr id="62" name="Straight Connector 61">
              <a:extLst>
                <a:ext uri="{FF2B5EF4-FFF2-40B4-BE49-F238E27FC236}">
                  <a16:creationId xmlns:a16="http://schemas.microsoft.com/office/drawing/2014/main" id="{FCAB1053-3AD3-C043-A74A-C8268F322B63}"/>
                </a:ext>
              </a:extLst>
            </p:cNvPr>
            <p:cNvCxnSpPr>
              <a:cxnSpLocks/>
            </p:cNvCxnSpPr>
            <p:nvPr/>
          </p:nvCxnSpPr>
          <p:spPr>
            <a:xfrm>
              <a:off x="3696670" y="4161815"/>
              <a:ext cx="0" cy="527944"/>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1F7F7B5-27CB-80A5-C08F-B3B6004818A1}"/>
                </a:ext>
              </a:extLst>
            </p:cNvPr>
            <p:cNvCxnSpPr>
              <a:cxnSpLocks/>
            </p:cNvCxnSpPr>
            <p:nvPr/>
          </p:nvCxnSpPr>
          <p:spPr>
            <a:xfrm>
              <a:off x="7567646" y="4166165"/>
              <a:ext cx="0" cy="527944"/>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9CA5DD2-C29D-B1ED-F553-958A972EDAC1}"/>
                </a:ext>
              </a:extLst>
            </p:cNvPr>
            <p:cNvCxnSpPr>
              <a:cxnSpLocks/>
            </p:cNvCxnSpPr>
            <p:nvPr/>
          </p:nvCxnSpPr>
          <p:spPr>
            <a:xfrm>
              <a:off x="8386261" y="4166162"/>
              <a:ext cx="0" cy="527944"/>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sp>
        <p:nvSpPr>
          <p:cNvPr id="99" name="Flowchart: Decision 98">
            <a:extLst>
              <a:ext uri="{FF2B5EF4-FFF2-40B4-BE49-F238E27FC236}">
                <a16:creationId xmlns:a16="http://schemas.microsoft.com/office/drawing/2014/main" id="{3D20084B-AF84-BEE2-C4DC-0778EE63DFA0}"/>
              </a:ext>
            </a:extLst>
          </p:cNvPr>
          <p:cNvSpPr/>
          <p:nvPr/>
        </p:nvSpPr>
        <p:spPr>
          <a:xfrm>
            <a:off x="2461769" y="4261401"/>
            <a:ext cx="144000" cy="144000"/>
          </a:xfrm>
          <a:prstGeom prst="flowChartDecisi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lowchart: Decision 99">
            <a:extLst>
              <a:ext uri="{FF2B5EF4-FFF2-40B4-BE49-F238E27FC236}">
                <a16:creationId xmlns:a16="http://schemas.microsoft.com/office/drawing/2014/main" id="{0775B195-BED5-BB0F-98B3-29D174696A94}"/>
              </a:ext>
            </a:extLst>
          </p:cNvPr>
          <p:cNvSpPr/>
          <p:nvPr/>
        </p:nvSpPr>
        <p:spPr>
          <a:xfrm>
            <a:off x="3467311" y="4261401"/>
            <a:ext cx="144000" cy="144000"/>
          </a:xfrm>
          <a:prstGeom prst="flowChartDecisi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lowchart: Decision 100">
            <a:extLst>
              <a:ext uri="{FF2B5EF4-FFF2-40B4-BE49-F238E27FC236}">
                <a16:creationId xmlns:a16="http://schemas.microsoft.com/office/drawing/2014/main" id="{B20FD3B7-8971-5FF6-F67E-7323362B288E}"/>
              </a:ext>
            </a:extLst>
          </p:cNvPr>
          <p:cNvSpPr/>
          <p:nvPr/>
        </p:nvSpPr>
        <p:spPr>
          <a:xfrm>
            <a:off x="4532470" y="4261401"/>
            <a:ext cx="144000" cy="144000"/>
          </a:xfrm>
          <a:prstGeom prst="flowChartDecisi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lowchart: Decision 101">
            <a:extLst>
              <a:ext uri="{FF2B5EF4-FFF2-40B4-BE49-F238E27FC236}">
                <a16:creationId xmlns:a16="http://schemas.microsoft.com/office/drawing/2014/main" id="{F52AD41D-22AF-DFF4-E1A8-5FE8F2AD9519}"/>
              </a:ext>
            </a:extLst>
          </p:cNvPr>
          <p:cNvSpPr/>
          <p:nvPr/>
        </p:nvSpPr>
        <p:spPr>
          <a:xfrm>
            <a:off x="5398507" y="4257413"/>
            <a:ext cx="144000" cy="144000"/>
          </a:xfrm>
          <a:prstGeom prst="flowChartDecisi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lowchart: Decision 102">
            <a:extLst>
              <a:ext uri="{FF2B5EF4-FFF2-40B4-BE49-F238E27FC236}">
                <a16:creationId xmlns:a16="http://schemas.microsoft.com/office/drawing/2014/main" id="{A11D150D-4C31-76D2-EA8C-44AC3370FF0D}"/>
              </a:ext>
            </a:extLst>
          </p:cNvPr>
          <p:cNvSpPr/>
          <p:nvPr/>
        </p:nvSpPr>
        <p:spPr>
          <a:xfrm>
            <a:off x="7159133" y="4266110"/>
            <a:ext cx="144000" cy="144000"/>
          </a:xfrm>
          <a:prstGeom prst="flowChartDecisi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extBox 103">
            <a:extLst>
              <a:ext uri="{FF2B5EF4-FFF2-40B4-BE49-F238E27FC236}">
                <a16:creationId xmlns:a16="http://schemas.microsoft.com/office/drawing/2014/main" id="{539FF7BC-28CB-E2B6-3908-65906AC53630}"/>
              </a:ext>
            </a:extLst>
          </p:cNvPr>
          <p:cNvSpPr txBox="1"/>
          <p:nvPr/>
        </p:nvSpPr>
        <p:spPr>
          <a:xfrm>
            <a:off x="5545214" y="5903446"/>
            <a:ext cx="3926863" cy="276999"/>
          </a:xfrm>
          <a:prstGeom prst="rect">
            <a:avLst/>
          </a:prstGeom>
          <a:noFill/>
        </p:spPr>
        <p:txBody>
          <a:bodyPr wrap="square" rtlCol="0">
            <a:spAutoFit/>
          </a:bodyPr>
          <a:lstStyle/>
          <a:p>
            <a:pPr algn="l"/>
            <a:r>
              <a:rPr lang="en-GB" sz="1200">
                <a:solidFill>
                  <a:schemeClr val="accent1"/>
                </a:solidFill>
              </a:rPr>
              <a:t>Build-up of information – end to end process for assets </a:t>
            </a:r>
          </a:p>
        </p:txBody>
      </p:sp>
      <p:sp>
        <p:nvSpPr>
          <p:cNvPr id="108" name="Flowchart: Decision 107">
            <a:extLst>
              <a:ext uri="{FF2B5EF4-FFF2-40B4-BE49-F238E27FC236}">
                <a16:creationId xmlns:a16="http://schemas.microsoft.com/office/drawing/2014/main" id="{A8BAB16B-F7FC-050F-C343-2A61E60F9280}"/>
              </a:ext>
            </a:extLst>
          </p:cNvPr>
          <p:cNvSpPr/>
          <p:nvPr/>
        </p:nvSpPr>
        <p:spPr>
          <a:xfrm>
            <a:off x="8152292" y="4266110"/>
            <a:ext cx="144000" cy="144000"/>
          </a:xfrm>
          <a:prstGeom prst="flowChartDecisi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extBox 108">
            <a:extLst>
              <a:ext uri="{FF2B5EF4-FFF2-40B4-BE49-F238E27FC236}">
                <a16:creationId xmlns:a16="http://schemas.microsoft.com/office/drawing/2014/main" id="{4AE20C07-EDE1-403B-3C89-0B28D8724176}"/>
              </a:ext>
            </a:extLst>
          </p:cNvPr>
          <p:cNvSpPr txBox="1"/>
          <p:nvPr/>
        </p:nvSpPr>
        <p:spPr>
          <a:xfrm>
            <a:off x="1304898" y="4511924"/>
            <a:ext cx="1310031" cy="461665"/>
          </a:xfrm>
          <a:prstGeom prst="rect">
            <a:avLst/>
          </a:prstGeom>
          <a:noFill/>
        </p:spPr>
        <p:txBody>
          <a:bodyPr wrap="square" rtlCol="0">
            <a:spAutoFit/>
          </a:bodyPr>
          <a:lstStyle/>
          <a:p>
            <a:pPr algn="l"/>
            <a:r>
              <a:rPr lang="en-GB" sz="800">
                <a:solidFill>
                  <a:schemeClr val="accent1"/>
                </a:solidFill>
              </a:rPr>
              <a:t>Criticality classification</a:t>
            </a:r>
          </a:p>
          <a:p>
            <a:pPr algn="l"/>
            <a:r>
              <a:rPr lang="en-GB" sz="800">
                <a:solidFill>
                  <a:schemeClr val="accent1"/>
                </a:solidFill>
              </a:rPr>
              <a:t>Design for maintenance concept</a:t>
            </a:r>
          </a:p>
        </p:txBody>
      </p:sp>
      <p:sp>
        <p:nvSpPr>
          <p:cNvPr id="110" name="TextBox 109">
            <a:extLst>
              <a:ext uri="{FF2B5EF4-FFF2-40B4-BE49-F238E27FC236}">
                <a16:creationId xmlns:a16="http://schemas.microsoft.com/office/drawing/2014/main" id="{C50CF669-7983-A084-3C3C-4E9BA943B2DA}"/>
              </a:ext>
            </a:extLst>
          </p:cNvPr>
          <p:cNvSpPr txBox="1"/>
          <p:nvPr/>
        </p:nvSpPr>
        <p:spPr>
          <a:xfrm>
            <a:off x="4004356" y="4592136"/>
            <a:ext cx="1792233" cy="461665"/>
          </a:xfrm>
          <a:prstGeom prst="rect">
            <a:avLst/>
          </a:prstGeom>
          <a:noFill/>
        </p:spPr>
        <p:txBody>
          <a:bodyPr wrap="square" rtlCol="0">
            <a:spAutoFit/>
          </a:bodyPr>
          <a:lstStyle/>
          <a:p>
            <a:pPr algn="l"/>
            <a:r>
              <a:rPr lang="en-GB" sz="800">
                <a:solidFill>
                  <a:schemeClr val="accent1"/>
                </a:solidFill>
              </a:rPr>
              <a:t>Asset registration</a:t>
            </a:r>
          </a:p>
          <a:p>
            <a:pPr algn="l"/>
            <a:r>
              <a:rPr lang="en-GB" sz="800">
                <a:solidFill>
                  <a:schemeClr val="accent1"/>
                </a:solidFill>
              </a:rPr>
              <a:t>Maintenance Manuals</a:t>
            </a:r>
          </a:p>
          <a:p>
            <a:pPr algn="l"/>
            <a:r>
              <a:rPr lang="en-GB" sz="800">
                <a:solidFill>
                  <a:schemeClr val="accent1"/>
                </a:solidFill>
              </a:rPr>
              <a:t>Initial spare part classification</a:t>
            </a:r>
          </a:p>
        </p:txBody>
      </p:sp>
      <p:sp>
        <p:nvSpPr>
          <p:cNvPr id="112" name="TextBox 111">
            <a:extLst>
              <a:ext uri="{FF2B5EF4-FFF2-40B4-BE49-F238E27FC236}">
                <a16:creationId xmlns:a16="http://schemas.microsoft.com/office/drawing/2014/main" id="{880E2BFE-08D6-FBE8-C497-5FAAB27BE3DC}"/>
              </a:ext>
            </a:extLst>
          </p:cNvPr>
          <p:cNvSpPr txBox="1"/>
          <p:nvPr/>
        </p:nvSpPr>
        <p:spPr>
          <a:xfrm>
            <a:off x="6694481" y="4440899"/>
            <a:ext cx="1574186" cy="461665"/>
          </a:xfrm>
          <a:prstGeom prst="rect">
            <a:avLst/>
          </a:prstGeom>
          <a:noFill/>
        </p:spPr>
        <p:txBody>
          <a:bodyPr wrap="square" rtlCol="0">
            <a:spAutoFit/>
          </a:bodyPr>
          <a:lstStyle/>
          <a:p>
            <a:pPr algn="l"/>
            <a:r>
              <a:rPr lang="en-GB" sz="800">
                <a:solidFill>
                  <a:schemeClr val="accent1"/>
                </a:solidFill>
              </a:rPr>
              <a:t>Maintenance program created</a:t>
            </a:r>
          </a:p>
          <a:p>
            <a:pPr algn="l"/>
            <a:r>
              <a:rPr lang="en-GB" sz="800">
                <a:solidFill>
                  <a:schemeClr val="accent1"/>
                </a:solidFill>
              </a:rPr>
              <a:t>Criticality classification update</a:t>
            </a:r>
          </a:p>
          <a:p>
            <a:pPr algn="l"/>
            <a:r>
              <a:rPr lang="en-GB" sz="800">
                <a:solidFill>
                  <a:schemeClr val="accent1"/>
                </a:solidFill>
              </a:rPr>
              <a:t>Spare part strategy defined</a:t>
            </a:r>
          </a:p>
        </p:txBody>
      </p:sp>
      <p:sp>
        <p:nvSpPr>
          <p:cNvPr id="113" name="TextBox 112">
            <a:extLst>
              <a:ext uri="{FF2B5EF4-FFF2-40B4-BE49-F238E27FC236}">
                <a16:creationId xmlns:a16="http://schemas.microsoft.com/office/drawing/2014/main" id="{1D10ABC4-3A20-868B-E207-E8A2CC05ED17}"/>
              </a:ext>
            </a:extLst>
          </p:cNvPr>
          <p:cNvSpPr txBox="1"/>
          <p:nvPr/>
        </p:nvSpPr>
        <p:spPr>
          <a:xfrm>
            <a:off x="9581345" y="4268828"/>
            <a:ext cx="2575147" cy="954107"/>
          </a:xfrm>
          <a:prstGeom prst="rect">
            <a:avLst/>
          </a:prstGeom>
          <a:noFill/>
        </p:spPr>
        <p:txBody>
          <a:bodyPr wrap="square" rtlCol="0">
            <a:spAutoFit/>
          </a:bodyPr>
          <a:lstStyle/>
          <a:p>
            <a:pPr algn="l"/>
            <a:endParaRPr lang="en-GB" sz="800">
              <a:solidFill>
                <a:schemeClr val="accent1"/>
              </a:solidFill>
            </a:endParaRPr>
          </a:p>
          <a:p>
            <a:pPr algn="l"/>
            <a:r>
              <a:rPr lang="en-GB" sz="800">
                <a:solidFill>
                  <a:schemeClr val="accent1"/>
                </a:solidFill>
              </a:rPr>
              <a:t>Disposal of equipment</a:t>
            </a:r>
          </a:p>
          <a:p>
            <a:pPr algn="l"/>
            <a:r>
              <a:rPr lang="en-GB" sz="800">
                <a:solidFill>
                  <a:schemeClr val="accent1"/>
                </a:solidFill>
              </a:rPr>
              <a:t>RCM</a:t>
            </a:r>
          </a:p>
          <a:p>
            <a:pPr algn="l"/>
            <a:r>
              <a:rPr lang="en-GB" sz="800">
                <a:solidFill>
                  <a:schemeClr val="accent1"/>
                </a:solidFill>
              </a:rPr>
              <a:t>Meter readings</a:t>
            </a:r>
          </a:p>
          <a:p>
            <a:pPr algn="l"/>
            <a:r>
              <a:rPr lang="en-GB" sz="800">
                <a:solidFill>
                  <a:schemeClr val="accent1"/>
                </a:solidFill>
              </a:rPr>
              <a:t>Inventory optimization</a:t>
            </a:r>
          </a:p>
          <a:p>
            <a:pPr algn="l"/>
            <a:r>
              <a:rPr lang="en-GB" sz="800">
                <a:solidFill>
                  <a:schemeClr val="accent1"/>
                </a:solidFill>
              </a:rPr>
              <a:t>Continuous adjustments to maintenance program</a:t>
            </a:r>
          </a:p>
          <a:p>
            <a:pPr algn="l"/>
            <a:endParaRPr lang="en-GB" sz="800">
              <a:solidFill>
                <a:schemeClr val="accent1"/>
              </a:solidFill>
            </a:endParaRPr>
          </a:p>
        </p:txBody>
      </p:sp>
      <p:cxnSp>
        <p:nvCxnSpPr>
          <p:cNvPr id="121" name="Straight Connector 120">
            <a:extLst>
              <a:ext uri="{FF2B5EF4-FFF2-40B4-BE49-F238E27FC236}">
                <a16:creationId xmlns:a16="http://schemas.microsoft.com/office/drawing/2014/main" id="{2E981266-B33C-59AB-7868-FDCEEC81A73B}"/>
              </a:ext>
            </a:extLst>
          </p:cNvPr>
          <p:cNvCxnSpPr>
            <a:cxnSpLocks/>
            <a:endCxn id="123" idx="0"/>
          </p:cNvCxnSpPr>
          <p:nvPr/>
        </p:nvCxnSpPr>
        <p:spPr>
          <a:xfrm flipV="1">
            <a:off x="8430438" y="4105727"/>
            <a:ext cx="332217" cy="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D89EF22-4D34-B359-FCFF-E736AA78BA7C}"/>
              </a:ext>
            </a:extLst>
          </p:cNvPr>
          <p:cNvCxnSpPr>
            <a:cxnSpLocks/>
          </p:cNvCxnSpPr>
          <p:nvPr/>
        </p:nvCxnSpPr>
        <p:spPr>
          <a:xfrm flipV="1">
            <a:off x="8430437" y="4019438"/>
            <a:ext cx="0" cy="18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Isosceles Triangle 122">
            <a:extLst>
              <a:ext uri="{FF2B5EF4-FFF2-40B4-BE49-F238E27FC236}">
                <a16:creationId xmlns:a16="http://schemas.microsoft.com/office/drawing/2014/main" id="{93B21092-187F-0B95-A898-ACE3A8B0E57D}"/>
              </a:ext>
            </a:extLst>
          </p:cNvPr>
          <p:cNvSpPr/>
          <p:nvPr/>
        </p:nvSpPr>
        <p:spPr>
          <a:xfrm rot="16350682">
            <a:off x="8749444" y="4019817"/>
            <a:ext cx="205945" cy="179695"/>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42C8B825-6238-C8CF-002E-F1B3A5B37A7E}"/>
              </a:ext>
            </a:extLst>
          </p:cNvPr>
          <p:cNvSpPr txBox="1"/>
          <p:nvPr/>
        </p:nvSpPr>
        <p:spPr>
          <a:xfrm>
            <a:off x="8957328" y="3945417"/>
            <a:ext cx="879500" cy="338554"/>
          </a:xfrm>
          <a:prstGeom prst="rect">
            <a:avLst/>
          </a:prstGeom>
          <a:solidFill>
            <a:schemeClr val="bg1"/>
          </a:solidFill>
          <a:ln>
            <a:solidFill>
              <a:schemeClr val="bg1"/>
            </a:solidFill>
          </a:ln>
        </p:spPr>
        <p:txBody>
          <a:bodyPr wrap="square" rtlCol="0">
            <a:spAutoFit/>
          </a:bodyPr>
          <a:lstStyle/>
          <a:p>
            <a:pPr algn="l"/>
            <a:r>
              <a:rPr lang="en-US" sz="800">
                <a:solidFill>
                  <a:schemeClr val="accent1"/>
                </a:solidFill>
              </a:rPr>
              <a:t>Operations &amp;</a:t>
            </a:r>
          </a:p>
          <a:p>
            <a:pPr algn="l"/>
            <a:r>
              <a:rPr lang="en-US" sz="800">
                <a:solidFill>
                  <a:schemeClr val="accent1"/>
                </a:solidFill>
              </a:rPr>
              <a:t>Maintenance</a:t>
            </a:r>
          </a:p>
        </p:txBody>
      </p:sp>
      <p:cxnSp>
        <p:nvCxnSpPr>
          <p:cNvPr id="125" name="Straight Connector 124">
            <a:extLst>
              <a:ext uri="{FF2B5EF4-FFF2-40B4-BE49-F238E27FC236}">
                <a16:creationId xmlns:a16="http://schemas.microsoft.com/office/drawing/2014/main" id="{BA1F7C46-F9DF-1E25-9908-D496AFCAD2D8}"/>
              </a:ext>
            </a:extLst>
          </p:cNvPr>
          <p:cNvCxnSpPr>
            <a:cxnSpLocks/>
            <a:endCxn id="127" idx="0"/>
          </p:cNvCxnSpPr>
          <p:nvPr/>
        </p:nvCxnSpPr>
        <p:spPr>
          <a:xfrm rot="10800000" flipV="1">
            <a:off x="9974047" y="4113600"/>
            <a:ext cx="332217" cy="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AAB55C5-2ABB-3A91-0E64-94321B70A639}"/>
              </a:ext>
            </a:extLst>
          </p:cNvPr>
          <p:cNvCxnSpPr>
            <a:cxnSpLocks/>
          </p:cNvCxnSpPr>
          <p:nvPr/>
        </p:nvCxnSpPr>
        <p:spPr>
          <a:xfrm rot="10800000" flipV="1">
            <a:off x="10306265" y="4019891"/>
            <a:ext cx="0" cy="18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7" name="Isosceles Triangle 126">
            <a:extLst>
              <a:ext uri="{FF2B5EF4-FFF2-40B4-BE49-F238E27FC236}">
                <a16:creationId xmlns:a16="http://schemas.microsoft.com/office/drawing/2014/main" id="{212E6653-B3AF-F51C-FE4D-65ECCCDF0482}"/>
              </a:ext>
            </a:extLst>
          </p:cNvPr>
          <p:cNvSpPr/>
          <p:nvPr/>
        </p:nvSpPr>
        <p:spPr>
          <a:xfrm rot="5550682">
            <a:off x="9781313" y="4019817"/>
            <a:ext cx="205945" cy="179695"/>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id="{323BEA8D-DD82-A275-F297-7EE1295AFD99}"/>
              </a:ext>
            </a:extLst>
          </p:cNvPr>
          <p:cNvCxnSpPr>
            <a:cxnSpLocks/>
            <a:endCxn id="130" idx="0"/>
          </p:cNvCxnSpPr>
          <p:nvPr/>
        </p:nvCxnSpPr>
        <p:spPr>
          <a:xfrm flipV="1">
            <a:off x="10351355" y="4112423"/>
            <a:ext cx="216666" cy="11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B40A01F-9CAE-ABEF-C7F7-7DFDE90F9390}"/>
              </a:ext>
            </a:extLst>
          </p:cNvPr>
          <p:cNvCxnSpPr>
            <a:cxnSpLocks/>
          </p:cNvCxnSpPr>
          <p:nvPr/>
        </p:nvCxnSpPr>
        <p:spPr>
          <a:xfrm flipV="1">
            <a:off x="10351355" y="4021110"/>
            <a:ext cx="0" cy="18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0" name="Isosceles Triangle 129">
            <a:extLst>
              <a:ext uri="{FF2B5EF4-FFF2-40B4-BE49-F238E27FC236}">
                <a16:creationId xmlns:a16="http://schemas.microsoft.com/office/drawing/2014/main" id="{BD9F49D6-E270-3863-0BA0-886AE1AD095D}"/>
              </a:ext>
            </a:extLst>
          </p:cNvPr>
          <p:cNvSpPr/>
          <p:nvPr/>
        </p:nvSpPr>
        <p:spPr>
          <a:xfrm rot="16350682">
            <a:off x="10554810" y="4026513"/>
            <a:ext cx="205945" cy="179695"/>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35ABD7D3-7CD9-E81E-A13B-BA93A893B932}"/>
              </a:ext>
            </a:extLst>
          </p:cNvPr>
          <p:cNvSpPr txBox="1"/>
          <p:nvPr/>
        </p:nvSpPr>
        <p:spPr>
          <a:xfrm>
            <a:off x="10747615" y="3942072"/>
            <a:ext cx="879500" cy="338554"/>
          </a:xfrm>
          <a:prstGeom prst="rect">
            <a:avLst/>
          </a:prstGeom>
          <a:solidFill>
            <a:schemeClr val="bg1"/>
          </a:solidFill>
          <a:ln>
            <a:solidFill>
              <a:schemeClr val="bg1"/>
            </a:solidFill>
          </a:ln>
        </p:spPr>
        <p:txBody>
          <a:bodyPr wrap="square" rtlCol="0">
            <a:spAutoFit/>
          </a:bodyPr>
          <a:lstStyle/>
          <a:p>
            <a:pPr algn="ctr"/>
            <a:r>
              <a:rPr lang="en-US" sz="800">
                <a:solidFill>
                  <a:schemeClr val="accent1"/>
                </a:solidFill>
              </a:rPr>
              <a:t>De-Commissioning</a:t>
            </a:r>
          </a:p>
        </p:txBody>
      </p:sp>
      <p:grpSp>
        <p:nvGrpSpPr>
          <p:cNvPr id="143" name="Group 142">
            <a:extLst>
              <a:ext uri="{FF2B5EF4-FFF2-40B4-BE49-F238E27FC236}">
                <a16:creationId xmlns:a16="http://schemas.microsoft.com/office/drawing/2014/main" id="{457BB1AE-DE9B-D18D-F48F-0CEF43BDAA0D}"/>
              </a:ext>
            </a:extLst>
          </p:cNvPr>
          <p:cNvGrpSpPr/>
          <p:nvPr/>
        </p:nvGrpSpPr>
        <p:grpSpPr>
          <a:xfrm rot="10800000">
            <a:off x="11673483" y="4026594"/>
            <a:ext cx="396275" cy="205945"/>
            <a:chOff x="8885598" y="6459548"/>
            <a:chExt cx="396275" cy="205945"/>
          </a:xfrm>
        </p:grpSpPr>
        <p:cxnSp>
          <p:nvCxnSpPr>
            <p:cNvPr id="140" name="Straight Connector 139">
              <a:extLst>
                <a:ext uri="{FF2B5EF4-FFF2-40B4-BE49-F238E27FC236}">
                  <a16:creationId xmlns:a16="http://schemas.microsoft.com/office/drawing/2014/main" id="{0CD828D4-DDD2-5948-64B1-BE0D5AC7B400}"/>
                </a:ext>
              </a:extLst>
            </p:cNvPr>
            <p:cNvCxnSpPr>
              <a:cxnSpLocks/>
              <a:endCxn id="142" idx="0"/>
            </p:cNvCxnSpPr>
            <p:nvPr/>
          </p:nvCxnSpPr>
          <p:spPr>
            <a:xfrm flipV="1">
              <a:off x="8885598" y="6558583"/>
              <a:ext cx="216666" cy="11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112090D-9598-50A6-E498-C3F04FB6072D}"/>
                </a:ext>
              </a:extLst>
            </p:cNvPr>
            <p:cNvCxnSpPr>
              <a:cxnSpLocks/>
            </p:cNvCxnSpPr>
            <p:nvPr/>
          </p:nvCxnSpPr>
          <p:spPr>
            <a:xfrm flipV="1">
              <a:off x="8885598" y="6467270"/>
              <a:ext cx="0" cy="18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2" name="Isosceles Triangle 141">
              <a:extLst>
                <a:ext uri="{FF2B5EF4-FFF2-40B4-BE49-F238E27FC236}">
                  <a16:creationId xmlns:a16="http://schemas.microsoft.com/office/drawing/2014/main" id="{73610B99-446B-3E2B-FA20-E1FE18C1950D}"/>
                </a:ext>
              </a:extLst>
            </p:cNvPr>
            <p:cNvSpPr/>
            <p:nvPr/>
          </p:nvSpPr>
          <p:spPr>
            <a:xfrm rot="16350682">
              <a:off x="9089053" y="6472673"/>
              <a:ext cx="205945" cy="179695"/>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TextBox 143">
            <a:extLst>
              <a:ext uri="{FF2B5EF4-FFF2-40B4-BE49-F238E27FC236}">
                <a16:creationId xmlns:a16="http://schemas.microsoft.com/office/drawing/2014/main" id="{4641B227-994B-80DC-FBAB-D6A617CB9C66}"/>
              </a:ext>
            </a:extLst>
          </p:cNvPr>
          <p:cNvSpPr txBox="1"/>
          <p:nvPr/>
        </p:nvSpPr>
        <p:spPr>
          <a:xfrm>
            <a:off x="2773939" y="4515049"/>
            <a:ext cx="874097" cy="707886"/>
          </a:xfrm>
          <a:prstGeom prst="rect">
            <a:avLst/>
          </a:prstGeom>
          <a:noFill/>
        </p:spPr>
        <p:txBody>
          <a:bodyPr wrap="square" rtlCol="0">
            <a:spAutoFit/>
          </a:bodyPr>
          <a:lstStyle/>
          <a:p>
            <a:pPr algn="l"/>
            <a:r>
              <a:rPr lang="en-GB" sz="800">
                <a:solidFill>
                  <a:schemeClr val="accent1"/>
                </a:solidFill>
              </a:rPr>
              <a:t>Closing Codes</a:t>
            </a:r>
          </a:p>
          <a:p>
            <a:pPr algn="l"/>
            <a:r>
              <a:rPr lang="en-GB" sz="800">
                <a:solidFill>
                  <a:schemeClr val="accent1"/>
                </a:solidFill>
              </a:rPr>
              <a:t>Disposal Requirements</a:t>
            </a:r>
          </a:p>
          <a:p>
            <a:pPr algn="l"/>
            <a:r>
              <a:rPr lang="en-GB" sz="800">
                <a:solidFill>
                  <a:schemeClr val="accent1"/>
                </a:solidFill>
              </a:rPr>
              <a:t>Spare part list</a:t>
            </a:r>
          </a:p>
          <a:p>
            <a:pPr algn="l"/>
            <a:endParaRPr lang="en-GB" sz="800">
              <a:solidFill>
                <a:schemeClr val="accent1"/>
              </a:solidFill>
            </a:endParaRPr>
          </a:p>
        </p:txBody>
      </p:sp>
      <p:cxnSp>
        <p:nvCxnSpPr>
          <p:cNvPr id="146" name="Straight Connector 145">
            <a:extLst>
              <a:ext uri="{FF2B5EF4-FFF2-40B4-BE49-F238E27FC236}">
                <a16:creationId xmlns:a16="http://schemas.microsoft.com/office/drawing/2014/main" id="{55E0E9FA-8B5B-427A-4D21-AE8C594AB7E1}"/>
              </a:ext>
            </a:extLst>
          </p:cNvPr>
          <p:cNvCxnSpPr>
            <a:stCxn id="102" idx="2"/>
          </p:cNvCxnSpPr>
          <p:nvPr/>
        </p:nvCxnSpPr>
        <p:spPr>
          <a:xfrm flipH="1">
            <a:off x="5442138" y="4401413"/>
            <a:ext cx="28369" cy="14760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47" name="Rectangle: Rounded Corners 146">
            <a:extLst>
              <a:ext uri="{FF2B5EF4-FFF2-40B4-BE49-F238E27FC236}">
                <a16:creationId xmlns:a16="http://schemas.microsoft.com/office/drawing/2014/main" id="{BAB40036-87EC-4229-D538-7E99F7BFACE4}"/>
              </a:ext>
            </a:extLst>
          </p:cNvPr>
          <p:cNvSpPr/>
          <p:nvPr/>
        </p:nvSpPr>
        <p:spPr>
          <a:xfrm>
            <a:off x="361489" y="6361820"/>
            <a:ext cx="6086239" cy="45610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solidFill>
                <a:schemeClr val="accent1"/>
              </a:solidFill>
            </a:endParaRPr>
          </a:p>
          <a:p>
            <a:pPr algn="ctr"/>
            <a:r>
              <a:rPr lang="en-GB" sz="1000" b="1">
                <a:solidFill>
                  <a:schemeClr val="accent1"/>
                </a:solidFill>
              </a:rPr>
              <a:t>Secure continuous improvement</a:t>
            </a:r>
          </a:p>
          <a:p>
            <a:pPr algn="ctr"/>
            <a:endParaRPr lang="en-GB" sz="1000">
              <a:solidFill>
                <a:schemeClr val="accent1"/>
              </a:solidFill>
            </a:endParaRPr>
          </a:p>
        </p:txBody>
      </p:sp>
      <p:cxnSp>
        <p:nvCxnSpPr>
          <p:cNvPr id="3" name="Straight Connector 2">
            <a:extLst>
              <a:ext uri="{FF2B5EF4-FFF2-40B4-BE49-F238E27FC236}">
                <a16:creationId xmlns:a16="http://schemas.microsoft.com/office/drawing/2014/main" id="{446A3986-F26F-67FF-23A6-483B57128D9E}"/>
              </a:ext>
            </a:extLst>
          </p:cNvPr>
          <p:cNvCxnSpPr>
            <a:cxnSpLocks/>
            <a:stCxn id="100" idx="2"/>
          </p:cNvCxnSpPr>
          <p:nvPr/>
        </p:nvCxnSpPr>
        <p:spPr>
          <a:xfrm>
            <a:off x="3539311" y="4405401"/>
            <a:ext cx="0" cy="142122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C764D5E-A064-D133-1A19-2C4D4874003F}"/>
              </a:ext>
            </a:extLst>
          </p:cNvPr>
          <p:cNvCxnSpPr>
            <a:cxnSpLocks/>
            <a:stCxn id="99" idx="2"/>
          </p:cNvCxnSpPr>
          <p:nvPr/>
        </p:nvCxnSpPr>
        <p:spPr>
          <a:xfrm>
            <a:off x="2533769" y="4405401"/>
            <a:ext cx="0" cy="142122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20A768D-F8D5-F16F-1796-0B1F308D8B52}"/>
              </a:ext>
            </a:extLst>
          </p:cNvPr>
          <p:cNvCxnSpPr>
            <a:cxnSpLocks/>
            <a:stCxn id="108" idx="2"/>
          </p:cNvCxnSpPr>
          <p:nvPr/>
        </p:nvCxnSpPr>
        <p:spPr>
          <a:xfrm>
            <a:off x="8224292" y="4410110"/>
            <a:ext cx="0" cy="141652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7" name="Arrow: Curved Down 6">
            <a:extLst>
              <a:ext uri="{FF2B5EF4-FFF2-40B4-BE49-F238E27FC236}">
                <a16:creationId xmlns:a16="http://schemas.microsoft.com/office/drawing/2014/main" id="{78094F0B-5303-3784-2EF4-5338E609C424}"/>
              </a:ext>
            </a:extLst>
          </p:cNvPr>
          <p:cNvSpPr/>
          <p:nvPr/>
        </p:nvSpPr>
        <p:spPr>
          <a:xfrm rot="10800000">
            <a:off x="6335745" y="6132961"/>
            <a:ext cx="3087310" cy="662486"/>
          </a:xfrm>
          <a:prstGeom prst="curved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7" name="Arrow: Curved Down 96">
            <a:extLst>
              <a:ext uri="{FF2B5EF4-FFF2-40B4-BE49-F238E27FC236}">
                <a16:creationId xmlns:a16="http://schemas.microsoft.com/office/drawing/2014/main" id="{A92F4903-7E1C-CC84-1226-B7BED3BA7B37}"/>
              </a:ext>
            </a:extLst>
          </p:cNvPr>
          <p:cNvSpPr/>
          <p:nvPr/>
        </p:nvSpPr>
        <p:spPr>
          <a:xfrm rot="21412928">
            <a:off x="6463460" y="4882295"/>
            <a:ext cx="3087310" cy="662486"/>
          </a:xfrm>
          <a:prstGeom prst="curved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98" name="Flowchart: Decision 97">
            <a:extLst>
              <a:ext uri="{FF2B5EF4-FFF2-40B4-BE49-F238E27FC236}">
                <a16:creationId xmlns:a16="http://schemas.microsoft.com/office/drawing/2014/main" id="{71247F92-88F0-B632-F6D5-C6B154D69DBC}"/>
              </a:ext>
            </a:extLst>
          </p:cNvPr>
          <p:cNvSpPr/>
          <p:nvPr/>
        </p:nvSpPr>
        <p:spPr>
          <a:xfrm>
            <a:off x="9454710" y="4267714"/>
            <a:ext cx="144000" cy="144000"/>
          </a:xfrm>
          <a:prstGeom prst="flowChartDecisi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6" name="Straight Connector 105">
            <a:extLst>
              <a:ext uri="{FF2B5EF4-FFF2-40B4-BE49-F238E27FC236}">
                <a16:creationId xmlns:a16="http://schemas.microsoft.com/office/drawing/2014/main" id="{5E613AD2-2DE9-BA1F-8487-4ED28012DE8C}"/>
              </a:ext>
            </a:extLst>
          </p:cNvPr>
          <p:cNvCxnSpPr>
            <a:cxnSpLocks/>
            <a:stCxn id="98" idx="2"/>
          </p:cNvCxnSpPr>
          <p:nvPr/>
        </p:nvCxnSpPr>
        <p:spPr>
          <a:xfrm>
            <a:off x="9526710" y="4411714"/>
            <a:ext cx="0" cy="1416520"/>
          </a:xfrm>
          <a:prstGeom prst="line">
            <a:avLst/>
          </a:prstGeom>
          <a:ln>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96" name="Right Triangle 95">
            <a:extLst>
              <a:ext uri="{FF2B5EF4-FFF2-40B4-BE49-F238E27FC236}">
                <a16:creationId xmlns:a16="http://schemas.microsoft.com/office/drawing/2014/main" id="{56E73BC4-62EC-190C-FEAB-DD4DEBD8640C}"/>
              </a:ext>
            </a:extLst>
          </p:cNvPr>
          <p:cNvSpPr/>
          <p:nvPr/>
        </p:nvSpPr>
        <p:spPr>
          <a:xfrm flipH="1">
            <a:off x="496375" y="5391157"/>
            <a:ext cx="11569045" cy="500061"/>
          </a:xfrm>
          <a:prstGeom prst="r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4">
            <a:extLst>
              <a:ext uri="{FF2B5EF4-FFF2-40B4-BE49-F238E27FC236}">
                <a16:creationId xmlns:a16="http://schemas.microsoft.com/office/drawing/2014/main" id="{AAD87D85-C057-8F19-B280-29631FE6DFC5}"/>
              </a:ext>
            </a:extLst>
          </p:cNvPr>
          <p:cNvSpPr>
            <a:spLocks noGrp="1"/>
          </p:cNvSpPr>
          <p:nvPr>
            <p:ph idx="1"/>
          </p:nvPr>
        </p:nvSpPr>
        <p:spPr>
          <a:xfrm>
            <a:off x="1094400" y="1526540"/>
            <a:ext cx="9369309" cy="4768062"/>
          </a:xfrm>
        </p:spPr>
        <p:txBody>
          <a:bodyPr/>
          <a:lstStyle/>
          <a:p>
            <a:r>
              <a:rPr lang="en-US" dirty="0"/>
              <a:t>Enabling the projects to be integrated to the ESS Global Maintenance Program by supporting them and achieve a maintenance ready facility.</a:t>
            </a:r>
          </a:p>
          <a:p>
            <a:endParaRPr lang="en-US" dirty="0"/>
          </a:p>
        </p:txBody>
      </p:sp>
    </p:spTree>
    <p:extLst>
      <p:ext uri="{BB962C8B-B14F-4D97-AF65-F5344CB8AC3E}">
        <p14:creationId xmlns:p14="http://schemas.microsoft.com/office/powerpoint/2010/main" val="278212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a:t>Finish presentation</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As-Is</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1</a:t>
            </a:r>
          </a:p>
        </p:txBody>
      </p:sp>
    </p:spTree>
    <p:extLst>
      <p:ext uri="{BB962C8B-B14F-4D97-AF65-F5344CB8AC3E}">
        <p14:creationId xmlns:p14="http://schemas.microsoft.com/office/powerpoint/2010/main" val="270034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t>How we work today</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4</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10384092" cy="4768062"/>
          </a:xfrm>
        </p:spPr>
        <p:txBody>
          <a:bodyPr/>
          <a:lstStyle/>
          <a:p>
            <a:pPr marL="72000" indent="-72000">
              <a:spcBef>
                <a:spcPts val="600"/>
              </a:spcBef>
              <a:spcAft>
                <a:spcPts val="600"/>
              </a:spcAft>
            </a:pPr>
            <a:r>
              <a:rPr lang="en-GB" dirty="0"/>
              <a:t>Due to ESS project state nature, there is very little central maintenance coordination and planning today.</a:t>
            </a:r>
          </a:p>
          <a:p>
            <a:pPr marL="72000" indent="-72000">
              <a:spcBef>
                <a:spcPts val="600"/>
              </a:spcBef>
              <a:spcAft>
                <a:spcPts val="600"/>
              </a:spcAft>
            </a:pPr>
            <a:r>
              <a:rPr lang="en-GB" dirty="0"/>
              <a:t>Most sub-projects maintain already installed equipment in isolation </a:t>
            </a:r>
          </a:p>
          <a:p>
            <a:pPr marL="72000" indent="-72000">
              <a:spcBef>
                <a:spcPts val="600"/>
              </a:spcBef>
              <a:spcAft>
                <a:spcPts val="600"/>
              </a:spcAft>
            </a:pPr>
            <a:r>
              <a:rPr lang="en-GB" dirty="0"/>
              <a:t>As ESS commissioning more integrated systems, central maintenance coordination becomes more and more important</a:t>
            </a:r>
          </a:p>
          <a:p>
            <a:pPr marL="72000" indent="-72000">
              <a:spcBef>
                <a:spcPts val="600"/>
              </a:spcBef>
              <a:spcAft>
                <a:spcPts val="600"/>
              </a:spcAft>
            </a:pPr>
            <a:r>
              <a:rPr lang="en-GB" dirty="0"/>
              <a:t>In 2023 the first summer maintenance shutdown was conducted</a:t>
            </a:r>
          </a:p>
          <a:p>
            <a:pPr marL="72000" indent="-72000">
              <a:spcBef>
                <a:spcPts val="600"/>
              </a:spcBef>
              <a:spcAft>
                <a:spcPts val="600"/>
              </a:spcAft>
            </a:pPr>
            <a:r>
              <a:rPr lang="en-GB" dirty="0"/>
              <a:t>Work Order Coordination exists for accelerator tunnel and klystron gallery</a:t>
            </a:r>
          </a:p>
          <a:p>
            <a:pPr marL="72000" indent="-72000">
              <a:spcBef>
                <a:spcPts val="600"/>
              </a:spcBef>
              <a:spcAft>
                <a:spcPts val="600"/>
              </a:spcAft>
            </a:pPr>
            <a:endParaRPr lang="en-US" dirty="0"/>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2023-09-26</a:t>
            </a:fld>
            <a:endParaRPr lang="sv-SE" dirty="0"/>
          </a:p>
        </p:txBody>
      </p:sp>
      <p:sp>
        <p:nvSpPr>
          <p:cNvPr id="9" name="Text Placeholder 8">
            <a:extLst>
              <a:ext uri="{FF2B5EF4-FFF2-40B4-BE49-F238E27FC236}">
                <a16:creationId xmlns:a16="http://schemas.microsoft.com/office/drawing/2014/main" id="{B76622A0-FB0B-D8C8-F3D8-01E9E5CAA08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0745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622B-E837-8E58-E1C2-73BD6B4B359D}"/>
              </a:ext>
            </a:extLst>
          </p:cNvPr>
          <p:cNvSpPr>
            <a:spLocks noGrp="1"/>
          </p:cNvSpPr>
          <p:nvPr>
            <p:ph type="title"/>
          </p:nvPr>
        </p:nvSpPr>
        <p:spPr/>
        <p:txBody>
          <a:bodyPr/>
          <a:lstStyle/>
          <a:p>
            <a:r>
              <a:rPr lang="en-US" dirty="0"/>
              <a:t>ESS Maintenance Working Group</a:t>
            </a:r>
          </a:p>
        </p:txBody>
      </p:sp>
      <p:sp>
        <p:nvSpPr>
          <p:cNvPr id="3" name="Footer Placeholder 2">
            <a:extLst>
              <a:ext uri="{FF2B5EF4-FFF2-40B4-BE49-F238E27FC236}">
                <a16:creationId xmlns:a16="http://schemas.microsoft.com/office/drawing/2014/main" id="{F7E255AA-E76C-0158-AFD8-4BD743ECF075}"/>
              </a:ext>
            </a:extLst>
          </p:cNvPr>
          <p:cNvSpPr>
            <a:spLocks noGrp="1"/>
          </p:cNvSpPr>
          <p:nvPr>
            <p:ph type="ftr" sz="quarter" idx="11"/>
          </p:nvPr>
        </p:nvSpPr>
        <p:spPr/>
        <p:txBody>
          <a:bodyPr/>
          <a:lstStyle/>
          <a:p>
            <a:r>
              <a:rPr lang="sv-SE" dirty="0"/>
              <a:t>PRESENTATION TITLE/FOOTER</a:t>
            </a:r>
          </a:p>
        </p:txBody>
      </p:sp>
      <p:sp>
        <p:nvSpPr>
          <p:cNvPr id="4" name="Slide Number Placeholder 3">
            <a:extLst>
              <a:ext uri="{FF2B5EF4-FFF2-40B4-BE49-F238E27FC236}">
                <a16:creationId xmlns:a16="http://schemas.microsoft.com/office/drawing/2014/main" id="{65C6F172-8844-2124-85E3-7418BCBE75D0}"/>
              </a:ext>
            </a:extLst>
          </p:cNvPr>
          <p:cNvSpPr>
            <a:spLocks noGrp="1"/>
          </p:cNvSpPr>
          <p:nvPr>
            <p:ph type="sldNum" sz="quarter" idx="12"/>
          </p:nvPr>
        </p:nvSpPr>
        <p:spPr/>
        <p:txBody>
          <a:bodyPr/>
          <a:lstStyle/>
          <a:p>
            <a:fld id="{F7283078-D760-1647-8B80-66BA8B52336D}" type="slidenum">
              <a:rPr lang="sv-SE" smtClean="0"/>
              <a:t>5</a:t>
            </a:fld>
            <a:endParaRPr lang="sv-SE" dirty="0"/>
          </a:p>
        </p:txBody>
      </p:sp>
      <p:sp>
        <p:nvSpPr>
          <p:cNvPr id="5" name="Content Placeholder 4">
            <a:extLst>
              <a:ext uri="{FF2B5EF4-FFF2-40B4-BE49-F238E27FC236}">
                <a16:creationId xmlns:a16="http://schemas.microsoft.com/office/drawing/2014/main" id="{43B7E969-F99C-45F9-9BE3-70F870652876}"/>
              </a:ext>
            </a:extLst>
          </p:cNvPr>
          <p:cNvSpPr>
            <a:spLocks noGrp="1"/>
          </p:cNvSpPr>
          <p:nvPr>
            <p:ph idx="1"/>
          </p:nvPr>
        </p:nvSpPr>
        <p:spPr>
          <a:xfrm>
            <a:off x="1094400" y="1562400"/>
            <a:ext cx="9479257" cy="4768062"/>
          </a:xfrm>
        </p:spPr>
        <p:txBody>
          <a:bodyPr/>
          <a:lstStyle/>
          <a:p>
            <a:r>
              <a:rPr lang="en-US" dirty="0"/>
              <a:t>Cross functional working group</a:t>
            </a:r>
          </a:p>
          <a:p>
            <a:r>
              <a:rPr lang="en-US" dirty="0"/>
              <a:t>Drive the implementation of the Maintain Way of Working in the ESSMS</a:t>
            </a:r>
          </a:p>
          <a:p>
            <a:r>
              <a:rPr lang="en-US" dirty="0"/>
              <a:t>Main stakeholder for requirements on EAM</a:t>
            </a:r>
          </a:p>
        </p:txBody>
      </p:sp>
      <p:pic>
        <p:nvPicPr>
          <p:cNvPr id="9" name="Content Placeholder 8">
            <a:extLst>
              <a:ext uri="{FF2B5EF4-FFF2-40B4-BE49-F238E27FC236}">
                <a16:creationId xmlns:a16="http://schemas.microsoft.com/office/drawing/2014/main" id="{B6DF9F2A-1067-7472-7256-B4BC1FBDE101}"/>
              </a:ext>
            </a:extLst>
          </p:cNvPr>
          <p:cNvPicPr>
            <a:picLocks noGrp="1" noChangeAspect="1"/>
          </p:cNvPicPr>
          <p:nvPr>
            <p:ph idx="13"/>
          </p:nvPr>
        </p:nvPicPr>
        <p:blipFill>
          <a:blip r:embed="rId2"/>
          <a:stretch>
            <a:fillRect/>
          </a:stretch>
        </p:blipFill>
        <p:spPr>
          <a:xfrm>
            <a:off x="1094400" y="3274306"/>
            <a:ext cx="5545886" cy="2712163"/>
          </a:xfrm>
          <a:prstGeom prst="rect">
            <a:avLst/>
          </a:prstGeom>
        </p:spPr>
      </p:pic>
      <p:sp>
        <p:nvSpPr>
          <p:cNvPr id="7" name="Text Placeholder 6">
            <a:extLst>
              <a:ext uri="{FF2B5EF4-FFF2-40B4-BE49-F238E27FC236}">
                <a16:creationId xmlns:a16="http://schemas.microsoft.com/office/drawing/2014/main" id="{9D52B681-DC76-12E5-1399-399306597005}"/>
              </a:ext>
            </a:extLst>
          </p:cNvPr>
          <p:cNvSpPr>
            <a:spLocks noGrp="1"/>
          </p:cNvSpPr>
          <p:nvPr>
            <p:ph type="body" sz="quarter" idx="14"/>
          </p:nvPr>
        </p:nvSpPr>
        <p:spPr/>
        <p:txBody>
          <a:bodyPr/>
          <a:lstStyle/>
          <a:p>
            <a:r>
              <a:rPr lang="en-US" dirty="0"/>
              <a:t>Formed in 2020</a:t>
            </a:r>
          </a:p>
        </p:txBody>
      </p:sp>
      <p:sp>
        <p:nvSpPr>
          <p:cNvPr id="8" name="Date Placeholder 7">
            <a:extLst>
              <a:ext uri="{FF2B5EF4-FFF2-40B4-BE49-F238E27FC236}">
                <a16:creationId xmlns:a16="http://schemas.microsoft.com/office/drawing/2014/main" id="{3F36A18E-E871-93F1-EA26-FEFB1FB81F05}"/>
              </a:ext>
            </a:extLst>
          </p:cNvPr>
          <p:cNvSpPr>
            <a:spLocks noGrp="1"/>
          </p:cNvSpPr>
          <p:nvPr>
            <p:ph type="dt" sz="half" idx="10"/>
          </p:nvPr>
        </p:nvSpPr>
        <p:spPr/>
        <p:txBody>
          <a:bodyPr/>
          <a:lstStyle/>
          <a:p>
            <a:fld id="{18896B66-0B3A-474C-9C9C-E4F07B1F5DAD}" type="datetime1">
              <a:rPr lang="sv-SE" smtClean="0"/>
              <a:t>2023-09-26</a:t>
            </a:fld>
            <a:endParaRPr lang="sv-SE" dirty="0"/>
          </a:p>
        </p:txBody>
      </p:sp>
      <p:sp>
        <p:nvSpPr>
          <p:cNvPr id="10" name="Content Placeholder 4">
            <a:extLst>
              <a:ext uri="{FF2B5EF4-FFF2-40B4-BE49-F238E27FC236}">
                <a16:creationId xmlns:a16="http://schemas.microsoft.com/office/drawing/2014/main" id="{EFFFF406-EF89-15BF-A408-C26F65AEBF54}"/>
              </a:ext>
            </a:extLst>
          </p:cNvPr>
          <p:cNvSpPr txBox="1">
            <a:spLocks/>
          </p:cNvSpPr>
          <p:nvPr/>
        </p:nvSpPr>
        <p:spPr>
          <a:xfrm>
            <a:off x="6854601" y="3219265"/>
            <a:ext cx="4673600" cy="2767204"/>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58775" indent="-2159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49263" indent="-19685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1338"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Example documents</a:t>
            </a:r>
          </a:p>
          <a:p>
            <a:pPr lvl="1"/>
            <a:r>
              <a:rPr lang="en-US" sz="1800" dirty="0"/>
              <a:t>Closing codes</a:t>
            </a:r>
          </a:p>
          <a:p>
            <a:pPr lvl="1"/>
            <a:r>
              <a:rPr lang="en-US" sz="1800" dirty="0"/>
              <a:t>Criticality classing</a:t>
            </a:r>
          </a:p>
          <a:p>
            <a:pPr lvl="1"/>
            <a:r>
              <a:rPr lang="en-US" sz="1800" dirty="0"/>
              <a:t>Procedure for Work Order Management</a:t>
            </a:r>
          </a:p>
          <a:p>
            <a:pPr lvl="1"/>
            <a:r>
              <a:rPr lang="en-US" sz="1800" dirty="0"/>
              <a:t>Procedure for Immediate Corrective Maintenance </a:t>
            </a:r>
          </a:p>
          <a:p>
            <a:pPr lvl="1"/>
            <a:r>
              <a:rPr lang="en-US" sz="1800" dirty="0"/>
              <a:t>Equipment dependencies</a:t>
            </a:r>
          </a:p>
          <a:p>
            <a:pPr lvl="1"/>
            <a:r>
              <a:rPr lang="en-US" sz="1800" dirty="0"/>
              <a:t>Equipment statuses</a:t>
            </a:r>
          </a:p>
        </p:txBody>
      </p:sp>
    </p:spTree>
    <p:extLst>
      <p:ext uri="{BB962C8B-B14F-4D97-AF65-F5344CB8AC3E}">
        <p14:creationId xmlns:p14="http://schemas.microsoft.com/office/powerpoint/2010/main" val="24236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Criticality Classing</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2</a:t>
            </a:r>
          </a:p>
        </p:txBody>
      </p:sp>
    </p:spTree>
    <p:extLst>
      <p:ext uri="{BB962C8B-B14F-4D97-AF65-F5344CB8AC3E}">
        <p14:creationId xmlns:p14="http://schemas.microsoft.com/office/powerpoint/2010/main" val="248967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485C-8931-A348-8251-792270D997CE}"/>
              </a:ext>
            </a:extLst>
          </p:cNvPr>
          <p:cNvSpPr>
            <a:spLocks noGrp="1"/>
          </p:cNvSpPr>
          <p:nvPr>
            <p:ph type="title"/>
          </p:nvPr>
        </p:nvSpPr>
        <p:spPr/>
        <p:txBody>
          <a:bodyPr/>
          <a:lstStyle/>
          <a:p>
            <a:r>
              <a:rPr lang="en-US" dirty="0"/>
              <a:t>Criticality Classing</a:t>
            </a:r>
          </a:p>
        </p:txBody>
      </p:sp>
      <p:sp>
        <p:nvSpPr>
          <p:cNvPr id="3" name="Footer Placeholder 2">
            <a:extLst>
              <a:ext uri="{FF2B5EF4-FFF2-40B4-BE49-F238E27FC236}">
                <a16:creationId xmlns:a16="http://schemas.microsoft.com/office/drawing/2014/main" id="{B9C7B79F-B424-5241-97CC-F244C8AD3A71}"/>
              </a:ext>
            </a:extLst>
          </p:cNvPr>
          <p:cNvSpPr>
            <a:spLocks noGrp="1"/>
          </p:cNvSpPr>
          <p:nvPr>
            <p:ph type="ftr" sz="quarter" idx="11"/>
          </p:nvPr>
        </p:nvSpPr>
        <p:spPr/>
        <p:txBody>
          <a:bodyPr/>
          <a:lstStyle/>
          <a:p>
            <a:r>
              <a:rPr lang="sv-SE" dirty="0"/>
              <a:t>PRESENTATION TITLE/FOOTER</a:t>
            </a:r>
          </a:p>
        </p:txBody>
      </p:sp>
      <p:sp>
        <p:nvSpPr>
          <p:cNvPr id="4" name="Slide Number Placeholder 3">
            <a:extLst>
              <a:ext uri="{FF2B5EF4-FFF2-40B4-BE49-F238E27FC236}">
                <a16:creationId xmlns:a16="http://schemas.microsoft.com/office/drawing/2014/main" id="{AAB2F01B-7E10-C44A-B935-8B0C754848CC}"/>
              </a:ext>
            </a:extLst>
          </p:cNvPr>
          <p:cNvSpPr>
            <a:spLocks noGrp="1"/>
          </p:cNvSpPr>
          <p:nvPr>
            <p:ph type="sldNum" sz="quarter" idx="12"/>
          </p:nvPr>
        </p:nvSpPr>
        <p:spPr/>
        <p:txBody>
          <a:bodyPr/>
          <a:lstStyle/>
          <a:p>
            <a:fld id="{F7283078-D760-1647-8B80-66BA8B52336D}" type="slidenum">
              <a:rPr lang="sv-SE" smtClean="0"/>
              <a:t>7</a:t>
            </a:fld>
            <a:endParaRPr lang="sv-SE" dirty="0"/>
          </a:p>
        </p:txBody>
      </p:sp>
      <p:sp>
        <p:nvSpPr>
          <p:cNvPr id="5" name="Content Placeholder 4">
            <a:extLst>
              <a:ext uri="{FF2B5EF4-FFF2-40B4-BE49-F238E27FC236}">
                <a16:creationId xmlns:a16="http://schemas.microsoft.com/office/drawing/2014/main" id="{1FB6A09C-7A77-0F4D-9AD4-AF020516A51B}"/>
              </a:ext>
            </a:extLst>
          </p:cNvPr>
          <p:cNvSpPr>
            <a:spLocks noGrp="1"/>
          </p:cNvSpPr>
          <p:nvPr>
            <p:ph idx="1"/>
          </p:nvPr>
        </p:nvSpPr>
        <p:spPr>
          <a:xfrm>
            <a:off x="1094400" y="1562400"/>
            <a:ext cx="9360000" cy="4768062"/>
          </a:xfrm>
        </p:spPr>
        <p:txBody>
          <a:bodyPr>
            <a:normAutofit/>
          </a:bodyPr>
          <a:lstStyle/>
          <a:p>
            <a:r>
              <a:rPr lang="en-US" dirty="0"/>
              <a:t>An equipment criticality analysis needs to be performed for all systems with the purpose of identifying how a disturbance to the function affects:</a:t>
            </a:r>
          </a:p>
          <a:p>
            <a:pPr lvl="1"/>
            <a:r>
              <a:rPr lang="en-US" sz="1700" dirty="0"/>
              <a:t>Safety (risk of injury to people)</a:t>
            </a:r>
          </a:p>
          <a:p>
            <a:pPr lvl="1"/>
            <a:r>
              <a:rPr lang="en-US" sz="1700" dirty="0"/>
              <a:t>Environment (risk of environmental damage)</a:t>
            </a:r>
          </a:p>
          <a:p>
            <a:pPr lvl="1"/>
            <a:r>
              <a:rPr lang="en-US" sz="1700" dirty="0"/>
              <a:t>Radiation Protection (effect on radiation protection upon failure)</a:t>
            </a:r>
          </a:p>
          <a:p>
            <a:pPr lvl="1"/>
            <a:r>
              <a:rPr lang="en-US" sz="1700" dirty="0"/>
              <a:t>Usage (how frequent the equipment is used)</a:t>
            </a:r>
          </a:p>
          <a:p>
            <a:pPr lvl="1"/>
            <a:r>
              <a:rPr lang="en-US" sz="1700" dirty="0"/>
              <a:t>Production of neutrons (loss of production)</a:t>
            </a:r>
          </a:p>
          <a:p>
            <a:pPr lvl="1"/>
            <a:r>
              <a:rPr lang="en-US" sz="1700" dirty="0"/>
              <a:t>Probability (the probability of failure during a period in time)</a:t>
            </a:r>
          </a:p>
          <a:p>
            <a:pPr lvl="1"/>
            <a:r>
              <a:rPr lang="en-US" sz="1700" dirty="0"/>
              <a:t>Cost (Cost of a failure)</a:t>
            </a:r>
          </a:p>
          <a:p>
            <a:endParaRPr lang="en-US" dirty="0"/>
          </a:p>
        </p:txBody>
      </p:sp>
      <p:sp>
        <p:nvSpPr>
          <p:cNvPr id="7" name="Text Placeholder 6">
            <a:extLst>
              <a:ext uri="{FF2B5EF4-FFF2-40B4-BE49-F238E27FC236}">
                <a16:creationId xmlns:a16="http://schemas.microsoft.com/office/drawing/2014/main" id="{F369A185-23BE-DA4A-A9AC-4C24045565DC}"/>
              </a:ext>
            </a:extLst>
          </p:cNvPr>
          <p:cNvSpPr>
            <a:spLocks noGrp="1"/>
          </p:cNvSpPr>
          <p:nvPr>
            <p:ph type="body" sz="quarter" idx="14"/>
          </p:nvPr>
        </p:nvSpPr>
        <p:spPr/>
        <p:txBody>
          <a:bodyPr/>
          <a:lstStyle/>
          <a:p>
            <a:r>
              <a:rPr lang="en-US" dirty="0"/>
              <a:t>Analysis</a:t>
            </a:r>
          </a:p>
        </p:txBody>
      </p:sp>
      <p:sp>
        <p:nvSpPr>
          <p:cNvPr id="8" name="Date Placeholder 7">
            <a:extLst>
              <a:ext uri="{FF2B5EF4-FFF2-40B4-BE49-F238E27FC236}">
                <a16:creationId xmlns:a16="http://schemas.microsoft.com/office/drawing/2014/main" id="{330EE9D6-ECB7-D74F-95CE-02A2AE44118C}"/>
              </a:ext>
            </a:extLst>
          </p:cNvPr>
          <p:cNvSpPr>
            <a:spLocks noGrp="1"/>
          </p:cNvSpPr>
          <p:nvPr>
            <p:ph type="dt" sz="half" idx="10"/>
          </p:nvPr>
        </p:nvSpPr>
        <p:spPr/>
        <p:txBody>
          <a:bodyPr/>
          <a:lstStyle/>
          <a:p>
            <a:fld id="{18896B66-0B3A-474C-9C9C-E4F07B1F5DAD}" type="datetime1">
              <a:rPr lang="sv-SE" smtClean="0"/>
              <a:t>2023-09-26</a:t>
            </a:fld>
            <a:endParaRPr lang="sv-SE" dirty="0"/>
          </a:p>
        </p:txBody>
      </p:sp>
    </p:spTree>
    <p:extLst>
      <p:ext uri="{BB962C8B-B14F-4D97-AF65-F5344CB8AC3E}">
        <p14:creationId xmlns:p14="http://schemas.microsoft.com/office/powerpoint/2010/main" val="344684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8056-F477-7142-B4A2-20368A246076}"/>
              </a:ext>
            </a:extLst>
          </p:cNvPr>
          <p:cNvSpPr>
            <a:spLocks noGrp="1"/>
          </p:cNvSpPr>
          <p:nvPr>
            <p:ph type="title"/>
          </p:nvPr>
        </p:nvSpPr>
        <p:spPr/>
        <p:txBody>
          <a:bodyPr/>
          <a:lstStyle/>
          <a:p>
            <a:r>
              <a:rPr lang="sv-SE" dirty="0"/>
              <a:t>Three Classes</a:t>
            </a:r>
          </a:p>
        </p:txBody>
      </p:sp>
      <p:sp>
        <p:nvSpPr>
          <p:cNvPr id="3" name="Footer Placeholder 2">
            <a:extLst>
              <a:ext uri="{FF2B5EF4-FFF2-40B4-BE49-F238E27FC236}">
                <a16:creationId xmlns:a16="http://schemas.microsoft.com/office/drawing/2014/main" id="{A2739457-33EB-1342-8890-3DF9C3E92242}"/>
              </a:ext>
            </a:extLst>
          </p:cNvPr>
          <p:cNvSpPr>
            <a:spLocks noGrp="1"/>
          </p:cNvSpPr>
          <p:nvPr>
            <p:ph type="ftr" sz="quarter" idx="11"/>
          </p:nvPr>
        </p:nvSpPr>
        <p:spPr/>
        <p:txBody>
          <a:bodyPr/>
          <a:lstStyle/>
          <a:p>
            <a:r>
              <a:rPr lang="sv-SE" dirty="0"/>
              <a:t>PRESENTATION TITLE/FOOTER</a:t>
            </a:r>
          </a:p>
        </p:txBody>
      </p:sp>
      <p:sp>
        <p:nvSpPr>
          <p:cNvPr id="4" name="Slide Number Placeholder 3">
            <a:extLst>
              <a:ext uri="{FF2B5EF4-FFF2-40B4-BE49-F238E27FC236}">
                <a16:creationId xmlns:a16="http://schemas.microsoft.com/office/drawing/2014/main" id="{1BAC367A-A7B0-124C-8DEA-94FFD289D7D9}"/>
              </a:ext>
            </a:extLst>
          </p:cNvPr>
          <p:cNvSpPr>
            <a:spLocks noGrp="1"/>
          </p:cNvSpPr>
          <p:nvPr>
            <p:ph type="sldNum" sz="quarter" idx="12"/>
          </p:nvPr>
        </p:nvSpPr>
        <p:spPr/>
        <p:txBody>
          <a:bodyPr/>
          <a:lstStyle/>
          <a:p>
            <a:fld id="{F7283078-D760-1647-8B80-66BA8B52336D}" type="slidenum">
              <a:rPr lang="sv-SE" smtClean="0"/>
              <a:t>8</a:t>
            </a:fld>
            <a:endParaRPr lang="sv-SE" dirty="0"/>
          </a:p>
        </p:txBody>
      </p:sp>
      <p:sp>
        <p:nvSpPr>
          <p:cNvPr id="5" name="Content Placeholder 4">
            <a:extLst>
              <a:ext uri="{FF2B5EF4-FFF2-40B4-BE49-F238E27FC236}">
                <a16:creationId xmlns:a16="http://schemas.microsoft.com/office/drawing/2014/main" id="{443512E9-53EE-2140-8518-995FCCD98CC1}"/>
              </a:ext>
            </a:extLst>
          </p:cNvPr>
          <p:cNvSpPr>
            <a:spLocks noGrp="1"/>
          </p:cNvSpPr>
          <p:nvPr>
            <p:ph idx="1"/>
          </p:nvPr>
        </p:nvSpPr>
        <p:spPr/>
        <p:txBody>
          <a:bodyPr/>
          <a:lstStyle/>
          <a:p>
            <a:r>
              <a:rPr lang="en-US" b="1" dirty="0"/>
              <a:t>Class A </a:t>
            </a:r>
            <a:r>
              <a:rPr lang="en-US" dirty="0"/>
              <a:t>equipment shall be maintained using preventative maintenance with focus on minimizing disturbances to the equipment. Regular inspections and monitoring shall be applied. RCM can be used as input to the preventive maintenance arrangement.</a:t>
            </a:r>
          </a:p>
          <a:p>
            <a:r>
              <a:rPr lang="en-US" b="1" dirty="0"/>
              <a:t>Class B </a:t>
            </a:r>
            <a:r>
              <a:rPr lang="en-US" dirty="0"/>
              <a:t>equipment shall be maintained using preventive maintenance but the cost and the impact of a failure shall be taken more into consideration compared to a Class A equipment. The preventive maintenance arrangement can be based on what's stated by the manufacturer.</a:t>
            </a:r>
          </a:p>
          <a:p>
            <a:endParaRPr lang="en-US" dirty="0"/>
          </a:p>
        </p:txBody>
      </p:sp>
      <p:sp>
        <p:nvSpPr>
          <p:cNvPr id="6" name="Content Placeholder 5">
            <a:extLst>
              <a:ext uri="{FF2B5EF4-FFF2-40B4-BE49-F238E27FC236}">
                <a16:creationId xmlns:a16="http://schemas.microsoft.com/office/drawing/2014/main" id="{43482FE4-E0EA-CD4F-AFEC-B3D7F429D950}"/>
              </a:ext>
            </a:extLst>
          </p:cNvPr>
          <p:cNvSpPr>
            <a:spLocks noGrp="1"/>
          </p:cNvSpPr>
          <p:nvPr>
            <p:ph idx="13"/>
          </p:nvPr>
        </p:nvSpPr>
        <p:spPr/>
        <p:txBody>
          <a:bodyPr/>
          <a:lstStyle/>
          <a:p>
            <a:r>
              <a:rPr lang="en-US" b="1" dirty="0"/>
              <a:t>Class C </a:t>
            </a:r>
            <a:r>
              <a:rPr lang="en-US" dirty="0"/>
              <a:t>equipment shall use preventive maintenance if it's considered to be more cost effective than corrective maintenance. Preventive maintenance can be done at a lesser extent than what the manufacturer recommends. Cost is the main driver.</a:t>
            </a:r>
          </a:p>
          <a:p>
            <a:endParaRPr lang="en-US" dirty="0"/>
          </a:p>
        </p:txBody>
      </p:sp>
      <p:sp>
        <p:nvSpPr>
          <p:cNvPr id="7" name="Text Placeholder 6">
            <a:extLst>
              <a:ext uri="{FF2B5EF4-FFF2-40B4-BE49-F238E27FC236}">
                <a16:creationId xmlns:a16="http://schemas.microsoft.com/office/drawing/2014/main" id="{0F24AB65-1090-B244-8ED6-C68156529255}"/>
              </a:ext>
            </a:extLst>
          </p:cNvPr>
          <p:cNvSpPr>
            <a:spLocks noGrp="1"/>
          </p:cNvSpPr>
          <p:nvPr>
            <p:ph type="body" sz="quarter" idx="14"/>
          </p:nvPr>
        </p:nvSpPr>
        <p:spPr/>
        <p:txBody>
          <a:bodyPr/>
          <a:lstStyle/>
          <a:p>
            <a:r>
              <a:rPr lang="en-US" dirty="0"/>
              <a:t>To identify criticality</a:t>
            </a:r>
          </a:p>
        </p:txBody>
      </p:sp>
      <p:sp>
        <p:nvSpPr>
          <p:cNvPr id="8" name="Date Placeholder 7">
            <a:extLst>
              <a:ext uri="{FF2B5EF4-FFF2-40B4-BE49-F238E27FC236}">
                <a16:creationId xmlns:a16="http://schemas.microsoft.com/office/drawing/2014/main" id="{F2F78F8B-C751-4B42-8489-9B03F7F889C5}"/>
              </a:ext>
            </a:extLst>
          </p:cNvPr>
          <p:cNvSpPr>
            <a:spLocks noGrp="1"/>
          </p:cNvSpPr>
          <p:nvPr>
            <p:ph type="dt" sz="half" idx="10"/>
          </p:nvPr>
        </p:nvSpPr>
        <p:spPr/>
        <p:txBody>
          <a:bodyPr/>
          <a:lstStyle/>
          <a:p>
            <a:fld id="{18896B66-0B3A-474C-9C9C-E4F07B1F5DAD}" type="datetime1">
              <a:rPr lang="sv-SE" smtClean="0"/>
              <a:t>2023-09-26</a:t>
            </a:fld>
            <a:endParaRPr lang="sv-SE"/>
          </a:p>
        </p:txBody>
      </p:sp>
    </p:spTree>
    <p:extLst>
      <p:ext uri="{BB962C8B-B14F-4D97-AF65-F5344CB8AC3E}">
        <p14:creationId xmlns:p14="http://schemas.microsoft.com/office/powerpoint/2010/main" val="208452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66207-3A06-C24F-8D38-ADB32BE0D20A}"/>
              </a:ext>
            </a:extLst>
          </p:cNvPr>
          <p:cNvSpPr>
            <a:spLocks noGrp="1"/>
          </p:cNvSpPr>
          <p:nvPr>
            <p:ph type="title"/>
          </p:nvPr>
        </p:nvSpPr>
        <p:spPr/>
        <p:txBody>
          <a:bodyPr/>
          <a:lstStyle/>
          <a:p>
            <a:r>
              <a:rPr lang="en-US" dirty="0"/>
              <a:t>Evaluation Factors</a:t>
            </a:r>
          </a:p>
        </p:txBody>
      </p:sp>
      <p:sp>
        <p:nvSpPr>
          <p:cNvPr id="3" name="Footer Placeholder 2">
            <a:extLst>
              <a:ext uri="{FF2B5EF4-FFF2-40B4-BE49-F238E27FC236}">
                <a16:creationId xmlns:a16="http://schemas.microsoft.com/office/drawing/2014/main" id="{D6B02193-226A-3849-83FB-283CFEAB7AF3}"/>
              </a:ext>
            </a:extLst>
          </p:cNvPr>
          <p:cNvSpPr>
            <a:spLocks noGrp="1"/>
          </p:cNvSpPr>
          <p:nvPr>
            <p:ph type="ftr" sz="quarter" idx="11"/>
          </p:nvPr>
        </p:nvSpPr>
        <p:spPr/>
        <p:txBody>
          <a:bodyPr/>
          <a:lstStyle/>
          <a:p>
            <a:r>
              <a:rPr lang="sv-SE"/>
              <a:t>PRESENTATION TITLE/FOOTER</a:t>
            </a:r>
          </a:p>
        </p:txBody>
      </p:sp>
      <p:sp>
        <p:nvSpPr>
          <p:cNvPr id="4" name="Slide Number Placeholder 3">
            <a:extLst>
              <a:ext uri="{FF2B5EF4-FFF2-40B4-BE49-F238E27FC236}">
                <a16:creationId xmlns:a16="http://schemas.microsoft.com/office/drawing/2014/main" id="{9C35BF01-1D39-654B-A8A7-20433B056804}"/>
              </a:ext>
            </a:extLst>
          </p:cNvPr>
          <p:cNvSpPr>
            <a:spLocks noGrp="1"/>
          </p:cNvSpPr>
          <p:nvPr>
            <p:ph type="sldNum" sz="quarter" idx="12"/>
          </p:nvPr>
        </p:nvSpPr>
        <p:spPr/>
        <p:txBody>
          <a:bodyPr/>
          <a:lstStyle/>
          <a:p>
            <a:fld id="{F7283078-D760-1647-8B80-66BA8B52336D}" type="slidenum">
              <a:rPr lang="sv-SE" smtClean="0"/>
              <a:t>9</a:t>
            </a:fld>
            <a:endParaRPr lang="sv-SE"/>
          </a:p>
        </p:txBody>
      </p:sp>
      <p:graphicFrame>
        <p:nvGraphicFramePr>
          <p:cNvPr id="9" name="Content Placeholder 8">
            <a:extLst>
              <a:ext uri="{FF2B5EF4-FFF2-40B4-BE49-F238E27FC236}">
                <a16:creationId xmlns:a16="http://schemas.microsoft.com/office/drawing/2014/main" id="{A0F564A6-09C9-BF48-A89C-55082DABEDE3}"/>
              </a:ext>
            </a:extLst>
          </p:cNvPr>
          <p:cNvGraphicFramePr>
            <a:graphicFrameLocks noGrp="1"/>
          </p:cNvGraphicFramePr>
          <p:nvPr>
            <p:ph idx="1"/>
          </p:nvPr>
        </p:nvGraphicFramePr>
        <p:xfrm>
          <a:off x="1611976" y="922712"/>
          <a:ext cx="8650131" cy="5801306"/>
        </p:xfrm>
        <a:graphic>
          <a:graphicData uri="http://schemas.openxmlformats.org/drawingml/2006/table">
            <a:tbl>
              <a:tblPr firstRow="1" firstCol="1" bandRow="1">
                <a:tableStyleId>{5C22544A-7EE6-4342-B048-85BDC9FD1C3A}</a:tableStyleId>
              </a:tblPr>
              <a:tblGrid>
                <a:gridCol w="2673281">
                  <a:extLst>
                    <a:ext uri="{9D8B030D-6E8A-4147-A177-3AD203B41FA5}">
                      <a16:colId xmlns:a16="http://schemas.microsoft.com/office/drawing/2014/main" val="3261119979"/>
                    </a:ext>
                  </a:extLst>
                </a:gridCol>
                <a:gridCol w="2047213">
                  <a:extLst>
                    <a:ext uri="{9D8B030D-6E8A-4147-A177-3AD203B41FA5}">
                      <a16:colId xmlns:a16="http://schemas.microsoft.com/office/drawing/2014/main" val="3044147145"/>
                    </a:ext>
                  </a:extLst>
                </a:gridCol>
                <a:gridCol w="2172392">
                  <a:extLst>
                    <a:ext uri="{9D8B030D-6E8A-4147-A177-3AD203B41FA5}">
                      <a16:colId xmlns:a16="http://schemas.microsoft.com/office/drawing/2014/main" val="874153576"/>
                    </a:ext>
                  </a:extLst>
                </a:gridCol>
                <a:gridCol w="1757245">
                  <a:extLst>
                    <a:ext uri="{9D8B030D-6E8A-4147-A177-3AD203B41FA5}">
                      <a16:colId xmlns:a16="http://schemas.microsoft.com/office/drawing/2014/main" val="1920929348"/>
                    </a:ext>
                  </a:extLst>
                </a:gridCol>
              </a:tblGrid>
              <a:tr h="219673">
                <a:tc>
                  <a:txBody>
                    <a:bodyPr/>
                    <a:lstStyle/>
                    <a:p>
                      <a:pPr>
                        <a:spcAft>
                          <a:spcPts val="600"/>
                        </a:spcAft>
                      </a:pPr>
                      <a:r>
                        <a:rPr lang="en-US" sz="900">
                          <a:effectLst/>
                        </a:rPr>
                        <a:t>Evaluation factor</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Class A</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Class B</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Class C</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extLst>
                  <a:ext uri="{0D108BD9-81ED-4DB2-BD59-A6C34878D82A}">
                    <a16:rowId xmlns:a16="http://schemas.microsoft.com/office/drawing/2014/main" val="598851256"/>
                  </a:ext>
                </a:extLst>
              </a:tr>
              <a:tr h="714014">
                <a:tc>
                  <a:txBody>
                    <a:bodyPr/>
                    <a:lstStyle/>
                    <a:p>
                      <a:pPr>
                        <a:spcAft>
                          <a:spcPts val="600"/>
                        </a:spcAft>
                      </a:pPr>
                      <a:r>
                        <a:rPr lang="en-US" sz="900">
                          <a:effectLst/>
                        </a:rPr>
                        <a:t>Safety</a:t>
                      </a:r>
                      <a:endParaRPr lang="sv-SE" sz="900">
                        <a:effectLst/>
                      </a:endParaRPr>
                    </a:p>
                    <a:p>
                      <a:pPr>
                        <a:spcAft>
                          <a:spcPts val="600"/>
                        </a:spcAft>
                      </a:pPr>
                      <a:r>
                        <a:rPr lang="en-US" sz="900">
                          <a:effectLst/>
                        </a:rPr>
                        <a:t>Risk of injury on people</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Failure causes severe injury</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Failure may cause injuries</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No injuries</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extLst>
                  <a:ext uri="{0D108BD9-81ED-4DB2-BD59-A6C34878D82A}">
                    <a16:rowId xmlns:a16="http://schemas.microsoft.com/office/drawing/2014/main" val="4190355669"/>
                  </a:ext>
                </a:extLst>
              </a:tr>
              <a:tr h="908526">
                <a:tc>
                  <a:txBody>
                    <a:bodyPr/>
                    <a:lstStyle/>
                    <a:p>
                      <a:pPr>
                        <a:spcAft>
                          <a:spcPts val="600"/>
                        </a:spcAft>
                      </a:pPr>
                      <a:r>
                        <a:rPr lang="en-US" sz="900">
                          <a:effectLst/>
                        </a:rPr>
                        <a:t>Environment</a:t>
                      </a:r>
                      <a:endParaRPr lang="sv-SE" sz="900">
                        <a:effectLst/>
                      </a:endParaRPr>
                    </a:p>
                    <a:p>
                      <a:pPr>
                        <a:spcAft>
                          <a:spcPts val="600"/>
                        </a:spcAft>
                      </a:pPr>
                      <a:r>
                        <a:rPr lang="en-US" sz="900">
                          <a:effectLst/>
                        </a:rPr>
                        <a:t>Risk of environmental damage</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Failure on equipment will cause severe environmental damages</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Failure on the equipment may cause environmental damage</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No environmental impact upon failure</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extLst>
                  <a:ext uri="{0D108BD9-81ED-4DB2-BD59-A6C34878D82A}">
                    <a16:rowId xmlns:a16="http://schemas.microsoft.com/office/drawing/2014/main" val="1410021500"/>
                  </a:ext>
                </a:extLst>
              </a:tr>
              <a:tr h="908526">
                <a:tc>
                  <a:txBody>
                    <a:bodyPr/>
                    <a:lstStyle/>
                    <a:p>
                      <a:pPr>
                        <a:spcAft>
                          <a:spcPts val="600"/>
                        </a:spcAft>
                      </a:pPr>
                      <a:r>
                        <a:rPr lang="en-US" sz="900">
                          <a:effectLst/>
                        </a:rPr>
                        <a:t>Radiation Protection</a:t>
                      </a:r>
                      <a:endParaRPr lang="sv-SE" sz="900">
                        <a:effectLst/>
                      </a:endParaRPr>
                    </a:p>
                    <a:p>
                      <a:pPr>
                        <a:spcAft>
                          <a:spcPts val="600"/>
                        </a:spcAft>
                      </a:pPr>
                      <a:r>
                        <a:rPr lang="en-US" sz="900">
                          <a:effectLst/>
                        </a:rPr>
                        <a:t>Effect on radiation protection upon failure</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latin typeface="Segoe UI Historic" panose="020B0502040204020203" pitchFamily="34" charset="0"/>
                          <a:ea typeface="MS Mincho" panose="02020609040205080304" pitchFamily="49" charset="-128"/>
                          <a:cs typeface="Times New Roman" panose="02020603050405020304" pitchFamily="18" charset="0"/>
                        </a:rPr>
                        <a:t>Failure on the equipment will affect radiation protection / will expose people to ionizing radiation</a:t>
                      </a:r>
                      <a:r>
                        <a:rPr lang="sv-SE" sz="900">
                          <a:effectLst/>
                        </a:rPr>
                        <a:t> </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latin typeface="Segoe UI Historic" panose="020B0502040204020203" pitchFamily="34" charset="0"/>
                          <a:ea typeface="MS Mincho" panose="02020609040205080304" pitchFamily="49" charset="-128"/>
                          <a:cs typeface="Times New Roman" panose="02020603050405020304" pitchFamily="18" charset="0"/>
                        </a:rPr>
                        <a:t>Failure on the equipment may cause effect on radiation protection / may expose people to ionizing radiation</a:t>
                      </a:r>
                      <a:r>
                        <a:rPr lang="sv-SE" sz="900">
                          <a:effectLst/>
                        </a:rPr>
                        <a:t> </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latin typeface="Segoe UI Historic" panose="020B0502040204020203" pitchFamily="34" charset="0"/>
                          <a:ea typeface="MS Mincho" panose="02020609040205080304" pitchFamily="49" charset="-128"/>
                          <a:cs typeface="Times New Roman" panose="02020603050405020304" pitchFamily="18" charset="0"/>
                        </a:rPr>
                        <a:t>No impact on radiation protection / no exposure to ionizing radiation</a:t>
                      </a:r>
                      <a:r>
                        <a:rPr lang="sv-SE" sz="900">
                          <a:effectLst/>
                        </a:rPr>
                        <a:t> </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extLst>
                  <a:ext uri="{0D108BD9-81ED-4DB2-BD59-A6C34878D82A}">
                    <a16:rowId xmlns:a16="http://schemas.microsoft.com/office/drawing/2014/main" val="2521830402"/>
                  </a:ext>
                </a:extLst>
              </a:tr>
              <a:tr h="714014">
                <a:tc>
                  <a:txBody>
                    <a:bodyPr/>
                    <a:lstStyle/>
                    <a:p>
                      <a:pPr>
                        <a:spcAft>
                          <a:spcPts val="600"/>
                        </a:spcAft>
                      </a:pPr>
                      <a:r>
                        <a:rPr lang="en-US" sz="900">
                          <a:effectLst/>
                        </a:rPr>
                        <a:t>Usage</a:t>
                      </a:r>
                      <a:endParaRPr lang="sv-SE" sz="900">
                        <a:effectLst/>
                      </a:endParaRPr>
                    </a:p>
                    <a:p>
                      <a:pPr>
                        <a:spcAft>
                          <a:spcPts val="600"/>
                        </a:spcAft>
                      </a:pPr>
                      <a:r>
                        <a:rPr lang="en-US" sz="900">
                          <a:effectLst/>
                        </a:rPr>
                        <a:t>How frequent the equipment is used</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Used 24 h/day</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Used more then 12 h/day</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Used sometimes</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extLst>
                  <a:ext uri="{0D108BD9-81ED-4DB2-BD59-A6C34878D82A}">
                    <a16:rowId xmlns:a16="http://schemas.microsoft.com/office/drawing/2014/main" val="3174827132"/>
                  </a:ext>
                </a:extLst>
              </a:tr>
              <a:tr h="908526">
                <a:tc>
                  <a:txBody>
                    <a:bodyPr/>
                    <a:lstStyle/>
                    <a:p>
                      <a:pPr>
                        <a:spcAft>
                          <a:spcPts val="600"/>
                        </a:spcAft>
                      </a:pPr>
                      <a:r>
                        <a:rPr lang="en-US" sz="900">
                          <a:effectLst/>
                        </a:rPr>
                        <a:t>Production of neutrons</a:t>
                      </a:r>
                      <a:endParaRPr lang="sv-SE" sz="900">
                        <a:effectLst/>
                      </a:endParaRPr>
                    </a:p>
                    <a:p>
                      <a:pPr>
                        <a:spcAft>
                          <a:spcPts val="600"/>
                        </a:spcAft>
                      </a:pPr>
                      <a:r>
                        <a:rPr lang="en-US" sz="900">
                          <a:effectLst/>
                        </a:rPr>
                        <a:t>Loss of production</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Failure will cause beam to be considered unavailable for experiments according [5]</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Failure will cause important systems to stop functioning or beam being unavailable according to [5] </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Redundancies exists or it's cheaper to run to failure</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extLst>
                  <a:ext uri="{0D108BD9-81ED-4DB2-BD59-A6C34878D82A}">
                    <a16:rowId xmlns:a16="http://schemas.microsoft.com/office/drawing/2014/main" val="828119700"/>
                  </a:ext>
                </a:extLst>
              </a:tr>
              <a:tr h="908526">
                <a:tc>
                  <a:txBody>
                    <a:bodyPr/>
                    <a:lstStyle/>
                    <a:p>
                      <a:pPr>
                        <a:spcAft>
                          <a:spcPts val="600"/>
                        </a:spcAft>
                      </a:pPr>
                      <a:r>
                        <a:rPr lang="en-US" sz="900">
                          <a:effectLst/>
                        </a:rPr>
                        <a:t>Probability</a:t>
                      </a:r>
                      <a:endParaRPr lang="sv-SE" sz="900">
                        <a:effectLst/>
                      </a:endParaRPr>
                    </a:p>
                    <a:p>
                      <a:pPr>
                        <a:spcAft>
                          <a:spcPts val="600"/>
                        </a:spcAft>
                      </a:pPr>
                      <a:r>
                        <a:rPr lang="en-US" sz="900">
                          <a:effectLst/>
                        </a:rPr>
                        <a:t>The probability of failure during a period in time</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High probability that the equipment will fail more than once during a 6-month period</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Low probability that the equipment will fail more than once during a 6-month period</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The probability is low that the equipment will fail within 12 months</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extLst>
                  <a:ext uri="{0D108BD9-81ED-4DB2-BD59-A6C34878D82A}">
                    <a16:rowId xmlns:a16="http://schemas.microsoft.com/office/drawing/2014/main" val="4292006902"/>
                  </a:ext>
                </a:extLst>
              </a:tr>
              <a:tr h="519501">
                <a:tc>
                  <a:txBody>
                    <a:bodyPr/>
                    <a:lstStyle/>
                    <a:p>
                      <a:pPr>
                        <a:spcAft>
                          <a:spcPts val="600"/>
                        </a:spcAft>
                      </a:pPr>
                      <a:r>
                        <a:rPr lang="en-US" sz="900">
                          <a:effectLst/>
                        </a:rPr>
                        <a:t>Cost</a:t>
                      </a:r>
                      <a:endParaRPr lang="sv-SE" sz="900">
                        <a:effectLst/>
                      </a:endParaRPr>
                    </a:p>
                    <a:p>
                      <a:pPr>
                        <a:spcAft>
                          <a:spcPts val="600"/>
                        </a:spcAft>
                      </a:pPr>
                      <a:r>
                        <a:rPr lang="en-US" sz="900">
                          <a:effectLst/>
                        </a:rPr>
                        <a:t>Cost of a failure</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Time to repair is long and the cost is very high</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Time to repair is long and the cost is high</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tc>
                  <a:txBody>
                    <a:bodyPr/>
                    <a:lstStyle/>
                    <a:p>
                      <a:pPr>
                        <a:spcAft>
                          <a:spcPts val="600"/>
                        </a:spcAft>
                      </a:pPr>
                      <a:r>
                        <a:rPr lang="en-US" sz="900">
                          <a:effectLst/>
                        </a:rPr>
                        <a:t>Time to repair is short and the cost is low</a:t>
                      </a:r>
                      <a:endParaRPr lang="sv-SE" sz="9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7903" marR="7903" marT="7903" marB="7903" anchor="ctr"/>
                </a:tc>
                <a:extLst>
                  <a:ext uri="{0D108BD9-81ED-4DB2-BD59-A6C34878D82A}">
                    <a16:rowId xmlns:a16="http://schemas.microsoft.com/office/drawing/2014/main" val="1398279359"/>
                  </a:ext>
                </a:extLst>
              </a:tr>
            </a:tbl>
          </a:graphicData>
        </a:graphic>
      </p:graphicFrame>
      <p:sp>
        <p:nvSpPr>
          <p:cNvPr id="8" name="Date Placeholder 7">
            <a:extLst>
              <a:ext uri="{FF2B5EF4-FFF2-40B4-BE49-F238E27FC236}">
                <a16:creationId xmlns:a16="http://schemas.microsoft.com/office/drawing/2014/main" id="{614C7C89-D7D5-844E-958B-C261D9A05D65}"/>
              </a:ext>
            </a:extLst>
          </p:cNvPr>
          <p:cNvSpPr>
            <a:spLocks noGrp="1"/>
          </p:cNvSpPr>
          <p:nvPr>
            <p:ph type="dt" sz="half" idx="10"/>
          </p:nvPr>
        </p:nvSpPr>
        <p:spPr/>
        <p:txBody>
          <a:bodyPr/>
          <a:lstStyle/>
          <a:p>
            <a:fld id="{18896B66-0B3A-474C-9C9C-E4F07B1F5DAD}" type="datetime1">
              <a:rPr lang="sv-SE" smtClean="0"/>
              <a:t>2023-09-26</a:t>
            </a:fld>
            <a:endParaRPr lang="sv-SE"/>
          </a:p>
        </p:txBody>
      </p:sp>
    </p:spTree>
    <p:extLst>
      <p:ext uri="{BB962C8B-B14F-4D97-AF65-F5344CB8AC3E}">
        <p14:creationId xmlns:p14="http://schemas.microsoft.com/office/powerpoint/2010/main" val="288247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owerPoint master template" id="{C8107737-09AD-644F-885B-5308ACD9EF2F}" vid="{C55A5891-76FF-1A4E-A312-EA1E3E053D9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5827</TotalTime>
  <Words>1400</Words>
  <Application>Microsoft Macintosh PowerPoint</Application>
  <PresentationFormat>Widescreen</PresentationFormat>
  <Paragraphs>282</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Segoe UI</vt:lpstr>
      <vt:lpstr>Segoe UI Historic</vt:lpstr>
      <vt:lpstr>Segoe UI Light</vt:lpstr>
      <vt:lpstr>Segoe UI Semibold</vt:lpstr>
      <vt:lpstr>SegoeUIHistoric</vt:lpstr>
      <vt:lpstr>Wingdings</vt:lpstr>
      <vt:lpstr>Office-tema</vt:lpstr>
      <vt:lpstr>PowerPoint Presentation</vt:lpstr>
      <vt:lpstr>ESS Maintenance Program</vt:lpstr>
      <vt:lpstr>PowerPoint Presentation</vt:lpstr>
      <vt:lpstr>How we work today</vt:lpstr>
      <vt:lpstr>ESS Maintenance Working Group</vt:lpstr>
      <vt:lpstr>PowerPoint Presentation</vt:lpstr>
      <vt:lpstr>Criticality Classing</vt:lpstr>
      <vt:lpstr>Three Classes</vt:lpstr>
      <vt:lpstr>Evaluation Factors</vt:lpstr>
      <vt:lpstr>Evaluation Methodology</vt:lpstr>
      <vt:lpstr>Spare Part Analysis</vt:lpstr>
      <vt:lpstr>PowerPoint Presentation</vt:lpstr>
      <vt:lpstr>Work Order </vt:lpstr>
      <vt:lpstr>Work Order </vt:lpstr>
      <vt:lpstr>PowerPoint Presentation</vt:lpstr>
      <vt:lpstr>Engineering Workflow</vt:lpstr>
      <vt:lpstr>IRR - Installation Readiness Review</vt:lpstr>
      <vt:lpstr>PowerPoint Presentation</vt:lpstr>
      <vt:lpstr>Maintenance Management Process</vt:lpstr>
      <vt:lpstr>Maintenance Management Process</vt:lpstr>
      <vt:lpstr>Maintenance Strategy</vt:lpstr>
      <vt:lpstr>PowerPoint Presentation</vt:lpstr>
      <vt:lpstr>PowerPoint Presentation</vt:lpstr>
      <vt:lpstr>ESS Maintenance Program</vt:lpstr>
      <vt:lpstr>Finish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Ola Nanzell</dc:creator>
  <cp:lastModifiedBy>Ola Nanzell</cp:lastModifiedBy>
  <cp:revision>27</cp:revision>
  <cp:lastPrinted>2019-03-08T10:27:30Z</cp:lastPrinted>
  <dcterms:created xsi:type="dcterms:W3CDTF">2023-09-21T06:43:11Z</dcterms:created>
  <dcterms:modified xsi:type="dcterms:W3CDTF">2023-09-26T15:15:30Z</dcterms:modified>
</cp:coreProperties>
</file>