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58" r:id="rId3"/>
    <p:sldId id="259" r:id="rId4"/>
    <p:sldId id="260" r:id="rId5"/>
    <p:sldId id="261" r:id="rId6"/>
    <p:sldId id="262" r:id="rId7"/>
    <p:sldId id="263" r:id="rId8"/>
    <p:sldId id="269" r:id="rId9"/>
    <p:sldId id="270" r:id="rId10"/>
    <p:sldId id="264" r:id="rId11"/>
    <p:sldId id="265" r:id="rId12"/>
    <p:sldId id="268" r:id="rId13"/>
    <p:sldId id="266" r:id="rId14"/>
    <p:sldId id="267" r:id="rId15"/>
    <p:sldId id="271" r:id="rId16"/>
    <p:sldId id="257"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282"/>
    <a:srgbClr val="0B387C"/>
    <a:srgbClr val="0055A0"/>
    <a:srgbClr val="0C37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FB96A-5036-4BC0-A58F-E6121101CE89}" v="1" dt="2023-09-25T11:37:16.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963" autoAdjust="0"/>
  </p:normalViewPr>
  <p:slideViewPr>
    <p:cSldViewPr snapToGrid="0" snapToObjects="1">
      <p:cViewPr varScale="1">
        <p:scale>
          <a:sx n="83" d="100"/>
          <a:sy n="83" d="100"/>
        </p:scale>
        <p:origin x="772" y="40"/>
      </p:cViewPr>
      <p:guideLst>
        <p:guide orient="horz" pos="1620"/>
        <p:guide pos="28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Nissen" userId="8655527a-c0f3-4316-9e23-02ed57308f6a" providerId="ADAL" clId="{60DFB96A-5036-4BC0-A58F-E6121101CE89}"/>
    <pc:docChg chg="custSel addSld modSld">
      <pc:chgData name="Henrik Nissen" userId="8655527a-c0f3-4316-9e23-02ed57308f6a" providerId="ADAL" clId="{60DFB96A-5036-4BC0-A58F-E6121101CE89}" dt="2023-09-27T10:26:27.681" v="688" actId="20577"/>
      <pc:docMkLst>
        <pc:docMk/>
      </pc:docMkLst>
      <pc:sldChg chg="addSp delSp modSp new mod">
        <pc:chgData name="Henrik Nissen" userId="8655527a-c0f3-4316-9e23-02ed57308f6a" providerId="ADAL" clId="{60DFB96A-5036-4BC0-A58F-E6121101CE89}" dt="2023-09-27T10:26:27.681" v="688" actId="20577"/>
        <pc:sldMkLst>
          <pc:docMk/>
          <pc:sldMk cId="3080112483" sldId="271"/>
        </pc:sldMkLst>
        <pc:spChg chg="del">
          <ac:chgData name="Henrik Nissen" userId="8655527a-c0f3-4316-9e23-02ed57308f6a" providerId="ADAL" clId="{60DFB96A-5036-4BC0-A58F-E6121101CE89}" dt="2023-09-25T11:37:15.472" v="1" actId="478"/>
          <ac:spMkLst>
            <pc:docMk/>
            <pc:sldMk cId="3080112483" sldId="271"/>
            <ac:spMk id="2" creationId="{450B5C91-8855-52B5-2811-B6626029868A}"/>
          </ac:spMkLst>
        </pc:spChg>
        <pc:spChg chg="mod">
          <ac:chgData name="Henrik Nissen" userId="8655527a-c0f3-4316-9e23-02ed57308f6a" providerId="ADAL" clId="{60DFB96A-5036-4BC0-A58F-E6121101CE89}" dt="2023-09-27T10:26:27.681" v="688" actId="20577"/>
          <ac:spMkLst>
            <pc:docMk/>
            <pc:sldMk cId="3080112483" sldId="271"/>
            <ac:spMk id="3" creationId="{DB64DED7-BFE7-5E17-B5CA-163D080BBDE8}"/>
          </ac:spMkLst>
        </pc:spChg>
        <pc:spChg chg="mod">
          <ac:chgData name="Henrik Nissen" userId="8655527a-c0f3-4316-9e23-02ed57308f6a" providerId="ADAL" clId="{60DFB96A-5036-4BC0-A58F-E6121101CE89}" dt="2023-09-25T11:41:28.319" v="173"/>
          <ac:spMkLst>
            <pc:docMk/>
            <pc:sldMk cId="3080112483" sldId="271"/>
            <ac:spMk id="5" creationId="{9C448696-9FAC-4765-078F-140B7556B274}"/>
          </ac:spMkLst>
        </pc:spChg>
        <pc:spChg chg="add mod">
          <ac:chgData name="Henrik Nissen" userId="8655527a-c0f3-4316-9e23-02ed57308f6a" providerId="ADAL" clId="{60DFB96A-5036-4BC0-A58F-E6121101CE89}" dt="2023-09-25T11:37:23.217" v="14" actId="5793"/>
          <ac:spMkLst>
            <pc:docMk/>
            <pc:sldMk cId="3080112483" sldId="271"/>
            <ac:spMk id="7" creationId="{829D716E-3F3E-ED95-C891-9C78DBBC8E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AE0A7-CDAE-4C24-8476-A2ADB96D5182}"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B6380-548B-4C5D-A749-CFAFEA7A0759}" type="slidenum">
              <a:rPr lang="en-GB" smtClean="0"/>
              <a:t>‹#›</a:t>
            </a:fld>
            <a:endParaRPr lang="en-GB"/>
          </a:p>
        </p:txBody>
      </p:sp>
    </p:spTree>
    <p:extLst>
      <p:ext uri="{BB962C8B-B14F-4D97-AF65-F5344CB8AC3E}">
        <p14:creationId xmlns:p14="http://schemas.microsoft.com/office/powerpoint/2010/main" val="96531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3B6380-548B-4C5D-A749-CFAFEA7A0759}" type="slidenum">
              <a:rPr lang="en-GB" smtClean="0"/>
              <a:t>2</a:t>
            </a:fld>
            <a:endParaRPr lang="en-GB"/>
          </a:p>
        </p:txBody>
      </p:sp>
    </p:spTree>
    <p:extLst>
      <p:ext uri="{BB962C8B-B14F-4D97-AF65-F5344CB8AC3E}">
        <p14:creationId xmlns:p14="http://schemas.microsoft.com/office/powerpoint/2010/main" val="2267968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09355" y="1327799"/>
            <a:ext cx="2520000" cy="2494674"/>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9/27/2023</a:t>
            </a:fld>
            <a:endParaRPr lang="en-US" dirty="0"/>
          </a:p>
        </p:txBody>
      </p:sp>
      <p:sp>
        <p:nvSpPr>
          <p:cNvPr id="6"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Document reference</a:t>
            </a:r>
            <a:endParaRPr lang="en-US" dirty="0"/>
          </a:p>
        </p:txBody>
      </p:sp>
      <p:sp>
        <p:nvSpPr>
          <p:cNvPr id="7"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889146"/>
            <a:ext cx="3200400" cy="547688"/>
          </a:xfrm>
        </p:spPr>
        <p:txBody>
          <a:bodyPr tIns="0" bIns="0" anchor="t"/>
          <a:lstStyle>
            <a:lvl1pPr algn="l">
              <a:buNone/>
              <a:defRPr sz="1800" b="1">
                <a:solidFill>
                  <a:schemeClr val="tx1"/>
                </a:solidFill>
              </a:defRPr>
            </a:lvl1pPr>
          </a:lstStyle>
          <a:p>
            <a:r>
              <a:rPr kumimoji="0" lang="en-US"/>
              <a:t>Click to edit Master title style</a:t>
            </a:r>
            <a:endParaRPr kumimoji="0" lang="en-US" dirty="0"/>
          </a:p>
        </p:txBody>
      </p:sp>
      <p:sp>
        <p:nvSpPr>
          <p:cNvPr id="3" name="Espace réservé du texte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4" name="Espace réservé du contenu 3"/>
          <p:cNvSpPr>
            <a:spLocks noGrp="1"/>
          </p:cNvSpPr>
          <p:nvPr>
            <p:ph sz="half" idx="1"/>
          </p:nvPr>
        </p:nvSpPr>
        <p:spPr>
          <a:xfrm>
            <a:off x="457200" y="1485900"/>
            <a:ext cx="7086600" cy="276225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1"/>
          <p:cNvSpPr>
            <a:spLocks noGrp="1"/>
          </p:cNvSpPr>
          <p:nvPr>
            <p:ph type="dt" sz="half" idx="10"/>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9/27/2023</a:t>
            </a:fld>
            <a:endParaRPr lang="en-US" dirty="0"/>
          </a:p>
        </p:txBody>
      </p:sp>
      <p:sp>
        <p:nvSpPr>
          <p:cNvPr id="9"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Document reference</a:t>
            </a:r>
            <a:endParaRPr lang="en-US" dirty="0"/>
          </a:p>
        </p:txBody>
      </p:sp>
      <p:sp>
        <p:nvSpPr>
          <p:cNvPr id="10"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279282"/>
            <a:ext cx="3053868" cy="940356"/>
          </a:xfrm>
        </p:spPr>
        <p:txBody>
          <a:bodyPr anchor="b"/>
          <a:lstStyle>
            <a:lvl1pPr algn="l">
              <a:buNone/>
              <a:defRPr sz="2200" b="1">
                <a:solidFill>
                  <a:schemeClr val="tx1"/>
                </a:solidFill>
              </a:defRPr>
            </a:lvl1pPr>
          </a:lstStyle>
          <a:p>
            <a:r>
              <a:rPr kumimoji="0" lang="en-US"/>
              <a:t>Click to edit Master title style</a:t>
            </a:r>
          </a:p>
        </p:txBody>
      </p:sp>
      <p:sp>
        <p:nvSpPr>
          <p:cNvPr id="3" name="Espace réservé pour une image  2"/>
          <p:cNvSpPr>
            <a:spLocks noGrp="1"/>
          </p:cNvSpPr>
          <p:nvPr>
            <p:ph type="pic" idx="1"/>
          </p:nvPr>
        </p:nvSpPr>
        <p:spPr>
          <a:xfrm>
            <a:off x="558797" y="601648"/>
            <a:ext cx="4759514" cy="3569636"/>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a:t>Click icon to add picture</a:t>
            </a:r>
            <a:endParaRPr kumimoji="0" lang="en-US" dirty="0"/>
          </a:p>
        </p:txBody>
      </p:sp>
      <p:sp>
        <p:nvSpPr>
          <p:cNvPr id="4" name="Espace réservé du texte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Date Placeholder 1"/>
          <p:cNvSpPr>
            <a:spLocks noGrp="1"/>
          </p:cNvSpPr>
          <p:nvPr>
            <p:ph type="dt" sz="half" idx="10"/>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9/27/2023</a:t>
            </a:fld>
            <a:endParaRPr lang="en-US" dirty="0"/>
          </a:p>
        </p:txBody>
      </p:sp>
      <p:sp>
        <p:nvSpPr>
          <p:cNvPr id="9"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Document reference</a:t>
            </a:r>
            <a:endParaRPr lang="en-US" dirty="0"/>
          </a:p>
        </p:txBody>
      </p:sp>
      <p:sp>
        <p:nvSpPr>
          <p:cNvPr id="10"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4" name="Image 3"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1833334"/>
            <a:ext cx="1172455" cy="1467041"/>
          </a:xfrm>
          <a:prstGeom prst="rect">
            <a:avLst/>
          </a:prstGeom>
        </p:spPr>
      </p:pic>
    </p:spTree>
    <p:extLst>
      <p:ext uri="{BB962C8B-B14F-4D97-AF65-F5344CB8AC3E}">
        <p14:creationId xmlns:p14="http://schemas.microsoft.com/office/powerpoint/2010/main" val="135684979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4" name="Image 3"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1833334"/>
            <a:ext cx="1172455" cy="1467041"/>
          </a:xfrm>
          <a:prstGeom prst="rect">
            <a:avLst/>
          </a:prstGeom>
        </p:spPr>
      </p:pic>
    </p:spTree>
    <p:extLst>
      <p:ext uri="{BB962C8B-B14F-4D97-AF65-F5344CB8AC3E}">
        <p14:creationId xmlns:p14="http://schemas.microsoft.com/office/powerpoint/2010/main" val="398946121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3"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1315400"/>
            <a:ext cx="2520000" cy="2520000"/>
          </a:xfrm>
          <a:prstGeom prst="rect">
            <a:avLst/>
          </a:prstGeom>
        </p:spPr>
      </p:pic>
    </p:spTree>
    <p:extLst>
      <p:ext uri="{BB962C8B-B14F-4D97-AF65-F5344CB8AC3E}">
        <p14:creationId xmlns:p14="http://schemas.microsoft.com/office/powerpoint/2010/main" val="20059186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3" name="Image 2" descr="logoBadgeWe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59440" y="1805119"/>
            <a:ext cx="1221946" cy="1535841"/>
          </a:xfrm>
          <a:prstGeom prst="rect">
            <a:avLst/>
          </a:prstGeom>
        </p:spPr>
      </p:pic>
    </p:spTree>
    <p:extLst>
      <p:ext uri="{BB962C8B-B14F-4D97-AF65-F5344CB8AC3E}">
        <p14:creationId xmlns:p14="http://schemas.microsoft.com/office/powerpoint/2010/main" val="28033250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833611"/>
            <a:ext cx="8226854" cy="705332"/>
          </a:xfrm>
        </p:spPr>
        <p:txBody>
          <a:bodyPr/>
          <a:lstStyle>
            <a:lvl1pPr algn="l">
              <a:defRPr/>
            </a:lvl1pPr>
          </a:lstStyle>
          <a:p>
            <a:r>
              <a:rPr kumimoji="0" lang="en-US"/>
              <a:t>Click to edit Master title style</a:t>
            </a:r>
          </a:p>
        </p:txBody>
      </p:sp>
      <p:sp>
        <p:nvSpPr>
          <p:cNvPr id="7" name="Date Placeholder 1"/>
          <p:cNvSpPr>
            <a:spLocks noGrp="1"/>
          </p:cNvSpPr>
          <p:nvPr>
            <p:ph type="dt" sz="half" idx="2"/>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9/27/2023</a:t>
            </a:fld>
            <a:endParaRPr lang="en-US" dirty="0"/>
          </a:p>
        </p:txBody>
      </p:sp>
      <p:sp>
        <p:nvSpPr>
          <p:cNvPr id="8"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Document reference</a:t>
            </a:r>
            <a:endParaRPr lang="en-US" dirty="0"/>
          </a:p>
        </p:txBody>
      </p:sp>
      <p:sp>
        <p:nvSpPr>
          <p:cNvPr id="9"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
        <p:nvSpPr>
          <p:cNvPr id="11" name="Espace réservé du texte 2"/>
          <p:cNvSpPr>
            <a:spLocks noGrp="1"/>
          </p:cNvSpPr>
          <p:nvPr>
            <p:ph type="body" idx="10"/>
          </p:nvPr>
        </p:nvSpPr>
        <p:spPr>
          <a:xfrm>
            <a:off x="457200" y="2543343"/>
            <a:ext cx="2743200" cy="31474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Tree>
    <p:extLst>
      <p:ext uri="{BB962C8B-B14F-4D97-AF65-F5344CB8AC3E}">
        <p14:creationId xmlns:p14="http://schemas.microsoft.com/office/powerpoint/2010/main" val="137022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833611"/>
            <a:ext cx="8226854" cy="705332"/>
          </a:xfrm>
        </p:spPr>
        <p:txBody>
          <a:bodyPr/>
          <a:lstStyle>
            <a:lvl1pPr algn="l">
              <a:defRPr/>
            </a:lvl1pPr>
          </a:lstStyle>
          <a:p>
            <a:r>
              <a:rPr kumimoji="0" lang="en-US"/>
              <a:t>Click to edit Master title style</a:t>
            </a:r>
          </a:p>
        </p:txBody>
      </p:sp>
      <p:sp>
        <p:nvSpPr>
          <p:cNvPr id="11" name="Espace réservé du texte 2"/>
          <p:cNvSpPr>
            <a:spLocks noGrp="1"/>
          </p:cNvSpPr>
          <p:nvPr>
            <p:ph type="body" idx="10"/>
          </p:nvPr>
        </p:nvSpPr>
        <p:spPr>
          <a:xfrm>
            <a:off x="457200" y="2543343"/>
            <a:ext cx="2743200" cy="31474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Tree>
    <p:extLst>
      <p:ext uri="{BB962C8B-B14F-4D97-AF65-F5344CB8AC3E}">
        <p14:creationId xmlns:p14="http://schemas.microsoft.com/office/powerpoint/2010/main" val="205763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a:t>Click to edit Master title style</a:t>
            </a:r>
          </a:p>
        </p:txBody>
      </p:sp>
      <p:sp>
        <p:nvSpPr>
          <p:cNvPr id="3" name="Espace réservé du contenu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1"/>
          <p:cNvSpPr>
            <a:spLocks noGrp="1"/>
          </p:cNvSpPr>
          <p:nvPr>
            <p:ph type="dt" sz="half" idx="2"/>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9/27/2023</a:t>
            </a:fld>
            <a:endParaRPr lang="en-US" dirty="0"/>
          </a:p>
        </p:txBody>
      </p:sp>
      <p:sp>
        <p:nvSpPr>
          <p:cNvPr id="8"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Document reference</a:t>
            </a:r>
            <a:endParaRPr lang="en-US" dirty="0"/>
          </a:p>
        </p:txBody>
      </p:sp>
      <p:sp>
        <p:nvSpPr>
          <p:cNvPr id="9"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8971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7467600" cy="857250"/>
          </a:xfrm>
        </p:spPr>
        <p:txBody>
          <a:bodyPr/>
          <a:lstStyle/>
          <a:p>
            <a:r>
              <a:rPr kumimoji="0" lang="en-US"/>
              <a:t>Click to edit Master title style</a:t>
            </a:r>
          </a:p>
        </p:txBody>
      </p:sp>
      <p:sp>
        <p:nvSpPr>
          <p:cNvPr id="3" name="Espace réservé du contenu 2"/>
          <p:cNvSpPr>
            <a:spLocks noGrp="1"/>
          </p:cNvSpPr>
          <p:nvPr>
            <p:ph sz="half" idx="1"/>
          </p:nvPr>
        </p:nvSpPr>
        <p:spPr>
          <a:xfrm>
            <a:off x="457200" y="1200151"/>
            <a:ext cx="3657600" cy="3262788"/>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Espace réservé du contenu 3"/>
          <p:cNvSpPr>
            <a:spLocks noGrp="1"/>
          </p:cNvSpPr>
          <p:nvPr>
            <p:ph sz="half" idx="2"/>
          </p:nvPr>
        </p:nvSpPr>
        <p:spPr>
          <a:xfrm>
            <a:off x="4267200" y="1200150"/>
            <a:ext cx="3657600" cy="3262789"/>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1"/>
          <p:cNvSpPr>
            <a:spLocks noGrp="1"/>
          </p:cNvSpPr>
          <p:nvPr>
            <p:ph type="dt" sz="half" idx="10"/>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9/27/2023</a:t>
            </a:fld>
            <a:endParaRPr lang="en-US" dirty="0"/>
          </a:p>
        </p:txBody>
      </p:sp>
      <p:sp>
        <p:nvSpPr>
          <p:cNvPr id="9"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Document reference</a:t>
            </a:r>
            <a:endParaRPr lang="en-US" dirty="0"/>
          </a:p>
        </p:txBody>
      </p:sp>
      <p:sp>
        <p:nvSpPr>
          <p:cNvPr id="10"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8229600" cy="670483"/>
          </a:xfrm>
        </p:spPr>
        <p:txBody>
          <a:bodyPr anchor="ctr"/>
          <a:lstStyle>
            <a:lvl1pPr>
              <a:defRPr/>
            </a:lvl1pPr>
          </a:lstStyle>
          <a:p>
            <a:r>
              <a:rPr kumimoji="0" lang="en-US"/>
              <a:t>Click to edit Master title style</a:t>
            </a:r>
          </a:p>
        </p:txBody>
      </p:sp>
      <p:sp>
        <p:nvSpPr>
          <p:cNvPr id="4" name="Espace réservé du texte 3"/>
          <p:cNvSpPr>
            <a:spLocks noGrp="1"/>
          </p:cNvSpPr>
          <p:nvPr>
            <p:ph type="body" sz="half" idx="3"/>
          </p:nvPr>
        </p:nvSpPr>
        <p:spPr>
          <a:xfrm>
            <a:off x="455613" y="3826475"/>
            <a:ext cx="8231187" cy="447075"/>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Espace réservé du contenu 4"/>
          <p:cNvSpPr>
            <a:spLocks noGrp="1"/>
          </p:cNvSpPr>
          <p:nvPr>
            <p:ph sz="quarter" idx="2"/>
          </p:nvPr>
        </p:nvSpPr>
        <p:spPr>
          <a:xfrm>
            <a:off x="457200" y="952333"/>
            <a:ext cx="4040188" cy="2764991"/>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Espace réservé du contenu 5"/>
          <p:cNvSpPr>
            <a:spLocks noGrp="1"/>
          </p:cNvSpPr>
          <p:nvPr>
            <p:ph sz="quarter" idx="4"/>
          </p:nvPr>
        </p:nvSpPr>
        <p:spPr>
          <a:xfrm>
            <a:off x="4645026" y="952333"/>
            <a:ext cx="4041775" cy="2764991"/>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1"/>
          <p:cNvSpPr>
            <a:spLocks noGrp="1"/>
          </p:cNvSpPr>
          <p:nvPr>
            <p:ph type="dt" sz="half" idx="10"/>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9/27/2023</a:t>
            </a:fld>
            <a:endParaRPr lang="en-US" dirty="0"/>
          </a:p>
        </p:txBody>
      </p:sp>
      <p:sp>
        <p:nvSpPr>
          <p:cNvPr id="11" name="Footer Placeholder 2"/>
          <p:cNvSpPr>
            <a:spLocks noGrp="1"/>
          </p:cNvSpPr>
          <p:nvPr>
            <p:ph type="ftr" sz="quarter" idx="11"/>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Document reference</a:t>
            </a:r>
            <a:endParaRPr lang="en-US" dirty="0"/>
          </a:p>
        </p:txBody>
      </p:sp>
      <p:sp>
        <p:nvSpPr>
          <p:cNvPr id="12" name="Slide Number Placeholder 3"/>
          <p:cNvSpPr>
            <a:spLocks noGrp="1"/>
          </p:cNvSpPr>
          <p:nvPr>
            <p:ph type="sldNum" sz="quarter" idx="12"/>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9" descr="bande-01.eps"/>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0" y="4442648"/>
            <a:ext cx="9144000" cy="707202"/>
          </a:xfrm>
          <a:prstGeom prst="rect">
            <a:avLst/>
          </a:prstGeom>
        </p:spPr>
      </p:pic>
      <p:sp>
        <p:nvSpPr>
          <p:cNvPr id="9" name="Espace réservé du titre 8"/>
          <p:cNvSpPr>
            <a:spLocks noGrp="1"/>
          </p:cNvSpPr>
          <p:nvPr>
            <p:ph type="title"/>
          </p:nvPr>
        </p:nvSpPr>
        <p:spPr>
          <a:xfrm>
            <a:off x="457200" y="175120"/>
            <a:ext cx="8226854" cy="705332"/>
          </a:xfrm>
          <a:prstGeom prst="rect">
            <a:avLst/>
          </a:prstGeom>
        </p:spPr>
        <p:txBody>
          <a:bodyPr vert="horz" lIns="45720" rIns="45720" anchor="ctr">
            <a:normAutofit/>
          </a:bodyPr>
          <a:lstStyle/>
          <a:p>
            <a:r>
              <a:rPr kumimoji="0" lang="fr-CH" dirty="0"/>
              <a:t>Cliquez et modifiez le titre</a:t>
            </a:r>
            <a:endParaRPr kumimoji="0" lang="en-US" dirty="0"/>
          </a:p>
        </p:txBody>
      </p:sp>
      <p:sp>
        <p:nvSpPr>
          <p:cNvPr id="30" name="Espace réservé du texte 29"/>
          <p:cNvSpPr>
            <a:spLocks noGrp="1"/>
          </p:cNvSpPr>
          <p:nvPr>
            <p:ph type="body" idx="1"/>
          </p:nvPr>
        </p:nvSpPr>
        <p:spPr>
          <a:xfrm>
            <a:off x="457200" y="994205"/>
            <a:ext cx="8229600" cy="3203145"/>
          </a:xfrm>
          <a:prstGeom prst="rect">
            <a:avLst/>
          </a:prstGeom>
        </p:spPr>
        <p:txBody>
          <a:bodyPr vert="horz">
            <a:normAutofit/>
          </a:bodyPr>
          <a:lstStyle/>
          <a:p>
            <a:pPr lvl="0" eaLnBrk="1" latinLnBrk="0" hangingPunct="1"/>
            <a:r>
              <a:rPr kumimoji="0" lang="fr-CH" dirty="0"/>
              <a:t>Cliquez pour modifier les styles du texte du masque</a:t>
            </a:r>
          </a:p>
          <a:p>
            <a:pPr lvl="1" eaLnBrk="1" latinLnBrk="0" hangingPunct="1"/>
            <a:r>
              <a:rPr kumimoji="0" lang="fr-CH" dirty="0"/>
              <a:t>Deuxième niveau</a:t>
            </a:r>
          </a:p>
          <a:p>
            <a:pPr lvl="2" eaLnBrk="1" latinLnBrk="0" hangingPunct="1"/>
            <a:r>
              <a:rPr kumimoji="0" lang="fr-CH" dirty="0"/>
              <a:t>Troisième niveau</a:t>
            </a:r>
          </a:p>
          <a:p>
            <a:pPr lvl="3" eaLnBrk="1" latinLnBrk="0" hangingPunct="1"/>
            <a:r>
              <a:rPr kumimoji="0" lang="fr-CH" dirty="0"/>
              <a:t>Quatrième niveau</a:t>
            </a:r>
          </a:p>
          <a:p>
            <a:pPr lvl="4" eaLnBrk="1" latinLnBrk="0" hangingPunct="1"/>
            <a:r>
              <a:rPr kumimoji="0" lang="fr-CH" dirty="0"/>
              <a:t>Cinquième niveau</a:t>
            </a:r>
            <a:endParaRPr kumimoji="0" lang="en-US" dirty="0"/>
          </a:p>
        </p:txBody>
      </p:sp>
      <p:sp>
        <p:nvSpPr>
          <p:cNvPr id="2" name="Date Placeholder 1"/>
          <p:cNvSpPr>
            <a:spLocks noGrp="1"/>
          </p:cNvSpPr>
          <p:nvPr>
            <p:ph type="dt" sz="half" idx="2"/>
          </p:nvPr>
        </p:nvSpPr>
        <p:spPr>
          <a:xfrm>
            <a:off x="2969335" y="477178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9/27/2023</a:t>
            </a:fld>
            <a:endParaRPr lang="en-US" dirty="0"/>
          </a:p>
        </p:txBody>
      </p:sp>
      <p:sp>
        <p:nvSpPr>
          <p:cNvPr id="3" name="Footer Placeholder 2"/>
          <p:cNvSpPr>
            <a:spLocks noGrp="1"/>
          </p:cNvSpPr>
          <p:nvPr>
            <p:ph type="ftr" sz="quarter" idx="3"/>
          </p:nvPr>
        </p:nvSpPr>
        <p:spPr>
          <a:xfrm>
            <a:off x="5182756"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Document reference</a:t>
            </a:r>
            <a:endParaRPr lang="en-US" dirty="0"/>
          </a:p>
        </p:txBody>
      </p:sp>
      <p:sp>
        <p:nvSpPr>
          <p:cNvPr id="4" name="Slide Number Placeholder 3"/>
          <p:cNvSpPr>
            <a:spLocks noGrp="1"/>
          </p:cNvSpPr>
          <p:nvPr>
            <p:ph type="sldNum" sz="quarter" idx="4"/>
          </p:nvPr>
        </p:nvSpPr>
        <p:spPr>
          <a:xfrm>
            <a:off x="8185376" y="4767263"/>
            <a:ext cx="50142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pic>
        <p:nvPicPr>
          <p:cNvPr id="8" name="Image 7" descr="bande-01.eps"/>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78" r:id="rId4"/>
    <p:sldLayoutId id="2147483681" r:id="rId5"/>
    <p:sldLayoutId id="2147483680" r:id="rId6"/>
    <p:sldLayoutId id="2147483679" r:id="rId7"/>
    <p:sldLayoutId id="2147483664" r:id="rId8"/>
    <p:sldLayoutId id="2147483665" r:id="rId9"/>
    <p:sldLayoutId id="2147483667" r:id="rId10"/>
    <p:sldLayoutId id="2147483668" r:id="rId11"/>
    <p:sldLayoutId id="2147483669" r:id="rId12"/>
    <p:sldLayoutId id="2147483674" r:id="rId13"/>
  </p:sldLayoutIdLst>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readthedocs.web.cern.ch/pages/viewpage.action?pageId=108298505"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spcAft>
                <a:spcPts val="300"/>
              </a:spcAft>
            </a:pPr>
            <a:r>
              <a:rPr lang="en-GB" sz="2400" b="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WHY SHOULD YOU INVEST IN ASSET MANAGEMENT? A FIRE AND GAS USE CASE</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535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58E7-8535-4015-8CE5-494114BDA618}"/>
              </a:ext>
            </a:extLst>
          </p:cNvPr>
          <p:cNvSpPr>
            <a:spLocks noGrp="1"/>
          </p:cNvSpPr>
          <p:nvPr>
            <p:ph type="title"/>
          </p:nvPr>
        </p:nvSpPr>
        <p:spPr/>
        <p:txBody>
          <a:bodyPr>
            <a:normAutofit fontScale="90000"/>
          </a:bodyPr>
          <a:lstStyle/>
          <a:p>
            <a:r>
              <a:rPr lang="en-US" dirty="0"/>
              <a:t>Web services</a:t>
            </a:r>
            <a:endParaRPr lang="en-GB" dirty="0"/>
          </a:p>
        </p:txBody>
      </p:sp>
      <p:sp>
        <p:nvSpPr>
          <p:cNvPr id="3" name="Content Placeholder 2">
            <a:extLst>
              <a:ext uri="{FF2B5EF4-FFF2-40B4-BE49-F238E27FC236}">
                <a16:creationId xmlns:a16="http://schemas.microsoft.com/office/drawing/2014/main" id="{24BBEDFB-A780-4D6A-955A-7BE04D010CB4}"/>
              </a:ext>
            </a:extLst>
          </p:cNvPr>
          <p:cNvSpPr>
            <a:spLocks noGrp="1"/>
          </p:cNvSpPr>
          <p:nvPr>
            <p:ph idx="1"/>
          </p:nvPr>
        </p:nvSpPr>
        <p:spPr/>
        <p:txBody>
          <a:bodyPr>
            <a:normAutofit lnSpcReduction="10000"/>
          </a:bodyPr>
          <a:lstStyle/>
          <a:p>
            <a:r>
              <a:rPr lang="en-US" sz="1800" dirty="0"/>
              <a:t>Important for us that that the same data is not entered twice in two different places. Time waste and difficult to maintain data consistency. Data synchronized from alarms database to INFOR</a:t>
            </a:r>
          </a:p>
          <a:p>
            <a:pPr marL="36576" indent="0">
              <a:buNone/>
            </a:pPr>
            <a:endParaRPr lang="en-US" sz="1800" dirty="0"/>
          </a:p>
          <a:p>
            <a:r>
              <a:rPr lang="en-US" sz="1600" dirty="0"/>
              <a:t>Detector addresses</a:t>
            </a:r>
          </a:p>
          <a:p>
            <a:r>
              <a:rPr lang="en-US" sz="1600" dirty="0"/>
              <a:t>What location the detector monitor (can be different from installed location)</a:t>
            </a:r>
          </a:p>
          <a:p>
            <a:r>
              <a:rPr lang="en-US" sz="1600" dirty="0"/>
              <a:t>Description</a:t>
            </a:r>
          </a:p>
          <a:p>
            <a:r>
              <a:rPr lang="en-US" sz="1600" dirty="0"/>
              <a:t>Safety zone</a:t>
            </a:r>
          </a:p>
          <a:p>
            <a:r>
              <a:rPr lang="en-US" sz="1600" dirty="0"/>
              <a:t>(Facility)</a:t>
            </a:r>
          </a:p>
          <a:p>
            <a:pPr marL="36576" indent="0">
              <a:buNone/>
            </a:pPr>
            <a:r>
              <a:rPr lang="en-US" sz="2800" dirty="0"/>
              <a:t> </a:t>
            </a:r>
            <a:endParaRPr lang="en-GB" dirty="0"/>
          </a:p>
        </p:txBody>
      </p:sp>
      <p:sp>
        <p:nvSpPr>
          <p:cNvPr id="4" name="Date Placeholder 3">
            <a:extLst>
              <a:ext uri="{FF2B5EF4-FFF2-40B4-BE49-F238E27FC236}">
                <a16:creationId xmlns:a16="http://schemas.microsoft.com/office/drawing/2014/main" id="{03B471AA-7C59-43E2-A86E-75C316D9AAB6}"/>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5" name="Footer Placeholder 4">
            <a:extLst>
              <a:ext uri="{FF2B5EF4-FFF2-40B4-BE49-F238E27FC236}">
                <a16:creationId xmlns:a16="http://schemas.microsoft.com/office/drawing/2014/main" id="{9C66AFF4-ECD1-481E-9DB7-49F8ABC58E36}"/>
              </a:ext>
            </a:extLst>
          </p:cNvPr>
          <p:cNvSpPr>
            <a:spLocks noGrp="1"/>
          </p:cNvSpPr>
          <p:nvPr>
            <p:ph type="ftr" sz="quarter" idx="3"/>
          </p:nvPr>
        </p:nvSpPr>
        <p:spPr/>
        <p:txBody>
          <a:bodyPr/>
          <a:lstStyle/>
          <a:p>
            <a:r>
              <a:rPr lang="en-US" dirty="0"/>
              <a:t>EDMS 2957034 </a:t>
            </a:r>
          </a:p>
        </p:txBody>
      </p:sp>
      <p:sp>
        <p:nvSpPr>
          <p:cNvPr id="6" name="Slide Number Placeholder 5">
            <a:extLst>
              <a:ext uri="{FF2B5EF4-FFF2-40B4-BE49-F238E27FC236}">
                <a16:creationId xmlns:a16="http://schemas.microsoft.com/office/drawing/2014/main" id="{18DB8014-9BFA-441B-8778-822C0D7F52CF}"/>
              </a:ext>
            </a:extLst>
          </p:cNvPr>
          <p:cNvSpPr>
            <a:spLocks noGrp="1"/>
          </p:cNvSpPr>
          <p:nvPr>
            <p:ph type="sldNum" sz="quarter" idx="4"/>
          </p:nvPr>
        </p:nvSpPr>
        <p:spPr/>
        <p:txBody>
          <a:bodyPr/>
          <a:lstStyle/>
          <a:p>
            <a:fld id="{17918391-D411-FE40-AAD7-861AE5233E0E}" type="slidenum">
              <a:rPr lang="en-US" smtClean="0"/>
              <a:pPr/>
              <a:t>10</a:t>
            </a:fld>
            <a:endParaRPr lang="en-US" dirty="0"/>
          </a:p>
        </p:txBody>
      </p:sp>
      <p:sp>
        <p:nvSpPr>
          <p:cNvPr id="7" name="Flowchart: Magnetic Disk 6">
            <a:extLst>
              <a:ext uri="{FF2B5EF4-FFF2-40B4-BE49-F238E27FC236}">
                <a16:creationId xmlns:a16="http://schemas.microsoft.com/office/drawing/2014/main" id="{4CC713BF-6A09-4E5B-AFE4-7FDD05830115}"/>
              </a:ext>
            </a:extLst>
          </p:cNvPr>
          <p:cNvSpPr/>
          <p:nvPr/>
        </p:nvSpPr>
        <p:spPr>
          <a:xfrm>
            <a:off x="2609711" y="3067343"/>
            <a:ext cx="1067912" cy="768307"/>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Alarm DB</a:t>
            </a:r>
            <a:endParaRPr lang="en-GB" dirty="0"/>
          </a:p>
        </p:txBody>
      </p:sp>
      <p:pic>
        <p:nvPicPr>
          <p:cNvPr id="1026" name="Picture 2" descr="Web Service Icon #108492 - Free Icons Library">
            <a:extLst>
              <a:ext uri="{FF2B5EF4-FFF2-40B4-BE49-F238E27FC236}">
                <a16:creationId xmlns:a16="http://schemas.microsoft.com/office/drawing/2014/main" id="{3CE1E383-D52B-4CBA-9EE1-D679FA6836E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54885" y="3004368"/>
            <a:ext cx="831282" cy="831282"/>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Magnetic Disk 8">
            <a:extLst>
              <a:ext uri="{FF2B5EF4-FFF2-40B4-BE49-F238E27FC236}">
                <a16:creationId xmlns:a16="http://schemas.microsoft.com/office/drawing/2014/main" id="{A5711FDA-DC98-4AD9-9386-A3055A254936}"/>
              </a:ext>
            </a:extLst>
          </p:cNvPr>
          <p:cNvSpPr/>
          <p:nvPr/>
        </p:nvSpPr>
        <p:spPr>
          <a:xfrm>
            <a:off x="6096600" y="3067343"/>
            <a:ext cx="1067912" cy="705332"/>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INFOR DB</a:t>
            </a:r>
            <a:endParaRPr lang="en-GB" dirty="0"/>
          </a:p>
        </p:txBody>
      </p:sp>
      <p:sp>
        <p:nvSpPr>
          <p:cNvPr id="8" name="Arrow: Right 7">
            <a:extLst>
              <a:ext uri="{FF2B5EF4-FFF2-40B4-BE49-F238E27FC236}">
                <a16:creationId xmlns:a16="http://schemas.microsoft.com/office/drawing/2014/main" id="{16A81978-35D5-4427-B9D3-784D6C7D791D}"/>
              </a:ext>
            </a:extLst>
          </p:cNvPr>
          <p:cNvSpPr/>
          <p:nvPr/>
        </p:nvSpPr>
        <p:spPr>
          <a:xfrm>
            <a:off x="3884531" y="3357250"/>
            <a:ext cx="570354" cy="166861"/>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741E9130-F962-45C7-813C-D2C30E56C1DF}"/>
              </a:ext>
            </a:extLst>
          </p:cNvPr>
          <p:cNvSpPr/>
          <p:nvPr/>
        </p:nvSpPr>
        <p:spPr>
          <a:xfrm>
            <a:off x="5299670" y="3336578"/>
            <a:ext cx="570354" cy="166861"/>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253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BFC0-A98E-4645-8B33-B363A73B98B5}"/>
              </a:ext>
            </a:extLst>
          </p:cNvPr>
          <p:cNvSpPr>
            <a:spLocks noGrp="1"/>
          </p:cNvSpPr>
          <p:nvPr>
            <p:ph type="title"/>
          </p:nvPr>
        </p:nvSpPr>
        <p:spPr/>
        <p:txBody>
          <a:bodyPr>
            <a:normAutofit fontScale="90000"/>
          </a:bodyPr>
          <a:lstStyle/>
          <a:p>
            <a:r>
              <a:rPr lang="en-US" dirty="0"/>
              <a:t>Personalized screens</a:t>
            </a:r>
            <a:endParaRPr lang="en-GB" dirty="0"/>
          </a:p>
        </p:txBody>
      </p:sp>
      <p:sp>
        <p:nvSpPr>
          <p:cNvPr id="4" name="Date Placeholder 3">
            <a:extLst>
              <a:ext uri="{FF2B5EF4-FFF2-40B4-BE49-F238E27FC236}">
                <a16:creationId xmlns:a16="http://schemas.microsoft.com/office/drawing/2014/main" id="{F720173A-758F-4471-A725-5CF32C11F79D}"/>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5" name="Footer Placeholder 4">
            <a:extLst>
              <a:ext uri="{FF2B5EF4-FFF2-40B4-BE49-F238E27FC236}">
                <a16:creationId xmlns:a16="http://schemas.microsoft.com/office/drawing/2014/main" id="{2E0C496B-BE95-422E-812A-0EFAFCFB35D5}"/>
              </a:ext>
            </a:extLst>
          </p:cNvPr>
          <p:cNvSpPr>
            <a:spLocks noGrp="1"/>
          </p:cNvSpPr>
          <p:nvPr>
            <p:ph type="ftr" sz="quarter" idx="3"/>
          </p:nvPr>
        </p:nvSpPr>
        <p:spPr/>
        <p:txBody>
          <a:bodyPr/>
          <a:lstStyle/>
          <a:p>
            <a:r>
              <a:rPr lang="en-US" dirty="0"/>
              <a:t>EDMS 2957034 </a:t>
            </a:r>
          </a:p>
        </p:txBody>
      </p:sp>
      <p:sp>
        <p:nvSpPr>
          <p:cNvPr id="6" name="Slide Number Placeholder 5">
            <a:extLst>
              <a:ext uri="{FF2B5EF4-FFF2-40B4-BE49-F238E27FC236}">
                <a16:creationId xmlns:a16="http://schemas.microsoft.com/office/drawing/2014/main" id="{81FFC3CF-941A-4F3D-91B8-42F3974398C2}"/>
              </a:ext>
            </a:extLst>
          </p:cNvPr>
          <p:cNvSpPr>
            <a:spLocks noGrp="1"/>
          </p:cNvSpPr>
          <p:nvPr>
            <p:ph type="sldNum" sz="quarter" idx="4"/>
          </p:nvPr>
        </p:nvSpPr>
        <p:spPr/>
        <p:txBody>
          <a:bodyPr/>
          <a:lstStyle/>
          <a:p>
            <a:fld id="{17918391-D411-FE40-AAD7-861AE5233E0E}" type="slidenum">
              <a:rPr lang="en-US" smtClean="0"/>
              <a:pPr/>
              <a:t>11</a:t>
            </a:fld>
            <a:endParaRPr lang="en-US" dirty="0"/>
          </a:p>
        </p:txBody>
      </p:sp>
      <p:pic>
        <p:nvPicPr>
          <p:cNvPr id="8" name="Picture 7">
            <a:extLst>
              <a:ext uri="{FF2B5EF4-FFF2-40B4-BE49-F238E27FC236}">
                <a16:creationId xmlns:a16="http://schemas.microsoft.com/office/drawing/2014/main" id="{269C3F4F-24B4-4D27-B687-819A0896DCA1}"/>
              </a:ext>
            </a:extLst>
          </p:cNvPr>
          <p:cNvPicPr>
            <a:picLocks noChangeAspect="1"/>
          </p:cNvPicPr>
          <p:nvPr/>
        </p:nvPicPr>
        <p:blipFill>
          <a:blip r:embed="rId2"/>
          <a:stretch>
            <a:fillRect/>
          </a:stretch>
        </p:blipFill>
        <p:spPr>
          <a:xfrm>
            <a:off x="190814" y="792005"/>
            <a:ext cx="8590020" cy="3448142"/>
          </a:xfrm>
          <a:prstGeom prst="rect">
            <a:avLst/>
          </a:prstGeom>
        </p:spPr>
      </p:pic>
    </p:spTree>
    <p:extLst>
      <p:ext uri="{BB962C8B-B14F-4D97-AF65-F5344CB8AC3E}">
        <p14:creationId xmlns:p14="http://schemas.microsoft.com/office/powerpoint/2010/main" val="257568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FBDF-BD3C-4986-9BD5-07E8455B5EBE}"/>
              </a:ext>
            </a:extLst>
          </p:cNvPr>
          <p:cNvSpPr>
            <a:spLocks noGrp="1"/>
          </p:cNvSpPr>
          <p:nvPr>
            <p:ph type="title"/>
          </p:nvPr>
        </p:nvSpPr>
        <p:spPr/>
        <p:txBody>
          <a:bodyPr>
            <a:normAutofit fontScale="90000"/>
          </a:bodyPr>
          <a:lstStyle/>
          <a:p>
            <a:r>
              <a:rPr lang="en-US" dirty="0"/>
              <a:t>Automatic GIS update</a:t>
            </a:r>
            <a:endParaRPr lang="en-GB" dirty="0"/>
          </a:p>
        </p:txBody>
      </p:sp>
      <p:sp>
        <p:nvSpPr>
          <p:cNvPr id="4" name="Date Placeholder 3">
            <a:extLst>
              <a:ext uri="{FF2B5EF4-FFF2-40B4-BE49-F238E27FC236}">
                <a16:creationId xmlns:a16="http://schemas.microsoft.com/office/drawing/2014/main" id="{0D018888-8292-430E-BC94-7A4C696A1AB8}"/>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5" name="Footer Placeholder 4">
            <a:extLst>
              <a:ext uri="{FF2B5EF4-FFF2-40B4-BE49-F238E27FC236}">
                <a16:creationId xmlns:a16="http://schemas.microsoft.com/office/drawing/2014/main" id="{8E27AED7-D09B-46BC-B0FE-6ADC966F86CB}"/>
              </a:ext>
            </a:extLst>
          </p:cNvPr>
          <p:cNvSpPr>
            <a:spLocks noGrp="1"/>
          </p:cNvSpPr>
          <p:nvPr>
            <p:ph type="ftr" sz="quarter" idx="3"/>
          </p:nvPr>
        </p:nvSpPr>
        <p:spPr/>
        <p:txBody>
          <a:bodyPr/>
          <a:lstStyle/>
          <a:p>
            <a:r>
              <a:rPr lang="en-US" dirty="0"/>
              <a:t>EDMS 2957034 </a:t>
            </a:r>
          </a:p>
        </p:txBody>
      </p:sp>
      <p:sp>
        <p:nvSpPr>
          <p:cNvPr id="6" name="Slide Number Placeholder 5">
            <a:extLst>
              <a:ext uri="{FF2B5EF4-FFF2-40B4-BE49-F238E27FC236}">
                <a16:creationId xmlns:a16="http://schemas.microsoft.com/office/drawing/2014/main" id="{58F105EB-F62B-436F-B8EB-647BD77720F6}"/>
              </a:ext>
            </a:extLst>
          </p:cNvPr>
          <p:cNvSpPr>
            <a:spLocks noGrp="1"/>
          </p:cNvSpPr>
          <p:nvPr>
            <p:ph type="sldNum" sz="quarter" idx="4"/>
          </p:nvPr>
        </p:nvSpPr>
        <p:spPr/>
        <p:txBody>
          <a:bodyPr/>
          <a:lstStyle/>
          <a:p>
            <a:fld id="{17918391-D411-FE40-AAD7-861AE5233E0E}" type="slidenum">
              <a:rPr lang="en-US" smtClean="0"/>
              <a:pPr/>
              <a:t>12</a:t>
            </a:fld>
            <a:endParaRPr lang="en-US" dirty="0"/>
          </a:p>
        </p:txBody>
      </p:sp>
      <p:pic>
        <p:nvPicPr>
          <p:cNvPr id="8" name="Picture 7">
            <a:extLst>
              <a:ext uri="{FF2B5EF4-FFF2-40B4-BE49-F238E27FC236}">
                <a16:creationId xmlns:a16="http://schemas.microsoft.com/office/drawing/2014/main" id="{3C3891D3-CBE3-4EB3-A817-56F751E3AEFB}"/>
              </a:ext>
            </a:extLst>
          </p:cNvPr>
          <p:cNvPicPr>
            <a:picLocks noChangeAspect="1"/>
          </p:cNvPicPr>
          <p:nvPr/>
        </p:nvPicPr>
        <p:blipFill>
          <a:blip r:embed="rId2"/>
          <a:stretch>
            <a:fillRect/>
          </a:stretch>
        </p:blipFill>
        <p:spPr>
          <a:xfrm>
            <a:off x="267586" y="1018803"/>
            <a:ext cx="3768549" cy="2947812"/>
          </a:xfrm>
          <a:prstGeom prst="rect">
            <a:avLst/>
          </a:prstGeom>
        </p:spPr>
      </p:pic>
      <p:pic>
        <p:nvPicPr>
          <p:cNvPr id="10" name="Picture 9">
            <a:extLst>
              <a:ext uri="{FF2B5EF4-FFF2-40B4-BE49-F238E27FC236}">
                <a16:creationId xmlns:a16="http://schemas.microsoft.com/office/drawing/2014/main" id="{58EB20EE-48F8-4D6E-953B-73E1DD8E2178}"/>
              </a:ext>
            </a:extLst>
          </p:cNvPr>
          <p:cNvPicPr>
            <a:picLocks noChangeAspect="1"/>
          </p:cNvPicPr>
          <p:nvPr/>
        </p:nvPicPr>
        <p:blipFill>
          <a:blip r:embed="rId3"/>
          <a:stretch>
            <a:fillRect/>
          </a:stretch>
        </p:blipFill>
        <p:spPr>
          <a:xfrm>
            <a:off x="4570627" y="1097844"/>
            <a:ext cx="4390703" cy="2947812"/>
          </a:xfrm>
          <a:prstGeom prst="rect">
            <a:avLst/>
          </a:prstGeom>
        </p:spPr>
      </p:pic>
      <p:cxnSp>
        <p:nvCxnSpPr>
          <p:cNvPr id="12" name="Straight Arrow Connector 11">
            <a:extLst>
              <a:ext uri="{FF2B5EF4-FFF2-40B4-BE49-F238E27FC236}">
                <a16:creationId xmlns:a16="http://schemas.microsoft.com/office/drawing/2014/main" id="{575CE782-1FB4-41B7-A16F-8486D8967CFC}"/>
              </a:ext>
            </a:extLst>
          </p:cNvPr>
          <p:cNvCxnSpPr/>
          <p:nvPr/>
        </p:nvCxnSpPr>
        <p:spPr>
          <a:xfrm>
            <a:off x="4122463" y="2492709"/>
            <a:ext cx="337153"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244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CE67-BE93-402D-8EDF-BAB69FFD574E}"/>
              </a:ext>
            </a:extLst>
          </p:cNvPr>
          <p:cNvSpPr>
            <a:spLocks noGrp="1"/>
          </p:cNvSpPr>
          <p:nvPr>
            <p:ph type="title"/>
          </p:nvPr>
        </p:nvSpPr>
        <p:spPr/>
        <p:txBody>
          <a:bodyPr>
            <a:normAutofit fontScale="90000"/>
          </a:bodyPr>
          <a:lstStyle/>
          <a:p>
            <a:r>
              <a:rPr lang="en-US" dirty="0"/>
              <a:t>What next</a:t>
            </a:r>
            <a:endParaRPr lang="en-GB" dirty="0"/>
          </a:p>
        </p:txBody>
      </p:sp>
      <p:sp>
        <p:nvSpPr>
          <p:cNvPr id="3" name="Content Placeholder 2">
            <a:extLst>
              <a:ext uri="{FF2B5EF4-FFF2-40B4-BE49-F238E27FC236}">
                <a16:creationId xmlns:a16="http://schemas.microsoft.com/office/drawing/2014/main" id="{0DE6616F-02DC-4F3D-8991-3C2A6182E73E}"/>
              </a:ext>
            </a:extLst>
          </p:cNvPr>
          <p:cNvSpPr>
            <a:spLocks noGrp="1"/>
          </p:cNvSpPr>
          <p:nvPr>
            <p:ph idx="1"/>
          </p:nvPr>
        </p:nvSpPr>
        <p:spPr/>
        <p:txBody>
          <a:bodyPr/>
          <a:lstStyle/>
          <a:p>
            <a:r>
              <a:rPr lang="en-US" sz="2000" dirty="0"/>
              <a:t>Currently working on introducing dependencies. First electrical but would like to extend to signal to other systems e.g., evacuation signals  </a:t>
            </a:r>
          </a:p>
          <a:p>
            <a:r>
              <a:rPr lang="en-US" sz="2000" dirty="0"/>
              <a:t>Investigate if we can extend our use of checklist </a:t>
            </a:r>
          </a:p>
          <a:p>
            <a:r>
              <a:rPr lang="en-US" sz="2000" dirty="0"/>
              <a:t>Predictive maintenance !!! Lots of talk but not much result yet. Would like to have automatic ODM based machine learning  solution. </a:t>
            </a:r>
          </a:p>
          <a:p>
            <a:endParaRPr lang="en-GB" dirty="0"/>
          </a:p>
        </p:txBody>
      </p:sp>
      <p:sp>
        <p:nvSpPr>
          <p:cNvPr id="4" name="Date Placeholder 3">
            <a:extLst>
              <a:ext uri="{FF2B5EF4-FFF2-40B4-BE49-F238E27FC236}">
                <a16:creationId xmlns:a16="http://schemas.microsoft.com/office/drawing/2014/main" id="{A303E0D8-75BF-4EAC-A7B7-29793F5C9DC4}"/>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5" name="Footer Placeholder 4">
            <a:extLst>
              <a:ext uri="{FF2B5EF4-FFF2-40B4-BE49-F238E27FC236}">
                <a16:creationId xmlns:a16="http://schemas.microsoft.com/office/drawing/2014/main" id="{4392F7C1-9548-4C47-BF61-416C64BFE505}"/>
              </a:ext>
            </a:extLst>
          </p:cNvPr>
          <p:cNvSpPr>
            <a:spLocks noGrp="1"/>
          </p:cNvSpPr>
          <p:nvPr>
            <p:ph type="ftr" sz="quarter" idx="3"/>
          </p:nvPr>
        </p:nvSpPr>
        <p:spPr/>
        <p:txBody>
          <a:bodyPr/>
          <a:lstStyle/>
          <a:p>
            <a:r>
              <a:rPr lang="en-US" dirty="0"/>
              <a:t>EDMS 2957034 </a:t>
            </a:r>
          </a:p>
        </p:txBody>
      </p:sp>
      <p:sp>
        <p:nvSpPr>
          <p:cNvPr id="6" name="Slide Number Placeholder 5">
            <a:extLst>
              <a:ext uri="{FF2B5EF4-FFF2-40B4-BE49-F238E27FC236}">
                <a16:creationId xmlns:a16="http://schemas.microsoft.com/office/drawing/2014/main" id="{E7C824EF-609F-47B7-AF0F-5D77DF9BE46C}"/>
              </a:ext>
            </a:extLst>
          </p:cNvPr>
          <p:cNvSpPr>
            <a:spLocks noGrp="1"/>
          </p:cNvSpPr>
          <p:nvPr>
            <p:ph type="sldNum" sz="quarter" idx="4"/>
          </p:nvPr>
        </p:nvSpPr>
        <p:spPr/>
        <p:txBody>
          <a:bodyPr/>
          <a:lstStyle/>
          <a:p>
            <a:fld id="{17918391-D411-FE40-AAD7-861AE5233E0E}" type="slidenum">
              <a:rPr lang="en-US" smtClean="0"/>
              <a:pPr/>
              <a:t>13</a:t>
            </a:fld>
            <a:endParaRPr lang="en-US" dirty="0"/>
          </a:p>
        </p:txBody>
      </p:sp>
    </p:spTree>
    <p:extLst>
      <p:ext uri="{BB962C8B-B14F-4D97-AF65-F5344CB8AC3E}">
        <p14:creationId xmlns:p14="http://schemas.microsoft.com/office/powerpoint/2010/main" val="138648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50E79C3-9CA3-4832-846C-C157C700942F}"/>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5" name="Footer Placeholder 4">
            <a:extLst>
              <a:ext uri="{FF2B5EF4-FFF2-40B4-BE49-F238E27FC236}">
                <a16:creationId xmlns:a16="http://schemas.microsoft.com/office/drawing/2014/main" id="{302B8664-4685-4764-B196-B5F200DB222C}"/>
              </a:ext>
            </a:extLst>
          </p:cNvPr>
          <p:cNvSpPr>
            <a:spLocks noGrp="1"/>
          </p:cNvSpPr>
          <p:nvPr>
            <p:ph type="ftr" sz="quarter" idx="3"/>
          </p:nvPr>
        </p:nvSpPr>
        <p:spPr/>
        <p:txBody>
          <a:bodyPr/>
          <a:lstStyle/>
          <a:p>
            <a:r>
              <a:rPr lang="en-US" dirty="0"/>
              <a:t>EDMS 2957034 </a:t>
            </a:r>
          </a:p>
        </p:txBody>
      </p:sp>
      <p:sp>
        <p:nvSpPr>
          <p:cNvPr id="6" name="Slide Number Placeholder 5">
            <a:extLst>
              <a:ext uri="{FF2B5EF4-FFF2-40B4-BE49-F238E27FC236}">
                <a16:creationId xmlns:a16="http://schemas.microsoft.com/office/drawing/2014/main" id="{A27E3806-8DE5-4C90-BA06-78D8CE9B928B}"/>
              </a:ext>
            </a:extLst>
          </p:cNvPr>
          <p:cNvSpPr>
            <a:spLocks noGrp="1"/>
          </p:cNvSpPr>
          <p:nvPr>
            <p:ph type="sldNum" sz="quarter" idx="4"/>
          </p:nvPr>
        </p:nvSpPr>
        <p:spPr/>
        <p:txBody>
          <a:bodyPr/>
          <a:lstStyle/>
          <a:p>
            <a:fld id="{17918391-D411-FE40-AAD7-861AE5233E0E}" type="slidenum">
              <a:rPr lang="en-US" smtClean="0"/>
              <a:pPr/>
              <a:t>14</a:t>
            </a:fld>
            <a:endParaRPr lang="en-US" dirty="0"/>
          </a:p>
        </p:txBody>
      </p:sp>
      <p:pic>
        <p:nvPicPr>
          <p:cNvPr id="161" name="Picture 160">
            <a:extLst>
              <a:ext uri="{FF2B5EF4-FFF2-40B4-BE49-F238E27FC236}">
                <a16:creationId xmlns:a16="http://schemas.microsoft.com/office/drawing/2014/main" id="{3430E7C9-4F40-424C-96BE-70E4D3211B7C}"/>
              </a:ext>
            </a:extLst>
          </p:cNvPr>
          <p:cNvPicPr>
            <a:picLocks noChangeAspect="1"/>
          </p:cNvPicPr>
          <p:nvPr/>
        </p:nvPicPr>
        <p:blipFill>
          <a:blip r:embed="rId2"/>
          <a:stretch>
            <a:fillRect/>
          </a:stretch>
        </p:blipFill>
        <p:spPr>
          <a:xfrm>
            <a:off x="26851970" y="33926664"/>
            <a:ext cx="2248872" cy="1523491"/>
          </a:xfrm>
          <a:prstGeom prst="rect">
            <a:avLst/>
          </a:prstGeom>
        </p:spPr>
      </p:pic>
      <p:pic>
        <p:nvPicPr>
          <p:cNvPr id="162" name="Picture 161">
            <a:extLst>
              <a:ext uri="{FF2B5EF4-FFF2-40B4-BE49-F238E27FC236}">
                <a16:creationId xmlns:a16="http://schemas.microsoft.com/office/drawing/2014/main" id="{AB64634B-1405-4FBE-8D43-4AE2445A2341}"/>
              </a:ext>
            </a:extLst>
          </p:cNvPr>
          <p:cNvPicPr>
            <a:picLocks noChangeAspect="1"/>
          </p:cNvPicPr>
          <p:nvPr/>
        </p:nvPicPr>
        <p:blipFill>
          <a:blip r:embed="rId3"/>
          <a:stretch>
            <a:fillRect/>
          </a:stretch>
        </p:blipFill>
        <p:spPr>
          <a:xfrm>
            <a:off x="6630556" y="477711"/>
            <a:ext cx="2367771" cy="1603407"/>
          </a:xfrm>
          <a:prstGeom prst="rect">
            <a:avLst/>
          </a:prstGeom>
        </p:spPr>
      </p:pic>
      <p:pic>
        <p:nvPicPr>
          <p:cNvPr id="163" name="Picture 162">
            <a:extLst>
              <a:ext uri="{FF2B5EF4-FFF2-40B4-BE49-F238E27FC236}">
                <a16:creationId xmlns:a16="http://schemas.microsoft.com/office/drawing/2014/main" id="{A72526F4-48CD-4FF6-B048-11D726B9A415}"/>
              </a:ext>
            </a:extLst>
          </p:cNvPr>
          <p:cNvPicPr>
            <a:picLocks noChangeAspect="1"/>
          </p:cNvPicPr>
          <p:nvPr/>
        </p:nvPicPr>
        <p:blipFill>
          <a:blip r:embed="rId4"/>
          <a:stretch>
            <a:fillRect/>
          </a:stretch>
        </p:blipFill>
        <p:spPr>
          <a:xfrm>
            <a:off x="1385248" y="2304493"/>
            <a:ext cx="5029200" cy="1888939"/>
          </a:xfrm>
          <a:prstGeom prst="rect">
            <a:avLst/>
          </a:prstGeom>
        </p:spPr>
      </p:pic>
      <p:pic>
        <p:nvPicPr>
          <p:cNvPr id="166" name="Picture 165">
            <a:extLst>
              <a:ext uri="{FF2B5EF4-FFF2-40B4-BE49-F238E27FC236}">
                <a16:creationId xmlns:a16="http://schemas.microsoft.com/office/drawing/2014/main" id="{FC3B4701-5B02-4B4F-AA8F-F8FE8A70832E}"/>
              </a:ext>
            </a:extLst>
          </p:cNvPr>
          <p:cNvPicPr>
            <a:picLocks noChangeAspect="1"/>
          </p:cNvPicPr>
          <p:nvPr/>
        </p:nvPicPr>
        <p:blipFill>
          <a:blip r:embed="rId5"/>
          <a:stretch>
            <a:fillRect/>
          </a:stretch>
        </p:blipFill>
        <p:spPr>
          <a:xfrm>
            <a:off x="7165863" y="3169737"/>
            <a:ext cx="1384327" cy="675657"/>
          </a:xfrm>
          <a:prstGeom prst="rect">
            <a:avLst/>
          </a:prstGeom>
        </p:spPr>
      </p:pic>
      <p:sp>
        <p:nvSpPr>
          <p:cNvPr id="167" name="Arrow: Right 166">
            <a:extLst>
              <a:ext uri="{FF2B5EF4-FFF2-40B4-BE49-F238E27FC236}">
                <a16:creationId xmlns:a16="http://schemas.microsoft.com/office/drawing/2014/main" id="{9D6935C6-D16E-454C-A686-311F0DF6EC8A}"/>
              </a:ext>
            </a:extLst>
          </p:cNvPr>
          <p:cNvSpPr/>
          <p:nvPr/>
        </p:nvSpPr>
        <p:spPr>
          <a:xfrm>
            <a:off x="6630556" y="3458906"/>
            <a:ext cx="391217" cy="457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0" name="Arrow: Right 169">
            <a:extLst>
              <a:ext uri="{FF2B5EF4-FFF2-40B4-BE49-F238E27FC236}">
                <a16:creationId xmlns:a16="http://schemas.microsoft.com/office/drawing/2014/main" id="{B9CA058F-0C9E-4086-8E54-B5C5A5F51986}"/>
              </a:ext>
            </a:extLst>
          </p:cNvPr>
          <p:cNvSpPr/>
          <p:nvPr/>
        </p:nvSpPr>
        <p:spPr>
          <a:xfrm rot="16200000">
            <a:off x="7595973" y="2604322"/>
            <a:ext cx="391217" cy="457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71" name="Picture 170">
            <a:extLst>
              <a:ext uri="{FF2B5EF4-FFF2-40B4-BE49-F238E27FC236}">
                <a16:creationId xmlns:a16="http://schemas.microsoft.com/office/drawing/2014/main" id="{92319F2F-630C-40EC-AE79-EA697021AA33}"/>
              </a:ext>
            </a:extLst>
          </p:cNvPr>
          <p:cNvPicPr>
            <a:picLocks noChangeAspect="1"/>
          </p:cNvPicPr>
          <p:nvPr/>
        </p:nvPicPr>
        <p:blipFill>
          <a:blip r:embed="rId6"/>
          <a:stretch>
            <a:fillRect/>
          </a:stretch>
        </p:blipFill>
        <p:spPr>
          <a:xfrm>
            <a:off x="851633" y="165322"/>
            <a:ext cx="1842461" cy="1973763"/>
          </a:xfrm>
          <a:prstGeom prst="rect">
            <a:avLst/>
          </a:prstGeom>
        </p:spPr>
      </p:pic>
      <p:cxnSp>
        <p:nvCxnSpPr>
          <p:cNvPr id="175" name="Straight Connector 174">
            <a:extLst>
              <a:ext uri="{FF2B5EF4-FFF2-40B4-BE49-F238E27FC236}">
                <a16:creationId xmlns:a16="http://schemas.microsoft.com/office/drawing/2014/main" id="{727B7AA9-3B22-43F7-92DB-44B79DCDECCC}"/>
              </a:ext>
            </a:extLst>
          </p:cNvPr>
          <p:cNvCxnSpPr>
            <a:cxnSpLocks/>
            <a:stCxn id="171" idx="1"/>
          </p:cNvCxnSpPr>
          <p:nvPr/>
        </p:nvCxnSpPr>
        <p:spPr>
          <a:xfrm flipH="1" flipV="1">
            <a:off x="313899" y="1152203"/>
            <a:ext cx="537734" cy="1"/>
          </a:xfrm>
          <a:prstGeom prst="line">
            <a:avLst/>
          </a:prstGeom>
        </p:spPr>
        <p:style>
          <a:lnRef idx="1">
            <a:schemeClr val="accent5"/>
          </a:lnRef>
          <a:fillRef idx="0">
            <a:schemeClr val="accent5"/>
          </a:fillRef>
          <a:effectRef idx="0">
            <a:schemeClr val="accent5"/>
          </a:effectRef>
          <a:fontRef idx="minor">
            <a:schemeClr val="tx1"/>
          </a:fontRef>
        </p:style>
      </p:cxnSp>
      <p:cxnSp>
        <p:nvCxnSpPr>
          <p:cNvPr id="178" name="Straight Connector 177">
            <a:extLst>
              <a:ext uri="{FF2B5EF4-FFF2-40B4-BE49-F238E27FC236}">
                <a16:creationId xmlns:a16="http://schemas.microsoft.com/office/drawing/2014/main" id="{A5F5AF85-A369-431F-B7FF-9BEA3D1BCDDE}"/>
              </a:ext>
            </a:extLst>
          </p:cNvPr>
          <p:cNvCxnSpPr/>
          <p:nvPr/>
        </p:nvCxnSpPr>
        <p:spPr>
          <a:xfrm>
            <a:off x="313899" y="1152203"/>
            <a:ext cx="0" cy="2329562"/>
          </a:xfrm>
          <a:prstGeom prst="line">
            <a:avLst/>
          </a:prstGeom>
        </p:spPr>
        <p:style>
          <a:lnRef idx="1">
            <a:schemeClr val="accent5"/>
          </a:lnRef>
          <a:fillRef idx="0">
            <a:schemeClr val="accent5"/>
          </a:fillRef>
          <a:effectRef idx="0">
            <a:schemeClr val="accent5"/>
          </a:effectRef>
          <a:fontRef idx="minor">
            <a:schemeClr val="tx1"/>
          </a:fontRef>
        </p:style>
      </p:cxnSp>
      <p:cxnSp>
        <p:nvCxnSpPr>
          <p:cNvPr id="180" name="Straight Arrow Connector 179">
            <a:extLst>
              <a:ext uri="{FF2B5EF4-FFF2-40B4-BE49-F238E27FC236}">
                <a16:creationId xmlns:a16="http://schemas.microsoft.com/office/drawing/2014/main" id="{ABA922B8-83A3-4E7F-94C4-CA13525C13A9}"/>
              </a:ext>
            </a:extLst>
          </p:cNvPr>
          <p:cNvCxnSpPr>
            <a:cxnSpLocks/>
          </p:cNvCxnSpPr>
          <p:nvPr/>
        </p:nvCxnSpPr>
        <p:spPr>
          <a:xfrm>
            <a:off x="313899" y="3482721"/>
            <a:ext cx="962167"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pic>
        <p:nvPicPr>
          <p:cNvPr id="182" name="Picture 181">
            <a:extLst>
              <a:ext uri="{FF2B5EF4-FFF2-40B4-BE49-F238E27FC236}">
                <a16:creationId xmlns:a16="http://schemas.microsoft.com/office/drawing/2014/main" id="{A8D092E5-AAD5-411B-9B1E-3D699C6E498E}"/>
              </a:ext>
            </a:extLst>
          </p:cNvPr>
          <p:cNvPicPr>
            <a:picLocks noChangeAspect="1"/>
          </p:cNvPicPr>
          <p:nvPr/>
        </p:nvPicPr>
        <p:blipFill>
          <a:blip r:embed="rId7"/>
          <a:stretch>
            <a:fillRect/>
          </a:stretch>
        </p:blipFill>
        <p:spPr>
          <a:xfrm>
            <a:off x="1600197" y="1511623"/>
            <a:ext cx="3893027" cy="627462"/>
          </a:xfrm>
          <a:prstGeom prst="rect">
            <a:avLst/>
          </a:prstGeom>
        </p:spPr>
      </p:pic>
      <p:pic>
        <p:nvPicPr>
          <p:cNvPr id="186" name="Picture 185">
            <a:extLst>
              <a:ext uri="{FF2B5EF4-FFF2-40B4-BE49-F238E27FC236}">
                <a16:creationId xmlns:a16="http://schemas.microsoft.com/office/drawing/2014/main" id="{0BCD0566-00C9-4424-8D36-770608188C87}"/>
              </a:ext>
            </a:extLst>
          </p:cNvPr>
          <p:cNvPicPr>
            <a:picLocks noChangeAspect="1"/>
          </p:cNvPicPr>
          <p:nvPr/>
        </p:nvPicPr>
        <p:blipFill>
          <a:blip r:embed="rId8"/>
          <a:stretch>
            <a:fillRect/>
          </a:stretch>
        </p:blipFill>
        <p:spPr>
          <a:xfrm>
            <a:off x="2755798" y="751224"/>
            <a:ext cx="3741535" cy="622966"/>
          </a:xfrm>
          <a:prstGeom prst="rect">
            <a:avLst/>
          </a:prstGeom>
        </p:spPr>
      </p:pic>
      <p:sp>
        <p:nvSpPr>
          <p:cNvPr id="17" name="Title 1">
            <a:extLst>
              <a:ext uri="{FF2B5EF4-FFF2-40B4-BE49-F238E27FC236}">
                <a16:creationId xmlns:a16="http://schemas.microsoft.com/office/drawing/2014/main" id="{6AAB8BDE-15E4-4051-94DC-4DDB28003E35}"/>
              </a:ext>
            </a:extLst>
          </p:cNvPr>
          <p:cNvSpPr>
            <a:spLocks noGrp="1"/>
          </p:cNvSpPr>
          <p:nvPr>
            <p:ph type="title"/>
          </p:nvPr>
        </p:nvSpPr>
        <p:spPr>
          <a:xfrm>
            <a:off x="2505148" y="4123"/>
            <a:ext cx="4242834" cy="404871"/>
          </a:xfrm>
        </p:spPr>
        <p:txBody>
          <a:bodyPr>
            <a:noAutofit/>
          </a:bodyPr>
          <a:lstStyle/>
          <a:p>
            <a:r>
              <a:rPr lang="en-US" sz="2000" b="1" dirty="0"/>
              <a:t>Predictive maintenance use case</a:t>
            </a:r>
            <a:endParaRPr lang="en-GB" sz="2000" b="1" dirty="0"/>
          </a:p>
        </p:txBody>
      </p:sp>
    </p:spTree>
    <p:extLst>
      <p:ext uri="{BB962C8B-B14F-4D97-AF65-F5344CB8AC3E}">
        <p14:creationId xmlns:p14="http://schemas.microsoft.com/office/powerpoint/2010/main" val="376201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4DED7-BFE7-5E17-B5CA-163D080BBDE8}"/>
              </a:ext>
            </a:extLst>
          </p:cNvPr>
          <p:cNvSpPr>
            <a:spLocks noGrp="1"/>
          </p:cNvSpPr>
          <p:nvPr>
            <p:ph idx="1"/>
          </p:nvPr>
        </p:nvSpPr>
        <p:spPr/>
        <p:txBody>
          <a:bodyPr>
            <a:normAutofit lnSpcReduction="10000"/>
          </a:bodyPr>
          <a:lstStyle/>
          <a:p>
            <a:r>
              <a:rPr lang="en-US" sz="2000" dirty="0"/>
              <a:t>It takes a lot of work and discipline ! But we are now capable of  basing our decisions on data instead of assumptions and experiences.</a:t>
            </a:r>
          </a:p>
          <a:p>
            <a:r>
              <a:rPr lang="en-US" sz="2000" dirty="0"/>
              <a:t>You need the support and commitment from your management. </a:t>
            </a:r>
          </a:p>
          <a:p>
            <a:r>
              <a:rPr lang="en-US" sz="2000" dirty="0"/>
              <a:t>Without this data to visualize the growth and age of our park we would not have obtained more funding for the maintenance.</a:t>
            </a:r>
          </a:p>
          <a:p>
            <a:r>
              <a:rPr lang="en-US" sz="2000" dirty="0"/>
              <a:t>Correct closing codes is a valuable tool in </a:t>
            </a:r>
            <a:r>
              <a:rPr lang="en-US" sz="2000"/>
              <a:t>analyzing the </a:t>
            </a:r>
            <a:r>
              <a:rPr lang="en-US" sz="2000" dirty="0"/>
              <a:t>state of your installations. </a:t>
            </a:r>
          </a:p>
          <a:p>
            <a:r>
              <a:rPr lang="en-US" sz="2000" dirty="0"/>
              <a:t>Predictive maintenance can save money on maintenance but strict coding rules between the EAM and SCADA must be followed      </a:t>
            </a:r>
            <a:endParaRPr lang="en-GB" sz="1800" dirty="0"/>
          </a:p>
        </p:txBody>
      </p:sp>
      <p:sp>
        <p:nvSpPr>
          <p:cNvPr id="4" name="Date Placeholder 3">
            <a:extLst>
              <a:ext uri="{FF2B5EF4-FFF2-40B4-BE49-F238E27FC236}">
                <a16:creationId xmlns:a16="http://schemas.microsoft.com/office/drawing/2014/main" id="{12C992E2-78C1-7365-9B05-CE538D929A3A}"/>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5" name="Footer Placeholder 4">
            <a:extLst>
              <a:ext uri="{FF2B5EF4-FFF2-40B4-BE49-F238E27FC236}">
                <a16:creationId xmlns:a16="http://schemas.microsoft.com/office/drawing/2014/main" id="{9C448696-9FAC-4765-078F-140B7556B274}"/>
              </a:ext>
            </a:extLst>
          </p:cNvPr>
          <p:cNvSpPr>
            <a:spLocks noGrp="1"/>
          </p:cNvSpPr>
          <p:nvPr>
            <p:ph type="ftr" sz="quarter" idx="3"/>
          </p:nvPr>
        </p:nvSpPr>
        <p:spPr/>
        <p:txBody>
          <a:bodyPr/>
          <a:lstStyle/>
          <a:p>
            <a:r>
              <a:rPr lang="en-US" dirty="0"/>
              <a:t>EDMS 2957034 </a:t>
            </a:r>
          </a:p>
        </p:txBody>
      </p:sp>
      <p:sp>
        <p:nvSpPr>
          <p:cNvPr id="6" name="Slide Number Placeholder 5">
            <a:extLst>
              <a:ext uri="{FF2B5EF4-FFF2-40B4-BE49-F238E27FC236}">
                <a16:creationId xmlns:a16="http://schemas.microsoft.com/office/drawing/2014/main" id="{27A94B3F-5415-3723-B59A-D7CFBD0B8AFC}"/>
              </a:ext>
            </a:extLst>
          </p:cNvPr>
          <p:cNvSpPr>
            <a:spLocks noGrp="1"/>
          </p:cNvSpPr>
          <p:nvPr>
            <p:ph type="sldNum" sz="quarter" idx="4"/>
          </p:nvPr>
        </p:nvSpPr>
        <p:spPr/>
        <p:txBody>
          <a:bodyPr/>
          <a:lstStyle/>
          <a:p>
            <a:fld id="{17918391-D411-FE40-AAD7-861AE5233E0E}" type="slidenum">
              <a:rPr lang="en-US" smtClean="0"/>
              <a:pPr/>
              <a:t>15</a:t>
            </a:fld>
            <a:endParaRPr lang="en-US" dirty="0"/>
          </a:p>
        </p:txBody>
      </p:sp>
      <p:sp>
        <p:nvSpPr>
          <p:cNvPr id="7" name="Title 1">
            <a:extLst>
              <a:ext uri="{FF2B5EF4-FFF2-40B4-BE49-F238E27FC236}">
                <a16:creationId xmlns:a16="http://schemas.microsoft.com/office/drawing/2014/main" id="{829D716E-3F3E-ED95-C891-9C78DBBC8EEE}"/>
              </a:ext>
            </a:extLst>
          </p:cNvPr>
          <p:cNvSpPr>
            <a:spLocks noGrp="1"/>
          </p:cNvSpPr>
          <p:nvPr>
            <p:ph type="title"/>
          </p:nvPr>
        </p:nvSpPr>
        <p:spPr>
          <a:xfrm>
            <a:off x="457200" y="175120"/>
            <a:ext cx="8226854" cy="705332"/>
          </a:xfrm>
        </p:spPr>
        <p:txBody>
          <a:bodyPr>
            <a:normAutofit fontScale="90000"/>
          </a:bodyPr>
          <a:lstStyle/>
          <a:p>
            <a:r>
              <a:rPr lang="en-US" dirty="0"/>
              <a:t>Conclusion </a:t>
            </a:r>
            <a:endParaRPr lang="en-GB" dirty="0"/>
          </a:p>
        </p:txBody>
      </p:sp>
    </p:spTree>
    <p:extLst>
      <p:ext uri="{BB962C8B-B14F-4D97-AF65-F5344CB8AC3E}">
        <p14:creationId xmlns:p14="http://schemas.microsoft.com/office/powerpoint/2010/main" val="3080112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5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13B84EE-5024-4C04-AB01-AC7113ADB53B}"/>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4" name="Footer Placeholder 3">
            <a:extLst>
              <a:ext uri="{FF2B5EF4-FFF2-40B4-BE49-F238E27FC236}">
                <a16:creationId xmlns:a16="http://schemas.microsoft.com/office/drawing/2014/main" id="{A4BD55D2-B8CD-497C-AB9E-5F27F560178F}"/>
              </a:ext>
            </a:extLst>
          </p:cNvPr>
          <p:cNvSpPr>
            <a:spLocks noGrp="1"/>
          </p:cNvSpPr>
          <p:nvPr>
            <p:ph type="ftr" sz="quarter" idx="3"/>
          </p:nvPr>
        </p:nvSpPr>
        <p:spPr/>
        <p:txBody>
          <a:bodyPr/>
          <a:lstStyle/>
          <a:p>
            <a:r>
              <a:rPr lang="en-US" dirty="0"/>
              <a:t>EDMS 2957034 </a:t>
            </a:r>
          </a:p>
        </p:txBody>
      </p:sp>
      <p:sp>
        <p:nvSpPr>
          <p:cNvPr id="5" name="Slide Number Placeholder 4">
            <a:extLst>
              <a:ext uri="{FF2B5EF4-FFF2-40B4-BE49-F238E27FC236}">
                <a16:creationId xmlns:a16="http://schemas.microsoft.com/office/drawing/2014/main" id="{185B269D-BA74-4DCE-BB23-16926371A21A}"/>
              </a:ext>
            </a:extLst>
          </p:cNvPr>
          <p:cNvSpPr>
            <a:spLocks noGrp="1"/>
          </p:cNvSpPr>
          <p:nvPr>
            <p:ph type="sldNum" sz="quarter" idx="4"/>
          </p:nvPr>
        </p:nvSpPr>
        <p:spPr/>
        <p:txBody>
          <a:bodyPr/>
          <a:lstStyle/>
          <a:p>
            <a:fld id="{17918391-D411-FE40-AAD7-861AE5233E0E}" type="slidenum">
              <a:rPr lang="en-US" smtClean="0"/>
              <a:pPr/>
              <a:t>2</a:t>
            </a:fld>
            <a:endParaRPr lang="en-US" dirty="0"/>
          </a:p>
        </p:txBody>
      </p:sp>
      <p:sp>
        <p:nvSpPr>
          <p:cNvPr id="8" name="TextBox 7">
            <a:extLst>
              <a:ext uri="{FF2B5EF4-FFF2-40B4-BE49-F238E27FC236}">
                <a16:creationId xmlns:a16="http://schemas.microsoft.com/office/drawing/2014/main" id="{557ACBAD-0353-4BEE-A0E2-625380B75A4B}"/>
              </a:ext>
            </a:extLst>
          </p:cNvPr>
          <p:cNvSpPr txBox="1"/>
          <p:nvPr/>
        </p:nvSpPr>
        <p:spPr>
          <a:xfrm>
            <a:off x="268664" y="257162"/>
            <a:ext cx="8540683" cy="3824124"/>
          </a:xfrm>
          <a:prstGeom prst="rect">
            <a:avLst/>
          </a:prstGeom>
          <a:noFill/>
        </p:spPr>
        <p:txBody>
          <a:bodyPr wrap="square">
            <a:spAutoFit/>
          </a:bodyPr>
          <a:lstStyle/>
          <a:p>
            <a:pPr algn="ctr">
              <a:spcBef>
                <a:spcPts val="900"/>
              </a:spcBef>
              <a:spcAft>
                <a:spcPts val="300"/>
              </a:spcAft>
            </a:pPr>
            <a:r>
              <a:rPr lang="en-GB" sz="2800" b="1" kern="800" cap="all" dirty="0">
                <a:effectLst/>
                <a:latin typeface="Times New Roman" panose="02020603050405020304" pitchFamily="18" charset="0"/>
                <a:ea typeface="Times New Roman" panose="02020603050405020304" pitchFamily="18" charset="0"/>
                <a:cs typeface="Arial" panose="020B0604020202020204" pitchFamily="34" charset="0"/>
              </a:rPr>
              <a:t>CERN EN-AA-AS SERVICE</a:t>
            </a:r>
          </a:p>
          <a:p>
            <a:pPr marL="285750" indent="-285750" algn="just">
              <a:buFont typeface="Arial" panose="020B0604020202020204" pitchFamily="34" charset="0"/>
              <a:buChar char="•"/>
            </a:pPr>
            <a:r>
              <a:rPr lang="en-GB" sz="1600" kern="800" dirty="0">
                <a:effectLst/>
                <a:latin typeface="Times" panose="02020603050405020304" pitchFamily="18" charset="0"/>
                <a:ea typeface="Times New Roman" panose="02020603050405020304" pitchFamily="18" charset="0"/>
                <a:cs typeface="Times New Roman" panose="02020603050405020304" pitchFamily="18" charset="0"/>
              </a:rPr>
              <a:t>The CERN </a:t>
            </a:r>
            <a:r>
              <a:rPr lang="en-GB" sz="1600" i="1" kern="800" dirty="0">
                <a:effectLst/>
                <a:latin typeface="Times" panose="02020603050405020304" pitchFamily="18" charset="0"/>
                <a:ea typeface="Times New Roman" panose="02020603050405020304" pitchFamily="18" charset="0"/>
                <a:cs typeface="Times New Roman" panose="02020603050405020304" pitchFamily="18" charset="0"/>
              </a:rPr>
              <a:t>Alarm System</a:t>
            </a:r>
            <a:r>
              <a:rPr lang="en-GB" sz="1600" kern="800" dirty="0">
                <a:effectLst/>
                <a:latin typeface="Times" panose="02020603050405020304" pitchFamily="18" charset="0"/>
                <a:ea typeface="Times New Roman" panose="02020603050405020304" pitchFamily="18" charset="0"/>
                <a:cs typeface="Times New Roman" panose="02020603050405020304" pitchFamily="18" charset="0"/>
              </a:rPr>
              <a:t> service is responsible for the installation, the maintenance, and the renewal of safety alarm systems at CERN. This includes fire and gas detection systems (Flammable Gas, Oxygen Deficiency, Toxic Gas), emergency telephones (Red Telephones) and evacuation systems. </a:t>
            </a:r>
          </a:p>
          <a:p>
            <a:pPr algn="just"/>
            <a:endParaRPr lang="en-GB" sz="1600" kern="800" dirty="0">
              <a:effectLst/>
              <a:latin typeface="Times"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kern="800" dirty="0">
                <a:effectLst/>
                <a:latin typeface="Times" panose="02020603050405020304" pitchFamily="18" charset="0"/>
                <a:ea typeface="Times New Roman" panose="02020603050405020304" pitchFamily="18" charset="0"/>
                <a:cs typeface="Times New Roman" panose="02020603050405020304" pitchFamily="18" charset="0"/>
              </a:rPr>
              <a:t>Transmission systems to CERN main control rooms (SCR-CERN Fire Brigade, CCC-CERN Control Centre and XCR-Experiment Control Rooms). </a:t>
            </a:r>
          </a:p>
          <a:p>
            <a:pPr algn="just"/>
            <a:endParaRPr lang="en-GB" sz="1600" kern="800" dirty="0">
              <a:effectLst/>
              <a:latin typeface="Times"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kern="800" dirty="0">
                <a:effectLst/>
                <a:latin typeface="Times" panose="02020603050405020304" pitchFamily="18" charset="0"/>
                <a:ea typeface="Times New Roman" panose="02020603050405020304" pitchFamily="18" charset="0"/>
                <a:cs typeface="Times New Roman" panose="02020603050405020304" pitchFamily="18" charset="0"/>
              </a:rPr>
              <a:t>There were in 2023 </a:t>
            </a:r>
            <a:r>
              <a:rPr lang="en-GB" sz="1600" kern="800" dirty="0">
                <a:latin typeface="Times" panose="02020603050405020304" pitchFamily="18" charset="0"/>
                <a:ea typeface="Times New Roman" panose="02020603050405020304" pitchFamily="18" charset="0"/>
                <a:cs typeface="Times New Roman" panose="02020603050405020304" pitchFamily="18" charset="0"/>
              </a:rPr>
              <a:t>10</a:t>
            </a:r>
            <a:r>
              <a:rPr lang="en-GB" sz="1600" kern="800" dirty="0">
                <a:effectLst/>
                <a:latin typeface="Times" panose="02020603050405020304" pitchFamily="18" charset="0"/>
                <a:ea typeface="Times New Roman" panose="02020603050405020304" pitchFamily="18" charset="0"/>
                <a:cs typeface="Times New Roman" panose="02020603050405020304" pitchFamily="18" charset="0"/>
              </a:rPr>
              <a:t>,515 automatic smoke detectors, 817 automatic gas detectors, 2451 manual break-the-glass devices and 422 emergency telephones installed all over CERN sites and covering from office buildings to accelerator complexes and experimental halls.</a:t>
            </a:r>
          </a:p>
          <a:p>
            <a:pPr marL="285750" indent="-285750" algn="just">
              <a:buFont typeface="Arial" panose="020B0604020202020204" pitchFamily="34" charset="0"/>
              <a:buChar char="•"/>
            </a:pPr>
            <a:endParaRPr lang="en-GB" sz="1800" kern="800" dirty="0">
              <a:effectLst/>
              <a:latin typeface="Times"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kern="800" dirty="0">
                <a:latin typeface="Times" panose="02020603050405020304" pitchFamily="18" charset="0"/>
                <a:ea typeface="Times New Roman" panose="02020603050405020304" pitchFamily="18" charset="0"/>
                <a:cs typeface="Times New Roman" panose="02020603050405020304" pitchFamily="18" charset="0"/>
              </a:rPr>
              <a:t>In total 28500 equipment declared in EAM under our responsibility </a:t>
            </a:r>
            <a:endParaRPr lang="en-GB" sz="1600" kern="800" dirty="0">
              <a:effectLst/>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26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60EC8C-DF22-4A5C-B590-85757A967F52}"/>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4" name="Footer Placeholder 3">
            <a:extLst>
              <a:ext uri="{FF2B5EF4-FFF2-40B4-BE49-F238E27FC236}">
                <a16:creationId xmlns:a16="http://schemas.microsoft.com/office/drawing/2014/main" id="{2A165BAA-820E-42B4-AF21-AE2E94349699}"/>
              </a:ext>
            </a:extLst>
          </p:cNvPr>
          <p:cNvSpPr>
            <a:spLocks noGrp="1"/>
          </p:cNvSpPr>
          <p:nvPr>
            <p:ph type="ftr" sz="quarter" idx="3"/>
          </p:nvPr>
        </p:nvSpPr>
        <p:spPr/>
        <p:txBody>
          <a:bodyPr/>
          <a:lstStyle/>
          <a:p>
            <a:r>
              <a:rPr lang="en-US" dirty="0"/>
              <a:t>EDMS 2957034 </a:t>
            </a:r>
          </a:p>
        </p:txBody>
      </p:sp>
      <p:sp>
        <p:nvSpPr>
          <p:cNvPr id="5" name="Slide Number Placeholder 4">
            <a:extLst>
              <a:ext uri="{FF2B5EF4-FFF2-40B4-BE49-F238E27FC236}">
                <a16:creationId xmlns:a16="http://schemas.microsoft.com/office/drawing/2014/main" id="{AB69E39A-B230-45CF-95D7-EB03225AE17D}"/>
              </a:ext>
            </a:extLst>
          </p:cNvPr>
          <p:cNvSpPr>
            <a:spLocks noGrp="1"/>
          </p:cNvSpPr>
          <p:nvPr>
            <p:ph type="sldNum" sz="quarter" idx="4"/>
          </p:nvPr>
        </p:nvSpPr>
        <p:spPr/>
        <p:txBody>
          <a:bodyPr/>
          <a:lstStyle/>
          <a:p>
            <a:fld id="{17918391-D411-FE40-AAD7-861AE5233E0E}" type="slidenum">
              <a:rPr lang="en-US" smtClean="0"/>
              <a:pPr/>
              <a:t>3</a:t>
            </a:fld>
            <a:endParaRPr lang="en-US" dirty="0"/>
          </a:p>
        </p:txBody>
      </p:sp>
      <p:pic>
        <p:nvPicPr>
          <p:cNvPr id="7" name="Picture 6">
            <a:extLst>
              <a:ext uri="{FF2B5EF4-FFF2-40B4-BE49-F238E27FC236}">
                <a16:creationId xmlns:a16="http://schemas.microsoft.com/office/drawing/2014/main" id="{414B268A-6F4F-49FB-96DA-625DE4F38C73}"/>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292232" y="1096021"/>
            <a:ext cx="2978870" cy="2169273"/>
          </a:xfrm>
          <a:prstGeom prst="rect">
            <a:avLst/>
          </a:prstGeom>
        </p:spPr>
      </p:pic>
      <p:sp>
        <p:nvSpPr>
          <p:cNvPr id="8" name="TextBox 7">
            <a:extLst>
              <a:ext uri="{FF2B5EF4-FFF2-40B4-BE49-F238E27FC236}">
                <a16:creationId xmlns:a16="http://schemas.microsoft.com/office/drawing/2014/main" id="{AED7E6D7-1A64-4319-A638-4BF09B987E8C}"/>
              </a:ext>
            </a:extLst>
          </p:cNvPr>
          <p:cNvSpPr txBox="1"/>
          <p:nvPr/>
        </p:nvSpPr>
        <p:spPr>
          <a:xfrm>
            <a:off x="942680" y="428920"/>
            <a:ext cx="7135676" cy="523220"/>
          </a:xfrm>
          <a:prstGeom prst="rect">
            <a:avLst/>
          </a:prstGeom>
          <a:noFill/>
        </p:spPr>
        <p:txBody>
          <a:bodyPr wrap="square" rtlCol="0">
            <a:spAutoFit/>
          </a:bodyPr>
          <a:lstStyle/>
          <a:p>
            <a:pPr algn="ctr"/>
            <a:r>
              <a:rPr lang="en-US" sz="2800" b="1" dirty="0"/>
              <a:t>A bit of history </a:t>
            </a:r>
            <a:endParaRPr lang="en-GB" sz="2800" b="1" dirty="0"/>
          </a:p>
        </p:txBody>
      </p:sp>
      <p:sp>
        <p:nvSpPr>
          <p:cNvPr id="9" name="TextBox 8">
            <a:extLst>
              <a:ext uri="{FF2B5EF4-FFF2-40B4-BE49-F238E27FC236}">
                <a16:creationId xmlns:a16="http://schemas.microsoft.com/office/drawing/2014/main" id="{F008AB52-511F-4AD7-AD19-95A497EC3FBE}"/>
              </a:ext>
            </a:extLst>
          </p:cNvPr>
          <p:cNvSpPr txBox="1"/>
          <p:nvPr/>
        </p:nvSpPr>
        <p:spPr>
          <a:xfrm>
            <a:off x="3869703" y="1286759"/>
            <a:ext cx="437875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Paper records</a:t>
            </a:r>
          </a:p>
          <a:p>
            <a:pPr marL="285750" indent="-285750">
              <a:buFont typeface="Arial" panose="020B0604020202020204" pitchFamily="34" charset="0"/>
              <a:buChar char="•"/>
            </a:pPr>
            <a:r>
              <a:rPr lang="en-US" dirty="0"/>
              <a:t>Rapier</a:t>
            </a:r>
          </a:p>
          <a:p>
            <a:pPr marL="285750" indent="-285750">
              <a:buFont typeface="Arial" panose="020B0604020202020204" pitchFamily="34" charset="0"/>
              <a:buChar char="•"/>
            </a:pPr>
            <a:r>
              <a:rPr lang="en-US" dirty="0"/>
              <a:t>MP5</a:t>
            </a:r>
          </a:p>
          <a:p>
            <a:pPr marL="285750" indent="-285750">
              <a:buFont typeface="Arial" panose="020B0604020202020204" pitchFamily="34" charset="0"/>
              <a:buChar char="•"/>
            </a:pPr>
            <a:r>
              <a:rPr lang="en-US" dirty="0"/>
              <a:t>D7i</a:t>
            </a:r>
          </a:p>
          <a:p>
            <a:pPr marL="285750" indent="-285750">
              <a:buFont typeface="Arial" panose="020B0604020202020204" pitchFamily="34" charset="0"/>
              <a:buChar char="•"/>
            </a:pPr>
            <a:r>
              <a:rPr lang="en-US" dirty="0"/>
              <a:t>INFOR</a:t>
            </a:r>
          </a:p>
        </p:txBody>
      </p:sp>
      <p:sp>
        <p:nvSpPr>
          <p:cNvPr id="11" name="TextBox 10">
            <a:extLst>
              <a:ext uri="{FF2B5EF4-FFF2-40B4-BE49-F238E27FC236}">
                <a16:creationId xmlns:a16="http://schemas.microsoft.com/office/drawing/2014/main" id="{399C0EA0-9CFA-4056-BD05-B4DFE5D5777D}"/>
              </a:ext>
            </a:extLst>
          </p:cNvPr>
          <p:cNvSpPr txBox="1"/>
          <p:nvPr/>
        </p:nvSpPr>
        <p:spPr>
          <a:xfrm>
            <a:off x="826416" y="3482052"/>
            <a:ext cx="7135676" cy="954107"/>
          </a:xfrm>
          <a:prstGeom prst="rect">
            <a:avLst/>
          </a:prstGeom>
          <a:noFill/>
        </p:spPr>
        <p:txBody>
          <a:bodyPr wrap="square" rtlCol="0">
            <a:spAutoFit/>
          </a:bodyPr>
          <a:lstStyle/>
          <a:p>
            <a:pPr algn="ctr"/>
            <a:r>
              <a:rPr lang="en-US" sz="2800" dirty="0"/>
              <a:t>50 years of data !!</a:t>
            </a:r>
          </a:p>
          <a:p>
            <a:pPr algn="ctr"/>
            <a:r>
              <a:rPr lang="en-US" sz="2800" dirty="0"/>
              <a:t>(of varying quality)</a:t>
            </a:r>
            <a:endParaRPr lang="en-GB" sz="2800" dirty="0"/>
          </a:p>
        </p:txBody>
      </p:sp>
    </p:spTree>
    <p:extLst>
      <p:ext uri="{BB962C8B-B14F-4D97-AF65-F5344CB8AC3E}">
        <p14:creationId xmlns:p14="http://schemas.microsoft.com/office/powerpoint/2010/main" val="67704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5D026B-F2D4-4F4D-A386-71F00593DDA8}"/>
              </a:ext>
            </a:extLst>
          </p:cNvPr>
          <p:cNvSpPr>
            <a:spLocks noGrp="1"/>
          </p:cNvSpPr>
          <p:nvPr>
            <p:ph type="title"/>
          </p:nvPr>
        </p:nvSpPr>
        <p:spPr/>
        <p:txBody>
          <a:bodyPr>
            <a:normAutofit fontScale="90000"/>
          </a:bodyPr>
          <a:lstStyle/>
          <a:p>
            <a:r>
              <a:rPr lang="en-US" dirty="0"/>
              <a:t>Data (re)structuring</a:t>
            </a:r>
            <a:endParaRPr lang="en-GB" dirty="0"/>
          </a:p>
        </p:txBody>
      </p:sp>
      <p:sp>
        <p:nvSpPr>
          <p:cNvPr id="8" name="Content Placeholder 7">
            <a:extLst>
              <a:ext uri="{FF2B5EF4-FFF2-40B4-BE49-F238E27FC236}">
                <a16:creationId xmlns:a16="http://schemas.microsoft.com/office/drawing/2014/main" id="{8817A94D-47A4-44D7-9E02-4BC8C3CC8A50}"/>
              </a:ext>
            </a:extLst>
          </p:cNvPr>
          <p:cNvSpPr>
            <a:spLocks noGrp="1"/>
          </p:cNvSpPr>
          <p:nvPr>
            <p:ph idx="1"/>
          </p:nvPr>
        </p:nvSpPr>
        <p:spPr>
          <a:xfrm>
            <a:off x="457200" y="994205"/>
            <a:ext cx="8229600" cy="1667261"/>
          </a:xfrm>
        </p:spPr>
        <p:txBody>
          <a:bodyPr>
            <a:normAutofit fontScale="92500" lnSpcReduction="10000"/>
          </a:bodyPr>
          <a:lstStyle/>
          <a:p>
            <a:r>
              <a:rPr lang="en-GB" sz="1800" kern="800" dirty="0">
                <a:latin typeface="Times" panose="02020603050405020304" pitchFamily="18" charset="0"/>
                <a:ea typeface="Times New Roman" panose="02020603050405020304" pitchFamily="18" charset="0"/>
                <a:cs typeface="Times New Roman" panose="02020603050405020304" pitchFamily="18" charset="0"/>
              </a:rPr>
              <a:t>M</a:t>
            </a:r>
            <a:r>
              <a:rPr lang="en-GB" sz="1800" kern="800" dirty="0">
                <a:effectLst/>
                <a:latin typeface="Times" panose="02020603050405020304" pitchFamily="18" charset="0"/>
                <a:ea typeface="Times New Roman" panose="02020603050405020304" pitchFamily="18" charset="0"/>
                <a:cs typeface="Times New Roman" panose="02020603050405020304" pitchFamily="18" charset="0"/>
              </a:rPr>
              <a:t>any variations in the quantity and quality of the data entered over the years</a:t>
            </a:r>
          </a:p>
          <a:p>
            <a:r>
              <a:rPr lang="en-GB" sz="1800" kern="800" dirty="0">
                <a:latin typeface="Times" panose="02020603050405020304" pitchFamily="18" charset="0"/>
                <a:cs typeface="Times New Roman" panose="02020603050405020304" pitchFamily="18" charset="0"/>
              </a:rPr>
              <a:t>Difficult to extract useful data e.g. PPE (Plant, Property, equipment)</a:t>
            </a:r>
          </a:p>
          <a:p>
            <a:r>
              <a:rPr lang="en-GB" sz="1800" kern="800" dirty="0">
                <a:latin typeface="Times" panose="02020603050405020304" pitchFamily="18" charset="0"/>
                <a:cs typeface="Times New Roman" panose="02020603050405020304" pitchFamily="18" charset="0"/>
              </a:rPr>
              <a:t>Main problems related to </a:t>
            </a:r>
          </a:p>
          <a:p>
            <a:pPr marL="36576" indent="0">
              <a:buNone/>
            </a:pPr>
            <a:endParaRPr lang="en-GB" sz="1800" kern="800" dirty="0">
              <a:latin typeface="Times" panose="02020603050405020304" pitchFamily="18" charset="0"/>
              <a:cs typeface="Times New Roman" panose="02020603050405020304" pitchFamily="18" charset="0"/>
            </a:endParaRPr>
          </a:p>
          <a:p>
            <a:pPr marL="754380" lvl="1" indent="-342900" algn="just">
              <a:buFont typeface="+mj-lt"/>
              <a:buAutoNum type="arabicPeriod"/>
            </a:pPr>
            <a:r>
              <a:rPr lang="en-GB" sz="1400" kern="800" dirty="0">
                <a:effectLst/>
                <a:latin typeface="Times" panose="02020603050405020304" pitchFamily="18" charset="0"/>
                <a:ea typeface="Times New Roman" panose="02020603050405020304" pitchFamily="18" charset="0"/>
                <a:cs typeface="Times New Roman" panose="02020603050405020304" pitchFamily="18" charset="0"/>
              </a:rPr>
              <a:t>The age of the equipment</a:t>
            </a:r>
          </a:p>
          <a:p>
            <a:pPr marL="754380" lvl="1" indent="-342900" algn="just">
              <a:buFont typeface="+mj-lt"/>
              <a:buAutoNum type="arabicPeriod"/>
            </a:pPr>
            <a:r>
              <a:rPr lang="en-GB" sz="1400" kern="800" dirty="0">
                <a:effectLst/>
                <a:latin typeface="Times" panose="02020603050405020304" pitchFamily="18" charset="0"/>
                <a:ea typeface="Times New Roman" panose="02020603050405020304" pitchFamily="18" charset="0"/>
                <a:cs typeface="Times New Roman" panose="02020603050405020304" pitchFamily="18" charset="0"/>
              </a:rPr>
              <a:t>The type of equipment </a:t>
            </a:r>
          </a:p>
          <a:p>
            <a:pPr marL="448056" lvl="1" indent="0">
              <a:buNone/>
            </a:pPr>
            <a:endParaRPr lang="en-GB" dirty="0"/>
          </a:p>
        </p:txBody>
      </p:sp>
      <p:sp>
        <p:nvSpPr>
          <p:cNvPr id="3" name="Date Placeholder 2">
            <a:extLst>
              <a:ext uri="{FF2B5EF4-FFF2-40B4-BE49-F238E27FC236}">
                <a16:creationId xmlns:a16="http://schemas.microsoft.com/office/drawing/2014/main" id="{249004A4-B5FA-4A4C-9F2C-86C500F57728}"/>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4" name="Footer Placeholder 3">
            <a:extLst>
              <a:ext uri="{FF2B5EF4-FFF2-40B4-BE49-F238E27FC236}">
                <a16:creationId xmlns:a16="http://schemas.microsoft.com/office/drawing/2014/main" id="{067EC9CB-DBDE-4A2C-BBF2-7C22801B7835}"/>
              </a:ext>
            </a:extLst>
          </p:cNvPr>
          <p:cNvSpPr>
            <a:spLocks noGrp="1"/>
          </p:cNvSpPr>
          <p:nvPr>
            <p:ph type="ftr" sz="quarter" idx="3"/>
          </p:nvPr>
        </p:nvSpPr>
        <p:spPr/>
        <p:txBody>
          <a:bodyPr/>
          <a:lstStyle/>
          <a:p>
            <a:r>
              <a:rPr lang="en-US" dirty="0"/>
              <a:t>EDMS 2957034 </a:t>
            </a:r>
          </a:p>
        </p:txBody>
      </p:sp>
      <p:sp>
        <p:nvSpPr>
          <p:cNvPr id="5" name="Slide Number Placeholder 4">
            <a:extLst>
              <a:ext uri="{FF2B5EF4-FFF2-40B4-BE49-F238E27FC236}">
                <a16:creationId xmlns:a16="http://schemas.microsoft.com/office/drawing/2014/main" id="{D4A1A4F4-1718-4BF4-909F-FD46635D6F36}"/>
              </a:ext>
            </a:extLst>
          </p:cNvPr>
          <p:cNvSpPr>
            <a:spLocks noGrp="1"/>
          </p:cNvSpPr>
          <p:nvPr>
            <p:ph type="sldNum" sz="quarter" idx="4"/>
          </p:nvPr>
        </p:nvSpPr>
        <p:spPr/>
        <p:txBody>
          <a:bodyPr/>
          <a:lstStyle/>
          <a:p>
            <a:fld id="{17918391-D411-FE40-AAD7-861AE5233E0E}" type="slidenum">
              <a:rPr lang="en-US" smtClean="0"/>
              <a:pPr/>
              <a:t>4</a:t>
            </a:fld>
            <a:endParaRPr lang="en-US" dirty="0"/>
          </a:p>
        </p:txBody>
      </p:sp>
      <p:pic>
        <p:nvPicPr>
          <p:cNvPr id="11" name="Picture 10">
            <a:extLst>
              <a:ext uri="{FF2B5EF4-FFF2-40B4-BE49-F238E27FC236}">
                <a16:creationId xmlns:a16="http://schemas.microsoft.com/office/drawing/2014/main" id="{C4A2705B-098F-4841-ABF9-FCFB11B284E5}"/>
              </a:ext>
            </a:extLst>
          </p:cNvPr>
          <p:cNvPicPr>
            <a:picLocks noChangeAspect="1"/>
          </p:cNvPicPr>
          <p:nvPr/>
        </p:nvPicPr>
        <p:blipFill>
          <a:blip r:embed="rId2"/>
          <a:stretch>
            <a:fillRect/>
          </a:stretch>
        </p:blipFill>
        <p:spPr>
          <a:xfrm>
            <a:off x="5374516" y="1778859"/>
            <a:ext cx="3457450" cy="1755878"/>
          </a:xfrm>
          <a:prstGeom prst="rect">
            <a:avLst/>
          </a:prstGeom>
        </p:spPr>
      </p:pic>
      <p:sp>
        <p:nvSpPr>
          <p:cNvPr id="12" name="TextBox 11">
            <a:extLst>
              <a:ext uri="{FF2B5EF4-FFF2-40B4-BE49-F238E27FC236}">
                <a16:creationId xmlns:a16="http://schemas.microsoft.com/office/drawing/2014/main" id="{D4CCABBA-4B79-4F09-A384-9462B61D5EFA}"/>
              </a:ext>
            </a:extLst>
          </p:cNvPr>
          <p:cNvSpPr txBox="1"/>
          <p:nvPr/>
        </p:nvSpPr>
        <p:spPr>
          <a:xfrm>
            <a:off x="728781" y="2970662"/>
            <a:ext cx="4645735" cy="923330"/>
          </a:xfrm>
          <a:prstGeom prst="rect">
            <a:avLst/>
          </a:prstGeom>
          <a:noFill/>
        </p:spPr>
        <p:txBody>
          <a:bodyPr wrap="square" rtlCol="0">
            <a:spAutoFit/>
          </a:bodyPr>
          <a:lstStyle/>
          <a:p>
            <a:pPr marL="285750" indent="-285750">
              <a:buFont typeface="Arial" panose="020B0604020202020204" pitchFamily="34" charset="0"/>
              <a:buChar char="•"/>
            </a:pPr>
            <a:r>
              <a:rPr lang="en-GB" sz="1800" kern="800" dirty="0">
                <a:latin typeface="Times" panose="02020603050405020304" pitchFamily="18" charset="0"/>
                <a:ea typeface="Times New Roman" panose="02020603050405020304" pitchFamily="18" charset="0"/>
                <a:cs typeface="Times New Roman" panose="02020603050405020304" pitchFamily="18" charset="0"/>
              </a:rPr>
              <a:t>It was decided to do a complete restructuring and define how the data should be structured before changing anything in INFOR</a:t>
            </a:r>
            <a:endParaRPr lang="en-GB" dirty="0"/>
          </a:p>
        </p:txBody>
      </p:sp>
    </p:spTree>
    <p:extLst>
      <p:ext uri="{BB962C8B-B14F-4D97-AF65-F5344CB8AC3E}">
        <p14:creationId xmlns:p14="http://schemas.microsoft.com/office/powerpoint/2010/main" val="141532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AEC5-3BF3-4E41-BCD7-FEC3A1067AE9}"/>
              </a:ext>
            </a:extLst>
          </p:cNvPr>
          <p:cNvSpPr>
            <a:spLocks noGrp="1"/>
          </p:cNvSpPr>
          <p:nvPr>
            <p:ph type="title"/>
          </p:nvPr>
        </p:nvSpPr>
        <p:spPr/>
        <p:txBody>
          <a:bodyPr>
            <a:normAutofit fontScale="90000"/>
          </a:bodyPr>
          <a:lstStyle/>
          <a:p>
            <a:r>
              <a:rPr lang="en-US" dirty="0"/>
              <a:t>Data (re)structuring</a:t>
            </a:r>
            <a:endParaRPr lang="en-GB" dirty="0"/>
          </a:p>
        </p:txBody>
      </p:sp>
      <p:sp>
        <p:nvSpPr>
          <p:cNvPr id="3" name="Content Placeholder 2">
            <a:extLst>
              <a:ext uri="{FF2B5EF4-FFF2-40B4-BE49-F238E27FC236}">
                <a16:creationId xmlns:a16="http://schemas.microsoft.com/office/drawing/2014/main" id="{B095825B-5C24-4EBF-B900-1EFADFCBA9D7}"/>
              </a:ext>
            </a:extLst>
          </p:cNvPr>
          <p:cNvSpPr>
            <a:spLocks noGrp="1"/>
          </p:cNvSpPr>
          <p:nvPr>
            <p:ph idx="1"/>
          </p:nvPr>
        </p:nvSpPr>
        <p:spPr/>
        <p:txBody>
          <a:bodyPr/>
          <a:lstStyle/>
          <a:p>
            <a:pPr indent="0" algn="just">
              <a:buNone/>
            </a:pPr>
            <a:r>
              <a:rPr lang="en-GB" sz="1800" kern="800" dirty="0">
                <a:effectLst/>
                <a:latin typeface="Times New Roman" panose="02020603050405020304" pitchFamily="18" charset="0"/>
                <a:ea typeface="Times New Roman" panose="02020603050405020304" pitchFamily="18" charset="0"/>
              </a:rPr>
              <a:t>The document is divided into six main chapters</a:t>
            </a:r>
          </a:p>
          <a:p>
            <a:pPr marL="342900" lvl="0" indent="-342900" algn="just">
              <a:buFont typeface="Symbol" panose="05050102010706020507" pitchFamily="18" charset="2"/>
              <a:buChar char=""/>
              <a:tabLst>
                <a:tab pos="218440" algn="l"/>
              </a:tabLst>
            </a:pPr>
            <a:r>
              <a:rPr lang="en-GB" sz="1800" kern="800" dirty="0">
                <a:effectLst/>
                <a:latin typeface="Times New Roman" panose="02020603050405020304" pitchFamily="18" charset="0"/>
                <a:ea typeface="Times New Roman" panose="02020603050405020304" pitchFamily="18" charset="0"/>
              </a:rPr>
              <a:t>Systems</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218440" algn="l"/>
              </a:tabLst>
            </a:pPr>
            <a:r>
              <a:rPr lang="en-GB" sz="1800" kern="800" dirty="0">
                <a:effectLst/>
                <a:latin typeface="Times New Roman" panose="02020603050405020304" pitchFamily="18" charset="0"/>
                <a:ea typeface="Times New Roman" panose="02020603050405020304" pitchFamily="18" charset="0"/>
              </a:rPr>
              <a:t>Codes</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218440" algn="l"/>
              </a:tabLst>
            </a:pPr>
            <a:r>
              <a:rPr lang="en-GB" sz="1800" kern="800" dirty="0">
                <a:effectLst/>
                <a:latin typeface="Times New Roman" panose="02020603050405020304" pitchFamily="18" charset="0"/>
                <a:ea typeface="Times New Roman" panose="02020603050405020304" pitchFamily="18" charset="0"/>
              </a:rPr>
              <a:t>Classes and Categories</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218440" algn="l"/>
              </a:tabLst>
            </a:pPr>
            <a:r>
              <a:rPr lang="en-GB" sz="1800" kern="800" dirty="0">
                <a:effectLst/>
                <a:latin typeface="Times New Roman" panose="02020603050405020304" pitchFamily="18" charset="0"/>
                <a:ea typeface="Times New Roman" panose="02020603050405020304" pitchFamily="18" charset="0"/>
              </a:rPr>
              <a:t>Hierarchies</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218440" algn="l"/>
              </a:tabLst>
            </a:pPr>
            <a:r>
              <a:rPr lang="en-GB" sz="1800" kern="800" dirty="0">
                <a:effectLst/>
                <a:latin typeface="Times New Roman" panose="02020603050405020304" pitchFamily="18" charset="0"/>
                <a:ea typeface="Times New Roman" panose="02020603050405020304" pitchFamily="18" charset="0"/>
              </a:rPr>
              <a:t>Attributes</a:t>
            </a:r>
          </a:p>
          <a:p>
            <a:pPr marL="342900" lvl="0" indent="-342900" algn="just">
              <a:buFont typeface="Symbol" panose="05050102010706020507" pitchFamily="18" charset="2"/>
              <a:buChar char=""/>
              <a:tabLst>
                <a:tab pos="218440" algn="l"/>
              </a:tabLst>
            </a:pPr>
            <a:r>
              <a:rPr lang="en-GB" sz="1800" kern="800" dirty="0">
                <a:latin typeface="Times New Roman" panose="02020603050405020304" pitchFamily="18" charset="0"/>
                <a:ea typeface="Times New Roman" panose="02020603050405020304" pitchFamily="18" charset="0"/>
              </a:rPr>
              <a:t>Closing Codes</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21AC38FF-83AE-4A1A-9648-37831AD361AD}"/>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5" name="Footer Placeholder 4">
            <a:extLst>
              <a:ext uri="{FF2B5EF4-FFF2-40B4-BE49-F238E27FC236}">
                <a16:creationId xmlns:a16="http://schemas.microsoft.com/office/drawing/2014/main" id="{DDFD6CAA-9362-4C03-A7FF-B6959D18E51C}"/>
              </a:ext>
            </a:extLst>
          </p:cNvPr>
          <p:cNvSpPr>
            <a:spLocks noGrp="1"/>
          </p:cNvSpPr>
          <p:nvPr>
            <p:ph type="ftr" sz="quarter" idx="3"/>
          </p:nvPr>
        </p:nvSpPr>
        <p:spPr/>
        <p:txBody>
          <a:bodyPr/>
          <a:lstStyle/>
          <a:p>
            <a:r>
              <a:rPr lang="en-US" dirty="0"/>
              <a:t>EDMS 2957034 </a:t>
            </a:r>
          </a:p>
        </p:txBody>
      </p:sp>
      <p:sp>
        <p:nvSpPr>
          <p:cNvPr id="6" name="Slide Number Placeholder 5">
            <a:extLst>
              <a:ext uri="{FF2B5EF4-FFF2-40B4-BE49-F238E27FC236}">
                <a16:creationId xmlns:a16="http://schemas.microsoft.com/office/drawing/2014/main" id="{E7305DB5-AE48-4462-B29D-91D870B0B087}"/>
              </a:ext>
            </a:extLst>
          </p:cNvPr>
          <p:cNvSpPr>
            <a:spLocks noGrp="1"/>
          </p:cNvSpPr>
          <p:nvPr>
            <p:ph type="sldNum" sz="quarter" idx="4"/>
          </p:nvPr>
        </p:nvSpPr>
        <p:spPr/>
        <p:txBody>
          <a:bodyPr/>
          <a:lstStyle/>
          <a:p>
            <a:fld id="{17918391-D411-FE40-AAD7-861AE5233E0E}" type="slidenum">
              <a:rPr lang="en-US" smtClean="0"/>
              <a:pPr/>
              <a:t>5</a:t>
            </a:fld>
            <a:endParaRPr lang="en-US" dirty="0"/>
          </a:p>
        </p:txBody>
      </p:sp>
      <p:pic>
        <p:nvPicPr>
          <p:cNvPr id="7" name="Picture 6">
            <a:extLst>
              <a:ext uri="{FF2B5EF4-FFF2-40B4-BE49-F238E27FC236}">
                <a16:creationId xmlns:a16="http://schemas.microsoft.com/office/drawing/2014/main" id="{7FD3661F-C644-4EAF-B821-770E2EB6ADD2}"/>
              </a:ext>
            </a:extLst>
          </p:cNvPr>
          <p:cNvPicPr/>
          <p:nvPr/>
        </p:nvPicPr>
        <p:blipFill>
          <a:blip r:embed="rId2"/>
          <a:stretch>
            <a:fillRect/>
          </a:stretch>
        </p:blipFill>
        <p:spPr>
          <a:xfrm>
            <a:off x="3569141" y="1276162"/>
            <a:ext cx="3669430" cy="1310912"/>
          </a:xfrm>
          <a:prstGeom prst="rect">
            <a:avLst/>
          </a:prstGeom>
        </p:spPr>
      </p:pic>
      <p:pic>
        <p:nvPicPr>
          <p:cNvPr id="8" name="Picture 7">
            <a:extLst>
              <a:ext uri="{FF2B5EF4-FFF2-40B4-BE49-F238E27FC236}">
                <a16:creationId xmlns:a16="http://schemas.microsoft.com/office/drawing/2014/main" id="{8EE9682F-4DBD-4E4A-ACC5-9766D1176177}"/>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036135" y="2702493"/>
            <a:ext cx="2968625" cy="1761490"/>
          </a:xfrm>
          <a:prstGeom prst="rect">
            <a:avLst/>
          </a:prstGeom>
        </p:spPr>
      </p:pic>
    </p:spTree>
    <p:extLst>
      <p:ext uri="{BB962C8B-B14F-4D97-AF65-F5344CB8AC3E}">
        <p14:creationId xmlns:p14="http://schemas.microsoft.com/office/powerpoint/2010/main" val="320887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C7BA-E38A-4E49-BF20-9561285F9930}"/>
              </a:ext>
            </a:extLst>
          </p:cNvPr>
          <p:cNvSpPr>
            <a:spLocks noGrp="1"/>
          </p:cNvSpPr>
          <p:nvPr>
            <p:ph type="title"/>
          </p:nvPr>
        </p:nvSpPr>
        <p:spPr/>
        <p:txBody>
          <a:bodyPr>
            <a:normAutofit fontScale="90000"/>
          </a:bodyPr>
          <a:lstStyle/>
          <a:p>
            <a:r>
              <a:rPr lang="en-US" dirty="0"/>
              <a:t>Validation</a:t>
            </a:r>
            <a:endParaRPr lang="en-GB" dirty="0"/>
          </a:p>
        </p:txBody>
      </p:sp>
      <p:sp>
        <p:nvSpPr>
          <p:cNvPr id="3" name="Content Placeholder 2">
            <a:extLst>
              <a:ext uri="{FF2B5EF4-FFF2-40B4-BE49-F238E27FC236}">
                <a16:creationId xmlns:a16="http://schemas.microsoft.com/office/drawing/2014/main" id="{D164D3DF-BB97-4DEB-9403-F67E8EC52598}"/>
              </a:ext>
            </a:extLst>
          </p:cNvPr>
          <p:cNvSpPr>
            <a:spLocks noGrp="1"/>
          </p:cNvSpPr>
          <p:nvPr>
            <p:ph idx="1"/>
          </p:nvPr>
        </p:nvSpPr>
        <p:spPr>
          <a:xfrm>
            <a:off x="457200" y="994205"/>
            <a:ext cx="8229600" cy="3354542"/>
          </a:xfrm>
        </p:spPr>
        <p:txBody>
          <a:bodyPr>
            <a:normAutofit/>
          </a:bodyPr>
          <a:lstStyle/>
          <a:p>
            <a:r>
              <a:rPr lang="en-US" sz="2200" dirty="0"/>
              <a:t>Because everything is formalized it is relatively easy to run scripts to verify that the information in INFOR follows the definitions in the document. </a:t>
            </a:r>
          </a:p>
          <a:p>
            <a:r>
              <a:rPr lang="en-US" sz="2000" dirty="0"/>
              <a:t>E.g. </a:t>
            </a:r>
          </a:p>
          <a:p>
            <a:pPr lvl="1"/>
            <a:r>
              <a:rPr lang="en-US" sz="1800" dirty="0"/>
              <a:t>All equipment’s must have a class. </a:t>
            </a:r>
          </a:p>
          <a:p>
            <a:pPr lvl="1"/>
            <a:r>
              <a:rPr lang="en-US" sz="1800" dirty="0"/>
              <a:t>An equipment type should all have assigned a class of a certain subset</a:t>
            </a:r>
          </a:p>
          <a:p>
            <a:pPr marL="448056" lvl="1" indent="0">
              <a:buNone/>
            </a:pPr>
            <a:r>
              <a:rPr lang="en-US" dirty="0"/>
              <a:t>   </a:t>
            </a:r>
            <a:endParaRPr lang="en-GB" dirty="0"/>
          </a:p>
        </p:txBody>
      </p:sp>
      <p:sp>
        <p:nvSpPr>
          <p:cNvPr id="4" name="Date Placeholder 3">
            <a:extLst>
              <a:ext uri="{FF2B5EF4-FFF2-40B4-BE49-F238E27FC236}">
                <a16:creationId xmlns:a16="http://schemas.microsoft.com/office/drawing/2014/main" id="{D3B49CDD-BF98-4C26-9F51-C9E2FD448E08}"/>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5" name="Footer Placeholder 4">
            <a:extLst>
              <a:ext uri="{FF2B5EF4-FFF2-40B4-BE49-F238E27FC236}">
                <a16:creationId xmlns:a16="http://schemas.microsoft.com/office/drawing/2014/main" id="{30EDAB86-801B-4CDB-8FAE-A7822BFD8F64}"/>
              </a:ext>
            </a:extLst>
          </p:cNvPr>
          <p:cNvSpPr>
            <a:spLocks noGrp="1"/>
          </p:cNvSpPr>
          <p:nvPr>
            <p:ph type="ftr" sz="quarter" idx="3"/>
          </p:nvPr>
        </p:nvSpPr>
        <p:spPr/>
        <p:txBody>
          <a:bodyPr/>
          <a:lstStyle/>
          <a:p>
            <a:r>
              <a:rPr lang="en-US" dirty="0"/>
              <a:t>EDMS 2957034 </a:t>
            </a:r>
          </a:p>
        </p:txBody>
      </p:sp>
      <p:sp>
        <p:nvSpPr>
          <p:cNvPr id="6" name="Slide Number Placeholder 5">
            <a:extLst>
              <a:ext uri="{FF2B5EF4-FFF2-40B4-BE49-F238E27FC236}">
                <a16:creationId xmlns:a16="http://schemas.microsoft.com/office/drawing/2014/main" id="{96B2569C-69EC-47C3-B56F-A5BDF2ABAACC}"/>
              </a:ext>
            </a:extLst>
          </p:cNvPr>
          <p:cNvSpPr>
            <a:spLocks noGrp="1"/>
          </p:cNvSpPr>
          <p:nvPr>
            <p:ph type="sldNum" sz="quarter" idx="4"/>
          </p:nvPr>
        </p:nvSpPr>
        <p:spPr/>
        <p:txBody>
          <a:bodyPr/>
          <a:lstStyle/>
          <a:p>
            <a:fld id="{17918391-D411-FE40-AAD7-861AE5233E0E}" type="slidenum">
              <a:rPr lang="en-US" smtClean="0"/>
              <a:pPr/>
              <a:t>6</a:t>
            </a:fld>
            <a:endParaRPr lang="en-US" dirty="0"/>
          </a:p>
        </p:txBody>
      </p:sp>
      <p:pic>
        <p:nvPicPr>
          <p:cNvPr id="8" name="Picture 7">
            <a:extLst>
              <a:ext uri="{FF2B5EF4-FFF2-40B4-BE49-F238E27FC236}">
                <a16:creationId xmlns:a16="http://schemas.microsoft.com/office/drawing/2014/main" id="{A7D8CEEB-8A48-40E1-A494-0AB081CB4E55}"/>
              </a:ext>
            </a:extLst>
          </p:cNvPr>
          <p:cNvPicPr>
            <a:picLocks noChangeAspect="1"/>
          </p:cNvPicPr>
          <p:nvPr/>
        </p:nvPicPr>
        <p:blipFill>
          <a:blip r:embed="rId2"/>
          <a:stretch>
            <a:fillRect/>
          </a:stretch>
        </p:blipFill>
        <p:spPr>
          <a:xfrm>
            <a:off x="2864497" y="3087329"/>
            <a:ext cx="3005031" cy="1261418"/>
          </a:xfrm>
          <a:prstGeom prst="rect">
            <a:avLst/>
          </a:prstGeom>
        </p:spPr>
      </p:pic>
    </p:spTree>
    <p:extLst>
      <p:ext uri="{BB962C8B-B14F-4D97-AF65-F5344CB8AC3E}">
        <p14:creationId xmlns:p14="http://schemas.microsoft.com/office/powerpoint/2010/main" val="140636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89C9-8F68-4CDC-8F58-FAD6A331C34A}"/>
              </a:ext>
            </a:extLst>
          </p:cNvPr>
          <p:cNvSpPr>
            <a:spLocks noGrp="1"/>
          </p:cNvSpPr>
          <p:nvPr>
            <p:ph type="title"/>
          </p:nvPr>
        </p:nvSpPr>
        <p:spPr/>
        <p:txBody>
          <a:bodyPr>
            <a:normAutofit fontScale="90000"/>
          </a:bodyPr>
          <a:lstStyle/>
          <a:p>
            <a:r>
              <a:rPr lang="en-US" dirty="0"/>
              <a:t>Reporting</a:t>
            </a:r>
            <a:endParaRPr lang="en-GB" dirty="0"/>
          </a:p>
        </p:txBody>
      </p:sp>
      <p:sp>
        <p:nvSpPr>
          <p:cNvPr id="4" name="Date Placeholder 3">
            <a:extLst>
              <a:ext uri="{FF2B5EF4-FFF2-40B4-BE49-F238E27FC236}">
                <a16:creationId xmlns:a16="http://schemas.microsoft.com/office/drawing/2014/main" id="{73EC0283-9FFE-413F-8C65-87ED32B7D4C4}"/>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5" name="Footer Placeholder 4">
            <a:extLst>
              <a:ext uri="{FF2B5EF4-FFF2-40B4-BE49-F238E27FC236}">
                <a16:creationId xmlns:a16="http://schemas.microsoft.com/office/drawing/2014/main" id="{3C09AC6D-F95F-4EB5-AFA0-B4ACB5231FA9}"/>
              </a:ext>
            </a:extLst>
          </p:cNvPr>
          <p:cNvSpPr>
            <a:spLocks noGrp="1"/>
          </p:cNvSpPr>
          <p:nvPr>
            <p:ph type="ftr" sz="quarter" idx="3"/>
          </p:nvPr>
        </p:nvSpPr>
        <p:spPr/>
        <p:txBody>
          <a:bodyPr/>
          <a:lstStyle/>
          <a:p>
            <a:r>
              <a:rPr lang="en-US" dirty="0"/>
              <a:t>EDMS 2957034 </a:t>
            </a:r>
          </a:p>
        </p:txBody>
      </p:sp>
      <p:sp>
        <p:nvSpPr>
          <p:cNvPr id="6" name="Slide Number Placeholder 5">
            <a:extLst>
              <a:ext uri="{FF2B5EF4-FFF2-40B4-BE49-F238E27FC236}">
                <a16:creationId xmlns:a16="http://schemas.microsoft.com/office/drawing/2014/main" id="{9E84B545-3196-4DF8-B4D3-9353661FE9C8}"/>
              </a:ext>
            </a:extLst>
          </p:cNvPr>
          <p:cNvSpPr>
            <a:spLocks noGrp="1"/>
          </p:cNvSpPr>
          <p:nvPr>
            <p:ph type="sldNum" sz="quarter" idx="4"/>
          </p:nvPr>
        </p:nvSpPr>
        <p:spPr/>
        <p:txBody>
          <a:bodyPr/>
          <a:lstStyle/>
          <a:p>
            <a:fld id="{17918391-D411-FE40-AAD7-861AE5233E0E}" type="slidenum">
              <a:rPr lang="en-US" smtClean="0"/>
              <a:pPr/>
              <a:t>7</a:t>
            </a:fld>
            <a:endParaRPr lang="en-US" dirty="0"/>
          </a:p>
        </p:txBody>
      </p:sp>
      <p:pic>
        <p:nvPicPr>
          <p:cNvPr id="7" name="Picture 6">
            <a:extLst>
              <a:ext uri="{FF2B5EF4-FFF2-40B4-BE49-F238E27FC236}">
                <a16:creationId xmlns:a16="http://schemas.microsoft.com/office/drawing/2014/main" id="{7B577187-C3EF-4A85-9A8E-B1795EF7C8A2}"/>
              </a:ext>
            </a:extLst>
          </p:cNvPr>
          <p:cNvPicPr/>
          <p:nvPr/>
        </p:nvPicPr>
        <p:blipFill>
          <a:blip r:embed="rId2"/>
          <a:stretch>
            <a:fillRect/>
          </a:stretch>
        </p:blipFill>
        <p:spPr>
          <a:xfrm>
            <a:off x="5146243" y="1001177"/>
            <a:ext cx="2968625" cy="3304540"/>
          </a:xfrm>
          <a:prstGeom prst="rect">
            <a:avLst/>
          </a:prstGeom>
        </p:spPr>
      </p:pic>
      <p:sp>
        <p:nvSpPr>
          <p:cNvPr id="11" name="TextBox 10">
            <a:extLst>
              <a:ext uri="{FF2B5EF4-FFF2-40B4-BE49-F238E27FC236}">
                <a16:creationId xmlns:a16="http://schemas.microsoft.com/office/drawing/2014/main" id="{AB082F95-08D2-47C5-B6B0-F977DA6398A3}"/>
              </a:ext>
            </a:extLst>
          </p:cNvPr>
          <p:cNvSpPr txBox="1"/>
          <p:nvPr/>
        </p:nvSpPr>
        <p:spPr>
          <a:xfrm>
            <a:off x="6446644" y="643446"/>
            <a:ext cx="452847" cy="253916"/>
          </a:xfrm>
          <a:prstGeom prst="rect">
            <a:avLst/>
          </a:prstGeom>
          <a:noFill/>
        </p:spPr>
        <p:txBody>
          <a:bodyPr wrap="square" rtlCol="0">
            <a:spAutoFit/>
          </a:bodyPr>
          <a:lstStyle/>
          <a:p>
            <a:r>
              <a:rPr lang="en-US" sz="1050" dirty="0"/>
              <a:t>PPE</a:t>
            </a:r>
            <a:endParaRPr lang="en-GB" sz="1050" dirty="0"/>
          </a:p>
        </p:txBody>
      </p:sp>
      <p:sp>
        <p:nvSpPr>
          <p:cNvPr id="12" name="TextBox 11">
            <a:extLst>
              <a:ext uri="{FF2B5EF4-FFF2-40B4-BE49-F238E27FC236}">
                <a16:creationId xmlns:a16="http://schemas.microsoft.com/office/drawing/2014/main" id="{A08774C9-9BBA-24FA-F5C7-5C6727335435}"/>
              </a:ext>
            </a:extLst>
          </p:cNvPr>
          <p:cNvSpPr txBox="1"/>
          <p:nvPr/>
        </p:nvSpPr>
        <p:spPr>
          <a:xfrm>
            <a:off x="457200" y="1121790"/>
            <a:ext cx="4524866" cy="2862322"/>
          </a:xfrm>
          <a:prstGeom prst="rect">
            <a:avLst/>
          </a:prstGeom>
          <a:noFill/>
        </p:spPr>
        <p:txBody>
          <a:bodyPr wrap="square" rtlCol="0">
            <a:spAutoFit/>
          </a:bodyPr>
          <a:lstStyle/>
          <a:p>
            <a:r>
              <a:rPr lang="en-US" dirty="0"/>
              <a:t>All report are also defined in a document before development </a:t>
            </a:r>
          </a:p>
          <a:p>
            <a:endParaRPr lang="en-US" dirty="0"/>
          </a:p>
          <a:p>
            <a:r>
              <a:rPr lang="en-US" dirty="0"/>
              <a:t>PPE (Plan, Property and Equipment) report calculates the values of our installation based and an average price calculated per class of equipment and a deprecation value (age of equipment).</a:t>
            </a:r>
          </a:p>
          <a:p>
            <a:endParaRPr lang="en-US" dirty="0"/>
          </a:p>
          <a:p>
            <a:r>
              <a:rPr lang="en-US" dirty="0"/>
              <a:t>Pentaho analytics report   </a:t>
            </a:r>
            <a:endParaRPr lang="en-GB" dirty="0"/>
          </a:p>
        </p:txBody>
      </p:sp>
    </p:spTree>
    <p:extLst>
      <p:ext uri="{BB962C8B-B14F-4D97-AF65-F5344CB8AC3E}">
        <p14:creationId xmlns:p14="http://schemas.microsoft.com/office/powerpoint/2010/main" val="140410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C8028AB-C35E-65E4-23A1-94297B03AA6B}"/>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5" name="Footer Placeholder 4">
            <a:extLst>
              <a:ext uri="{FF2B5EF4-FFF2-40B4-BE49-F238E27FC236}">
                <a16:creationId xmlns:a16="http://schemas.microsoft.com/office/drawing/2014/main" id="{9A5989F9-6CC3-8284-2CB5-4C73B28F96F6}"/>
              </a:ext>
            </a:extLst>
          </p:cNvPr>
          <p:cNvSpPr>
            <a:spLocks noGrp="1"/>
          </p:cNvSpPr>
          <p:nvPr>
            <p:ph type="ftr" sz="quarter" idx="3"/>
          </p:nvPr>
        </p:nvSpPr>
        <p:spPr/>
        <p:txBody>
          <a:bodyPr/>
          <a:lstStyle/>
          <a:p>
            <a:r>
              <a:rPr lang="en-US" dirty="0"/>
              <a:t>EDMS 2957034 </a:t>
            </a:r>
          </a:p>
        </p:txBody>
      </p:sp>
      <p:sp>
        <p:nvSpPr>
          <p:cNvPr id="6" name="Slide Number Placeholder 5">
            <a:extLst>
              <a:ext uri="{FF2B5EF4-FFF2-40B4-BE49-F238E27FC236}">
                <a16:creationId xmlns:a16="http://schemas.microsoft.com/office/drawing/2014/main" id="{885083D3-D918-375B-3E84-3EF63E234299}"/>
              </a:ext>
            </a:extLst>
          </p:cNvPr>
          <p:cNvSpPr>
            <a:spLocks noGrp="1"/>
          </p:cNvSpPr>
          <p:nvPr>
            <p:ph type="sldNum" sz="quarter" idx="4"/>
          </p:nvPr>
        </p:nvSpPr>
        <p:spPr/>
        <p:txBody>
          <a:bodyPr/>
          <a:lstStyle/>
          <a:p>
            <a:fld id="{17918391-D411-FE40-AAD7-861AE5233E0E}" type="slidenum">
              <a:rPr lang="en-US" smtClean="0"/>
              <a:pPr/>
              <a:t>8</a:t>
            </a:fld>
            <a:endParaRPr lang="en-US" dirty="0"/>
          </a:p>
        </p:txBody>
      </p:sp>
      <p:sp>
        <p:nvSpPr>
          <p:cNvPr id="8" name="Title 1">
            <a:extLst>
              <a:ext uri="{FF2B5EF4-FFF2-40B4-BE49-F238E27FC236}">
                <a16:creationId xmlns:a16="http://schemas.microsoft.com/office/drawing/2014/main" id="{2BE3525A-5456-2C03-B9EB-49E6FDA0B765}"/>
              </a:ext>
            </a:extLst>
          </p:cNvPr>
          <p:cNvSpPr txBox="1">
            <a:spLocks/>
          </p:cNvSpPr>
          <p:nvPr/>
        </p:nvSpPr>
        <p:spPr>
          <a:xfrm>
            <a:off x="459946" y="250235"/>
            <a:ext cx="8226854" cy="705332"/>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dirty="0"/>
              <a:t>Reporting</a:t>
            </a:r>
            <a:endParaRPr lang="en-GB" dirty="0"/>
          </a:p>
        </p:txBody>
      </p:sp>
      <p:sp>
        <p:nvSpPr>
          <p:cNvPr id="9" name="TextBox 8">
            <a:extLst>
              <a:ext uri="{FF2B5EF4-FFF2-40B4-BE49-F238E27FC236}">
                <a16:creationId xmlns:a16="http://schemas.microsoft.com/office/drawing/2014/main" id="{1B5CDBA1-D143-BE81-EFAF-52C74C5F22CC}"/>
              </a:ext>
            </a:extLst>
          </p:cNvPr>
          <p:cNvSpPr txBox="1"/>
          <p:nvPr/>
        </p:nvSpPr>
        <p:spPr>
          <a:xfrm>
            <a:off x="1395892" y="1275461"/>
            <a:ext cx="2119977" cy="253916"/>
          </a:xfrm>
          <a:prstGeom prst="rect">
            <a:avLst/>
          </a:prstGeom>
          <a:noFill/>
        </p:spPr>
        <p:txBody>
          <a:bodyPr wrap="square" rtlCol="0">
            <a:spAutoFit/>
          </a:bodyPr>
          <a:lstStyle/>
          <a:p>
            <a:r>
              <a:rPr lang="en-US" sz="1050" dirty="0"/>
              <a:t>Number of detectors per year</a:t>
            </a:r>
            <a:endParaRPr lang="en-GB" sz="1050" dirty="0"/>
          </a:p>
        </p:txBody>
      </p:sp>
      <p:pic>
        <p:nvPicPr>
          <p:cNvPr id="12" name="Picture 11">
            <a:extLst>
              <a:ext uri="{FF2B5EF4-FFF2-40B4-BE49-F238E27FC236}">
                <a16:creationId xmlns:a16="http://schemas.microsoft.com/office/drawing/2014/main" id="{0D9EF327-8D4E-0DCE-8A7D-874A681A32BD}"/>
              </a:ext>
            </a:extLst>
          </p:cNvPr>
          <p:cNvPicPr>
            <a:picLocks noChangeAspect="1"/>
          </p:cNvPicPr>
          <p:nvPr/>
        </p:nvPicPr>
        <p:blipFill>
          <a:blip r:embed="rId2"/>
          <a:stretch>
            <a:fillRect/>
          </a:stretch>
        </p:blipFill>
        <p:spPr>
          <a:xfrm>
            <a:off x="556180" y="2487487"/>
            <a:ext cx="5391739" cy="1892969"/>
          </a:xfrm>
          <a:prstGeom prst="rect">
            <a:avLst/>
          </a:prstGeom>
        </p:spPr>
      </p:pic>
      <p:sp>
        <p:nvSpPr>
          <p:cNvPr id="10" name="TextBox 9">
            <a:extLst>
              <a:ext uri="{FF2B5EF4-FFF2-40B4-BE49-F238E27FC236}">
                <a16:creationId xmlns:a16="http://schemas.microsoft.com/office/drawing/2014/main" id="{E50B60E5-13DA-6DA5-49EA-4D62411BE07A}"/>
              </a:ext>
            </a:extLst>
          </p:cNvPr>
          <p:cNvSpPr txBox="1"/>
          <p:nvPr/>
        </p:nvSpPr>
        <p:spPr>
          <a:xfrm>
            <a:off x="6182965" y="3018473"/>
            <a:ext cx="1443320" cy="253916"/>
          </a:xfrm>
          <a:prstGeom prst="rect">
            <a:avLst/>
          </a:prstGeom>
          <a:noFill/>
        </p:spPr>
        <p:txBody>
          <a:bodyPr wrap="square" rtlCol="0">
            <a:spAutoFit/>
          </a:bodyPr>
          <a:lstStyle/>
          <a:p>
            <a:r>
              <a:rPr lang="en-US" sz="1050" dirty="0"/>
              <a:t>Age of detectors</a:t>
            </a:r>
            <a:endParaRPr lang="en-GB" sz="1050" dirty="0"/>
          </a:p>
        </p:txBody>
      </p:sp>
      <p:pic>
        <p:nvPicPr>
          <p:cNvPr id="14" name="Picture 13">
            <a:extLst>
              <a:ext uri="{FF2B5EF4-FFF2-40B4-BE49-F238E27FC236}">
                <a16:creationId xmlns:a16="http://schemas.microsoft.com/office/drawing/2014/main" id="{0BC219E9-0482-B54E-EC23-B8F366F881BE}"/>
              </a:ext>
            </a:extLst>
          </p:cNvPr>
          <p:cNvPicPr>
            <a:picLocks noChangeAspect="1"/>
          </p:cNvPicPr>
          <p:nvPr/>
        </p:nvPicPr>
        <p:blipFill>
          <a:blip r:embed="rId3"/>
          <a:stretch>
            <a:fillRect/>
          </a:stretch>
        </p:blipFill>
        <p:spPr>
          <a:xfrm>
            <a:off x="3145081" y="763044"/>
            <a:ext cx="5442628" cy="2064649"/>
          </a:xfrm>
          <a:prstGeom prst="rect">
            <a:avLst/>
          </a:prstGeom>
        </p:spPr>
      </p:pic>
    </p:spTree>
    <p:extLst>
      <p:ext uri="{BB962C8B-B14F-4D97-AF65-F5344CB8AC3E}">
        <p14:creationId xmlns:p14="http://schemas.microsoft.com/office/powerpoint/2010/main" val="320675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B0FDDF-7CBF-F5DD-D122-301D7F60D204}"/>
              </a:ext>
            </a:extLst>
          </p:cNvPr>
          <p:cNvSpPr>
            <a:spLocks noGrp="1"/>
          </p:cNvSpPr>
          <p:nvPr>
            <p:ph type="dt" sz="half" idx="2"/>
          </p:nvPr>
        </p:nvSpPr>
        <p:spPr/>
        <p:txBody>
          <a:bodyPr/>
          <a:lstStyle/>
          <a:p>
            <a:fld id="{B4BFD808-6B56-4447-9401-2398D08EE3C0}" type="datetime1">
              <a:rPr lang="en-US" smtClean="0"/>
              <a:pPr/>
              <a:t>9/27/2023</a:t>
            </a:fld>
            <a:endParaRPr lang="en-US" dirty="0"/>
          </a:p>
        </p:txBody>
      </p:sp>
      <p:sp>
        <p:nvSpPr>
          <p:cNvPr id="5" name="Footer Placeholder 4">
            <a:extLst>
              <a:ext uri="{FF2B5EF4-FFF2-40B4-BE49-F238E27FC236}">
                <a16:creationId xmlns:a16="http://schemas.microsoft.com/office/drawing/2014/main" id="{22C64B0C-D0E8-B925-6FA7-5792A0151632}"/>
              </a:ext>
            </a:extLst>
          </p:cNvPr>
          <p:cNvSpPr>
            <a:spLocks noGrp="1"/>
          </p:cNvSpPr>
          <p:nvPr>
            <p:ph type="ftr" sz="quarter" idx="3"/>
          </p:nvPr>
        </p:nvSpPr>
        <p:spPr/>
        <p:txBody>
          <a:bodyPr/>
          <a:lstStyle/>
          <a:p>
            <a:r>
              <a:rPr lang="en-US" dirty="0"/>
              <a:t>EDMS 2957034 </a:t>
            </a:r>
          </a:p>
        </p:txBody>
      </p:sp>
      <p:sp>
        <p:nvSpPr>
          <p:cNvPr id="6" name="Slide Number Placeholder 5">
            <a:extLst>
              <a:ext uri="{FF2B5EF4-FFF2-40B4-BE49-F238E27FC236}">
                <a16:creationId xmlns:a16="http://schemas.microsoft.com/office/drawing/2014/main" id="{2B6A3FA0-CD94-9471-D0E6-517C9EC83972}"/>
              </a:ext>
            </a:extLst>
          </p:cNvPr>
          <p:cNvSpPr>
            <a:spLocks noGrp="1"/>
          </p:cNvSpPr>
          <p:nvPr>
            <p:ph type="sldNum" sz="quarter" idx="4"/>
          </p:nvPr>
        </p:nvSpPr>
        <p:spPr/>
        <p:txBody>
          <a:bodyPr/>
          <a:lstStyle/>
          <a:p>
            <a:fld id="{17918391-D411-FE40-AAD7-861AE5233E0E}" type="slidenum">
              <a:rPr lang="en-US" smtClean="0"/>
              <a:pPr/>
              <a:t>9</a:t>
            </a:fld>
            <a:endParaRPr lang="en-US" dirty="0"/>
          </a:p>
        </p:txBody>
      </p:sp>
      <p:pic>
        <p:nvPicPr>
          <p:cNvPr id="7" name="Picture 6">
            <a:extLst>
              <a:ext uri="{FF2B5EF4-FFF2-40B4-BE49-F238E27FC236}">
                <a16:creationId xmlns:a16="http://schemas.microsoft.com/office/drawing/2014/main" id="{BB3F08FF-46B9-23CC-0FE1-D6E8FC39E322}"/>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4463" y="771404"/>
            <a:ext cx="7475814" cy="3600691"/>
          </a:xfrm>
          <a:prstGeom prst="rect">
            <a:avLst/>
          </a:prstGeom>
          <a:noFill/>
          <a:ln>
            <a:noFill/>
          </a:ln>
        </p:spPr>
      </p:pic>
      <p:sp>
        <p:nvSpPr>
          <p:cNvPr id="8" name="Title 1">
            <a:extLst>
              <a:ext uri="{FF2B5EF4-FFF2-40B4-BE49-F238E27FC236}">
                <a16:creationId xmlns:a16="http://schemas.microsoft.com/office/drawing/2014/main" id="{D3A240FB-C7B6-34DA-786D-AB45B57DDDD3}"/>
              </a:ext>
            </a:extLst>
          </p:cNvPr>
          <p:cNvSpPr txBox="1">
            <a:spLocks/>
          </p:cNvSpPr>
          <p:nvPr/>
        </p:nvSpPr>
        <p:spPr>
          <a:xfrm>
            <a:off x="209234" y="0"/>
            <a:ext cx="8226854" cy="705332"/>
          </a:xfrm>
          <a:prstGeom prst="rect">
            <a:avLst/>
          </a:prstGeom>
        </p:spPr>
        <p:txBody>
          <a:bodyPr vert="horz" lIns="45720" rIns="45720" anchor="ctr">
            <a:normAutofit fontScale="90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dirty="0"/>
              <a:t>Closing Codes</a:t>
            </a:r>
            <a:endParaRPr lang="en-GB" dirty="0"/>
          </a:p>
        </p:txBody>
      </p:sp>
    </p:spTree>
    <p:extLst>
      <p:ext uri="{BB962C8B-B14F-4D97-AF65-F5344CB8AC3E}">
        <p14:creationId xmlns:p14="http://schemas.microsoft.com/office/powerpoint/2010/main" val="4151245103"/>
      </p:ext>
    </p:extLst>
  </p:cSld>
  <p:clrMapOvr>
    <a:masterClrMapping/>
  </p:clrMapOvr>
</p:sld>
</file>

<file path=ppt/theme/theme1.xml><?xml version="1.0" encoding="utf-8"?>
<a:theme xmlns:a="http://schemas.openxmlformats.org/drawingml/2006/main" name="CERNCorporate16-9">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CERNCorporate16-9</Template>
  <TotalTime>9244</TotalTime>
  <Words>639</Words>
  <Application>Microsoft Office PowerPoint</Application>
  <PresentationFormat>On-screen Show (16:9)</PresentationFormat>
  <Paragraphs>117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Symbol</vt:lpstr>
      <vt:lpstr>Times</vt:lpstr>
      <vt:lpstr>Times New Roman</vt:lpstr>
      <vt:lpstr>CERNCorporate16-9</vt:lpstr>
      <vt:lpstr>WHY SHOULD YOU INVEST IN ASSET MANAGEMENT? A FIRE AND GAS USE CASE</vt:lpstr>
      <vt:lpstr>PowerPoint Presentation</vt:lpstr>
      <vt:lpstr>PowerPoint Presentation</vt:lpstr>
      <vt:lpstr>Data (re)structuring</vt:lpstr>
      <vt:lpstr>Data (re)structuring</vt:lpstr>
      <vt:lpstr>Validation</vt:lpstr>
      <vt:lpstr>Reporting</vt:lpstr>
      <vt:lpstr>PowerPoint Presentation</vt:lpstr>
      <vt:lpstr>PowerPoint Presentation</vt:lpstr>
      <vt:lpstr>Web services</vt:lpstr>
      <vt:lpstr>Personalized screens</vt:lpstr>
      <vt:lpstr>Automatic GIS update</vt:lpstr>
      <vt:lpstr>What next</vt:lpstr>
      <vt:lpstr>Predictive maintenance use case</vt:lpstr>
      <vt:lpstr>Conclusion </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EAM use in BE-ICS-AS (and more)</dc:title>
  <dc:creator>Henrik Nissen</dc:creator>
  <cp:lastModifiedBy>Henrik Nissen</cp:lastModifiedBy>
  <cp:revision>84</cp:revision>
  <dcterms:created xsi:type="dcterms:W3CDTF">2019-10-29T14:01:44Z</dcterms:created>
  <dcterms:modified xsi:type="dcterms:W3CDTF">2023-09-27T10:26:37Z</dcterms:modified>
</cp:coreProperties>
</file>