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2" r:id="rId2"/>
    <p:sldId id="267" r:id="rId3"/>
    <p:sldId id="284" r:id="rId4"/>
    <p:sldId id="294" r:id="rId5"/>
    <p:sldId id="285" r:id="rId6"/>
    <p:sldId id="289" r:id="rId7"/>
    <p:sldId id="290" r:id="rId8"/>
    <p:sldId id="280" r:id="rId9"/>
    <p:sldId id="287" r:id="rId10"/>
    <p:sldId id="296" r:id="rId11"/>
    <p:sldId id="297" r:id="rId12"/>
    <p:sldId id="298" r:id="rId13"/>
    <p:sldId id="299" r:id="rId14"/>
    <p:sldId id="300" r:id="rId15"/>
    <p:sldId id="301" r:id="rId16"/>
    <p:sldId id="295" r:id="rId17"/>
    <p:sldId id="288" r:id="rId18"/>
    <p:sldId id="277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CCCC"/>
    <a:srgbClr val="000000"/>
    <a:srgbClr val="666666"/>
    <a:srgbClr val="FECC99"/>
    <a:srgbClr val="FEE6CC"/>
    <a:srgbClr val="CCDFDB"/>
    <a:srgbClr val="E5F0EC"/>
    <a:srgbClr val="D7E59A"/>
    <a:srgbClr val="EBF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81" autoAdjust="0"/>
  </p:normalViewPr>
  <p:slideViewPr>
    <p:cSldViewPr snapToGrid="0" snapToObjects="1">
      <p:cViewPr varScale="1">
        <p:scale>
          <a:sx n="72" d="100"/>
          <a:sy n="72" d="100"/>
        </p:scale>
        <p:origin x="3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2023-09-27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June, 2014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306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June, 2014</a:t>
            </a:r>
          </a:p>
          <a:p>
            <a:endParaRPr lang="sv-SE" dirty="0" smtClean="0"/>
          </a:p>
          <a:p>
            <a:r>
              <a:rPr lang="sv-SE" dirty="0" smtClean="0"/>
              <a:t>Organisation is 10y old, </a:t>
            </a:r>
            <a:r>
              <a:rPr lang="sv-SE" dirty="0" err="1" smtClean="0"/>
              <a:t>but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continously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moving</a:t>
            </a:r>
            <a:r>
              <a:rPr lang="sv-SE" baseline="0" dirty="0" smtClean="0"/>
              <a:t> to new </a:t>
            </a:r>
            <a:r>
              <a:rPr lang="sv-SE" baseline="0" dirty="0" err="1" smtClean="0"/>
              <a:t>phases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4663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2023-09-27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 smtClean="0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Michael Sjöholm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 smtClean="0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2023-09-27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2023-09-27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2023-09-27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Michael </a:t>
            </a:r>
            <a:r>
              <a:rPr lang="sv-SE" dirty="0" err="1" smtClean="0"/>
              <a:t>sjöholm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 dirty="0" smtClean="0"/>
              <a:t>2023-09-29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2023-09-27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2023-09-27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2023-09-27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2023-09-27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67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Approach for implementation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10</a:t>
            </a:fld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6 </a:t>
            </a:r>
            <a:r>
              <a:rPr lang="sv-SE" dirty="0" err="1" smtClean="0"/>
              <a:t>guiding</a:t>
            </a:r>
            <a:r>
              <a:rPr lang="sv-SE" dirty="0" smtClean="0"/>
              <a:t> principals </a:t>
            </a:r>
            <a:r>
              <a:rPr lang="sv-SE" dirty="0" err="1" smtClean="0"/>
              <a:t>when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implement</a:t>
            </a:r>
            <a:r>
              <a:rPr lang="sv-SE" dirty="0" smtClean="0"/>
              <a:t> </a:t>
            </a:r>
            <a:r>
              <a:rPr lang="sv-SE" dirty="0" err="1" smtClean="0"/>
              <a:t>facility</a:t>
            </a:r>
            <a:r>
              <a:rPr lang="sv-SE" dirty="0" smtClean="0"/>
              <a:t> </a:t>
            </a:r>
            <a:r>
              <a:rPr lang="sv-SE" dirty="0" err="1" smtClean="0"/>
              <a:t>maintenance</a:t>
            </a:r>
            <a:endParaRPr lang="sv-SE" dirty="0"/>
          </a:p>
        </p:txBody>
      </p:sp>
      <p:sp>
        <p:nvSpPr>
          <p:cNvPr id="8" name="Rounded Rectangle 7"/>
          <p:cNvSpPr/>
          <p:nvPr/>
        </p:nvSpPr>
        <p:spPr>
          <a:xfrm>
            <a:off x="573712" y="3211418"/>
            <a:ext cx="2636669" cy="123358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err="1" smtClean="0"/>
              <a:t>Involving</a:t>
            </a:r>
            <a:r>
              <a:rPr lang="sv-SE" dirty="0" smtClean="0"/>
              <a:t> system </a:t>
            </a:r>
            <a:r>
              <a:rPr lang="sv-SE" dirty="0" err="1" smtClean="0"/>
              <a:t>owners</a:t>
            </a:r>
            <a:r>
              <a:rPr lang="sv-SE" dirty="0" smtClean="0"/>
              <a:t> in the implementation </a:t>
            </a:r>
            <a:endParaRPr lang="sv-SE" dirty="0"/>
          </a:p>
        </p:txBody>
      </p:sp>
      <p:sp>
        <p:nvSpPr>
          <p:cNvPr id="9" name="Rounded Rectangle 8"/>
          <p:cNvSpPr/>
          <p:nvPr/>
        </p:nvSpPr>
        <p:spPr>
          <a:xfrm>
            <a:off x="538157" y="4735776"/>
            <a:ext cx="2636669" cy="131667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err="1" smtClean="0"/>
              <a:t>Using</a:t>
            </a:r>
            <a:r>
              <a:rPr lang="sv-SE" dirty="0" smtClean="0"/>
              <a:t> ”</a:t>
            </a:r>
            <a:r>
              <a:rPr lang="sv-SE" dirty="0" err="1" smtClean="0"/>
              <a:t>low</a:t>
            </a:r>
            <a:r>
              <a:rPr lang="sv-SE" dirty="0" smtClean="0"/>
              <a:t> </a:t>
            </a:r>
            <a:r>
              <a:rPr lang="sv-SE" dirty="0" err="1" smtClean="0"/>
              <a:t>hanging</a:t>
            </a:r>
            <a:r>
              <a:rPr lang="sv-SE" dirty="0" smtClean="0"/>
              <a:t> </a:t>
            </a:r>
            <a:r>
              <a:rPr lang="sv-SE" dirty="0" err="1" smtClean="0"/>
              <a:t>fruit</a:t>
            </a:r>
            <a:r>
              <a:rPr lang="sv-SE" dirty="0" smtClean="0"/>
              <a:t>” to present </a:t>
            </a:r>
            <a:r>
              <a:rPr lang="sv-SE" dirty="0" err="1" smtClean="0"/>
              <a:t>good</a:t>
            </a:r>
            <a:r>
              <a:rPr lang="sv-SE" dirty="0" smtClean="0"/>
              <a:t> </a:t>
            </a:r>
            <a:r>
              <a:rPr lang="sv-SE" dirty="0" err="1" smtClean="0"/>
              <a:t>examples</a:t>
            </a:r>
            <a:endParaRPr lang="sv-SE" dirty="0"/>
          </a:p>
        </p:txBody>
      </p:sp>
      <p:sp>
        <p:nvSpPr>
          <p:cNvPr id="10" name="Rounded Rectangle 9"/>
          <p:cNvSpPr/>
          <p:nvPr/>
        </p:nvSpPr>
        <p:spPr>
          <a:xfrm>
            <a:off x="8653460" y="1625097"/>
            <a:ext cx="2636669" cy="127587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err="1" smtClean="0"/>
              <a:t>Applying</a:t>
            </a:r>
            <a:r>
              <a:rPr lang="sv-SE" dirty="0" smtClean="0"/>
              <a:t> a </a:t>
            </a:r>
            <a:r>
              <a:rPr lang="sv-SE" i="1" dirty="0" err="1" smtClean="0"/>
              <a:t>graded</a:t>
            </a:r>
            <a:r>
              <a:rPr lang="sv-SE" i="1" dirty="0" smtClean="0"/>
              <a:t> approach </a:t>
            </a:r>
            <a:r>
              <a:rPr lang="sv-SE" dirty="0" smtClean="0"/>
              <a:t>to system implementation </a:t>
            </a:r>
            <a:endParaRPr lang="sv-SE" dirty="0"/>
          </a:p>
        </p:txBody>
      </p:sp>
      <p:sp>
        <p:nvSpPr>
          <p:cNvPr id="11" name="Rounded Rectangle 10"/>
          <p:cNvSpPr/>
          <p:nvPr/>
        </p:nvSpPr>
        <p:spPr>
          <a:xfrm>
            <a:off x="8639464" y="3211419"/>
            <a:ext cx="2636669" cy="123358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err="1" smtClean="0"/>
              <a:t>Launching</a:t>
            </a:r>
            <a:r>
              <a:rPr lang="sv-SE" dirty="0" smtClean="0"/>
              <a:t> pilots to test and show </a:t>
            </a:r>
            <a:r>
              <a:rPr lang="sv-SE" dirty="0" err="1" smtClean="0"/>
              <a:t>examples</a:t>
            </a:r>
            <a:endParaRPr lang="sv-SE" dirty="0"/>
          </a:p>
        </p:txBody>
      </p:sp>
      <p:sp>
        <p:nvSpPr>
          <p:cNvPr id="12" name="Rounded Rectangle 11"/>
          <p:cNvSpPr/>
          <p:nvPr/>
        </p:nvSpPr>
        <p:spPr>
          <a:xfrm>
            <a:off x="573712" y="1625097"/>
            <a:ext cx="2636669" cy="127587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smtClean="0"/>
              <a:t>Pro-</a:t>
            </a:r>
            <a:r>
              <a:rPr lang="sv-SE" dirty="0" err="1" smtClean="0"/>
              <a:t>active</a:t>
            </a:r>
            <a:r>
              <a:rPr lang="sv-SE" dirty="0" smtClean="0"/>
              <a:t> planning, </a:t>
            </a:r>
            <a:r>
              <a:rPr lang="sv-SE" dirty="0" err="1" smtClean="0"/>
              <a:t>prioritising</a:t>
            </a:r>
            <a:r>
              <a:rPr lang="sv-SE" dirty="0" smtClean="0"/>
              <a:t> and </a:t>
            </a:r>
            <a:r>
              <a:rPr lang="sv-SE" dirty="0" err="1" smtClean="0"/>
              <a:t>bulking</a:t>
            </a:r>
            <a:r>
              <a:rPr lang="sv-SE" dirty="0" smtClean="0"/>
              <a:t> </a:t>
            </a:r>
            <a:r>
              <a:rPr lang="sv-SE" dirty="0" err="1" smtClean="0"/>
              <a:t>work</a:t>
            </a:r>
            <a:endParaRPr lang="sv-SE" dirty="0"/>
          </a:p>
        </p:txBody>
      </p:sp>
      <p:sp>
        <p:nvSpPr>
          <p:cNvPr id="13" name="Rounded Rectangle 12"/>
          <p:cNvSpPr/>
          <p:nvPr/>
        </p:nvSpPr>
        <p:spPr>
          <a:xfrm>
            <a:off x="8639463" y="4729544"/>
            <a:ext cx="2636669" cy="132290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smtClean="0"/>
              <a:t>Lowering the </a:t>
            </a:r>
            <a:r>
              <a:rPr lang="sv-SE" dirty="0" err="1" smtClean="0"/>
              <a:t>treshold</a:t>
            </a:r>
            <a:r>
              <a:rPr lang="sv-SE" dirty="0" smtClean="0"/>
              <a:t> – start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light</a:t>
            </a:r>
            <a:r>
              <a:rPr lang="sv-SE" dirty="0" smtClean="0"/>
              <a:t> implementation </a:t>
            </a:r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3588877" y="1596628"/>
            <a:ext cx="4878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i="1" dirty="0" err="1" smtClean="0">
                <a:solidFill>
                  <a:schemeClr val="accent1"/>
                </a:solidFill>
              </a:rPr>
              <a:t>Using</a:t>
            </a:r>
            <a:r>
              <a:rPr lang="sv-SE" i="1" dirty="0" smtClean="0">
                <a:solidFill>
                  <a:schemeClr val="accent1"/>
                </a:solidFill>
              </a:rPr>
              <a:t> JIRA </a:t>
            </a:r>
            <a:r>
              <a:rPr lang="sv-SE" i="1" dirty="0" err="1" smtClean="0">
                <a:solidFill>
                  <a:schemeClr val="accent1"/>
                </a:solidFill>
              </a:rPr>
              <a:t>kanban</a:t>
            </a:r>
            <a:r>
              <a:rPr lang="sv-SE" i="1" dirty="0" smtClean="0">
                <a:solidFill>
                  <a:schemeClr val="accent1"/>
                </a:solidFill>
              </a:rPr>
              <a:t> to plan the implementation </a:t>
            </a:r>
            <a:r>
              <a:rPr lang="sv-SE" i="1" dirty="0" err="1" smtClean="0">
                <a:solidFill>
                  <a:schemeClr val="accent1"/>
                </a:solidFill>
              </a:rPr>
              <a:t>work</a:t>
            </a:r>
            <a:r>
              <a:rPr lang="sv-SE" i="1" dirty="0" smtClean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809" y="3784862"/>
            <a:ext cx="4961117" cy="22002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77789" y="2147349"/>
            <a:ext cx="358371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sv-SE" dirty="0" smtClean="0">
                <a:solidFill>
                  <a:srgbClr val="666666"/>
                </a:solidFill>
              </a:rPr>
              <a:t>JIRA </a:t>
            </a:r>
            <a:r>
              <a:rPr lang="sv-SE" dirty="0" err="1" smtClean="0">
                <a:solidFill>
                  <a:srgbClr val="666666"/>
                </a:solidFill>
              </a:rPr>
              <a:t>provides</a:t>
            </a:r>
            <a:r>
              <a:rPr lang="sv-SE" dirty="0" smtClean="0">
                <a:solidFill>
                  <a:srgbClr val="666666"/>
                </a:solidFill>
              </a:rPr>
              <a:t> </a:t>
            </a:r>
            <a:r>
              <a:rPr lang="sv-SE" dirty="0" err="1" smtClean="0">
                <a:solidFill>
                  <a:srgbClr val="666666"/>
                </a:solidFill>
              </a:rPr>
              <a:t>transparency</a:t>
            </a:r>
            <a:endParaRPr lang="sv-SE" dirty="0" smtClean="0">
              <a:solidFill>
                <a:srgbClr val="666666"/>
              </a:solidFill>
            </a:endParaRPr>
          </a:p>
          <a:p>
            <a:pPr>
              <a:spcAft>
                <a:spcPts val="1200"/>
              </a:spcAft>
            </a:pPr>
            <a:r>
              <a:rPr lang="sv-SE" dirty="0" smtClean="0">
                <a:solidFill>
                  <a:srgbClr val="666666"/>
                </a:solidFill>
              </a:rPr>
              <a:t>Still re-</a:t>
            </a:r>
            <a:r>
              <a:rPr lang="sv-SE" dirty="0" err="1" smtClean="0">
                <a:solidFill>
                  <a:srgbClr val="666666"/>
                </a:solidFill>
              </a:rPr>
              <a:t>active</a:t>
            </a:r>
            <a:endParaRPr lang="sv-SE" dirty="0" smtClean="0">
              <a:solidFill>
                <a:srgbClr val="666666"/>
              </a:solidFill>
            </a:endParaRPr>
          </a:p>
          <a:p>
            <a:pPr>
              <a:spcAft>
                <a:spcPts val="1200"/>
              </a:spcAft>
            </a:pPr>
            <a:r>
              <a:rPr lang="sv-SE" dirty="0" err="1" smtClean="0">
                <a:solidFill>
                  <a:srgbClr val="666666"/>
                </a:solidFill>
              </a:rPr>
              <a:t>Difficult</a:t>
            </a:r>
            <a:r>
              <a:rPr lang="sv-SE" dirty="0" smtClean="0">
                <a:solidFill>
                  <a:srgbClr val="666666"/>
                </a:solidFill>
              </a:rPr>
              <a:t> to </a:t>
            </a:r>
            <a:r>
              <a:rPr lang="sv-SE" dirty="0" err="1" smtClean="0">
                <a:solidFill>
                  <a:srgbClr val="666666"/>
                </a:solidFill>
              </a:rPr>
              <a:t>package</a:t>
            </a:r>
            <a:r>
              <a:rPr lang="sv-SE" dirty="0" smtClean="0">
                <a:solidFill>
                  <a:srgbClr val="666666"/>
                </a:solidFill>
              </a:rPr>
              <a:t> the </a:t>
            </a:r>
            <a:r>
              <a:rPr lang="sv-SE" dirty="0" err="1" smtClean="0">
                <a:solidFill>
                  <a:srgbClr val="666666"/>
                </a:solidFill>
              </a:rPr>
              <a:t>work</a:t>
            </a:r>
            <a:endParaRPr lang="sv-SE" dirty="0">
              <a:solidFill>
                <a:srgbClr val="666666"/>
              </a:solidFill>
            </a:endParaRPr>
          </a:p>
          <a:p>
            <a:pPr algn="l"/>
            <a:r>
              <a:rPr lang="sv-SE" dirty="0" err="1" smtClean="0">
                <a:solidFill>
                  <a:srgbClr val="666666"/>
                </a:solidFill>
              </a:rPr>
              <a:t>Need</a:t>
            </a:r>
            <a:r>
              <a:rPr lang="sv-SE" dirty="0" smtClean="0">
                <a:solidFill>
                  <a:srgbClr val="666666"/>
                </a:solidFill>
              </a:rPr>
              <a:t> to plan for </a:t>
            </a:r>
            <a:r>
              <a:rPr lang="sv-SE" dirty="0" err="1" smtClean="0">
                <a:solidFill>
                  <a:srgbClr val="666666"/>
                </a:solidFill>
              </a:rPr>
              <a:t>quality</a:t>
            </a:r>
            <a:r>
              <a:rPr lang="sv-SE" dirty="0" smtClean="0">
                <a:solidFill>
                  <a:srgbClr val="666666"/>
                </a:solidFill>
              </a:rPr>
              <a:t> </a:t>
            </a:r>
            <a:r>
              <a:rPr lang="sv-SE" dirty="0" err="1" smtClean="0">
                <a:solidFill>
                  <a:srgbClr val="666666"/>
                </a:solidFill>
              </a:rPr>
              <a:t>issues</a:t>
            </a:r>
            <a:endParaRPr lang="sv-SE" dirty="0" smtClean="0">
              <a:solidFill>
                <a:srgbClr val="666666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711340" y="2173691"/>
            <a:ext cx="218756" cy="255142"/>
            <a:chOff x="932154" y="2805348"/>
            <a:chExt cx="218756" cy="255142"/>
          </a:xfrm>
        </p:grpSpPr>
        <p:sp>
          <p:nvSpPr>
            <p:cNvPr id="17" name="Rectangle 16"/>
            <p:cNvSpPr/>
            <p:nvPr/>
          </p:nvSpPr>
          <p:spPr>
            <a:xfrm>
              <a:off x="932154" y="2909830"/>
              <a:ext cx="171555" cy="1506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951074" y="2805348"/>
              <a:ext cx="199836" cy="176320"/>
            </a:xfrm>
            <a:custGeom>
              <a:avLst/>
              <a:gdLst>
                <a:gd name="connsiteX0" fmla="*/ 0 w 683581"/>
                <a:gd name="connsiteY0" fmla="*/ 62144 h 408373"/>
                <a:gd name="connsiteX1" fmla="*/ 44389 w 683581"/>
                <a:gd name="connsiteY1" fmla="*/ 97654 h 408373"/>
                <a:gd name="connsiteX2" fmla="*/ 53266 w 683581"/>
                <a:gd name="connsiteY2" fmla="*/ 124287 h 408373"/>
                <a:gd name="connsiteX3" fmla="*/ 88777 w 683581"/>
                <a:gd name="connsiteY3" fmla="*/ 168676 h 408373"/>
                <a:gd name="connsiteX4" fmla="*/ 133165 w 683581"/>
                <a:gd name="connsiteY4" fmla="*/ 248575 h 408373"/>
                <a:gd name="connsiteX5" fmla="*/ 150921 w 683581"/>
                <a:gd name="connsiteY5" fmla="*/ 275208 h 408373"/>
                <a:gd name="connsiteX6" fmla="*/ 168676 w 683581"/>
                <a:gd name="connsiteY6" fmla="*/ 328474 h 408373"/>
                <a:gd name="connsiteX7" fmla="*/ 177554 w 683581"/>
                <a:gd name="connsiteY7" fmla="*/ 355107 h 408373"/>
                <a:gd name="connsiteX8" fmla="*/ 204187 w 683581"/>
                <a:gd name="connsiteY8" fmla="*/ 408373 h 408373"/>
                <a:gd name="connsiteX9" fmla="*/ 239697 w 683581"/>
                <a:gd name="connsiteY9" fmla="*/ 328474 h 408373"/>
                <a:gd name="connsiteX10" fmla="*/ 257453 w 683581"/>
                <a:gd name="connsiteY10" fmla="*/ 310719 h 408373"/>
                <a:gd name="connsiteX11" fmla="*/ 266330 w 683581"/>
                <a:gd name="connsiteY11" fmla="*/ 284086 h 408373"/>
                <a:gd name="connsiteX12" fmla="*/ 301841 w 683581"/>
                <a:gd name="connsiteY12" fmla="*/ 239697 h 408373"/>
                <a:gd name="connsiteX13" fmla="*/ 310719 w 683581"/>
                <a:gd name="connsiteY13" fmla="*/ 213064 h 408373"/>
                <a:gd name="connsiteX14" fmla="*/ 372863 w 683581"/>
                <a:gd name="connsiteY14" fmla="*/ 142043 h 408373"/>
                <a:gd name="connsiteX15" fmla="*/ 443884 w 683581"/>
                <a:gd name="connsiteY15" fmla="*/ 88777 h 408373"/>
                <a:gd name="connsiteX16" fmla="*/ 497150 w 683581"/>
                <a:gd name="connsiteY16" fmla="*/ 53266 h 408373"/>
                <a:gd name="connsiteX17" fmla="*/ 585927 w 683581"/>
                <a:gd name="connsiteY17" fmla="*/ 26633 h 408373"/>
                <a:gd name="connsiteX18" fmla="*/ 639193 w 683581"/>
                <a:gd name="connsiteY18" fmla="*/ 8878 h 408373"/>
                <a:gd name="connsiteX19" fmla="*/ 665826 w 683581"/>
                <a:gd name="connsiteY19" fmla="*/ 0 h 408373"/>
                <a:gd name="connsiteX20" fmla="*/ 683581 w 683581"/>
                <a:gd name="connsiteY20" fmla="*/ 0 h 40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83581" h="408373">
                  <a:moveTo>
                    <a:pt x="0" y="62144"/>
                  </a:moveTo>
                  <a:cubicBezTo>
                    <a:pt x="14796" y="73981"/>
                    <a:pt x="32058" y="83267"/>
                    <a:pt x="44389" y="97654"/>
                  </a:cubicBezTo>
                  <a:cubicBezTo>
                    <a:pt x="50479" y="104759"/>
                    <a:pt x="49081" y="115917"/>
                    <a:pt x="53266" y="124287"/>
                  </a:cubicBezTo>
                  <a:cubicBezTo>
                    <a:pt x="64464" y="146682"/>
                    <a:pt x="72265" y="152163"/>
                    <a:pt x="88777" y="168676"/>
                  </a:cubicBezTo>
                  <a:cubicBezTo>
                    <a:pt x="104403" y="215552"/>
                    <a:pt x="92465" y="187525"/>
                    <a:pt x="133165" y="248575"/>
                  </a:cubicBezTo>
                  <a:lnTo>
                    <a:pt x="150921" y="275208"/>
                  </a:lnTo>
                  <a:lnTo>
                    <a:pt x="168676" y="328474"/>
                  </a:lnTo>
                  <a:cubicBezTo>
                    <a:pt x="171635" y="337352"/>
                    <a:pt x="172363" y="347321"/>
                    <a:pt x="177554" y="355107"/>
                  </a:cubicBezTo>
                  <a:cubicBezTo>
                    <a:pt x="200500" y="389526"/>
                    <a:pt x="191935" y="371618"/>
                    <a:pt x="204187" y="408373"/>
                  </a:cubicBezTo>
                  <a:cubicBezTo>
                    <a:pt x="218264" y="366141"/>
                    <a:pt x="215581" y="358619"/>
                    <a:pt x="239697" y="328474"/>
                  </a:cubicBezTo>
                  <a:cubicBezTo>
                    <a:pt x="244926" y="321938"/>
                    <a:pt x="251534" y="316637"/>
                    <a:pt x="257453" y="310719"/>
                  </a:cubicBezTo>
                  <a:cubicBezTo>
                    <a:pt x="260412" y="301841"/>
                    <a:pt x="262145" y="292456"/>
                    <a:pt x="266330" y="284086"/>
                  </a:cubicBezTo>
                  <a:cubicBezTo>
                    <a:pt x="277528" y="261691"/>
                    <a:pt x="285329" y="256210"/>
                    <a:pt x="301841" y="239697"/>
                  </a:cubicBezTo>
                  <a:cubicBezTo>
                    <a:pt x="304800" y="230819"/>
                    <a:pt x="306534" y="221434"/>
                    <a:pt x="310719" y="213064"/>
                  </a:cubicBezTo>
                  <a:cubicBezTo>
                    <a:pt x="325401" y="183699"/>
                    <a:pt x="349719" y="165187"/>
                    <a:pt x="372863" y="142043"/>
                  </a:cubicBezTo>
                  <a:cubicBezTo>
                    <a:pt x="405713" y="109193"/>
                    <a:pt x="383637" y="128941"/>
                    <a:pt x="443884" y="88777"/>
                  </a:cubicBezTo>
                  <a:cubicBezTo>
                    <a:pt x="443886" y="88775"/>
                    <a:pt x="497147" y="53267"/>
                    <a:pt x="497150" y="53266"/>
                  </a:cubicBezTo>
                  <a:cubicBezTo>
                    <a:pt x="550815" y="39849"/>
                    <a:pt x="521091" y="48245"/>
                    <a:pt x="585927" y="26633"/>
                  </a:cubicBezTo>
                  <a:lnTo>
                    <a:pt x="639193" y="8878"/>
                  </a:lnTo>
                  <a:cubicBezTo>
                    <a:pt x="648071" y="5919"/>
                    <a:pt x="656468" y="0"/>
                    <a:pt x="665826" y="0"/>
                  </a:cubicBezTo>
                  <a:lnTo>
                    <a:pt x="683581" y="0"/>
                  </a:lnTo>
                </a:path>
              </a:pathLst>
            </a:cu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6755" y="2666964"/>
            <a:ext cx="178251" cy="17825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3147" y="3097175"/>
            <a:ext cx="178251" cy="17825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0099" y="3505607"/>
            <a:ext cx="178251" cy="17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8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Approach for implementation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11</a:t>
            </a:fld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6 </a:t>
            </a:r>
            <a:r>
              <a:rPr lang="sv-SE" dirty="0" err="1" smtClean="0"/>
              <a:t>guiding</a:t>
            </a:r>
            <a:r>
              <a:rPr lang="sv-SE" dirty="0" smtClean="0"/>
              <a:t> principals </a:t>
            </a:r>
            <a:r>
              <a:rPr lang="sv-SE" dirty="0" err="1" smtClean="0"/>
              <a:t>when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implement</a:t>
            </a:r>
            <a:r>
              <a:rPr lang="sv-SE" dirty="0" smtClean="0"/>
              <a:t> </a:t>
            </a:r>
            <a:r>
              <a:rPr lang="sv-SE" dirty="0" err="1" smtClean="0"/>
              <a:t>facility</a:t>
            </a:r>
            <a:r>
              <a:rPr lang="sv-SE" dirty="0" smtClean="0"/>
              <a:t> </a:t>
            </a:r>
            <a:r>
              <a:rPr lang="sv-SE" dirty="0" err="1" smtClean="0"/>
              <a:t>maintenance</a:t>
            </a:r>
            <a:endParaRPr lang="sv-SE" dirty="0"/>
          </a:p>
        </p:txBody>
      </p:sp>
      <p:sp>
        <p:nvSpPr>
          <p:cNvPr id="8" name="Rounded Rectangle 7"/>
          <p:cNvSpPr/>
          <p:nvPr/>
        </p:nvSpPr>
        <p:spPr>
          <a:xfrm>
            <a:off x="573712" y="3211418"/>
            <a:ext cx="2636669" cy="12335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err="1" smtClean="0"/>
              <a:t>Involving</a:t>
            </a:r>
            <a:r>
              <a:rPr lang="sv-SE" dirty="0" smtClean="0"/>
              <a:t> system </a:t>
            </a:r>
            <a:r>
              <a:rPr lang="sv-SE" dirty="0" err="1" smtClean="0"/>
              <a:t>owners</a:t>
            </a:r>
            <a:r>
              <a:rPr lang="sv-SE" dirty="0" smtClean="0"/>
              <a:t> in the implementation </a:t>
            </a:r>
            <a:endParaRPr lang="sv-SE" dirty="0"/>
          </a:p>
        </p:txBody>
      </p:sp>
      <p:sp>
        <p:nvSpPr>
          <p:cNvPr id="9" name="Rounded Rectangle 8"/>
          <p:cNvSpPr/>
          <p:nvPr/>
        </p:nvSpPr>
        <p:spPr>
          <a:xfrm>
            <a:off x="538157" y="4735776"/>
            <a:ext cx="2636669" cy="131667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err="1" smtClean="0"/>
              <a:t>Using</a:t>
            </a:r>
            <a:r>
              <a:rPr lang="sv-SE" dirty="0" smtClean="0"/>
              <a:t> ”</a:t>
            </a:r>
            <a:r>
              <a:rPr lang="sv-SE" dirty="0" err="1" smtClean="0"/>
              <a:t>low</a:t>
            </a:r>
            <a:r>
              <a:rPr lang="sv-SE" dirty="0" smtClean="0"/>
              <a:t> </a:t>
            </a:r>
            <a:r>
              <a:rPr lang="sv-SE" dirty="0" err="1" smtClean="0"/>
              <a:t>hanging</a:t>
            </a:r>
            <a:r>
              <a:rPr lang="sv-SE" dirty="0" smtClean="0"/>
              <a:t> </a:t>
            </a:r>
            <a:r>
              <a:rPr lang="sv-SE" dirty="0" err="1" smtClean="0"/>
              <a:t>fruit</a:t>
            </a:r>
            <a:r>
              <a:rPr lang="sv-SE" dirty="0" smtClean="0"/>
              <a:t>” to present </a:t>
            </a:r>
            <a:r>
              <a:rPr lang="sv-SE" dirty="0" err="1" smtClean="0"/>
              <a:t>good</a:t>
            </a:r>
            <a:r>
              <a:rPr lang="sv-SE" dirty="0" smtClean="0"/>
              <a:t> </a:t>
            </a:r>
            <a:r>
              <a:rPr lang="sv-SE" dirty="0" err="1" smtClean="0"/>
              <a:t>examples</a:t>
            </a:r>
            <a:endParaRPr lang="sv-SE" dirty="0"/>
          </a:p>
        </p:txBody>
      </p:sp>
      <p:sp>
        <p:nvSpPr>
          <p:cNvPr id="10" name="Rounded Rectangle 9"/>
          <p:cNvSpPr/>
          <p:nvPr/>
        </p:nvSpPr>
        <p:spPr>
          <a:xfrm>
            <a:off x="8653460" y="1625097"/>
            <a:ext cx="2636669" cy="127587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err="1" smtClean="0"/>
              <a:t>Applying</a:t>
            </a:r>
            <a:r>
              <a:rPr lang="sv-SE" dirty="0" smtClean="0"/>
              <a:t> a </a:t>
            </a:r>
            <a:r>
              <a:rPr lang="sv-SE" i="1" dirty="0" err="1" smtClean="0"/>
              <a:t>graded</a:t>
            </a:r>
            <a:r>
              <a:rPr lang="sv-SE" i="1" dirty="0" smtClean="0"/>
              <a:t> approach </a:t>
            </a:r>
            <a:r>
              <a:rPr lang="sv-SE" dirty="0" smtClean="0"/>
              <a:t>to system implementation </a:t>
            </a:r>
            <a:endParaRPr lang="sv-SE" dirty="0"/>
          </a:p>
        </p:txBody>
      </p:sp>
      <p:sp>
        <p:nvSpPr>
          <p:cNvPr id="11" name="Rounded Rectangle 10"/>
          <p:cNvSpPr/>
          <p:nvPr/>
        </p:nvSpPr>
        <p:spPr>
          <a:xfrm>
            <a:off x="8639464" y="3211419"/>
            <a:ext cx="2636669" cy="123358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err="1" smtClean="0"/>
              <a:t>Launching</a:t>
            </a:r>
            <a:r>
              <a:rPr lang="sv-SE" dirty="0" smtClean="0"/>
              <a:t> pilots to test and show </a:t>
            </a:r>
            <a:r>
              <a:rPr lang="sv-SE" dirty="0" err="1" smtClean="0"/>
              <a:t>examples</a:t>
            </a:r>
            <a:endParaRPr lang="sv-SE" dirty="0"/>
          </a:p>
        </p:txBody>
      </p:sp>
      <p:sp>
        <p:nvSpPr>
          <p:cNvPr id="12" name="Rounded Rectangle 11"/>
          <p:cNvSpPr/>
          <p:nvPr/>
        </p:nvSpPr>
        <p:spPr>
          <a:xfrm>
            <a:off x="573712" y="1625097"/>
            <a:ext cx="2636669" cy="127587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smtClean="0"/>
              <a:t>Pro-</a:t>
            </a:r>
            <a:r>
              <a:rPr lang="sv-SE" dirty="0" err="1" smtClean="0"/>
              <a:t>active</a:t>
            </a:r>
            <a:r>
              <a:rPr lang="sv-SE" dirty="0" smtClean="0"/>
              <a:t> planning, </a:t>
            </a:r>
            <a:r>
              <a:rPr lang="sv-SE" dirty="0" err="1" smtClean="0"/>
              <a:t>prioritising</a:t>
            </a:r>
            <a:r>
              <a:rPr lang="sv-SE" dirty="0" smtClean="0"/>
              <a:t> and </a:t>
            </a:r>
            <a:r>
              <a:rPr lang="sv-SE" dirty="0" err="1" smtClean="0"/>
              <a:t>bulking</a:t>
            </a:r>
            <a:r>
              <a:rPr lang="sv-SE" dirty="0" smtClean="0"/>
              <a:t> </a:t>
            </a:r>
            <a:r>
              <a:rPr lang="sv-SE" dirty="0" err="1" smtClean="0"/>
              <a:t>work</a:t>
            </a:r>
            <a:endParaRPr lang="sv-SE" dirty="0"/>
          </a:p>
        </p:txBody>
      </p:sp>
      <p:sp>
        <p:nvSpPr>
          <p:cNvPr id="13" name="Rounded Rectangle 12"/>
          <p:cNvSpPr/>
          <p:nvPr/>
        </p:nvSpPr>
        <p:spPr>
          <a:xfrm>
            <a:off x="8639463" y="4729544"/>
            <a:ext cx="2636669" cy="132290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smtClean="0"/>
              <a:t>Lowering the </a:t>
            </a:r>
            <a:r>
              <a:rPr lang="sv-SE" dirty="0" err="1" smtClean="0"/>
              <a:t>treshold</a:t>
            </a:r>
            <a:r>
              <a:rPr lang="sv-SE" dirty="0" smtClean="0"/>
              <a:t> – start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light</a:t>
            </a:r>
            <a:r>
              <a:rPr lang="sv-SE" dirty="0" smtClean="0"/>
              <a:t> implementation </a:t>
            </a:r>
            <a:endParaRPr lang="sv-SE" dirty="0"/>
          </a:p>
        </p:txBody>
      </p:sp>
      <p:sp>
        <p:nvSpPr>
          <p:cNvPr id="14" name="TextBox 13"/>
          <p:cNvSpPr txBox="1"/>
          <p:nvPr/>
        </p:nvSpPr>
        <p:spPr>
          <a:xfrm>
            <a:off x="3387709" y="1596628"/>
            <a:ext cx="5082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i="1" dirty="0" smtClean="0">
                <a:solidFill>
                  <a:schemeClr val="accent1"/>
                </a:solidFill>
              </a:rPr>
              <a:t>Creating </a:t>
            </a:r>
            <a:r>
              <a:rPr lang="sv-SE" i="1" dirty="0" err="1" smtClean="0">
                <a:solidFill>
                  <a:schemeClr val="accent1"/>
                </a:solidFill>
              </a:rPr>
              <a:t>ownership</a:t>
            </a:r>
            <a:r>
              <a:rPr lang="sv-SE" i="1" dirty="0" smtClean="0">
                <a:solidFill>
                  <a:schemeClr val="accent1"/>
                </a:solidFill>
              </a:rPr>
              <a:t> </a:t>
            </a:r>
            <a:r>
              <a:rPr lang="sv-SE" i="1" dirty="0" err="1" smtClean="0">
                <a:solidFill>
                  <a:schemeClr val="accent1"/>
                </a:solidFill>
              </a:rPr>
              <a:t>of</a:t>
            </a:r>
            <a:r>
              <a:rPr lang="sv-SE" i="1" dirty="0" smtClean="0">
                <a:solidFill>
                  <a:schemeClr val="accent1"/>
                </a:solidFill>
              </a:rPr>
              <a:t> the data by </a:t>
            </a:r>
            <a:r>
              <a:rPr lang="sv-SE" i="1" dirty="0" err="1" smtClean="0">
                <a:solidFill>
                  <a:schemeClr val="accent1"/>
                </a:solidFill>
              </a:rPr>
              <a:t>having</a:t>
            </a:r>
            <a:r>
              <a:rPr lang="sv-SE" i="1" dirty="0" smtClean="0">
                <a:solidFill>
                  <a:schemeClr val="accent1"/>
                </a:solidFill>
              </a:rPr>
              <a:t> the </a:t>
            </a:r>
            <a:r>
              <a:rPr lang="sv-SE" i="1" dirty="0" err="1" smtClean="0">
                <a:solidFill>
                  <a:schemeClr val="accent1"/>
                </a:solidFill>
              </a:rPr>
              <a:t>users</a:t>
            </a:r>
            <a:r>
              <a:rPr lang="sv-SE" i="1" dirty="0" smtClean="0">
                <a:solidFill>
                  <a:schemeClr val="accent1"/>
                </a:solidFill>
              </a:rPr>
              <a:t> </a:t>
            </a:r>
            <a:r>
              <a:rPr lang="sv-SE" i="1" dirty="0" err="1" smtClean="0">
                <a:solidFill>
                  <a:schemeClr val="accent1"/>
                </a:solidFill>
              </a:rPr>
              <a:t>prepare</a:t>
            </a:r>
            <a:r>
              <a:rPr lang="sv-SE" i="1" dirty="0" smtClean="0">
                <a:solidFill>
                  <a:schemeClr val="accent1"/>
                </a:solidFill>
              </a:rPr>
              <a:t> it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6755" y="2685252"/>
            <a:ext cx="178251" cy="1782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85006" y="2588305"/>
            <a:ext cx="43628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sv-SE" dirty="0" err="1" smtClean="0">
                <a:solidFill>
                  <a:srgbClr val="666666"/>
                </a:solidFill>
              </a:rPr>
              <a:t>Difficult</a:t>
            </a:r>
            <a:r>
              <a:rPr lang="sv-SE" dirty="0" smtClean="0">
                <a:solidFill>
                  <a:srgbClr val="666666"/>
                </a:solidFill>
              </a:rPr>
              <a:t> to </a:t>
            </a:r>
            <a:r>
              <a:rPr lang="sv-SE" dirty="0" err="1" smtClean="0">
                <a:solidFill>
                  <a:srgbClr val="666666"/>
                </a:solidFill>
              </a:rPr>
              <a:t>facilitate</a:t>
            </a:r>
            <a:endParaRPr lang="sv-SE" dirty="0">
              <a:solidFill>
                <a:srgbClr val="666666"/>
              </a:solidFill>
            </a:endParaRPr>
          </a:p>
          <a:p>
            <a:pPr algn="l">
              <a:spcAft>
                <a:spcPts val="1200"/>
              </a:spcAft>
            </a:pPr>
            <a:r>
              <a:rPr lang="sv-SE" dirty="0" err="1" smtClean="0">
                <a:solidFill>
                  <a:srgbClr val="666666"/>
                </a:solidFill>
              </a:rPr>
              <a:t>Tool</a:t>
            </a:r>
            <a:r>
              <a:rPr lang="sv-SE" dirty="0" smtClean="0">
                <a:solidFill>
                  <a:srgbClr val="666666"/>
                </a:solidFill>
              </a:rPr>
              <a:t> administration is </a:t>
            </a:r>
            <a:r>
              <a:rPr lang="sv-SE" dirty="0" err="1" smtClean="0">
                <a:solidFill>
                  <a:srgbClr val="666666"/>
                </a:solidFill>
              </a:rPr>
              <a:t>only</a:t>
            </a:r>
            <a:r>
              <a:rPr lang="sv-SE" dirty="0" smtClean="0">
                <a:solidFill>
                  <a:srgbClr val="666666"/>
                </a:solidFill>
              </a:rPr>
              <a:t> </a:t>
            </a:r>
            <a:r>
              <a:rPr lang="sv-SE" dirty="0" err="1" smtClean="0">
                <a:solidFill>
                  <a:srgbClr val="666666"/>
                </a:solidFill>
              </a:rPr>
              <a:t>one</a:t>
            </a:r>
            <a:r>
              <a:rPr lang="sv-SE" dirty="0" smtClean="0">
                <a:solidFill>
                  <a:srgbClr val="666666"/>
                </a:solidFill>
              </a:rPr>
              <a:t> part </a:t>
            </a:r>
            <a:r>
              <a:rPr lang="sv-SE" dirty="0" err="1" smtClean="0">
                <a:solidFill>
                  <a:srgbClr val="666666"/>
                </a:solidFill>
              </a:rPr>
              <a:t>of</a:t>
            </a:r>
            <a:r>
              <a:rPr lang="sv-SE" dirty="0" smtClean="0">
                <a:solidFill>
                  <a:srgbClr val="666666"/>
                </a:solidFill>
              </a:rPr>
              <a:t> the </a:t>
            </a:r>
            <a:r>
              <a:rPr lang="sv-SE" dirty="0" err="1" smtClean="0">
                <a:solidFill>
                  <a:srgbClr val="666666"/>
                </a:solidFill>
              </a:rPr>
              <a:t>work</a:t>
            </a:r>
            <a:r>
              <a:rPr lang="sv-SE" dirty="0" smtClean="0">
                <a:solidFill>
                  <a:srgbClr val="666666"/>
                </a:solidFill>
              </a:rPr>
              <a:t> - </a:t>
            </a:r>
            <a:r>
              <a:rPr lang="sv-SE" dirty="0" err="1" smtClean="0">
                <a:solidFill>
                  <a:srgbClr val="666666"/>
                </a:solidFill>
              </a:rPr>
              <a:t>knowledge</a:t>
            </a:r>
            <a:r>
              <a:rPr lang="sv-SE" dirty="0" smtClean="0">
                <a:solidFill>
                  <a:srgbClr val="666666"/>
                </a:solidFill>
              </a:rPr>
              <a:t> in </a:t>
            </a:r>
            <a:r>
              <a:rPr lang="sv-SE" dirty="0" err="1" smtClean="0">
                <a:solidFill>
                  <a:srgbClr val="666666"/>
                </a:solidFill>
              </a:rPr>
              <a:t>documentation</a:t>
            </a:r>
            <a:r>
              <a:rPr lang="sv-SE" dirty="0" smtClean="0">
                <a:solidFill>
                  <a:srgbClr val="666666"/>
                </a:solidFill>
              </a:rPr>
              <a:t> is </a:t>
            </a:r>
            <a:r>
              <a:rPr lang="sv-SE" dirty="0" err="1" smtClean="0">
                <a:solidFill>
                  <a:srgbClr val="666666"/>
                </a:solidFill>
              </a:rPr>
              <a:t>needed</a:t>
            </a:r>
            <a:endParaRPr lang="sv-SE" dirty="0" smtClean="0">
              <a:solidFill>
                <a:srgbClr val="666666"/>
              </a:solidFill>
            </a:endParaRPr>
          </a:p>
          <a:p>
            <a:pPr>
              <a:spcAft>
                <a:spcPts val="1200"/>
              </a:spcAft>
            </a:pPr>
            <a:r>
              <a:rPr lang="sv-SE" dirty="0" smtClean="0">
                <a:solidFill>
                  <a:srgbClr val="666666"/>
                </a:solidFill>
              </a:rPr>
              <a:t>No </a:t>
            </a:r>
            <a:r>
              <a:rPr lang="sv-SE" dirty="0" err="1" smtClean="0">
                <a:solidFill>
                  <a:srgbClr val="666666"/>
                </a:solidFill>
              </a:rPr>
              <a:t>routines</a:t>
            </a:r>
            <a:r>
              <a:rPr lang="sv-SE" dirty="0" smtClean="0">
                <a:solidFill>
                  <a:srgbClr val="666666"/>
                </a:solidFill>
              </a:rPr>
              <a:t> for </a:t>
            </a:r>
            <a:r>
              <a:rPr lang="sv-SE" dirty="0" err="1" smtClean="0">
                <a:solidFill>
                  <a:srgbClr val="666666"/>
                </a:solidFill>
              </a:rPr>
              <a:t>how</a:t>
            </a:r>
            <a:r>
              <a:rPr lang="sv-SE" dirty="0" smtClean="0">
                <a:solidFill>
                  <a:srgbClr val="666666"/>
                </a:solidFill>
              </a:rPr>
              <a:t> to </a:t>
            </a:r>
            <a:r>
              <a:rPr lang="sv-SE" dirty="0" err="1" smtClean="0">
                <a:solidFill>
                  <a:srgbClr val="666666"/>
                </a:solidFill>
              </a:rPr>
              <a:t>use</a:t>
            </a:r>
            <a:r>
              <a:rPr lang="sv-SE" dirty="0" smtClean="0">
                <a:solidFill>
                  <a:srgbClr val="666666"/>
                </a:solidFill>
              </a:rPr>
              <a:t> the system</a:t>
            </a:r>
          </a:p>
          <a:p>
            <a:pPr>
              <a:spcAft>
                <a:spcPts val="1200"/>
              </a:spcAft>
            </a:pPr>
            <a:r>
              <a:rPr lang="sv-SE" dirty="0" err="1" smtClean="0">
                <a:solidFill>
                  <a:srgbClr val="666666"/>
                </a:solidFill>
              </a:rPr>
              <a:t>Technicians</a:t>
            </a:r>
            <a:r>
              <a:rPr lang="sv-SE" dirty="0" smtClean="0">
                <a:solidFill>
                  <a:srgbClr val="666666"/>
                </a:solidFill>
              </a:rPr>
              <a:t> </a:t>
            </a:r>
            <a:r>
              <a:rPr lang="sv-SE" dirty="0" err="1" smtClean="0">
                <a:solidFill>
                  <a:srgbClr val="666666"/>
                </a:solidFill>
              </a:rPr>
              <a:t>busy</a:t>
            </a:r>
            <a:r>
              <a:rPr lang="sv-SE" dirty="0" smtClean="0">
                <a:solidFill>
                  <a:srgbClr val="666666"/>
                </a:solidFill>
              </a:rPr>
              <a:t> </a:t>
            </a:r>
            <a:r>
              <a:rPr lang="sv-SE" dirty="0" err="1" smtClean="0">
                <a:solidFill>
                  <a:srgbClr val="666666"/>
                </a:solidFill>
              </a:rPr>
              <a:t>with</a:t>
            </a:r>
            <a:r>
              <a:rPr lang="sv-SE" dirty="0" smtClean="0">
                <a:solidFill>
                  <a:srgbClr val="666666"/>
                </a:solidFill>
              </a:rPr>
              <a:t> operation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6754" y="3216670"/>
            <a:ext cx="178251" cy="1782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6753" y="4068128"/>
            <a:ext cx="178251" cy="1782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6752" y="4498962"/>
            <a:ext cx="178251" cy="17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3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Approach for implementation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12</a:t>
            </a:fld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6 </a:t>
            </a:r>
            <a:r>
              <a:rPr lang="sv-SE" dirty="0" err="1" smtClean="0"/>
              <a:t>guiding</a:t>
            </a:r>
            <a:r>
              <a:rPr lang="sv-SE" dirty="0" smtClean="0"/>
              <a:t> principals </a:t>
            </a:r>
            <a:r>
              <a:rPr lang="sv-SE" dirty="0" err="1" smtClean="0"/>
              <a:t>when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implement</a:t>
            </a:r>
            <a:r>
              <a:rPr lang="sv-SE" dirty="0" smtClean="0"/>
              <a:t> </a:t>
            </a:r>
            <a:r>
              <a:rPr lang="sv-SE" dirty="0" err="1" smtClean="0"/>
              <a:t>facility</a:t>
            </a:r>
            <a:r>
              <a:rPr lang="sv-SE" dirty="0" smtClean="0"/>
              <a:t> </a:t>
            </a:r>
            <a:r>
              <a:rPr lang="sv-SE" dirty="0" err="1" smtClean="0"/>
              <a:t>maintenance</a:t>
            </a:r>
            <a:endParaRPr lang="sv-SE" dirty="0"/>
          </a:p>
        </p:txBody>
      </p:sp>
      <p:sp>
        <p:nvSpPr>
          <p:cNvPr id="8" name="Rounded Rectangle 7"/>
          <p:cNvSpPr/>
          <p:nvPr/>
        </p:nvSpPr>
        <p:spPr>
          <a:xfrm>
            <a:off x="573712" y="3211418"/>
            <a:ext cx="2636669" cy="123358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err="1" smtClean="0"/>
              <a:t>Involving</a:t>
            </a:r>
            <a:r>
              <a:rPr lang="sv-SE" dirty="0" smtClean="0"/>
              <a:t> system </a:t>
            </a:r>
            <a:r>
              <a:rPr lang="sv-SE" dirty="0" err="1" smtClean="0"/>
              <a:t>owners</a:t>
            </a:r>
            <a:r>
              <a:rPr lang="sv-SE" dirty="0" smtClean="0"/>
              <a:t> in the implementation </a:t>
            </a:r>
            <a:endParaRPr lang="sv-SE" dirty="0"/>
          </a:p>
        </p:txBody>
      </p:sp>
      <p:sp>
        <p:nvSpPr>
          <p:cNvPr id="9" name="Rounded Rectangle 8"/>
          <p:cNvSpPr/>
          <p:nvPr/>
        </p:nvSpPr>
        <p:spPr>
          <a:xfrm>
            <a:off x="538157" y="4735776"/>
            <a:ext cx="2636669" cy="131667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err="1" smtClean="0"/>
              <a:t>Using</a:t>
            </a:r>
            <a:r>
              <a:rPr lang="sv-SE" dirty="0" smtClean="0"/>
              <a:t> ”</a:t>
            </a:r>
            <a:r>
              <a:rPr lang="sv-SE" dirty="0" err="1" smtClean="0"/>
              <a:t>low</a:t>
            </a:r>
            <a:r>
              <a:rPr lang="sv-SE" dirty="0" smtClean="0"/>
              <a:t> </a:t>
            </a:r>
            <a:r>
              <a:rPr lang="sv-SE" dirty="0" err="1" smtClean="0"/>
              <a:t>hanging</a:t>
            </a:r>
            <a:r>
              <a:rPr lang="sv-SE" dirty="0" smtClean="0"/>
              <a:t> </a:t>
            </a:r>
            <a:r>
              <a:rPr lang="sv-SE" dirty="0" err="1" smtClean="0"/>
              <a:t>fruit</a:t>
            </a:r>
            <a:r>
              <a:rPr lang="sv-SE" dirty="0" smtClean="0"/>
              <a:t>” to present </a:t>
            </a:r>
            <a:r>
              <a:rPr lang="sv-SE" dirty="0" err="1" smtClean="0"/>
              <a:t>good</a:t>
            </a:r>
            <a:r>
              <a:rPr lang="sv-SE" dirty="0" smtClean="0"/>
              <a:t> </a:t>
            </a:r>
            <a:r>
              <a:rPr lang="sv-SE" dirty="0" err="1" smtClean="0"/>
              <a:t>examples</a:t>
            </a:r>
            <a:endParaRPr lang="sv-SE" dirty="0"/>
          </a:p>
        </p:txBody>
      </p:sp>
      <p:sp>
        <p:nvSpPr>
          <p:cNvPr id="10" name="Rounded Rectangle 9"/>
          <p:cNvSpPr/>
          <p:nvPr/>
        </p:nvSpPr>
        <p:spPr>
          <a:xfrm>
            <a:off x="8653460" y="1625097"/>
            <a:ext cx="2636669" cy="127587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err="1" smtClean="0"/>
              <a:t>Applying</a:t>
            </a:r>
            <a:r>
              <a:rPr lang="sv-SE" dirty="0" smtClean="0"/>
              <a:t> a </a:t>
            </a:r>
            <a:r>
              <a:rPr lang="sv-SE" i="1" dirty="0" err="1" smtClean="0"/>
              <a:t>graded</a:t>
            </a:r>
            <a:r>
              <a:rPr lang="sv-SE" i="1" dirty="0" smtClean="0"/>
              <a:t> approach </a:t>
            </a:r>
            <a:r>
              <a:rPr lang="sv-SE" dirty="0" smtClean="0"/>
              <a:t>to system implementation </a:t>
            </a:r>
            <a:endParaRPr lang="sv-SE" dirty="0"/>
          </a:p>
        </p:txBody>
      </p:sp>
      <p:sp>
        <p:nvSpPr>
          <p:cNvPr id="11" name="Rounded Rectangle 10"/>
          <p:cNvSpPr/>
          <p:nvPr/>
        </p:nvSpPr>
        <p:spPr>
          <a:xfrm>
            <a:off x="8639464" y="3211419"/>
            <a:ext cx="2636669" cy="123358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err="1" smtClean="0"/>
              <a:t>Launching</a:t>
            </a:r>
            <a:r>
              <a:rPr lang="sv-SE" dirty="0" smtClean="0"/>
              <a:t> pilots to test and show </a:t>
            </a:r>
            <a:r>
              <a:rPr lang="sv-SE" dirty="0" err="1" smtClean="0"/>
              <a:t>examples</a:t>
            </a:r>
            <a:endParaRPr lang="sv-SE" dirty="0"/>
          </a:p>
        </p:txBody>
      </p:sp>
      <p:sp>
        <p:nvSpPr>
          <p:cNvPr id="12" name="Rounded Rectangle 11"/>
          <p:cNvSpPr/>
          <p:nvPr/>
        </p:nvSpPr>
        <p:spPr>
          <a:xfrm>
            <a:off x="573712" y="1625097"/>
            <a:ext cx="2636669" cy="127587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smtClean="0"/>
              <a:t>Pro-</a:t>
            </a:r>
            <a:r>
              <a:rPr lang="sv-SE" dirty="0" err="1" smtClean="0"/>
              <a:t>active</a:t>
            </a:r>
            <a:r>
              <a:rPr lang="sv-SE" dirty="0" smtClean="0"/>
              <a:t> planning, </a:t>
            </a:r>
            <a:r>
              <a:rPr lang="sv-SE" dirty="0" err="1" smtClean="0"/>
              <a:t>prioritising</a:t>
            </a:r>
            <a:r>
              <a:rPr lang="sv-SE" dirty="0" smtClean="0"/>
              <a:t> and </a:t>
            </a:r>
            <a:r>
              <a:rPr lang="sv-SE" dirty="0" err="1" smtClean="0"/>
              <a:t>bulking</a:t>
            </a:r>
            <a:r>
              <a:rPr lang="sv-SE" dirty="0" smtClean="0"/>
              <a:t> </a:t>
            </a:r>
            <a:r>
              <a:rPr lang="sv-SE" dirty="0" err="1" smtClean="0"/>
              <a:t>work</a:t>
            </a:r>
            <a:endParaRPr lang="sv-SE" dirty="0"/>
          </a:p>
        </p:txBody>
      </p:sp>
      <p:sp>
        <p:nvSpPr>
          <p:cNvPr id="13" name="Rounded Rectangle 12"/>
          <p:cNvSpPr/>
          <p:nvPr/>
        </p:nvSpPr>
        <p:spPr>
          <a:xfrm>
            <a:off x="8639463" y="4729544"/>
            <a:ext cx="2636669" cy="132290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smtClean="0"/>
              <a:t>Lowering the </a:t>
            </a:r>
            <a:r>
              <a:rPr lang="sv-SE" dirty="0" err="1" smtClean="0"/>
              <a:t>treshold</a:t>
            </a:r>
            <a:r>
              <a:rPr lang="sv-SE" dirty="0" smtClean="0"/>
              <a:t> – start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light</a:t>
            </a:r>
            <a:r>
              <a:rPr lang="sv-SE" dirty="0" smtClean="0"/>
              <a:t> implementation </a:t>
            </a:r>
            <a:endParaRPr lang="sv-SE" dirty="0"/>
          </a:p>
        </p:txBody>
      </p:sp>
      <p:sp>
        <p:nvSpPr>
          <p:cNvPr id="14" name="TextBox 13"/>
          <p:cNvSpPr txBox="1"/>
          <p:nvPr/>
        </p:nvSpPr>
        <p:spPr>
          <a:xfrm>
            <a:off x="3387709" y="1596628"/>
            <a:ext cx="5082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i="1" dirty="0" err="1" smtClean="0">
                <a:solidFill>
                  <a:schemeClr val="accent1"/>
                </a:solidFill>
              </a:rPr>
              <a:t>Getting</a:t>
            </a:r>
            <a:r>
              <a:rPr lang="sv-SE" i="1" dirty="0" smtClean="0">
                <a:solidFill>
                  <a:schemeClr val="accent1"/>
                </a:solidFill>
              </a:rPr>
              <a:t> </a:t>
            </a:r>
            <a:r>
              <a:rPr lang="sv-SE" i="1" dirty="0" err="1" smtClean="0">
                <a:solidFill>
                  <a:schemeClr val="accent1"/>
                </a:solidFill>
              </a:rPr>
              <a:t>people</a:t>
            </a:r>
            <a:r>
              <a:rPr lang="sv-SE" i="1" dirty="0" smtClean="0">
                <a:solidFill>
                  <a:schemeClr val="accent1"/>
                </a:solidFill>
              </a:rPr>
              <a:t> </a:t>
            </a:r>
            <a:r>
              <a:rPr lang="sv-SE" i="1" dirty="0" err="1" smtClean="0">
                <a:solidFill>
                  <a:schemeClr val="accent1"/>
                </a:solidFill>
              </a:rPr>
              <a:t>into</a:t>
            </a:r>
            <a:r>
              <a:rPr lang="sv-SE" i="1" dirty="0" smtClean="0">
                <a:solidFill>
                  <a:schemeClr val="accent1"/>
                </a:solidFill>
              </a:rPr>
              <a:t> the system</a:t>
            </a:r>
          </a:p>
          <a:p>
            <a:pPr algn="ctr"/>
            <a:r>
              <a:rPr lang="sv-SE" i="1" dirty="0" err="1" smtClean="0">
                <a:solidFill>
                  <a:schemeClr val="accent1"/>
                </a:solidFill>
              </a:rPr>
              <a:t>Using</a:t>
            </a:r>
            <a:r>
              <a:rPr lang="sv-SE" i="1" dirty="0" smtClean="0">
                <a:solidFill>
                  <a:schemeClr val="accent1"/>
                </a:solidFill>
              </a:rPr>
              <a:t> </a:t>
            </a:r>
            <a:r>
              <a:rPr lang="sv-SE" i="1" dirty="0" err="1" smtClean="0">
                <a:solidFill>
                  <a:schemeClr val="accent1"/>
                </a:solidFill>
              </a:rPr>
              <a:t>existing</a:t>
            </a:r>
            <a:r>
              <a:rPr lang="sv-SE" i="1" dirty="0" smtClean="0">
                <a:solidFill>
                  <a:schemeClr val="accent1"/>
                </a:solidFill>
              </a:rPr>
              <a:t> </a:t>
            </a:r>
            <a:r>
              <a:rPr lang="sv-SE" i="1" dirty="0" err="1" smtClean="0">
                <a:solidFill>
                  <a:schemeClr val="accent1"/>
                </a:solidFill>
              </a:rPr>
              <a:t>routines</a:t>
            </a:r>
            <a:r>
              <a:rPr lang="sv-SE" i="1" dirty="0" smtClean="0">
                <a:solidFill>
                  <a:schemeClr val="accent1"/>
                </a:solidFill>
              </a:rPr>
              <a:t> and </a:t>
            </a:r>
            <a:r>
              <a:rPr lang="sv-SE" i="1" dirty="0" err="1" smtClean="0">
                <a:solidFill>
                  <a:schemeClr val="accent1"/>
                </a:solidFill>
              </a:rPr>
              <a:t>tools</a:t>
            </a:r>
            <a:r>
              <a:rPr lang="sv-SE" i="1" dirty="0" smtClean="0">
                <a:solidFill>
                  <a:schemeClr val="accent1"/>
                </a:solidFill>
              </a:rPr>
              <a:t> (</a:t>
            </a:r>
            <a:r>
              <a:rPr lang="sv-SE" i="1" dirty="0" err="1" smtClean="0">
                <a:solidFill>
                  <a:schemeClr val="accent1"/>
                </a:solidFill>
              </a:rPr>
              <a:t>e.g</a:t>
            </a:r>
            <a:r>
              <a:rPr lang="sv-SE" i="1" dirty="0" smtClean="0">
                <a:solidFill>
                  <a:schemeClr val="accent1"/>
                </a:solidFill>
              </a:rPr>
              <a:t>. </a:t>
            </a:r>
            <a:r>
              <a:rPr lang="sv-SE" i="1" dirty="0" err="1" smtClean="0">
                <a:solidFill>
                  <a:schemeClr val="accent1"/>
                </a:solidFill>
              </a:rPr>
              <a:t>inspection</a:t>
            </a:r>
            <a:r>
              <a:rPr lang="sv-SE" i="1" dirty="0" smtClean="0">
                <a:solidFill>
                  <a:schemeClr val="accent1"/>
                </a:solidFill>
              </a:rPr>
              <a:t> </a:t>
            </a:r>
            <a:r>
              <a:rPr lang="sv-SE" i="1" dirty="0" err="1" smtClean="0">
                <a:solidFill>
                  <a:schemeClr val="accent1"/>
                </a:solidFill>
              </a:rPr>
              <a:t>protocols</a:t>
            </a:r>
            <a:r>
              <a:rPr lang="sv-SE" i="1" dirty="0" smtClean="0">
                <a:solidFill>
                  <a:schemeClr val="accent1"/>
                </a:solidFill>
              </a:rPr>
              <a:t> from the </a:t>
            </a:r>
            <a:r>
              <a:rPr lang="sv-SE" i="1" dirty="0" err="1" smtClean="0">
                <a:solidFill>
                  <a:schemeClr val="accent1"/>
                </a:solidFill>
              </a:rPr>
              <a:t>sub-contractor</a:t>
            </a:r>
            <a:r>
              <a:rPr lang="sv-SE" i="1" dirty="0" smtClean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77789" y="2860581"/>
            <a:ext cx="436095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sv-SE" dirty="0" smtClean="0">
                <a:solidFill>
                  <a:srgbClr val="666666"/>
                </a:solidFill>
              </a:rPr>
              <a:t>Lowering the </a:t>
            </a:r>
            <a:r>
              <a:rPr lang="sv-SE" dirty="0" err="1" smtClean="0">
                <a:solidFill>
                  <a:srgbClr val="666666"/>
                </a:solidFill>
              </a:rPr>
              <a:t>treshold</a:t>
            </a:r>
            <a:endParaRPr lang="sv-SE" dirty="0" smtClean="0">
              <a:solidFill>
                <a:srgbClr val="666666"/>
              </a:solidFill>
            </a:endParaRPr>
          </a:p>
          <a:p>
            <a:pPr algn="l">
              <a:spcAft>
                <a:spcPts val="1200"/>
              </a:spcAft>
            </a:pPr>
            <a:r>
              <a:rPr lang="sv-SE" dirty="0" err="1" smtClean="0">
                <a:solidFill>
                  <a:srgbClr val="666666"/>
                </a:solidFill>
              </a:rPr>
              <a:t>Gaining</a:t>
            </a:r>
            <a:r>
              <a:rPr lang="sv-SE" dirty="0" smtClean="0">
                <a:solidFill>
                  <a:srgbClr val="666666"/>
                </a:solidFill>
              </a:rPr>
              <a:t> </a:t>
            </a:r>
            <a:r>
              <a:rPr lang="sv-SE" dirty="0" err="1" smtClean="0">
                <a:solidFill>
                  <a:srgbClr val="666666"/>
                </a:solidFill>
              </a:rPr>
              <a:t>experience</a:t>
            </a:r>
            <a:r>
              <a:rPr lang="sv-SE" dirty="0" smtClean="0">
                <a:solidFill>
                  <a:srgbClr val="666666"/>
                </a:solidFill>
              </a:rPr>
              <a:t> from the system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711340" y="2896067"/>
            <a:ext cx="218756" cy="255142"/>
            <a:chOff x="932154" y="2805348"/>
            <a:chExt cx="218756" cy="255142"/>
          </a:xfrm>
        </p:grpSpPr>
        <p:sp>
          <p:nvSpPr>
            <p:cNvPr id="17" name="Rectangle 16"/>
            <p:cNvSpPr/>
            <p:nvPr/>
          </p:nvSpPr>
          <p:spPr>
            <a:xfrm>
              <a:off x="932154" y="2909830"/>
              <a:ext cx="171555" cy="1506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951074" y="2805348"/>
              <a:ext cx="199836" cy="176320"/>
            </a:xfrm>
            <a:custGeom>
              <a:avLst/>
              <a:gdLst>
                <a:gd name="connsiteX0" fmla="*/ 0 w 683581"/>
                <a:gd name="connsiteY0" fmla="*/ 62144 h 408373"/>
                <a:gd name="connsiteX1" fmla="*/ 44389 w 683581"/>
                <a:gd name="connsiteY1" fmla="*/ 97654 h 408373"/>
                <a:gd name="connsiteX2" fmla="*/ 53266 w 683581"/>
                <a:gd name="connsiteY2" fmla="*/ 124287 h 408373"/>
                <a:gd name="connsiteX3" fmla="*/ 88777 w 683581"/>
                <a:gd name="connsiteY3" fmla="*/ 168676 h 408373"/>
                <a:gd name="connsiteX4" fmla="*/ 133165 w 683581"/>
                <a:gd name="connsiteY4" fmla="*/ 248575 h 408373"/>
                <a:gd name="connsiteX5" fmla="*/ 150921 w 683581"/>
                <a:gd name="connsiteY5" fmla="*/ 275208 h 408373"/>
                <a:gd name="connsiteX6" fmla="*/ 168676 w 683581"/>
                <a:gd name="connsiteY6" fmla="*/ 328474 h 408373"/>
                <a:gd name="connsiteX7" fmla="*/ 177554 w 683581"/>
                <a:gd name="connsiteY7" fmla="*/ 355107 h 408373"/>
                <a:gd name="connsiteX8" fmla="*/ 204187 w 683581"/>
                <a:gd name="connsiteY8" fmla="*/ 408373 h 408373"/>
                <a:gd name="connsiteX9" fmla="*/ 239697 w 683581"/>
                <a:gd name="connsiteY9" fmla="*/ 328474 h 408373"/>
                <a:gd name="connsiteX10" fmla="*/ 257453 w 683581"/>
                <a:gd name="connsiteY10" fmla="*/ 310719 h 408373"/>
                <a:gd name="connsiteX11" fmla="*/ 266330 w 683581"/>
                <a:gd name="connsiteY11" fmla="*/ 284086 h 408373"/>
                <a:gd name="connsiteX12" fmla="*/ 301841 w 683581"/>
                <a:gd name="connsiteY12" fmla="*/ 239697 h 408373"/>
                <a:gd name="connsiteX13" fmla="*/ 310719 w 683581"/>
                <a:gd name="connsiteY13" fmla="*/ 213064 h 408373"/>
                <a:gd name="connsiteX14" fmla="*/ 372863 w 683581"/>
                <a:gd name="connsiteY14" fmla="*/ 142043 h 408373"/>
                <a:gd name="connsiteX15" fmla="*/ 443884 w 683581"/>
                <a:gd name="connsiteY15" fmla="*/ 88777 h 408373"/>
                <a:gd name="connsiteX16" fmla="*/ 497150 w 683581"/>
                <a:gd name="connsiteY16" fmla="*/ 53266 h 408373"/>
                <a:gd name="connsiteX17" fmla="*/ 585927 w 683581"/>
                <a:gd name="connsiteY17" fmla="*/ 26633 h 408373"/>
                <a:gd name="connsiteX18" fmla="*/ 639193 w 683581"/>
                <a:gd name="connsiteY18" fmla="*/ 8878 h 408373"/>
                <a:gd name="connsiteX19" fmla="*/ 665826 w 683581"/>
                <a:gd name="connsiteY19" fmla="*/ 0 h 408373"/>
                <a:gd name="connsiteX20" fmla="*/ 683581 w 683581"/>
                <a:gd name="connsiteY20" fmla="*/ 0 h 40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83581" h="408373">
                  <a:moveTo>
                    <a:pt x="0" y="62144"/>
                  </a:moveTo>
                  <a:cubicBezTo>
                    <a:pt x="14796" y="73981"/>
                    <a:pt x="32058" y="83267"/>
                    <a:pt x="44389" y="97654"/>
                  </a:cubicBezTo>
                  <a:cubicBezTo>
                    <a:pt x="50479" y="104759"/>
                    <a:pt x="49081" y="115917"/>
                    <a:pt x="53266" y="124287"/>
                  </a:cubicBezTo>
                  <a:cubicBezTo>
                    <a:pt x="64464" y="146682"/>
                    <a:pt x="72265" y="152163"/>
                    <a:pt x="88777" y="168676"/>
                  </a:cubicBezTo>
                  <a:cubicBezTo>
                    <a:pt x="104403" y="215552"/>
                    <a:pt x="92465" y="187525"/>
                    <a:pt x="133165" y="248575"/>
                  </a:cubicBezTo>
                  <a:lnTo>
                    <a:pt x="150921" y="275208"/>
                  </a:lnTo>
                  <a:lnTo>
                    <a:pt x="168676" y="328474"/>
                  </a:lnTo>
                  <a:cubicBezTo>
                    <a:pt x="171635" y="337352"/>
                    <a:pt x="172363" y="347321"/>
                    <a:pt x="177554" y="355107"/>
                  </a:cubicBezTo>
                  <a:cubicBezTo>
                    <a:pt x="200500" y="389526"/>
                    <a:pt x="191935" y="371618"/>
                    <a:pt x="204187" y="408373"/>
                  </a:cubicBezTo>
                  <a:cubicBezTo>
                    <a:pt x="218264" y="366141"/>
                    <a:pt x="215581" y="358619"/>
                    <a:pt x="239697" y="328474"/>
                  </a:cubicBezTo>
                  <a:cubicBezTo>
                    <a:pt x="244926" y="321938"/>
                    <a:pt x="251534" y="316637"/>
                    <a:pt x="257453" y="310719"/>
                  </a:cubicBezTo>
                  <a:cubicBezTo>
                    <a:pt x="260412" y="301841"/>
                    <a:pt x="262145" y="292456"/>
                    <a:pt x="266330" y="284086"/>
                  </a:cubicBezTo>
                  <a:cubicBezTo>
                    <a:pt x="277528" y="261691"/>
                    <a:pt x="285329" y="256210"/>
                    <a:pt x="301841" y="239697"/>
                  </a:cubicBezTo>
                  <a:cubicBezTo>
                    <a:pt x="304800" y="230819"/>
                    <a:pt x="306534" y="221434"/>
                    <a:pt x="310719" y="213064"/>
                  </a:cubicBezTo>
                  <a:cubicBezTo>
                    <a:pt x="325401" y="183699"/>
                    <a:pt x="349719" y="165187"/>
                    <a:pt x="372863" y="142043"/>
                  </a:cubicBezTo>
                  <a:cubicBezTo>
                    <a:pt x="405713" y="109193"/>
                    <a:pt x="383637" y="128941"/>
                    <a:pt x="443884" y="88777"/>
                  </a:cubicBezTo>
                  <a:cubicBezTo>
                    <a:pt x="443886" y="88775"/>
                    <a:pt x="497147" y="53267"/>
                    <a:pt x="497150" y="53266"/>
                  </a:cubicBezTo>
                  <a:cubicBezTo>
                    <a:pt x="550815" y="39849"/>
                    <a:pt x="521091" y="48245"/>
                    <a:pt x="585927" y="26633"/>
                  </a:cubicBezTo>
                  <a:lnTo>
                    <a:pt x="639193" y="8878"/>
                  </a:lnTo>
                  <a:cubicBezTo>
                    <a:pt x="648071" y="5919"/>
                    <a:pt x="656468" y="0"/>
                    <a:pt x="665826" y="0"/>
                  </a:cubicBezTo>
                  <a:lnTo>
                    <a:pt x="683581" y="0"/>
                  </a:lnTo>
                </a:path>
              </a:pathLst>
            </a:cu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726580" y="3322787"/>
            <a:ext cx="218756" cy="255142"/>
            <a:chOff x="932154" y="2805348"/>
            <a:chExt cx="218756" cy="255142"/>
          </a:xfrm>
        </p:grpSpPr>
        <p:sp>
          <p:nvSpPr>
            <p:cNvPr id="20" name="Rectangle 19"/>
            <p:cNvSpPr/>
            <p:nvPr/>
          </p:nvSpPr>
          <p:spPr>
            <a:xfrm>
              <a:off x="932154" y="2909830"/>
              <a:ext cx="171555" cy="1506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951074" y="2805348"/>
              <a:ext cx="199836" cy="176320"/>
            </a:xfrm>
            <a:custGeom>
              <a:avLst/>
              <a:gdLst>
                <a:gd name="connsiteX0" fmla="*/ 0 w 683581"/>
                <a:gd name="connsiteY0" fmla="*/ 62144 h 408373"/>
                <a:gd name="connsiteX1" fmla="*/ 44389 w 683581"/>
                <a:gd name="connsiteY1" fmla="*/ 97654 h 408373"/>
                <a:gd name="connsiteX2" fmla="*/ 53266 w 683581"/>
                <a:gd name="connsiteY2" fmla="*/ 124287 h 408373"/>
                <a:gd name="connsiteX3" fmla="*/ 88777 w 683581"/>
                <a:gd name="connsiteY3" fmla="*/ 168676 h 408373"/>
                <a:gd name="connsiteX4" fmla="*/ 133165 w 683581"/>
                <a:gd name="connsiteY4" fmla="*/ 248575 h 408373"/>
                <a:gd name="connsiteX5" fmla="*/ 150921 w 683581"/>
                <a:gd name="connsiteY5" fmla="*/ 275208 h 408373"/>
                <a:gd name="connsiteX6" fmla="*/ 168676 w 683581"/>
                <a:gd name="connsiteY6" fmla="*/ 328474 h 408373"/>
                <a:gd name="connsiteX7" fmla="*/ 177554 w 683581"/>
                <a:gd name="connsiteY7" fmla="*/ 355107 h 408373"/>
                <a:gd name="connsiteX8" fmla="*/ 204187 w 683581"/>
                <a:gd name="connsiteY8" fmla="*/ 408373 h 408373"/>
                <a:gd name="connsiteX9" fmla="*/ 239697 w 683581"/>
                <a:gd name="connsiteY9" fmla="*/ 328474 h 408373"/>
                <a:gd name="connsiteX10" fmla="*/ 257453 w 683581"/>
                <a:gd name="connsiteY10" fmla="*/ 310719 h 408373"/>
                <a:gd name="connsiteX11" fmla="*/ 266330 w 683581"/>
                <a:gd name="connsiteY11" fmla="*/ 284086 h 408373"/>
                <a:gd name="connsiteX12" fmla="*/ 301841 w 683581"/>
                <a:gd name="connsiteY12" fmla="*/ 239697 h 408373"/>
                <a:gd name="connsiteX13" fmla="*/ 310719 w 683581"/>
                <a:gd name="connsiteY13" fmla="*/ 213064 h 408373"/>
                <a:gd name="connsiteX14" fmla="*/ 372863 w 683581"/>
                <a:gd name="connsiteY14" fmla="*/ 142043 h 408373"/>
                <a:gd name="connsiteX15" fmla="*/ 443884 w 683581"/>
                <a:gd name="connsiteY15" fmla="*/ 88777 h 408373"/>
                <a:gd name="connsiteX16" fmla="*/ 497150 w 683581"/>
                <a:gd name="connsiteY16" fmla="*/ 53266 h 408373"/>
                <a:gd name="connsiteX17" fmla="*/ 585927 w 683581"/>
                <a:gd name="connsiteY17" fmla="*/ 26633 h 408373"/>
                <a:gd name="connsiteX18" fmla="*/ 639193 w 683581"/>
                <a:gd name="connsiteY18" fmla="*/ 8878 h 408373"/>
                <a:gd name="connsiteX19" fmla="*/ 665826 w 683581"/>
                <a:gd name="connsiteY19" fmla="*/ 0 h 408373"/>
                <a:gd name="connsiteX20" fmla="*/ 683581 w 683581"/>
                <a:gd name="connsiteY20" fmla="*/ 0 h 40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83581" h="408373">
                  <a:moveTo>
                    <a:pt x="0" y="62144"/>
                  </a:moveTo>
                  <a:cubicBezTo>
                    <a:pt x="14796" y="73981"/>
                    <a:pt x="32058" y="83267"/>
                    <a:pt x="44389" y="97654"/>
                  </a:cubicBezTo>
                  <a:cubicBezTo>
                    <a:pt x="50479" y="104759"/>
                    <a:pt x="49081" y="115917"/>
                    <a:pt x="53266" y="124287"/>
                  </a:cubicBezTo>
                  <a:cubicBezTo>
                    <a:pt x="64464" y="146682"/>
                    <a:pt x="72265" y="152163"/>
                    <a:pt x="88777" y="168676"/>
                  </a:cubicBezTo>
                  <a:cubicBezTo>
                    <a:pt x="104403" y="215552"/>
                    <a:pt x="92465" y="187525"/>
                    <a:pt x="133165" y="248575"/>
                  </a:cubicBezTo>
                  <a:lnTo>
                    <a:pt x="150921" y="275208"/>
                  </a:lnTo>
                  <a:lnTo>
                    <a:pt x="168676" y="328474"/>
                  </a:lnTo>
                  <a:cubicBezTo>
                    <a:pt x="171635" y="337352"/>
                    <a:pt x="172363" y="347321"/>
                    <a:pt x="177554" y="355107"/>
                  </a:cubicBezTo>
                  <a:cubicBezTo>
                    <a:pt x="200500" y="389526"/>
                    <a:pt x="191935" y="371618"/>
                    <a:pt x="204187" y="408373"/>
                  </a:cubicBezTo>
                  <a:cubicBezTo>
                    <a:pt x="218264" y="366141"/>
                    <a:pt x="215581" y="358619"/>
                    <a:pt x="239697" y="328474"/>
                  </a:cubicBezTo>
                  <a:cubicBezTo>
                    <a:pt x="244926" y="321938"/>
                    <a:pt x="251534" y="316637"/>
                    <a:pt x="257453" y="310719"/>
                  </a:cubicBezTo>
                  <a:cubicBezTo>
                    <a:pt x="260412" y="301841"/>
                    <a:pt x="262145" y="292456"/>
                    <a:pt x="266330" y="284086"/>
                  </a:cubicBezTo>
                  <a:cubicBezTo>
                    <a:pt x="277528" y="261691"/>
                    <a:pt x="285329" y="256210"/>
                    <a:pt x="301841" y="239697"/>
                  </a:cubicBezTo>
                  <a:cubicBezTo>
                    <a:pt x="304800" y="230819"/>
                    <a:pt x="306534" y="221434"/>
                    <a:pt x="310719" y="213064"/>
                  </a:cubicBezTo>
                  <a:cubicBezTo>
                    <a:pt x="325401" y="183699"/>
                    <a:pt x="349719" y="165187"/>
                    <a:pt x="372863" y="142043"/>
                  </a:cubicBezTo>
                  <a:cubicBezTo>
                    <a:pt x="405713" y="109193"/>
                    <a:pt x="383637" y="128941"/>
                    <a:pt x="443884" y="88777"/>
                  </a:cubicBezTo>
                  <a:cubicBezTo>
                    <a:pt x="443886" y="88775"/>
                    <a:pt x="497147" y="53267"/>
                    <a:pt x="497150" y="53266"/>
                  </a:cubicBezTo>
                  <a:cubicBezTo>
                    <a:pt x="550815" y="39849"/>
                    <a:pt x="521091" y="48245"/>
                    <a:pt x="585927" y="26633"/>
                  </a:cubicBezTo>
                  <a:lnTo>
                    <a:pt x="639193" y="8878"/>
                  </a:lnTo>
                  <a:cubicBezTo>
                    <a:pt x="648071" y="5919"/>
                    <a:pt x="656468" y="0"/>
                    <a:pt x="665826" y="0"/>
                  </a:cubicBezTo>
                  <a:lnTo>
                    <a:pt x="683581" y="0"/>
                  </a:lnTo>
                </a:path>
              </a:pathLst>
            </a:cu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40333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Approach for implementation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13</a:t>
            </a:fld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6 </a:t>
            </a:r>
            <a:r>
              <a:rPr lang="sv-SE" dirty="0" err="1" smtClean="0"/>
              <a:t>guiding</a:t>
            </a:r>
            <a:r>
              <a:rPr lang="sv-SE" dirty="0" smtClean="0"/>
              <a:t> principals </a:t>
            </a:r>
            <a:r>
              <a:rPr lang="sv-SE" dirty="0" err="1" smtClean="0"/>
              <a:t>when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implement</a:t>
            </a:r>
            <a:r>
              <a:rPr lang="sv-SE" dirty="0" smtClean="0"/>
              <a:t> </a:t>
            </a:r>
            <a:r>
              <a:rPr lang="sv-SE" dirty="0" err="1" smtClean="0"/>
              <a:t>facility</a:t>
            </a:r>
            <a:r>
              <a:rPr lang="sv-SE" dirty="0" smtClean="0"/>
              <a:t> </a:t>
            </a:r>
            <a:r>
              <a:rPr lang="sv-SE" dirty="0" err="1" smtClean="0"/>
              <a:t>maintenance</a:t>
            </a:r>
            <a:endParaRPr lang="sv-SE" dirty="0"/>
          </a:p>
        </p:txBody>
      </p:sp>
      <p:sp>
        <p:nvSpPr>
          <p:cNvPr id="8" name="Rounded Rectangle 7"/>
          <p:cNvSpPr/>
          <p:nvPr/>
        </p:nvSpPr>
        <p:spPr>
          <a:xfrm>
            <a:off x="573712" y="3211418"/>
            <a:ext cx="2636669" cy="123358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err="1" smtClean="0"/>
              <a:t>Involving</a:t>
            </a:r>
            <a:r>
              <a:rPr lang="sv-SE" dirty="0" smtClean="0"/>
              <a:t> system </a:t>
            </a:r>
            <a:r>
              <a:rPr lang="sv-SE" dirty="0" err="1" smtClean="0"/>
              <a:t>owners</a:t>
            </a:r>
            <a:r>
              <a:rPr lang="sv-SE" dirty="0" smtClean="0"/>
              <a:t> in the implementation </a:t>
            </a:r>
            <a:endParaRPr lang="sv-SE" dirty="0"/>
          </a:p>
        </p:txBody>
      </p:sp>
      <p:sp>
        <p:nvSpPr>
          <p:cNvPr id="9" name="Rounded Rectangle 8"/>
          <p:cNvSpPr/>
          <p:nvPr/>
        </p:nvSpPr>
        <p:spPr>
          <a:xfrm>
            <a:off x="538157" y="4735776"/>
            <a:ext cx="2636669" cy="131667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err="1" smtClean="0"/>
              <a:t>Using</a:t>
            </a:r>
            <a:r>
              <a:rPr lang="sv-SE" dirty="0" smtClean="0"/>
              <a:t> ”</a:t>
            </a:r>
            <a:r>
              <a:rPr lang="sv-SE" dirty="0" err="1" smtClean="0"/>
              <a:t>low</a:t>
            </a:r>
            <a:r>
              <a:rPr lang="sv-SE" dirty="0" smtClean="0"/>
              <a:t> </a:t>
            </a:r>
            <a:r>
              <a:rPr lang="sv-SE" dirty="0" err="1" smtClean="0"/>
              <a:t>hanging</a:t>
            </a:r>
            <a:r>
              <a:rPr lang="sv-SE" dirty="0" smtClean="0"/>
              <a:t> </a:t>
            </a:r>
            <a:r>
              <a:rPr lang="sv-SE" dirty="0" err="1" smtClean="0"/>
              <a:t>fruit</a:t>
            </a:r>
            <a:r>
              <a:rPr lang="sv-SE" dirty="0" smtClean="0"/>
              <a:t>” to present </a:t>
            </a:r>
            <a:r>
              <a:rPr lang="sv-SE" dirty="0" err="1" smtClean="0"/>
              <a:t>good</a:t>
            </a:r>
            <a:r>
              <a:rPr lang="sv-SE" dirty="0" smtClean="0"/>
              <a:t> </a:t>
            </a:r>
            <a:r>
              <a:rPr lang="sv-SE" dirty="0" err="1" smtClean="0"/>
              <a:t>examples</a:t>
            </a:r>
            <a:endParaRPr lang="sv-SE" dirty="0"/>
          </a:p>
        </p:txBody>
      </p:sp>
      <p:sp>
        <p:nvSpPr>
          <p:cNvPr id="10" name="Rounded Rectangle 9"/>
          <p:cNvSpPr/>
          <p:nvPr/>
        </p:nvSpPr>
        <p:spPr>
          <a:xfrm>
            <a:off x="8653460" y="1625097"/>
            <a:ext cx="2636669" cy="127587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err="1" smtClean="0"/>
              <a:t>Applying</a:t>
            </a:r>
            <a:r>
              <a:rPr lang="sv-SE" dirty="0" smtClean="0"/>
              <a:t> a </a:t>
            </a:r>
            <a:r>
              <a:rPr lang="sv-SE" i="1" dirty="0" err="1" smtClean="0"/>
              <a:t>graded</a:t>
            </a:r>
            <a:r>
              <a:rPr lang="sv-SE" i="1" dirty="0" smtClean="0"/>
              <a:t> approach </a:t>
            </a:r>
            <a:r>
              <a:rPr lang="sv-SE" dirty="0" smtClean="0"/>
              <a:t>to system implementation </a:t>
            </a:r>
            <a:endParaRPr lang="sv-SE" dirty="0"/>
          </a:p>
        </p:txBody>
      </p:sp>
      <p:sp>
        <p:nvSpPr>
          <p:cNvPr id="11" name="Rounded Rectangle 10"/>
          <p:cNvSpPr/>
          <p:nvPr/>
        </p:nvSpPr>
        <p:spPr>
          <a:xfrm>
            <a:off x="8639464" y="3211419"/>
            <a:ext cx="2636669" cy="123358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err="1" smtClean="0"/>
              <a:t>Launching</a:t>
            </a:r>
            <a:r>
              <a:rPr lang="sv-SE" dirty="0" smtClean="0"/>
              <a:t> pilots to test and show </a:t>
            </a:r>
            <a:r>
              <a:rPr lang="sv-SE" dirty="0" err="1" smtClean="0"/>
              <a:t>examples</a:t>
            </a:r>
            <a:endParaRPr lang="sv-SE" dirty="0"/>
          </a:p>
        </p:txBody>
      </p:sp>
      <p:sp>
        <p:nvSpPr>
          <p:cNvPr id="12" name="Rounded Rectangle 11"/>
          <p:cNvSpPr/>
          <p:nvPr/>
        </p:nvSpPr>
        <p:spPr>
          <a:xfrm>
            <a:off x="573712" y="1625097"/>
            <a:ext cx="2636669" cy="127587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smtClean="0"/>
              <a:t>Pro-</a:t>
            </a:r>
            <a:r>
              <a:rPr lang="sv-SE" dirty="0" err="1" smtClean="0"/>
              <a:t>active</a:t>
            </a:r>
            <a:r>
              <a:rPr lang="sv-SE" dirty="0" smtClean="0"/>
              <a:t> planning, </a:t>
            </a:r>
            <a:r>
              <a:rPr lang="sv-SE" dirty="0" err="1" smtClean="0"/>
              <a:t>prioritising</a:t>
            </a:r>
            <a:r>
              <a:rPr lang="sv-SE" dirty="0" smtClean="0"/>
              <a:t> and </a:t>
            </a:r>
            <a:r>
              <a:rPr lang="sv-SE" dirty="0" err="1" smtClean="0"/>
              <a:t>bulking</a:t>
            </a:r>
            <a:r>
              <a:rPr lang="sv-SE" dirty="0" smtClean="0"/>
              <a:t> </a:t>
            </a:r>
            <a:r>
              <a:rPr lang="sv-SE" dirty="0" err="1" smtClean="0"/>
              <a:t>work</a:t>
            </a:r>
            <a:endParaRPr lang="sv-SE" dirty="0"/>
          </a:p>
        </p:txBody>
      </p:sp>
      <p:sp>
        <p:nvSpPr>
          <p:cNvPr id="13" name="Rounded Rectangle 12"/>
          <p:cNvSpPr/>
          <p:nvPr/>
        </p:nvSpPr>
        <p:spPr>
          <a:xfrm>
            <a:off x="8639463" y="4729544"/>
            <a:ext cx="2636669" cy="132290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smtClean="0"/>
              <a:t>Lowering the </a:t>
            </a:r>
            <a:r>
              <a:rPr lang="sv-SE" dirty="0" err="1" smtClean="0"/>
              <a:t>treshold</a:t>
            </a:r>
            <a:r>
              <a:rPr lang="sv-SE" dirty="0" smtClean="0"/>
              <a:t> – start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light</a:t>
            </a:r>
            <a:r>
              <a:rPr lang="sv-SE" dirty="0" smtClean="0"/>
              <a:t> implementation </a:t>
            </a:r>
            <a:endParaRPr lang="sv-SE" dirty="0"/>
          </a:p>
        </p:txBody>
      </p:sp>
      <p:sp>
        <p:nvSpPr>
          <p:cNvPr id="14" name="TextBox 13"/>
          <p:cNvSpPr txBox="1"/>
          <p:nvPr/>
        </p:nvSpPr>
        <p:spPr>
          <a:xfrm>
            <a:off x="3387709" y="1596628"/>
            <a:ext cx="5082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i="1" dirty="0" smtClean="0">
                <a:solidFill>
                  <a:schemeClr val="accent1"/>
                </a:solidFill>
              </a:rPr>
              <a:t>Stop treating all systems </a:t>
            </a:r>
            <a:r>
              <a:rPr lang="sv-SE" i="1" dirty="0" err="1" smtClean="0">
                <a:solidFill>
                  <a:schemeClr val="accent1"/>
                </a:solidFill>
              </a:rPr>
              <a:t>equally</a:t>
            </a:r>
            <a:r>
              <a:rPr lang="sv-SE" i="1" dirty="0" smtClean="0">
                <a:solidFill>
                  <a:schemeClr val="accent1"/>
                </a:solidFill>
              </a:rPr>
              <a:t> – ambition for system implementation </a:t>
            </a:r>
            <a:r>
              <a:rPr lang="sv-SE" i="1" dirty="0" err="1" smtClean="0">
                <a:solidFill>
                  <a:schemeClr val="accent1"/>
                </a:solidFill>
              </a:rPr>
              <a:t>based</a:t>
            </a:r>
            <a:r>
              <a:rPr lang="sv-SE" i="1" dirty="0" smtClean="0">
                <a:solidFill>
                  <a:schemeClr val="accent1"/>
                </a:solidFill>
              </a:rPr>
              <a:t> on </a:t>
            </a:r>
            <a:r>
              <a:rPr lang="sv-SE" i="1" dirty="0" err="1" smtClean="0">
                <a:solidFill>
                  <a:schemeClr val="accent1"/>
                </a:solidFill>
              </a:rPr>
              <a:t>needs</a:t>
            </a:r>
            <a:endParaRPr lang="sv-SE" i="1" dirty="0" smtClean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5006" y="2588305"/>
            <a:ext cx="436288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sv-SE" i="1" dirty="0" err="1" smtClean="0">
                <a:solidFill>
                  <a:schemeClr val="accent1"/>
                </a:solidFill>
              </a:rPr>
              <a:t>Criticality</a:t>
            </a:r>
            <a:endParaRPr lang="sv-SE" i="1" dirty="0">
              <a:solidFill>
                <a:schemeClr val="accent1"/>
              </a:solidFill>
            </a:endParaRPr>
          </a:p>
          <a:p>
            <a:pPr algn="l">
              <a:spcAft>
                <a:spcPts val="1200"/>
              </a:spcAft>
            </a:pPr>
            <a:r>
              <a:rPr lang="sv-SE" i="1" dirty="0" smtClean="0">
                <a:solidFill>
                  <a:schemeClr val="accent1"/>
                </a:solidFill>
              </a:rPr>
              <a:t>Safety</a:t>
            </a:r>
          </a:p>
          <a:p>
            <a:pPr algn="l">
              <a:spcAft>
                <a:spcPts val="1200"/>
              </a:spcAft>
            </a:pPr>
            <a:r>
              <a:rPr lang="sv-SE" i="1" dirty="0" err="1" smtClean="0">
                <a:solidFill>
                  <a:schemeClr val="accent1"/>
                </a:solidFill>
              </a:rPr>
              <a:t>Complexity</a:t>
            </a:r>
            <a:endParaRPr lang="sv-SE" i="1" dirty="0" smtClean="0">
              <a:solidFill>
                <a:schemeClr val="accent1"/>
              </a:solidFill>
            </a:endParaRPr>
          </a:p>
          <a:p>
            <a:pPr algn="l">
              <a:spcAft>
                <a:spcPts val="1200"/>
              </a:spcAft>
            </a:pPr>
            <a:r>
              <a:rPr lang="sv-SE" i="1" dirty="0" err="1" smtClean="0">
                <a:solidFill>
                  <a:schemeClr val="accent1"/>
                </a:solidFill>
              </a:rPr>
              <a:t>Costs</a:t>
            </a:r>
            <a:endParaRPr lang="sv-SE" i="1" dirty="0" smtClean="0">
              <a:solidFill>
                <a:schemeClr val="accent1"/>
              </a:solidFill>
            </a:endParaRPr>
          </a:p>
          <a:p>
            <a:pPr algn="l">
              <a:spcAft>
                <a:spcPts val="1200"/>
              </a:spcAft>
            </a:pPr>
            <a:r>
              <a:rPr lang="sv-SE" i="1" dirty="0" err="1" smtClean="0">
                <a:solidFill>
                  <a:schemeClr val="accent1"/>
                </a:solidFill>
              </a:rPr>
              <a:t>Strategy</a:t>
            </a:r>
            <a:endParaRPr lang="sv-SE" i="1" dirty="0" smtClean="0">
              <a:solidFill>
                <a:schemeClr val="accent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6753" y="5119688"/>
            <a:ext cx="178251" cy="1782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5006" y="5024147"/>
            <a:ext cx="4180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 smtClean="0">
                <a:solidFill>
                  <a:srgbClr val="666666"/>
                </a:solidFill>
              </a:rPr>
              <a:t>Not </a:t>
            </a:r>
            <a:r>
              <a:rPr lang="sv-SE" dirty="0" err="1" smtClean="0">
                <a:solidFill>
                  <a:srgbClr val="666666"/>
                </a:solidFill>
              </a:rPr>
              <a:t>clear</a:t>
            </a:r>
            <a:r>
              <a:rPr lang="sv-SE" dirty="0" smtClean="0">
                <a:solidFill>
                  <a:srgbClr val="666666"/>
                </a:solidFill>
              </a:rPr>
              <a:t> </a:t>
            </a:r>
            <a:r>
              <a:rPr lang="sv-SE" dirty="0" err="1" smtClean="0">
                <a:solidFill>
                  <a:srgbClr val="666666"/>
                </a:solidFill>
              </a:rPr>
              <a:t>how</a:t>
            </a:r>
            <a:r>
              <a:rPr lang="sv-SE" dirty="0" smtClean="0">
                <a:solidFill>
                  <a:srgbClr val="666666"/>
                </a:solidFill>
              </a:rPr>
              <a:t> to transfer </a:t>
            </a:r>
            <a:r>
              <a:rPr lang="sv-SE" dirty="0" err="1" smtClean="0">
                <a:solidFill>
                  <a:srgbClr val="666666"/>
                </a:solidFill>
              </a:rPr>
              <a:t>this</a:t>
            </a:r>
            <a:r>
              <a:rPr lang="sv-SE" dirty="0" smtClean="0">
                <a:solidFill>
                  <a:srgbClr val="666666"/>
                </a:solidFill>
              </a:rPr>
              <a:t> to system implementation </a:t>
            </a:r>
          </a:p>
        </p:txBody>
      </p:sp>
    </p:spTree>
    <p:extLst>
      <p:ext uri="{BB962C8B-B14F-4D97-AF65-F5344CB8AC3E}">
        <p14:creationId xmlns:p14="http://schemas.microsoft.com/office/powerpoint/2010/main" val="143084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Approach for implementation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14</a:t>
            </a:fld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6 </a:t>
            </a:r>
            <a:r>
              <a:rPr lang="sv-SE" dirty="0" err="1" smtClean="0"/>
              <a:t>guiding</a:t>
            </a:r>
            <a:r>
              <a:rPr lang="sv-SE" dirty="0" smtClean="0"/>
              <a:t> principals </a:t>
            </a:r>
            <a:r>
              <a:rPr lang="sv-SE" dirty="0" err="1" smtClean="0"/>
              <a:t>when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implement</a:t>
            </a:r>
            <a:r>
              <a:rPr lang="sv-SE" dirty="0" smtClean="0"/>
              <a:t> </a:t>
            </a:r>
            <a:r>
              <a:rPr lang="sv-SE" dirty="0" err="1" smtClean="0"/>
              <a:t>facility</a:t>
            </a:r>
            <a:r>
              <a:rPr lang="sv-SE" dirty="0" smtClean="0"/>
              <a:t> </a:t>
            </a:r>
            <a:r>
              <a:rPr lang="sv-SE" dirty="0" err="1" smtClean="0"/>
              <a:t>maintenance</a:t>
            </a:r>
            <a:endParaRPr lang="sv-SE" dirty="0"/>
          </a:p>
        </p:txBody>
      </p:sp>
      <p:sp>
        <p:nvSpPr>
          <p:cNvPr id="8" name="Rounded Rectangle 7"/>
          <p:cNvSpPr/>
          <p:nvPr/>
        </p:nvSpPr>
        <p:spPr>
          <a:xfrm>
            <a:off x="573712" y="3211418"/>
            <a:ext cx="2636669" cy="123358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err="1" smtClean="0"/>
              <a:t>Involving</a:t>
            </a:r>
            <a:r>
              <a:rPr lang="sv-SE" dirty="0" smtClean="0"/>
              <a:t> system </a:t>
            </a:r>
            <a:r>
              <a:rPr lang="sv-SE" dirty="0" err="1" smtClean="0"/>
              <a:t>owners</a:t>
            </a:r>
            <a:r>
              <a:rPr lang="sv-SE" dirty="0" smtClean="0"/>
              <a:t> in the implementation </a:t>
            </a:r>
            <a:endParaRPr lang="sv-SE" dirty="0"/>
          </a:p>
        </p:txBody>
      </p:sp>
      <p:sp>
        <p:nvSpPr>
          <p:cNvPr id="9" name="Rounded Rectangle 8"/>
          <p:cNvSpPr/>
          <p:nvPr/>
        </p:nvSpPr>
        <p:spPr>
          <a:xfrm>
            <a:off x="538157" y="4735776"/>
            <a:ext cx="2636669" cy="131667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err="1" smtClean="0"/>
              <a:t>Using</a:t>
            </a:r>
            <a:r>
              <a:rPr lang="sv-SE" dirty="0" smtClean="0"/>
              <a:t> ”</a:t>
            </a:r>
            <a:r>
              <a:rPr lang="sv-SE" dirty="0" err="1" smtClean="0"/>
              <a:t>low</a:t>
            </a:r>
            <a:r>
              <a:rPr lang="sv-SE" dirty="0" smtClean="0"/>
              <a:t> </a:t>
            </a:r>
            <a:r>
              <a:rPr lang="sv-SE" dirty="0" err="1" smtClean="0"/>
              <a:t>hanging</a:t>
            </a:r>
            <a:r>
              <a:rPr lang="sv-SE" dirty="0" smtClean="0"/>
              <a:t> </a:t>
            </a:r>
            <a:r>
              <a:rPr lang="sv-SE" dirty="0" err="1" smtClean="0"/>
              <a:t>fruit</a:t>
            </a:r>
            <a:r>
              <a:rPr lang="sv-SE" dirty="0" smtClean="0"/>
              <a:t>” to present </a:t>
            </a:r>
            <a:r>
              <a:rPr lang="sv-SE" dirty="0" err="1" smtClean="0"/>
              <a:t>good</a:t>
            </a:r>
            <a:r>
              <a:rPr lang="sv-SE" dirty="0" smtClean="0"/>
              <a:t> </a:t>
            </a:r>
            <a:r>
              <a:rPr lang="sv-SE" dirty="0" err="1" smtClean="0"/>
              <a:t>examples</a:t>
            </a:r>
            <a:endParaRPr lang="sv-SE" dirty="0"/>
          </a:p>
        </p:txBody>
      </p:sp>
      <p:sp>
        <p:nvSpPr>
          <p:cNvPr id="10" name="Rounded Rectangle 9"/>
          <p:cNvSpPr/>
          <p:nvPr/>
        </p:nvSpPr>
        <p:spPr>
          <a:xfrm>
            <a:off x="8653460" y="1625097"/>
            <a:ext cx="2636669" cy="127587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err="1" smtClean="0"/>
              <a:t>Applying</a:t>
            </a:r>
            <a:r>
              <a:rPr lang="sv-SE" dirty="0" smtClean="0"/>
              <a:t> a </a:t>
            </a:r>
            <a:r>
              <a:rPr lang="sv-SE" i="1" dirty="0" err="1" smtClean="0"/>
              <a:t>graded</a:t>
            </a:r>
            <a:r>
              <a:rPr lang="sv-SE" i="1" dirty="0" smtClean="0"/>
              <a:t> approach </a:t>
            </a:r>
            <a:r>
              <a:rPr lang="sv-SE" dirty="0" smtClean="0"/>
              <a:t>to system implementation </a:t>
            </a:r>
            <a:endParaRPr lang="sv-SE" dirty="0"/>
          </a:p>
        </p:txBody>
      </p:sp>
      <p:sp>
        <p:nvSpPr>
          <p:cNvPr id="11" name="Rounded Rectangle 10"/>
          <p:cNvSpPr/>
          <p:nvPr/>
        </p:nvSpPr>
        <p:spPr>
          <a:xfrm>
            <a:off x="8639464" y="3211419"/>
            <a:ext cx="2636669" cy="123358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err="1" smtClean="0"/>
              <a:t>Launching</a:t>
            </a:r>
            <a:r>
              <a:rPr lang="sv-SE" dirty="0" smtClean="0"/>
              <a:t> pilots to test and show </a:t>
            </a:r>
            <a:r>
              <a:rPr lang="sv-SE" dirty="0" err="1" smtClean="0"/>
              <a:t>examples</a:t>
            </a:r>
            <a:endParaRPr lang="sv-SE" dirty="0"/>
          </a:p>
        </p:txBody>
      </p:sp>
      <p:sp>
        <p:nvSpPr>
          <p:cNvPr id="12" name="Rounded Rectangle 11"/>
          <p:cNvSpPr/>
          <p:nvPr/>
        </p:nvSpPr>
        <p:spPr>
          <a:xfrm>
            <a:off x="573712" y="1625097"/>
            <a:ext cx="2636669" cy="127587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smtClean="0"/>
              <a:t>Pro-</a:t>
            </a:r>
            <a:r>
              <a:rPr lang="sv-SE" dirty="0" err="1" smtClean="0"/>
              <a:t>active</a:t>
            </a:r>
            <a:r>
              <a:rPr lang="sv-SE" dirty="0" smtClean="0"/>
              <a:t> planning, </a:t>
            </a:r>
            <a:r>
              <a:rPr lang="sv-SE" dirty="0" err="1" smtClean="0"/>
              <a:t>prioritising</a:t>
            </a:r>
            <a:r>
              <a:rPr lang="sv-SE" dirty="0" smtClean="0"/>
              <a:t> and </a:t>
            </a:r>
            <a:r>
              <a:rPr lang="sv-SE" dirty="0" err="1" smtClean="0"/>
              <a:t>bulking</a:t>
            </a:r>
            <a:r>
              <a:rPr lang="sv-SE" dirty="0" smtClean="0"/>
              <a:t> </a:t>
            </a:r>
            <a:r>
              <a:rPr lang="sv-SE" dirty="0" err="1" smtClean="0"/>
              <a:t>work</a:t>
            </a:r>
            <a:endParaRPr lang="sv-SE" dirty="0"/>
          </a:p>
        </p:txBody>
      </p:sp>
      <p:sp>
        <p:nvSpPr>
          <p:cNvPr id="13" name="Rounded Rectangle 12"/>
          <p:cNvSpPr/>
          <p:nvPr/>
        </p:nvSpPr>
        <p:spPr>
          <a:xfrm>
            <a:off x="8639463" y="4729544"/>
            <a:ext cx="2636669" cy="132290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smtClean="0"/>
              <a:t>Lowering the </a:t>
            </a:r>
            <a:r>
              <a:rPr lang="sv-SE" dirty="0" err="1" smtClean="0"/>
              <a:t>treshold</a:t>
            </a:r>
            <a:r>
              <a:rPr lang="sv-SE" dirty="0" smtClean="0"/>
              <a:t> – start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light</a:t>
            </a:r>
            <a:r>
              <a:rPr lang="sv-SE" dirty="0" smtClean="0"/>
              <a:t> implementation </a:t>
            </a:r>
            <a:endParaRPr lang="sv-SE" dirty="0"/>
          </a:p>
        </p:txBody>
      </p:sp>
      <p:sp>
        <p:nvSpPr>
          <p:cNvPr id="14" name="TextBox 13"/>
          <p:cNvSpPr txBox="1"/>
          <p:nvPr/>
        </p:nvSpPr>
        <p:spPr>
          <a:xfrm>
            <a:off x="3387709" y="1596628"/>
            <a:ext cx="50828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i="1" dirty="0" smtClean="0">
                <a:solidFill>
                  <a:schemeClr val="accent1"/>
                </a:solidFill>
              </a:rPr>
              <a:t>Start </a:t>
            </a:r>
            <a:r>
              <a:rPr lang="sv-SE" i="1" dirty="0" err="1" smtClean="0">
                <a:solidFill>
                  <a:schemeClr val="accent1"/>
                </a:solidFill>
              </a:rPr>
              <a:t>using</a:t>
            </a:r>
            <a:r>
              <a:rPr lang="sv-SE" i="1" dirty="0" smtClean="0">
                <a:solidFill>
                  <a:schemeClr val="accent1"/>
                </a:solidFill>
              </a:rPr>
              <a:t> the system to </a:t>
            </a:r>
            <a:r>
              <a:rPr lang="sv-SE" i="1" dirty="0" err="1" smtClean="0">
                <a:solidFill>
                  <a:schemeClr val="accent1"/>
                </a:solidFill>
              </a:rPr>
              <a:t>see</a:t>
            </a:r>
            <a:r>
              <a:rPr lang="sv-SE" i="1" dirty="0" smtClean="0">
                <a:solidFill>
                  <a:schemeClr val="accent1"/>
                </a:solidFill>
              </a:rPr>
              <a:t> the </a:t>
            </a:r>
            <a:r>
              <a:rPr lang="sv-SE" i="1" dirty="0" err="1" smtClean="0">
                <a:solidFill>
                  <a:schemeClr val="accent1"/>
                </a:solidFill>
              </a:rPr>
              <a:t>capability</a:t>
            </a:r>
            <a:r>
              <a:rPr lang="sv-SE" i="1" dirty="0" smtClean="0">
                <a:solidFill>
                  <a:schemeClr val="accent1"/>
                </a:solidFill>
              </a:rPr>
              <a:t> </a:t>
            </a:r>
            <a:r>
              <a:rPr lang="sv-SE" i="1" dirty="0" err="1" smtClean="0">
                <a:solidFill>
                  <a:schemeClr val="accent1"/>
                </a:solidFill>
              </a:rPr>
              <a:t>of</a:t>
            </a:r>
            <a:r>
              <a:rPr lang="sv-SE" i="1" dirty="0" smtClean="0">
                <a:solidFill>
                  <a:schemeClr val="accent1"/>
                </a:solidFill>
              </a:rPr>
              <a:t> it </a:t>
            </a:r>
          </a:p>
          <a:p>
            <a:pPr algn="ctr"/>
            <a:r>
              <a:rPr lang="sv-SE" i="1" dirty="0" smtClean="0">
                <a:solidFill>
                  <a:schemeClr val="accent1"/>
                </a:solidFill>
              </a:rPr>
              <a:t>Stop </a:t>
            </a:r>
            <a:r>
              <a:rPr lang="sv-SE" i="1" dirty="0" err="1" smtClean="0">
                <a:solidFill>
                  <a:schemeClr val="accent1"/>
                </a:solidFill>
              </a:rPr>
              <a:t>expecting</a:t>
            </a:r>
            <a:r>
              <a:rPr lang="sv-SE" i="1" dirty="0" smtClean="0">
                <a:solidFill>
                  <a:schemeClr val="accent1"/>
                </a:solidFill>
              </a:rPr>
              <a:t> to get </a:t>
            </a:r>
            <a:r>
              <a:rPr lang="sv-SE" i="1" dirty="0" err="1" smtClean="0">
                <a:solidFill>
                  <a:schemeClr val="accent1"/>
                </a:solidFill>
              </a:rPr>
              <a:t>everything</a:t>
            </a:r>
            <a:r>
              <a:rPr lang="sv-SE" i="1" dirty="0" smtClean="0">
                <a:solidFill>
                  <a:schemeClr val="accent1"/>
                </a:solidFill>
              </a:rPr>
              <a:t> right from the start</a:t>
            </a:r>
          </a:p>
          <a:p>
            <a:pPr algn="ctr"/>
            <a:r>
              <a:rPr lang="sv-SE" i="1" dirty="0" smtClean="0">
                <a:solidFill>
                  <a:schemeClr val="accent1"/>
                </a:solidFill>
              </a:rPr>
              <a:t>Learning from the </a:t>
            </a:r>
            <a:r>
              <a:rPr lang="sv-SE" i="1" dirty="0" err="1" smtClean="0">
                <a:solidFill>
                  <a:schemeClr val="accent1"/>
                </a:solidFill>
              </a:rPr>
              <a:t>experience</a:t>
            </a:r>
            <a:r>
              <a:rPr lang="sv-SE" i="1" dirty="0" smtClean="0">
                <a:solidFill>
                  <a:schemeClr val="accent1"/>
                </a:solidFill>
              </a:rPr>
              <a:t> and </a:t>
            </a:r>
            <a:r>
              <a:rPr lang="sv-SE" i="1" dirty="0" err="1" smtClean="0">
                <a:solidFill>
                  <a:schemeClr val="accent1"/>
                </a:solidFill>
              </a:rPr>
              <a:t>adapting</a:t>
            </a:r>
            <a:r>
              <a:rPr lang="sv-SE" i="1" dirty="0" smtClean="0">
                <a:solidFill>
                  <a:schemeClr val="accent1"/>
                </a:solidFill>
              </a:rPr>
              <a:t> implementation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77789" y="3354357"/>
            <a:ext cx="43609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sv-SE" dirty="0" err="1" smtClean="0">
                <a:solidFill>
                  <a:srgbClr val="666666"/>
                </a:solidFill>
              </a:rPr>
              <a:t>Move</a:t>
            </a:r>
            <a:r>
              <a:rPr lang="sv-SE" dirty="0" smtClean="0">
                <a:solidFill>
                  <a:srgbClr val="666666"/>
                </a:solidFill>
              </a:rPr>
              <a:t> forward, </a:t>
            </a:r>
            <a:r>
              <a:rPr lang="sv-SE" dirty="0" err="1" smtClean="0">
                <a:solidFill>
                  <a:srgbClr val="666666"/>
                </a:solidFill>
              </a:rPr>
              <a:t>avoid</a:t>
            </a:r>
            <a:r>
              <a:rPr lang="sv-SE" dirty="0" smtClean="0">
                <a:solidFill>
                  <a:srgbClr val="666666"/>
                </a:solidFill>
              </a:rPr>
              <a:t> </a:t>
            </a:r>
            <a:r>
              <a:rPr lang="sv-SE" dirty="0" err="1" smtClean="0">
                <a:solidFill>
                  <a:srgbClr val="666666"/>
                </a:solidFill>
              </a:rPr>
              <a:t>getting</a:t>
            </a:r>
            <a:r>
              <a:rPr lang="sv-SE" dirty="0" smtClean="0">
                <a:solidFill>
                  <a:srgbClr val="666666"/>
                </a:solidFill>
              </a:rPr>
              <a:t> stuck on </a:t>
            </a:r>
            <a:r>
              <a:rPr lang="sv-SE" dirty="0" err="1" smtClean="0">
                <a:solidFill>
                  <a:srgbClr val="666666"/>
                </a:solidFill>
              </a:rPr>
              <a:t>technical</a:t>
            </a:r>
            <a:r>
              <a:rPr lang="sv-SE" dirty="0" smtClean="0">
                <a:solidFill>
                  <a:srgbClr val="666666"/>
                </a:solidFill>
              </a:rPr>
              <a:t> </a:t>
            </a:r>
            <a:r>
              <a:rPr lang="sv-SE" dirty="0" err="1" smtClean="0">
                <a:solidFill>
                  <a:srgbClr val="666666"/>
                </a:solidFill>
              </a:rPr>
              <a:t>details</a:t>
            </a:r>
            <a:endParaRPr lang="sv-SE" dirty="0" smtClean="0">
              <a:solidFill>
                <a:srgbClr val="666666"/>
              </a:solidFill>
            </a:endParaRPr>
          </a:p>
          <a:p>
            <a:pPr algn="l">
              <a:spcAft>
                <a:spcPts val="1200"/>
              </a:spcAft>
            </a:pPr>
            <a:r>
              <a:rPr lang="sv-SE" dirty="0" smtClean="0">
                <a:solidFill>
                  <a:srgbClr val="666666"/>
                </a:solidFill>
              </a:rPr>
              <a:t>Get </a:t>
            </a:r>
            <a:r>
              <a:rPr lang="sv-SE" dirty="0" err="1" smtClean="0">
                <a:solidFill>
                  <a:srgbClr val="666666"/>
                </a:solidFill>
              </a:rPr>
              <a:t>buy</a:t>
            </a:r>
            <a:r>
              <a:rPr lang="sv-SE" dirty="0" smtClean="0">
                <a:solidFill>
                  <a:srgbClr val="666666"/>
                </a:solidFill>
              </a:rPr>
              <a:t>-in from the </a:t>
            </a:r>
            <a:r>
              <a:rPr lang="sv-SE" dirty="0" err="1" smtClean="0">
                <a:solidFill>
                  <a:srgbClr val="666666"/>
                </a:solidFill>
              </a:rPr>
              <a:t>organiation</a:t>
            </a:r>
            <a:endParaRPr lang="sv-SE" dirty="0" smtClean="0">
              <a:solidFill>
                <a:srgbClr val="666666"/>
              </a:solidFill>
            </a:endParaRPr>
          </a:p>
          <a:p>
            <a:pPr algn="l">
              <a:spcAft>
                <a:spcPts val="1200"/>
              </a:spcAft>
            </a:pPr>
            <a:r>
              <a:rPr lang="sv-SE" dirty="0" err="1" smtClean="0">
                <a:solidFill>
                  <a:srgbClr val="666666"/>
                </a:solidFill>
              </a:rPr>
              <a:t>Gain</a:t>
            </a:r>
            <a:r>
              <a:rPr lang="sv-SE" dirty="0" smtClean="0">
                <a:solidFill>
                  <a:srgbClr val="666666"/>
                </a:solidFill>
              </a:rPr>
              <a:t> </a:t>
            </a:r>
            <a:r>
              <a:rPr lang="sv-SE" dirty="0" err="1" smtClean="0">
                <a:solidFill>
                  <a:srgbClr val="666666"/>
                </a:solidFill>
              </a:rPr>
              <a:t>experience</a:t>
            </a:r>
            <a:endParaRPr lang="sv-SE" dirty="0" smtClean="0">
              <a:solidFill>
                <a:srgbClr val="666666"/>
              </a:solidFill>
            </a:endParaRPr>
          </a:p>
          <a:p>
            <a:pPr algn="l">
              <a:spcAft>
                <a:spcPts val="1200"/>
              </a:spcAft>
            </a:pPr>
            <a:r>
              <a:rPr lang="sv-SE" dirty="0" err="1" smtClean="0">
                <a:solidFill>
                  <a:srgbClr val="666666"/>
                </a:solidFill>
              </a:rPr>
              <a:t>Time-consuming</a:t>
            </a:r>
            <a:endParaRPr lang="sv-SE" dirty="0" smtClean="0">
              <a:solidFill>
                <a:srgbClr val="666666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711340" y="3389843"/>
            <a:ext cx="218756" cy="255142"/>
            <a:chOff x="932154" y="2805348"/>
            <a:chExt cx="218756" cy="255142"/>
          </a:xfrm>
        </p:grpSpPr>
        <p:sp>
          <p:nvSpPr>
            <p:cNvPr id="17" name="Rectangle 16"/>
            <p:cNvSpPr/>
            <p:nvPr/>
          </p:nvSpPr>
          <p:spPr>
            <a:xfrm>
              <a:off x="932154" y="2909830"/>
              <a:ext cx="171555" cy="1506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951074" y="2805348"/>
              <a:ext cx="199836" cy="176320"/>
            </a:xfrm>
            <a:custGeom>
              <a:avLst/>
              <a:gdLst>
                <a:gd name="connsiteX0" fmla="*/ 0 w 683581"/>
                <a:gd name="connsiteY0" fmla="*/ 62144 h 408373"/>
                <a:gd name="connsiteX1" fmla="*/ 44389 w 683581"/>
                <a:gd name="connsiteY1" fmla="*/ 97654 h 408373"/>
                <a:gd name="connsiteX2" fmla="*/ 53266 w 683581"/>
                <a:gd name="connsiteY2" fmla="*/ 124287 h 408373"/>
                <a:gd name="connsiteX3" fmla="*/ 88777 w 683581"/>
                <a:gd name="connsiteY3" fmla="*/ 168676 h 408373"/>
                <a:gd name="connsiteX4" fmla="*/ 133165 w 683581"/>
                <a:gd name="connsiteY4" fmla="*/ 248575 h 408373"/>
                <a:gd name="connsiteX5" fmla="*/ 150921 w 683581"/>
                <a:gd name="connsiteY5" fmla="*/ 275208 h 408373"/>
                <a:gd name="connsiteX6" fmla="*/ 168676 w 683581"/>
                <a:gd name="connsiteY6" fmla="*/ 328474 h 408373"/>
                <a:gd name="connsiteX7" fmla="*/ 177554 w 683581"/>
                <a:gd name="connsiteY7" fmla="*/ 355107 h 408373"/>
                <a:gd name="connsiteX8" fmla="*/ 204187 w 683581"/>
                <a:gd name="connsiteY8" fmla="*/ 408373 h 408373"/>
                <a:gd name="connsiteX9" fmla="*/ 239697 w 683581"/>
                <a:gd name="connsiteY9" fmla="*/ 328474 h 408373"/>
                <a:gd name="connsiteX10" fmla="*/ 257453 w 683581"/>
                <a:gd name="connsiteY10" fmla="*/ 310719 h 408373"/>
                <a:gd name="connsiteX11" fmla="*/ 266330 w 683581"/>
                <a:gd name="connsiteY11" fmla="*/ 284086 h 408373"/>
                <a:gd name="connsiteX12" fmla="*/ 301841 w 683581"/>
                <a:gd name="connsiteY12" fmla="*/ 239697 h 408373"/>
                <a:gd name="connsiteX13" fmla="*/ 310719 w 683581"/>
                <a:gd name="connsiteY13" fmla="*/ 213064 h 408373"/>
                <a:gd name="connsiteX14" fmla="*/ 372863 w 683581"/>
                <a:gd name="connsiteY14" fmla="*/ 142043 h 408373"/>
                <a:gd name="connsiteX15" fmla="*/ 443884 w 683581"/>
                <a:gd name="connsiteY15" fmla="*/ 88777 h 408373"/>
                <a:gd name="connsiteX16" fmla="*/ 497150 w 683581"/>
                <a:gd name="connsiteY16" fmla="*/ 53266 h 408373"/>
                <a:gd name="connsiteX17" fmla="*/ 585927 w 683581"/>
                <a:gd name="connsiteY17" fmla="*/ 26633 h 408373"/>
                <a:gd name="connsiteX18" fmla="*/ 639193 w 683581"/>
                <a:gd name="connsiteY18" fmla="*/ 8878 h 408373"/>
                <a:gd name="connsiteX19" fmla="*/ 665826 w 683581"/>
                <a:gd name="connsiteY19" fmla="*/ 0 h 408373"/>
                <a:gd name="connsiteX20" fmla="*/ 683581 w 683581"/>
                <a:gd name="connsiteY20" fmla="*/ 0 h 40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83581" h="408373">
                  <a:moveTo>
                    <a:pt x="0" y="62144"/>
                  </a:moveTo>
                  <a:cubicBezTo>
                    <a:pt x="14796" y="73981"/>
                    <a:pt x="32058" y="83267"/>
                    <a:pt x="44389" y="97654"/>
                  </a:cubicBezTo>
                  <a:cubicBezTo>
                    <a:pt x="50479" y="104759"/>
                    <a:pt x="49081" y="115917"/>
                    <a:pt x="53266" y="124287"/>
                  </a:cubicBezTo>
                  <a:cubicBezTo>
                    <a:pt x="64464" y="146682"/>
                    <a:pt x="72265" y="152163"/>
                    <a:pt x="88777" y="168676"/>
                  </a:cubicBezTo>
                  <a:cubicBezTo>
                    <a:pt x="104403" y="215552"/>
                    <a:pt x="92465" y="187525"/>
                    <a:pt x="133165" y="248575"/>
                  </a:cubicBezTo>
                  <a:lnTo>
                    <a:pt x="150921" y="275208"/>
                  </a:lnTo>
                  <a:lnTo>
                    <a:pt x="168676" y="328474"/>
                  </a:lnTo>
                  <a:cubicBezTo>
                    <a:pt x="171635" y="337352"/>
                    <a:pt x="172363" y="347321"/>
                    <a:pt x="177554" y="355107"/>
                  </a:cubicBezTo>
                  <a:cubicBezTo>
                    <a:pt x="200500" y="389526"/>
                    <a:pt x="191935" y="371618"/>
                    <a:pt x="204187" y="408373"/>
                  </a:cubicBezTo>
                  <a:cubicBezTo>
                    <a:pt x="218264" y="366141"/>
                    <a:pt x="215581" y="358619"/>
                    <a:pt x="239697" y="328474"/>
                  </a:cubicBezTo>
                  <a:cubicBezTo>
                    <a:pt x="244926" y="321938"/>
                    <a:pt x="251534" y="316637"/>
                    <a:pt x="257453" y="310719"/>
                  </a:cubicBezTo>
                  <a:cubicBezTo>
                    <a:pt x="260412" y="301841"/>
                    <a:pt x="262145" y="292456"/>
                    <a:pt x="266330" y="284086"/>
                  </a:cubicBezTo>
                  <a:cubicBezTo>
                    <a:pt x="277528" y="261691"/>
                    <a:pt x="285329" y="256210"/>
                    <a:pt x="301841" y="239697"/>
                  </a:cubicBezTo>
                  <a:cubicBezTo>
                    <a:pt x="304800" y="230819"/>
                    <a:pt x="306534" y="221434"/>
                    <a:pt x="310719" y="213064"/>
                  </a:cubicBezTo>
                  <a:cubicBezTo>
                    <a:pt x="325401" y="183699"/>
                    <a:pt x="349719" y="165187"/>
                    <a:pt x="372863" y="142043"/>
                  </a:cubicBezTo>
                  <a:cubicBezTo>
                    <a:pt x="405713" y="109193"/>
                    <a:pt x="383637" y="128941"/>
                    <a:pt x="443884" y="88777"/>
                  </a:cubicBezTo>
                  <a:cubicBezTo>
                    <a:pt x="443886" y="88775"/>
                    <a:pt x="497147" y="53267"/>
                    <a:pt x="497150" y="53266"/>
                  </a:cubicBezTo>
                  <a:cubicBezTo>
                    <a:pt x="550815" y="39849"/>
                    <a:pt x="521091" y="48245"/>
                    <a:pt x="585927" y="26633"/>
                  </a:cubicBezTo>
                  <a:lnTo>
                    <a:pt x="639193" y="8878"/>
                  </a:lnTo>
                  <a:cubicBezTo>
                    <a:pt x="648071" y="5919"/>
                    <a:pt x="656468" y="0"/>
                    <a:pt x="665826" y="0"/>
                  </a:cubicBezTo>
                  <a:lnTo>
                    <a:pt x="683581" y="0"/>
                  </a:lnTo>
                </a:path>
              </a:pathLst>
            </a:cu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726580" y="4127459"/>
            <a:ext cx="218756" cy="255142"/>
            <a:chOff x="932154" y="2805348"/>
            <a:chExt cx="218756" cy="255142"/>
          </a:xfrm>
        </p:grpSpPr>
        <p:sp>
          <p:nvSpPr>
            <p:cNvPr id="20" name="Rectangle 19"/>
            <p:cNvSpPr/>
            <p:nvPr/>
          </p:nvSpPr>
          <p:spPr>
            <a:xfrm>
              <a:off x="932154" y="2909830"/>
              <a:ext cx="171555" cy="1506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951074" y="2805348"/>
              <a:ext cx="199836" cy="176320"/>
            </a:xfrm>
            <a:custGeom>
              <a:avLst/>
              <a:gdLst>
                <a:gd name="connsiteX0" fmla="*/ 0 w 683581"/>
                <a:gd name="connsiteY0" fmla="*/ 62144 h 408373"/>
                <a:gd name="connsiteX1" fmla="*/ 44389 w 683581"/>
                <a:gd name="connsiteY1" fmla="*/ 97654 h 408373"/>
                <a:gd name="connsiteX2" fmla="*/ 53266 w 683581"/>
                <a:gd name="connsiteY2" fmla="*/ 124287 h 408373"/>
                <a:gd name="connsiteX3" fmla="*/ 88777 w 683581"/>
                <a:gd name="connsiteY3" fmla="*/ 168676 h 408373"/>
                <a:gd name="connsiteX4" fmla="*/ 133165 w 683581"/>
                <a:gd name="connsiteY4" fmla="*/ 248575 h 408373"/>
                <a:gd name="connsiteX5" fmla="*/ 150921 w 683581"/>
                <a:gd name="connsiteY5" fmla="*/ 275208 h 408373"/>
                <a:gd name="connsiteX6" fmla="*/ 168676 w 683581"/>
                <a:gd name="connsiteY6" fmla="*/ 328474 h 408373"/>
                <a:gd name="connsiteX7" fmla="*/ 177554 w 683581"/>
                <a:gd name="connsiteY7" fmla="*/ 355107 h 408373"/>
                <a:gd name="connsiteX8" fmla="*/ 204187 w 683581"/>
                <a:gd name="connsiteY8" fmla="*/ 408373 h 408373"/>
                <a:gd name="connsiteX9" fmla="*/ 239697 w 683581"/>
                <a:gd name="connsiteY9" fmla="*/ 328474 h 408373"/>
                <a:gd name="connsiteX10" fmla="*/ 257453 w 683581"/>
                <a:gd name="connsiteY10" fmla="*/ 310719 h 408373"/>
                <a:gd name="connsiteX11" fmla="*/ 266330 w 683581"/>
                <a:gd name="connsiteY11" fmla="*/ 284086 h 408373"/>
                <a:gd name="connsiteX12" fmla="*/ 301841 w 683581"/>
                <a:gd name="connsiteY12" fmla="*/ 239697 h 408373"/>
                <a:gd name="connsiteX13" fmla="*/ 310719 w 683581"/>
                <a:gd name="connsiteY13" fmla="*/ 213064 h 408373"/>
                <a:gd name="connsiteX14" fmla="*/ 372863 w 683581"/>
                <a:gd name="connsiteY14" fmla="*/ 142043 h 408373"/>
                <a:gd name="connsiteX15" fmla="*/ 443884 w 683581"/>
                <a:gd name="connsiteY15" fmla="*/ 88777 h 408373"/>
                <a:gd name="connsiteX16" fmla="*/ 497150 w 683581"/>
                <a:gd name="connsiteY16" fmla="*/ 53266 h 408373"/>
                <a:gd name="connsiteX17" fmla="*/ 585927 w 683581"/>
                <a:gd name="connsiteY17" fmla="*/ 26633 h 408373"/>
                <a:gd name="connsiteX18" fmla="*/ 639193 w 683581"/>
                <a:gd name="connsiteY18" fmla="*/ 8878 h 408373"/>
                <a:gd name="connsiteX19" fmla="*/ 665826 w 683581"/>
                <a:gd name="connsiteY19" fmla="*/ 0 h 408373"/>
                <a:gd name="connsiteX20" fmla="*/ 683581 w 683581"/>
                <a:gd name="connsiteY20" fmla="*/ 0 h 40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83581" h="408373">
                  <a:moveTo>
                    <a:pt x="0" y="62144"/>
                  </a:moveTo>
                  <a:cubicBezTo>
                    <a:pt x="14796" y="73981"/>
                    <a:pt x="32058" y="83267"/>
                    <a:pt x="44389" y="97654"/>
                  </a:cubicBezTo>
                  <a:cubicBezTo>
                    <a:pt x="50479" y="104759"/>
                    <a:pt x="49081" y="115917"/>
                    <a:pt x="53266" y="124287"/>
                  </a:cubicBezTo>
                  <a:cubicBezTo>
                    <a:pt x="64464" y="146682"/>
                    <a:pt x="72265" y="152163"/>
                    <a:pt x="88777" y="168676"/>
                  </a:cubicBezTo>
                  <a:cubicBezTo>
                    <a:pt x="104403" y="215552"/>
                    <a:pt x="92465" y="187525"/>
                    <a:pt x="133165" y="248575"/>
                  </a:cubicBezTo>
                  <a:lnTo>
                    <a:pt x="150921" y="275208"/>
                  </a:lnTo>
                  <a:lnTo>
                    <a:pt x="168676" y="328474"/>
                  </a:lnTo>
                  <a:cubicBezTo>
                    <a:pt x="171635" y="337352"/>
                    <a:pt x="172363" y="347321"/>
                    <a:pt x="177554" y="355107"/>
                  </a:cubicBezTo>
                  <a:cubicBezTo>
                    <a:pt x="200500" y="389526"/>
                    <a:pt x="191935" y="371618"/>
                    <a:pt x="204187" y="408373"/>
                  </a:cubicBezTo>
                  <a:cubicBezTo>
                    <a:pt x="218264" y="366141"/>
                    <a:pt x="215581" y="358619"/>
                    <a:pt x="239697" y="328474"/>
                  </a:cubicBezTo>
                  <a:cubicBezTo>
                    <a:pt x="244926" y="321938"/>
                    <a:pt x="251534" y="316637"/>
                    <a:pt x="257453" y="310719"/>
                  </a:cubicBezTo>
                  <a:cubicBezTo>
                    <a:pt x="260412" y="301841"/>
                    <a:pt x="262145" y="292456"/>
                    <a:pt x="266330" y="284086"/>
                  </a:cubicBezTo>
                  <a:cubicBezTo>
                    <a:pt x="277528" y="261691"/>
                    <a:pt x="285329" y="256210"/>
                    <a:pt x="301841" y="239697"/>
                  </a:cubicBezTo>
                  <a:cubicBezTo>
                    <a:pt x="304800" y="230819"/>
                    <a:pt x="306534" y="221434"/>
                    <a:pt x="310719" y="213064"/>
                  </a:cubicBezTo>
                  <a:cubicBezTo>
                    <a:pt x="325401" y="183699"/>
                    <a:pt x="349719" y="165187"/>
                    <a:pt x="372863" y="142043"/>
                  </a:cubicBezTo>
                  <a:cubicBezTo>
                    <a:pt x="405713" y="109193"/>
                    <a:pt x="383637" y="128941"/>
                    <a:pt x="443884" y="88777"/>
                  </a:cubicBezTo>
                  <a:cubicBezTo>
                    <a:pt x="443886" y="88775"/>
                    <a:pt x="497147" y="53267"/>
                    <a:pt x="497150" y="53266"/>
                  </a:cubicBezTo>
                  <a:cubicBezTo>
                    <a:pt x="550815" y="39849"/>
                    <a:pt x="521091" y="48245"/>
                    <a:pt x="585927" y="26633"/>
                  </a:cubicBezTo>
                  <a:lnTo>
                    <a:pt x="639193" y="8878"/>
                  </a:lnTo>
                  <a:cubicBezTo>
                    <a:pt x="648071" y="5919"/>
                    <a:pt x="656468" y="0"/>
                    <a:pt x="665826" y="0"/>
                  </a:cubicBezTo>
                  <a:lnTo>
                    <a:pt x="683581" y="0"/>
                  </a:lnTo>
                </a:path>
              </a:pathLst>
            </a:cu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6753" y="4991672"/>
            <a:ext cx="178251" cy="178251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732676" y="4517603"/>
            <a:ext cx="218756" cy="255142"/>
            <a:chOff x="932154" y="2805348"/>
            <a:chExt cx="218756" cy="255142"/>
          </a:xfrm>
        </p:grpSpPr>
        <p:sp>
          <p:nvSpPr>
            <p:cNvPr id="24" name="Rectangle 23"/>
            <p:cNvSpPr/>
            <p:nvPr/>
          </p:nvSpPr>
          <p:spPr>
            <a:xfrm>
              <a:off x="932154" y="2909830"/>
              <a:ext cx="171555" cy="1506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951074" y="2805348"/>
              <a:ext cx="199836" cy="176320"/>
            </a:xfrm>
            <a:custGeom>
              <a:avLst/>
              <a:gdLst>
                <a:gd name="connsiteX0" fmla="*/ 0 w 683581"/>
                <a:gd name="connsiteY0" fmla="*/ 62144 h 408373"/>
                <a:gd name="connsiteX1" fmla="*/ 44389 w 683581"/>
                <a:gd name="connsiteY1" fmla="*/ 97654 h 408373"/>
                <a:gd name="connsiteX2" fmla="*/ 53266 w 683581"/>
                <a:gd name="connsiteY2" fmla="*/ 124287 h 408373"/>
                <a:gd name="connsiteX3" fmla="*/ 88777 w 683581"/>
                <a:gd name="connsiteY3" fmla="*/ 168676 h 408373"/>
                <a:gd name="connsiteX4" fmla="*/ 133165 w 683581"/>
                <a:gd name="connsiteY4" fmla="*/ 248575 h 408373"/>
                <a:gd name="connsiteX5" fmla="*/ 150921 w 683581"/>
                <a:gd name="connsiteY5" fmla="*/ 275208 h 408373"/>
                <a:gd name="connsiteX6" fmla="*/ 168676 w 683581"/>
                <a:gd name="connsiteY6" fmla="*/ 328474 h 408373"/>
                <a:gd name="connsiteX7" fmla="*/ 177554 w 683581"/>
                <a:gd name="connsiteY7" fmla="*/ 355107 h 408373"/>
                <a:gd name="connsiteX8" fmla="*/ 204187 w 683581"/>
                <a:gd name="connsiteY8" fmla="*/ 408373 h 408373"/>
                <a:gd name="connsiteX9" fmla="*/ 239697 w 683581"/>
                <a:gd name="connsiteY9" fmla="*/ 328474 h 408373"/>
                <a:gd name="connsiteX10" fmla="*/ 257453 w 683581"/>
                <a:gd name="connsiteY10" fmla="*/ 310719 h 408373"/>
                <a:gd name="connsiteX11" fmla="*/ 266330 w 683581"/>
                <a:gd name="connsiteY11" fmla="*/ 284086 h 408373"/>
                <a:gd name="connsiteX12" fmla="*/ 301841 w 683581"/>
                <a:gd name="connsiteY12" fmla="*/ 239697 h 408373"/>
                <a:gd name="connsiteX13" fmla="*/ 310719 w 683581"/>
                <a:gd name="connsiteY13" fmla="*/ 213064 h 408373"/>
                <a:gd name="connsiteX14" fmla="*/ 372863 w 683581"/>
                <a:gd name="connsiteY14" fmla="*/ 142043 h 408373"/>
                <a:gd name="connsiteX15" fmla="*/ 443884 w 683581"/>
                <a:gd name="connsiteY15" fmla="*/ 88777 h 408373"/>
                <a:gd name="connsiteX16" fmla="*/ 497150 w 683581"/>
                <a:gd name="connsiteY16" fmla="*/ 53266 h 408373"/>
                <a:gd name="connsiteX17" fmla="*/ 585927 w 683581"/>
                <a:gd name="connsiteY17" fmla="*/ 26633 h 408373"/>
                <a:gd name="connsiteX18" fmla="*/ 639193 w 683581"/>
                <a:gd name="connsiteY18" fmla="*/ 8878 h 408373"/>
                <a:gd name="connsiteX19" fmla="*/ 665826 w 683581"/>
                <a:gd name="connsiteY19" fmla="*/ 0 h 408373"/>
                <a:gd name="connsiteX20" fmla="*/ 683581 w 683581"/>
                <a:gd name="connsiteY20" fmla="*/ 0 h 40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83581" h="408373">
                  <a:moveTo>
                    <a:pt x="0" y="62144"/>
                  </a:moveTo>
                  <a:cubicBezTo>
                    <a:pt x="14796" y="73981"/>
                    <a:pt x="32058" y="83267"/>
                    <a:pt x="44389" y="97654"/>
                  </a:cubicBezTo>
                  <a:cubicBezTo>
                    <a:pt x="50479" y="104759"/>
                    <a:pt x="49081" y="115917"/>
                    <a:pt x="53266" y="124287"/>
                  </a:cubicBezTo>
                  <a:cubicBezTo>
                    <a:pt x="64464" y="146682"/>
                    <a:pt x="72265" y="152163"/>
                    <a:pt x="88777" y="168676"/>
                  </a:cubicBezTo>
                  <a:cubicBezTo>
                    <a:pt x="104403" y="215552"/>
                    <a:pt x="92465" y="187525"/>
                    <a:pt x="133165" y="248575"/>
                  </a:cubicBezTo>
                  <a:lnTo>
                    <a:pt x="150921" y="275208"/>
                  </a:lnTo>
                  <a:lnTo>
                    <a:pt x="168676" y="328474"/>
                  </a:lnTo>
                  <a:cubicBezTo>
                    <a:pt x="171635" y="337352"/>
                    <a:pt x="172363" y="347321"/>
                    <a:pt x="177554" y="355107"/>
                  </a:cubicBezTo>
                  <a:cubicBezTo>
                    <a:pt x="200500" y="389526"/>
                    <a:pt x="191935" y="371618"/>
                    <a:pt x="204187" y="408373"/>
                  </a:cubicBezTo>
                  <a:cubicBezTo>
                    <a:pt x="218264" y="366141"/>
                    <a:pt x="215581" y="358619"/>
                    <a:pt x="239697" y="328474"/>
                  </a:cubicBezTo>
                  <a:cubicBezTo>
                    <a:pt x="244926" y="321938"/>
                    <a:pt x="251534" y="316637"/>
                    <a:pt x="257453" y="310719"/>
                  </a:cubicBezTo>
                  <a:cubicBezTo>
                    <a:pt x="260412" y="301841"/>
                    <a:pt x="262145" y="292456"/>
                    <a:pt x="266330" y="284086"/>
                  </a:cubicBezTo>
                  <a:cubicBezTo>
                    <a:pt x="277528" y="261691"/>
                    <a:pt x="285329" y="256210"/>
                    <a:pt x="301841" y="239697"/>
                  </a:cubicBezTo>
                  <a:cubicBezTo>
                    <a:pt x="304800" y="230819"/>
                    <a:pt x="306534" y="221434"/>
                    <a:pt x="310719" y="213064"/>
                  </a:cubicBezTo>
                  <a:cubicBezTo>
                    <a:pt x="325401" y="183699"/>
                    <a:pt x="349719" y="165187"/>
                    <a:pt x="372863" y="142043"/>
                  </a:cubicBezTo>
                  <a:cubicBezTo>
                    <a:pt x="405713" y="109193"/>
                    <a:pt x="383637" y="128941"/>
                    <a:pt x="443884" y="88777"/>
                  </a:cubicBezTo>
                  <a:cubicBezTo>
                    <a:pt x="443886" y="88775"/>
                    <a:pt x="497147" y="53267"/>
                    <a:pt x="497150" y="53266"/>
                  </a:cubicBezTo>
                  <a:cubicBezTo>
                    <a:pt x="550815" y="39849"/>
                    <a:pt x="521091" y="48245"/>
                    <a:pt x="585927" y="26633"/>
                  </a:cubicBezTo>
                  <a:lnTo>
                    <a:pt x="639193" y="8878"/>
                  </a:lnTo>
                  <a:cubicBezTo>
                    <a:pt x="648071" y="5919"/>
                    <a:pt x="656468" y="0"/>
                    <a:pt x="665826" y="0"/>
                  </a:cubicBezTo>
                  <a:lnTo>
                    <a:pt x="683581" y="0"/>
                  </a:lnTo>
                </a:path>
              </a:pathLst>
            </a:cu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5119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Approach for implementation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15</a:t>
            </a:fld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6 </a:t>
            </a:r>
            <a:r>
              <a:rPr lang="sv-SE" dirty="0" err="1" smtClean="0"/>
              <a:t>guiding</a:t>
            </a:r>
            <a:r>
              <a:rPr lang="sv-SE" dirty="0" smtClean="0"/>
              <a:t> principals </a:t>
            </a:r>
            <a:r>
              <a:rPr lang="sv-SE" dirty="0" err="1" smtClean="0"/>
              <a:t>when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implement</a:t>
            </a:r>
            <a:r>
              <a:rPr lang="sv-SE" dirty="0" smtClean="0"/>
              <a:t> </a:t>
            </a:r>
            <a:r>
              <a:rPr lang="sv-SE" dirty="0" err="1" smtClean="0"/>
              <a:t>facility</a:t>
            </a:r>
            <a:r>
              <a:rPr lang="sv-SE" dirty="0" smtClean="0"/>
              <a:t> </a:t>
            </a:r>
            <a:r>
              <a:rPr lang="sv-SE" dirty="0" err="1" smtClean="0"/>
              <a:t>maintenance</a:t>
            </a:r>
            <a:endParaRPr lang="sv-SE" dirty="0"/>
          </a:p>
        </p:txBody>
      </p:sp>
      <p:sp>
        <p:nvSpPr>
          <p:cNvPr id="8" name="Rounded Rectangle 7"/>
          <p:cNvSpPr/>
          <p:nvPr/>
        </p:nvSpPr>
        <p:spPr>
          <a:xfrm>
            <a:off x="573712" y="3211418"/>
            <a:ext cx="2636669" cy="123358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err="1" smtClean="0"/>
              <a:t>Involving</a:t>
            </a:r>
            <a:r>
              <a:rPr lang="sv-SE" dirty="0" smtClean="0"/>
              <a:t> system </a:t>
            </a:r>
            <a:r>
              <a:rPr lang="sv-SE" dirty="0" err="1" smtClean="0"/>
              <a:t>owners</a:t>
            </a:r>
            <a:r>
              <a:rPr lang="sv-SE" dirty="0" smtClean="0"/>
              <a:t> in the implementation </a:t>
            </a:r>
            <a:endParaRPr lang="sv-SE" dirty="0"/>
          </a:p>
        </p:txBody>
      </p:sp>
      <p:sp>
        <p:nvSpPr>
          <p:cNvPr id="9" name="Rounded Rectangle 8"/>
          <p:cNvSpPr/>
          <p:nvPr/>
        </p:nvSpPr>
        <p:spPr>
          <a:xfrm>
            <a:off x="538157" y="4735776"/>
            <a:ext cx="2636669" cy="131667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err="1" smtClean="0"/>
              <a:t>Using</a:t>
            </a:r>
            <a:r>
              <a:rPr lang="sv-SE" dirty="0" smtClean="0"/>
              <a:t> ”</a:t>
            </a:r>
            <a:r>
              <a:rPr lang="sv-SE" dirty="0" err="1" smtClean="0"/>
              <a:t>low</a:t>
            </a:r>
            <a:r>
              <a:rPr lang="sv-SE" dirty="0" smtClean="0"/>
              <a:t> </a:t>
            </a:r>
            <a:r>
              <a:rPr lang="sv-SE" dirty="0" err="1" smtClean="0"/>
              <a:t>hanging</a:t>
            </a:r>
            <a:r>
              <a:rPr lang="sv-SE" dirty="0" smtClean="0"/>
              <a:t> </a:t>
            </a:r>
            <a:r>
              <a:rPr lang="sv-SE" dirty="0" err="1" smtClean="0"/>
              <a:t>fruit</a:t>
            </a:r>
            <a:r>
              <a:rPr lang="sv-SE" dirty="0" smtClean="0"/>
              <a:t>” to present </a:t>
            </a:r>
            <a:r>
              <a:rPr lang="sv-SE" dirty="0" err="1" smtClean="0"/>
              <a:t>good</a:t>
            </a:r>
            <a:r>
              <a:rPr lang="sv-SE" dirty="0" smtClean="0"/>
              <a:t> </a:t>
            </a:r>
            <a:r>
              <a:rPr lang="sv-SE" dirty="0" err="1" smtClean="0"/>
              <a:t>examples</a:t>
            </a:r>
            <a:endParaRPr lang="sv-SE" dirty="0"/>
          </a:p>
        </p:txBody>
      </p:sp>
      <p:sp>
        <p:nvSpPr>
          <p:cNvPr id="10" name="Rounded Rectangle 9"/>
          <p:cNvSpPr/>
          <p:nvPr/>
        </p:nvSpPr>
        <p:spPr>
          <a:xfrm>
            <a:off x="8653460" y="1625097"/>
            <a:ext cx="2636669" cy="127587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err="1" smtClean="0"/>
              <a:t>Applying</a:t>
            </a:r>
            <a:r>
              <a:rPr lang="sv-SE" dirty="0" smtClean="0"/>
              <a:t> a </a:t>
            </a:r>
            <a:r>
              <a:rPr lang="sv-SE" i="1" dirty="0" err="1" smtClean="0"/>
              <a:t>graded</a:t>
            </a:r>
            <a:r>
              <a:rPr lang="sv-SE" i="1" dirty="0" smtClean="0"/>
              <a:t> approach </a:t>
            </a:r>
            <a:r>
              <a:rPr lang="sv-SE" dirty="0" smtClean="0"/>
              <a:t>to system implementation </a:t>
            </a:r>
            <a:endParaRPr lang="sv-SE" dirty="0"/>
          </a:p>
        </p:txBody>
      </p:sp>
      <p:sp>
        <p:nvSpPr>
          <p:cNvPr id="11" name="Rounded Rectangle 10"/>
          <p:cNvSpPr/>
          <p:nvPr/>
        </p:nvSpPr>
        <p:spPr>
          <a:xfrm>
            <a:off x="8639464" y="3211419"/>
            <a:ext cx="2636669" cy="123358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err="1" smtClean="0"/>
              <a:t>Launching</a:t>
            </a:r>
            <a:r>
              <a:rPr lang="sv-SE" dirty="0" smtClean="0"/>
              <a:t> pilots to test and show </a:t>
            </a:r>
            <a:r>
              <a:rPr lang="sv-SE" dirty="0" err="1" smtClean="0"/>
              <a:t>examples</a:t>
            </a:r>
            <a:endParaRPr lang="sv-SE" dirty="0"/>
          </a:p>
        </p:txBody>
      </p:sp>
      <p:sp>
        <p:nvSpPr>
          <p:cNvPr id="12" name="Rounded Rectangle 11"/>
          <p:cNvSpPr/>
          <p:nvPr/>
        </p:nvSpPr>
        <p:spPr>
          <a:xfrm>
            <a:off x="573712" y="1625097"/>
            <a:ext cx="2636669" cy="127587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smtClean="0"/>
              <a:t>Pro-</a:t>
            </a:r>
            <a:r>
              <a:rPr lang="sv-SE" dirty="0" err="1" smtClean="0"/>
              <a:t>active</a:t>
            </a:r>
            <a:r>
              <a:rPr lang="sv-SE" dirty="0" smtClean="0"/>
              <a:t> planning, </a:t>
            </a:r>
            <a:r>
              <a:rPr lang="sv-SE" dirty="0" err="1" smtClean="0"/>
              <a:t>prioritising</a:t>
            </a:r>
            <a:r>
              <a:rPr lang="sv-SE" dirty="0" smtClean="0"/>
              <a:t> and </a:t>
            </a:r>
            <a:r>
              <a:rPr lang="sv-SE" dirty="0" err="1" smtClean="0"/>
              <a:t>bulking</a:t>
            </a:r>
            <a:r>
              <a:rPr lang="sv-SE" dirty="0" smtClean="0"/>
              <a:t> </a:t>
            </a:r>
            <a:r>
              <a:rPr lang="sv-SE" dirty="0" err="1" smtClean="0"/>
              <a:t>work</a:t>
            </a:r>
            <a:endParaRPr lang="sv-SE" dirty="0"/>
          </a:p>
        </p:txBody>
      </p:sp>
      <p:sp>
        <p:nvSpPr>
          <p:cNvPr id="13" name="Rounded Rectangle 12"/>
          <p:cNvSpPr/>
          <p:nvPr/>
        </p:nvSpPr>
        <p:spPr>
          <a:xfrm>
            <a:off x="8639463" y="4729544"/>
            <a:ext cx="2636669" cy="132290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smtClean="0"/>
              <a:t>Lowering the </a:t>
            </a:r>
            <a:r>
              <a:rPr lang="sv-SE" dirty="0" err="1" smtClean="0"/>
              <a:t>treshold</a:t>
            </a:r>
            <a:r>
              <a:rPr lang="sv-SE" dirty="0" smtClean="0"/>
              <a:t> – start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light</a:t>
            </a:r>
            <a:r>
              <a:rPr lang="sv-SE" dirty="0" smtClean="0"/>
              <a:t> implementation </a:t>
            </a:r>
            <a:endParaRPr lang="sv-SE" dirty="0"/>
          </a:p>
        </p:txBody>
      </p:sp>
      <p:sp>
        <p:nvSpPr>
          <p:cNvPr id="14" name="TextBox 13"/>
          <p:cNvSpPr txBox="1"/>
          <p:nvPr/>
        </p:nvSpPr>
        <p:spPr>
          <a:xfrm>
            <a:off x="3387709" y="1596628"/>
            <a:ext cx="50828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i="1" dirty="0" err="1" smtClean="0">
                <a:solidFill>
                  <a:schemeClr val="accent1"/>
                </a:solidFill>
              </a:rPr>
              <a:t>Avoiding</a:t>
            </a:r>
            <a:r>
              <a:rPr lang="sv-SE" i="1" dirty="0" smtClean="0">
                <a:solidFill>
                  <a:schemeClr val="accent1"/>
                </a:solidFill>
              </a:rPr>
              <a:t> ”</a:t>
            </a:r>
            <a:r>
              <a:rPr lang="sv-SE" i="1" dirty="0" err="1" smtClean="0">
                <a:solidFill>
                  <a:schemeClr val="accent1"/>
                </a:solidFill>
              </a:rPr>
              <a:t>creating</a:t>
            </a:r>
            <a:r>
              <a:rPr lang="sv-SE" i="1" dirty="0" smtClean="0">
                <a:solidFill>
                  <a:schemeClr val="accent1"/>
                </a:solidFill>
              </a:rPr>
              <a:t> a monster”</a:t>
            </a:r>
          </a:p>
          <a:p>
            <a:pPr algn="ctr"/>
            <a:r>
              <a:rPr lang="sv-SE" i="1" dirty="0" err="1" smtClean="0">
                <a:solidFill>
                  <a:schemeClr val="accent1"/>
                </a:solidFill>
              </a:rPr>
              <a:t>Limiting</a:t>
            </a:r>
            <a:r>
              <a:rPr lang="sv-SE" i="1" dirty="0" smtClean="0">
                <a:solidFill>
                  <a:schemeClr val="accent1"/>
                </a:solidFill>
              </a:rPr>
              <a:t> the </a:t>
            </a:r>
            <a:r>
              <a:rPr lang="sv-SE" i="1" dirty="0" err="1" smtClean="0">
                <a:solidFill>
                  <a:schemeClr val="accent1"/>
                </a:solidFill>
              </a:rPr>
              <a:t>amount</a:t>
            </a:r>
            <a:r>
              <a:rPr lang="sv-SE" i="1" dirty="0" smtClean="0">
                <a:solidFill>
                  <a:schemeClr val="accent1"/>
                </a:solidFill>
              </a:rPr>
              <a:t> </a:t>
            </a:r>
            <a:r>
              <a:rPr lang="sv-SE" i="1" dirty="0" err="1" smtClean="0">
                <a:solidFill>
                  <a:schemeClr val="accent1"/>
                </a:solidFill>
              </a:rPr>
              <a:t>of</a:t>
            </a:r>
            <a:r>
              <a:rPr lang="sv-SE" i="1" dirty="0" smtClean="0">
                <a:solidFill>
                  <a:schemeClr val="accent1"/>
                </a:solidFill>
              </a:rPr>
              <a:t> Assets </a:t>
            </a:r>
            <a:r>
              <a:rPr lang="sv-SE" i="1" dirty="0" err="1" smtClean="0">
                <a:solidFill>
                  <a:schemeClr val="accent1"/>
                </a:solidFill>
              </a:rPr>
              <a:t>created</a:t>
            </a:r>
            <a:r>
              <a:rPr lang="sv-SE" i="1" dirty="0" smtClean="0">
                <a:solidFill>
                  <a:schemeClr val="accent1"/>
                </a:solidFill>
              </a:rPr>
              <a:t> – </a:t>
            </a:r>
            <a:r>
              <a:rPr lang="sv-SE" i="1" dirty="0" err="1" smtClean="0">
                <a:solidFill>
                  <a:schemeClr val="accent1"/>
                </a:solidFill>
              </a:rPr>
              <a:t>possible</a:t>
            </a:r>
            <a:r>
              <a:rPr lang="sv-SE" i="1" dirty="0" smtClean="0">
                <a:solidFill>
                  <a:schemeClr val="accent1"/>
                </a:solidFill>
              </a:rPr>
              <a:t> to </a:t>
            </a:r>
            <a:r>
              <a:rPr lang="sv-SE" i="1" dirty="0" err="1" smtClean="0">
                <a:solidFill>
                  <a:schemeClr val="accent1"/>
                </a:solidFill>
              </a:rPr>
              <a:t>add</a:t>
            </a:r>
            <a:r>
              <a:rPr lang="sv-SE" i="1" dirty="0" smtClean="0">
                <a:solidFill>
                  <a:schemeClr val="accent1"/>
                </a:solidFill>
              </a:rPr>
              <a:t> in the </a:t>
            </a:r>
            <a:r>
              <a:rPr lang="sv-SE" i="1" dirty="0" err="1" smtClean="0">
                <a:solidFill>
                  <a:schemeClr val="accent1"/>
                </a:solidFill>
              </a:rPr>
              <a:t>future</a:t>
            </a:r>
            <a:endParaRPr lang="sv-SE" i="1" dirty="0" smtClean="0">
              <a:solidFill>
                <a:schemeClr val="accent1"/>
              </a:solidFill>
            </a:endParaRPr>
          </a:p>
          <a:p>
            <a:pPr algn="ctr"/>
            <a:r>
              <a:rPr lang="sv-SE" i="1" dirty="0" err="1" smtClean="0">
                <a:solidFill>
                  <a:schemeClr val="accent1"/>
                </a:solidFill>
              </a:rPr>
              <a:t>Taking</a:t>
            </a:r>
            <a:r>
              <a:rPr lang="sv-SE" i="1" dirty="0" smtClean="0">
                <a:solidFill>
                  <a:schemeClr val="accent1"/>
                </a:solidFill>
              </a:rPr>
              <a:t> baby steps </a:t>
            </a:r>
          </a:p>
          <a:p>
            <a:pPr algn="ctr"/>
            <a:r>
              <a:rPr lang="sv-SE" i="1" dirty="0" err="1" smtClean="0">
                <a:solidFill>
                  <a:schemeClr val="accent1"/>
                </a:solidFill>
              </a:rPr>
              <a:t>Focusing</a:t>
            </a:r>
            <a:r>
              <a:rPr lang="sv-SE" i="1" dirty="0" smtClean="0">
                <a:solidFill>
                  <a:schemeClr val="accent1"/>
                </a:solidFill>
              </a:rPr>
              <a:t> on </a:t>
            </a:r>
            <a:r>
              <a:rPr lang="sv-SE" i="1" dirty="0" err="1" smtClean="0">
                <a:solidFill>
                  <a:schemeClr val="accent1"/>
                </a:solidFill>
              </a:rPr>
              <a:t>Workorders</a:t>
            </a:r>
            <a:r>
              <a:rPr lang="sv-SE" i="1" dirty="0" smtClean="0">
                <a:solidFill>
                  <a:schemeClr val="accent1"/>
                </a:solidFill>
              </a:rPr>
              <a:t> and Schedules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77789" y="3354357"/>
            <a:ext cx="4360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sv-SE" dirty="0" smtClean="0">
                <a:solidFill>
                  <a:srgbClr val="666666"/>
                </a:solidFill>
              </a:rPr>
              <a:t>Limit the administration </a:t>
            </a:r>
            <a:r>
              <a:rPr lang="sv-SE" dirty="0" err="1" smtClean="0">
                <a:solidFill>
                  <a:srgbClr val="666666"/>
                </a:solidFill>
              </a:rPr>
              <a:t>of</a:t>
            </a:r>
            <a:r>
              <a:rPr lang="sv-SE" dirty="0" smtClean="0">
                <a:solidFill>
                  <a:srgbClr val="666666"/>
                </a:solidFill>
              </a:rPr>
              <a:t> </a:t>
            </a:r>
            <a:r>
              <a:rPr lang="sv-SE" dirty="0" err="1" smtClean="0">
                <a:solidFill>
                  <a:srgbClr val="666666"/>
                </a:solidFill>
              </a:rPr>
              <a:t>today</a:t>
            </a:r>
            <a:r>
              <a:rPr lang="sv-SE" dirty="0" smtClean="0">
                <a:solidFill>
                  <a:srgbClr val="666666"/>
                </a:solidFill>
              </a:rPr>
              <a:t>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711340" y="3389843"/>
            <a:ext cx="218756" cy="255142"/>
            <a:chOff x="932154" y="2805348"/>
            <a:chExt cx="218756" cy="255142"/>
          </a:xfrm>
        </p:grpSpPr>
        <p:sp>
          <p:nvSpPr>
            <p:cNvPr id="17" name="Rectangle 16"/>
            <p:cNvSpPr/>
            <p:nvPr/>
          </p:nvSpPr>
          <p:spPr>
            <a:xfrm>
              <a:off x="932154" y="2909830"/>
              <a:ext cx="171555" cy="1506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951074" y="2805348"/>
              <a:ext cx="199836" cy="176320"/>
            </a:xfrm>
            <a:custGeom>
              <a:avLst/>
              <a:gdLst>
                <a:gd name="connsiteX0" fmla="*/ 0 w 683581"/>
                <a:gd name="connsiteY0" fmla="*/ 62144 h 408373"/>
                <a:gd name="connsiteX1" fmla="*/ 44389 w 683581"/>
                <a:gd name="connsiteY1" fmla="*/ 97654 h 408373"/>
                <a:gd name="connsiteX2" fmla="*/ 53266 w 683581"/>
                <a:gd name="connsiteY2" fmla="*/ 124287 h 408373"/>
                <a:gd name="connsiteX3" fmla="*/ 88777 w 683581"/>
                <a:gd name="connsiteY3" fmla="*/ 168676 h 408373"/>
                <a:gd name="connsiteX4" fmla="*/ 133165 w 683581"/>
                <a:gd name="connsiteY4" fmla="*/ 248575 h 408373"/>
                <a:gd name="connsiteX5" fmla="*/ 150921 w 683581"/>
                <a:gd name="connsiteY5" fmla="*/ 275208 h 408373"/>
                <a:gd name="connsiteX6" fmla="*/ 168676 w 683581"/>
                <a:gd name="connsiteY6" fmla="*/ 328474 h 408373"/>
                <a:gd name="connsiteX7" fmla="*/ 177554 w 683581"/>
                <a:gd name="connsiteY7" fmla="*/ 355107 h 408373"/>
                <a:gd name="connsiteX8" fmla="*/ 204187 w 683581"/>
                <a:gd name="connsiteY8" fmla="*/ 408373 h 408373"/>
                <a:gd name="connsiteX9" fmla="*/ 239697 w 683581"/>
                <a:gd name="connsiteY9" fmla="*/ 328474 h 408373"/>
                <a:gd name="connsiteX10" fmla="*/ 257453 w 683581"/>
                <a:gd name="connsiteY10" fmla="*/ 310719 h 408373"/>
                <a:gd name="connsiteX11" fmla="*/ 266330 w 683581"/>
                <a:gd name="connsiteY11" fmla="*/ 284086 h 408373"/>
                <a:gd name="connsiteX12" fmla="*/ 301841 w 683581"/>
                <a:gd name="connsiteY12" fmla="*/ 239697 h 408373"/>
                <a:gd name="connsiteX13" fmla="*/ 310719 w 683581"/>
                <a:gd name="connsiteY13" fmla="*/ 213064 h 408373"/>
                <a:gd name="connsiteX14" fmla="*/ 372863 w 683581"/>
                <a:gd name="connsiteY14" fmla="*/ 142043 h 408373"/>
                <a:gd name="connsiteX15" fmla="*/ 443884 w 683581"/>
                <a:gd name="connsiteY15" fmla="*/ 88777 h 408373"/>
                <a:gd name="connsiteX16" fmla="*/ 497150 w 683581"/>
                <a:gd name="connsiteY16" fmla="*/ 53266 h 408373"/>
                <a:gd name="connsiteX17" fmla="*/ 585927 w 683581"/>
                <a:gd name="connsiteY17" fmla="*/ 26633 h 408373"/>
                <a:gd name="connsiteX18" fmla="*/ 639193 w 683581"/>
                <a:gd name="connsiteY18" fmla="*/ 8878 h 408373"/>
                <a:gd name="connsiteX19" fmla="*/ 665826 w 683581"/>
                <a:gd name="connsiteY19" fmla="*/ 0 h 408373"/>
                <a:gd name="connsiteX20" fmla="*/ 683581 w 683581"/>
                <a:gd name="connsiteY20" fmla="*/ 0 h 40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83581" h="408373">
                  <a:moveTo>
                    <a:pt x="0" y="62144"/>
                  </a:moveTo>
                  <a:cubicBezTo>
                    <a:pt x="14796" y="73981"/>
                    <a:pt x="32058" y="83267"/>
                    <a:pt x="44389" y="97654"/>
                  </a:cubicBezTo>
                  <a:cubicBezTo>
                    <a:pt x="50479" y="104759"/>
                    <a:pt x="49081" y="115917"/>
                    <a:pt x="53266" y="124287"/>
                  </a:cubicBezTo>
                  <a:cubicBezTo>
                    <a:pt x="64464" y="146682"/>
                    <a:pt x="72265" y="152163"/>
                    <a:pt x="88777" y="168676"/>
                  </a:cubicBezTo>
                  <a:cubicBezTo>
                    <a:pt x="104403" y="215552"/>
                    <a:pt x="92465" y="187525"/>
                    <a:pt x="133165" y="248575"/>
                  </a:cubicBezTo>
                  <a:lnTo>
                    <a:pt x="150921" y="275208"/>
                  </a:lnTo>
                  <a:lnTo>
                    <a:pt x="168676" y="328474"/>
                  </a:lnTo>
                  <a:cubicBezTo>
                    <a:pt x="171635" y="337352"/>
                    <a:pt x="172363" y="347321"/>
                    <a:pt x="177554" y="355107"/>
                  </a:cubicBezTo>
                  <a:cubicBezTo>
                    <a:pt x="200500" y="389526"/>
                    <a:pt x="191935" y="371618"/>
                    <a:pt x="204187" y="408373"/>
                  </a:cubicBezTo>
                  <a:cubicBezTo>
                    <a:pt x="218264" y="366141"/>
                    <a:pt x="215581" y="358619"/>
                    <a:pt x="239697" y="328474"/>
                  </a:cubicBezTo>
                  <a:cubicBezTo>
                    <a:pt x="244926" y="321938"/>
                    <a:pt x="251534" y="316637"/>
                    <a:pt x="257453" y="310719"/>
                  </a:cubicBezTo>
                  <a:cubicBezTo>
                    <a:pt x="260412" y="301841"/>
                    <a:pt x="262145" y="292456"/>
                    <a:pt x="266330" y="284086"/>
                  </a:cubicBezTo>
                  <a:cubicBezTo>
                    <a:pt x="277528" y="261691"/>
                    <a:pt x="285329" y="256210"/>
                    <a:pt x="301841" y="239697"/>
                  </a:cubicBezTo>
                  <a:cubicBezTo>
                    <a:pt x="304800" y="230819"/>
                    <a:pt x="306534" y="221434"/>
                    <a:pt x="310719" y="213064"/>
                  </a:cubicBezTo>
                  <a:cubicBezTo>
                    <a:pt x="325401" y="183699"/>
                    <a:pt x="349719" y="165187"/>
                    <a:pt x="372863" y="142043"/>
                  </a:cubicBezTo>
                  <a:cubicBezTo>
                    <a:pt x="405713" y="109193"/>
                    <a:pt x="383637" y="128941"/>
                    <a:pt x="443884" y="88777"/>
                  </a:cubicBezTo>
                  <a:cubicBezTo>
                    <a:pt x="443886" y="88775"/>
                    <a:pt x="497147" y="53267"/>
                    <a:pt x="497150" y="53266"/>
                  </a:cubicBezTo>
                  <a:cubicBezTo>
                    <a:pt x="550815" y="39849"/>
                    <a:pt x="521091" y="48245"/>
                    <a:pt x="585927" y="26633"/>
                  </a:cubicBezTo>
                  <a:lnTo>
                    <a:pt x="639193" y="8878"/>
                  </a:lnTo>
                  <a:cubicBezTo>
                    <a:pt x="648071" y="5919"/>
                    <a:pt x="656468" y="0"/>
                    <a:pt x="665826" y="0"/>
                  </a:cubicBezTo>
                  <a:lnTo>
                    <a:pt x="683581" y="0"/>
                  </a:lnTo>
                </a:path>
              </a:pathLst>
            </a:cu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65368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Approach for implementation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16</a:t>
            </a:fld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6 </a:t>
            </a:r>
            <a:r>
              <a:rPr lang="sv-SE" dirty="0" err="1" smtClean="0"/>
              <a:t>guiding</a:t>
            </a:r>
            <a:r>
              <a:rPr lang="sv-SE" dirty="0" smtClean="0"/>
              <a:t> principals </a:t>
            </a:r>
            <a:r>
              <a:rPr lang="sv-SE" dirty="0" err="1" smtClean="0"/>
              <a:t>when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implement</a:t>
            </a:r>
            <a:r>
              <a:rPr lang="sv-SE" dirty="0" smtClean="0"/>
              <a:t> </a:t>
            </a:r>
            <a:r>
              <a:rPr lang="sv-SE" dirty="0" err="1" smtClean="0"/>
              <a:t>facility</a:t>
            </a:r>
            <a:r>
              <a:rPr lang="sv-SE" dirty="0" smtClean="0"/>
              <a:t> </a:t>
            </a:r>
            <a:r>
              <a:rPr lang="sv-SE" dirty="0" err="1" smtClean="0"/>
              <a:t>maintenance</a:t>
            </a:r>
            <a:endParaRPr lang="sv-SE" dirty="0"/>
          </a:p>
        </p:txBody>
      </p:sp>
      <p:sp>
        <p:nvSpPr>
          <p:cNvPr id="8" name="Rounded Rectangle 7"/>
          <p:cNvSpPr/>
          <p:nvPr/>
        </p:nvSpPr>
        <p:spPr>
          <a:xfrm>
            <a:off x="573712" y="3211418"/>
            <a:ext cx="2636669" cy="1233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err="1" smtClean="0"/>
              <a:t>Involving</a:t>
            </a:r>
            <a:r>
              <a:rPr lang="sv-SE" dirty="0" smtClean="0"/>
              <a:t> system </a:t>
            </a:r>
            <a:r>
              <a:rPr lang="sv-SE" dirty="0" err="1" smtClean="0"/>
              <a:t>owners</a:t>
            </a:r>
            <a:r>
              <a:rPr lang="sv-SE" dirty="0" smtClean="0"/>
              <a:t> in the implementation </a:t>
            </a:r>
            <a:endParaRPr lang="sv-SE" dirty="0"/>
          </a:p>
        </p:txBody>
      </p:sp>
      <p:sp>
        <p:nvSpPr>
          <p:cNvPr id="9" name="Rounded Rectangle 8"/>
          <p:cNvSpPr/>
          <p:nvPr/>
        </p:nvSpPr>
        <p:spPr>
          <a:xfrm>
            <a:off x="538157" y="4735776"/>
            <a:ext cx="2636669" cy="13166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err="1" smtClean="0"/>
              <a:t>Using</a:t>
            </a:r>
            <a:r>
              <a:rPr lang="sv-SE" dirty="0" smtClean="0"/>
              <a:t> ”</a:t>
            </a:r>
            <a:r>
              <a:rPr lang="sv-SE" dirty="0" err="1" smtClean="0"/>
              <a:t>low</a:t>
            </a:r>
            <a:r>
              <a:rPr lang="sv-SE" dirty="0" smtClean="0"/>
              <a:t> </a:t>
            </a:r>
            <a:r>
              <a:rPr lang="sv-SE" dirty="0" err="1" smtClean="0"/>
              <a:t>hanging</a:t>
            </a:r>
            <a:r>
              <a:rPr lang="sv-SE" dirty="0" smtClean="0"/>
              <a:t> </a:t>
            </a:r>
            <a:r>
              <a:rPr lang="sv-SE" dirty="0" err="1" smtClean="0"/>
              <a:t>fruit</a:t>
            </a:r>
            <a:r>
              <a:rPr lang="sv-SE" dirty="0" smtClean="0"/>
              <a:t>” to present </a:t>
            </a:r>
            <a:r>
              <a:rPr lang="sv-SE" dirty="0" err="1" smtClean="0"/>
              <a:t>good</a:t>
            </a:r>
            <a:r>
              <a:rPr lang="sv-SE" dirty="0" smtClean="0"/>
              <a:t> </a:t>
            </a:r>
            <a:r>
              <a:rPr lang="sv-SE" dirty="0" err="1" smtClean="0"/>
              <a:t>examples</a:t>
            </a:r>
            <a:endParaRPr lang="sv-SE" dirty="0"/>
          </a:p>
        </p:txBody>
      </p:sp>
      <p:sp>
        <p:nvSpPr>
          <p:cNvPr id="10" name="Rounded Rectangle 9"/>
          <p:cNvSpPr/>
          <p:nvPr/>
        </p:nvSpPr>
        <p:spPr>
          <a:xfrm>
            <a:off x="8653460" y="1625097"/>
            <a:ext cx="2636669" cy="1275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err="1" smtClean="0"/>
              <a:t>Applying</a:t>
            </a:r>
            <a:r>
              <a:rPr lang="sv-SE" dirty="0" smtClean="0"/>
              <a:t> a </a:t>
            </a:r>
            <a:r>
              <a:rPr lang="sv-SE" dirty="0" err="1" smtClean="0"/>
              <a:t>graded</a:t>
            </a:r>
            <a:r>
              <a:rPr lang="sv-SE" dirty="0" smtClean="0"/>
              <a:t> approach to system implementation </a:t>
            </a:r>
            <a:endParaRPr lang="sv-SE" dirty="0"/>
          </a:p>
        </p:txBody>
      </p:sp>
      <p:sp>
        <p:nvSpPr>
          <p:cNvPr id="11" name="Rounded Rectangle 10"/>
          <p:cNvSpPr/>
          <p:nvPr/>
        </p:nvSpPr>
        <p:spPr>
          <a:xfrm>
            <a:off x="8639464" y="3211419"/>
            <a:ext cx="2636669" cy="12335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err="1" smtClean="0"/>
              <a:t>Launching</a:t>
            </a:r>
            <a:r>
              <a:rPr lang="sv-SE" dirty="0" smtClean="0"/>
              <a:t> pilots to test and show </a:t>
            </a:r>
            <a:r>
              <a:rPr lang="sv-SE" dirty="0" err="1" smtClean="0"/>
              <a:t>examples</a:t>
            </a:r>
            <a:endParaRPr lang="sv-SE" dirty="0"/>
          </a:p>
        </p:txBody>
      </p:sp>
      <p:sp>
        <p:nvSpPr>
          <p:cNvPr id="12" name="Rounded Rectangle 11"/>
          <p:cNvSpPr/>
          <p:nvPr/>
        </p:nvSpPr>
        <p:spPr>
          <a:xfrm>
            <a:off x="573712" y="1625097"/>
            <a:ext cx="2636669" cy="1275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smtClean="0"/>
              <a:t>Pro-</a:t>
            </a:r>
            <a:r>
              <a:rPr lang="sv-SE" dirty="0" err="1" smtClean="0"/>
              <a:t>active</a:t>
            </a:r>
            <a:r>
              <a:rPr lang="sv-SE" dirty="0" smtClean="0"/>
              <a:t> planning, </a:t>
            </a:r>
            <a:r>
              <a:rPr lang="sv-SE" dirty="0" err="1" smtClean="0"/>
              <a:t>prioritising</a:t>
            </a:r>
            <a:r>
              <a:rPr lang="sv-SE" dirty="0" smtClean="0"/>
              <a:t> and </a:t>
            </a:r>
            <a:r>
              <a:rPr lang="sv-SE" dirty="0" err="1" smtClean="0"/>
              <a:t>bulking</a:t>
            </a:r>
            <a:r>
              <a:rPr lang="sv-SE" dirty="0" smtClean="0"/>
              <a:t> </a:t>
            </a:r>
            <a:r>
              <a:rPr lang="sv-SE" dirty="0" err="1" smtClean="0"/>
              <a:t>work</a:t>
            </a:r>
            <a:endParaRPr lang="sv-SE" dirty="0"/>
          </a:p>
        </p:txBody>
      </p:sp>
      <p:sp>
        <p:nvSpPr>
          <p:cNvPr id="13" name="Rounded Rectangle 12"/>
          <p:cNvSpPr/>
          <p:nvPr/>
        </p:nvSpPr>
        <p:spPr>
          <a:xfrm>
            <a:off x="8639463" y="4729544"/>
            <a:ext cx="2636669" cy="13229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smtClean="0"/>
              <a:t>Lowering the </a:t>
            </a:r>
            <a:r>
              <a:rPr lang="sv-SE" dirty="0" err="1" smtClean="0"/>
              <a:t>treshold</a:t>
            </a:r>
            <a:r>
              <a:rPr lang="sv-SE" dirty="0" smtClean="0"/>
              <a:t> – start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light</a:t>
            </a:r>
            <a:r>
              <a:rPr lang="sv-SE" dirty="0" smtClean="0"/>
              <a:t> implementation </a:t>
            </a:r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3512786" y="1743138"/>
            <a:ext cx="3034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sv-SE" i="1" dirty="0" smtClean="0">
                <a:solidFill>
                  <a:srgbClr val="666666"/>
                </a:solidFill>
              </a:rPr>
              <a:t>JIRA </a:t>
            </a:r>
            <a:r>
              <a:rPr lang="sv-SE" i="1" dirty="0" err="1" smtClean="0">
                <a:solidFill>
                  <a:srgbClr val="666666"/>
                </a:solidFill>
              </a:rPr>
              <a:t>provides</a:t>
            </a:r>
            <a:r>
              <a:rPr lang="sv-SE" i="1" dirty="0" smtClean="0">
                <a:solidFill>
                  <a:srgbClr val="666666"/>
                </a:solidFill>
              </a:rPr>
              <a:t> </a:t>
            </a:r>
            <a:r>
              <a:rPr lang="sv-SE" i="1" dirty="0" err="1" smtClean="0">
                <a:solidFill>
                  <a:srgbClr val="666666"/>
                </a:solidFill>
              </a:rPr>
              <a:t>transparency</a:t>
            </a:r>
            <a:endParaRPr lang="sv-SE" i="1" dirty="0" smtClean="0">
              <a:solidFill>
                <a:srgbClr val="666666"/>
              </a:solidFill>
            </a:endParaRPr>
          </a:p>
          <a:p>
            <a:pPr algn="l"/>
            <a:r>
              <a:rPr lang="sv-SE" i="1" dirty="0" err="1" smtClean="0">
                <a:solidFill>
                  <a:srgbClr val="666666"/>
                </a:solidFill>
              </a:rPr>
              <a:t>Quality</a:t>
            </a:r>
            <a:r>
              <a:rPr lang="sv-SE" i="1" dirty="0" smtClean="0">
                <a:solidFill>
                  <a:srgbClr val="666666"/>
                </a:solidFill>
              </a:rPr>
              <a:t> </a:t>
            </a:r>
            <a:r>
              <a:rPr lang="sv-SE" i="1" dirty="0" err="1" smtClean="0">
                <a:solidFill>
                  <a:srgbClr val="666666"/>
                </a:solidFill>
              </a:rPr>
              <a:t>issues</a:t>
            </a:r>
            <a:r>
              <a:rPr lang="sv-SE" i="1" dirty="0" smtClean="0">
                <a:solidFill>
                  <a:srgbClr val="666666"/>
                </a:solidFill>
              </a:rPr>
              <a:t> </a:t>
            </a:r>
            <a:r>
              <a:rPr lang="sv-SE" i="1" dirty="0" err="1" smtClean="0">
                <a:solidFill>
                  <a:srgbClr val="666666"/>
                </a:solidFill>
              </a:rPr>
              <a:t>time</a:t>
            </a:r>
            <a:r>
              <a:rPr lang="sv-SE" i="1" dirty="0" smtClean="0">
                <a:solidFill>
                  <a:srgbClr val="666666"/>
                </a:solidFill>
              </a:rPr>
              <a:t> </a:t>
            </a:r>
            <a:r>
              <a:rPr lang="sv-SE" i="1" dirty="0" err="1" smtClean="0">
                <a:solidFill>
                  <a:srgbClr val="666666"/>
                </a:solidFill>
              </a:rPr>
              <a:t>consuming</a:t>
            </a:r>
            <a:endParaRPr lang="sv-SE" i="1" dirty="0" smtClean="0">
              <a:solidFill>
                <a:srgbClr val="666666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346337" y="1769480"/>
            <a:ext cx="218756" cy="255142"/>
            <a:chOff x="932154" y="2805348"/>
            <a:chExt cx="218756" cy="255142"/>
          </a:xfrm>
        </p:grpSpPr>
        <p:sp>
          <p:nvSpPr>
            <p:cNvPr id="15" name="Rectangle 14"/>
            <p:cNvSpPr/>
            <p:nvPr/>
          </p:nvSpPr>
          <p:spPr>
            <a:xfrm>
              <a:off x="932154" y="2909830"/>
              <a:ext cx="171555" cy="1506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951074" y="2805348"/>
              <a:ext cx="199836" cy="176320"/>
            </a:xfrm>
            <a:custGeom>
              <a:avLst/>
              <a:gdLst>
                <a:gd name="connsiteX0" fmla="*/ 0 w 683581"/>
                <a:gd name="connsiteY0" fmla="*/ 62144 h 408373"/>
                <a:gd name="connsiteX1" fmla="*/ 44389 w 683581"/>
                <a:gd name="connsiteY1" fmla="*/ 97654 h 408373"/>
                <a:gd name="connsiteX2" fmla="*/ 53266 w 683581"/>
                <a:gd name="connsiteY2" fmla="*/ 124287 h 408373"/>
                <a:gd name="connsiteX3" fmla="*/ 88777 w 683581"/>
                <a:gd name="connsiteY3" fmla="*/ 168676 h 408373"/>
                <a:gd name="connsiteX4" fmla="*/ 133165 w 683581"/>
                <a:gd name="connsiteY4" fmla="*/ 248575 h 408373"/>
                <a:gd name="connsiteX5" fmla="*/ 150921 w 683581"/>
                <a:gd name="connsiteY5" fmla="*/ 275208 h 408373"/>
                <a:gd name="connsiteX6" fmla="*/ 168676 w 683581"/>
                <a:gd name="connsiteY6" fmla="*/ 328474 h 408373"/>
                <a:gd name="connsiteX7" fmla="*/ 177554 w 683581"/>
                <a:gd name="connsiteY7" fmla="*/ 355107 h 408373"/>
                <a:gd name="connsiteX8" fmla="*/ 204187 w 683581"/>
                <a:gd name="connsiteY8" fmla="*/ 408373 h 408373"/>
                <a:gd name="connsiteX9" fmla="*/ 239697 w 683581"/>
                <a:gd name="connsiteY9" fmla="*/ 328474 h 408373"/>
                <a:gd name="connsiteX10" fmla="*/ 257453 w 683581"/>
                <a:gd name="connsiteY10" fmla="*/ 310719 h 408373"/>
                <a:gd name="connsiteX11" fmla="*/ 266330 w 683581"/>
                <a:gd name="connsiteY11" fmla="*/ 284086 h 408373"/>
                <a:gd name="connsiteX12" fmla="*/ 301841 w 683581"/>
                <a:gd name="connsiteY12" fmla="*/ 239697 h 408373"/>
                <a:gd name="connsiteX13" fmla="*/ 310719 w 683581"/>
                <a:gd name="connsiteY13" fmla="*/ 213064 h 408373"/>
                <a:gd name="connsiteX14" fmla="*/ 372863 w 683581"/>
                <a:gd name="connsiteY14" fmla="*/ 142043 h 408373"/>
                <a:gd name="connsiteX15" fmla="*/ 443884 w 683581"/>
                <a:gd name="connsiteY15" fmla="*/ 88777 h 408373"/>
                <a:gd name="connsiteX16" fmla="*/ 497150 w 683581"/>
                <a:gd name="connsiteY16" fmla="*/ 53266 h 408373"/>
                <a:gd name="connsiteX17" fmla="*/ 585927 w 683581"/>
                <a:gd name="connsiteY17" fmla="*/ 26633 h 408373"/>
                <a:gd name="connsiteX18" fmla="*/ 639193 w 683581"/>
                <a:gd name="connsiteY18" fmla="*/ 8878 h 408373"/>
                <a:gd name="connsiteX19" fmla="*/ 665826 w 683581"/>
                <a:gd name="connsiteY19" fmla="*/ 0 h 408373"/>
                <a:gd name="connsiteX20" fmla="*/ 683581 w 683581"/>
                <a:gd name="connsiteY20" fmla="*/ 0 h 40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83581" h="408373">
                  <a:moveTo>
                    <a:pt x="0" y="62144"/>
                  </a:moveTo>
                  <a:cubicBezTo>
                    <a:pt x="14796" y="73981"/>
                    <a:pt x="32058" y="83267"/>
                    <a:pt x="44389" y="97654"/>
                  </a:cubicBezTo>
                  <a:cubicBezTo>
                    <a:pt x="50479" y="104759"/>
                    <a:pt x="49081" y="115917"/>
                    <a:pt x="53266" y="124287"/>
                  </a:cubicBezTo>
                  <a:cubicBezTo>
                    <a:pt x="64464" y="146682"/>
                    <a:pt x="72265" y="152163"/>
                    <a:pt x="88777" y="168676"/>
                  </a:cubicBezTo>
                  <a:cubicBezTo>
                    <a:pt x="104403" y="215552"/>
                    <a:pt x="92465" y="187525"/>
                    <a:pt x="133165" y="248575"/>
                  </a:cubicBezTo>
                  <a:lnTo>
                    <a:pt x="150921" y="275208"/>
                  </a:lnTo>
                  <a:lnTo>
                    <a:pt x="168676" y="328474"/>
                  </a:lnTo>
                  <a:cubicBezTo>
                    <a:pt x="171635" y="337352"/>
                    <a:pt x="172363" y="347321"/>
                    <a:pt x="177554" y="355107"/>
                  </a:cubicBezTo>
                  <a:cubicBezTo>
                    <a:pt x="200500" y="389526"/>
                    <a:pt x="191935" y="371618"/>
                    <a:pt x="204187" y="408373"/>
                  </a:cubicBezTo>
                  <a:cubicBezTo>
                    <a:pt x="218264" y="366141"/>
                    <a:pt x="215581" y="358619"/>
                    <a:pt x="239697" y="328474"/>
                  </a:cubicBezTo>
                  <a:cubicBezTo>
                    <a:pt x="244926" y="321938"/>
                    <a:pt x="251534" y="316637"/>
                    <a:pt x="257453" y="310719"/>
                  </a:cubicBezTo>
                  <a:cubicBezTo>
                    <a:pt x="260412" y="301841"/>
                    <a:pt x="262145" y="292456"/>
                    <a:pt x="266330" y="284086"/>
                  </a:cubicBezTo>
                  <a:cubicBezTo>
                    <a:pt x="277528" y="261691"/>
                    <a:pt x="285329" y="256210"/>
                    <a:pt x="301841" y="239697"/>
                  </a:cubicBezTo>
                  <a:cubicBezTo>
                    <a:pt x="304800" y="230819"/>
                    <a:pt x="306534" y="221434"/>
                    <a:pt x="310719" y="213064"/>
                  </a:cubicBezTo>
                  <a:cubicBezTo>
                    <a:pt x="325401" y="183699"/>
                    <a:pt x="349719" y="165187"/>
                    <a:pt x="372863" y="142043"/>
                  </a:cubicBezTo>
                  <a:cubicBezTo>
                    <a:pt x="405713" y="109193"/>
                    <a:pt x="383637" y="128941"/>
                    <a:pt x="443884" y="88777"/>
                  </a:cubicBezTo>
                  <a:cubicBezTo>
                    <a:pt x="443886" y="88775"/>
                    <a:pt x="497147" y="53267"/>
                    <a:pt x="497150" y="53266"/>
                  </a:cubicBezTo>
                  <a:cubicBezTo>
                    <a:pt x="550815" y="39849"/>
                    <a:pt x="521091" y="48245"/>
                    <a:pt x="585927" y="26633"/>
                  </a:cubicBezTo>
                  <a:lnTo>
                    <a:pt x="639193" y="8878"/>
                  </a:lnTo>
                  <a:cubicBezTo>
                    <a:pt x="648071" y="5919"/>
                    <a:pt x="656468" y="0"/>
                    <a:pt x="665826" y="0"/>
                  </a:cubicBezTo>
                  <a:lnTo>
                    <a:pt x="683581" y="0"/>
                  </a:lnTo>
                </a:path>
              </a:pathLst>
            </a:cu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1752" y="2281041"/>
            <a:ext cx="178251" cy="1782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373691" y="1751783"/>
            <a:ext cx="2492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i="1" dirty="0" err="1" smtClean="0">
                <a:solidFill>
                  <a:srgbClr val="666666"/>
                </a:solidFill>
              </a:rPr>
              <a:t>Criticality</a:t>
            </a:r>
            <a:r>
              <a:rPr lang="sv-SE" i="1" dirty="0" smtClean="0">
                <a:solidFill>
                  <a:srgbClr val="666666"/>
                </a:solidFill>
              </a:rPr>
              <a:t>?</a:t>
            </a:r>
          </a:p>
          <a:p>
            <a:pPr algn="l"/>
            <a:r>
              <a:rPr lang="sv-SE" i="1" dirty="0" err="1" smtClean="0">
                <a:solidFill>
                  <a:srgbClr val="666666"/>
                </a:solidFill>
              </a:rPr>
              <a:t>Complexity</a:t>
            </a:r>
            <a:r>
              <a:rPr lang="sv-SE" i="1" dirty="0" smtClean="0">
                <a:solidFill>
                  <a:srgbClr val="666666"/>
                </a:solidFill>
              </a:rPr>
              <a:t>?</a:t>
            </a:r>
          </a:p>
          <a:p>
            <a:pPr algn="l"/>
            <a:r>
              <a:rPr lang="sv-SE" i="1" dirty="0" err="1" smtClean="0">
                <a:solidFill>
                  <a:srgbClr val="666666"/>
                </a:solidFill>
              </a:rPr>
              <a:t>Strategy</a:t>
            </a:r>
            <a:r>
              <a:rPr lang="sv-SE" i="1" dirty="0" smtClean="0">
                <a:solidFill>
                  <a:srgbClr val="666666"/>
                </a:solidFill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16724" y="3398336"/>
            <a:ext cx="2623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i="1" dirty="0" err="1" smtClean="0">
                <a:solidFill>
                  <a:srgbClr val="666666"/>
                </a:solidFill>
              </a:rPr>
              <a:t>Technicians</a:t>
            </a:r>
            <a:r>
              <a:rPr lang="sv-SE" i="1" dirty="0" smtClean="0">
                <a:solidFill>
                  <a:srgbClr val="666666"/>
                </a:solidFill>
              </a:rPr>
              <a:t> </a:t>
            </a:r>
            <a:r>
              <a:rPr lang="sv-SE" i="1" dirty="0" err="1" smtClean="0">
                <a:solidFill>
                  <a:srgbClr val="666666"/>
                </a:solidFill>
              </a:rPr>
              <a:t>don’t</a:t>
            </a:r>
            <a:r>
              <a:rPr lang="sv-SE" i="1" dirty="0" smtClean="0">
                <a:solidFill>
                  <a:srgbClr val="666666"/>
                </a:solidFill>
              </a:rPr>
              <a:t> </a:t>
            </a:r>
            <a:r>
              <a:rPr lang="sv-SE" i="1" dirty="0" err="1" smtClean="0">
                <a:solidFill>
                  <a:srgbClr val="666666"/>
                </a:solidFill>
              </a:rPr>
              <a:t>want</a:t>
            </a:r>
            <a:r>
              <a:rPr lang="sv-SE" i="1" dirty="0" smtClean="0">
                <a:solidFill>
                  <a:srgbClr val="666666"/>
                </a:solidFill>
              </a:rPr>
              <a:t> to </a:t>
            </a:r>
            <a:r>
              <a:rPr lang="sv-SE" i="1" dirty="0" err="1" smtClean="0">
                <a:solidFill>
                  <a:srgbClr val="666666"/>
                </a:solidFill>
              </a:rPr>
              <a:t>prepare</a:t>
            </a:r>
            <a:r>
              <a:rPr lang="sv-SE" i="1" dirty="0" smtClean="0">
                <a:solidFill>
                  <a:srgbClr val="666666"/>
                </a:solidFill>
              </a:rPr>
              <a:t> the data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38473" y="3558345"/>
            <a:ext cx="178251" cy="178251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342413" y="4846157"/>
            <a:ext cx="218756" cy="255142"/>
            <a:chOff x="932154" y="2805348"/>
            <a:chExt cx="218756" cy="255142"/>
          </a:xfrm>
        </p:grpSpPr>
        <p:sp>
          <p:nvSpPr>
            <p:cNvPr id="25" name="Rectangle 24"/>
            <p:cNvSpPr/>
            <p:nvPr/>
          </p:nvSpPr>
          <p:spPr>
            <a:xfrm>
              <a:off x="932154" y="2909830"/>
              <a:ext cx="171555" cy="1506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951074" y="2805348"/>
              <a:ext cx="199836" cy="176320"/>
            </a:xfrm>
            <a:custGeom>
              <a:avLst/>
              <a:gdLst>
                <a:gd name="connsiteX0" fmla="*/ 0 w 683581"/>
                <a:gd name="connsiteY0" fmla="*/ 62144 h 408373"/>
                <a:gd name="connsiteX1" fmla="*/ 44389 w 683581"/>
                <a:gd name="connsiteY1" fmla="*/ 97654 h 408373"/>
                <a:gd name="connsiteX2" fmla="*/ 53266 w 683581"/>
                <a:gd name="connsiteY2" fmla="*/ 124287 h 408373"/>
                <a:gd name="connsiteX3" fmla="*/ 88777 w 683581"/>
                <a:gd name="connsiteY3" fmla="*/ 168676 h 408373"/>
                <a:gd name="connsiteX4" fmla="*/ 133165 w 683581"/>
                <a:gd name="connsiteY4" fmla="*/ 248575 h 408373"/>
                <a:gd name="connsiteX5" fmla="*/ 150921 w 683581"/>
                <a:gd name="connsiteY5" fmla="*/ 275208 h 408373"/>
                <a:gd name="connsiteX6" fmla="*/ 168676 w 683581"/>
                <a:gd name="connsiteY6" fmla="*/ 328474 h 408373"/>
                <a:gd name="connsiteX7" fmla="*/ 177554 w 683581"/>
                <a:gd name="connsiteY7" fmla="*/ 355107 h 408373"/>
                <a:gd name="connsiteX8" fmla="*/ 204187 w 683581"/>
                <a:gd name="connsiteY8" fmla="*/ 408373 h 408373"/>
                <a:gd name="connsiteX9" fmla="*/ 239697 w 683581"/>
                <a:gd name="connsiteY9" fmla="*/ 328474 h 408373"/>
                <a:gd name="connsiteX10" fmla="*/ 257453 w 683581"/>
                <a:gd name="connsiteY10" fmla="*/ 310719 h 408373"/>
                <a:gd name="connsiteX11" fmla="*/ 266330 w 683581"/>
                <a:gd name="connsiteY11" fmla="*/ 284086 h 408373"/>
                <a:gd name="connsiteX12" fmla="*/ 301841 w 683581"/>
                <a:gd name="connsiteY12" fmla="*/ 239697 h 408373"/>
                <a:gd name="connsiteX13" fmla="*/ 310719 w 683581"/>
                <a:gd name="connsiteY13" fmla="*/ 213064 h 408373"/>
                <a:gd name="connsiteX14" fmla="*/ 372863 w 683581"/>
                <a:gd name="connsiteY14" fmla="*/ 142043 h 408373"/>
                <a:gd name="connsiteX15" fmla="*/ 443884 w 683581"/>
                <a:gd name="connsiteY15" fmla="*/ 88777 h 408373"/>
                <a:gd name="connsiteX16" fmla="*/ 497150 w 683581"/>
                <a:gd name="connsiteY16" fmla="*/ 53266 h 408373"/>
                <a:gd name="connsiteX17" fmla="*/ 585927 w 683581"/>
                <a:gd name="connsiteY17" fmla="*/ 26633 h 408373"/>
                <a:gd name="connsiteX18" fmla="*/ 639193 w 683581"/>
                <a:gd name="connsiteY18" fmla="*/ 8878 h 408373"/>
                <a:gd name="connsiteX19" fmla="*/ 665826 w 683581"/>
                <a:gd name="connsiteY19" fmla="*/ 0 h 408373"/>
                <a:gd name="connsiteX20" fmla="*/ 683581 w 683581"/>
                <a:gd name="connsiteY20" fmla="*/ 0 h 40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83581" h="408373">
                  <a:moveTo>
                    <a:pt x="0" y="62144"/>
                  </a:moveTo>
                  <a:cubicBezTo>
                    <a:pt x="14796" y="73981"/>
                    <a:pt x="32058" y="83267"/>
                    <a:pt x="44389" y="97654"/>
                  </a:cubicBezTo>
                  <a:cubicBezTo>
                    <a:pt x="50479" y="104759"/>
                    <a:pt x="49081" y="115917"/>
                    <a:pt x="53266" y="124287"/>
                  </a:cubicBezTo>
                  <a:cubicBezTo>
                    <a:pt x="64464" y="146682"/>
                    <a:pt x="72265" y="152163"/>
                    <a:pt x="88777" y="168676"/>
                  </a:cubicBezTo>
                  <a:cubicBezTo>
                    <a:pt x="104403" y="215552"/>
                    <a:pt x="92465" y="187525"/>
                    <a:pt x="133165" y="248575"/>
                  </a:cubicBezTo>
                  <a:lnTo>
                    <a:pt x="150921" y="275208"/>
                  </a:lnTo>
                  <a:lnTo>
                    <a:pt x="168676" y="328474"/>
                  </a:lnTo>
                  <a:cubicBezTo>
                    <a:pt x="171635" y="337352"/>
                    <a:pt x="172363" y="347321"/>
                    <a:pt x="177554" y="355107"/>
                  </a:cubicBezTo>
                  <a:cubicBezTo>
                    <a:pt x="200500" y="389526"/>
                    <a:pt x="191935" y="371618"/>
                    <a:pt x="204187" y="408373"/>
                  </a:cubicBezTo>
                  <a:cubicBezTo>
                    <a:pt x="218264" y="366141"/>
                    <a:pt x="215581" y="358619"/>
                    <a:pt x="239697" y="328474"/>
                  </a:cubicBezTo>
                  <a:cubicBezTo>
                    <a:pt x="244926" y="321938"/>
                    <a:pt x="251534" y="316637"/>
                    <a:pt x="257453" y="310719"/>
                  </a:cubicBezTo>
                  <a:cubicBezTo>
                    <a:pt x="260412" y="301841"/>
                    <a:pt x="262145" y="292456"/>
                    <a:pt x="266330" y="284086"/>
                  </a:cubicBezTo>
                  <a:cubicBezTo>
                    <a:pt x="277528" y="261691"/>
                    <a:pt x="285329" y="256210"/>
                    <a:pt x="301841" y="239697"/>
                  </a:cubicBezTo>
                  <a:cubicBezTo>
                    <a:pt x="304800" y="230819"/>
                    <a:pt x="306534" y="221434"/>
                    <a:pt x="310719" y="213064"/>
                  </a:cubicBezTo>
                  <a:cubicBezTo>
                    <a:pt x="325401" y="183699"/>
                    <a:pt x="349719" y="165187"/>
                    <a:pt x="372863" y="142043"/>
                  </a:cubicBezTo>
                  <a:cubicBezTo>
                    <a:pt x="405713" y="109193"/>
                    <a:pt x="383637" y="128941"/>
                    <a:pt x="443884" y="88777"/>
                  </a:cubicBezTo>
                  <a:cubicBezTo>
                    <a:pt x="443886" y="88775"/>
                    <a:pt x="497147" y="53267"/>
                    <a:pt x="497150" y="53266"/>
                  </a:cubicBezTo>
                  <a:cubicBezTo>
                    <a:pt x="550815" y="39849"/>
                    <a:pt x="521091" y="48245"/>
                    <a:pt x="585927" y="26633"/>
                  </a:cubicBezTo>
                  <a:lnTo>
                    <a:pt x="639193" y="8878"/>
                  </a:lnTo>
                  <a:cubicBezTo>
                    <a:pt x="648071" y="5919"/>
                    <a:pt x="656468" y="0"/>
                    <a:pt x="665826" y="0"/>
                  </a:cubicBezTo>
                  <a:lnTo>
                    <a:pt x="683581" y="0"/>
                  </a:lnTo>
                </a:path>
              </a:pathLst>
            </a:cu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512787" y="4734082"/>
            <a:ext cx="2623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i="1" dirty="0" smtClean="0">
                <a:solidFill>
                  <a:srgbClr val="666666"/>
                </a:solidFill>
              </a:rPr>
              <a:t>Gets </a:t>
            </a:r>
            <a:r>
              <a:rPr lang="sv-SE" i="1" dirty="0" err="1" smtClean="0">
                <a:solidFill>
                  <a:srgbClr val="666666"/>
                </a:solidFill>
              </a:rPr>
              <a:t>users</a:t>
            </a:r>
            <a:r>
              <a:rPr lang="sv-SE" i="1" dirty="0" smtClean="0">
                <a:solidFill>
                  <a:srgbClr val="666666"/>
                </a:solidFill>
              </a:rPr>
              <a:t> </a:t>
            </a:r>
            <a:r>
              <a:rPr lang="sv-SE" i="1" dirty="0" err="1" smtClean="0">
                <a:solidFill>
                  <a:srgbClr val="666666"/>
                </a:solidFill>
              </a:rPr>
              <a:t>into</a:t>
            </a:r>
            <a:r>
              <a:rPr lang="sv-SE" i="1" dirty="0" smtClean="0">
                <a:solidFill>
                  <a:srgbClr val="666666"/>
                </a:solidFill>
              </a:rPr>
              <a:t> the system, </a:t>
            </a:r>
            <a:r>
              <a:rPr lang="sv-SE" i="1" dirty="0" err="1" smtClean="0">
                <a:solidFill>
                  <a:srgbClr val="666666"/>
                </a:solidFill>
              </a:rPr>
              <a:t>increase</a:t>
            </a:r>
            <a:r>
              <a:rPr lang="sv-SE" i="1" dirty="0" smtClean="0">
                <a:solidFill>
                  <a:srgbClr val="666666"/>
                </a:solidFill>
              </a:rPr>
              <a:t> the </a:t>
            </a:r>
            <a:r>
              <a:rPr lang="sv-SE" i="1" dirty="0" err="1" smtClean="0">
                <a:solidFill>
                  <a:srgbClr val="666666"/>
                </a:solidFill>
              </a:rPr>
              <a:t>acceptance</a:t>
            </a:r>
            <a:endParaRPr lang="sv-SE" i="1" dirty="0" smtClean="0">
              <a:solidFill>
                <a:srgbClr val="6666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25889" y="3387075"/>
            <a:ext cx="2262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i="1" dirty="0" err="1" smtClean="0">
                <a:solidFill>
                  <a:srgbClr val="666666"/>
                </a:solidFill>
              </a:rPr>
              <a:t>Avoid</a:t>
            </a:r>
            <a:r>
              <a:rPr lang="sv-SE" i="1" dirty="0" smtClean="0">
                <a:solidFill>
                  <a:srgbClr val="666666"/>
                </a:solidFill>
              </a:rPr>
              <a:t> </a:t>
            </a:r>
            <a:r>
              <a:rPr lang="sv-SE" i="1" dirty="0" err="1" smtClean="0">
                <a:solidFill>
                  <a:srgbClr val="666666"/>
                </a:solidFill>
              </a:rPr>
              <a:t>technical</a:t>
            </a:r>
            <a:r>
              <a:rPr lang="sv-SE" i="1" dirty="0" smtClean="0">
                <a:solidFill>
                  <a:srgbClr val="666666"/>
                </a:solidFill>
              </a:rPr>
              <a:t> </a:t>
            </a:r>
            <a:r>
              <a:rPr lang="sv-SE" i="1" dirty="0" err="1" smtClean="0">
                <a:solidFill>
                  <a:srgbClr val="666666"/>
                </a:solidFill>
              </a:rPr>
              <a:t>details</a:t>
            </a:r>
            <a:r>
              <a:rPr lang="sv-SE" i="1" dirty="0" smtClean="0">
                <a:solidFill>
                  <a:srgbClr val="666666"/>
                </a:solidFill>
              </a:rPr>
              <a:t> </a:t>
            </a:r>
          </a:p>
          <a:p>
            <a:pPr algn="l"/>
            <a:r>
              <a:rPr lang="sv-SE" i="1" dirty="0" err="1" smtClean="0">
                <a:solidFill>
                  <a:srgbClr val="666666"/>
                </a:solidFill>
              </a:rPr>
              <a:t>Gain</a:t>
            </a:r>
            <a:r>
              <a:rPr lang="sv-SE" i="1" dirty="0" smtClean="0">
                <a:solidFill>
                  <a:srgbClr val="666666"/>
                </a:solidFill>
              </a:rPr>
              <a:t> </a:t>
            </a:r>
            <a:r>
              <a:rPr lang="sv-SE" i="1" dirty="0" err="1" smtClean="0">
                <a:solidFill>
                  <a:srgbClr val="666666"/>
                </a:solidFill>
              </a:rPr>
              <a:t>experience</a:t>
            </a:r>
            <a:endParaRPr lang="sv-SE" i="1" dirty="0" smtClean="0">
              <a:solidFill>
                <a:srgbClr val="666666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326488" y="3414019"/>
            <a:ext cx="218756" cy="255142"/>
            <a:chOff x="932154" y="2805348"/>
            <a:chExt cx="218756" cy="255142"/>
          </a:xfrm>
        </p:grpSpPr>
        <p:sp>
          <p:nvSpPr>
            <p:cNvPr id="30" name="Rectangle 29"/>
            <p:cNvSpPr/>
            <p:nvPr/>
          </p:nvSpPr>
          <p:spPr>
            <a:xfrm>
              <a:off x="932154" y="2909830"/>
              <a:ext cx="171555" cy="1506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951074" y="2805348"/>
              <a:ext cx="199836" cy="176320"/>
            </a:xfrm>
            <a:custGeom>
              <a:avLst/>
              <a:gdLst>
                <a:gd name="connsiteX0" fmla="*/ 0 w 683581"/>
                <a:gd name="connsiteY0" fmla="*/ 62144 h 408373"/>
                <a:gd name="connsiteX1" fmla="*/ 44389 w 683581"/>
                <a:gd name="connsiteY1" fmla="*/ 97654 h 408373"/>
                <a:gd name="connsiteX2" fmla="*/ 53266 w 683581"/>
                <a:gd name="connsiteY2" fmla="*/ 124287 h 408373"/>
                <a:gd name="connsiteX3" fmla="*/ 88777 w 683581"/>
                <a:gd name="connsiteY3" fmla="*/ 168676 h 408373"/>
                <a:gd name="connsiteX4" fmla="*/ 133165 w 683581"/>
                <a:gd name="connsiteY4" fmla="*/ 248575 h 408373"/>
                <a:gd name="connsiteX5" fmla="*/ 150921 w 683581"/>
                <a:gd name="connsiteY5" fmla="*/ 275208 h 408373"/>
                <a:gd name="connsiteX6" fmla="*/ 168676 w 683581"/>
                <a:gd name="connsiteY6" fmla="*/ 328474 h 408373"/>
                <a:gd name="connsiteX7" fmla="*/ 177554 w 683581"/>
                <a:gd name="connsiteY7" fmla="*/ 355107 h 408373"/>
                <a:gd name="connsiteX8" fmla="*/ 204187 w 683581"/>
                <a:gd name="connsiteY8" fmla="*/ 408373 h 408373"/>
                <a:gd name="connsiteX9" fmla="*/ 239697 w 683581"/>
                <a:gd name="connsiteY9" fmla="*/ 328474 h 408373"/>
                <a:gd name="connsiteX10" fmla="*/ 257453 w 683581"/>
                <a:gd name="connsiteY10" fmla="*/ 310719 h 408373"/>
                <a:gd name="connsiteX11" fmla="*/ 266330 w 683581"/>
                <a:gd name="connsiteY11" fmla="*/ 284086 h 408373"/>
                <a:gd name="connsiteX12" fmla="*/ 301841 w 683581"/>
                <a:gd name="connsiteY12" fmla="*/ 239697 h 408373"/>
                <a:gd name="connsiteX13" fmla="*/ 310719 w 683581"/>
                <a:gd name="connsiteY13" fmla="*/ 213064 h 408373"/>
                <a:gd name="connsiteX14" fmla="*/ 372863 w 683581"/>
                <a:gd name="connsiteY14" fmla="*/ 142043 h 408373"/>
                <a:gd name="connsiteX15" fmla="*/ 443884 w 683581"/>
                <a:gd name="connsiteY15" fmla="*/ 88777 h 408373"/>
                <a:gd name="connsiteX16" fmla="*/ 497150 w 683581"/>
                <a:gd name="connsiteY16" fmla="*/ 53266 h 408373"/>
                <a:gd name="connsiteX17" fmla="*/ 585927 w 683581"/>
                <a:gd name="connsiteY17" fmla="*/ 26633 h 408373"/>
                <a:gd name="connsiteX18" fmla="*/ 639193 w 683581"/>
                <a:gd name="connsiteY18" fmla="*/ 8878 h 408373"/>
                <a:gd name="connsiteX19" fmla="*/ 665826 w 683581"/>
                <a:gd name="connsiteY19" fmla="*/ 0 h 408373"/>
                <a:gd name="connsiteX20" fmla="*/ 683581 w 683581"/>
                <a:gd name="connsiteY20" fmla="*/ 0 h 40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83581" h="408373">
                  <a:moveTo>
                    <a:pt x="0" y="62144"/>
                  </a:moveTo>
                  <a:cubicBezTo>
                    <a:pt x="14796" y="73981"/>
                    <a:pt x="32058" y="83267"/>
                    <a:pt x="44389" y="97654"/>
                  </a:cubicBezTo>
                  <a:cubicBezTo>
                    <a:pt x="50479" y="104759"/>
                    <a:pt x="49081" y="115917"/>
                    <a:pt x="53266" y="124287"/>
                  </a:cubicBezTo>
                  <a:cubicBezTo>
                    <a:pt x="64464" y="146682"/>
                    <a:pt x="72265" y="152163"/>
                    <a:pt x="88777" y="168676"/>
                  </a:cubicBezTo>
                  <a:cubicBezTo>
                    <a:pt x="104403" y="215552"/>
                    <a:pt x="92465" y="187525"/>
                    <a:pt x="133165" y="248575"/>
                  </a:cubicBezTo>
                  <a:lnTo>
                    <a:pt x="150921" y="275208"/>
                  </a:lnTo>
                  <a:lnTo>
                    <a:pt x="168676" y="328474"/>
                  </a:lnTo>
                  <a:cubicBezTo>
                    <a:pt x="171635" y="337352"/>
                    <a:pt x="172363" y="347321"/>
                    <a:pt x="177554" y="355107"/>
                  </a:cubicBezTo>
                  <a:cubicBezTo>
                    <a:pt x="200500" y="389526"/>
                    <a:pt x="191935" y="371618"/>
                    <a:pt x="204187" y="408373"/>
                  </a:cubicBezTo>
                  <a:cubicBezTo>
                    <a:pt x="218264" y="366141"/>
                    <a:pt x="215581" y="358619"/>
                    <a:pt x="239697" y="328474"/>
                  </a:cubicBezTo>
                  <a:cubicBezTo>
                    <a:pt x="244926" y="321938"/>
                    <a:pt x="251534" y="316637"/>
                    <a:pt x="257453" y="310719"/>
                  </a:cubicBezTo>
                  <a:cubicBezTo>
                    <a:pt x="260412" y="301841"/>
                    <a:pt x="262145" y="292456"/>
                    <a:pt x="266330" y="284086"/>
                  </a:cubicBezTo>
                  <a:cubicBezTo>
                    <a:pt x="277528" y="261691"/>
                    <a:pt x="285329" y="256210"/>
                    <a:pt x="301841" y="239697"/>
                  </a:cubicBezTo>
                  <a:cubicBezTo>
                    <a:pt x="304800" y="230819"/>
                    <a:pt x="306534" y="221434"/>
                    <a:pt x="310719" y="213064"/>
                  </a:cubicBezTo>
                  <a:cubicBezTo>
                    <a:pt x="325401" y="183699"/>
                    <a:pt x="349719" y="165187"/>
                    <a:pt x="372863" y="142043"/>
                  </a:cubicBezTo>
                  <a:cubicBezTo>
                    <a:pt x="405713" y="109193"/>
                    <a:pt x="383637" y="128941"/>
                    <a:pt x="443884" y="88777"/>
                  </a:cubicBezTo>
                  <a:cubicBezTo>
                    <a:pt x="443886" y="88775"/>
                    <a:pt x="497147" y="53267"/>
                    <a:pt x="497150" y="53266"/>
                  </a:cubicBezTo>
                  <a:cubicBezTo>
                    <a:pt x="550815" y="39849"/>
                    <a:pt x="521091" y="48245"/>
                    <a:pt x="585927" y="26633"/>
                  </a:cubicBezTo>
                  <a:lnTo>
                    <a:pt x="639193" y="8878"/>
                  </a:lnTo>
                  <a:cubicBezTo>
                    <a:pt x="648071" y="5919"/>
                    <a:pt x="656468" y="0"/>
                    <a:pt x="665826" y="0"/>
                  </a:cubicBezTo>
                  <a:lnTo>
                    <a:pt x="683581" y="0"/>
                  </a:lnTo>
                </a:path>
              </a:pathLst>
            </a:cu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225889" y="4734082"/>
            <a:ext cx="21195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i="1" dirty="0" err="1" smtClean="0">
                <a:solidFill>
                  <a:srgbClr val="666666"/>
                </a:solidFill>
              </a:rPr>
              <a:t>Limiting</a:t>
            </a:r>
            <a:r>
              <a:rPr lang="sv-SE" i="1" dirty="0" smtClean="0">
                <a:solidFill>
                  <a:srgbClr val="666666"/>
                </a:solidFill>
              </a:rPr>
              <a:t> the </a:t>
            </a:r>
            <a:r>
              <a:rPr lang="sv-SE" i="1" dirty="0" err="1" smtClean="0">
                <a:solidFill>
                  <a:srgbClr val="666666"/>
                </a:solidFill>
              </a:rPr>
              <a:t>amount</a:t>
            </a:r>
            <a:r>
              <a:rPr lang="sv-SE" i="1" dirty="0" smtClean="0">
                <a:solidFill>
                  <a:srgbClr val="666666"/>
                </a:solidFill>
              </a:rPr>
              <a:t> </a:t>
            </a:r>
            <a:r>
              <a:rPr lang="sv-SE" i="1" dirty="0" err="1" smtClean="0">
                <a:solidFill>
                  <a:srgbClr val="666666"/>
                </a:solidFill>
              </a:rPr>
              <a:t>of</a:t>
            </a:r>
            <a:r>
              <a:rPr lang="sv-SE" i="1" dirty="0" smtClean="0">
                <a:solidFill>
                  <a:srgbClr val="666666"/>
                </a:solidFill>
              </a:rPr>
              <a:t> assets,</a:t>
            </a:r>
          </a:p>
          <a:p>
            <a:pPr algn="l"/>
            <a:r>
              <a:rPr lang="sv-SE" i="1" dirty="0" smtClean="0">
                <a:solidFill>
                  <a:srgbClr val="666666"/>
                </a:solidFill>
              </a:rPr>
              <a:t>”baby-steps”,</a:t>
            </a:r>
          </a:p>
          <a:p>
            <a:pPr algn="l"/>
            <a:r>
              <a:rPr lang="sv-SE" i="1" dirty="0" smtClean="0">
                <a:solidFill>
                  <a:srgbClr val="666666"/>
                </a:solidFill>
              </a:rPr>
              <a:t>Focus </a:t>
            </a:r>
            <a:r>
              <a:rPr lang="sv-SE" i="1" dirty="0" err="1">
                <a:solidFill>
                  <a:srgbClr val="666666"/>
                </a:solidFill>
              </a:rPr>
              <a:t>w</a:t>
            </a:r>
            <a:r>
              <a:rPr lang="sv-SE" i="1" dirty="0" err="1" smtClean="0">
                <a:solidFill>
                  <a:srgbClr val="666666"/>
                </a:solidFill>
              </a:rPr>
              <a:t>orkorders</a:t>
            </a:r>
            <a:r>
              <a:rPr lang="sv-SE" i="1" dirty="0" smtClean="0">
                <a:solidFill>
                  <a:srgbClr val="666666"/>
                </a:solidFill>
              </a:rPr>
              <a:t> &amp; ”Schedules”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8326488" y="4757256"/>
            <a:ext cx="218756" cy="255142"/>
            <a:chOff x="932154" y="2805348"/>
            <a:chExt cx="218756" cy="255142"/>
          </a:xfrm>
        </p:grpSpPr>
        <p:sp>
          <p:nvSpPr>
            <p:cNvPr id="34" name="Rectangle 33"/>
            <p:cNvSpPr/>
            <p:nvPr/>
          </p:nvSpPr>
          <p:spPr>
            <a:xfrm>
              <a:off x="932154" y="2909830"/>
              <a:ext cx="171555" cy="1506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951074" y="2805348"/>
              <a:ext cx="199836" cy="176320"/>
            </a:xfrm>
            <a:custGeom>
              <a:avLst/>
              <a:gdLst>
                <a:gd name="connsiteX0" fmla="*/ 0 w 683581"/>
                <a:gd name="connsiteY0" fmla="*/ 62144 h 408373"/>
                <a:gd name="connsiteX1" fmla="*/ 44389 w 683581"/>
                <a:gd name="connsiteY1" fmla="*/ 97654 h 408373"/>
                <a:gd name="connsiteX2" fmla="*/ 53266 w 683581"/>
                <a:gd name="connsiteY2" fmla="*/ 124287 h 408373"/>
                <a:gd name="connsiteX3" fmla="*/ 88777 w 683581"/>
                <a:gd name="connsiteY3" fmla="*/ 168676 h 408373"/>
                <a:gd name="connsiteX4" fmla="*/ 133165 w 683581"/>
                <a:gd name="connsiteY4" fmla="*/ 248575 h 408373"/>
                <a:gd name="connsiteX5" fmla="*/ 150921 w 683581"/>
                <a:gd name="connsiteY5" fmla="*/ 275208 h 408373"/>
                <a:gd name="connsiteX6" fmla="*/ 168676 w 683581"/>
                <a:gd name="connsiteY6" fmla="*/ 328474 h 408373"/>
                <a:gd name="connsiteX7" fmla="*/ 177554 w 683581"/>
                <a:gd name="connsiteY7" fmla="*/ 355107 h 408373"/>
                <a:gd name="connsiteX8" fmla="*/ 204187 w 683581"/>
                <a:gd name="connsiteY8" fmla="*/ 408373 h 408373"/>
                <a:gd name="connsiteX9" fmla="*/ 239697 w 683581"/>
                <a:gd name="connsiteY9" fmla="*/ 328474 h 408373"/>
                <a:gd name="connsiteX10" fmla="*/ 257453 w 683581"/>
                <a:gd name="connsiteY10" fmla="*/ 310719 h 408373"/>
                <a:gd name="connsiteX11" fmla="*/ 266330 w 683581"/>
                <a:gd name="connsiteY11" fmla="*/ 284086 h 408373"/>
                <a:gd name="connsiteX12" fmla="*/ 301841 w 683581"/>
                <a:gd name="connsiteY12" fmla="*/ 239697 h 408373"/>
                <a:gd name="connsiteX13" fmla="*/ 310719 w 683581"/>
                <a:gd name="connsiteY13" fmla="*/ 213064 h 408373"/>
                <a:gd name="connsiteX14" fmla="*/ 372863 w 683581"/>
                <a:gd name="connsiteY14" fmla="*/ 142043 h 408373"/>
                <a:gd name="connsiteX15" fmla="*/ 443884 w 683581"/>
                <a:gd name="connsiteY15" fmla="*/ 88777 h 408373"/>
                <a:gd name="connsiteX16" fmla="*/ 497150 w 683581"/>
                <a:gd name="connsiteY16" fmla="*/ 53266 h 408373"/>
                <a:gd name="connsiteX17" fmla="*/ 585927 w 683581"/>
                <a:gd name="connsiteY17" fmla="*/ 26633 h 408373"/>
                <a:gd name="connsiteX18" fmla="*/ 639193 w 683581"/>
                <a:gd name="connsiteY18" fmla="*/ 8878 h 408373"/>
                <a:gd name="connsiteX19" fmla="*/ 665826 w 683581"/>
                <a:gd name="connsiteY19" fmla="*/ 0 h 408373"/>
                <a:gd name="connsiteX20" fmla="*/ 683581 w 683581"/>
                <a:gd name="connsiteY20" fmla="*/ 0 h 40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83581" h="408373">
                  <a:moveTo>
                    <a:pt x="0" y="62144"/>
                  </a:moveTo>
                  <a:cubicBezTo>
                    <a:pt x="14796" y="73981"/>
                    <a:pt x="32058" y="83267"/>
                    <a:pt x="44389" y="97654"/>
                  </a:cubicBezTo>
                  <a:cubicBezTo>
                    <a:pt x="50479" y="104759"/>
                    <a:pt x="49081" y="115917"/>
                    <a:pt x="53266" y="124287"/>
                  </a:cubicBezTo>
                  <a:cubicBezTo>
                    <a:pt x="64464" y="146682"/>
                    <a:pt x="72265" y="152163"/>
                    <a:pt x="88777" y="168676"/>
                  </a:cubicBezTo>
                  <a:cubicBezTo>
                    <a:pt x="104403" y="215552"/>
                    <a:pt x="92465" y="187525"/>
                    <a:pt x="133165" y="248575"/>
                  </a:cubicBezTo>
                  <a:lnTo>
                    <a:pt x="150921" y="275208"/>
                  </a:lnTo>
                  <a:lnTo>
                    <a:pt x="168676" y="328474"/>
                  </a:lnTo>
                  <a:cubicBezTo>
                    <a:pt x="171635" y="337352"/>
                    <a:pt x="172363" y="347321"/>
                    <a:pt x="177554" y="355107"/>
                  </a:cubicBezTo>
                  <a:cubicBezTo>
                    <a:pt x="200500" y="389526"/>
                    <a:pt x="191935" y="371618"/>
                    <a:pt x="204187" y="408373"/>
                  </a:cubicBezTo>
                  <a:cubicBezTo>
                    <a:pt x="218264" y="366141"/>
                    <a:pt x="215581" y="358619"/>
                    <a:pt x="239697" y="328474"/>
                  </a:cubicBezTo>
                  <a:cubicBezTo>
                    <a:pt x="244926" y="321938"/>
                    <a:pt x="251534" y="316637"/>
                    <a:pt x="257453" y="310719"/>
                  </a:cubicBezTo>
                  <a:cubicBezTo>
                    <a:pt x="260412" y="301841"/>
                    <a:pt x="262145" y="292456"/>
                    <a:pt x="266330" y="284086"/>
                  </a:cubicBezTo>
                  <a:cubicBezTo>
                    <a:pt x="277528" y="261691"/>
                    <a:pt x="285329" y="256210"/>
                    <a:pt x="301841" y="239697"/>
                  </a:cubicBezTo>
                  <a:cubicBezTo>
                    <a:pt x="304800" y="230819"/>
                    <a:pt x="306534" y="221434"/>
                    <a:pt x="310719" y="213064"/>
                  </a:cubicBezTo>
                  <a:cubicBezTo>
                    <a:pt x="325401" y="183699"/>
                    <a:pt x="349719" y="165187"/>
                    <a:pt x="372863" y="142043"/>
                  </a:cubicBezTo>
                  <a:cubicBezTo>
                    <a:pt x="405713" y="109193"/>
                    <a:pt x="383637" y="128941"/>
                    <a:pt x="443884" y="88777"/>
                  </a:cubicBezTo>
                  <a:cubicBezTo>
                    <a:pt x="443886" y="88775"/>
                    <a:pt x="497147" y="53267"/>
                    <a:pt x="497150" y="53266"/>
                  </a:cubicBezTo>
                  <a:cubicBezTo>
                    <a:pt x="550815" y="39849"/>
                    <a:pt x="521091" y="48245"/>
                    <a:pt x="585927" y="26633"/>
                  </a:cubicBezTo>
                  <a:lnTo>
                    <a:pt x="639193" y="8878"/>
                  </a:lnTo>
                  <a:cubicBezTo>
                    <a:pt x="648071" y="5919"/>
                    <a:pt x="656468" y="0"/>
                    <a:pt x="665826" y="0"/>
                  </a:cubicBezTo>
                  <a:lnTo>
                    <a:pt x="683581" y="0"/>
                  </a:lnTo>
                </a:path>
              </a:pathLst>
            </a:cu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6488" y="1966833"/>
            <a:ext cx="178251" cy="17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6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Success</a:t>
            </a:r>
            <a:r>
              <a:rPr lang="sv-SE" dirty="0" smtClean="0"/>
              <a:t> </a:t>
            </a:r>
            <a:r>
              <a:rPr lang="sv-SE" dirty="0" err="1" smtClean="0"/>
              <a:t>stories</a:t>
            </a:r>
            <a:r>
              <a:rPr lang="sv-SE" dirty="0" smtClean="0"/>
              <a:t> to </a:t>
            </a:r>
            <a:r>
              <a:rPr lang="sv-SE" dirty="0" err="1" smtClean="0"/>
              <a:t>share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17</a:t>
            </a:fld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err="1" smtClean="0"/>
              <a:t>Examples</a:t>
            </a:r>
            <a:r>
              <a:rPr lang="sv-SE" dirty="0" smtClean="0"/>
              <a:t>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give</a:t>
            </a:r>
            <a:r>
              <a:rPr lang="sv-SE" dirty="0" smtClean="0"/>
              <a:t> </a:t>
            </a:r>
            <a:r>
              <a:rPr lang="sv-SE" dirty="0" err="1" smtClean="0"/>
              <a:t>me</a:t>
            </a:r>
            <a:r>
              <a:rPr lang="sv-SE" dirty="0" smtClean="0"/>
              <a:t> </a:t>
            </a:r>
            <a:r>
              <a:rPr lang="sv-SE" dirty="0" err="1" smtClean="0"/>
              <a:t>energy</a:t>
            </a:r>
            <a:endParaRPr lang="sv-S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71962" y="1699954"/>
            <a:ext cx="4960427" cy="2761110"/>
          </a:xfrm>
        </p:spPr>
        <p:txBody>
          <a:bodyPr/>
          <a:lstStyle/>
          <a:p>
            <a:pPr lvl="1"/>
            <a:r>
              <a:rPr lang="sv-SE" dirty="0" err="1" smtClean="0"/>
              <a:t>Yearly</a:t>
            </a:r>
            <a:r>
              <a:rPr lang="sv-SE" dirty="0" smtClean="0"/>
              <a:t> </a:t>
            </a:r>
            <a:r>
              <a:rPr lang="sv-SE" dirty="0" err="1" smtClean="0"/>
              <a:t>maintenance</a:t>
            </a:r>
            <a:r>
              <a:rPr lang="sv-SE" dirty="0" smtClean="0"/>
              <a:t> </a:t>
            </a:r>
            <a:r>
              <a:rPr lang="sv-SE" dirty="0" err="1" smtClean="0"/>
              <a:t>through</a:t>
            </a:r>
            <a:r>
              <a:rPr lang="sv-SE" dirty="0" smtClean="0"/>
              <a:t> </a:t>
            </a:r>
            <a:r>
              <a:rPr lang="sv-SE" dirty="0" err="1" smtClean="0"/>
              <a:t>monthly</a:t>
            </a:r>
            <a:r>
              <a:rPr lang="sv-SE" dirty="0" smtClean="0"/>
              <a:t> visits by </a:t>
            </a:r>
            <a:r>
              <a:rPr lang="sv-SE" dirty="0" err="1" smtClean="0"/>
              <a:t>subcontractor</a:t>
            </a:r>
            <a:r>
              <a:rPr lang="sv-SE" dirty="0" smtClean="0"/>
              <a:t> (1/10 </a:t>
            </a:r>
            <a:r>
              <a:rPr lang="sv-SE" dirty="0" err="1" smtClean="0"/>
              <a:t>units</a:t>
            </a:r>
            <a:r>
              <a:rPr lang="sv-SE" dirty="0" smtClean="0"/>
              <a:t> </a:t>
            </a:r>
            <a:r>
              <a:rPr lang="sv-SE" dirty="0" err="1" smtClean="0"/>
              <a:t>maintained</a:t>
            </a:r>
            <a:r>
              <a:rPr lang="sv-SE" dirty="0" smtClean="0"/>
              <a:t> per visit)</a:t>
            </a:r>
          </a:p>
          <a:p>
            <a:pPr lvl="1"/>
            <a:r>
              <a:rPr lang="sv-SE" dirty="0" smtClean="0"/>
              <a:t>EAM </a:t>
            </a:r>
            <a:r>
              <a:rPr lang="sv-SE" dirty="0" err="1" smtClean="0"/>
              <a:t>manage</a:t>
            </a:r>
            <a:r>
              <a:rPr lang="sv-SE" dirty="0" smtClean="0"/>
              <a:t> the planning </a:t>
            </a:r>
          </a:p>
          <a:p>
            <a:pPr lvl="1"/>
            <a:r>
              <a:rPr lang="sv-SE" dirty="0" err="1" smtClean="0"/>
              <a:t>Subcontractor</a:t>
            </a:r>
            <a:r>
              <a:rPr lang="sv-SE" dirty="0" smtClean="0"/>
              <a:t> </a:t>
            </a:r>
            <a:r>
              <a:rPr lang="sv-SE" dirty="0" err="1" smtClean="0"/>
              <a:t>uses</a:t>
            </a:r>
            <a:r>
              <a:rPr lang="sv-SE" dirty="0" smtClean="0"/>
              <a:t> </a:t>
            </a:r>
            <a:r>
              <a:rPr lang="sv-SE" dirty="0" err="1" smtClean="0"/>
              <a:t>handheld</a:t>
            </a:r>
            <a:r>
              <a:rPr lang="sv-SE" dirty="0" smtClean="0"/>
              <a:t> </a:t>
            </a:r>
            <a:r>
              <a:rPr lang="sv-SE" dirty="0" err="1" smtClean="0"/>
              <a:t>units</a:t>
            </a:r>
            <a:r>
              <a:rPr lang="sv-SE" dirty="0" smtClean="0"/>
              <a:t> for </a:t>
            </a:r>
            <a:r>
              <a:rPr lang="sv-SE" dirty="0" err="1" smtClean="0"/>
              <a:t>accessing</a:t>
            </a:r>
            <a:r>
              <a:rPr lang="sv-SE" dirty="0" smtClean="0"/>
              <a:t> the </a:t>
            </a:r>
            <a:r>
              <a:rPr lang="sv-SE" dirty="0" err="1" smtClean="0"/>
              <a:t>workorder</a:t>
            </a:r>
            <a:r>
              <a:rPr lang="sv-SE" dirty="0" smtClean="0"/>
              <a:t> and </a:t>
            </a:r>
            <a:r>
              <a:rPr lang="sv-SE" dirty="0" err="1" smtClean="0"/>
              <a:t>adding</a:t>
            </a:r>
            <a:r>
              <a:rPr lang="sv-SE" dirty="0" smtClean="0"/>
              <a:t> data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8" name="Rounded Rectangle 7"/>
          <p:cNvSpPr/>
          <p:nvPr/>
        </p:nvSpPr>
        <p:spPr>
          <a:xfrm>
            <a:off x="393616" y="1650176"/>
            <a:ext cx="2335617" cy="2810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/>
              <a:t>PMS_220ACC</a:t>
            </a:r>
            <a:r>
              <a:rPr lang="sv-SE" sz="2000" dirty="0" smtClean="0"/>
              <a:t>_ </a:t>
            </a:r>
            <a:r>
              <a:rPr lang="sv-SE" sz="2000" dirty="0" err="1" smtClean="0"/>
              <a:t>Maintenance</a:t>
            </a:r>
            <a:r>
              <a:rPr lang="sv-SE" sz="2000" dirty="0" smtClean="0"/>
              <a:t>_</a:t>
            </a:r>
          </a:p>
          <a:p>
            <a:pPr algn="ctr"/>
            <a:r>
              <a:rPr lang="sv-SE" sz="2000" dirty="0" smtClean="0"/>
              <a:t>Accelerator </a:t>
            </a:r>
            <a:r>
              <a:rPr lang="sv-SE" sz="2000" dirty="0"/>
              <a:t>Rack Cooling_55D</a:t>
            </a:r>
            <a:r>
              <a:rPr lang="sv-SE" sz="2000" dirty="0" smtClean="0"/>
              <a:t>_ </a:t>
            </a:r>
            <a:r>
              <a:rPr lang="sv-SE" sz="2000" dirty="0" err="1" smtClean="0"/>
              <a:t>Monthly</a:t>
            </a:r>
            <a:endParaRPr lang="sv-SE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385277" y="4850813"/>
            <a:ext cx="2343956" cy="16255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 smtClean="0"/>
              <a:t>”</a:t>
            </a:r>
            <a:r>
              <a:rPr lang="sv-SE" sz="2000" dirty="0" err="1" smtClean="0"/>
              <a:t>Pull</a:t>
            </a:r>
            <a:r>
              <a:rPr lang="sv-SE" sz="2000" dirty="0" smtClean="0"/>
              <a:t> </a:t>
            </a:r>
            <a:r>
              <a:rPr lang="sv-SE" sz="2000" dirty="0" err="1" smtClean="0"/>
              <a:t>effect</a:t>
            </a:r>
            <a:r>
              <a:rPr lang="sv-SE" sz="2000" dirty="0" smtClean="0"/>
              <a:t>” from the organisation</a:t>
            </a:r>
            <a:endParaRPr lang="sv-SE" sz="2000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2908809" y="5191911"/>
            <a:ext cx="5935134" cy="1151467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1591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err="1" smtClean="0"/>
              <a:t>Approached</a:t>
            </a:r>
            <a:r>
              <a:rPr lang="sv-SE" dirty="0" smtClean="0"/>
              <a:t> by the System </a:t>
            </a:r>
            <a:r>
              <a:rPr lang="sv-SE" dirty="0" err="1" smtClean="0"/>
              <a:t>Owner</a:t>
            </a:r>
            <a:r>
              <a:rPr lang="sv-SE" dirty="0" smtClean="0"/>
              <a:t> </a:t>
            </a:r>
            <a:r>
              <a:rPr lang="sv-SE" dirty="0" err="1" smtClean="0"/>
              <a:t>asking</a:t>
            </a:r>
            <a:r>
              <a:rPr lang="sv-SE" dirty="0" smtClean="0"/>
              <a:t> for support to </a:t>
            </a:r>
            <a:r>
              <a:rPr lang="sv-SE" dirty="0" err="1" smtClean="0"/>
              <a:t>implement</a:t>
            </a:r>
            <a:r>
              <a:rPr lang="sv-SE" dirty="0" smtClean="0"/>
              <a:t> EAM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085" y="1184564"/>
            <a:ext cx="4150750" cy="3574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236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Finish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099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Doing right from the start? </a:t>
            </a:r>
            <a:endParaRPr lang="en-GB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51EF2D-F832-4781-89C3-3F5E4843B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Challenges in implementing efficient maintenance planning at ESS</a:t>
            </a:r>
            <a:endParaRPr lang="en-GB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30394" y="5442013"/>
            <a:ext cx="6725333" cy="623566"/>
          </a:xfrm>
        </p:spPr>
        <p:txBody>
          <a:bodyPr/>
          <a:lstStyle/>
          <a:p>
            <a:r>
              <a:rPr lang="en-GB" dirty="0" smtClean="0"/>
              <a:t>AMMW 2023</a:t>
            </a:r>
            <a:endParaRPr lang="en-GB" dirty="0" smtClean="0"/>
          </a:p>
          <a:p>
            <a:r>
              <a:rPr lang="en-GB" dirty="0" smtClean="0"/>
              <a:t>PRESENTED BY Michael Sjöholm, ESS, Design &amp; Engineering </a:t>
            </a:r>
            <a:r>
              <a:rPr lang="en-GB" dirty="0" smtClean="0"/>
              <a:t>Division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r>
              <a:rPr lang="en-GB" sz="1200" b="1" dirty="0" smtClean="0">
                <a:solidFill>
                  <a:schemeClr val="bg1"/>
                </a:solidFill>
              </a:rPr>
              <a:t>2023-09-29</a:t>
            </a:r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Greenfield</a:t>
            </a:r>
            <a:r>
              <a:rPr lang="sv-SE" dirty="0" smtClean="0"/>
              <a:t> </a:t>
            </a:r>
            <a:r>
              <a:rPr lang="sv-SE" dirty="0" err="1" smtClean="0"/>
              <a:t>project</a:t>
            </a:r>
            <a:endParaRPr lang="sv-S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95" y="1553363"/>
            <a:ext cx="5568541" cy="37123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170" y="1553363"/>
            <a:ext cx="5568540" cy="37123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64754" y="5265723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i="1" dirty="0" smtClean="0">
                <a:solidFill>
                  <a:srgbClr val="666666"/>
                </a:solidFill>
              </a:rPr>
              <a:t>2014, </a:t>
            </a:r>
            <a:r>
              <a:rPr lang="sv-SE" i="1" dirty="0">
                <a:solidFill>
                  <a:srgbClr val="666666"/>
                </a:solidFill>
              </a:rPr>
              <a:t>J</a:t>
            </a:r>
            <a:r>
              <a:rPr lang="sv-SE" i="1" dirty="0" smtClean="0">
                <a:solidFill>
                  <a:srgbClr val="666666"/>
                </a:solidFill>
              </a:rPr>
              <a:t>une</a:t>
            </a:r>
            <a:endParaRPr lang="sv-SE" i="1" dirty="0" smtClean="0">
              <a:solidFill>
                <a:srgbClr val="6666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78762" y="5247182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i="1" dirty="0" smtClean="0">
                <a:solidFill>
                  <a:srgbClr val="666666"/>
                </a:solidFill>
              </a:rPr>
              <a:t>2022, </a:t>
            </a:r>
            <a:r>
              <a:rPr lang="sv-SE" i="1" dirty="0">
                <a:solidFill>
                  <a:srgbClr val="666666"/>
                </a:solidFill>
              </a:rPr>
              <a:t>J</a:t>
            </a:r>
            <a:r>
              <a:rPr lang="sv-SE" i="1" dirty="0" smtClean="0">
                <a:solidFill>
                  <a:srgbClr val="666666"/>
                </a:solidFill>
              </a:rPr>
              <a:t>une</a:t>
            </a:r>
            <a:endParaRPr lang="sv-SE" i="1" dirty="0" smtClean="0">
              <a:solidFill>
                <a:srgbClr val="666666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err="1"/>
              <a:t>We</a:t>
            </a:r>
            <a:r>
              <a:rPr lang="sv-SE" dirty="0"/>
              <a:t> still </a:t>
            </a:r>
            <a:r>
              <a:rPr lang="sv-SE" dirty="0" err="1"/>
              <a:t>have</a:t>
            </a:r>
            <a:r>
              <a:rPr lang="sv-SE" dirty="0"/>
              <a:t> the </a:t>
            </a:r>
            <a:r>
              <a:rPr lang="sv-SE" dirty="0" err="1"/>
              <a:t>possibility</a:t>
            </a:r>
            <a:r>
              <a:rPr lang="sv-SE" dirty="0"/>
              <a:t> to do right… </a:t>
            </a:r>
          </a:p>
        </p:txBody>
      </p:sp>
    </p:spTree>
    <p:extLst>
      <p:ext uri="{BB962C8B-B14F-4D97-AF65-F5344CB8AC3E}">
        <p14:creationId xmlns:p14="http://schemas.microsoft.com/office/powerpoint/2010/main" val="196860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54769" y="1580051"/>
            <a:ext cx="7783798" cy="533566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Greenfield</a:t>
            </a:r>
            <a:r>
              <a:rPr lang="sv-SE" dirty="0"/>
              <a:t> </a:t>
            </a:r>
            <a:r>
              <a:rPr lang="sv-SE" dirty="0" err="1"/>
              <a:t>project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4</a:t>
            </a:fld>
            <a:endParaRPr lang="sv-SE" dirty="0"/>
          </a:p>
        </p:txBody>
      </p:sp>
      <p:sp>
        <p:nvSpPr>
          <p:cNvPr id="8" name="Rounded Rectangle 7"/>
          <p:cNvSpPr/>
          <p:nvPr/>
        </p:nvSpPr>
        <p:spPr>
          <a:xfrm>
            <a:off x="627107" y="1890461"/>
            <a:ext cx="1686758" cy="1115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err="1" smtClean="0"/>
              <a:t>Good</a:t>
            </a:r>
            <a:r>
              <a:rPr lang="sv-SE" dirty="0" smtClean="0"/>
              <a:t> </a:t>
            </a:r>
            <a:r>
              <a:rPr lang="sv-SE" dirty="0" err="1" smtClean="0"/>
              <a:t>tools</a:t>
            </a:r>
            <a:endParaRPr lang="sv-SE" dirty="0"/>
          </a:p>
        </p:txBody>
      </p:sp>
      <p:sp>
        <p:nvSpPr>
          <p:cNvPr id="9" name="Rounded Rectangle 8"/>
          <p:cNvSpPr/>
          <p:nvPr/>
        </p:nvSpPr>
        <p:spPr>
          <a:xfrm>
            <a:off x="627107" y="3547537"/>
            <a:ext cx="1686758" cy="10392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err="1" smtClean="0"/>
              <a:t>Good</a:t>
            </a:r>
            <a:r>
              <a:rPr lang="sv-SE" dirty="0" smtClean="0"/>
              <a:t> </a:t>
            </a:r>
            <a:r>
              <a:rPr lang="sv-SE" dirty="0" err="1" smtClean="0"/>
              <a:t>structures</a:t>
            </a:r>
            <a:endParaRPr lang="sv-SE" dirty="0"/>
          </a:p>
        </p:txBody>
      </p:sp>
      <p:sp>
        <p:nvSpPr>
          <p:cNvPr id="10" name="Rounded Rectangle 9"/>
          <p:cNvSpPr/>
          <p:nvPr/>
        </p:nvSpPr>
        <p:spPr>
          <a:xfrm>
            <a:off x="627107" y="5170999"/>
            <a:ext cx="1686758" cy="10392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err="1" smtClean="0"/>
              <a:t>Good</a:t>
            </a:r>
            <a:r>
              <a:rPr lang="sv-SE" dirty="0" smtClean="0"/>
              <a:t> data</a:t>
            </a:r>
            <a:endParaRPr lang="sv-SE" dirty="0"/>
          </a:p>
        </p:txBody>
      </p:sp>
      <p:sp>
        <p:nvSpPr>
          <p:cNvPr id="11" name="Rounded Rectangle 10"/>
          <p:cNvSpPr/>
          <p:nvPr/>
        </p:nvSpPr>
        <p:spPr>
          <a:xfrm>
            <a:off x="3139305" y="3547537"/>
            <a:ext cx="1686758" cy="10392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err="1" smtClean="0"/>
              <a:t>Great</a:t>
            </a:r>
            <a:r>
              <a:rPr lang="sv-SE" dirty="0" smtClean="0"/>
              <a:t> </a:t>
            </a:r>
            <a:r>
              <a:rPr lang="sv-SE" dirty="0" err="1" smtClean="0"/>
              <a:t>people</a:t>
            </a:r>
            <a:endParaRPr lang="sv-SE" dirty="0"/>
          </a:p>
        </p:txBody>
      </p:sp>
      <p:sp>
        <p:nvSpPr>
          <p:cNvPr id="12" name="Right Arrow 11"/>
          <p:cNvSpPr/>
          <p:nvPr/>
        </p:nvSpPr>
        <p:spPr>
          <a:xfrm>
            <a:off x="6064251" y="1531603"/>
            <a:ext cx="376767" cy="352786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Box 12"/>
          <p:cNvSpPr txBox="1"/>
          <p:nvPr/>
        </p:nvSpPr>
        <p:spPr>
          <a:xfrm>
            <a:off x="6731000" y="1502688"/>
            <a:ext cx="4694767" cy="5078313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sv-SE" i="1" dirty="0" err="1" smtClean="0">
                <a:solidFill>
                  <a:srgbClr val="666666"/>
                </a:solidFill>
              </a:rPr>
              <a:t>Getting</a:t>
            </a:r>
            <a:r>
              <a:rPr lang="sv-SE" i="1" dirty="0" smtClean="0">
                <a:solidFill>
                  <a:srgbClr val="666666"/>
                </a:solidFill>
              </a:rPr>
              <a:t> rid </a:t>
            </a:r>
            <a:r>
              <a:rPr lang="sv-SE" i="1" dirty="0" err="1" smtClean="0">
                <a:solidFill>
                  <a:srgbClr val="666666"/>
                </a:solidFill>
              </a:rPr>
              <a:t>of</a:t>
            </a:r>
            <a:r>
              <a:rPr lang="sv-SE" i="1" dirty="0" smtClean="0">
                <a:solidFill>
                  <a:srgbClr val="666666"/>
                </a:solidFill>
              </a:rPr>
              <a:t> </a:t>
            </a:r>
            <a:r>
              <a:rPr lang="sv-SE" i="1" dirty="0" err="1" smtClean="0">
                <a:solidFill>
                  <a:srgbClr val="666666"/>
                </a:solidFill>
              </a:rPr>
              <a:t>papers</a:t>
            </a:r>
            <a:r>
              <a:rPr lang="sv-SE" i="1" dirty="0">
                <a:solidFill>
                  <a:srgbClr val="666666"/>
                </a:solidFill>
              </a:rPr>
              <a:t> </a:t>
            </a:r>
            <a:r>
              <a:rPr lang="sv-SE" i="1" dirty="0" smtClean="0">
                <a:solidFill>
                  <a:srgbClr val="666666"/>
                </a:solidFill>
              </a:rPr>
              <a:t>and </a:t>
            </a:r>
            <a:r>
              <a:rPr lang="sv-SE" i="1" dirty="0" err="1" smtClean="0">
                <a:solidFill>
                  <a:srgbClr val="666666"/>
                </a:solidFill>
              </a:rPr>
              <a:t>excel</a:t>
            </a:r>
            <a:r>
              <a:rPr lang="sv-SE" i="1" dirty="0" smtClean="0">
                <a:solidFill>
                  <a:srgbClr val="666666"/>
                </a:solidFill>
              </a:rPr>
              <a:t> planning</a:t>
            </a:r>
          </a:p>
          <a:p>
            <a:pPr algn="l"/>
            <a:endParaRPr lang="sv-SE" i="1" dirty="0" smtClean="0">
              <a:solidFill>
                <a:srgbClr val="666666"/>
              </a:solidFill>
            </a:endParaRPr>
          </a:p>
          <a:p>
            <a:pPr algn="l"/>
            <a:r>
              <a:rPr lang="sv-SE" i="1" dirty="0" err="1" smtClean="0">
                <a:solidFill>
                  <a:srgbClr val="666666"/>
                </a:solidFill>
              </a:rPr>
              <a:t>Visualising</a:t>
            </a:r>
            <a:r>
              <a:rPr lang="sv-SE" i="1" dirty="0" smtClean="0">
                <a:solidFill>
                  <a:srgbClr val="666666"/>
                </a:solidFill>
              </a:rPr>
              <a:t> </a:t>
            </a:r>
            <a:r>
              <a:rPr lang="sv-SE" i="1" dirty="0" err="1" smtClean="0">
                <a:solidFill>
                  <a:srgbClr val="666666"/>
                </a:solidFill>
              </a:rPr>
              <a:t>planned</a:t>
            </a:r>
            <a:r>
              <a:rPr lang="sv-SE" i="1" dirty="0" smtClean="0">
                <a:solidFill>
                  <a:srgbClr val="666666"/>
                </a:solidFill>
              </a:rPr>
              <a:t> </a:t>
            </a:r>
            <a:r>
              <a:rPr lang="sv-SE" i="1" dirty="0" err="1" smtClean="0">
                <a:solidFill>
                  <a:srgbClr val="666666"/>
                </a:solidFill>
              </a:rPr>
              <a:t>activities</a:t>
            </a:r>
            <a:r>
              <a:rPr lang="sv-SE" i="1" dirty="0" smtClean="0">
                <a:solidFill>
                  <a:srgbClr val="666666"/>
                </a:solidFill>
              </a:rPr>
              <a:t> </a:t>
            </a:r>
            <a:r>
              <a:rPr lang="sv-SE" i="1" dirty="0" err="1" smtClean="0">
                <a:solidFill>
                  <a:srgbClr val="666666"/>
                </a:solidFill>
              </a:rPr>
              <a:t>manned</a:t>
            </a:r>
            <a:r>
              <a:rPr lang="sv-SE" i="1" dirty="0" smtClean="0">
                <a:solidFill>
                  <a:srgbClr val="666666"/>
                </a:solidFill>
              </a:rPr>
              <a:t> </a:t>
            </a:r>
            <a:r>
              <a:rPr lang="sv-SE" i="1" dirty="0" err="1" smtClean="0">
                <a:solidFill>
                  <a:srgbClr val="666666"/>
                </a:solidFill>
              </a:rPr>
              <a:t>with</a:t>
            </a:r>
            <a:r>
              <a:rPr lang="sv-SE" i="1" dirty="0" smtClean="0">
                <a:solidFill>
                  <a:srgbClr val="666666"/>
                </a:solidFill>
              </a:rPr>
              <a:t> </a:t>
            </a:r>
            <a:r>
              <a:rPr lang="sv-SE" i="1" dirty="0" err="1" smtClean="0">
                <a:solidFill>
                  <a:srgbClr val="666666"/>
                </a:solidFill>
              </a:rPr>
              <a:t>resources</a:t>
            </a:r>
            <a:r>
              <a:rPr lang="sv-SE" i="1" dirty="0" smtClean="0">
                <a:solidFill>
                  <a:srgbClr val="666666"/>
                </a:solidFill>
              </a:rPr>
              <a:t> in the system</a:t>
            </a:r>
          </a:p>
          <a:p>
            <a:pPr algn="l"/>
            <a:endParaRPr lang="sv-SE" dirty="0" smtClean="0">
              <a:solidFill>
                <a:srgbClr val="666666"/>
              </a:solidFill>
            </a:endParaRPr>
          </a:p>
          <a:p>
            <a:pPr algn="l"/>
            <a:r>
              <a:rPr lang="sv-SE" i="1" dirty="0" smtClean="0">
                <a:solidFill>
                  <a:srgbClr val="666666"/>
                </a:solidFill>
              </a:rPr>
              <a:t>3</a:t>
            </a:r>
            <a:r>
              <a:rPr lang="sv-SE" i="1" baseline="30000" dirty="0" smtClean="0">
                <a:solidFill>
                  <a:srgbClr val="666666"/>
                </a:solidFill>
              </a:rPr>
              <a:t>rd</a:t>
            </a:r>
            <a:r>
              <a:rPr lang="sv-SE" i="1" dirty="0" smtClean="0">
                <a:solidFill>
                  <a:srgbClr val="666666"/>
                </a:solidFill>
              </a:rPr>
              <a:t> party </a:t>
            </a:r>
            <a:r>
              <a:rPr lang="sv-SE" i="1" dirty="0" err="1" smtClean="0">
                <a:solidFill>
                  <a:srgbClr val="666666"/>
                </a:solidFill>
              </a:rPr>
              <a:t>suppliers</a:t>
            </a:r>
            <a:r>
              <a:rPr lang="sv-SE" i="1" dirty="0" smtClean="0">
                <a:solidFill>
                  <a:srgbClr val="666666"/>
                </a:solidFill>
              </a:rPr>
              <a:t> </a:t>
            </a:r>
            <a:r>
              <a:rPr lang="sv-SE" i="1" dirty="0" err="1" smtClean="0">
                <a:solidFill>
                  <a:srgbClr val="666666"/>
                </a:solidFill>
              </a:rPr>
              <a:t>seamlessly</a:t>
            </a:r>
            <a:r>
              <a:rPr lang="sv-SE" i="1" dirty="0" smtClean="0">
                <a:solidFill>
                  <a:srgbClr val="666666"/>
                </a:solidFill>
              </a:rPr>
              <a:t> </a:t>
            </a:r>
            <a:r>
              <a:rPr lang="sv-SE" i="1" dirty="0" err="1" smtClean="0">
                <a:solidFill>
                  <a:srgbClr val="666666"/>
                </a:solidFill>
              </a:rPr>
              <a:t>accessing</a:t>
            </a:r>
            <a:r>
              <a:rPr lang="sv-SE" i="1" dirty="0" smtClean="0">
                <a:solidFill>
                  <a:srgbClr val="666666"/>
                </a:solidFill>
              </a:rPr>
              <a:t> and </a:t>
            </a:r>
            <a:r>
              <a:rPr lang="sv-SE" i="1" dirty="0" err="1" smtClean="0">
                <a:solidFill>
                  <a:srgbClr val="666666"/>
                </a:solidFill>
              </a:rPr>
              <a:t>working</a:t>
            </a:r>
            <a:r>
              <a:rPr lang="sv-SE" i="1" dirty="0" smtClean="0">
                <a:solidFill>
                  <a:srgbClr val="666666"/>
                </a:solidFill>
              </a:rPr>
              <a:t> </a:t>
            </a:r>
            <a:r>
              <a:rPr lang="sv-SE" i="1" dirty="0" err="1" smtClean="0">
                <a:solidFill>
                  <a:srgbClr val="666666"/>
                </a:solidFill>
              </a:rPr>
              <a:t>with</a:t>
            </a:r>
            <a:r>
              <a:rPr lang="sv-SE" i="1" dirty="0" smtClean="0">
                <a:solidFill>
                  <a:srgbClr val="666666"/>
                </a:solidFill>
              </a:rPr>
              <a:t> ESS data</a:t>
            </a:r>
          </a:p>
          <a:p>
            <a:pPr algn="l"/>
            <a:endParaRPr lang="sv-SE" dirty="0" smtClean="0">
              <a:solidFill>
                <a:srgbClr val="666666"/>
              </a:solidFill>
            </a:endParaRPr>
          </a:p>
          <a:p>
            <a:pPr algn="l"/>
            <a:r>
              <a:rPr lang="sv-SE" i="1" dirty="0" err="1" smtClean="0">
                <a:solidFill>
                  <a:srgbClr val="666666"/>
                </a:solidFill>
              </a:rPr>
              <a:t>Applying</a:t>
            </a:r>
            <a:r>
              <a:rPr lang="sv-SE" i="1" dirty="0" smtClean="0">
                <a:solidFill>
                  <a:srgbClr val="666666"/>
                </a:solidFill>
              </a:rPr>
              <a:t> </a:t>
            </a:r>
            <a:r>
              <a:rPr lang="sv-SE" i="1" dirty="0" err="1" smtClean="0">
                <a:solidFill>
                  <a:srgbClr val="666666"/>
                </a:solidFill>
              </a:rPr>
              <a:t>condition</a:t>
            </a:r>
            <a:r>
              <a:rPr lang="sv-SE" i="1" dirty="0" smtClean="0">
                <a:solidFill>
                  <a:srgbClr val="666666"/>
                </a:solidFill>
              </a:rPr>
              <a:t> </a:t>
            </a:r>
            <a:r>
              <a:rPr lang="sv-SE" i="1" dirty="0" err="1" smtClean="0">
                <a:solidFill>
                  <a:srgbClr val="666666"/>
                </a:solidFill>
              </a:rPr>
              <a:t>based</a:t>
            </a:r>
            <a:r>
              <a:rPr lang="sv-SE" i="1" dirty="0" smtClean="0">
                <a:solidFill>
                  <a:srgbClr val="666666"/>
                </a:solidFill>
              </a:rPr>
              <a:t> </a:t>
            </a:r>
            <a:r>
              <a:rPr lang="sv-SE" i="1" dirty="0" err="1" smtClean="0">
                <a:solidFill>
                  <a:srgbClr val="666666"/>
                </a:solidFill>
              </a:rPr>
              <a:t>maintenance</a:t>
            </a:r>
            <a:r>
              <a:rPr lang="sv-SE" i="1" dirty="0" smtClean="0">
                <a:solidFill>
                  <a:srgbClr val="666666"/>
                </a:solidFill>
              </a:rPr>
              <a:t> </a:t>
            </a:r>
            <a:r>
              <a:rPr lang="sv-SE" i="1" dirty="0" err="1" smtClean="0">
                <a:solidFill>
                  <a:srgbClr val="666666"/>
                </a:solidFill>
              </a:rPr>
              <a:t>based</a:t>
            </a:r>
            <a:r>
              <a:rPr lang="sv-SE" i="1" dirty="0" smtClean="0">
                <a:solidFill>
                  <a:srgbClr val="666666"/>
                </a:solidFill>
              </a:rPr>
              <a:t> on input from the </a:t>
            </a:r>
            <a:r>
              <a:rPr lang="sv-SE" i="1" dirty="0" err="1" smtClean="0">
                <a:solidFill>
                  <a:srgbClr val="666666"/>
                </a:solidFill>
              </a:rPr>
              <a:t>facility</a:t>
            </a:r>
            <a:endParaRPr lang="sv-SE" i="1" dirty="0" smtClean="0">
              <a:solidFill>
                <a:srgbClr val="666666"/>
              </a:solidFill>
            </a:endParaRPr>
          </a:p>
          <a:p>
            <a:pPr algn="l"/>
            <a:endParaRPr lang="sv-SE" dirty="0">
              <a:solidFill>
                <a:srgbClr val="666666"/>
              </a:solidFill>
            </a:endParaRPr>
          </a:p>
          <a:p>
            <a:pPr algn="l"/>
            <a:r>
              <a:rPr lang="sv-SE" i="1" dirty="0" err="1" smtClean="0">
                <a:solidFill>
                  <a:srgbClr val="666666"/>
                </a:solidFill>
              </a:rPr>
              <a:t>Visualising</a:t>
            </a:r>
            <a:r>
              <a:rPr lang="sv-SE" i="1" dirty="0" smtClean="0">
                <a:solidFill>
                  <a:srgbClr val="666666"/>
                </a:solidFill>
              </a:rPr>
              <a:t> information for </a:t>
            </a:r>
            <a:r>
              <a:rPr lang="sv-SE" i="1" dirty="0" err="1" smtClean="0">
                <a:solidFill>
                  <a:srgbClr val="666666"/>
                </a:solidFill>
              </a:rPr>
              <a:t>easy</a:t>
            </a:r>
            <a:r>
              <a:rPr lang="sv-SE" i="1" dirty="0" smtClean="0">
                <a:solidFill>
                  <a:srgbClr val="666666"/>
                </a:solidFill>
              </a:rPr>
              <a:t> </a:t>
            </a:r>
            <a:r>
              <a:rPr lang="sv-SE" i="1" dirty="0" err="1" smtClean="0">
                <a:solidFill>
                  <a:srgbClr val="666666"/>
                </a:solidFill>
              </a:rPr>
              <a:t>user</a:t>
            </a:r>
            <a:r>
              <a:rPr lang="sv-SE" i="1" dirty="0" smtClean="0">
                <a:solidFill>
                  <a:srgbClr val="666666"/>
                </a:solidFill>
              </a:rPr>
              <a:t> access</a:t>
            </a:r>
          </a:p>
          <a:p>
            <a:pPr algn="l"/>
            <a:endParaRPr lang="sv-SE" dirty="0">
              <a:solidFill>
                <a:srgbClr val="666666"/>
              </a:solidFill>
            </a:endParaRPr>
          </a:p>
          <a:p>
            <a:pPr algn="l"/>
            <a:r>
              <a:rPr lang="sv-SE" i="1" dirty="0" err="1" smtClean="0">
                <a:solidFill>
                  <a:srgbClr val="666666"/>
                </a:solidFill>
              </a:rPr>
              <a:t>Continuously</a:t>
            </a:r>
            <a:r>
              <a:rPr lang="sv-SE" i="1" dirty="0" smtClean="0">
                <a:solidFill>
                  <a:srgbClr val="666666"/>
                </a:solidFill>
              </a:rPr>
              <a:t> </a:t>
            </a:r>
            <a:r>
              <a:rPr lang="sv-SE" i="1" dirty="0" err="1" smtClean="0">
                <a:solidFill>
                  <a:srgbClr val="666666"/>
                </a:solidFill>
              </a:rPr>
              <a:t>following</a:t>
            </a:r>
            <a:r>
              <a:rPr lang="sv-SE" i="1" dirty="0" smtClean="0">
                <a:solidFill>
                  <a:srgbClr val="666666"/>
                </a:solidFill>
              </a:rPr>
              <a:t> </a:t>
            </a:r>
            <a:r>
              <a:rPr lang="sv-SE" i="1" dirty="0" err="1" smtClean="0">
                <a:solidFill>
                  <a:srgbClr val="666666"/>
                </a:solidFill>
              </a:rPr>
              <a:t>up</a:t>
            </a:r>
            <a:r>
              <a:rPr lang="sv-SE" i="1" dirty="0" smtClean="0">
                <a:solidFill>
                  <a:srgbClr val="666666"/>
                </a:solidFill>
              </a:rPr>
              <a:t> on </a:t>
            </a:r>
            <a:r>
              <a:rPr lang="sv-SE" i="1" dirty="0" err="1" smtClean="0">
                <a:solidFill>
                  <a:srgbClr val="666666"/>
                </a:solidFill>
              </a:rPr>
              <a:t>performance</a:t>
            </a:r>
            <a:r>
              <a:rPr lang="sv-SE" i="1" dirty="0" smtClean="0">
                <a:solidFill>
                  <a:srgbClr val="666666"/>
                </a:solidFill>
              </a:rPr>
              <a:t> </a:t>
            </a:r>
            <a:r>
              <a:rPr lang="sv-SE" i="1" dirty="0" err="1" smtClean="0">
                <a:solidFill>
                  <a:srgbClr val="666666"/>
                </a:solidFill>
              </a:rPr>
              <a:t>using</a:t>
            </a:r>
            <a:r>
              <a:rPr lang="sv-SE" i="1" dirty="0" smtClean="0">
                <a:solidFill>
                  <a:srgbClr val="666666"/>
                </a:solidFill>
              </a:rPr>
              <a:t> KPIs</a:t>
            </a:r>
          </a:p>
          <a:p>
            <a:pPr algn="l"/>
            <a:endParaRPr lang="sv-SE" dirty="0">
              <a:solidFill>
                <a:srgbClr val="666666"/>
              </a:solidFill>
            </a:endParaRPr>
          </a:p>
          <a:p>
            <a:pPr algn="l"/>
            <a:r>
              <a:rPr lang="sv-SE" i="1" dirty="0" err="1" smtClean="0">
                <a:solidFill>
                  <a:srgbClr val="666666"/>
                </a:solidFill>
              </a:rPr>
              <a:t>Workorder</a:t>
            </a:r>
            <a:r>
              <a:rPr lang="sv-SE" i="1" dirty="0" smtClean="0">
                <a:solidFill>
                  <a:srgbClr val="666666"/>
                </a:solidFill>
              </a:rPr>
              <a:t> workflow </a:t>
            </a:r>
            <a:r>
              <a:rPr lang="sv-SE" i="1" dirty="0" err="1" smtClean="0">
                <a:solidFill>
                  <a:srgbClr val="666666"/>
                </a:solidFill>
              </a:rPr>
              <a:t>supporting</a:t>
            </a:r>
            <a:r>
              <a:rPr lang="sv-SE" i="1" dirty="0" smtClean="0">
                <a:solidFill>
                  <a:srgbClr val="666666"/>
                </a:solidFill>
              </a:rPr>
              <a:t> ESS </a:t>
            </a:r>
            <a:r>
              <a:rPr lang="sv-SE" i="1" dirty="0" err="1" smtClean="0">
                <a:solidFill>
                  <a:srgbClr val="666666"/>
                </a:solidFill>
              </a:rPr>
              <a:t>safety</a:t>
            </a:r>
            <a:r>
              <a:rPr lang="sv-SE" i="1" dirty="0" smtClean="0">
                <a:solidFill>
                  <a:srgbClr val="666666"/>
                </a:solidFill>
              </a:rPr>
              <a:t> </a:t>
            </a:r>
            <a:r>
              <a:rPr lang="sv-SE" i="1" dirty="0" err="1" smtClean="0">
                <a:solidFill>
                  <a:srgbClr val="666666"/>
                </a:solidFill>
              </a:rPr>
              <a:t>culture</a:t>
            </a:r>
            <a:endParaRPr lang="sv-SE" i="1" dirty="0" smtClean="0">
              <a:solidFill>
                <a:srgbClr val="666666"/>
              </a:solidFill>
            </a:endParaRPr>
          </a:p>
        </p:txBody>
      </p:sp>
      <p:sp>
        <p:nvSpPr>
          <p:cNvPr id="16" name="Plus 15"/>
          <p:cNvSpPr/>
          <p:nvPr/>
        </p:nvSpPr>
        <p:spPr>
          <a:xfrm>
            <a:off x="2362518" y="3717377"/>
            <a:ext cx="728134" cy="72813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ight Arrow 13"/>
          <p:cNvSpPr/>
          <p:nvPr/>
        </p:nvSpPr>
        <p:spPr>
          <a:xfrm>
            <a:off x="6064251" y="2171269"/>
            <a:ext cx="376767" cy="352786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ight Arrow 14"/>
          <p:cNvSpPr/>
          <p:nvPr/>
        </p:nvSpPr>
        <p:spPr>
          <a:xfrm>
            <a:off x="6064251" y="2997201"/>
            <a:ext cx="376767" cy="352786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ight Arrow 16"/>
          <p:cNvSpPr/>
          <p:nvPr/>
        </p:nvSpPr>
        <p:spPr>
          <a:xfrm>
            <a:off x="6064251" y="3818900"/>
            <a:ext cx="376767" cy="352786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ight Arrow 17"/>
          <p:cNvSpPr/>
          <p:nvPr/>
        </p:nvSpPr>
        <p:spPr>
          <a:xfrm>
            <a:off x="6064251" y="4555934"/>
            <a:ext cx="376767" cy="352786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ight Arrow 18"/>
          <p:cNvSpPr/>
          <p:nvPr/>
        </p:nvSpPr>
        <p:spPr>
          <a:xfrm>
            <a:off x="6064251" y="5191369"/>
            <a:ext cx="376767" cy="352786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ight Arrow 19"/>
          <p:cNvSpPr/>
          <p:nvPr/>
        </p:nvSpPr>
        <p:spPr>
          <a:xfrm>
            <a:off x="6064251" y="5987670"/>
            <a:ext cx="376767" cy="352786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t="-1" r="3909" b="5013"/>
          <a:stretch/>
        </p:blipFill>
        <p:spPr>
          <a:xfrm>
            <a:off x="826399" y="2802776"/>
            <a:ext cx="474757" cy="475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2990" y="2792674"/>
            <a:ext cx="1200150" cy="49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6333" y="2800655"/>
            <a:ext cx="463812" cy="477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1156" y="4395683"/>
            <a:ext cx="1320363" cy="647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Content Placeholder 3"/>
          <p:cNvPicPr>
            <a:picLocks noGrp="1"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613" y="5602937"/>
            <a:ext cx="1601150" cy="88563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3347" y="4459344"/>
            <a:ext cx="1545782" cy="1129760"/>
          </a:xfrm>
          <a:prstGeom prst="rect">
            <a:avLst/>
          </a:prstGeom>
        </p:spPr>
      </p:pic>
      <p:sp>
        <p:nvSpPr>
          <p:cNvPr id="29" name="Text Placeholder 2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err="1"/>
              <a:t>We</a:t>
            </a:r>
            <a:r>
              <a:rPr lang="sv-SE" dirty="0"/>
              <a:t> still </a:t>
            </a:r>
            <a:r>
              <a:rPr lang="sv-SE" dirty="0" err="1"/>
              <a:t>have</a:t>
            </a:r>
            <a:r>
              <a:rPr lang="sv-SE" dirty="0"/>
              <a:t> the </a:t>
            </a:r>
            <a:r>
              <a:rPr lang="sv-SE" dirty="0" err="1"/>
              <a:t>possibility</a:t>
            </a:r>
            <a:r>
              <a:rPr lang="sv-SE" dirty="0"/>
              <a:t> to do right…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052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Greenfield</a:t>
            </a:r>
            <a:r>
              <a:rPr lang="sv-SE" dirty="0" smtClean="0"/>
              <a:t> </a:t>
            </a:r>
            <a:r>
              <a:rPr lang="sv-SE" dirty="0" err="1" smtClean="0"/>
              <a:t>project</a:t>
            </a:r>
            <a:endParaRPr lang="sv-S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305" y="1553363"/>
            <a:ext cx="4159431" cy="27729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670" y="1553363"/>
            <a:ext cx="4159430" cy="27729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4740" y="4499706"/>
            <a:ext cx="62787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dirty="0" smtClean="0">
                <a:solidFill>
                  <a:srgbClr val="666666"/>
                </a:solidFill>
              </a:rPr>
              <a:t>PLM </a:t>
            </a:r>
            <a:r>
              <a:rPr lang="sv-SE" dirty="0" err="1" smtClean="0">
                <a:solidFill>
                  <a:srgbClr val="666666"/>
                </a:solidFill>
              </a:rPr>
              <a:t>platform</a:t>
            </a:r>
            <a:r>
              <a:rPr lang="sv-SE" dirty="0" smtClean="0">
                <a:solidFill>
                  <a:srgbClr val="666666"/>
                </a:solidFill>
              </a:rPr>
              <a:t> by ENOVIA, from Dassault (”CHESS”)</a:t>
            </a:r>
          </a:p>
          <a:p>
            <a:pPr algn="l"/>
            <a:r>
              <a:rPr lang="sv-SE" dirty="0" smtClean="0">
                <a:solidFill>
                  <a:srgbClr val="666666"/>
                </a:solidFill>
              </a:rPr>
              <a:t>Asset management by </a:t>
            </a:r>
            <a:r>
              <a:rPr lang="sv-SE" dirty="0" err="1" smtClean="0">
                <a:solidFill>
                  <a:srgbClr val="666666"/>
                </a:solidFill>
              </a:rPr>
              <a:t>HxGN</a:t>
            </a:r>
            <a:r>
              <a:rPr lang="sv-SE" dirty="0" smtClean="0">
                <a:solidFill>
                  <a:srgbClr val="666666"/>
                </a:solidFill>
              </a:rPr>
              <a:t> EAM</a:t>
            </a:r>
          </a:p>
          <a:p>
            <a:pPr algn="l"/>
            <a:r>
              <a:rPr lang="sv-SE" dirty="0" err="1" smtClean="0">
                <a:solidFill>
                  <a:srgbClr val="666666"/>
                </a:solidFill>
              </a:rPr>
              <a:t>Functional</a:t>
            </a:r>
            <a:r>
              <a:rPr lang="sv-SE" dirty="0" smtClean="0">
                <a:solidFill>
                  <a:srgbClr val="666666"/>
                </a:solidFill>
              </a:rPr>
              <a:t> </a:t>
            </a:r>
            <a:r>
              <a:rPr lang="sv-SE" dirty="0" err="1" smtClean="0">
                <a:solidFill>
                  <a:srgbClr val="666666"/>
                </a:solidFill>
              </a:rPr>
              <a:t>breakdown</a:t>
            </a:r>
            <a:r>
              <a:rPr lang="sv-SE" dirty="0" smtClean="0">
                <a:solidFill>
                  <a:srgbClr val="666666"/>
                </a:solidFill>
              </a:rPr>
              <a:t> </a:t>
            </a:r>
            <a:r>
              <a:rPr lang="sv-SE" dirty="0" err="1" smtClean="0">
                <a:solidFill>
                  <a:srgbClr val="666666"/>
                </a:solidFill>
              </a:rPr>
              <a:t>of</a:t>
            </a:r>
            <a:r>
              <a:rPr lang="sv-SE" dirty="0" smtClean="0">
                <a:solidFill>
                  <a:srgbClr val="666666"/>
                </a:solidFill>
              </a:rPr>
              <a:t> systems</a:t>
            </a:r>
          </a:p>
          <a:p>
            <a:pPr algn="l"/>
            <a:r>
              <a:rPr lang="sv-SE" dirty="0" smtClean="0">
                <a:solidFill>
                  <a:srgbClr val="666666"/>
                </a:solidFill>
              </a:rPr>
              <a:t>Product data &amp; </a:t>
            </a:r>
            <a:r>
              <a:rPr lang="sv-SE" dirty="0" err="1" smtClean="0">
                <a:solidFill>
                  <a:srgbClr val="666666"/>
                </a:solidFill>
              </a:rPr>
              <a:t>construction</a:t>
            </a:r>
            <a:r>
              <a:rPr lang="sv-SE" dirty="0" smtClean="0">
                <a:solidFill>
                  <a:srgbClr val="666666"/>
                </a:solidFill>
              </a:rPr>
              <a:t> data </a:t>
            </a:r>
            <a:r>
              <a:rPr lang="sv-SE" dirty="0" err="1" smtClean="0">
                <a:solidFill>
                  <a:srgbClr val="666666"/>
                </a:solidFill>
              </a:rPr>
              <a:t>delivered</a:t>
            </a:r>
            <a:r>
              <a:rPr lang="sv-SE" dirty="0" smtClean="0">
                <a:solidFill>
                  <a:srgbClr val="666666"/>
                </a:solidFill>
              </a:rPr>
              <a:t> from the </a:t>
            </a:r>
            <a:r>
              <a:rPr lang="sv-SE" dirty="0" err="1" smtClean="0">
                <a:solidFill>
                  <a:srgbClr val="666666"/>
                </a:solidFill>
              </a:rPr>
              <a:t>project</a:t>
            </a:r>
            <a:endParaRPr lang="sv-SE" dirty="0" smtClean="0">
              <a:solidFill>
                <a:srgbClr val="6666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8183" y="5948042"/>
            <a:ext cx="91121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2200" dirty="0">
                <a:solidFill>
                  <a:schemeClr val="accent1"/>
                </a:solidFill>
              </a:rPr>
              <a:t>… </a:t>
            </a:r>
            <a:r>
              <a:rPr lang="sv-SE" sz="2200" dirty="0" err="1">
                <a:solidFill>
                  <a:schemeClr val="accent1"/>
                </a:solidFill>
              </a:rPr>
              <a:t>but</a:t>
            </a:r>
            <a:r>
              <a:rPr lang="sv-SE" sz="2200" dirty="0">
                <a:solidFill>
                  <a:schemeClr val="accent1"/>
                </a:solidFill>
              </a:rPr>
              <a:t> </a:t>
            </a:r>
            <a:r>
              <a:rPr lang="sv-SE" sz="2200" dirty="0" err="1">
                <a:solidFill>
                  <a:schemeClr val="accent1"/>
                </a:solidFill>
              </a:rPr>
              <a:t>every</a:t>
            </a:r>
            <a:r>
              <a:rPr lang="sv-SE" sz="2200" dirty="0">
                <a:solidFill>
                  <a:schemeClr val="accent1"/>
                </a:solidFill>
              </a:rPr>
              <a:t> decision </a:t>
            </a:r>
            <a:r>
              <a:rPr lang="sv-SE" sz="2200" dirty="0" err="1">
                <a:solidFill>
                  <a:schemeClr val="accent1"/>
                </a:solidFill>
              </a:rPr>
              <a:t>we</a:t>
            </a:r>
            <a:r>
              <a:rPr lang="sv-SE" sz="2200" dirty="0">
                <a:solidFill>
                  <a:schemeClr val="accent1"/>
                </a:solidFill>
              </a:rPr>
              <a:t> make </a:t>
            </a:r>
            <a:r>
              <a:rPr lang="sv-SE" sz="2200" dirty="0" err="1">
                <a:solidFill>
                  <a:schemeClr val="accent1"/>
                </a:solidFill>
              </a:rPr>
              <a:t>takes</a:t>
            </a:r>
            <a:r>
              <a:rPr lang="sv-SE" sz="2200" dirty="0">
                <a:solidFill>
                  <a:schemeClr val="accent1"/>
                </a:solidFill>
              </a:rPr>
              <a:t> </a:t>
            </a:r>
            <a:r>
              <a:rPr lang="sv-SE" sz="2200" dirty="0" err="1">
                <a:solidFill>
                  <a:schemeClr val="accent1"/>
                </a:solidFill>
              </a:rPr>
              <a:t>us</a:t>
            </a:r>
            <a:r>
              <a:rPr lang="sv-SE" sz="2200" dirty="0">
                <a:solidFill>
                  <a:schemeClr val="accent1"/>
                </a:solidFill>
              </a:rPr>
              <a:t> </a:t>
            </a:r>
            <a:r>
              <a:rPr lang="sv-SE" sz="2200" dirty="0" err="1">
                <a:solidFill>
                  <a:schemeClr val="accent1"/>
                </a:solidFill>
              </a:rPr>
              <a:t>further</a:t>
            </a:r>
            <a:r>
              <a:rPr lang="sv-SE" sz="2200" dirty="0">
                <a:solidFill>
                  <a:schemeClr val="accent1"/>
                </a:solidFill>
              </a:rPr>
              <a:t> from the </a:t>
            </a:r>
            <a:r>
              <a:rPr lang="sv-SE" sz="2200" dirty="0" err="1">
                <a:solidFill>
                  <a:schemeClr val="accent1"/>
                </a:solidFill>
              </a:rPr>
              <a:t>perfect</a:t>
            </a:r>
            <a:r>
              <a:rPr lang="sv-SE" sz="2200" dirty="0">
                <a:solidFill>
                  <a:schemeClr val="accent1"/>
                </a:solidFill>
              </a:rPr>
              <a:t> solution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024108" y="4563119"/>
            <a:ext cx="1686758" cy="10392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smtClean="0"/>
              <a:t>LIMITATIONS</a:t>
            </a:r>
            <a:endParaRPr lang="sv-SE" dirty="0"/>
          </a:p>
        </p:txBody>
      </p:sp>
      <p:grpSp>
        <p:nvGrpSpPr>
          <p:cNvPr id="21" name="Group 20"/>
          <p:cNvGrpSpPr/>
          <p:nvPr/>
        </p:nvGrpSpPr>
        <p:grpSpPr>
          <a:xfrm>
            <a:off x="4075984" y="4499706"/>
            <a:ext cx="218756" cy="255142"/>
            <a:chOff x="932154" y="2805348"/>
            <a:chExt cx="218756" cy="255142"/>
          </a:xfrm>
        </p:grpSpPr>
        <p:sp>
          <p:nvSpPr>
            <p:cNvPr id="19" name="Rectangle 18"/>
            <p:cNvSpPr/>
            <p:nvPr/>
          </p:nvSpPr>
          <p:spPr>
            <a:xfrm>
              <a:off x="932154" y="2909830"/>
              <a:ext cx="171555" cy="1506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951074" y="2805348"/>
              <a:ext cx="199836" cy="176320"/>
            </a:xfrm>
            <a:custGeom>
              <a:avLst/>
              <a:gdLst>
                <a:gd name="connsiteX0" fmla="*/ 0 w 683581"/>
                <a:gd name="connsiteY0" fmla="*/ 62144 h 408373"/>
                <a:gd name="connsiteX1" fmla="*/ 44389 w 683581"/>
                <a:gd name="connsiteY1" fmla="*/ 97654 h 408373"/>
                <a:gd name="connsiteX2" fmla="*/ 53266 w 683581"/>
                <a:gd name="connsiteY2" fmla="*/ 124287 h 408373"/>
                <a:gd name="connsiteX3" fmla="*/ 88777 w 683581"/>
                <a:gd name="connsiteY3" fmla="*/ 168676 h 408373"/>
                <a:gd name="connsiteX4" fmla="*/ 133165 w 683581"/>
                <a:gd name="connsiteY4" fmla="*/ 248575 h 408373"/>
                <a:gd name="connsiteX5" fmla="*/ 150921 w 683581"/>
                <a:gd name="connsiteY5" fmla="*/ 275208 h 408373"/>
                <a:gd name="connsiteX6" fmla="*/ 168676 w 683581"/>
                <a:gd name="connsiteY6" fmla="*/ 328474 h 408373"/>
                <a:gd name="connsiteX7" fmla="*/ 177554 w 683581"/>
                <a:gd name="connsiteY7" fmla="*/ 355107 h 408373"/>
                <a:gd name="connsiteX8" fmla="*/ 204187 w 683581"/>
                <a:gd name="connsiteY8" fmla="*/ 408373 h 408373"/>
                <a:gd name="connsiteX9" fmla="*/ 239697 w 683581"/>
                <a:gd name="connsiteY9" fmla="*/ 328474 h 408373"/>
                <a:gd name="connsiteX10" fmla="*/ 257453 w 683581"/>
                <a:gd name="connsiteY10" fmla="*/ 310719 h 408373"/>
                <a:gd name="connsiteX11" fmla="*/ 266330 w 683581"/>
                <a:gd name="connsiteY11" fmla="*/ 284086 h 408373"/>
                <a:gd name="connsiteX12" fmla="*/ 301841 w 683581"/>
                <a:gd name="connsiteY12" fmla="*/ 239697 h 408373"/>
                <a:gd name="connsiteX13" fmla="*/ 310719 w 683581"/>
                <a:gd name="connsiteY13" fmla="*/ 213064 h 408373"/>
                <a:gd name="connsiteX14" fmla="*/ 372863 w 683581"/>
                <a:gd name="connsiteY14" fmla="*/ 142043 h 408373"/>
                <a:gd name="connsiteX15" fmla="*/ 443884 w 683581"/>
                <a:gd name="connsiteY15" fmla="*/ 88777 h 408373"/>
                <a:gd name="connsiteX16" fmla="*/ 497150 w 683581"/>
                <a:gd name="connsiteY16" fmla="*/ 53266 h 408373"/>
                <a:gd name="connsiteX17" fmla="*/ 585927 w 683581"/>
                <a:gd name="connsiteY17" fmla="*/ 26633 h 408373"/>
                <a:gd name="connsiteX18" fmla="*/ 639193 w 683581"/>
                <a:gd name="connsiteY18" fmla="*/ 8878 h 408373"/>
                <a:gd name="connsiteX19" fmla="*/ 665826 w 683581"/>
                <a:gd name="connsiteY19" fmla="*/ 0 h 408373"/>
                <a:gd name="connsiteX20" fmla="*/ 683581 w 683581"/>
                <a:gd name="connsiteY20" fmla="*/ 0 h 40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83581" h="408373">
                  <a:moveTo>
                    <a:pt x="0" y="62144"/>
                  </a:moveTo>
                  <a:cubicBezTo>
                    <a:pt x="14796" y="73981"/>
                    <a:pt x="32058" y="83267"/>
                    <a:pt x="44389" y="97654"/>
                  </a:cubicBezTo>
                  <a:cubicBezTo>
                    <a:pt x="50479" y="104759"/>
                    <a:pt x="49081" y="115917"/>
                    <a:pt x="53266" y="124287"/>
                  </a:cubicBezTo>
                  <a:cubicBezTo>
                    <a:pt x="64464" y="146682"/>
                    <a:pt x="72265" y="152163"/>
                    <a:pt x="88777" y="168676"/>
                  </a:cubicBezTo>
                  <a:cubicBezTo>
                    <a:pt x="104403" y="215552"/>
                    <a:pt x="92465" y="187525"/>
                    <a:pt x="133165" y="248575"/>
                  </a:cubicBezTo>
                  <a:lnTo>
                    <a:pt x="150921" y="275208"/>
                  </a:lnTo>
                  <a:lnTo>
                    <a:pt x="168676" y="328474"/>
                  </a:lnTo>
                  <a:cubicBezTo>
                    <a:pt x="171635" y="337352"/>
                    <a:pt x="172363" y="347321"/>
                    <a:pt x="177554" y="355107"/>
                  </a:cubicBezTo>
                  <a:cubicBezTo>
                    <a:pt x="200500" y="389526"/>
                    <a:pt x="191935" y="371618"/>
                    <a:pt x="204187" y="408373"/>
                  </a:cubicBezTo>
                  <a:cubicBezTo>
                    <a:pt x="218264" y="366141"/>
                    <a:pt x="215581" y="358619"/>
                    <a:pt x="239697" y="328474"/>
                  </a:cubicBezTo>
                  <a:cubicBezTo>
                    <a:pt x="244926" y="321938"/>
                    <a:pt x="251534" y="316637"/>
                    <a:pt x="257453" y="310719"/>
                  </a:cubicBezTo>
                  <a:cubicBezTo>
                    <a:pt x="260412" y="301841"/>
                    <a:pt x="262145" y="292456"/>
                    <a:pt x="266330" y="284086"/>
                  </a:cubicBezTo>
                  <a:cubicBezTo>
                    <a:pt x="277528" y="261691"/>
                    <a:pt x="285329" y="256210"/>
                    <a:pt x="301841" y="239697"/>
                  </a:cubicBezTo>
                  <a:cubicBezTo>
                    <a:pt x="304800" y="230819"/>
                    <a:pt x="306534" y="221434"/>
                    <a:pt x="310719" y="213064"/>
                  </a:cubicBezTo>
                  <a:cubicBezTo>
                    <a:pt x="325401" y="183699"/>
                    <a:pt x="349719" y="165187"/>
                    <a:pt x="372863" y="142043"/>
                  </a:cubicBezTo>
                  <a:cubicBezTo>
                    <a:pt x="405713" y="109193"/>
                    <a:pt x="383637" y="128941"/>
                    <a:pt x="443884" y="88777"/>
                  </a:cubicBezTo>
                  <a:cubicBezTo>
                    <a:pt x="443886" y="88775"/>
                    <a:pt x="497147" y="53267"/>
                    <a:pt x="497150" y="53266"/>
                  </a:cubicBezTo>
                  <a:cubicBezTo>
                    <a:pt x="550815" y="39849"/>
                    <a:pt x="521091" y="48245"/>
                    <a:pt x="585927" y="26633"/>
                  </a:cubicBezTo>
                  <a:lnTo>
                    <a:pt x="639193" y="8878"/>
                  </a:lnTo>
                  <a:cubicBezTo>
                    <a:pt x="648071" y="5919"/>
                    <a:pt x="656468" y="0"/>
                    <a:pt x="665826" y="0"/>
                  </a:cubicBezTo>
                  <a:lnTo>
                    <a:pt x="683581" y="0"/>
                  </a:lnTo>
                </a:path>
              </a:pathLst>
            </a:cu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076566" y="4775474"/>
            <a:ext cx="218756" cy="255142"/>
            <a:chOff x="932154" y="2805348"/>
            <a:chExt cx="218756" cy="255142"/>
          </a:xfrm>
        </p:grpSpPr>
        <p:sp>
          <p:nvSpPr>
            <p:cNvPr id="23" name="Rectangle 22"/>
            <p:cNvSpPr/>
            <p:nvPr/>
          </p:nvSpPr>
          <p:spPr>
            <a:xfrm>
              <a:off x="932154" y="2909830"/>
              <a:ext cx="171555" cy="1506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951074" y="2805348"/>
              <a:ext cx="199836" cy="176320"/>
            </a:xfrm>
            <a:custGeom>
              <a:avLst/>
              <a:gdLst>
                <a:gd name="connsiteX0" fmla="*/ 0 w 683581"/>
                <a:gd name="connsiteY0" fmla="*/ 62144 h 408373"/>
                <a:gd name="connsiteX1" fmla="*/ 44389 w 683581"/>
                <a:gd name="connsiteY1" fmla="*/ 97654 h 408373"/>
                <a:gd name="connsiteX2" fmla="*/ 53266 w 683581"/>
                <a:gd name="connsiteY2" fmla="*/ 124287 h 408373"/>
                <a:gd name="connsiteX3" fmla="*/ 88777 w 683581"/>
                <a:gd name="connsiteY3" fmla="*/ 168676 h 408373"/>
                <a:gd name="connsiteX4" fmla="*/ 133165 w 683581"/>
                <a:gd name="connsiteY4" fmla="*/ 248575 h 408373"/>
                <a:gd name="connsiteX5" fmla="*/ 150921 w 683581"/>
                <a:gd name="connsiteY5" fmla="*/ 275208 h 408373"/>
                <a:gd name="connsiteX6" fmla="*/ 168676 w 683581"/>
                <a:gd name="connsiteY6" fmla="*/ 328474 h 408373"/>
                <a:gd name="connsiteX7" fmla="*/ 177554 w 683581"/>
                <a:gd name="connsiteY7" fmla="*/ 355107 h 408373"/>
                <a:gd name="connsiteX8" fmla="*/ 204187 w 683581"/>
                <a:gd name="connsiteY8" fmla="*/ 408373 h 408373"/>
                <a:gd name="connsiteX9" fmla="*/ 239697 w 683581"/>
                <a:gd name="connsiteY9" fmla="*/ 328474 h 408373"/>
                <a:gd name="connsiteX10" fmla="*/ 257453 w 683581"/>
                <a:gd name="connsiteY10" fmla="*/ 310719 h 408373"/>
                <a:gd name="connsiteX11" fmla="*/ 266330 w 683581"/>
                <a:gd name="connsiteY11" fmla="*/ 284086 h 408373"/>
                <a:gd name="connsiteX12" fmla="*/ 301841 w 683581"/>
                <a:gd name="connsiteY12" fmla="*/ 239697 h 408373"/>
                <a:gd name="connsiteX13" fmla="*/ 310719 w 683581"/>
                <a:gd name="connsiteY13" fmla="*/ 213064 h 408373"/>
                <a:gd name="connsiteX14" fmla="*/ 372863 w 683581"/>
                <a:gd name="connsiteY14" fmla="*/ 142043 h 408373"/>
                <a:gd name="connsiteX15" fmla="*/ 443884 w 683581"/>
                <a:gd name="connsiteY15" fmla="*/ 88777 h 408373"/>
                <a:gd name="connsiteX16" fmla="*/ 497150 w 683581"/>
                <a:gd name="connsiteY16" fmla="*/ 53266 h 408373"/>
                <a:gd name="connsiteX17" fmla="*/ 585927 w 683581"/>
                <a:gd name="connsiteY17" fmla="*/ 26633 h 408373"/>
                <a:gd name="connsiteX18" fmla="*/ 639193 w 683581"/>
                <a:gd name="connsiteY18" fmla="*/ 8878 h 408373"/>
                <a:gd name="connsiteX19" fmla="*/ 665826 w 683581"/>
                <a:gd name="connsiteY19" fmla="*/ 0 h 408373"/>
                <a:gd name="connsiteX20" fmla="*/ 683581 w 683581"/>
                <a:gd name="connsiteY20" fmla="*/ 0 h 40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83581" h="408373">
                  <a:moveTo>
                    <a:pt x="0" y="62144"/>
                  </a:moveTo>
                  <a:cubicBezTo>
                    <a:pt x="14796" y="73981"/>
                    <a:pt x="32058" y="83267"/>
                    <a:pt x="44389" y="97654"/>
                  </a:cubicBezTo>
                  <a:cubicBezTo>
                    <a:pt x="50479" y="104759"/>
                    <a:pt x="49081" y="115917"/>
                    <a:pt x="53266" y="124287"/>
                  </a:cubicBezTo>
                  <a:cubicBezTo>
                    <a:pt x="64464" y="146682"/>
                    <a:pt x="72265" y="152163"/>
                    <a:pt x="88777" y="168676"/>
                  </a:cubicBezTo>
                  <a:cubicBezTo>
                    <a:pt x="104403" y="215552"/>
                    <a:pt x="92465" y="187525"/>
                    <a:pt x="133165" y="248575"/>
                  </a:cubicBezTo>
                  <a:lnTo>
                    <a:pt x="150921" y="275208"/>
                  </a:lnTo>
                  <a:lnTo>
                    <a:pt x="168676" y="328474"/>
                  </a:lnTo>
                  <a:cubicBezTo>
                    <a:pt x="171635" y="337352"/>
                    <a:pt x="172363" y="347321"/>
                    <a:pt x="177554" y="355107"/>
                  </a:cubicBezTo>
                  <a:cubicBezTo>
                    <a:pt x="200500" y="389526"/>
                    <a:pt x="191935" y="371618"/>
                    <a:pt x="204187" y="408373"/>
                  </a:cubicBezTo>
                  <a:cubicBezTo>
                    <a:pt x="218264" y="366141"/>
                    <a:pt x="215581" y="358619"/>
                    <a:pt x="239697" y="328474"/>
                  </a:cubicBezTo>
                  <a:cubicBezTo>
                    <a:pt x="244926" y="321938"/>
                    <a:pt x="251534" y="316637"/>
                    <a:pt x="257453" y="310719"/>
                  </a:cubicBezTo>
                  <a:cubicBezTo>
                    <a:pt x="260412" y="301841"/>
                    <a:pt x="262145" y="292456"/>
                    <a:pt x="266330" y="284086"/>
                  </a:cubicBezTo>
                  <a:cubicBezTo>
                    <a:pt x="277528" y="261691"/>
                    <a:pt x="285329" y="256210"/>
                    <a:pt x="301841" y="239697"/>
                  </a:cubicBezTo>
                  <a:cubicBezTo>
                    <a:pt x="304800" y="230819"/>
                    <a:pt x="306534" y="221434"/>
                    <a:pt x="310719" y="213064"/>
                  </a:cubicBezTo>
                  <a:cubicBezTo>
                    <a:pt x="325401" y="183699"/>
                    <a:pt x="349719" y="165187"/>
                    <a:pt x="372863" y="142043"/>
                  </a:cubicBezTo>
                  <a:cubicBezTo>
                    <a:pt x="405713" y="109193"/>
                    <a:pt x="383637" y="128941"/>
                    <a:pt x="443884" y="88777"/>
                  </a:cubicBezTo>
                  <a:cubicBezTo>
                    <a:pt x="443886" y="88775"/>
                    <a:pt x="497147" y="53267"/>
                    <a:pt x="497150" y="53266"/>
                  </a:cubicBezTo>
                  <a:cubicBezTo>
                    <a:pt x="550815" y="39849"/>
                    <a:pt x="521091" y="48245"/>
                    <a:pt x="585927" y="26633"/>
                  </a:cubicBezTo>
                  <a:lnTo>
                    <a:pt x="639193" y="8878"/>
                  </a:lnTo>
                  <a:cubicBezTo>
                    <a:pt x="648071" y="5919"/>
                    <a:pt x="656468" y="0"/>
                    <a:pt x="665826" y="0"/>
                  </a:cubicBezTo>
                  <a:lnTo>
                    <a:pt x="683581" y="0"/>
                  </a:lnTo>
                </a:path>
              </a:pathLst>
            </a:cu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077148" y="5051242"/>
            <a:ext cx="218756" cy="255142"/>
            <a:chOff x="932154" y="2805348"/>
            <a:chExt cx="218756" cy="255142"/>
          </a:xfrm>
        </p:grpSpPr>
        <p:sp>
          <p:nvSpPr>
            <p:cNvPr id="26" name="Rectangle 25"/>
            <p:cNvSpPr/>
            <p:nvPr/>
          </p:nvSpPr>
          <p:spPr>
            <a:xfrm>
              <a:off x="932154" y="2909830"/>
              <a:ext cx="171555" cy="1506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951074" y="2805348"/>
              <a:ext cx="199836" cy="176320"/>
            </a:xfrm>
            <a:custGeom>
              <a:avLst/>
              <a:gdLst>
                <a:gd name="connsiteX0" fmla="*/ 0 w 683581"/>
                <a:gd name="connsiteY0" fmla="*/ 62144 h 408373"/>
                <a:gd name="connsiteX1" fmla="*/ 44389 w 683581"/>
                <a:gd name="connsiteY1" fmla="*/ 97654 h 408373"/>
                <a:gd name="connsiteX2" fmla="*/ 53266 w 683581"/>
                <a:gd name="connsiteY2" fmla="*/ 124287 h 408373"/>
                <a:gd name="connsiteX3" fmla="*/ 88777 w 683581"/>
                <a:gd name="connsiteY3" fmla="*/ 168676 h 408373"/>
                <a:gd name="connsiteX4" fmla="*/ 133165 w 683581"/>
                <a:gd name="connsiteY4" fmla="*/ 248575 h 408373"/>
                <a:gd name="connsiteX5" fmla="*/ 150921 w 683581"/>
                <a:gd name="connsiteY5" fmla="*/ 275208 h 408373"/>
                <a:gd name="connsiteX6" fmla="*/ 168676 w 683581"/>
                <a:gd name="connsiteY6" fmla="*/ 328474 h 408373"/>
                <a:gd name="connsiteX7" fmla="*/ 177554 w 683581"/>
                <a:gd name="connsiteY7" fmla="*/ 355107 h 408373"/>
                <a:gd name="connsiteX8" fmla="*/ 204187 w 683581"/>
                <a:gd name="connsiteY8" fmla="*/ 408373 h 408373"/>
                <a:gd name="connsiteX9" fmla="*/ 239697 w 683581"/>
                <a:gd name="connsiteY9" fmla="*/ 328474 h 408373"/>
                <a:gd name="connsiteX10" fmla="*/ 257453 w 683581"/>
                <a:gd name="connsiteY10" fmla="*/ 310719 h 408373"/>
                <a:gd name="connsiteX11" fmla="*/ 266330 w 683581"/>
                <a:gd name="connsiteY11" fmla="*/ 284086 h 408373"/>
                <a:gd name="connsiteX12" fmla="*/ 301841 w 683581"/>
                <a:gd name="connsiteY12" fmla="*/ 239697 h 408373"/>
                <a:gd name="connsiteX13" fmla="*/ 310719 w 683581"/>
                <a:gd name="connsiteY13" fmla="*/ 213064 h 408373"/>
                <a:gd name="connsiteX14" fmla="*/ 372863 w 683581"/>
                <a:gd name="connsiteY14" fmla="*/ 142043 h 408373"/>
                <a:gd name="connsiteX15" fmla="*/ 443884 w 683581"/>
                <a:gd name="connsiteY15" fmla="*/ 88777 h 408373"/>
                <a:gd name="connsiteX16" fmla="*/ 497150 w 683581"/>
                <a:gd name="connsiteY16" fmla="*/ 53266 h 408373"/>
                <a:gd name="connsiteX17" fmla="*/ 585927 w 683581"/>
                <a:gd name="connsiteY17" fmla="*/ 26633 h 408373"/>
                <a:gd name="connsiteX18" fmla="*/ 639193 w 683581"/>
                <a:gd name="connsiteY18" fmla="*/ 8878 h 408373"/>
                <a:gd name="connsiteX19" fmla="*/ 665826 w 683581"/>
                <a:gd name="connsiteY19" fmla="*/ 0 h 408373"/>
                <a:gd name="connsiteX20" fmla="*/ 683581 w 683581"/>
                <a:gd name="connsiteY20" fmla="*/ 0 h 40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83581" h="408373">
                  <a:moveTo>
                    <a:pt x="0" y="62144"/>
                  </a:moveTo>
                  <a:cubicBezTo>
                    <a:pt x="14796" y="73981"/>
                    <a:pt x="32058" y="83267"/>
                    <a:pt x="44389" y="97654"/>
                  </a:cubicBezTo>
                  <a:cubicBezTo>
                    <a:pt x="50479" y="104759"/>
                    <a:pt x="49081" y="115917"/>
                    <a:pt x="53266" y="124287"/>
                  </a:cubicBezTo>
                  <a:cubicBezTo>
                    <a:pt x="64464" y="146682"/>
                    <a:pt x="72265" y="152163"/>
                    <a:pt x="88777" y="168676"/>
                  </a:cubicBezTo>
                  <a:cubicBezTo>
                    <a:pt x="104403" y="215552"/>
                    <a:pt x="92465" y="187525"/>
                    <a:pt x="133165" y="248575"/>
                  </a:cubicBezTo>
                  <a:lnTo>
                    <a:pt x="150921" y="275208"/>
                  </a:lnTo>
                  <a:lnTo>
                    <a:pt x="168676" y="328474"/>
                  </a:lnTo>
                  <a:cubicBezTo>
                    <a:pt x="171635" y="337352"/>
                    <a:pt x="172363" y="347321"/>
                    <a:pt x="177554" y="355107"/>
                  </a:cubicBezTo>
                  <a:cubicBezTo>
                    <a:pt x="200500" y="389526"/>
                    <a:pt x="191935" y="371618"/>
                    <a:pt x="204187" y="408373"/>
                  </a:cubicBezTo>
                  <a:cubicBezTo>
                    <a:pt x="218264" y="366141"/>
                    <a:pt x="215581" y="358619"/>
                    <a:pt x="239697" y="328474"/>
                  </a:cubicBezTo>
                  <a:cubicBezTo>
                    <a:pt x="244926" y="321938"/>
                    <a:pt x="251534" y="316637"/>
                    <a:pt x="257453" y="310719"/>
                  </a:cubicBezTo>
                  <a:cubicBezTo>
                    <a:pt x="260412" y="301841"/>
                    <a:pt x="262145" y="292456"/>
                    <a:pt x="266330" y="284086"/>
                  </a:cubicBezTo>
                  <a:cubicBezTo>
                    <a:pt x="277528" y="261691"/>
                    <a:pt x="285329" y="256210"/>
                    <a:pt x="301841" y="239697"/>
                  </a:cubicBezTo>
                  <a:cubicBezTo>
                    <a:pt x="304800" y="230819"/>
                    <a:pt x="306534" y="221434"/>
                    <a:pt x="310719" y="213064"/>
                  </a:cubicBezTo>
                  <a:cubicBezTo>
                    <a:pt x="325401" y="183699"/>
                    <a:pt x="349719" y="165187"/>
                    <a:pt x="372863" y="142043"/>
                  </a:cubicBezTo>
                  <a:cubicBezTo>
                    <a:pt x="405713" y="109193"/>
                    <a:pt x="383637" y="128941"/>
                    <a:pt x="443884" y="88777"/>
                  </a:cubicBezTo>
                  <a:cubicBezTo>
                    <a:pt x="443886" y="88775"/>
                    <a:pt x="497147" y="53267"/>
                    <a:pt x="497150" y="53266"/>
                  </a:cubicBezTo>
                  <a:cubicBezTo>
                    <a:pt x="550815" y="39849"/>
                    <a:pt x="521091" y="48245"/>
                    <a:pt x="585927" y="26633"/>
                  </a:cubicBezTo>
                  <a:lnTo>
                    <a:pt x="639193" y="8878"/>
                  </a:lnTo>
                  <a:cubicBezTo>
                    <a:pt x="648071" y="5919"/>
                    <a:pt x="656468" y="0"/>
                    <a:pt x="665826" y="0"/>
                  </a:cubicBezTo>
                  <a:lnTo>
                    <a:pt x="683581" y="0"/>
                  </a:lnTo>
                </a:path>
              </a:pathLst>
            </a:cu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077730" y="5327010"/>
            <a:ext cx="218756" cy="255142"/>
            <a:chOff x="932154" y="2805348"/>
            <a:chExt cx="218756" cy="255142"/>
          </a:xfrm>
        </p:grpSpPr>
        <p:sp>
          <p:nvSpPr>
            <p:cNvPr id="29" name="Rectangle 28"/>
            <p:cNvSpPr/>
            <p:nvPr/>
          </p:nvSpPr>
          <p:spPr>
            <a:xfrm>
              <a:off x="932154" y="2909830"/>
              <a:ext cx="171555" cy="1506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951074" y="2805348"/>
              <a:ext cx="199836" cy="176320"/>
            </a:xfrm>
            <a:custGeom>
              <a:avLst/>
              <a:gdLst>
                <a:gd name="connsiteX0" fmla="*/ 0 w 683581"/>
                <a:gd name="connsiteY0" fmla="*/ 62144 h 408373"/>
                <a:gd name="connsiteX1" fmla="*/ 44389 w 683581"/>
                <a:gd name="connsiteY1" fmla="*/ 97654 h 408373"/>
                <a:gd name="connsiteX2" fmla="*/ 53266 w 683581"/>
                <a:gd name="connsiteY2" fmla="*/ 124287 h 408373"/>
                <a:gd name="connsiteX3" fmla="*/ 88777 w 683581"/>
                <a:gd name="connsiteY3" fmla="*/ 168676 h 408373"/>
                <a:gd name="connsiteX4" fmla="*/ 133165 w 683581"/>
                <a:gd name="connsiteY4" fmla="*/ 248575 h 408373"/>
                <a:gd name="connsiteX5" fmla="*/ 150921 w 683581"/>
                <a:gd name="connsiteY5" fmla="*/ 275208 h 408373"/>
                <a:gd name="connsiteX6" fmla="*/ 168676 w 683581"/>
                <a:gd name="connsiteY6" fmla="*/ 328474 h 408373"/>
                <a:gd name="connsiteX7" fmla="*/ 177554 w 683581"/>
                <a:gd name="connsiteY7" fmla="*/ 355107 h 408373"/>
                <a:gd name="connsiteX8" fmla="*/ 204187 w 683581"/>
                <a:gd name="connsiteY8" fmla="*/ 408373 h 408373"/>
                <a:gd name="connsiteX9" fmla="*/ 239697 w 683581"/>
                <a:gd name="connsiteY9" fmla="*/ 328474 h 408373"/>
                <a:gd name="connsiteX10" fmla="*/ 257453 w 683581"/>
                <a:gd name="connsiteY10" fmla="*/ 310719 h 408373"/>
                <a:gd name="connsiteX11" fmla="*/ 266330 w 683581"/>
                <a:gd name="connsiteY11" fmla="*/ 284086 h 408373"/>
                <a:gd name="connsiteX12" fmla="*/ 301841 w 683581"/>
                <a:gd name="connsiteY12" fmla="*/ 239697 h 408373"/>
                <a:gd name="connsiteX13" fmla="*/ 310719 w 683581"/>
                <a:gd name="connsiteY13" fmla="*/ 213064 h 408373"/>
                <a:gd name="connsiteX14" fmla="*/ 372863 w 683581"/>
                <a:gd name="connsiteY14" fmla="*/ 142043 h 408373"/>
                <a:gd name="connsiteX15" fmla="*/ 443884 w 683581"/>
                <a:gd name="connsiteY15" fmla="*/ 88777 h 408373"/>
                <a:gd name="connsiteX16" fmla="*/ 497150 w 683581"/>
                <a:gd name="connsiteY16" fmla="*/ 53266 h 408373"/>
                <a:gd name="connsiteX17" fmla="*/ 585927 w 683581"/>
                <a:gd name="connsiteY17" fmla="*/ 26633 h 408373"/>
                <a:gd name="connsiteX18" fmla="*/ 639193 w 683581"/>
                <a:gd name="connsiteY18" fmla="*/ 8878 h 408373"/>
                <a:gd name="connsiteX19" fmla="*/ 665826 w 683581"/>
                <a:gd name="connsiteY19" fmla="*/ 0 h 408373"/>
                <a:gd name="connsiteX20" fmla="*/ 683581 w 683581"/>
                <a:gd name="connsiteY20" fmla="*/ 0 h 40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83581" h="408373">
                  <a:moveTo>
                    <a:pt x="0" y="62144"/>
                  </a:moveTo>
                  <a:cubicBezTo>
                    <a:pt x="14796" y="73981"/>
                    <a:pt x="32058" y="83267"/>
                    <a:pt x="44389" y="97654"/>
                  </a:cubicBezTo>
                  <a:cubicBezTo>
                    <a:pt x="50479" y="104759"/>
                    <a:pt x="49081" y="115917"/>
                    <a:pt x="53266" y="124287"/>
                  </a:cubicBezTo>
                  <a:cubicBezTo>
                    <a:pt x="64464" y="146682"/>
                    <a:pt x="72265" y="152163"/>
                    <a:pt x="88777" y="168676"/>
                  </a:cubicBezTo>
                  <a:cubicBezTo>
                    <a:pt x="104403" y="215552"/>
                    <a:pt x="92465" y="187525"/>
                    <a:pt x="133165" y="248575"/>
                  </a:cubicBezTo>
                  <a:lnTo>
                    <a:pt x="150921" y="275208"/>
                  </a:lnTo>
                  <a:lnTo>
                    <a:pt x="168676" y="328474"/>
                  </a:lnTo>
                  <a:cubicBezTo>
                    <a:pt x="171635" y="337352"/>
                    <a:pt x="172363" y="347321"/>
                    <a:pt x="177554" y="355107"/>
                  </a:cubicBezTo>
                  <a:cubicBezTo>
                    <a:pt x="200500" y="389526"/>
                    <a:pt x="191935" y="371618"/>
                    <a:pt x="204187" y="408373"/>
                  </a:cubicBezTo>
                  <a:cubicBezTo>
                    <a:pt x="218264" y="366141"/>
                    <a:pt x="215581" y="358619"/>
                    <a:pt x="239697" y="328474"/>
                  </a:cubicBezTo>
                  <a:cubicBezTo>
                    <a:pt x="244926" y="321938"/>
                    <a:pt x="251534" y="316637"/>
                    <a:pt x="257453" y="310719"/>
                  </a:cubicBezTo>
                  <a:cubicBezTo>
                    <a:pt x="260412" y="301841"/>
                    <a:pt x="262145" y="292456"/>
                    <a:pt x="266330" y="284086"/>
                  </a:cubicBezTo>
                  <a:cubicBezTo>
                    <a:pt x="277528" y="261691"/>
                    <a:pt x="285329" y="256210"/>
                    <a:pt x="301841" y="239697"/>
                  </a:cubicBezTo>
                  <a:cubicBezTo>
                    <a:pt x="304800" y="230819"/>
                    <a:pt x="306534" y="221434"/>
                    <a:pt x="310719" y="213064"/>
                  </a:cubicBezTo>
                  <a:cubicBezTo>
                    <a:pt x="325401" y="183699"/>
                    <a:pt x="349719" y="165187"/>
                    <a:pt x="372863" y="142043"/>
                  </a:cubicBezTo>
                  <a:cubicBezTo>
                    <a:pt x="405713" y="109193"/>
                    <a:pt x="383637" y="128941"/>
                    <a:pt x="443884" y="88777"/>
                  </a:cubicBezTo>
                  <a:cubicBezTo>
                    <a:pt x="443886" y="88775"/>
                    <a:pt x="497147" y="53267"/>
                    <a:pt x="497150" y="53266"/>
                  </a:cubicBezTo>
                  <a:cubicBezTo>
                    <a:pt x="550815" y="39849"/>
                    <a:pt x="521091" y="48245"/>
                    <a:pt x="585927" y="26633"/>
                  </a:cubicBezTo>
                  <a:lnTo>
                    <a:pt x="639193" y="8878"/>
                  </a:lnTo>
                  <a:cubicBezTo>
                    <a:pt x="648071" y="5919"/>
                    <a:pt x="656468" y="0"/>
                    <a:pt x="665826" y="0"/>
                  </a:cubicBezTo>
                  <a:lnTo>
                    <a:pt x="683581" y="0"/>
                  </a:lnTo>
                </a:path>
              </a:pathLst>
            </a:cu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1" name="Text Placeholder 3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err="1"/>
              <a:t>We</a:t>
            </a:r>
            <a:r>
              <a:rPr lang="sv-SE" dirty="0"/>
              <a:t> still </a:t>
            </a:r>
            <a:r>
              <a:rPr lang="sv-SE" dirty="0" err="1"/>
              <a:t>have</a:t>
            </a:r>
            <a:r>
              <a:rPr lang="sv-SE" dirty="0"/>
              <a:t> the </a:t>
            </a:r>
            <a:r>
              <a:rPr lang="sv-SE" dirty="0" err="1"/>
              <a:t>possibility</a:t>
            </a:r>
            <a:r>
              <a:rPr lang="sv-SE" dirty="0"/>
              <a:t> to do right…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676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068" y="4059607"/>
            <a:ext cx="4145719" cy="258359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860615" y="1539174"/>
            <a:ext cx="0" cy="229407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T</a:t>
            </a:r>
            <a:r>
              <a:rPr lang="sv-SE" dirty="0" err="1" smtClean="0"/>
              <a:t>ransition</a:t>
            </a:r>
            <a:r>
              <a:rPr lang="sv-SE" dirty="0" smtClean="0"/>
              <a:t> </a:t>
            </a:r>
            <a:r>
              <a:rPr lang="sv-SE" dirty="0" err="1" smtClean="0"/>
              <a:t>phase</a:t>
            </a:r>
            <a:r>
              <a:rPr lang="sv-SE" dirty="0" smtClean="0"/>
              <a:t> for </a:t>
            </a:r>
            <a:r>
              <a:rPr lang="sv-SE" dirty="0" err="1" smtClean="0"/>
              <a:t>facility</a:t>
            </a:r>
            <a:r>
              <a:rPr lang="sv-SE" dirty="0" smtClean="0"/>
              <a:t> </a:t>
            </a:r>
            <a:r>
              <a:rPr lang="sv-SE" dirty="0" err="1" smtClean="0"/>
              <a:t>infrastructure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6</a:t>
            </a:fld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err="1" smtClean="0"/>
              <a:t>Between</a:t>
            </a:r>
            <a:r>
              <a:rPr lang="sv-SE" dirty="0" smtClean="0"/>
              <a:t> civil </a:t>
            </a:r>
            <a:r>
              <a:rPr lang="sv-SE" dirty="0" err="1" smtClean="0"/>
              <a:t>construction</a:t>
            </a:r>
            <a:r>
              <a:rPr lang="sv-SE" dirty="0" smtClean="0"/>
              <a:t> </a:t>
            </a:r>
            <a:r>
              <a:rPr lang="sv-SE" dirty="0" err="1" smtClean="0"/>
              <a:t>project</a:t>
            </a:r>
            <a:r>
              <a:rPr lang="sv-SE" dirty="0"/>
              <a:t> </a:t>
            </a:r>
            <a:r>
              <a:rPr lang="sv-SE" dirty="0" smtClean="0"/>
              <a:t>and O&amp;M</a:t>
            </a:r>
            <a:endParaRPr lang="sv-SE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600626"/>
              </p:ext>
            </p:extLst>
          </p:nvPr>
        </p:nvGraphicFramePr>
        <p:xfrm>
          <a:off x="650504" y="3714489"/>
          <a:ext cx="1077006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004">
                  <a:extLst>
                    <a:ext uri="{9D8B030D-6E8A-4147-A177-3AD203B41FA5}">
                      <a16:colId xmlns:a16="http://schemas.microsoft.com/office/drawing/2014/main" val="1186862852"/>
                    </a:ext>
                  </a:extLst>
                </a:gridCol>
                <a:gridCol w="718004">
                  <a:extLst>
                    <a:ext uri="{9D8B030D-6E8A-4147-A177-3AD203B41FA5}">
                      <a16:colId xmlns:a16="http://schemas.microsoft.com/office/drawing/2014/main" val="3060418661"/>
                    </a:ext>
                  </a:extLst>
                </a:gridCol>
                <a:gridCol w="718004">
                  <a:extLst>
                    <a:ext uri="{9D8B030D-6E8A-4147-A177-3AD203B41FA5}">
                      <a16:colId xmlns:a16="http://schemas.microsoft.com/office/drawing/2014/main" val="3683748159"/>
                    </a:ext>
                  </a:extLst>
                </a:gridCol>
                <a:gridCol w="718004">
                  <a:extLst>
                    <a:ext uri="{9D8B030D-6E8A-4147-A177-3AD203B41FA5}">
                      <a16:colId xmlns:a16="http://schemas.microsoft.com/office/drawing/2014/main" val="2745545508"/>
                    </a:ext>
                  </a:extLst>
                </a:gridCol>
                <a:gridCol w="718004">
                  <a:extLst>
                    <a:ext uri="{9D8B030D-6E8A-4147-A177-3AD203B41FA5}">
                      <a16:colId xmlns:a16="http://schemas.microsoft.com/office/drawing/2014/main" val="3141649976"/>
                    </a:ext>
                  </a:extLst>
                </a:gridCol>
                <a:gridCol w="718004">
                  <a:extLst>
                    <a:ext uri="{9D8B030D-6E8A-4147-A177-3AD203B41FA5}">
                      <a16:colId xmlns:a16="http://schemas.microsoft.com/office/drawing/2014/main" val="1210653450"/>
                    </a:ext>
                  </a:extLst>
                </a:gridCol>
                <a:gridCol w="718004">
                  <a:extLst>
                    <a:ext uri="{9D8B030D-6E8A-4147-A177-3AD203B41FA5}">
                      <a16:colId xmlns:a16="http://schemas.microsoft.com/office/drawing/2014/main" val="4050075989"/>
                    </a:ext>
                  </a:extLst>
                </a:gridCol>
                <a:gridCol w="718004">
                  <a:extLst>
                    <a:ext uri="{9D8B030D-6E8A-4147-A177-3AD203B41FA5}">
                      <a16:colId xmlns:a16="http://schemas.microsoft.com/office/drawing/2014/main" val="3623883229"/>
                    </a:ext>
                  </a:extLst>
                </a:gridCol>
                <a:gridCol w="718004">
                  <a:extLst>
                    <a:ext uri="{9D8B030D-6E8A-4147-A177-3AD203B41FA5}">
                      <a16:colId xmlns:a16="http://schemas.microsoft.com/office/drawing/2014/main" val="240032584"/>
                    </a:ext>
                  </a:extLst>
                </a:gridCol>
                <a:gridCol w="718004">
                  <a:extLst>
                    <a:ext uri="{9D8B030D-6E8A-4147-A177-3AD203B41FA5}">
                      <a16:colId xmlns:a16="http://schemas.microsoft.com/office/drawing/2014/main" val="1305558649"/>
                    </a:ext>
                  </a:extLst>
                </a:gridCol>
                <a:gridCol w="718004">
                  <a:extLst>
                    <a:ext uri="{9D8B030D-6E8A-4147-A177-3AD203B41FA5}">
                      <a16:colId xmlns:a16="http://schemas.microsoft.com/office/drawing/2014/main" val="4017763578"/>
                    </a:ext>
                  </a:extLst>
                </a:gridCol>
                <a:gridCol w="718004">
                  <a:extLst>
                    <a:ext uri="{9D8B030D-6E8A-4147-A177-3AD203B41FA5}">
                      <a16:colId xmlns:a16="http://schemas.microsoft.com/office/drawing/2014/main" val="2772925879"/>
                    </a:ext>
                  </a:extLst>
                </a:gridCol>
                <a:gridCol w="718004">
                  <a:extLst>
                    <a:ext uri="{9D8B030D-6E8A-4147-A177-3AD203B41FA5}">
                      <a16:colId xmlns:a16="http://schemas.microsoft.com/office/drawing/2014/main" val="463181546"/>
                    </a:ext>
                  </a:extLst>
                </a:gridCol>
                <a:gridCol w="718004">
                  <a:extLst>
                    <a:ext uri="{9D8B030D-6E8A-4147-A177-3AD203B41FA5}">
                      <a16:colId xmlns:a16="http://schemas.microsoft.com/office/drawing/2014/main" val="116716044"/>
                    </a:ext>
                  </a:extLst>
                </a:gridCol>
                <a:gridCol w="718004">
                  <a:extLst>
                    <a:ext uri="{9D8B030D-6E8A-4147-A177-3AD203B41FA5}">
                      <a16:colId xmlns:a16="http://schemas.microsoft.com/office/drawing/2014/main" val="1547275211"/>
                    </a:ext>
                  </a:extLst>
                </a:gridCol>
              </a:tblGrid>
              <a:tr h="264805">
                <a:tc>
                  <a:txBody>
                    <a:bodyPr/>
                    <a:lstStyle/>
                    <a:p>
                      <a:pPr algn="ctr"/>
                      <a:r>
                        <a:rPr lang="sv-SE" sz="1400" i="1" dirty="0" smtClean="0"/>
                        <a:t>2014</a:t>
                      </a:r>
                      <a:endParaRPr lang="sv-SE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i="1" dirty="0" smtClean="0"/>
                        <a:t>2015</a:t>
                      </a:r>
                      <a:endParaRPr lang="sv-SE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i="1" dirty="0" smtClean="0"/>
                        <a:t>2016</a:t>
                      </a:r>
                      <a:endParaRPr lang="sv-SE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i="1" dirty="0" smtClean="0"/>
                        <a:t>2017</a:t>
                      </a:r>
                      <a:endParaRPr lang="sv-SE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i="1" dirty="0" smtClean="0"/>
                        <a:t>2018</a:t>
                      </a:r>
                      <a:endParaRPr lang="sv-SE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i="1" dirty="0" smtClean="0"/>
                        <a:t>2019</a:t>
                      </a:r>
                      <a:endParaRPr lang="sv-SE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i="1" dirty="0" smtClean="0"/>
                        <a:t>2020</a:t>
                      </a:r>
                      <a:endParaRPr lang="sv-SE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i="1" dirty="0" smtClean="0"/>
                        <a:t>2021</a:t>
                      </a:r>
                      <a:endParaRPr lang="sv-SE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i="1" dirty="0" smtClean="0"/>
                        <a:t>2022</a:t>
                      </a:r>
                      <a:endParaRPr lang="sv-SE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i="1" dirty="0" smtClean="0"/>
                        <a:t>2023</a:t>
                      </a:r>
                      <a:endParaRPr lang="sv-SE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i="1" dirty="0" smtClean="0"/>
                        <a:t>2024</a:t>
                      </a:r>
                      <a:endParaRPr lang="sv-SE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i="1" dirty="0" smtClean="0"/>
                        <a:t>2025</a:t>
                      </a:r>
                      <a:endParaRPr lang="sv-SE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i="1" dirty="0" smtClean="0"/>
                        <a:t>2026</a:t>
                      </a:r>
                      <a:endParaRPr lang="sv-SE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i="1" dirty="0" smtClean="0"/>
                        <a:t>2027</a:t>
                      </a:r>
                      <a:endParaRPr lang="sv-SE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i="1" dirty="0" smtClean="0"/>
                        <a:t>2028 -</a:t>
                      </a:r>
                      <a:endParaRPr lang="sv-SE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898497"/>
                  </a:ext>
                </a:extLst>
              </a:tr>
            </a:tbl>
          </a:graphicData>
        </a:graphic>
      </p:graphicFrame>
      <p:sp>
        <p:nvSpPr>
          <p:cNvPr id="11" name="Right Arrow 10"/>
          <p:cNvSpPr/>
          <p:nvPr/>
        </p:nvSpPr>
        <p:spPr>
          <a:xfrm>
            <a:off x="11366776" y="3582078"/>
            <a:ext cx="637184" cy="5551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Freeform 14"/>
          <p:cNvSpPr/>
          <p:nvPr/>
        </p:nvSpPr>
        <p:spPr>
          <a:xfrm>
            <a:off x="533745" y="1742535"/>
            <a:ext cx="6553889" cy="1972991"/>
          </a:xfrm>
          <a:custGeom>
            <a:avLst/>
            <a:gdLst>
              <a:gd name="connsiteX0" fmla="*/ 0 w 6553889"/>
              <a:gd name="connsiteY0" fmla="*/ 1513722 h 1972991"/>
              <a:gd name="connsiteX1" fmla="*/ 525469 w 6553889"/>
              <a:gd name="connsiteY1" fmla="*/ 1199268 h 1972991"/>
              <a:gd name="connsiteX2" fmla="*/ 1237129 w 6553889"/>
              <a:gd name="connsiteY2" fmla="*/ 442095 h 1972991"/>
              <a:gd name="connsiteX3" fmla="*/ 1911551 w 6553889"/>
              <a:gd name="connsiteY3" fmla="*/ 111090 h 1972991"/>
              <a:gd name="connsiteX4" fmla="*/ 2610798 w 6553889"/>
              <a:gd name="connsiteY4" fmla="*/ 20064 h 1972991"/>
              <a:gd name="connsiteX5" fmla="*/ 3206606 w 6553889"/>
              <a:gd name="connsiteY5" fmla="*/ 15927 h 1972991"/>
              <a:gd name="connsiteX6" fmla="*/ 3860340 w 6553889"/>
              <a:gd name="connsiteY6" fmla="*/ 197979 h 1972991"/>
              <a:gd name="connsiteX7" fmla="*/ 4679576 w 6553889"/>
              <a:gd name="connsiteY7" fmla="*/ 491746 h 1972991"/>
              <a:gd name="connsiteX8" fmla="*/ 5436749 w 6553889"/>
              <a:gd name="connsiteY8" fmla="*/ 959289 h 1972991"/>
              <a:gd name="connsiteX9" fmla="*/ 5817404 w 6553889"/>
              <a:gd name="connsiteY9" fmla="*/ 1613023 h 1972991"/>
              <a:gd name="connsiteX10" fmla="*/ 6553889 w 6553889"/>
              <a:gd name="connsiteY10" fmla="*/ 1972991 h 197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3889" h="1972991">
                <a:moveTo>
                  <a:pt x="0" y="1513722"/>
                </a:moveTo>
                <a:cubicBezTo>
                  <a:pt x="159640" y="1445797"/>
                  <a:pt x="319281" y="1377873"/>
                  <a:pt x="525469" y="1199268"/>
                </a:cubicBezTo>
                <a:cubicBezTo>
                  <a:pt x="731657" y="1020663"/>
                  <a:pt x="1006115" y="623458"/>
                  <a:pt x="1237129" y="442095"/>
                </a:cubicBezTo>
                <a:cubicBezTo>
                  <a:pt x="1468143" y="260732"/>
                  <a:pt x="1682606" y="181429"/>
                  <a:pt x="1911551" y="111090"/>
                </a:cubicBezTo>
                <a:cubicBezTo>
                  <a:pt x="2140496" y="40751"/>
                  <a:pt x="2394956" y="35924"/>
                  <a:pt x="2610798" y="20064"/>
                </a:cubicBezTo>
                <a:cubicBezTo>
                  <a:pt x="2826640" y="4204"/>
                  <a:pt x="2998349" y="-13725"/>
                  <a:pt x="3206606" y="15927"/>
                </a:cubicBezTo>
                <a:cubicBezTo>
                  <a:pt x="3414863" y="45579"/>
                  <a:pt x="3614845" y="118676"/>
                  <a:pt x="3860340" y="197979"/>
                </a:cubicBezTo>
                <a:cubicBezTo>
                  <a:pt x="4105835" y="277282"/>
                  <a:pt x="4416841" y="364861"/>
                  <a:pt x="4679576" y="491746"/>
                </a:cubicBezTo>
                <a:cubicBezTo>
                  <a:pt x="4942311" y="618631"/>
                  <a:pt x="5247111" y="772410"/>
                  <a:pt x="5436749" y="959289"/>
                </a:cubicBezTo>
                <a:cubicBezTo>
                  <a:pt x="5626387" y="1146168"/>
                  <a:pt x="5631214" y="1444073"/>
                  <a:pt x="5817404" y="1613023"/>
                </a:cubicBezTo>
                <a:cubicBezTo>
                  <a:pt x="6003594" y="1781973"/>
                  <a:pt x="6278741" y="1877482"/>
                  <a:pt x="6553889" y="19729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Freeform 15"/>
          <p:cNvSpPr/>
          <p:nvPr/>
        </p:nvSpPr>
        <p:spPr>
          <a:xfrm>
            <a:off x="3219019" y="2511497"/>
            <a:ext cx="4898867" cy="1166791"/>
          </a:xfrm>
          <a:custGeom>
            <a:avLst/>
            <a:gdLst>
              <a:gd name="connsiteX0" fmla="*/ 0 w 4898867"/>
              <a:gd name="connsiteY0" fmla="*/ 1166791 h 1166791"/>
              <a:gd name="connsiteX1" fmla="*/ 728210 w 4898867"/>
              <a:gd name="connsiteY1" fmla="*/ 1067489 h 1166791"/>
              <a:gd name="connsiteX2" fmla="*/ 1448145 w 4898867"/>
              <a:gd name="connsiteY2" fmla="*/ 1030251 h 1166791"/>
              <a:gd name="connsiteX3" fmla="*/ 2163942 w 4898867"/>
              <a:gd name="connsiteY3" fmla="*/ 744760 h 1166791"/>
              <a:gd name="connsiteX4" fmla="*/ 2689412 w 4898867"/>
              <a:gd name="connsiteY4" fmla="*/ 570983 h 1166791"/>
              <a:gd name="connsiteX5" fmla="*/ 3264532 w 4898867"/>
              <a:gd name="connsiteY5" fmla="*/ 293766 h 1166791"/>
              <a:gd name="connsiteX6" fmla="*/ 4166519 w 4898867"/>
              <a:gd name="connsiteY6" fmla="*/ 144814 h 1166791"/>
              <a:gd name="connsiteX7" fmla="*/ 4898867 w 4898867"/>
              <a:gd name="connsiteY7" fmla="*/ 0 h 116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8867" h="1166791">
                <a:moveTo>
                  <a:pt x="0" y="1166791"/>
                </a:moveTo>
                <a:cubicBezTo>
                  <a:pt x="243426" y="1128518"/>
                  <a:pt x="486853" y="1090246"/>
                  <a:pt x="728210" y="1067489"/>
                </a:cubicBezTo>
                <a:cubicBezTo>
                  <a:pt x="969567" y="1044732"/>
                  <a:pt x="1208856" y="1084039"/>
                  <a:pt x="1448145" y="1030251"/>
                </a:cubicBezTo>
                <a:cubicBezTo>
                  <a:pt x="1687434" y="976463"/>
                  <a:pt x="1957064" y="821305"/>
                  <a:pt x="2163942" y="744760"/>
                </a:cubicBezTo>
                <a:cubicBezTo>
                  <a:pt x="2370820" y="668215"/>
                  <a:pt x="2505980" y="646149"/>
                  <a:pt x="2689412" y="570983"/>
                </a:cubicBezTo>
                <a:cubicBezTo>
                  <a:pt x="2872844" y="495817"/>
                  <a:pt x="3018347" y="364794"/>
                  <a:pt x="3264532" y="293766"/>
                </a:cubicBezTo>
                <a:cubicBezTo>
                  <a:pt x="3510717" y="222738"/>
                  <a:pt x="3894130" y="193775"/>
                  <a:pt x="4166519" y="144814"/>
                </a:cubicBezTo>
                <a:cubicBezTo>
                  <a:pt x="4438908" y="95853"/>
                  <a:pt x="4757500" y="31721"/>
                  <a:pt x="4898867" y="0"/>
                </a:cubicBez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Freeform 16"/>
          <p:cNvSpPr/>
          <p:nvPr/>
        </p:nvSpPr>
        <p:spPr>
          <a:xfrm>
            <a:off x="8155124" y="2304619"/>
            <a:ext cx="2970766" cy="211015"/>
          </a:xfrm>
          <a:custGeom>
            <a:avLst/>
            <a:gdLst>
              <a:gd name="connsiteX0" fmla="*/ 0 w 2970766"/>
              <a:gd name="connsiteY0" fmla="*/ 211015 h 211015"/>
              <a:gd name="connsiteX1" fmla="*/ 666147 w 2970766"/>
              <a:gd name="connsiteY1" fmla="*/ 91026 h 211015"/>
              <a:gd name="connsiteX2" fmla="*/ 1365394 w 2970766"/>
              <a:gd name="connsiteY2" fmla="*/ 20688 h 211015"/>
              <a:gd name="connsiteX3" fmla="*/ 2114291 w 2970766"/>
              <a:gd name="connsiteY3" fmla="*/ 0 h 211015"/>
              <a:gd name="connsiteX4" fmla="*/ 2970766 w 2970766"/>
              <a:gd name="connsiteY4" fmla="*/ 12413 h 21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0766" h="211015">
                <a:moveTo>
                  <a:pt x="0" y="211015"/>
                </a:moveTo>
                <a:cubicBezTo>
                  <a:pt x="219290" y="166881"/>
                  <a:pt x="438581" y="122747"/>
                  <a:pt x="666147" y="91026"/>
                </a:cubicBezTo>
                <a:cubicBezTo>
                  <a:pt x="893713" y="59305"/>
                  <a:pt x="1124037" y="35859"/>
                  <a:pt x="1365394" y="20688"/>
                </a:cubicBezTo>
                <a:cubicBezTo>
                  <a:pt x="1606751" y="5517"/>
                  <a:pt x="2114291" y="0"/>
                  <a:pt x="2114291" y="0"/>
                </a:cubicBezTo>
                <a:lnTo>
                  <a:pt x="2970766" y="12413"/>
                </a:ln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Left Bracket 18"/>
          <p:cNvSpPr/>
          <p:nvPr/>
        </p:nvSpPr>
        <p:spPr>
          <a:xfrm rot="16200000">
            <a:off x="6086261" y="1711666"/>
            <a:ext cx="438580" cy="5033432"/>
          </a:xfrm>
          <a:prstGeom prst="leftBracke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0" name="TextBox 19"/>
          <p:cNvSpPr txBox="1"/>
          <p:nvPr/>
        </p:nvSpPr>
        <p:spPr>
          <a:xfrm>
            <a:off x="5130800" y="4043715"/>
            <a:ext cx="2216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 smtClean="0">
                <a:solidFill>
                  <a:srgbClr val="666666"/>
                </a:solidFill>
              </a:rPr>
              <a:t>TRANSITION PHASE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46955" y="1498405"/>
            <a:ext cx="1801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400" dirty="0" smtClean="0">
                <a:solidFill>
                  <a:schemeClr val="accent1">
                    <a:lumMod val="75000"/>
                  </a:schemeClr>
                </a:solidFill>
              </a:rPr>
              <a:t>Construction </a:t>
            </a:r>
            <a:r>
              <a:rPr lang="sv-SE" sz="1400" dirty="0" err="1" smtClean="0">
                <a:solidFill>
                  <a:schemeClr val="accent1">
                    <a:lumMod val="75000"/>
                  </a:schemeClr>
                </a:solidFill>
              </a:rPr>
              <a:t>project</a:t>
            </a:r>
            <a:endParaRPr lang="sv-SE" sz="1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66831" y="1775950"/>
            <a:ext cx="2251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dirty="0" smtClean="0">
                <a:solidFill>
                  <a:schemeClr val="accent3">
                    <a:lumMod val="50000"/>
                  </a:schemeClr>
                </a:solidFill>
              </a:rPr>
              <a:t>Facility </a:t>
            </a:r>
          </a:p>
          <a:p>
            <a:pPr algn="ctr"/>
            <a:r>
              <a:rPr lang="sv-SE" sz="1400" dirty="0" smtClean="0">
                <a:solidFill>
                  <a:schemeClr val="accent3">
                    <a:lumMod val="50000"/>
                  </a:schemeClr>
                </a:solidFill>
              </a:rPr>
              <a:t>Operation &amp; </a:t>
            </a:r>
            <a:r>
              <a:rPr lang="sv-SE" sz="1400" dirty="0" err="1" smtClean="0">
                <a:solidFill>
                  <a:schemeClr val="accent3">
                    <a:lumMod val="50000"/>
                  </a:schemeClr>
                </a:solidFill>
              </a:rPr>
              <a:t>Maintenance</a:t>
            </a:r>
            <a:endParaRPr lang="sv-SE" sz="1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3633808" y="4771877"/>
            <a:ext cx="310053" cy="285008"/>
          </a:xfrm>
          <a:prstGeom prst="rightArrow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TextBox 26"/>
          <p:cNvSpPr txBox="1"/>
          <p:nvPr/>
        </p:nvSpPr>
        <p:spPr>
          <a:xfrm>
            <a:off x="4076700" y="4721612"/>
            <a:ext cx="4028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>
                <a:solidFill>
                  <a:srgbClr val="666666"/>
                </a:solidFill>
              </a:rPr>
              <a:t>Build</a:t>
            </a:r>
            <a:r>
              <a:rPr lang="sv-SE" dirty="0">
                <a:solidFill>
                  <a:srgbClr val="666666"/>
                </a:solidFill>
              </a:rPr>
              <a:t> </a:t>
            </a:r>
            <a:r>
              <a:rPr lang="sv-SE" dirty="0" smtClean="0">
                <a:solidFill>
                  <a:srgbClr val="666666"/>
                </a:solidFill>
              </a:rPr>
              <a:t>an organisation for </a:t>
            </a:r>
            <a:r>
              <a:rPr lang="sv-SE" dirty="0" err="1" smtClean="0">
                <a:solidFill>
                  <a:srgbClr val="666666"/>
                </a:solidFill>
              </a:rPr>
              <a:t>facility</a:t>
            </a:r>
            <a:r>
              <a:rPr lang="sv-SE" dirty="0" smtClean="0">
                <a:solidFill>
                  <a:srgbClr val="666666"/>
                </a:solidFill>
              </a:rPr>
              <a:t> O&amp;M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80933" y="5130845"/>
            <a:ext cx="3858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rgbClr val="666666"/>
                </a:solidFill>
              </a:rPr>
              <a:t>Plan </a:t>
            </a:r>
            <a:r>
              <a:rPr lang="sv-SE" dirty="0" err="1" smtClean="0">
                <a:solidFill>
                  <a:srgbClr val="666666"/>
                </a:solidFill>
              </a:rPr>
              <a:t>maintenance</a:t>
            </a:r>
            <a:r>
              <a:rPr lang="sv-SE" dirty="0" smtClean="0">
                <a:solidFill>
                  <a:srgbClr val="666666"/>
                </a:solidFill>
              </a:rPr>
              <a:t> </a:t>
            </a:r>
            <a:r>
              <a:rPr lang="sv-SE" dirty="0" err="1" smtClean="0">
                <a:solidFill>
                  <a:srgbClr val="666666"/>
                </a:solidFill>
              </a:rPr>
              <a:t>based</a:t>
            </a:r>
            <a:r>
              <a:rPr lang="sv-SE" dirty="0" smtClean="0">
                <a:solidFill>
                  <a:srgbClr val="666666"/>
                </a:solidFill>
              </a:rPr>
              <a:t> on </a:t>
            </a:r>
            <a:r>
              <a:rPr lang="sv-SE" dirty="0" err="1" smtClean="0">
                <a:solidFill>
                  <a:srgbClr val="666666"/>
                </a:solidFill>
              </a:rPr>
              <a:t>strategy</a:t>
            </a:r>
            <a:endParaRPr lang="sv-SE" dirty="0" smtClean="0">
              <a:solidFill>
                <a:srgbClr val="66666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85166" y="5540078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>
                <a:solidFill>
                  <a:srgbClr val="666666"/>
                </a:solidFill>
              </a:rPr>
              <a:t>Implement</a:t>
            </a:r>
            <a:r>
              <a:rPr lang="sv-SE" dirty="0" smtClean="0">
                <a:solidFill>
                  <a:srgbClr val="666666"/>
                </a:solidFill>
              </a:rPr>
              <a:t> the </a:t>
            </a:r>
            <a:r>
              <a:rPr lang="sv-SE" dirty="0" err="1" smtClean="0">
                <a:solidFill>
                  <a:srgbClr val="666666"/>
                </a:solidFill>
              </a:rPr>
              <a:t>tools</a:t>
            </a:r>
            <a:r>
              <a:rPr lang="sv-SE" dirty="0" smtClean="0">
                <a:solidFill>
                  <a:srgbClr val="666666"/>
                </a:solidFill>
              </a:rPr>
              <a:t> and </a:t>
            </a:r>
            <a:r>
              <a:rPr lang="sv-SE" dirty="0" err="1" smtClean="0">
                <a:solidFill>
                  <a:srgbClr val="666666"/>
                </a:solidFill>
              </a:rPr>
              <a:t>routines</a:t>
            </a:r>
            <a:endParaRPr lang="sv-SE" dirty="0" smtClean="0">
              <a:solidFill>
                <a:srgbClr val="66666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89399" y="5949311"/>
            <a:ext cx="2424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>
                <a:solidFill>
                  <a:srgbClr val="666666"/>
                </a:solidFill>
              </a:rPr>
              <a:t>Structure</a:t>
            </a:r>
            <a:r>
              <a:rPr lang="sv-SE" dirty="0" smtClean="0">
                <a:solidFill>
                  <a:srgbClr val="666666"/>
                </a:solidFill>
              </a:rPr>
              <a:t> data in </a:t>
            </a:r>
            <a:r>
              <a:rPr lang="sv-SE" dirty="0" err="1" smtClean="0">
                <a:solidFill>
                  <a:srgbClr val="666666"/>
                </a:solidFill>
              </a:rPr>
              <a:t>tools</a:t>
            </a:r>
            <a:endParaRPr lang="sv-SE" dirty="0" smtClean="0">
              <a:solidFill>
                <a:srgbClr val="666666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3633807" y="5202470"/>
            <a:ext cx="310053" cy="285008"/>
          </a:xfrm>
          <a:prstGeom prst="rightArrow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Right Arrow 31"/>
          <p:cNvSpPr/>
          <p:nvPr/>
        </p:nvSpPr>
        <p:spPr>
          <a:xfrm>
            <a:off x="3629575" y="5604636"/>
            <a:ext cx="310053" cy="285008"/>
          </a:xfrm>
          <a:prstGeom prst="rightArrow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ight Arrow 32"/>
          <p:cNvSpPr/>
          <p:nvPr/>
        </p:nvSpPr>
        <p:spPr>
          <a:xfrm>
            <a:off x="3625343" y="5994103"/>
            <a:ext cx="310053" cy="285008"/>
          </a:xfrm>
          <a:prstGeom prst="rightArrow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Down Arrow 33"/>
          <p:cNvSpPr/>
          <p:nvPr/>
        </p:nvSpPr>
        <p:spPr>
          <a:xfrm>
            <a:off x="1385704" y="4031989"/>
            <a:ext cx="833966" cy="530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TextBox 34"/>
          <p:cNvSpPr txBox="1"/>
          <p:nvPr/>
        </p:nvSpPr>
        <p:spPr>
          <a:xfrm>
            <a:off x="465844" y="4623781"/>
            <a:ext cx="2460354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i="1" dirty="0" smtClean="0">
                <a:solidFill>
                  <a:srgbClr val="666666"/>
                </a:solidFill>
              </a:rPr>
              <a:t>Huge </a:t>
            </a:r>
            <a:r>
              <a:rPr lang="sv-SE" i="1" dirty="0" err="1" smtClean="0">
                <a:solidFill>
                  <a:srgbClr val="666666"/>
                </a:solidFill>
              </a:rPr>
              <a:t>amount</a:t>
            </a:r>
            <a:r>
              <a:rPr lang="sv-SE" i="1" dirty="0" smtClean="0">
                <a:solidFill>
                  <a:srgbClr val="666666"/>
                </a:solidFill>
              </a:rPr>
              <a:t> </a:t>
            </a:r>
            <a:r>
              <a:rPr lang="sv-SE" i="1" dirty="0" err="1" smtClean="0">
                <a:solidFill>
                  <a:srgbClr val="666666"/>
                </a:solidFill>
              </a:rPr>
              <a:t>of</a:t>
            </a:r>
            <a:r>
              <a:rPr lang="sv-SE" i="1" dirty="0" smtClean="0">
                <a:solidFill>
                  <a:srgbClr val="666666"/>
                </a:solidFill>
              </a:rPr>
              <a:t> data</a:t>
            </a:r>
          </a:p>
          <a:p>
            <a:pPr marL="285750" indent="-285750" algn="l">
              <a:buFontTx/>
              <a:buChar char="-"/>
            </a:pPr>
            <a:r>
              <a:rPr lang="sv-SE" sz="1400" i="1" dirty="0" err="1" smtClean="0">
                <a:solidFill>
                  <a:srgbClr val="666666"/>
                </a:solidFill>
              </a:rPr>
              <a:t>Architectural</a:t>
            </a:r>
            <a:r>
              <a:rPr lang="sv-SE" sz="1400" i="1" dirty="0" smtClean="0">
                <a:solidFill>
                  <a:srgbClr val="666666"/>
                </a:solidFill>
              </a:rPr>
              <a:t> &amp; </a:t>
            </a:r>
            <a:r>
              <a:rPr lang="sv-SE" sz="1400" i="1" dirty="0" err="1" smtClean="0">
                <a:solidFill>
                  <a:srgbClr val="666666"/>
                </a:solidFill>
              </a:rPr>
              <a:t>Structural</a:t>
            </a:r>
            <a:endParaRPr lang="sv-SE" sz="1400" i="1" dirty="0" smtClean="0">
              <a:solidFill>
                <a:srgbClr val="666666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sv-SE" sz="1400" i="1" dirty="0" smtClean="0">
                <a:solidFill>
                  <a:srgbClr val="666666"/>
                </a:solidFill>
              </a:rPr>
              <a:t>Process </a:t>
            </a:r>
            <a:r>
              <a:rPr lang="sv-SE" sz="1400" i="1" dirty="0" err="1" smtClean="0">
                <a:solidFill>
                  <a:srgbClr val="666666"/>
                </a:solidFill>
              </a:rPr>
              <a:t>cooling</a:t>
            </a:r>
            <a:r>
              <a:rPr lang="sv-SE" sz="1400" i="1" dirty="0" smtClean="0">
                <a:solidFill>
                  <a:srgbClr val="666666"/>
                </a:solidFill>
              </a:rPr>
              <a:t> system</a:t>
            </a:r>
          </a:p>
          <a:p>
            <a:pPr marL="285750" indent="-285750" algn="l">
              <a:buFontTx/>
              <a:buChar char="-"/>
            </a:pPr>
            <a:r>
              <a:rPr lang="sv-SE" sz="1400" i="1" dirty="0" smtClean="0">
                <a:solidFill>
                  <a:srgbClr val="666666"/>
                </a:solidFill>
              </a:rPr>
              <a:t>HVAC</a:t>
            </a:r>
          </a:p>
          <a:p>
            <a:pPr marL="285750" indent="-285750" algn="l">
              <a:buFontTx/>
              <a:buChar char="-"/>
            </a:pPr>
            <a:r>
              <a:rPr lang="sv-SE" sz="1400" i="1" dirty="0" err="1" smtClean="0">
                <a:solidFill>
                  <a:srgbClr val="666666"/>
                </a:solidFill>
              </a:rPr>
              <a:t>Electrical</a:t>
            </a:r>
            <a:r>
              <a:rPr lang="sv-SE" sz="1400" i="1" dirty="0" smtClean="0">
                <a:solidFill>
                  <a:srgbClr val="666666"/>
                </a:solidFill>
              </a:rPr>
              <a:t> and I&amp;C</a:t>
            </a:r>
          </a:p>
          <a:p>
            <a:pPr marL="285750" indent="-285750" algn="l">
              <a:buFontTx/>
              <a:buChar char="-"/>
            </a:pPr>
            <a:r>
              <a:rPr lang="sv-SE" sz="1400" i="1" dirty="0" smtClean="0">
                <a:solidFill>
                  <a:srgbClr val="666666"/>
                </a:solidFill>
              </a:rPr>
              <a:t>Transport</a:t>
            </a:r>
          </a:p>
          <a:p>
            <a:pPr marL="285750" indent="-285750" algn="l">
              <a:buFontTx/>
              <a:buChar char="-"/>
            </a:pPr>
            <a:r>
              <a:rPr lang="sv-SE" sz="1400" i="1" dirty="0" smtClean="0">
                <a:solidFill>
                  <a:srgbClr val="666666"/>
                </a:solidFill>
              </a:rPr>
              <a:t>Landscape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53244" y="2074594"/>
            <a:ext cx="3218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400" i="1" dirty="0" smtClean="0">
                <a:solidFill>
                  <a:schemeClr val="accent1">
                    <a:lumMod val="75000"/>
                  </a:schemeClr>
                </a:solidFill>
              </a:rPr>
              <a:t>Peak: 200+ designers, 800 </a:t>
            </a:r>
            <a:r>
              <a:rPr lang="sv-SE" sz="1400" i="1" dirty="0" err="1" smtClean="0">
                <a:solidFill>
                  <a:schemeClr val="accent1">
                    <a:lumMod val="75000"/>
                  </a:schemeClr>
                </a:solidFill>
              </a:rPr>
              <a:t>contractors</a:t>
            </a:r>
            <a:endParaRPr lang="sv-SE" sz="1400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96337" y="3155068"/>
            <a:ext cx="1645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i="1" dirty="0" err="1" smtClean="0">
                <a:solidFill>
                  <a:schemeClr val="accent1">
                    <a:lumMod val="75000"/>
                  </a:schemeClr>
                </a:solidFill>
              </a:rPr>
              <a:t>First</a:t>
            </a:r>
            <a:r>
              <a:rPr lang="sv-SE" sz="14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v-SE" sz="1400" i="1" dirty="0" err="1" smtClean="0">
                <a:solidFill>
                  <a:schemeClr val="accent1">
                    <a:lumMod val="75000"/>
                  </a:schemeClr>
                </a:solidFill>
              </a:rPr>
              <a:t>buildings</a:t>
            </a:r>
            <a:r>
              <a:rPr lang="sv-SE" sz="1400" i="1" dirty="0" smtClean="0">
                <a:solidFill>
                  <a:schemeClr val="accent1">
                    <a:lumMod val="75000"/>
                  </a:schemeClr>
                </a:solidFill>
              </a:rPr>
              <a:t> ready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651574" y="3192306"/>
            <a:ext cx="2378487" cy="523220"/>
          </a:xfrm>
          <a:prstGeom prst="rect">
            <a:avLst/>
          </a:prstGeom>
          <a:solidFill>
            <a:srgbClr val="FFFFFF">
              <a:alpha val="4902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1400" i="1" dirty="0" smtClean="0">
                <a:solidFill>
                  <a:schemeClr val="accent3">
                    <a:lumMod val="50000"/>
                  </a:schemeClr>
                </a:solidFill>
              </a:rPr>
              <a:t>Facility Management </a:t>
            </a:r>
            <a:r>
              <a:rPr lang="sv-SE" sz="1400" i="1" dirty="0">
                <a:solidFill>
                  <a:schemeClr val="accent3">
                    <a:lumMod val="50000"/>
                  </a:schemeClr>
                </a:solidFill>
              </a:rPr>
              <a:t>D</a:t>
            </a:r>
            <a:r>
              <a:rPr lang="sv-SE" sz="1400" i="1" dirty="0" smtClean="0">
                <a:solidFill>
                  <a:schemeClr val="accent3">
                    <a:lumMod val="50000"/>
                  </a:schemeClr>
                </a:solidFill>
              </a:rPr>
              <a:t>ivision </a:t>
            </a:r>
            <a:endParaRPr lang="sv-SE" sz="1400" i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85612" y="3068132"/>
            <a:ext cx="2262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 smtClean="0">
                <a:solidFill>
                  <a:schemeClr val="accent3">
                    <a:lumMod val="50000"/>
                  </a:schemeClr>
                </a:solidFill>
              </a:rPr>
              <a:t>Re-</a:t>
            </a:r>
            <a:r>
              <a:rPr lang="sv-SE" sz="1400" i="1" dirty="0" err="1" smtClean="0">
                <a:solidFill>
                  <a:schemeClr val="accent3">
                    <a:lumMod val="50000"/>
                  </a:schemeClr>
                </a:solidFill>
              </a:rPr>
              <a:t>org</a:t>
            </a:r>
            <a:r>
              <a:rPr lang="sv-SE" sz="14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v-SE" sz="1400" i="1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sv-SE" sz="1400" i="1" dirty="0" smtClean="0">
                <a:solidFill>
                  <a:schemeClr val="accent3">
                    <a:lumMod val="50000"/>
                  </a:schemeClr>
                </a:solidFill>
              </a:rPr>
              <a:t>Operation &amp; </a:t>
            </a:r>
            <a:r>
              <a:rPr lang="sv-SE" sz="1400" i="1" dirty="0" err="1" smtClean="0">
                <a:solidFill>
                  <a:schemeClr val="accent3">
                    <a:lumMod val="50000"/>
                  </a:schemeClr>
                </a:solidFill>
              </a:rPr>
              <a:t>Infrastructure</a:t>
            </a:r>
            <a:r>
              <a:rPr lang="sv-SE" sz="14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v-SE" sz="1400" i="1" dirty="0" err="1">
                <a:solidFill>
                  <a:schemeClr val="accent3">
                    <a:lumMod val="50000"/>
                  </a:schemeClr>
                </a:solidFill>
              </a:rPr>
              <a:t>D</a:t>
            </a:r>
            <a:r>
              <a:rPr lang="sv-SE" sz="1400" i="1" dirty="0" err="1" smtClean="0">
                <a:solidFill>
                  <a:schemeClr val="accent3">
                    <a:lumMod val="50000"/>
                  </a:schemeClr>
                </a:solidFill>
              </a:rPr>
              <a:t>irectorate</a:t>
            </a:r>
            <a:r>
              <a:rPr lang="sv-SE" sz="14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sv-SE" sz="1400" i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81327" y="3180031"/>
            <a:ext cx="986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i="1" dirty="0" smtClean="0">
                <a:solidFill>
                  <a:schemeClr val="accent3">
                    <a:lumMod val="50000"/>
                  </a:schemeClr>
                </a:solidFill>
              </a:rPr>
              <a:t>EAM Live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230245" y="2119232"/>
            <a:ext cx="1363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>
                <a:solidFill>
                  <a:schemeClr val="accent3">
                    <a:lumMod val="50000"/>
                  </a:schemeClr>
                </a:solidFill>
              </a:rPr>
              <a:t>Staff: 15+5+4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88676" y="2570883"/>
            <a:ext cx="141410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/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52186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0" grpId="0"/>
      <p:bldP spid="21" grpId="0"/>
      <p:bldP spid="22" grpId="0"/>
      <p:bldP spid="26" grpId="0" animBg="1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 animBg="1"/>
      <p:bldP spid="45" grpId="0"/>
      <p:bldP spid="46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High</a:t>
            </a:r>
            <a:r>
              <a:rPr lang="sv-SE" dirty="0" smtClean="0"/>
              <a:t> ambitions for </a:t>
            </a:r>
            <a:r>
              <a:rPr lang="sv-SE" dirty="0" err="1" smtClean="0"/>
              <a:t>Building</a:t>
            </a:r>
            <a:r>
              <a:rPr lang="sv-SE" dirty="0" smtClean="0"/>
              <a:t> Information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7</a:t>
            </a:fld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Autodesk </a:t>
            </a:r>
            <a:r>
              <a:rPr lang="sv-SE" dirty="0" err="1" smtClean="0"/>
              <a:t>Excellence</a:t>
            </a:r>
            <a:r>
              <a:rPr lang="sv-SE" dirty="0" smtClean="0"/>
              <a:t> Awards 2019 </a:t>
            </a:r>
            <a:r>
              <a:rPr lang="sv-SE" dirty="0" err="1" smtClean="0"/>
              <a:t>winner</a:t>
            </a:r>
            <a:endParaRPr lang="sv-S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4C7D96-4F32-472C-AF32-98A91BC1A3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0" t="1326" b="-2"/>
          <a:stretch/>
        </p:blipFill>
        <p:spPr>
          <a:xfrm>
            <a:off x="2355273" y="1484784"/>
            <a:ext cx="6847010" cy="5138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165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96" y="1445661"/>
            <a:ext cx="9233211" cy="51867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Challenges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8</a:t>
            </a:fld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err="1" smtClean="0"/>
              <a:t>Obstacles</a:t>
            </a:r>
            <a:r>
              <a:rPr lang="sv-SE" dirty="0" smtClean="0"/>
              <a:t> </a:t>
            </a:r>
            <a:r>
              <a:rPr lang="sv-SE" dirty="0" err="1" smtClean="0"/>
              <a:t>when</a:t>
            </a:r>
            <a:r>
              <a:rPr lang="sv-SE" dirty="0" smtClean="0"/>
              <a:t> </a:t>
            </a:r>
            <a:r>
              <a:rPr lang="sv-SE" dirty="0" err="1" smtClean="0"/>
              <a:t>implementing</a:t>
            </a:r>
            <a:r>
              <a:rPr lang="sv-SE" dirty="0" smtClean="0"/>
              <a:t> </a:t>
            </a:r>
            <a:r>
              <a:rPr lang="sv-SE" dirty="0" err="1" smtClean="0"/>
              <a:t>maintenance</a:t>
            </a:r>
            <a:r>
              <a:rPr lang="sv-SE" dirty="0" smtClean="0"/>
              <a:t> planning</a:t>
            </a:r>
            <a:endParaRPr lang="sv-S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24734" y="3401838"/>
            <a:ext cx="8297142" cy="1492220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pPr marL="82550" lvl="1" indent="0">
              <a:buNone/>
            </a:pPr>
            <a:r>
              <a:rPr lang="sv-SE" dirty="0" smtClean="0">
                <a:sym typeface="Wingdings" panose="05000000000000000000" pitchFamily="2" charset="2"/>
              </a:rPr>
              <a:t> </a:t>
            </a:r>
            <a:r>
              <a:rPr lang="sv-SE" dirty="0" err="1" smtClean="0">
                <a:sym typeface="Wingdings" panose="05000000000000000000" pitchFamily="2" charset="2"/>
              </a:rPr>
              <a:t>M</a:t>
            </a:r>
            <a:r>
              <a:rPr lang="sv-SE" dirty="0" err="1" smtClean="0"/>
              <a:t>aintaining</a:t>
            </a:r>
            <a:r>
              <a:rPr lang="sv-SE" dirty="0" smtClean="0"/>
              <a:t> the data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sv-SE" dirty="0"/>
              <a:t> C</a:t>
            </a:r>
            <a:r>
              <a:rPr lang="sv-SE" dirty="0" smtClean="0"/>
              <a:t>hange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structure</a:t>
            </a:r>
            <a:r>
              <a:rPr lang="sv-SE" dirty="0" smtClean="0"/>
              <a:t> (BSAB96 for the civil </a:t>
            </a:r>
            <a:r>
              <a:rPr lang="sv-SE" dirty="0" err="1" smtClean="0"/>
              <a:t>construction</a:t>
            </a:r>
            <a:r>
              <a:rPr lang="sv-SE" dirty="0" smtClean="0"/>
              <a:t> Project)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sv-SE" dirty="0"/>
              <a:t> </a:t>
            </a:r>
            <a:r>
              <a:rPr lang="sv-SE" dirty="0" err="1" smtClean="0"/>
              <a:t>Quality</a:t>
            </a:r>
            <a:r>
              <a:rPr lang="sv-SE" dirty="0" smtClean="0"/>
              <a:t> </a:t>
            </a:r>
            <a:r>
              <a:rPr lang="sv-SE" dirty="0" err="1" smtClean="0"/>
              <a:t>issue</a:t>
            </a:r>
            <a:r>
              <a:rPr lang="sv-SE" dirty="0" smtClean="0"/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73713" y="1712196"/>
            <a:ext cx="1883737" cy="14244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2000" dirty="0" smtClean="0"/>
              <a:t>Organisation &amp; </a:t>
            </a:r>
            <a:r>
              <a:rPr lang="sv-SE" sz="2000" dirty="0" err="1" smtClean="0"/>
              <a:t>procedures</a:t>
            </a:r>
            <a:endParaRPr lang="sv-SE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573713" y="3401838"/>
            <a:ext cx="1883737" cy="14922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2000" dirty="0" err="1" smtClean="0"/>
              <a:t>Large</a:t>
            </a:r>
            <a:r>
              <a:rPr lang="sv-SE" sz="2000" dirty="0" smtClean="0"/>
              <a:t> </a:t>
            </a:r>
            <a:r>
              <a:rPr lang="sv-SE" sz="2000" dirty="0" err="1" smtClean="0"/>
              <a:t>amount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data</a:t>
            </a:r>
            <a:endParaRPr lang="sv-SE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797302" y="1751374"/>
            <a:ext cx="8297141" cy="1323439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sv-SE" sz="2000" dirty="0" err="1" smtClean="0">
                <a:solidFill>
                  <a:srgbClr val="666666"/>
                </a:solidFill>
              </a:rPr>
              <a:t>Immature</a:t>
            </a:r>
            <a:r>
              <a:rPr lang="sv-SE" sz="2000" dirty="0" smtClean="0">
                <a:solidFill>
                  <a:srgbClr val="666666"/>
                </a:solidFill>
              </a:rPr>
              <a:t> organisation</a:t>
            </a:r>
          </a:p>
          <a:p>
            <a:pPr marL="342900" indent="-342900" algn="l">
              <a:buFont typeface="Wingdings" panose="05000000000000000000" pitchFamily="2" charset="2"/>
              <a:buChar char="à"/>
            </a:pPr>
            <a:r>
              <a:rPr lang="sv-SE" sz="2000" dirty="0" err="1" smtClean="0">
                <a:solidFill>
                  <a:srgbClr val="666666"/>
                </a:solidFill>
                <a:sym typeface="Wingdings" panose="05000000000000000000" pitchFamily="2" charset="2"/>
              </a:rPr>
              <a:t>Implementing</a:t>
            </a:r>
            <a:r>
              <a:rPr lang="sv-SE" sz="2000" dirty="0" smtClean="0">
                <a:solidFill>
                  <a:srgbClr val="666666"/>
                </a:solidFill>
                <a:sym typeface="Wingdings" panose="05000000000000000000" pitchFamily="2" charset="2"/>
              </a:rPr>
              <a:t> the </a:t>
            </a:r>
            <a:r>
              <a:rPr lang="sv-SE" sz="2000" dirty="0" err="1" smtClean="0">
                <a:solidFill>
                  <a:srgbClr val="666666"/>
                </a:solidFill>
                <a:sym typeface="Wingdings" panose="05000000000000000000" pitchFamily="2" charset="2"/>
              </a:rPr>
              <a:t>tool</a:t>
            </a:r>
            <a:r>
              <a:rPr lang="sv-SE" sz="2000" dirty="0" smtClean="0">
                <a:solidFill>
                  <a:srgbClr val="666666"/>
                </a:solidFill>
                <a:sym typeface="Wingdings" panose="05000000000000000000" pitchFamily="2" charset="2"/>
              </a:rPr>
              <a:t> </a:t>
            </a:r>
            <a:r>
              <a:rPr lang="sv-SE" sz="2000" dirty="0" err="1" smtClean="0">
                <a:solidFill>
                  <a:srgbClr val="666666"/>
                </a:solidFill>
                <a:sym typeface="Wingdings" panose="05000000000000000000" pitchFamily="2" charset="2"/>
              </a:rPr>
              <a:t>introduces</a:t>
            </a:r>
            <a:r>
              <a:rPr lang="sv-SE" sz="2000" dirty="0" smtClean="0">
                <a:solidFill>
                  <a:srgbClr val="666666"/>
                </a:solidFill>
                <a:sym typeface="Wingdings" panose="05000000000000000000" pitchFamily="2" charset="2"/>
              </a:rPr>
              <a:t> </a:t>
            </a:r>
            <a:r>
              <a:rPr lang="sv-SE" sz="2000" dirty="0" err="1" smtClean="0">
                <a:solidFill>
                  <a:srgbClr val="666666"/>
                </a:solidFill>
                <a:sym typeface="Wingdings" panose="05000000000000000000" pitchFamily="2" charset="2"/>
              </a:rPr>
              <a:t>roles</a:t>
            </a:r>
            <a:r>
              <a:rPr lang="sv-SE" sz="2000" dirty="0" smtClean="0">
                <a:solidFill>
                  <a:srgbClr val="666666"/>
                </a:solidFill>
                <a:sym typeface="Wingdings" panose="05000000000000000000" pitchFamily="2" charset="2"/>
              </a:rPr>
              <a:t> &amp; </a:t>
            </a:r>
            <a:r>
              <a:rPr lang="sv-SE" sz="2000" dirty="0" err="1" smtClean="0">
                <a:solidFill>
                  <a:srgbClr val="666666"/>
                </a:solidFill>
                <a:sym typeface="Wingdings" panose="05000000000000000000" pitchFamily="2" charset="2"/>
              </a:rPr>
              <a:t>checkpoints</a:t>
            </a:r>
            <a:endParaRPr lang="sv-SE" sz="2000" dirty="0" smtClean="0">
              <a:solidFill>
                <a:srgbClr val="666666"/>
              </a:solidFill>
              <a:sym typeface="Wingdings" panose="05000000000000000000" pitchFamily="2" charset="2"/>
            </a:endParaRPr>
          </a:p>
          <a:p>
            <a:pPr marL="342900" indent="-342900" algn="l">
              <a:buFont typeface="Wingdings" panose="05000000000000000000" pitchFamily="2" charset="2"/>
              <a:buChar char="à"/>
            </a:pPr>
            <a:r>
              <a:rPr lang="sv-SE" sz="2000" dirty="0" err="1" smtClean="0">
                <a:solidFill>
                  <a:srgbClr val="666666"/>
                </a:solidFill>
                <a:sym typeface="Wingdings" panose="05000000000000000000" pitchFamily="2" charset="2"/>
              </a:rPr>
              <a:t>When</a:t>
            </a:r>
            <a:r>
              <a:rPr lang="sv-SE" sz="2000" dirty="0" smtClean="0">
                <a:solidFill>
                  <a:srgbClr val="666666"/>
                </a:solidFill>
                <a:sym typeface="Wingdings" panose="05000000000000000000" pitchFamily="2" charset="2"/>
              </a:rPr>
              <a:t> to </a:t>
            </a:r>
            <a:r>
              <a:rPr lang="sv-SE" sz="2000" dirty="0" err="1" smtClean="0">
                <a:solidFill>
                  <a:srgbClr val="666666"/>
                </a:solidFill>
                <a:sym typeface="Wingdings" panose="05000000000000000000" pitchFamily="2" charset="2"/>
              </a:rPr>
              <a:t>introduce</a:t>
            </a:r>
            <a:r>
              <a:rPr lang="sv-SE" sz="2000" dirty="0" smtClean="0">
                <a:solidFill>
                  <a:srgbClr val="666666"/>
                </a:solidFill>
                <a:sym typeface="Wingdings" panose="05000000000000000000" pitchFamily="2" charset="2"/>
              </a:rPr>
              <a:t> </a:t>
            </a:r>
            <a:r>
              <a:rPr lang="sv-SE" sz="2000" dirty="0" err="1" smtClean="0">
                <a:solidFill>
                  <a:srgbClr val="666666"/>
                </a:solidFill>
                <a:sym typeface="Wingdings" panose="05000000000000000000" pitchFamily="2" charset="2"/>
              </a:rPr>
              <a:t>control</a:t>
            </a:r>
            <a:r>
              <a:rPr lang="sv-SE" sz="2000" dirty="0" smtClean="0">
                <a:solidFill>
                  <a:srgbClr val="666666"/>
                </a:solidFill>
                <a:sym typeface="Wingdings" panose="05000000000000000000" pitchFamily="2" charset="2"/>
              </a:rPr>
              <a:t> in the system, </a:t>
            </a:r>
            <a:r>
              <a:rPr lang="sv-SE" sz="2000" dirty="0" err="1" smtClean="0">
                <a:solidFill>
                  <a:srgbClr val="666666"/>
                </a:solidFill>
                <a:sym typeface="Wingdings" panose="05000000000000000000" pitchFamily="2" charset="2"/>
              </a:rPr>
              <a:t>creating</a:t>
            </a:r>
            <a:r>
              <a:rPr lang="sv-SE" sz="2000" dirty="0" smtClean="0">
                <a:solidFill>
                  <a:srgbClr val="666666"/>
                </a:solidFill>
                <a:sym typeface="Wingdings" panose="05000000000000000000" pitchFamily="2" charset="2"/>
              </a:rPr>
              <a:t> </a:t>
            </a:r>
            <a:r>
              <a:rPr lang="sv-SE" sz="2000" dirty="0" err="1" smtClean="0">
                <a:solidFill>
                  <a:srgbClr val="666666"/>
                </a:solidFill>
                <a:sym typeface="Wingdings" panose="05000000000000000000" pitchFamily="2" charset="2"/>
              </a:rPr>
              <a:t>treshold</a:t>
            </a:r>
            <a:r>
              <a:rPr lang="sv-SE" sz="2000" dirty="0" smtClean="0">
                <a:solidFill>
                  <a:srgbClr val="666666"/>
                </a:solidFill>
                <a:sym typeface="Wingdings" panose="05000000000000000000" pitchFamily="2" charset="2"/>
              </a:rPr>
              <a:t> for </a:t>
            </a:r>
            <a:r>
              <a:rPr lang="sv-SE" sz="2000" dirty="0" err="1" smtClean="0">
                <a:solidFill>
                  <a:srgbClr val="666666"/>
                </a:solidFill>
                <a:sym typeface="Wingdings" panose="05000000000000000000" pitchFamily="2" charset="2"/>
              </a:rPr>
              <a:t>users</a:t>
            </a:r>
            <a:r>
              <a:rPr lang="sv-SE" sz="2000" dirty="0" smtClean="0">
                <a:solidFill>
                  <a:srgbClr val="666666"/>
                </a:solidFill>
                <a:sym typeface="Wingdings" panose="05000000000000000000" pitchFamily="2" charset="2"/>
              </a:rPr>
              <a:t>?</a:t>
            </a:r>
          </a:p>
          <a:p>
            <a:pPr marL="342900" indent="-342900" algn="l">
              <a:buFont typeface="Wingdings" panose="05000000000000000000" pitchFamily="2" charset="2"/>
              <a:buChar char="à"/>
            </a:pPr>
            <a:r>
              <a:rPr lang="sv-SE" sz="2000" dirty="0" smtClean="0">
                <a:solidFill>
                  <a:srgbClr val="666666"/>
                </a:solidFill>
                <a:sym typeface="Wingdings" panose="05000000000000000000" pitchFamily="2" charset="2"/>
              </a:rPr>
              <a:t>Lack </a:t>
            </a:r>
            <a:r>
              <a:rPr lang="sv-SE" sz="2000" dirty="0" err="1" smtClean="0">
                <a:solidFill>
                  <a:srgbClr val="666666"/>
                </a:solidFill>
                <a:sym typeface="Wingdings" panose="05000000000000000000" pitchFamily="2" charset="2"/>
              </a:rPr>
              <a:t>of</a:t>
            </a:r>
            <a:r>
              <a:rPr lang="sv-SE" sz="2000" dirty="0" smtClean="0">
                <a:solidFill>
                  <a:srgbClr val="666666"/>
                </a:solidFill>
                <a:sym typeface="Wingdings" panose="05000000000000000000" pitchFamily="2" charset="2"/>
              </a:rPr>
              <a:t> </a:t>
            </a:r>
            <a:r>
              <a:rPr lang="sv-SE" sz="2000" dirty="0" err="1" smtClean="0">
                <a:solidFill>
                  <a:srgbClr val="666666"/>
                </a:solidFill>
                <a:sym typeface="Wingdings" panose="05000000000000000000" pitchFamily="2" charset="2"/>
              </a:rPr>
              <a:t>maintenance</a:t>
            </a:r>
            <a:r>
              <a:rPr lang="sv-SE" sz="2000" dirty="0" smtClean="0">
                <a:solidFill>
                  <a:srgbClr val="666666"/>
                </a:solidFill>
                <a:sym typeface="Wingdings" panose="05000000000000000000" pitchFamily="2" charset="2"/>
              </a:rPr>
              <a:t> </a:t>
            </a:r>
            <a:r>
              <a:rPr lang="sv-SE" sz="2000" dirty="0" err="1" smtClean="0">
                <a:solidFill>
                  <a:srgbClr val="666666"/>
                </a:solidFill>
                <a:sym typeface="Wingdings" panose="05000000000000000000" pitchFamily="2" charset="2"/>
              </a:rPr>
              <a:t>strategy</a:t>
            </a:r>
            <a:endParaRPr lang="sv-SE" sz="2000" dirty="0" smtClean="0">
              <a:solidFill>
                <a:srgbClr val="6666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2166" y="5144272"/>
            <a:ext cx="8553450" cy="1323439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sv-SE" sz="2000" dirty="0" err="1" smtClean="0">
                <a:solidFill>
                  <a:srgbClr val="666666"/>
                </a:solidFill>
              </a:rPr>
              <a:t>Poor</a:t>
            </a:r>
            <a:r>
              <a:rPr lang="sv-SE" sz="2000" dirty="0" smtClean="0">
                <a:solidFill>
                  <a:srgbClr val="666666"/>
                </a:solidFill>
              </a:rPr>
              <a:t> </a:t>
            </a:r>
            <a:r>
              <a:rPr lang="sv-SE" sz="2000" dirty="0" err="1" smtClean="0">
                <a:solidFill>
                  <a:srgbClr val="666666"/>
                </a:solidFill>
              </a:rPr>
              <a:t>alignment</a:t>
            </a:r>
            <a:r>
              <a:rPr lang="sv-SE" sz="2000" dirty="0" smtClean="0">
                <a:solidFill>
                  <a:srgbClr val="666666"/>
                </a:solidFill>
              </a:rPr>
              <a:t> </a:t>
            </a:r>
            <a:r>
              <a:rPr lang="sv-SE" sz="2000" dirty="0" err="1" smtClean="0">
                <a:solidFill>
                  <a:srgbClr val="666666"/>
                </a:solidFill>
              </a:rPr>
              <a:t>between</a:t>
            </a:r>
            <a:r>
              <a:rPr lang="sv-SE" sz="2000" dirty="0" smtClean="0">
                <a:solidFill>
                  <a:srgbClr val="666666"/>
                </a:solidFill>
              </a:rPr>
              <a:t> </a:t>
            </a:r>
            <a:r>
              <a:rPr lang="sv-SE" sz="2000" dirty="0" err="1" smtClean="0">
                <a:solidFill>
                  <a:srgbClr val="666666"/>
                </a:solidFill>
              </a:rPr>
              <a:t>strategy</a:t>
            </a:r>
            <a:r>
              <a:rPr lang="sv-SE" sz="2000" dirty="0" smtClean="0">
                <a:solidFill>
                  <a:srgbClr val="666666"/>
                </a:solidFill>
              </a:rPr>
              <a:t> and </a:t>
            </a:r>
            <a:r>
              <a:rPr lang="sv-SE" sz="2000" dirty="0" err="1" smtClean="0">
                <a:solidFill>
                  <a:srgbClr val="666666"/>
                </a:solidFill>
              </a:rPr>
              <a:t>decisions</a:t>
            </a:r>
            <a:endParaRPr lang="sv-SE" sz="2000" dirty="0">
              <a:solidFill>
                <a:srgbClr val="666666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à"/>
            </a:pPr>
            <a:r>
              <a:rPr lang="sv-SE" sz="2000" dirty="0" smtClean="0">
                <a:solidFill>
                  <a:srgbClr val="666666"/>
                </a:solidFill>
                <a:sym typeface="Wingdings" panose="05000000000000000000" pitchFamily="2" charset="2"/>
              </a:rPr>
              <a:t>Lack </a:t>
            </a:r>
            <a:r>
              <a:rPr lang="sv-SE" sz="2000" dirty="0" err="1" smtClean="0">
                <a:solidFill>
                  <a:srgbClr val="666666"/>
                </a:solidFill>
                <a:sym typeface="Wingdings" panose="05000000000000000000" pitchFamily="2" charset="2"/>
              </a:rPr>
              <a:t>of</a:t>
            </a:r>
            <a:r>
              <a:rPr lang="sv-SE" sz="2000" dirty="0" smtClean="0">
                <a:solidFill>
                  <a:srgbClr val="666666"/>
                </a:solidFill>
                <a:sym typeface="Wingdings" panose="05000000000000000000" pitchFamily="2" charset="2"/>
              </a:rPr>
              <a:t> </a:t>
            </a:r>
            <a:r>
              <a:rPr lang="sv-SE" sz="2000" dirty="0" err="1" smtClean="0">
                <a:solidFill>
                  <a:srgbClr val="666666"/>
                </a:solidFill>
                <a:sym typeface="Wingdings" panose="05000000000000000000" pitchFamily="2" charset="2"/>
              </a:rPr>
              <a:t>resources</a:t>
            </a:r>
            <a:r>
              <a:rPr lang="sv-SE" sz="2000" dirty="0" smtClean="0">
                <a:solidFill>
                  <a:srgbClr val="666666"/>
                </a:solidFill>
                <a:sym typeface="Wingdings" panose="05000000000000000000" pitchFamily="2" charset="2"/>
              </a:rPr>
              <a:t>, central vs </a:t>
            </a:r>
            <a:r>
              <a:rPr lang="sv-SE" sz="2000" dirty="0" err="1" smtClean="0">
                <a:solidFill>
                  <a:srgbClr val="666666"/>
                </a:solidFill>
                <a:sym typeface="Wingdings" panose="05000000000000000000" pitchFamily="2" charset="2"/>
              </a:rPr>
              <a:t>decentralised</a:t>
            </a:r>
            <a:endParaRPr lang="sv-SE" sz="2000" dirty="0" smtClean="0">
              <a:solidFill>
                <a:srgbClr val="666666"/>
              </a:solidFill>
              <a:sym typeface="Wingdings" panose="05000000000000000000" pitchFamily="2" charset="2"/>
            </a:endParaRPr>
          </a:p>
          <a:p>
            <a:pPr marL="342900" indent="-342900" algn="l">
              <a:buFont typeface="Wingdings" panose="05000000000000000000" pitchFamily="2" charset="2"/>
              <a:buChar char="à"/>
            </a:pPr>
            <a:r>
              <a:rPr lang="sv-SE" sz="2000" dirty="0" err="1" smtClean="0">
                <a:solidFill>
                  <a:srgbClr val="666666"/>
                </a:solidFill>
                <a:sym typeface="Wingdings" panose="05000000000000000000" pitchFamily="2" charset="2"/>
              </a:rPr>
              <a:t>Rules</a:t>
            </a:r>
            <a:r>
              <a:rPr lang="sv-SE" sz="2000" dirty="0" smtClean="0">
                <a:solidFill>
                  <a:srgbClr val="666666"/>
                </a:solidFill>
                <a:sym typeface="Wingdings" panose="05000000000000000000" pitchFamily="2" charset="2"/>
              </a:rPr>
              <a:t> and </a:t>
            </a:r>
            <a:r>
              <a:rPr lang="sv-SE" sz="2000" dirty="0" err="1" smtClean="0">
                <a:solidFill>
                  <a:srgbClr val="666666"/>
                </a:solidFill>
                <a:sym typeface="Wingdings" panose="05000000000000000000" pitchFamily="2" charset="2"/>
              </a:rPr>
              <a:t>routines</a:t>
            </a:r>
            <a:r>
              <a:rPr lang="sv-SE" sz="2000" dirty="0" smtClean="0">
                <a:solidFill>
                  <a:srgbClr val="666666"/>
                </a:solidFill>
                <a:sym typeface="Wingdings" panose="05000000000000000000" pitchFamily="2" charset="2"/>
              </a:rPr>
              <a:t> </a:t>
            </a:r>
            <a:r>
              <a:rPr lang="sv-SE" sz="2000" dirty="0" err="1" smtClean="0">
                <a:solidFill>
                  <a:srgbClr val="666666"/>
                </a:solidFill>
                <a:sym typeface="Wingdings" panose="05000000000000000000" pitchFamily="2" charset="2"/>
              </a:rPr>
              <a:t>limitating</a:t>
            </a:r>
            <a:r>
              <a:rPr lang="sv-SE" sz="2000" dirty="0" smtClean="0">
                <a:solidFill>
                  <a:srgbClr val="666666"/>
                </a:solidFill>
                <a:sym typeface="Wingdings" panose="05000000000000000000" pitchFamily="2" charset="2"/>
              </a:rPr>
              <a:t> access</a:t>
            </a:r>
          </a:p>
          <a:p>
            <a:pPr marL="342900" indent="-342900" algn="l">
              <a:buFont typeface="Wingdings" panose="05000000000000000000" pitchFamily="2" charset="2"/>
              <a:buChar char="à"/>
            </a:pPr>
            <a:r>
              <a:rPr lang="sv-SE" sz="2000" dirty="0" smtClean="0">
                <a:solidFill>
                  <a:srgbClr val="666666"/>
                </a:solidFill>
                <a:sym typeface="Wingdings" panose="05000000000000000000" pitchFamily="2" charset="2"/>
              </a:rPr>
              <a:t>Lack </a:t>
            </a:r>
            <a:r>
              <a:rPr lang="sv-SE" sz="2000" dirty="0" err="1" smtClean="0">
                <a:solidFill>
                  <a:srgbClr val="666666"/>
                </a:solidFill>
                <a:sym typeface="Wingdings" panose="05000000000000000000" pitchFamily="2" charset="2"/>
              </a:rPr>
              <a:t>of</a:t>
            </a:r>
            <a:r>
              <a:rPr lang="sv-SE" sz="2000" dirty="0" smtClean="0">
                <a:solidFill>
                  <a:srgbClr val="666666"/>
                </a:solidFill>
                <a:sym typeface="Wingdings" panose="05000000000000000000" pitchFamily="2" charset="2"/>
              </a:rPr>
              <a:t> </a:t>
            </a:r>
            <a:r>
              <a:rPr lang="sv-SE" sz="2000" dirty="0" err="1" smtClean="0">
                <a:solidFill>
                  <a:srgbClr val="666666"/>
                </a:solidFill>
                <a:sym typeface="Wingdings" panose="05000000000000000000" pitchFamily="2" charset="2"/>
              </a:rPr>
              <a:t>interest</a:t>
            </a:r>
            <a:r>
              <a:rPr lang="sv-SE" sz="2000" dirty="0" smtClean="0">
                <a:solidFill>
                  <a:srgbClr val="666666"/>
                </a:solidFill>
                <a:sym typeface="Wingdings" panose="05000000000000000000" pitchFamily="2" charset="2"/>
              </a:rPr>
              <a:t> from organisation (focus on installation / </a:t>
            </a:r>
            <a:r>
              <a:rPr lang="sv-SE" sz="2000" dirty="0" err="1" smtClean="0">
                <a:solidFill>
                  <a:srgbClr val="666666"/>
                </a:solidFill>
                <a:sym typeface="Wingdings" panose="05000000000000000000" pitchFamily="2" charset="2"/>
              </a:rPr>
              <a:t>commissiong</a:t>
            </a:r>
            <a:endParaRPr lang="sv-SE" sz="2000" dirty="0" smtClean="0">
              <a:solidFill>
                <a:srgbClr val="666666"/>
              </a:solidFill>
              <a:sym typeface="Wingdings" panose="05000000000000000000" pitchFamily="2" charset="2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73712" y="5143500"/>
            <a:ext cx="1883737" cy="13317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2000" dirty="0" smtClean="0"/>
              <a:t>Resources and </a:t>
            </a:r>
            <a:r>
              <a:rPr lang="sv-SE" sz="2000" dirty="0" err="1" smtClean="0"/>
              <a:t>rules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4824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Approach for implementation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9</a:t>
            </a:fld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6 </a:t>
            </a:r>
            <a:r>
              <a:rPr lang="sv-SE" dirty="0" err="1" smtClean="0"/>
              <a:t>guiding</a:t>
            </a:r>
            <a:r>
              <a:rPr lang="sv-SE" dirty="0" smtClean="0"/>
              <a:t> principals </a:t>
            </a:r>
            <a:r>
              <a:rPr lang="sv-SE" dirty="0" err="1" smtClean="0"/>
              <a:t>when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implement</a:t>
            </a:r>
            <a:r>
              <a:rPr lang="sv-SE" dirty="0" smtClean="0"/>
              <a:t> </a:t>
            </a:r>
            <a:r>
              <a:rPr lang="sv-SE" dirty="0" err="1" smtClean="0"/>
              <a:t>facility</a:t>
            </a:r>
            <a:r>
              <a:rPr lang="sv-SE" dirty="0" smtClean="0"/>
              <a:t> </a:t>
            </a:r>
            <a:r>
              <a:rPr lang="sv-SE" dirty="0" err="1" smtClean="0"/>
              <a:t>maintenance</a:t>
            </a:r>
            <a:endParaRPr lang="sv-SE" dirty="0"/>
          </a:p>
        </p:txBody>
      </p:sp>
      <p:sp>
        <p:nvSpPr>
          <p:cNvPr id="8" name="Rounded Rectangle 7"/>
          <p:cNvSpPr/>
          <p:nvPr/>
        </p:nvSpPr>
        <p:spPr>
          <a:xfrm>
            <a:off x="573712" y="3211418"/>
            <a:ext cx="2636669" cy="1233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err="1" smtClean="0"/>
              <a:t>Involving</a:t>
            </a:r>
            <a:r>
              <a:rPr lang="sv-SE" dirty="0" smtClean="0"/>
              <a:t> system </a:t>
            </a:r>
            <a:r>
              <a:rPr lang="sv-SE" dirty="0" err="1" smtClean="0"/>
              <a:t>owners</a:t>
            </a:r>
            <a:r>
              <a:rPr lang="sv-SE" dirty="0" smtClean="0"/>
              <a:t> in the implementation </a:t>
            </a:r>
            <a:endParaRPr lang="sv-SE" dirty="0"/>
          </a:p>
        </p:txBody>
      </p:sp>
      <p:sp>
        <p:nvSpPr>
          <p:cNvPr id="9" name="Rounded Rectangle 8"/>
          <p:cNvSpPr/>
          <p:nvPr/>
        </p:nvSpPr>
        <p:spPr>
          <a:xfrm>
            <a:off x="538157" y="4735776"/>
            <a:ext cx="2636669" cy="13166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err="1" smtClean="0"/>
              <a:t>Using</a:t>
            </a:r>
            <a:r>
              <a:rPr lang="sv-SE" dirty="0" smtClean="0"/>
              <a:t> ”</a:t>
            </a:r>
            <a:r>
              <a:rPr lang="sv-SE" dirty="0" err="1" smtClean="0"/>
              <a:t>low</a:t>
            </a:r>
            <a:r>
              <a:rPr lang="sv-SE" dirty="0" smtClean="0"/>
              <a:t> </a:t>
            </a:r>
            <a:r>
              <a:rPr lang="sv-SE" dirty="0" err="1" smtClean="0"/>
              <a:t>hanging</a:t>
            </a:r>
            <a:r>
              <a:rPr lang="sv-SE" dirty="0" smtClean="0"/>
              <a:t> </a:t>
            </a:r>
            <a:r>
              <a:rPr lang="sv-SE" dirty="0" err="1" smtClean="0"/>
              <a:t>fruit</a:t>
            </a:r>
            <a:r>
              <a:rPr lang="sv-SE" dirty="0" smtClean="0"/>
              <a:t>” to present </a:t>
            </a:r>
            <a:r>
              <a:rPr lang="sv-SE" dirty="0" err="1" smtClean="0"/>
              <a:t>good</a:t>
            </a:r>
            <a:r>
              <a:rPr lang="sv-SE" dirty="0" smtClean="0"/>
              <a:t> </a:t>
            </a:r>
            <a:r>
              <a:rPr lang="sv-SE" dirty="0" err="1" smtClean="0"/>
              <a:t>examples</a:t>
            </a:r>
            <a:endParaRPr lang="sv-SE" dirty="0"/>
          </a:p>
        </p:txBody>
      </p:sp>
      <p:sp>
        <p:nvSpPr>
          <p:cNvPr id="10" name="Rounded Rectangle 9"/>
          <p:cNvSpPr/>
          <p:nvPr/>
        </p:nvSpPr>
        <p:spPr>
          <a:xfrm>
            <a:off x="8653460" y="1625097"/>
            <a:ext cx="2636669" cy="1275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err="1" smtClean="0"/>
              <a:t>Applying</a:t>
            </a:r>
            <a:r>
              <a:rPr lang="sv-SE" dirty="0" smtClean="0"/>
              <a:t> a </a:t>
            </a:r>
            <a:r>
              <a:rPr lang="sv-SE" i="1" dirty="0" err="1" smtClean="0"/>
              <a:t>graded</a:t>
            </a:r>
            <a:r>
              <a:rPr lang="sv-SE" i="1" dirty="0" smtClean="0"/>
              <a:t> approach </a:t>
            </a:r>
            <a:r>
              <a:rPr lang="sv-SE" dirty="0" smtClean="0"/>
              <a:t>to system implementation </a:t>
            </a:r>
            <a:endParaRPr lang="sv-SE" dirty="0"/>
          </a:p>
        </p:txBody>
      </p:sp>
      <p:sp>
        <p:nvSpPr>
          <p:cNvPr id="11" name="Rounded Rectangle 10"/>
          <p:cNvSpPr/>
          <p:nvPr/>
        </p:nvSpPr>
        <p:spPr>
          <a:xfrm>
            <a:off x="8639464" y="3211419"/>
            <a:ext cx="2636669" cy="12335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err="1" smtClean="0"/>
              <a:t>Launching</a:t>
            </a:r>
            <a:r>
              <a:rPr lang="sv-SE" dirty="0" smtClean="0"/>
              <a:t> pilots to test and show </a:t>
            </a:r>
            <a:r>
              <a:rPr lang="sv-SE" dirty="0" err="1" smtClean="0"/>
              <a:t>examples</a:t>
            </a:r>
            <a:endParaRPr lang="sv-SE" dirty="0"/>
          </a:p>
        </p:txBody>
      </p:sp>
      <p:sp>
        <p:nvSpPr>
          <p:cNvPr id="12" name="Rounded Rectangle 11"/>
          <p:cNvSpPr/>
          <p:nvPr/>
        </p:nvSpPr>
        <p:spPr>
          <a:xfrm>
            <a:off x="573712" y="1625097"/>
            <a:ext cx="2636669" cy="1275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smtClean="0"/>
              <a:t>Pro-</a:t>
            </a:r>
            <a:r>
              <a:rPr lang="sv-SE" dirty="0" err="1" smtClean="0"/>
              <a:t>active</a:t>
            </a:r>
            <a:r>
              <a:rPr lang="sv-SE" dirty="0" smtClean="0"/>
              <a:t> planning, </a:t>
            </a:r>
            <a:r>
              <a:rPr lang="sv-SE" dirty="0" err="1" smtClean="0"/>
              <a:t>prioritising</a:t>
            </a:r>
            <a:r>
              <a:rPr lang="sv-SE" dirty="0" smtClean="0"/>
              <a:t> and </a:t>
            </a:r>
            <a:r>
              <a:rPr lang="sv-SE" dirty="0" err="1" smtClean="0"/>
              <a:t>bulking</a:t>
            </a:r>
            <a:r>
              <a:rPr lang="sv-SE" dirty="0" smtClean="0"/>
              <a:t> </a:t>
            </a:r>
            <a:r>
              <a:rPr lang="sv-SE" dirty="0" err="1" smtClean="0"/>
              <a:t>work</a:t>
            </a:r>
            <a:endParaRPr lang="sv-SE" dirty="0"/>
          </a:p>
        </p:txBody>
      </p:sp>
      <p:sp>
        <p:nvSpPr>
          <p:cNvPr id="13" name="Rounded Rectangle 12"/>
          <p:cNvSpPr/>
          <p:nvPr/>
        </p:nvSpPr>
        <p:spPr>
          <a:xfrm>
            <a:off x="8639463" y="4729544"/>
            <a:ext cx="2636669" cy="13229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 smtClean="0"/>
              <a:t>Lowering the </a:t>
            </a:r>
            <a:r>
              <a:rPr lang="sv-SE" dirty="0" err="1" smtClean="0"/>
              <a:t>treshold</a:t>
            </a:r>
            <a:r>
              <a:rPr lang="sv-SE" dirty="0" smtClean="0"/>
              <a:t> – start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light</a:t>
            </a:r>
            <a:r>
              <a:rPr lang="sv-SE" dirty="0" smtClean="0"/>
              <a:t> implementation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552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ESS-0060907 - Chess Core Powerpoint</Template>
  <TotalTime>4064</TotalTime>
  <Words>1159</Words>
  <Application>Microsoft Office PowerPoint</Application>
  <PresentationFormat>Widescreen</PresentationFormat>
  <Paragraphs>231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Segoe UI</vt:lpstr>
      <vt:lpstr>Segoe UI Light</vt:lpstr>
      <vt:lpstr>Segoe UI Semibold</vt:lpstr>
      <vt:lpstr>Wingdings</vt:lpstr>
      <vt:lpstr>Office-tema</vt:lpstr>
      <vt:lpstr>PowerPoint Presentation</vt:lpstr>
      <vt:lpstr>Doing right from the start? </vt:lpstr>
      <vt:lpstr>Greenfield project</vt:lpstr>
      <vt:lpstr>Greenfield project</vt:lpstr>
      <vt:lpstr>Greenfield project</vt:lpstr>
      <vt:lpstr>Transition phase for facility infrastructure </vt:lpstr>
      <vt:lpstr>High ambitions for Building Information</vt:lpstr>
      <vt:lpstr>Challenges</vt:lpstr>
      <vt:lpstr>Approach for implementation</vt:lpstr>
      <vt:lpstr>Approach for implementation</vt:lpstr>
      <vt:lpstr>Approach for implementation</vt:lpstr>
      <vt:lpstr>Approach for implementation</vt:lpstr>
      <vt:lpstr>Approach for implementation</vt:lpstr>
      <vt:lpstr>Approach for implementation</vt:lpstr>
      <vt:lpstr>Approach for implementation</vt:lpstr>
      <vt:lpstr>Approach for implementation</vt:lpstr>
      <vt:lpstr>Success stories to share</vt:lpstr>
      <vt:lpstr>Finish presentation</vt:lpstr>
    </vt:vector>
  </TitlesOfParts>
  <Company>European Spallation Source ERIC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Sjöholm</dc:creator>
  <cp:lastModifiedBy>Michael Sjöholm</cp:lastModifiedBy>
  <cp:revision>90</cp:revision>
  <cp:lastPrinted>2019-03-08T10:27:30Z</cp:lastPrinted>
  <dcterms:created xsi:type="dcterms:W3CDTF">2023-09-22T10:39:04Z</dcterms:created>
  <dcterms:modified xsi:type="dcterms:W3CDTF">2023-09-27T12:01:32Z</dcterms:modified>
</cp:coreProperties>
</file>