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3" r:id="rId3"/>
    <p:sldId id="376" r:id="rId4"/>
    <p:sldId id="334" r:id="rId5"/>
    <p:sldId id="360" r:id="rId6"/>
    <p:sldId id="401" r:id="rId7"/>
    <p:sldId id="349" r:id="rId8"/>
    <p:sldId id="392" r:id="rId9"/>
    <p:sldId id="393" r:id="rId10"/>
    <p:sldId id="390" r:id="rId11"/>
    <p:sldId id="396" r:id="rId12"/>
    <p:sldId id="397" r:id="rId13"/>
    <p:sldId id="398" r:id="rId14"/>
    <p:sldId id="388" r:id="rId15"/>
    <p:sldId id="381" r:id="rId16"/>
    <p:sldId id="399" r:id="rId17"/>
    <p:sldId id="384" r:id="rId18"/>
    <p:sldId id="400" r:id="rId19"/>
    <p:sldId id="358" r:id="rId20"/>
    <p:sldId id="348" r:id="rId21"/>
    <p:sldId id="380" r:id="rId22"/>
    <p:sldId id="382" r:id="rId23"/>
  </p:sldIdLst>
  <p:sldSz cx="9144000" cy="6858000" type="screen4x3"/>
  <p:notesSz cx="6797675" cy="9872663"/>
  <p:embeddedFontLst>
    <p:embeddedFont>
      <p:font typeface="Brush Script MT" panose="03060802040406070304" pitchFamily="66" charset="0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D7D31"/>
    <a:srgbClr val="FFCC00"/>
    <a:srgbClr val="0055A0"/>
    <a:srgbClr val="0B387C"/>
    <a:srgbClr val="5B9BD5"/>
    <a:srgbClr val="4472C4"/>
    <a:srgbClr val="9E480E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1" autoAdjust="0"/>
    <p:restoredTop sz="85455" autoAdjust="0"/>
  </p:normalViewPr>
  <p:slideViewPr>
    <p:cSldViewPr snapToGrid="0" snapToObjects="1">
      <p:cViewPr varScale="1">
        <p:scale>
          <a:sx n="73" d="100"/>
          <a:sy n="73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41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24069-753B-4C41-968C-67C70601BCF0}" type="doc">
      <dgm:prSet loTypeId="urn:microsoft.com/office/officeart/2005/8/layout/hProcess6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96B22CF-C2AD-4E21-A886-67365DB179B9}">
      <dgm:prSet phldrT="[Text]"/>
      <dgm:spPr/>
      <dgm:t>
        <a:bodyPr/>
        <a:lstStyle/>
        <a:p>
          <a:r>
            <a:rPr lang="en-GB" dirty="0"/>
            <a:t>&lt;1996</a:t>
          </a:r>
        </a:p>
      </dgm:t>
    </dgm:pt>
    <dgm:pt modelId="{B01D92DB-B68F-4B96-9329-6CF57AED601B}" type="parTrans" cxnId="{4A232009-C727-46B8-80DF-64A4EC017B27}">
      <dgm:prSet/>
      <dgm:spPr/>
      <dgm:t>
        <a:bodyPr/>
        <a:lstStyle/>
        <a:p>
          <a:endParaRPr lang="en-GB"/>
        </a:p>
      </dgm:t>
    </dgm:pt>
    <dgm:pt modelId="{198AD0CD-116D-47EE-9B1B-93EF8E5253DF}" type="sibTrans" cxnId="{4A232009-C727-46B8-80DF-64A4EC017B27}">
      <dgm:prSet/>
      <dgm:spPr/>
      <dgm:t>
        <a:bodyPr/>
        <a:lstStyle/>
        <a:p>
          <a:endParaRPr lang="en-GB"/>
        </a:p>
      </dgm:t>
    </dgm:pt>
    <dgm:pt modelId="{AEC0E847-4CF1-4805-8BF6-552E2CC196BD}">
      <dgm:prSet phldrT="[Text]"/>
      <dgm:spPr/>
      <dgm:t>
        <a:bodyPr/>
        <a:lstStyle/>
        <a:p>
          <a:r>
            <a:rPr lang="en-GB" dirty="0"/>
            <a:t>APEX LHC</a:t>
          </a:r>
        </a:p>
        <a:p>
          <a:r>
            <a:rPr lang="en-GB" dirty="0"/>
            <a:t>and IN, NLHC</a:t>
          </a:r>
        </a:p>
      </dgm:t>
    </dgm:pt>
    <dgm:pt modelId="{7857DADF-A0AF-4930-BB4E-7F9BE6C1A936}">
      <dgm:prSet phldrT="[Text]"/>
      <dgm:spPr/>
      <dgm:t>
        <a:bodyPr/>
        <a:lstStyle/>
        <a:p>
          <a:r>
            <a:rPr lang="en-GB" dirty="0"/>
            <a:t>2009</a:t>
          </a:r>
        </a:p>
        <a:p>
          <a:r>
            <a:rPr lang="en-GB" dirty="0"/>
            <a:t>2011</a:t>
          </a:r>
        </a:p>
      </dgm:t>
    </dgm:pt>
    <dgm:pt modelId="{D1B80650-3E72-4A69-A422-6203C0592B95}" type="sibTrans" cxnId="{41F06DA3-5A20-4197-9369-AC1C7D23B2C0}">
      <dgm:prSet/>
      <dgm:spPr/>
      <dgm:t>
        <a:bodyPr/>
        <a:lstStyle/>
        <a:p>
          <a:endParaRPr lang="en-GB"/>
        </a:p>
      </dgm:t>
    </dgm:pt>
    <dgm:pt modelId="{E524E314-391C-48A1-A692-50105DD7FE6C}" type="parTrans" cxnId="{41F06DA3-5A20-4197-9369-AC1C7D23B2C0}">
      <dgm:prSet/>
      <dgm:spPr/>
      <dgm:t>
        <a:bodyPr/>
        <a:lstStyle/>
        <a:p>
          <a:endParaRPr lang="en-GB"/>
        </a:p>
      </dgm:t>
    </dgm:pt>
    <dgm:pt modelId="{7D286D7F-681D-4061-A3CB-8E9DA5435C93}" type="sibTrans" cxnId="{FF20832E-9748-4152-96D5-3DC1388C40FD}">
      <dgm:prSet/>
      <dgm:spPr/>
      <dgm:t>
        <a:bodyPr/>
        <a:lstStyle/>
        <a:p>
          <a:endParaRPr lang="en-GB"/>
        </a:p>
      </dgm:t>
    </dgm:pt>
    <dgm:pt modelId="{52F0E3BF-DCAE-40A3-9CFC-FA311C4E442F}" type="parTrans" cxnId="{FF20832E-9748-4152-96D5-3DC1388C40FD}">
      <dgm:prSet/>
      <dgm:spPr/>
      <dgm:t>
        <a:bodyPr/>
        <a:lstStyle/>
        <a:p>
          <a:endParaRPr lang="en-GB"/>
        </a:p>
      </dgm:t>
    </dgm:pt>
    <dgm:pt modelId="{632DAC61-AE71-4C8F-A8EB-DB9D66E63B68}">
      <dgm:prSet phldrT="[Text]"/>
      <dgm:spPr/>
      <dgm:t>
        <a:bodyPr/>
        <a:lstStyle/>
        <a:p>
          <a:r>
            <a:rPr lang="sv-SE" dirty="0"/>
            <a:t>Filemaker Pro</a:t>
          </a:r>
          <a:endParaRPr lang="en-GB" dirty="0"/>
        </a:p>
      </dgm:t>
    </dgm:pt>
    <dgm:pt modelId="{1E50686D-6F21-4B9C-A597-03ED32FE2868}">
      <dgm:prSet phldrT="[Text]"/>
      <dgm:spPr/>
      <dgm:t>
        <a:bodyPr/>
        <a:lstStyle/>
        <a:p>
          <a:r>
            <a:rPr lang="sv-SE" dirty="0"/>
            <a:t>1996</a:t>
          </a:r>
          <a:endParaRPr lang="en-GB" dirty="0"/>
        </a:p>
      </dgm:t>
    </dgm:pt>
    <dgm:pt modelId="{F452982D-BD54-4366-8A92-8A76C651D4C2}" type="sibTrans" cxnId="{7163D790-4C8F-4869-AC62-BEB7B9D0D739}">
      <dgm:prSet/>
      <dgm:spPr/>
      <dgm:t>
        <a:bodyPr/>
        <a:lstStyle/>
        <a:p>
          <a:endParaRPr lang="en-GB"/>
        </a:p>
      </dgm:t>
    </dgm:pt>
    <dgm:pt modelId="{A825EF85-9DEE-4076-A3A1-58AAA8CCE7FF}" type="parTrans" cxnId="{7163D790-4C8F-4869-AC62-BEB7B9D0D739}">
      <dgm:prSet/>
      <dgm:spPr/>
      <dgm:t>
        <a:bodyPr/>
        <a:lstStyle/>
        <a:p>
          <a:endParaRPr lang="en-GB"/>
        </a:p>
      </dgm:t>
    </dgm:pt>
    <dgm:pt modelId="{76667636-74C7-4CF6-B62B-911F57B584EB}" type="sibTrans" cxnId="{109B099A-805C-43AC-8549-B9A49EA3331A}">
      <dgm:prSet/>
      <dgm:spPr/>
      <dgm:t>
        <a:bodyPr/>
        <a:lstStyle/>
        <a:p>
          <a:endParaRPr lang="en-GB"/>
        </a:p>
      </dgm:t>
    </dgm:pt>
    <dgm:pt modelId="{1700D612-D7B3-446F-B76A-0B1C49C2AEFC}" type="parTrans" cxnId="{109B099A-805C-43AC-8549-B9A49EA3331A}">
      <dgm:prSet/>
      <dgm:spPr/>
      <dgm:t>
        <a:bodyPr/>
        <a:lstStyle/>
        <a:p>
          <a:endParaRPr lang="en-GB"/>
        </a:p>
      </dgm:t>
    </dgm:pt>
    <dgm:pt modelId="{3783B022-D243-4595-B5D9-994126D85828}">
      <dgm:prSet phldrT="[Text]"/>
      <dgm:spPr/>
      <dgm:t>
        <a:bodyPr/>
        <a:lstStyle/>
        <a:p>
          <a:r>
            <a:rPr lang="en-GB" dirty="0"/>
            <a:t>Paper logbook</a:t>
          </a:r>
        </a:p>
      </dgm:t>
    </dgm:pt>
    <dgm:pt modelId="{9D9C9EE6-773C-432C-BBD6-2A66537B4337}" type="sibTrans" cxnId="{3EB0930E-C72C-4703-9F24-DB129EDDA341}">
      <dgm:prSet/>
      <dgm:spPr/>
      <dgm:t>
        <a:bodyPr/>
        <a:lstStyle/>
        <a:p>
          <a:endParaRPr lang="en-GB"/>
        </a:p>
      </dgm:t>
    </dgm:pt>
    <dgm:pt modelId="{725844B9-B982-4FE4-9340-26DAB1FBF9DF}" type="parTrans" cxnId="{3EB0930E-C72C-4703-9F24-DB129EDDA341}">
      <dgm:prSet/>
      <dgm:spPr/>
      <dgm:t>
        <a:bodyPr/>
        <a:lstStyle/>
        <a:p>
          <a:endParaRPr lang="en-GB"/>
        </a:p>
      </dgm:t>
    </dgm:pt>
    <dgm:pt modelId="{8CC2742C-5549-46C4-A252-A2C6CFFA90ED}">
      <dgm:prSet phldrT="[Text]"/>
      <dgm:spPr/>
      <dgm:t>
        <a:bodyPr/>
        <a:lstStyle/>
        <a:p>
          <a:r>
            <a:rPr lang="sv-SE" dirty="0"/>
            <a:t>2018</a:t>
          </a:r>
          <a:endParaRPr lang="en-GB" dirty="0"/>
        </a:p>
      </dgm:t>
    </dgm:pt>
    <dgm:pt modelId="{F477F004-A0A6-42A8-A9F3-D2744F696E34}" type="parTrans" cxnId="{4F5C9DDA-9DAC-4BF2-9E07-AB1DC9E459AF}">
      <dgm:prSet/>
      <dgm:spPr/>
      <dgm:t>
        <a:bodyPr/>
        <a:lstStyle/>
        <a:p>
          <a:endParaRPr lang="en-GB"/>
        </a:p>
      </dgm:t>
    </dgm:pt>
    <dgm:pt modelId="{81A87B42-47F9-46AA-910F-FC863DC0C846}" type="sibTrans" cxnId="{4F5C9DDA-9DAC-4BF2-9E07-AB1DC9E459AF}">
      <dgm:prSet/>
      <dgm:spPr/>
      <dgm:t>
        <a:bodyPr/>
        <a:lstStyle/>
        <a:p>
          <a:endParaRPr lang="en-GB"/>
        </a:p>
      </dgm:t>
    </dgm:pt>
    <dgm:pt modelId="{2211C7AA-20E3-4D1A-9E89-AE8344319AE3}">
      <dgm:prSet phldrT="[Text]"/>
      <dgm:spPr/>
      <dgm:t>
        <a:bodyPr/>
        <a:lstStyle/>
        <a:p>
          <a:r>
            <a:rPr lang="en-GB" dirty="0"/>
            <a:t>EAM Logbook</a:t>
          </a:r>
        </a:p>
      </dgm:t>
    </dgm:pt>
    <dgm:pt modelId="{83454E17-6E0F-4D63-B5B7-26E5CBE60A3C}" type="parTrans" cxnId="{A03E5048-BAEB-45DE-9E24-1569A7A95169}">
      <dgm:prSet/>
      <dgm:spPr/>
      <dgm:t>
        <a:bodyPr/>
        <a:lstStyle/>
        <a:p>
          <a:endParaRPr lang="en-GB"/>
        </a:p>
      </dgm:t>
    </dgm:pt>
    <dgm:pt modelId="{8AAB4195-28BC-442B-905F-DFDECFE00CDC}" type="sibTrans" cxnId="{A03E5048-BAEB-45DE-9E24-1569A7A95169}">
      <dgm:prSet/>
      <dgm:spPr/>
      <dgm:t>
        <a:bodyPr/>
        <a:lstStyle/>
        <a:p>
          <a:endParaRPr lang="en-GB"/>
        </a:p>
      </dgm:t>
    </dgm:pt>
    <dgm:pt modelId="{D5B2A79D-2BF0-41E7-B9B0-5AFE087BFF11}">
      <dgm:prSet phldrT="[Text]"/>
      <dgm:spPr/>
      <dgm:t>
        <a:bodyPr/>
        <a:lstStyle/>
        <a:p>
          <a:r>
            <a:rPr lang="en-GB" dirty="0"/>
            <a:t>2006</a:t>
          </a:r>
        </a:p>
      </dgm:t>
    </dgm:pt>
    <dgm:pt modelId="{F85A7F71-DEA2-459D-A079-50CC907FC8ED}" type="parTrans" cxnId="{B73EB27C-5EA2-4B0A-9FB6-656C0D46E95B}">
      <dgm:prSet/>
      <dgm:spPr/>
      <dgm:t>
        <a:bodyPr/>
        <a:lstStyle/>
        <a:p>
          <a:endParaRPr lang="en-US"/>
        </a:p>
      </dgm:t>
    </dgm:pt>
    <dgm:pt modelId="{5F6E538E-F6C3-40B7-B0EB-63D1A47EABAE}" type="sibTrans" cxnId="{B73EB27C-5EA2-4B0A-9FB6-656C0D46E95B}">
      <dgm:prSet/>
      <dgm:spPr/>
      <dgm:t>
        <a:bodyPr/>
        <a:lstStyle/>
        <a:p>
          <a:endParaRPr lang="en-US"/>
        </a:p>
      </dgm:t>
    </dgm:pt>
    <dgm:pt modelId="{26BCC3CC-DBA3-4E5A-9D7B-9563634060D6}">
      <dgm:prSet phldrT="[Text]"/>
      <dgm:spPr/>
      <dgm:t>
        <a:bodyPr/>
        <a:lstStyle/>
        <a:p>
          <a:r>
            <a:rPr lang="en-GB" dirty="0"/>
            <a:t>Logbook LHC</a:t>
          </a:r>
        </a:p>
      </dgm:t>
    </dgm:pt>
    <dgm:pt modelId="{7631942A-B54F-4F33-9517-9B68BE976D37}" type="parTrans" cxnId="{FAE20BC2-18E0-4128-ABC0-462E5D658B6C}">
      <dgm:prSet/>
      <dgm:spPr/>
      <dgm:t>
        <a:bodyPr/>
        <a:lstStyle/>
        <a:p>
          <a:endParaRPr lang="en-US"/>
        </a:p>
      </dgm:t>
    </dgm:pt>
    <dgm:pt modelId="{3A7A56B6-9313-4201-905F-35C52AA14DA1}" type="sibTrans" cxnId="{FAE20BC2-18E0-4128-ABC0-462E5D658B6C}">
      <dgm:prSet/>
      <dgm:spPr/>
      <dgm:t>
        <a:bodyPr/>
        <a:lstStyle/>
        <a:p>
          <a:endParaRPr lang="en-US"/>
        </a:p>
      </dgm:t>
    </dgm:pt>
    <dgm:pt modelId="{AC161C07-BDDA-441A-A475-8BF2B910E8C2}" type="pres">
      <dgm:prSet presAssocID="{4CE24069-753B-4C41-968C-67C70601BCF0}" presName="theList" presStyleCnt="0">
        <dgm:presLayoutVars>
          <dgm:dir/>
          <dgm:animLvl val="lvl"/>
          <dgm:resizeHandles val="exact"/>
        </dgm:presLayoutVars>
      </dgm:prSet>
      <dgm:spPr/>
    </dgm:pt>
    <dgm:pt modelId="{12CB251B-DE0B-4C29-9D59-88B2DFA40213}" type="pres">
      <dgm:prSet presAssocID="{596B22CF-C2AD-4E21-A886-67365DB179B9}" presName="compNode" presStyleCnt="0"/>
      <dgm:spPr/>
    </dgm:pt>
    <dgm:pt modelId="{A416ECF0-BB24-422F-AA72-9BA588FD64D2}" type="pres">
      <dgm:prSet presAssocID="{596B22CF-C2AD-4E21-A886-67365DB179B9}" presName="noGeometry" presStyleCnt="0"/>
      <dgm:spPr/>
    </dgm:pt>
    <dgm:pt modelId="{8D91B066-E369-4BAC-B6F4-74F473F7B78E}" type="pres">
      <dgm:prSet presAssocID="{596B22CF-C2AD-4E21-A886-67365DB179B9}" presName="childTextVisible" presStyleLbl="bgAccFollowNode1" presStyleIdx="0" presStyleCnt="5" custScaleX="82383">
        <dgm:presLayoutVars>
          <dgm:bulletEnabled val="1"/>
        </dgm:presLayoutVars>
      </dgm:prSet>
      <dgm:spPr/>
    </dgm:pt>
    <dgm:pt modelId="{958E7BA5-5C3F-4FE5-849E-F832B09E147A}" type="pres">
      <dgm:prSet presAssocID="{596B22CF-C2AD-4E21-A886-67365DB179B9}" presName="childTextHidden" presStyleLbl="bgAccFollowNode1" presStyleIdx="0" presStyleCnt="5"/>
      <dgm:spPr/>
    </dgm:pt>
    <dgm:pt modelId="{638803F1-7AB5-48BC-91A0-0C0923652BE9}" type="pres">
      <dgm:prSet presAssocID="{596B22CF-C2AD-4E21-A886-67365DB179B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386ED4D-5902-4899-8E87-77C5F4F8DCBA}" type="pres">
      <dgm:prSet presAssocID="{596B22CF-C2AD-4E21-A886-67365DB179B9}" presName="aSpace" presStyleCnt="0"/>
      <dgm:spPr/>
    </dgm:pt>
    <dgm:pt modelId="{07618D8C-2D2F-4DAB-807A-7A82363EE0B0}" type="pres">
      <dgm:prSet presAssocID="{1E50686D-6F21-4B9C-A597-03ED32FE2868}" presName="compNode" presStyleCnt="0"/>
      <dgm:spPr/>
    </dgm:pt>
    <dgm:pt modelId="{569727AD-A5ED-421C-96DC-B90E3EA14646}" type="pres">
      <dgm:prSet presAssocID="{1E50686D-6F21-4B9C-A597-03ED32FE2868}" presName="noGeometry" presStyleCnt="0"/>
      <dgm:spPr/>
    </dgm:pt>
    <dgm:pt modelId="{E38F021E-6501-434A-95A3-DCFF1D6AC581}" type="pres">
      <dgm:prSet presAssocID="{1E50686D-6F21-4B9C-A597-03ED32FE2868}" presName="childTextVisible" presStyleLbl="bgAccFollowNode1" presStyleIdx="1" presStyleCnt="5" custScaleX="82383" custLinFactNeighborX="-9441">
        <dgm:presLayoutVars>
          <dgm:bulletEnabled val="1"/>
        </dgm:presLayoutVars>
      </dgm:prSet>
      <dgm:spPr/>
    </dgm:pt>
    <dgm:pt modelId="{69359D9F-CD7C-4835-8547-2959ADEAC37B}" type="pres">
      <dgm:prSet presAssocID="{1E50686D-6F21-4B9C-A597-03ED32FE2868}" presName="childTextHidden" presStyleLbl="bgAccFollowNode1" presStyleIdx="1" presStyleCnt="5"/>
      <dgm:spPr/>
    </dgm:pt>
    <dgm:pt modelId="{A086B40F-B4F7-4E74-BC2F-0DB9B6A52DF8}" type="pres">
      <dgm:prSet presAssocID="{1E50686D-6F21-4B9C-A597-03ED32FE2868}" presName="parentText" presStyleLbl="node1" presStyleIdx="1" presStyleCnt="5" custLinFactNeighborX="-18891">
        <dgm:presLayoutVars>
          <dgm:chMax val="1"/>
          <dgm:bulletEnabled val="1"/>
        </dgm:presLayoutVars>
      </dgm:prSet>
      <dgm:spPr/>
    </dgm:pt>
    <dgm:pt modelId="{96F12AEA-60F6-4F34-BF9E-456927088AA9}" type="pres">
      <dgm:prSet presAssocID="{1E50686D-6F21-4B9C-A597-03ED32FE2868}" presName="aSpace" presStyleCnt="0"/>
      <dgm:spPr/>
    </dgm:pt>
    <dgm:pt modelId="{F80BE873-7FF9-4085-B601-141D218B726A}" type="pres">
      <dgm:prSet presAssocID="{D5B2A79D-2BF0-41E7-B9B0-5AFE087BFF11}" presName="compNode" presStyleCnt="0"/>
      <dgm:spPr/>
    </dgm:pt>
    <dgm:pt modelId="{75A95AB3-7EEF-4993-B8D7-E25A349EF5AE}" type="pres">
      <dgm:prSet presAssocID="{D5B2A79D-2BF0-41E7-B9B0-5AFE087BFF11}" presName="noGeometry" presStyleCnt="0"/>
      <dgm:spPr/>
    </dgm:pt>
    <dgm:pt modelId="{37435F6F-3E31-45C9-979D-A53D2AE8F4AF}" type="pres">
      <dgm:prSet presAssocID="{D5B2A79D-2BF0-41E7-B9B0-5AFE087BFF11}" presName="childTextVisible" presStyleLbl="bgAccFollowNode1" presStyleIdx="2" presStyleCnt="5" custScaleX="68653" custLinFactNeighborX="-23254">
        <dgm:presLayoutVars>
          <dgm:bulletEnabled val="1"/>
        </dgm:presLayoutVars>
      </dgm:prSet>
      <dgm:spPr/>
    </dgm:pt>
    <dgm:pt modelId="{5129CA4A-1CF2-4031-8DBF-2BACADDDFC6E}" type="pres">
      <dgm:prSet presAssocID="{D5B2A79D-2BF0-41E7-B9B0-5AFE087BFF11}" presName="childTextHidden" presStyleLbl="bgAccFollowNode1" presStyleIdx="2" presStyleCnt="5"/>
      <dgm:spPr/>
    </dgm:pt>
    <dgm:pt modelId="{FD22B342-EB53-45C3-ADE0-69F48B9F2545}" type="pres">
      <dgm:prSet presAssocID="{D5B2A79D-2BF0-41E7-B9B0-5AFE087BFF11}" presName="parentText" presStyleLbl="node1" presStyleIdx="2" presStyleCnt="5" custLinFactNeighborX="-34874">
        <dgm:presLayoutVars>
          <dgm:chMax val="1"/>
          <dgm:bulletEnabled val="1"/>
        </dgm:presLayoutVars>
      </dgm:prSet>
      <dgm:spPr/>
    </dgm:pt>
    <dgm:pt modelId="{6A1469BB-A36D-40BE-A838-49BBFD0BC346}" type="pres">
      <dgm:prSet presAssocID="{D5B2A79D-2BF0-41E7-B9B0-5AFE087BFF11}" presName="aSpace" presStyleCnt="0"/>
      <dgm:spPr/>
    </dgm:pt>
    <dgm:pt modelId="{27A5269F-6B17-4F28-A7BE-56369377E144}" type="pres">
      <dgm:prSet presAssocID="{7857DADF-A0AF-4930-BB4E-7F9BE6C1A936}" presName="compNode" presStyleCnt="0"/>
      <dgm:spPr/>
    </dgm:pt>
    <dgm:pt modelId="{FC9BC207-FF1D-439D-B553-EADE7AEAA812}" type="pres">
      <dgm:prSet presAssocID="{7857DADF-A0AF-4930-BB4E-7F9BE6C1A936}" presName="noGeometry" presStyleCnt="0"/>
      <dgm:spPr/>
    </dgm:pt>
    <dgm:pt modelId="{EF08FF4F-98DA-4D78-8D4F-9581D843C2C3}" type="pres">
      <dgm:prSet presAssocID="{7857DADF-A0AF-4930-BB4E-7F9BE6C1A936}" presName="childTextVisible" presStyleLbl="bgAccFollowNode1" presStyleIdx="3" presStyleCnt="5" custScaleX="68653" custLinFactNeighborX="-44341">
        <dgm:presLayoutVars>
          <dgm:bulletEnabled val="1"/>
        </dgm:presLayoutVars>
      </dgm:prSet>
      <dgm:spPr/>
    </dgm:pt>
    <dgm:pt modelId="{B936CD73-BD30-4E16-86F2-18E2BBA42E0D}" type="pres">
      <dgm:prSet presAssocID="{7857DADF-A0AF-4930-BB4E-7F9BE6C1A936}" presName="childTextHidden" presStyleLbl="bgAccFollowNode1" presStyleIdx="3" presStyleCnt="5"/>
      <dgm:spPr/>
    </dgm:pt>
    <dgm:pt modelId="{C467E6E2-F82F-4988-80DF-8B3258491721}" type="pres">
      <dgm:prSet presAssocID="{7857DADF-A0AF-4930-BB4E-7F9BE6C1A936}" presName="parentText" presStyleLbl="node1" presStyleIdx="3" presStyleCnt="5" custLinFactNeighborX="-81367">
        <dgm:presLayoutVars>
          <dgm:chMax val="1"/>
          <dgm:bulletEnabled val="1"/>
        </dgm:presLayoutVars>
      </dgm:prSet>
      <dgm:spPr/>
    </dgm:pt>
    <dgm:pt modelId="{62A2E5BE-A5A5-403F-A7C9-E70EF50AE7C3}" type="pres">
      <dgm:prSet presAssocID="{7857DADF-A0AF-4930-BB4E-7F9BE6C1A936}" presName="aSpace" presStyleCnt="0"/>
      <dgm:spPr/>
    </dgm:pt>
    <dgm:pt modelId="{6EDDFA78-53FC-47EA-83D1-8A3D4917F1BF}" type="pres">
      <dgm:prSet presAssocID="{8CC2742C-5549-46C4-A252-A2C6CFFA90ED}" presName="compNode" presStyleCnt="0"/>
      <dgm:spPr/>
    </dgm:pt>
    <dgm:pt modelId="{9E181862-DB7C-431C-AD2A-F73338F76DAA}" type="pres">
      <dgm:prSet presAssocID="{8CC2742C-5549-46C4-A252-A2C6CFFA90ED}" presName="noGeometry" presStyleCnt="0"/>
      <dgm:spPr/>
    </dgm:pt>
    <dgm:pt modelId="{82F3A9EE-7E28-42C1-92D0-E255870C5FD0}" type="pres">
      <dgm:prSet presAssocID="{8CC2742C-5549-46C4-A252-A2C6CFFA90ED}" presName="childTextVisible" presStyleLbl="bgAccFollowNode1" presStyleIdx="4" presStyleCnt="5" custScaleX="82383" custLinFactNeighborX="-63196">
        <dgm:presLayoutVars>
          <dgm:bulletEnabled val="1"/>
        </dgm:presLayoutVars>
      </dgm:prSet>
      <dgm:spPr/>
    </dgm:pt>
    <dgm:pt modelId="{C6572008-A011-4AEA-9160-271397EE4C43}" type="pres">
      <dgm:prSet presAssocID="{8CC2742C-5549-46C4-A252-A2C6CFFA90ED}" presName="childTextHidden" presStyleLbl="bgAccFollowNode1" presStyleIdx="4" presStyleCnt="5"/>
      <dgm:spPr/>
    </dgm:pt>
    <dgm:pt modelId="{6DCDFFF8-772E-4E4B-9F3A-21F242DB2462}" type="pres">
      <dgm:prSet presAssocID="{8CC2742C-5549-46C4-A252-A2C6CFFA90ED}" presName="parentText" presStyleLbl="node1" presStyleIdx="4" presStyleCnt="5" custLinFactX="-24969" custLinFactNeighborX="-100000">
        <dgm:presLayoutVars>
          <dgm:chMax val="1"/>
          <dgm:bulletEnabled val="1"/>
        </dgm:presLayoutVars>
      </dgm:prSet>
      <dgm:spPr/>
    </dgm:pt>
  </dgm:ptLst>
  <dgm:cxnLst>
    <dgm:cxn modelId="{4A232009-C727-46B8-80DF-64A4EC017B27}" srcId="{4CE24069-753B-4C41-968C-67C70601BCF0}" destId="{596B22CF-C2AD-4E21-A886-67365DB179B9}" srcOrd="0" destOrd="0" parTransId="{B01D92DB-B68F-4B96-9329-6CF57AED601B}" sibTransId="{198AD0CD-116D-47EE-9B1B-93EF8E5253DF}"/>
    <dgm:cxn modelId="{3EB0930E-C72C-4703-9F24-DB129EDDA341}" srcId="{596B22CF-C2AD-4E21-A886-67365DB179B9}" destId="{3783B022-D243-4595-B5D9-994126D85828}" srcOrd="0" destOrd="0" parTransId="{725844B9-B982-4FE4-9340-26DAB1FBF9DF}" sibTransId="{9D9C9EE6-773C-432C-BBD6-2A66537B4337}"/>
    <dgm:cxn modelId="{D95BE513-924E-4E76-91C9-5C1E4C868675}" type="presOf" srcId="{7857DADF-A0AF-4930-BB4E-7F9BE6C1A936}" destId="{C467E6E2-F82F-4988-80DF-8B3258491721}" srcOrd="0" destOrd="0" presId="urn:microsoft.com/office/officeart/2005/8/layout/hProcess6"/>
    <dgm:cxn modelId="{F60B832C-42D6-4134-9279-80D158C3FADC}" type="presOf" srcId="{596B22CF-C2AD-4E21-A886-67365DB179B9}" destId="{638803F1-7AB5-48BC-91A0-0C0923652BE9}" srcOrd="0" destOrd="0" presId="urn:microsoft.com/office/officeart/2005/8/layout/hProcess6"/>
    <dgm:cxn modelId="{FF20832E-9748-4152-96D5-3DC1388C40FD}" srcId="{7857DADF-A0AF-4930-BB4E-7F9BE6C1A936}" destId="{AEC0E847-4CF1-4805-8BF6-552E2CC196BD}" srcOrd="0" destOrd="0" parTransId="{52F0E3BF-DCAE-40A3-9CFC-FA311C4E442F}" sibTransId="{7D286D7F-681D-4061-A3CB-8E9DA5435C93}"/>
    <dgm:cxn modelId="{60FABE5F-98B9-49EF-ABC5-12EC1D5B3F28}" type="presOf" srcId="{1E50686D-6F21-4B9C-A597-03ED32FE2868}" destId="{A086B40F-B4F7-4E74-BC2F-0DB9B6A52DF8}" srcOrd="0" destOrd="0" presId="urn:microsoft.com/office/officeart/2005/8/layout/hProcess6"/>
    <dgm:cxn modelId="{A03E5048-BAEB-45DE-9E24-1569A7A95169}" srcId="{8CC2742C-5549-46C4-A252-A2C6CFFA90ED}" destId="{2211C7AA-20E3-4D1A-9E89-AE8344319AE3}" srcOrd="0" destOrd="0" parTransId="{83454E17-6E0F-4D63-B5B7-26E5CBE60A3C}" sibTransId="{8AAB4195-28BC-442B-905F-DFDECFE00CDC}"/>
    <dgm:cxn modelId="{82E49772-1F5A-4544-BD60-DC33688AE575}" type="presOf" srcId="{AEC0E847-4CF1-4805-8BF6-552E2CC196BD}" destId="{B936CD73-BD30-4E16-86F2-18E2BBA42E0D}" srcOrd="1" destOrd="0" presId="urn:microsoft.com/office/officeart/2005/8/layout/hProcess6"/>
    <dgm:cxn modelId="{9559DB73-9D2B-456C-A3D7-CAAF96803A54}" type="presOf" srcId="{D5B2A79D-2BF0-41E7-B9B0-5AFE087BFF11}" destId="{FD22B342-EB53-45C3-ADE0-69F48B9F2545}" srcOrd="0" destOrd="0" presId="urn:microsoft.com/office/officeart/2005/8/layout/hProcess6"/>
    <dgm:cxn modelId="{DBBDEE78-45A2-4983-9D62-F712A29D597F}" type="presOf" srcId="{2211C7AA-20E3-4D1A-9E89-AE8344319AE3}" destId="{C6572008-A011-4AEA-9160-271397EE4C43}" srcOrd="1" destOrd="0" presId="urn:microsoft.com/office/officeart/2005/8/layout/hProcess6"/>
    <dgm:cxn modelId="{468F4F79-1357-4859-A0A1-0E6103B4CD99}" type="presOf" srcId="{2211C7AA-20E3-4D1A-9E89-AE8344319AE3}" destId="{82F3A9EE-7E28-42C1-92D0-E255870C5FD0}" srcOrd="0" destOrd="0" presId="urn:microsoft.com/office/officeart/2005/8/layout/hProcess6"/>
    <dgm:cxn modelId="{B73EB27C-5EA2-4B0A-9FB6-656C0D46E95B}" srcId="{4CE24069-753B-4C41-968C-67C70601BCF0}" destId="{D5B2A79D-2BF0-41E7-B9B0-5AFE087BFF11}" srcOrd="2" destOrd="0" parTransId="{F85A7F71-DEA2-459D-A079-50CC907FC8ED}" sibTransId="{5F6E538E-F6C3-40B7-B0EB-63D1A47EABAE}"/>
    <dgm:cxn modelId="{B6C58887-80B9-4E10-B14C-8C472AB5BDDC}" type="presOf" srcId="{8CC2742C-5549-46C4-A252-A2C6CFFA90ED}" destId="{6DCDFFF8-772E-4E4B-9F3A-21F242DB2462}" srcOrd="0" destOrd="0" presId="urn:microsoft.com/office/officeart/2005/8/layout/hProcess6"/>
    <dgm:cxn modelId="{CFF4848B-979E-4F69-A8BF-2A08A414330D}" type="presOf" srcId="{3783B022-D243-4595-B5D9-994126D85828}" destId="{8D91B066-E369-4BAC-B6F4-74F473F7B78E}" srcOrd="0" destOrd="0" presId="urn:microsoft.com/office/officeart/2005/8/layout/hProcess6"/>
    <dgm:cxn modelId="{7163D790-4C8F-4869-AC62-BEB7B9D0D739}" srcId="{4CE24069-753B-4C41-968C-67C70601BCF0}" destId="{1E50686D-6F21-4B9C-A597-03ED32FE2868}" srcOrd="1" destOrd="0" parTransId="{A825EF85-9DEE-4076-A3A1-58AAA8CCE7FF}" sibTransId="{F452982D-BD54-4366-8A92-8A76C651D4C2}"/>
    <dgm:cxn modelId="{9C981797-3AF6-498C-B5E3-1A16EBC5892F}" type="presOf" srcId="{26BCC3CC-DBA3-4E5A-9D7B-9563634060D6}" destId="{5129CA4A-1CF2-4031-8DBF-2BACADDDFC6E}" srcOrd="1" destOrd="0" presId="urn:microsoft.com/office/officeart/2005/8/layout/hProcess6"/>
    <dgm:cxn modelId="{109B099A-805C-43AC-8549-B9A49EA3331A}" srcId="{1E50686D-6F21-4B9C-A597-03ED32FE2868}" destId="{632DAC61-AE71-4C8F-A8EB-DB9D66E63B68}" srcOrd="0" destOrd="0" parTransId="{1700D612-D7B3-446F-B76A-0B1C49C2AEFC}" sibTransId="{76667636-74C7-4CF6-B62B-911F57B584EB}"/>
    <dgm:cxn modelId="{41F06DA3-5A20-4197-9369-AC1C7D23B2C0}" srcId="{4CE24069-753B-4C41-968C-67C70601BCF0}" destId="{7857DADF-A0AF-4930-BB4E-7F9BE6C1A936}" srcOrd="3" destOrd="0" parTransId="{E524E314-391C-48A1-A692-50105DD7FE6C}" sibTransId="{D1B80650-3E72-4A69-A422-6203C0592B95}"/>
    <dgm:cxn modelId="{7CA7DAA9-B47F-4171-8893-A6B9529B67DA}" type="presOf" srcId="{632DAC61-AE71-4C8F-A8EB-DB9D66E63B68}" destId="{E38F021E-6501-434A-95A3-DCFF1D6AC581}" srcOrd="0" destOrd="0" presId="urn:microsoft.com/office/officeart/2005/8/layout/hProcess6"/>
    <dgm:cxn modelId="{C7BEDCB9-3CB7-46BA-8426-FA5FA6AAA58F}" type="presOf" srcId="{4CE24069-753B-4C41-968C-67C70601BCF0}" destId="{AC161C07-BDDA-441A-A475-8BF2B910E8C2}" srcOrd="0" destOrd="0" presId="urn:microsoft.com/office/officeart/2005/8/layout/hProcess6"/>
    <dgm:cxn modelId="{4D1B05BF-2C16-4E70-8A38-9320AB9D93ED}" type="presOf" srcId="{632DAC61-AE71-4C8F-A8EB-DB9D66E63B68}" destId="{69359D9F-CD7C-4835-8547-2959ADEAC37B}" srcOrd="1" destOrd="0" presId="urn:microsoft.com/office/officeart/2005/8/layout/hProcess6"/>
    <dgm:cxn modelId="{FAE20BC2-18E0-4128-ABC0-462E5D658B6C}" srcId="{D5B2A79D-2BF0-41E7-B9B0-5AFE087BFF11}" destId="{26BCC3CC-DBA3-4E5A-9D7B-9563634060D6}" srcOrd="0" destOrd="0" parTransId="{7631942A-B54F-4F33-9517-9B68BE976D37}" sibTransId="{3A7A56B6-9313-4201-905F-35C52AA14DA1}"/>
    <dgm:cxn modelId="{3372BCCA-8DCA-42CB-BC4C-200BBE4F3129}" type="presOf" srcId="{26BCC3CC-DBA3-4E5A-9D7B-9563634060D6}" destId="{37435F6F-3E31-45C9-979D-A53D2AE8F4AF}" srcOrd="0" destOrd="0" presId="urn:microsoft.com/office/officeart/2005/8/layout/hProcess6"/>
    <dgm:cxn modelId="{4F5C9DDA-9DAC-4BF2-9E07-AB1DC9E459AF}" srcId="{4CE24069-753B-4C41-968C-67C70601BCF0}" destId="{8CC2742C-5549-46C4-A252-A2C6CFFA90ED}" srcOrd="4" destOrd="0" parTransId="{F477F004-A0A6-42A8-A9F3-D2744F696E34}" sibTransId="{81A87B42-47F9-46AA-910F-FC863DC0C846}"/>
    <dgm:cxn modelId="{AB2DB9E0-80F9-414C-8827-8D447BFCEC23}" type="presOf" srcId="{3783B022-D243-4595-B5D9-994126D85828}" destId="{958E7BA5-5C3F-4FE5-849E-F832B09E147A}" srcOrd="1" destOrd="0" presId="urn:microsoft.com/office/officeart/2005/8/layout/hProcess6"/>
    <dgm:cxn modelId="{7C2CB4ED-262C-435A-9B7B-65BB26DF9B04}" type="presOf" srcId="{AEC0E847-4CF1-4805-8BF6-552E2CC196BD}" destId="{EF08FF4F-98DA-4D78-8D4F-9581D843C2C3}" srcOrd="0" destOrd="0" presId="urn:microsoft.com/office/officeart/2005/8/layout/hProcess6"/>
    <dgm:cxn modelId="{261B0165-2A34-4A4F-A4C8-64058654B7ED}" type="presParOf" srcId="{AC161C07-BDDA-441A-A475-8BF2B910E8C2}" destId="{12CB251B-DE0B-4C29-9D59-88B2DFA40213}" srcOrd="0" destOrd="0" presId="urn:microsoft.com/office/officeart/2005/8/layout/hProcess6"/>
    <dgm:cxn modelId="{E4180AF3-16BF-4F82-A657-0AC257EE80DD}" type="presParOf" srcId="{12CB251B-DE0B-4C29-9D59-88B2DFA40213}" destId="{A416ECF0-BB24-422F-AA72-9BA588FD64D2}" srcOrd="0" destOrd="0" presId="urn:microsoft.com/office/officeart/2005/8/layout/hProcess6"/>
    <dgm:cxn modelId="{FD8021A2-DE45-4A08-9996-A3FC8C738888}" type="presParOf" srcId="{12CB251B-DE0B-4C29-9D59-88B2DFA40213}" destId="{8D91B066-E369-4BAC-B6F4-74F473F7B78E}" srcOrd="1" destOrd="0" presId="urn:microsoft.com/office/officeart/2005/8/layout/hProcess6"/>
    <dgm:cxn modelId="{D7AF0A81-81ED-4AF3-BFD6-8758CBF5D7E3}" type="presParOf" srcId="{12CB251B-DE0B-4C29-9D59-88B2DFA40213}" destId="{958E7BA5-5C3F-4FE5-849E-F832B09E147A}" srcOrd="2" destOrd="0" presId="urn:microsoft.com/office/officeart/2005/8/layout/hProcess6"/>
    <dgm:cxn modelId="{657181B2-AE12-453E-A3F5-10DF4DDD431E}" type="presParOf" srcId="{12CB251B-DE0B-4C29-9D59-88B2DFA40213}" destId="{638803F1-7AB5-48BC-91A0-0C0923652BE9}" srcOrd="3" destOrd="0" presId="urn:microsoft.com/office/officeart/2005/8/layout/hProcess6"/>
    <dgm:cxn modelId="{38771E31-2B47-45DD-AD32-12EE165F31DF}" type="presParOf" srcId="{AC161C07-BDDA-441A-A475-8BF2B910E8C2}" destId="{3386ED4D-5902-4899-8E87-77C5F4F8DCBA}" srcOrd="1" destOrd="0" presId="urn:microsoft.com/office/officeart/2005/8/layout/hProcess6"/>
    <dgm:cxn modelId="{7FEC4AE3-6BF0-488F-9CC4-E353E202ADC9}" type="presParOf" srcId="{AC161C07-BDDA-441A-A475-8BF2B910E8C2}" destId="{07618D8C-2D2F-4DAB-807A-7A82363EE0B0}" srcOrd="2" destOrd="0" presId="urn:microsoft.com/office/officeart/2005/8/layout/hProcess6"/>
    <dgm:cxn modelId="{BCB374B9-EEB0-4563-9F17-B490E81B524F}" type="presParOf" srcId="{07618D8C-2D2F-4DAB-807A-7A82363EE0B0}" destId="{569727AD-A5ED-421C-96DC-B90E3EA14646}" srcOrd="0" destOrd="0" presId="urn:microsoft.com/office/officeart/2005/8/layout/hProcess6"/>
    <dgm:cxn modelId="{37BF0231-2827-4DDC-8D70-34FC8FFBF61A}" type="presParOf" srcId="{07618D8C-2D2F-4DAB-807A-7A82363EE0B0}" destId="{E38F021E-6501-434A-95A3-DCFF1D6AC581}" srcOrd="1" destOrd="0" presId="urn:microsoft.com/office/officeart/2005/8/layout/hProcess6"/>
    <dgm:cxn modelId="{D966DAED-5C9C-4FCD-9224-9DC539305E38}" type="presParOf" srcId="{07618D8C-2D2F-4DAB-807A-7A82363EE0B0}" destId="{69359D9F-CD7C-4835-8547-2959ADEAC37B}" srcOrd="2" destOrd="0" presId="urn:microsoft.com/office/officeart/2005/8/layout/hProcess6"/>
    <dgm:cxn modelId="{34A98CA1-00DC-4322-9859-C702F504A0CB}" type="presParOf" srcId="{07618D8C-2D2F-4DAB-807A-7A82363EE0B0}" destId="{A086B40F-B4F7-4E74-BC2F-0DB9B6A52DF8}" srcOrd="3" destOrd="0" presId="urn:microsoft.com/office/officeart/2005/8/layout/hProcess6"/>
    <dgm:cxn modelId="{B439AE92-3818-4ED6-AB91-F5CD5DD6948B}" type="presParOf" srcId="{AC161C07-BDDA-441A-A475-8BF2B910E8C2}" destId="{96F12AEA-60F6-4F34-BF9E-456927088AA9}" srcOrd="3" destOrd="0" presId="urn:microsoft.com/office/officeart/2005/8/layout/hProcess6"/>
    <dgm:cxn modelId="{E52350FB-8C9D-4C6E-99F6-17137F79E313}" type="presParOf" srcId="{AC161C07-BDDA-441A-A475-8BF2B910E8C2}" destId="{F80BE873-7FF9-4085-B601-141D218B726A}" srcOrd="4" destOrd="0" presId="urn:microsoft.com/office/officeart/2005/8/layout/hProcess6"/>
    <dgm:cxn modelId="{70F27AFA-33B9-4C9E-9476-8E0F878426E2}" type="presParOf" srcId="{F80BE873-7FF9-4085-B601-141D218B726A}" destId="{75A95AB3-7EEF-4993-B8D7-E25A349EF5AE}" srcOrd="0" destOrd="0" presId="urn:microsoft.com/office/officeart/2005/8/layout/hProcess6"/>
    <dgm:cxn modelId="{91A1F36B-F6D8-44C6-AC9C-AA490EF148F4}" type="presParOf" srcId="{F80BE873-7FF9-4085-B601-141D218B726A}" destId="{37435F6F-3E31-45C9-979D-A53D2AE8F4AF}" srcOrd="1" destOrd="0" presId="urn:microsoft.com/office/officeart/2005/8/layout/hProcess6"/>
    <dgm:cxn modelId="{F94BD696-1EB7-439E-8E45-E764496990CC}" type="presParOf" srcId="{F80BE873-7FF9-4085-B601-141D218B726A}" destId="{5129CA4A-1CF2-4031-8DBF-2BACADDDFC6E}" srcOrd="2" destOrd="0" presId="urn:microsoft.com/office/officeart/2005/8/layout/hProcess6"/>
    <dgm:cxn modelId="{E20FD99B-4BAE-430F-A25A-3DB112ED628E}" type="presParOf" srcId="{F80BE873-7FF9-4085-B601-141D218B726A}" destId="{FD22B342-EB53-45C3-ADE0-69F48B9F2545}" srcOrd="3" destOrd="0" presId="urn:microsoft.com/office/officeart/2005/8/layout/hProcess6"/>
    <dgm:cxn modelId="{F3871D1B-5AA6-46CC-BC1C-4EDEB11871AF}" type="presParOf" srcId="{AC161C07-BDDA-441A-A475-8BF2B910E8C2}" destId="{6A1469BB-A36D-40BE-A838-49BBFD0BC346}" srcOrd="5" destOrd="0" presId="urn:microsoft.com/office/officeart/2005/8/layout/hProcess6"/>
    <dgm:cxn modelId="{3B2A0488-A311-4320-9924-FE8FABEB65CA}" type="presParOf" srcId="{AC161C07-BDDA-441A-A475-8BF2B910E8C2}" destId="{27A5269F-6B17-4F28-A7BE-56369377E144}" srcOrd="6" destOrd="0" presId="urn:microsoft.com/office/officeart/2005/8/layout/hProcess6"/>
    <dgm:cxn modelId="{0E5B8820-4D45-4EC8-9137-F9D616A15DEE}" type="presParOf" srcId="{27A5269F-6B17-4F28-A7BE-56369377E144}" destId="{FC9BC207-FF1D-439D-B553-EADE7AEAA812}" srcOrd="0" destOrd="0" presId="urn:microsoft.com/office/officeart/2005/8/layout/hProcess6"/>
    <dgm:cxn modelId="{B44DE414-AB11-401D-8488-9ACB16EFEDC0}" type="presParOf" srcId="{27A5269F-6B17-4F28-A7BE-56369377E144}" destId="{EF08FF4F-98DA-4D78-8D4F-9581D843C2C3}" srcOrd="1" destOrd="0" presId="urn:microsoft.com/office/officeart/2005/8/layout/hProcess6"/>
    <dgm:cxn modelId="{C9E32B92-BD61-4320-A874-68B3ED9D232E}" type="presParOf" srcId="{27A5269F-6B17-4F28-A7BE-56369377E144}" destId="{B936CD73-BD30-4E16-86F2-18E2BBA42E0D}" srcOrd="2" destOrd="0" presId="urn:microsoft.com/office/officeart/2005/8/layout/hProcess6"/>
    <dgm:cxn modelId="{3FBB2E90-4F2C-43B9-86A0-533B8A0BE9E5}" type="presParOf" srcId="{27A5269F-6B17-4F28-A7BE-56369377E144}" destId="{C467E6E2-F82F-4988-80DF-8B3258491721}" srcOrd="3" destOrd="0" presId="urn:microsoft.com/office/officeart/2005/8/layout/hProcess6"/>
    <dgm:cxn modelId="{50E9BEE8-78C2-428C-953A-B1365E517095}" type="presParOf" srcId="{AC161C07-BDDA-441A-A475-8BF2B910E8C2}" destId="{62A2E5BE-A5A5-403F-A7C9-E70EF50AE7C3}" srcOrd="7" destOrd="0" presId="urn:microsoft.com/office/officeart/2005/8/layout/hProcess6"/>
    <dgm:cxn modelId="{8FB926E8-0C3B-4252-8DB1-BC1FD0047F9C}" type="presParOf" srcId="{AC161C07-BDDA-441A-A475-8BF2B910E8C2}" destId="{6EDDFA78-53FC-47EA-83D1-8A3D4917F1BF}" srcOrd="8" destOrd="0" presId="urn:microsoft.com/office/officeart/2005/8/layout/hProcess6"/>
    <dgm:cxn modelId="{8A5858F0-5C45-4C21-9EF3-6E454BB84BA2}" type="presParOf" srcId="{6EDDFA78-53FC-47EA-83D1-8A3D4917F1BF}" destId="{9E181862-DB7C-431C-AD2A-F73338F76DAA}" srcOrd="0" destOrd="0" presId="urn:microsoft.com/office/officeart/2005/8/layout/hProcess6"/>
    <dgm:cxn modelId="{8937E0CA-245D-4703-9E0E-AA5F2E980A95}" type="presParOf" srcId="{6EDDFA78-53FC-47EA-83D1-8A3D4917F1BF}" destId="{82F3A9EE-7E28-42C1-92D0-E255870C5FD0}" srcOrd="1" destOrd="0" presId="urn:microsoft.com/office/officeart/2005/8/layout/hProcess6"/>
    <dgm:cxn modelId="{9753FC3A-7C93-4BF7-8775-941A08315EB4}" type="presParOf" srcId="{6EDDFA78-53FC-47EA-83D1-8A3D4917F1BF}" destId="{C6572008-A011-4AEA-9160-271397EE4C43}" srcOrd="2" destOrd="0" presId="urn:microsoft.com/office/officeart/2005/8/layout/hProcess6"/>
    <dgm:cxn modelId="{F597F4D1-E60D-4CA2-96E3-0D03CBC35ADB}" type="presParOf" srcId="{6EDDFA78-53FC-47EA-83D1-8A3D4917F1BF}" destId="{6DCDFFF8-772E-4E4B-9F3A-21F242DB2462}" srcOrd="3" destOrd="0" presId="urn:microsoft.com/office/officeart/2005/8/layout/hProcess6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1B066-E369-4BAC-B6F4-74F473F7B78E}">
      <dsp:nvSpPr>
        <dsp:cNvPr id="0" name=""/>
        <dsp:cNvSpPr/>
      </dsp:nvSpPr>
      <dsp:spPr>
        <a:xfrm>
          <a:off x="1094791" y="0"/>
          <a:ext cx="1060350" cy="11250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Paper logbook</a:t>
          </a:r>
        </a:p>
      </dsp:txBody>
      <dsp:txXfrm>
        <a:off x="1359878" y="168763"/>
        <a:ext cx="516920" cy="787560"/>
      </dsp:txXfrm>
    </dsp:sp>
    <dsp:sp modelId="{638803F1-7AB5-48BC-91A0-0C0923652BE9}">
      <dsp:nvSpPr>
        <dsp:cNvPr id="0" name=""/>
        <dsp:cNvSpPr/>
      </dsp:nvSpPr>
      <dsp:spPr>
        <a:xfrm>
          <a:off x="659642" y="240768"/>
          <a:ext cx="643549" cy="6435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&lt;1996</a:t>
          </a:r>
        </a:p>
      </dsp:txBody>
      <dsp:txXfrm>
        <a:off x="753888" y="335014"/>
        <a:ext cx="455057" cy="455057"/>
      </dsp:txXfrm>
    </dsp:sp>
    <dsp:sp modelId="{E38F021E-6501-434A-95A3-DCFF1D6AC581}">
      <dsp:nvSpPr>
        <dsp:cNvPr id="0" name=""/>
        <dsp:cNvSpPr/>
      </dsp:nvSpPr>
      <dsp:spPr>
        <a:xfrm>
          <a:off x="2675700" y="0"/>
          <a:ext cx="1060350" cy="11250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Filemaker Pro</a:t>
          </a:r>
          <a:endParaRPr lang="en-GB" sz="800" kern="1200" dirty="0"/>
        </a:p>
      </dsp:txBody>
      <dsp:txXfrm>
        <a:off x="2940787" y="168763"/>
        <a:ext cx="516920" cy="787560"/>
      </dsp:txXfrm>
    </dsp:sp>
    <dsp:sp modelId="{A086B40F-B4F7-4E74-BC2F-0DB9B6A52DF8}">
      <dsp:nvSpPr>
        <dsp:cNvPr id="0" name=""/>
        <dsp:cNvSpPr/>
      </dsp:nvSpPr>
      <dsp:spPr>
        <a:xfrm>
          <a:off x="2240493" y="240768"/>
          <a:ext cx="643549" cy="6435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1996</a:t>
          </a:r>
          <a:endParaRPr lang="en-GB" sz="1200" kern="1200" dirty="0"/>
        </a:p>
      </dsp:txBody>
      <dsp:txXfrm>
        <a:off x="2334739" y="335014"/>
        <a:ext cx="455057" cy="455057"/>
      </dsp:txXfrm>
    </dsp:sp>
    <dsp:sp modelId="{37435F6F-3E31-45C9-979D-A53D2AE8F4AF}">
      <dsp:nvSpPr>
        <dsp:cNvPr id="0" name=""/>
        <dsp:cNvSpPr/>
      </dsp:nvSpPr>
      <dsp:spPr>
        <a:xfrm>
          <a:off x="4288696" y="0"/>
          <a:ext cx="883631" cy="11250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Logbook LHC</a:t>
          </a:r>
        </a:p>
      </dsp:txBody>
      <dsp:txXfrm>
        <a:off x="4509604" y="168763"/>
        <a:ext cx="430770" cy="787560"/>
      </dsp:txXfrm>
    </dsp:sp>
    <dsp:sp modelId="{FD22B342-EB53-45C3-ADE0-69F48B9F2545}">
      <dsp:nvSpPr>
        <dsp:cNvPr id="0" name=""/>
        <dsp:cNvSpPr/>
      </dsp:nvSpPr>
      <dsp:spPr>
        <a:xfrm>
          <a:off x="3840059" y="240768"/>
          <a:ext cx="643549" cy="6435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2006</a:t>
          </a:r>
        </a:p>
      </dsp:txBody>
      <dsp:txXfrm>
        <a:off x="3934305" y="335014"/>
        <a:ext cx="455057" cy="455057"/>
      </dsp:txXfrm>
    </dsp:sp>
    <dsp:sp modelId="{EF08FF4F-98DA-4D78-8D4F-9581D843C2C3}">
      <dsp:nvSpPr>
        <dsp:cNvPr id="0" name=""/>
        <dsp:cNvSpPr/>
      </dsp:nvSpPr>
      <dsp:spPr>
        <a:xfrm>
          <a:off x="5719710" y="0"/>
          <a:ext cx="883631" cy="11250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APEX LHC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and IN, NLHC</a:t>
          </a:r>
        </a:p>
      </dsp:txBody>
      <dsp:txXfrm>
        <a:off x="5940617" y="168763"/>
        <a:ext cx="430770" cy="787560"/>
      </dsp:txXfrm>
    </dsp:sp>
    <dsp:sp modelId="{C467E6E2-F82F-4988-80DF-8B3258491721}">
      <dsp:nvSpPr>
        <dsp:cNvPr id="0" name=""/>
        <dsp:cNvSpPr/>
      </dsp:nvSpPr>
      <dsp:spPr>
        <a:xfrm>
          <a:off x="5243277" y="240768"/>
          <a:ext cx="643549" cy="6435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2009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2011</a:t>
          </a:r>
        </a:p>
      </dsp:txBody>
      <dsp:txXfrm>
        <a:off x="5337523" y="335014"/>
        <a:ext cx="455057" cy="455057"/>
      </dsp:txXfrm>
    </dsp:sp>
    <dsp:sp modelId="{82F3A9EE-7E28-42C1-92D0-E255870C5FD0}">
      <dsp:nvSpPr>
        <dsp:cNvPr id="0" name=""/>
        <dsp:cNvSpPr/>
      </dsp:nvSpPr>
      <dsp:spPr>
        <a:xfrm>
          <a:off x="7091092" y="0"/>
          <a:ext cx="1060350" cy="11250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6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EAM Logbook</a:t>
          </a:r>
        </a:p>
      </dsp:txBody>
      <dsp:txXfrm>
        <a:off x="7356179" y="168763"/>
        <a:ext cx="516920" cy="787560"/>
      </dsp:txXfrm>
    </dsp:sp>
    <dsp:sp modelId="{6DCDFFF8-772E-4E4B-9F3A-21F242DB2462}">
      <dsp:nvSpPr>
        <dsp:cNvPr id="0" name=""/>
        <dsp:cNvSpPr/>
      </dsp:nvSpPr>
      <dsp:spPr>
        <a:xfrm>
          <a:off x="6665101" y="240768"/>
          <a:ext cx="643549" cy="6435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2018</a:t>
          </a:r>
          <a:endParaRPr lang="en-GB" sz="1200" kern="1200" dirty="0"/>
        </a:p>
      </dsp:txBody>
      <dsp:txXfrm>
        <a:off x="6759347" y="335014"/>
        <a:ext cx="455057" cy="455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366036-7F7C-F6B0-B974-BE49DD35CC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35B19-C6B1-BE9E-BE0D-B12E87AC3C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2BC6-4008-4790-A36A-2297DE2034A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45476-292C-F7A8-D4E2-3018650A40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029A0-2EE1-AEB5-F1D6-B3F2AC3FC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9608-8391-46C9-89E1-BF4B74D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24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48D668-A81F-4CEF-988D-8CEA5FA367DF}" type="datetimeFigureOut">
              <a:rPr lang="en-GB"/>
              <a:pPr>
                <a:defRPr/>
              </a:pPr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EF2699-D543-472A-947E-C335BEA5B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9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LHC: </a:t>
            </a:r>
            <a:r>
              <a:rPr lang="fr-CH" dirty="0" err="1"/>
              <a:t>clear</a:t>
            </a:r>
            <a:r>
              <a:rPr lang="fr-CH" dirty="0"/>
              <a:t> instructions. Information and Instructions </a:t>
            </a:r>
            <a:r>
              <a:rPr lang="fr-CH" dirty="0" err="1"/>
              <a:t>events</a:t>
            </a:r>
            <a:r>
              <a:rPr lang="fr-CH" dirty="0"/>
              <a:t> </a:t>
            </a:r>
            <a:r>
              <a:rPr lang="fr-CH" dirty="0" err="1"/>
              <a:t>dominates</a:t>
            </a:r>
            <a:r>
              <a:rPr lang="fr-CH" dirty="0"/>
              <a:t>.</a:t>
            </a:r>
          </a:p>
          <a:p>
            <a:r>
              <a:rPr lang="fr-CH" dirty="0"/>
              <a:t>Operation </a:t>
            </a:r>
            <a:r>
              <a:rPr lang="fr-CH" dirty="0" err="1"/>
              <a:t>events</a:t>
            </a:r>
            <a:r>
              <a:rPr lang="fr-CH" dirty="0"/>
              <a:t> </a:t>
            </a:r>
            <a:r>
              <a:rPr lang="fr-CH" dirty="0" err="1"/>
              <a:t>consist</a:t>
            </a:r>
            <a:r>
              <a:rPr lang="fr-CH" dirty="0"/>
              <a:t> of Cryo </a:t>
            </a:r>
            <a:r>
              <a:rPr lang="fr-CH" dirty="0" err="1"/>
              <a:t>Loss</a:t>
            </a:r>
            <a:r>
              <a:rPr lang="fr-CH" dirty="0"/>
              <a:t>, </a:t>
            </a:r>
            <a:r>
              <a:rPr lang="fr-CH" dirty="0" err="1"/>
              <a:t>Fault</a:t>
            </a:r>
            <a:r>
              <a:rPr lang="fr-CH" dirty="0"/>
              <a:t> and </a:t>
            </a:r>
            <a:r>
              <a:rPr lang="fr-CH" dirty="0" err="1"/>
              <a:t>Ongoing</a:t>
            </a:r>
            <a:r>
              <a:rPr lang="fr-CH" dirty="0"/>
              <a:t> operation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6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73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 see a lack of Subtype and source capture</a:t>
            </a:r>
          </a:p>
          <a:p>
            <a:r>
              <a:rPr lang="en-GB" dirty="0"/>
              <a:t>There was a lack of recommendation given to the operation Teams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4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a lack of Site, subsystems and equipment Positions.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55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6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87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69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95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Maybe</a:t>
            </a:r>
            <a:r>
              <a:rPr lang="fr-CH" dirty="0"/>
              <a:t> to </a:t>
            </a:r>
            <a:r>
              <a:rPr lang="fr-CH" dirty="0" err="1"/>
              <a:t>be</a:t>
            </a:r>
            <a:r>
              <a:rPr lang="fr-CH" dirty="0"/>
              <a:t> put </a:t>
            </a:r>
            <a:r>
              <a:rPr lang="fr-CH" dirty="0" err="1"/>
              <a:t>before</a:t>
            </a:r>
            <a:r>
              <a:rPr lang="fr-CH" dirty="0"/>
              <a:t> the </a:t>
            </a:r>
            <a:r>
              <a:rPr lang="fr-CH" dirty="0" err="1"/>
              <a:t>analysis</a:t>
            </a:r>
            <a:endParaRPr lang="fr-CH" dirty="0"/>
          </a:p>
          <a:p>
            <a:endParaRPr lang="fr-CH" dirty="0"/>
          </a:p>
          <a:p>
            <a:r>
              <a:rPr lang="fr-CH" dirty="0" err="1"/>
              <a:t>Jusrt</a:t>
            </a:r>
            <a:r>
              <a:rPr lang="en-GB" dirty="0">
                <a:latin typeface="+mn-lt"/>
              </a:rPr>
              <a:t>(nature field : Cryo loss) </a:t>
            </a:r>
            <a:r>
              <a:rPr lang="en-GB" dirty="0" err="1">
                <a:latin typeface="+mn-lt"/>
              </a:rPr>
              <a:t>hes^fre</a:t>
            </a:r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3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minutes presentation 10 minutes questions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 up of a previous presentation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3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when</a:t>
            </a:r>
            <a:r>
              <a:rPr lang="fr-CH" dirty="0"/>
              <a:t> How</a:t>
            </a:r>
          </a:p>
          <a:p>
            <a:endParaRPr lang="fr-CH" dirty="0"/>
          </a:p>
          <a:p>
            <a:r>
              <a:rPr lang="fr-CH" dirty="0" err="1"/>
              <a:t>History</a:t>
            </a:r>
            <a:r>
              <a:rPr lang="fr-CH" dirty="0"/>
              <a:t> </a:t>
            </a:r>
          </a:p>
          <a:p>
            <a:r>
              <a:rPr lang="fr-CH" dirty="0"/>
              <a:t>Focus on last </a:t>
            </a:r>
            <a:r>
              <a:rPr lang="fr-CH" dirty="0" err="1"/>
              <a:t>period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4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The scope of the installation are </a:t>
            </a:r>
          </a:p>
          <a:p>
            <a:r>
              <a:rPr lang="fr-CH" dirty="0"/>
              <a:t>LHC installations : </a:t>
            </a:r>
            <a:r>
              <a:rPr lang="fr-CH" dirty="0" err="1"/>
              <a:t>Task</a:t>
            </a:r>
            <a:r>
              <a:rPr lang="fr-CH" dirty="0"/>
              <a:t> </a:t>
            </a:r>
            <a:r>
              <a:rPr lang="fr-CH" dirty="0" err="1"/>
              <a:t>oriented</a:t>
            </a:r>
            <a:r>
              <a:rPr lang="fr-CH" dirty="0"/>
              <a:t> maintenance </a:t>
            </a:r>
            <a:r>
              <a:rPr lang="fr-CH" dirty="0" err="1"/>
              <a:t>contract</a:t>
            </a:r>
            <a:r>
              <a:rPr lang="fr-CH" dirty="0"/>
              <a:t>        1 central control room and 6 Local control room</a:t>
            </a:r>
          </a:p>
          <a:p>
            <a:r>
              <a:rPr lang="fr-CH" dirty="0"/>
              <a:t>NLHC installations : </a:t>
            </a:r>
            <a:r>
              <a:rPr lang="fr-CH" dirty="0" err="1"/>
              <a:t>Result</a:t>
            </a:r>
            <a:r>
              <a:rPr lang="fr-CH" dirty="0"/>
              <a:t> </a:t>
            </a:r>
            <a:r>
              <a:rPr lang="fr-CH" dirty="0" err="1"/>
              <a:t>oriented</a:t>
            </a:r>
            <a:r>
              <a:rPr lang="fr-CH" dirty="0"/>
              <a:t> maintenance </a:t>
            </a:r>
            <a:r>
              <a:rPr lang="fr-CH" dirty="0" err="1"/>
              <a:t>contract</a:t>
            </a:r>
            <a:r>
              <a:rPr lang="fr-CH" dirty="0"/>
              <a:t>   2 control room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7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err="1"/>
              <a:t>Predefined</a:t>
            </a:r>
            <a:r>
              <a:rPr lang="fr-CH" dirty="0"/>
              <a:t> </a:t>
            </a:r>
            <a:r>
              <a:rPr lang="fr-CH" dirty="0" err="1"/>
              <a:t>filters</a:t>
            </a:r>
            <a:r>
              <a:rPr lang="fr-CH" dirty="0"/>
              <a:t> (</a:t>
            </a:r>
            <a:r>
              <a:rPr lang="fr-CH" dirty="0" err="1"/>
              <a:t>Dataspy</a:t>
            </a:r>
            <a:r>
              <a:rPr lang="fr-CH" dirty="0"/>
              <a:t>): </a:t>
            </a:r>
            <a:r>
              <a:rPr lang="fr-CH" dirty="0" err="1"/>
              <a:t>that</a:t>
            </a:r>
            <a:r>
              <a:rPr lang="fr-CH" dirty="0"/>
              <a:t> has </a:t>
            </a:r>
            <a:r>
              <a:rPr lang="fr-CH" dirty="0" err="1"/>
              <a:t>predefined</a:t>
            </a:r>
            <a:r>
              <a:rPr lang="fr-CH" dirty="0"/>
              <a:t> </a:t>
            </a:r>
            <a:r>
              <a:rPr lang="fr-CH" dirty="0" err="1"/>
              <a:t>filters</a:t>
            </a:r>
            <a:r>
              <a:rPr lang="fr-CH" dirty="0"/>
              <a:t> for instance on installations, nature or </a:t>
            </a:r>
            <a:r>
              <a:rPr lang="fr-CH" dirty="0" err="1"/>
              <a:t>equipment</a:t>
            </a:r>
            <a:r>
              <a:rPr lang="fr-CH" dirty="0"/>
              <a:t>.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has </a:t>
            </a:r>
            <a:r>
              <a:rPr lang="fr-CH" dirty="0" err="1"/>
              <a:t>occured</a:t>
            </a:r>
            <a:r>
              <a:rPr lang="fr-CH" dirty="0"/>
              <a:t>, </a:t>
            </a:r>
          </a:p>
          <a:p>
            <a:r>
              <a:rPr lang="fr-CH" dirty="0" err="1"/>
              <a:t>Then</a:t>
            </a:r>
            <a:r>
              <a:rPr lang="fr-CH" dirty="0"/>
              <a:t> on </a:t>
            </a:r>
            <a:r>
              <a:rPr lang="fr-CH" dirty="0" err="1"/>
              <a:t>wich</a:t>
            </a:r>
            <a:r>
              <a:rPr lang="fr-CH" dirty="0"/>
              <a:t> </a:t>
            </a:r>
            <a:r>
              <a:rPr lang="fr-CH" dirty="0" err="1"/>
              <a:t>equipment</a:t>
            </a:r>
            <a:r>
              <a:rPr lang="fr-CH" dirty="0"/>
              <a:t>, … and </a:t>
            </a:r>
            <a:r>
              <a:rPr lang="fr-CH" dirty="0" err="1"/>
              <a:t>eventually</a:t>
            </a:r>
            <a:r>
              <a:rPr lang="fr-CH" dirty="0"/>
              <a:t> </a:t>
            </a:r>
            <a:r>
              <a:rPr lang="fr-CH" dirty="0" err="1"/>
              <a:t>several</a:t>
            </a:r>
            <a:r>
              <a:rPr lang="fr-CH" dirty="0"/>
              <a:t> </a:t>
            </a:r>
            <a:r>
              <a:rPr lang="fr-CH" dirty="0" err="1"/>
              <a:t>kind</a:t>
            </a:r>
            <a:r>
              <a:rPr lang="fr-CH" dirty="0"/>
              <a:t> of documents of information </a:t>
            </a:r>
            <a:r>
              <a:rPr lang="fr-CH" dirty="0" err="1"/>
              <a:t>that</a:t>
            </a:r>
            <a:r>
              <a:rPr lang="fr-CH" dirty="0"/>
              <a:t>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attached</a:t>
            </a:r>
            <a:r>
              <a:rPr lang="fr-CH" dirty="0"/>
              <a:t> to the </a:t>
            </a:r>
            <a:r>
              <a:rPr lang="fr-CH" dirty="0" err="1"/>
              <a:t>event</a:t>
            </a:r>
            <a:r>
              <a:rPr lang="fr-CH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5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Predefined lists </a:t>
            </a:r>
          </a:p>
          <a:p>
            <a:r>
              <a:rPr lang="en-GB" dirty="0"/>
              <a:t>Nature : 3 categories : Failures Operation Communication</a:t>
            </a:r>
          </a:p>
          <a:p>
            <a:r>
              <a:rPr lang="en-GB" dirty="0"/>
              <a:t>Subtypes to refine the events</a:t>
            </a:r>
          </a:p>
          <a:p>
            <a:r>
              <a:rPr lang="en-GB" dirty="0"/>
              <a:t>Source of the event</a:t>
            </a:r>
          </a:p>
          <a:p>
            <a:r>
              <a:rPr lang="en-GB" dirty="0"/>
              <a:t>Position can be a hierarchy composed of a site, subsystem and an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42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Evolution of </a:t>
            </a:r>
            <a:r>
              <a:rPr lang="fr-CH" dirty="0" err="1"/>
              <a:t>number</a:t>
            </a:r>
            <a:r>
              <a:rPr lang="fr-CH" dirty="0"/>
              <a:t> </a:t>
            </a:r>
            <a:r>
              <a:rPr lang="fr-CH" dirty="0" err="1"/>
              <a:t>events</a:t>
            </a:r>
            <a:r>
              <a:rPr lang="fr-CH" dirty="0"/>
              <a:t> over the </a:t>
            </a:r>
            <a:r>
              <a:rPr lang="fr-CH" dirty="0" err="1"/>
              <a:t>years</a:t>
            </a:r>
            <a:r>
              <a:rPr lang="fr-CH" dirty="0"/>
              <a:t> </a:t>
            </a:r>
            <a:r>
              <a:rPr lang="fr-CH" dirty="0" err="1"/>
              <a:t>since</a:t>
            </a:r>
            <a:r>
              <a:rPr lang="fr-CH" dirty="0"/>
              <a:t> 2004.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F2699-D543-472A-947E-C335BEA5B3F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6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outli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181225"/>
            <a:ext cx="25209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6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F1FC-12F1-4165-B680-677D08F45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D58F3EE-6189-19F1-4109-D8E396CE5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20EC-580E-46B0-ADA8-421AF94CF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05CBAA4-EB07-75E3-1FD5-26A1C8412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</a:t>
            </a:r>
            <a:r>
              <a:rPr lang="en-GB" sz="1100" i="1"/>
              <a:t>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3DCE-7726-4671-B052-BDFCE439E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D9689F-607C-7E7A-4BA4-15440466A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4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LOGOf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3513"/>
            <a:ext cx="11731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LOGOf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3513"/>
            <a:ext cx="11731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Outlin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16852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78138"/>
            <a:ext cx="12223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7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06B2CB-8BB1-4E36-A3AA-60DD42F8B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B95FD-021A-B928-53E3-EE230DA2A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07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93D2-1016-46F7-A236-BCBDAE4F6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B3D92C-3570-1510-D96E-6CA51CC30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8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9E4E-E171-4FA4-A729-28673F7A8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F472B23-878A-29D5-8E2F-EECEDA3F8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9C222A-85C6-4256-894C-D6F0A24A1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6BB029-A6F3-BC45-5374-5BEE6D4CB6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2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33363"/>
            <a:ext cx="82264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en-US" altLang="en-US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325563"/>
            <a:ext cx="82264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dirty="0"/>
              <a:t>Cliquez pour modifier les styles du texte du masque</a:t>
            </a:r>
          </a:p>
          <a:p>
            <a:pPr lvl="1"/>
            <a:r>
              <a:rPr lang="fr-CH" altLang="en-US" dirty="0"/>
              <a:t>Deuxième niveau</a:t>
            </a:r>
          </a:p>
          <a:p>
            <a:pPr lvl="2"/>
            <a:r>
              <a:rPr lang="fr-CH" altLang="en-US" dirty="0"/>
              <a:t>Troisième niveau</a:t>
            </a:r>
          </a:p>
          <a:p>
            <a:pPr lvl="3"/>
            <a:r>
              <a:rPr lang="fr-CH" altLang="en-US" dirty="0"/>
              <a:t>Quatrième niveau</a:t>
            </a:r>
          </a:p>
          <a:p>
            <a:pPr lvl="4"/>
            <a:r>
              <a:rPr lang="fr-CH" altLang="en-US" dirty="0"/>
              <a:t>Cinquième niveau</a:t>
            </a:r>
            <a:endParaRPr lang="en-US" altLang="en-US" dirty="0"/>
          </a:p>
        </p:txBody>
      </p:sp>
      <p:pic>
        <p:nvPicPr>
          <p:cNvPr id="1028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32514" y="6356350"/>
            <a:ext cx="3746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150" y="6356350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03124-EE35-411D-B065-4B231602D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0" r:id="rId7"/>
    <p:sldLayoutId id="2147483691" r:id="rId8"/>
    <p:sldLayoutId id="2147483701" r:id="rId9"/>
    <p:sldLayoutId id="2147483692" r:id="rId10"/>
    <p:sldLayoutId id="2147483693" r:id="rId11"/>
    <p:sldLayoutId id="2147483694" r:id="rId12"/>
    <p:sldLayoutId id="2147483702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93713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4875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2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3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413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CEA7E-7FF4-99B2-CD95-3B61F7C564A3}"/>
              </a:ext>
            </a:extLst>
          </p:cNvPr>
          <p:cNvGrpSpPr/>
          <p:nvPr/>
        </p:nvGrpSpPr>
        <p:grpSpPr>
          <a:xfrm>
            <a:off x="523815" y="1322141"/>
            <a:ext cx="4046597" cy="2243672"/>
            <a:chOff x="810871" y="1390725"/>
            <a:chExt cx="4046597" cy="22436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CA4B30-1C6F-8561-B085-64B77F71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871" y="1390725"/>
              <a:ext cx="3958486" cy="19432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A00E41-B490-D25B-90ED-129119F2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871" y="2942949"/>
              <a:ext cx="4046597" cy="6914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38470B-3DAA-2CD2-CB29-5C574142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Event Nature Evolution for 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2F049-8D5A-7A64-60FA-9E1522BC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5A94-6B12-E5B7-4022-13E051C7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2AFF6A5-0E6B-472B-0FEF-F9E417B0FA58}"/>
              </a:ext>
            </a:extLst>
          </p:cNvPr>
          <p:cNvSpPr txBox="1">
            <a:spLocks/>
          </p:cNvSpPr>
          <p:nvPr/>
        </p:nvSpPr>
        <p:spPr bwMode="auto">
          <a:xfrm>
            <a:off x="4725140" y="1524465"/>
            <a:ext cx="3958485" cy="15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 eaLnBrk="1" hangingPunct="1">
              <a:buNone/>
            </a:pPr>
            <a:r>
              <a:rPr lang="en-GB" sz="1000" b="1" dirty="0"/>
              <a:t>Clear instructions </a:t>
            </a:r>
            <a:r>
              <a:rPr lang="en-GB" sz="1000" dirty="0"/>
              <a:t>have been given to the Operation team to fill the Logbook. </a:t>
            </a:r>
          </a:p>
          <a:p>
            <a:pPr marL="36513" indent="0" eaLnBrk="1" hangingPunct="1">
              <a:buNone/>
            </a:pPr>
            <a:endParaRPr lang="en-GB" sz="1000" dirty="0"/>
          </a:p>
          <a:p>
            <a:pPr marL="36513" indent="0" eaLnBrk="1" hangingPunct="1">
              <a:buNone/>
            </a:pPr>
            <a:r>
              <a:rPr lang="en-US" sz="1000" dirty="0"/>
              <a:t>From 2018 to 2023 </a:t>
            </a:r>
            <a:r>
              <a:rPr lang="en-GB" sz="1000" dirty="0"/>
              <a:t>the </a:t>
            </a:r>
            <a:r>
              <a:rPr lang="en-GB" sz="1000" b="1" dirty="0">
                <a:solidFill>
                  <a:srgbClr val="FFCC00"/>
                </a:solidFill>
              </a:rPr>
              <a:t>Information</a:t>
            </a:r>
            <a:r>
              <a:rPr lang="en-GB" sz="1000" b="1" dirty="0">
                <a:solidFill>
                  <a:srgbClr val="00B050"/>
                </a:solidFill>
              </a:rPr>
              <a:t> </a:t>
            </a:r>
            <a:r>
              <a:rPr lang="en-GB" sz="1000" b="1" dirty="0"/>
              <a:t>&amp; Instructions</a:t>
            </a:r>
            <a:r>
              <a:rPr lang="en-GB" sz="1000" b="1" dirty="0">
                <a:solidFill>
                  <a:srgbClr val="00B050"/>
                </a:solidFill>
              </a:rPr>
              <a:t> </a:t>
            </a:r>
            <a:r>
              <a:rPr lang="en-GB" sz="1000" b="1" dirty="0"/>
              <a:t>Events dominates.</a:t>
            </a:r>
          </a:p>
          <a:p>
            <a:pPr marL="36513" indent="0" eaLnBrk="1" hangingPunct="1">
              <a:buNone/>
            </a:pPr>
            <a:r>
              <a:rPr lang="en-GB" sz="1000" dirty="0"/>
              <a:t>From 2019 the </a:t>
            </a:r>
            <a:r>
              <a:rPr lang="en-GB" sz="1000" b="1" dirty="0">
                <a:solidFill>
                  <a:srgbClr val="00B050"/>
                </a:solidFill>
              </a:rPr>
              <a:t>Intervention Authorisations </a:t>
            </a:r>
            <a:r>
              <a:rPr lang="en-GB" sz="1000" b="1" dirty="0"/>
              <a:t>have increased </a:t>
            </a:r>
            <a:r>
              <a:rPr lang="en-GB" sz="1000" dirty="0"/>
              <a:t>to follow the support teams activities.</a:t>
            </a:r>
          </a:p>
          <a:p>
            <a:pPr eaLnBrk="1" hangingPunct="1"/>
            <a:endParaRPr lang="en-GB" sz="1000" dirty="0"/>
          </a:p>
          <a:p>
            <a:pPr marL="36513" indent="0" eaLnBrk="1" hangingPunct="1">
              <a:buNone/>
            </a:pPr>
            <a:endParaRPr lang="en-GB" sz="1000" dirty="0"/>
          </a:p>
          <a:p>
            <a:pPr marL="36513" indent="0" eaLnBrk="1" hangingPunct="1">
              <a:buNone/>
            </a:pPr>
            <a:endParaRPr lang="en-GB" sz="1000" dirty="0"/>
          </a:p>
          <a:p>
            <a:pPr marL="36513" indent="0" eaLnBrk="1" hangingPunct="1">
              <a:buNone/>
            </a:pPr>
            <a:endParaRPr lang="en-GB" sz="1000" dirty="0"/>
          </a:p>
          <a:p>
            <a:pPr marL="36513" indent="0" eaLnBrk="1" hangingPunct="1">
              <a:buNone/>
            </a:pPr>
            <a:endParaRPr lang="en-GB" sz="1100" dirty="0"/>
          </a:p>
          <a:p>
            <a:pPr lvl="1" eaLnBrk="1" hangingPunct="1"/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CF483-8D69-43E2-6371-EC0CDA0B36CE}"/>
              </a:ext>
            </a:extLst>
          </p:cNvPr>
          <p:cNvSpPr txBox="1"/>
          <p:nvPr/>
        </p:nvSpPr>
        <p:spPr>
          <a:xfrm>
            <a:off x="1883309" y="107181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All Event Natures</a:t>
            </a:r>
            <a:endParaRPr lang="en-GB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E6962B-65A1-BB64-B41B-C93A1FDF4F2F}"/>
              </a:ext>
            </a:extLst>
          </p:cNvPr>
          <p:cNvGrpSpPr/>
          <p:nvPr/>
        </p:nvGrpSpPr>
        <p:grpSpPr>
          <a:xfrm>
            <a:off x="457200" y="3583543"/>
            <a:ext cx="8237764" cy="2141469"/>
            <a:chOff x="457200" y="3583543"/>
            <a:chExt cx="8237764" cy="214146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F5EFC6-955B-B5A4-6C6C-01F4D7E8B153}"/>
                </a:ext>
              </a:extLst>
            </p:cNvPr>
            <p:cNvGrpSpPr/>
            <p:nvPr/>
          </p:nvGrpSpPr>
          <p:grpSpPr>
            <a:xfrm>
              <a:off x="457200" y="3583543"/>
              <a:ext cx="8237764" cy="2129649"/>
              <a:chOff x="453118" y="3424240"/>
              <a:chExt cx="8237764" cy="212964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59F99E5-AC22-872E-4236-F64A88BEC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118" y="3701239"/>
                <a:ext cx="3852922" cy="185265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732964-63D4-6C7A-3AF1-2CA62C8008B2}"/>
                  </a:ext>
                </a:extLst>
              </p:cNvPr>
              <p:cNvSpPr txBox="1"/>
              <p:nvPr/>
            </p:nvSpPr>
            <p:spPr>
              <a:xfrm>
                <a:off x="1779139" y="3424240"/>
                <a:ext cx="14141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Operation Events </a:t>
                </a:r>
                <a:endParaRPr lang="en-GB" sz="1200" dirty="0"/>
              </a:p>
            </p:txBody>
          </p:sp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AB7747E7-54B8-4532-88C4-A2D4F7B4C8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32397" y="3910678"/>
                <a:ext cx="3958485" cy="1153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93713" indent="-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4875" indent="-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2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4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9413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13" indent="0" eaLnBrk="1" hangingPunct="1">
                  <a:buNone/>
                </a:pPr>
                <a:r>
                  <a:rPr lang="en-GB" sz="1000" dirty="0"/>
                  <a:t>The Operation related Events </a:t>
                </a:r>
                <a:r>
                  <a:rPr lang="en-GB" sz="1000" b="1" dirty="0"/>
                  <a:t>are a small percentage</a:t>
                </a:r>
                <a:r>
                  <a:rPr lang="en-GB" sz="1000" dirty="0"/>
                  <a:t> of the captures.</a:t>
                </a:r>
              </a:p>
              <a:p>
                <a:pPr marL="36513" indent="0" eaLnBrk="1" hangingPunct="1">
                  <a:buNone/>
                </a:pPr>
                <a:r>
                  <a:rPr lang="en-GB" sz="1000" dirty="0"/>
                  <a:t>The main part of the Operation events are the Failures.</a:t>
                </a:r>
              </a:p>
              <a:p>
                <a:pPr marL="36513" indent="0" eaLnBrk="1" hangingPunct="1">
                  <a:buNone/>
                </a:pPr>
                <a:endParaRPr lang="en-GB" sz="1000" dirty="0"/>
              </a:p>
              <a:p>
                <a:pPr marL="36513" indent="0" eaLnBrk="1" hangingPunct="1">
                  <a:buNone/>
                </a:pPr>
                <a:r>
                  <a:rPr lang="en-GB" sz="1000" dirty="0"/>
                  <a:t>Note :Up to this year the Ongoing operation events were transferred once finished to Information. Now they will only be closed.</a:t>
                </a:r>
              </a:p>
              <a:p>
                <a:pPr marL="36513" indent="0" eaLnBrk="1" hangingPunct="1">
                  <a:buNone/>
                </a:pPr>
                <a:endParaRPr lang="en-GB" sz="1000" dirty="0"/>
              </a:p>
              <a:p>
                <a:pPr marL="36513" indent="0" eaLnBrk="1" hangingPunct="1">
                  <a:buNone/>
                </a:pPr>
                <a:endParaRPr lang="en-GB" sz="1000" dirty="0"/>
              </a:p>
              <a:p>
                <a:pPr marL="36513" indent="0" eaLnBrk="1" hangingPunct="1">
                  <a:buNone/>
                </a:pPr>
                <a:endParaRPr lang="en-GB" sz="1000" dirty="0"/>
              </a:p>
              <a:p>
                <a:pPr marL="36513" indent="0" eaLnBrk="1" hangingPunct="1">
                  <a:buNone/>
                </a:pPr>
                <a:endParaRPr lang="en-GB" sz="1100" dirty="0"/>
              </a:p>
              <a:p>
                <a:pPr lvl="1" eaLnBrk="1" hangingPunct="1"/>
                <a:endParaRPr lang="en-GB" sz="1100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510EB5-73C7-8B2D-EC69-6E5BAC53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464" y="5502762"/>
              <a:ext cx="3702050" cy="2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2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470B-3DAA-2CD2-CB29-5C574142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Event Nature Evolution for Non-LHC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2F049-8D5A-7A64-60FA-9E1522BC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5A94-6B12-E5B7-4022-13E051C7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2AFF6A5-0E6B-472B-0FEF-F9E417B0FA58}"/>
              </a:ext>
            </a:extLst>
          </p:cNvPr>
          <p:cNvSpPr txBox="1">
            <a:spLocks/>
          </p:cNvSpPr>
          <p:nvPr/>
        </p:nvSpPr>
        <p:spPr bwMode="auto">
          <a:xfrm>
            <a:off x="525180" y="4422670"/>
            <a:ext cx="8090463" cy="167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 eaLnBrk="1" hangingPunct="1">
              <a:buNone/>
            </a:pPr>
            <a:r>
              <a:rPr lang="en-GB" sz="1100" b="1" dirty="0"/>
              <a:t>None homogeneous and clear recommendations </a:t>
            </a:r>
            <a:r>
              <a:rPr lang="en-GB" sz="1100" dirty="0"/>
              <a:t>have been transmitted to the operation teams, making </a:t>
            </a:r>
            <a:r>
              <a:rPr lang="en-GB" sz="1100" b="1" dirty="0"/>
              <a:t>this Logbook more difficult to analyse.</a:t>
            </a:r>
          </a:p>
          <a:p>
            <a:pPr eaLnBrk="1" hangingPunct="1"/>
            <a:r>
              <a:rPr lang="en-GB" sz="1100" b="1" dirty="0"/>
              <a:t>Information and instructions are not as used </a:t>
            </a:r>
            <a:r>
              <a:rPr lang="en-GB" sz="1100" dirty="0"/>
              <a:t>as for the LHC Logbook.</a:t>
            </a:r>
          </a:p>
          <a:p>
            <a:pPr eaLnBrk="1" hangingPunct="1"/>
            <a:r>
              <a:rPr lang="en-GB" sz="1100" dirty="0"/>
              <a:t>However, it can be noted that the </a:t>
            </a:r>
            <a:r>
              <a:rPr lang="en-GB" sz="1100" b="1" dirty="0"/>
              <a:t>number of Fault is almost constant and proportionally higher </a:t>
            </a:r>
            <a:r>
              <a:rPr lang="en-GB" sz="1100" dirty="0"/>
              <a:t>than in LHC.</a:t>
            </a:r>
          </a:p>
          <a:p>
            <a:pPr eaLnBrk="1" hangingPunct="1"/>
            <a:r>
              <a:rPr lang="en-GB" sz="1100" b="1" dirty="0"/>
              <a:t>Very few Intervention </a:t>
            </a:r>
            <a:r>
              <a:rPr lang="en-GB" sz="1100" dirty="0"/>
              <a:t>or Lock-out have been registered but the teams were </a:t>
            </a:r>
            <a:r>
              <a:rPr lang="en-GB" sz="1100" b="1" dirty="0"/>
              <a:t>using a paper version to manage the authorisation</a:t>
            </a:r>
            <a:r>
              <a:rPr lang="en-GB" sz="1100" dirty="0"/>
              <a:t>.</a:t>
            </a:r>
          </a:p>
          <a:p>
            <a:pPr eaLnBrk="1" hangingPunct="1"/>
            <a:r>
              <a:rPr lang="en-GB" sz="1100" dirty="0"/>
              <a:t>The Ongoing operations are used at a higher level than in LHC probably related to the purpose of some facilities (Test installations).</a:t>
            </a:r>
          </a:p>
          <a:p>
            <a:pPr marL="36513" indent="0" eaLnBrk="1" hangingPunct="1">
              <a:buNone/>
            </a:pPr>
            <a:endParaRPr lang="en-GB" sz="1100" dirty="0"/>
          </a:p>
          <a:p>
            <a:pPr eaLnBrk="1" hangingPunct="1"/>
            <a:endParaRPr lang="en-GB" sz="1100" dirty="0"/>
          </a:p>
          <a:p>
            <a:pPr eaLnBrk="1" hangingPunct="1"/>
            <a:endParaRPr lang="en-GB" sz="1100" dirty="0"/>
          </a:p>
          <a:p>
            <a:pPr eaLnBrk="1" hangingPunct="1"/>
            <a:endParaRPr lang="en-GB" sz="1100" dirty="0"/>
          </a:p>
          <a:p>
            <a:pPr eaLnBrk="1" hangingPunct="1"/>
            <a:endParaRPr lang="en-GB" sz="1100" dirty="0"/>
          </a:p>
          <a:p>
            <a:pPr marL="36513" indent="0" eaLnBrk="1" hangingPunct="1">
              <a:buNone/>
            </a:pPr>
            <a:endParaRPr lang="en-GB" sz="1100" dirty="0"/>
          </a:p>
          <a:p>
            <a:pPr marL="36513" indent="0" eaLnBrk="1" hangingPunct="1">
              <a:buNone/>
            </a:pPr>
            <a:endParaRPr lang="en-GB" sz="1100" dirty="0"/>
          </a:p>
          <a:p>
            <a:pPr marL="36513" indent="0" eaLnBrk="1" hangingPunct="1">
              <a:buNone/>
            </a:pPr>
            <a:endParaRPr lang="en-GB" sz="1100" dirty="0"/>
          </a:p>
          <a:p>
            <a:pPr marL="36513" indent="0" eaLnBrk="1" hangingPunct="1">
              <a:buNone/>
            </a:pPr>
            <a:endParaRPr lang="en-GB" sz="1100" dirty="0"/>
          </a:p>
          <a:p>
            <a:pPr marL="36513" indent="0" eaLnBrk="1" hangingPunct="1">
              <a:buNone/>
            </a:pPr>
            <a:endParaRPr lang="en-GB" sz="1100" dirty="0"/>
          </a:p>
          <a:p>
            <a:pPr lvl="1" eaLnBrk="1" hangingPunct="1"/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FD9C8-222A-7AB4-329E-4C2286B47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44" y="1174512"/>
            <a:ext cx="6446939" cy="3139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A8930-6E96-7756-352B-3FD59553A9AF}"/>
              </a:ext>
            </a:extLst>
          </p:cNvPr>
          <p:cNvSpPr txBox="1"/>
          <p:nvPr/>
        </p:nvSpPr>
        <p:spPr>
          <a:xfrm>
            <a:off x="3668709" y="1041641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All Event Natures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4EC10-C86F-DABB-1650-9AF670B02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14" y="3622652"/>
            <a:ext cx="4046597" cy="6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470B-3DAA-2CD2-CB29-5C574142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38" y="233363"/>
            <a:ext cx="8753761" cy="939800"/>
          </a:xfrm>
        </p:spPr>
        <p:txBody>
          <a:bodyPr/>
          <a:lstStyle/>
          <a:p>
            <a:r>
              <a:rPr lang="en-GB" sz="3200" dirty="0"/>
              <a:t>Lack of Subtype and Source capture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2F049-8D5A-7A64-60FA-9E1522BC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5A94-6B12-E5B7-4022-13E051C7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2AFF6A5-0E6B-472B-0FEF-F9E417B0FA58}"/>
              </a:ext>
            </a:extLst>
          </p:cNvPr>
          <p:cNvSpPr txBox="1">
            <a:spLocks/>
          </p:cNvSpPr>
          <p:nvPr/>
        </p:nvSpPr>
        <p:spPr bwMode="auto">
          <a:xfrm>
            <a:off x="0" y="4178725"/>
            <a:ext cx="4229099" cy="15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 eaLnBrk="1" hangingPunct="1">
              <a:buNone/>
            </a:pPr>
            <a:r>
              <a:rPr lang="en-GB" sz="1050" dirty="0"/>
              <a:t>Many Events were </a:t>
            </a:r>
            <a:r>
              <a:rPr lang="en-GB" sz="1050" b="1" dirty="0"/>
              <a:t>captured without </a:t>
            </a:r>
            <a:r>
              <a:rPr lang="en-GB" sz="1050" dirty="0"/>
              <a:t>:</a:t>
            </a:r>
          </a:p>
          <a:p>
            <a:pPr marL="36513" indent="0" eaLnBrk="1" hangingPunct="1">
              <a:buNone/>
            </a:pPr>
            <a:r>
              <a:rPr lang="en-GB" sz="1050" dirty="0"/>
              <a:t>- the nature subtype</a:t>
            </a:r>
          </a:p>
          <a:p>
            <a:pPr marL="36513" indent="0" eaLnBrk="1" hangingPunct="1">
              <a:buNone/>
            </a:pPr>
            <a:r>
              <a:rPr lang="en-GB" sz="1050" dirty="0"/>
              <a:t>- the source that have originated them.</a:t>
            </a:r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r>
              <a:rPr lang="en-GB" sz="1050" dirty="0"/>
              <a:t>For these values: </a:t>
            </a:r>
          </a:p>
          <a:p>
            <a:pPr eaLnBrk="1" hangingPunct="1"/>
            <a:r>
              <a:rPr lang="en-GB" sz="1050" dirty="0"/>
              <a:t>They were </a:t>
            </a:r>
            <a:r>
              <a:rPr lang="en-GB" sz="1050" b="1" dirty="0"/>
              <a:t>no advice in the LHC recommendations,</a:t>
            </a:r>
            <a:r>
              <a:rPr lang="en-GB" sz="1050" dirty="0"/>
              <a:t> </a:t>
            </a:r>
          </a:p>
          <a:p>
            <a:pPr eaLnBrk="1" hangingPunct="1"/>
            <a:r>
              <a:rPr lang="en-GB" sz="1050" dirty="0"/>
              <a:t>Their capture was </a:t>
            </a:r>
            <a:r>
              <a:rPr lang="en-GB" sz="1050" b="1" dirty="0"/>
              <a:t>not mandatory</a:t>
            </a:r>
            <a:r>
              <a:rPr lang="en-GB" sz="1050" dirty="0"/>
              <a:t>.</a:t>
            </a:r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endParaRPr lang="en-GB" sz="1200" dirty="0"/>
          </a:p>
          <a:p>
            <a:pPr lvl="1" eaLnBrk="1" hangingPunct="1"/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ED446-F790-501A-9674-CBD8BDC5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8" y="978897"/>
            <a:ext cx="4601212" cy="2980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E1A7B1-4907-CFC6-20C7-22AEEFE5B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116" y="3853579"/>
            <a:ext cx="5275200" cy="14925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E3DF-5A2D-C57D-E071-EBFF9FEDBB2C}"/>
              </a:ext>
            </a:extLst>
          </p:cNvPr>
          <p:cNvSpPr txBox="1">
            <a:spLocks/>
          </p:cNvSpPr>
          <p:nvPr/>
        </p:nvSpPr>
        <p:spPr bwMode="auto">
          <a:xfrm>
            <a:off x="4880113" y="1470527"/>
            <a:ext cx="4263887" cy="11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sz="1100" b="1" dirty="0">
                <a:latin typeface="Times New Roman" panose="02020603050405020304" pitchFamily="18" charset="0"/>
              </a:rPr>
              <a:t>Subtypes</a:t>
            </a:r>
            <a:r>
              <a:rPr lang="en-CH" sz="800" dirty="0">
                <a:effectLst/>
              </a:rPr>
              <a:t> </a:t>
            </a:r>
            <a:r>
              <a:rPr lang="en-GB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refine the event “Nature” hence they are different for each “Nature”: e.g., identify the origin of a fault, precise the lockout or the modification request type, etc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E770E8-8C02-BC4A-D921-9DE1DAD8F069}"/>
              </a:ext>
            </a:extLst>
          </p:cNvPr>
          <p:cNvSpPr txBox="1">
            <a:spLocks/>
          </p:cNvSpPr>
          <p:nvPr/>
        </p:nvSpPr>
        <p:spPr bwMode="auto">
          <a:xfrm>
            <a:off x="4880112" y="2166348"/>
            <a:ext cx="4263887" cy="11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sz="1100" b="1" dirty="0">
                <a:latin typeface="Times New Roman" panose="02020603050405020304" pitchFamily="18" charset="0"/>
              </a:rPr>
              <a:t>Source</a:t>
            </a:r>
            <a:r>
              <a:rPr lang="en-CH" sz="800" dirty="0">
                <a:effectLst/>
              </a:rPr>
              <a:t> </a:t>
            </a:r>
            <a:r>
              <a:rPr lang="en-GB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from where the event was detected &amp; generated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Beep 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SCADA Alarm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CCC call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Ronde/Inspection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sources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endParaRPr lang="en-GB" sz="1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9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7586-5538-EDA2-1083-14AB5599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Lack of Position Capture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C106-958B-FC29-4FF9-448EC6FB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B41F1-8D7B-ECE7-784F-F61A100B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2D12D3-87E7-E56F-B1E2-1B38E7A8F1B5}"/>
              </a:ext>
            </a:extLst>
          </p:cNvPr>
          <p:cNvGrpSpPr/>
          <p:nvPr/>
        </p:nvGrpSpPr>
        <p:grpSpPr>
          <a:xfrm>
            <a:off x="383309" y="1265382"/>
            <a:ext cx="3700138" cy="3879270"/>
            <a:chOff x="300182" y="1028054"/>
            <a:chExt cx="4089646" cy="45507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28101A-2BC5-DC49-9E6B-85555451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182" y="1028054"/>
              <a:ext cx="3800763" cy="15521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4DF92A-1F2F-27AC-82D6-6A7463AF2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804" y="2327558"/>
              <a:ext cx="3989024" cy="16348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8A97D0-0CEA-C2F3-83A2-DB8CE147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805" y="3719434"/>
              <a:ext cx="3952424" cy="18593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3E602-9FF5-2C44-D5E6-6261C58191D7}"/>
              </a:ext>
            </a:extLst>
          </p:cNvPr>
          <p:cNvGrpSpPr/>
          <p:nvPr/>
        </p:nvGrpSpPr>
        <p:grpSpPr>
          <a:xfrm>
            <a:off x="5060555" y="1265382"/>
            <a:ext cx="3278248" cy="3777673"/>
            <a:chOff x="4678362" y="1089474"/>
            <a:chExt cx="3812550" cy="44452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4DE3FA-1B20-693A-164C-81C90D25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0773" y="3892550"/>
              <a:ext cx="3700139" cy="16421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C88247-3A75-A515-3F77-384616ADB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8362" y="1089474"/>
              <a:ext cx="3700138" cy="1556355"/>
            </a:xfrm>
            <a:prstGeom prst="rect">
              <a:avLst/>
            </a:prstGeom>
          </p:spPr>
        </p:pic>
      </p:grp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736BAED-F0C8-2F00-DD55-A465B48ED5A4}"/>
              </a:ext>
            </a:extLst>
          </p:cNvPr>
          <p:cNvSpPr txBox="1">
            <a:spLocks/>
          </p:cNvSpPr>
          <p:nvPr/>
        </p:nvSpPr>
        <p:spPr bwMode="auto">
          <a:xfrm>
            <a:off x="1929022" y="4966765"/>
            <a:ext cx="552534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 eaLnBrk="1" hangingPunct="1">
              <a:buNone/>
            </a:pPr>
            <a:r>
              <a:rPr lang="en-GB" sz="1050" dirty="0"/>
              <a:t>The Position Capture is not an easy issue as :</a:t>
            </a:r>
          </a:p>
          <a:p>
            <a:pPr eaLnBrk="1" hangingPunct="1"/>
            <a:r>
              <a:rPr lang="en-GB" sz="1050" b="1" dirty="0"/>
              <a:t>Equipment</a:t>
            </a:r>
            <a:r>
              <a:rPr lang="en-GB" sz="1050" dirty="0"/>
              <a:t> captures are necessary to localise the origin of a </a:t>
            </a:r>
            <a:r>
              <a:rPr lang="en-GB" sz="1050" b="1" dirty="0"/>
              <a:t>failure event</a:t>
            </a:r>
          </a:p>
          <a:p>
            <a:pPr eaLnBrk="1" hangingPunct="1"/>
            <a:r>
              <a:rPr lang="en-GB" sz="1050" b="1" dirty="0"/>
              <a:t>Site or Subsystems </a:t>
            </a:r>
            <a:r>
              <a:rPr lang="en-GB" sz="1050" dirty="0"/>
              <a:t>captures are sufficient for </a:t>
            </a:r>
            <a:r>
              <a:rPr lang="en-GB" sz="1050" b="1" dirty="0"/>
              <a:t>communication purposes</a:t>
            </a:r>
          </a:p>
          <a:p>
            <a:pPr eaLnBrk="1" hangingPunct="1"/>
            <a:endParaRPr lang="en-GB" sz="1050" dirty="0"/>
          </a:p>
          <a:p>
            <a:pPr marL="36513" indent="0" eaLnBrk="1" hangingPunct="1">
              <a:buNone/>
            </a:pPr>
            <a:r>
              <a:rPr lang="en-GB" sz="1050" b="1" dirty="0"/>
              <a:t>Recommendations</a:t>
            </a:r>
            <a:r>
              <a:rPr lang="en-GB" sz="1050" dirty="0"/>
              <a:t> to fill these fields </a:t>
            </a:r>
            <a:r>
              <a:rPr lang="en-GB" sz="1050" b="1" dirty="0"/>
              <a:t>need to be provided </a:t>
            </a:r>
            <a:r>
              <a:rPr lang="en-GB" sz="1050" dirty="0"/>
              <a:t>to the operation Teams</a:t>
            </a:r>
          </a:p>
          <a:p>
            <a:pPr eaLnBrk="1" hangingPunct="1"/>
            <a:endParaRPr lang="en-GB" sz="1050" dirty="0"/>
          </a:p>
          <a:p>
            <a:pPr eaLnBrk="1" hangingPunct="1"/>
            <a:endParaRPr lang="en-GB" sz="1050" dirty="0"/>
          </a:p>
          <a:p>
            <a:pPr eaLnBrk="1" hangingPunct="1"/>
            <a:endParaRPr lang="en-GB" sz="1050" dirty="0"/>
          </a:p>
          <a:p>
            <a:pPr eaLnBrk="1" hangingPunct="1"/>
            <a:endParaRPr lang="en-GB" sz="1050" dirty="0"/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endParaRPr lang="en-GB" sz="1050" dirty="0"/>
          </a:p>
          <a:p>
            <a:pPr marL="36513" indent="0" eaLnBrk="1" hangingPunct="1">
              <a:buNone/>
            </a:pPr>
            <a:endParaRPr lang="en-GB" sz="1050" dirty="0"/>
          </a:p>
          <a:p>
            <a:pPr lvl="1" eaLnBrk="1" hangingPunct="1"/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92997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E07D-94BA-F334-899D-30EB7490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Feedback from the LHC Operation Team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BEBA-ED6C-932E-E848-D6CD4D03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3" indent="0">
              <a:buNone/>
            </a:pPr>
            <a:r>
              <a:rPr lang="en-GB" sz="2000" dirty="0"/>
              <a:t>The Operation Team value :</a:t>
            </a:r>
          </a:p>
          <a:p>
            <a:pPr marL="36513" indent="0">
              <a:buNone/>
            </a:pPr>
            <a:r>
              <a:rPr lang="en-GB" sz="1000" dirty="0">
                <a:latin typeface="+mn-lt"/>
              </a:rPr>
              <a:t>✅</a:t>
            </a:r>
            <a:r>
              <a:rPr lang="en-GB" sz="1400" kern="1200" dirty="0">
                <a:solidFill>
                  <a:srgbClr val="0055A0"/>
                </a:solidFill>
                <a:effectLst/>
                <a:latin typeface="+mn-ea"/>
              </a:rPr>
              <a:t> </a:t>
            </a:r>
            <a:r>
              <a:rPr lang="en-GB" sz="1400" dirty="0"/>
              <a:t>The look &amp; feel is nice, appreciated by all operators.</a:t>
            </a:r>
          </a:p>
          <a:p>
            <a:pPr marL="36513" indent="0">
              <a:buNone/>
            </a:pPr>
            <a:r>
              <a:rPr lang="en-GB" sz="1000" dirty="0">
                <a:latin typeface="+mn-lt"/>
              </a:rPr>
              <a:t>✅</a:t>
            </a:r>
            <a:r>
              <a:rPr lang="en-GB" sz="1400" kern="1200" dirty="0">
                <a:solidFill>
                  <a:srgbClr val="0055A0"/>
                </a:solidFill>
                <a:effectLst/>
                <a:latin typeface="+mn-ea"/>
              </a:rPr>
              <a:t> </a:t>
            </a:r>
            <a:r>
              <a:rPr lang="en-GB" sz="1400" dirty="0"/>
              <a:t>The reaction time is generally appropriate.</a:t>
            </a:r>
            <a:r>
              <a:rPr lang="en-GB" sz="1000" dirty="0">
                <a:latin typeface="+mn-lt"/>
              </a:rPr>
              <a:t> </a:t>
            </a:r>
          </a:p>
          <a:p>
            <a:pPr marL="36513" indent="0">
              <a:buNone/>
            </a:pPr>
            <a:r>
              <a:rPr lang="en-GB" sz="1000" dirty="0">
                <a:latin typeface="+mn-lt"/>
              </a:rPr>
              <a:t>✅</a:t>
            </a:r>
            <a:r>
              <a:rPr lang="en-GB" sz="1400" kern="1200" dirty="0">
                <a:solidFill>
                  <a:srgbClr val="0055A0"/>
                </a:solidFill>
                <a:effectLst/>
                <a:latin typeface="+mn-ea"/>
              </a:rPr>
              <a:t> </a:t>
            </a:r>
            <a:r>
              <a:rPr lang="en-GB" sz="1400" dirty="0"/>
              <a:t>The predefined-filter of events (Dataspy) fits their needs.</a:t>
            </a:r>
          </a:p>
          <a:p>
            <a:pPr marL="36513" indent="0">
              <a:buNone/>
            </a:pPr>
            <a:r>
              <a:rPr lang="en-GB" sz="1000" dirty="0">
                <a:latin typeface="+mn-lt"/>
              </a:rPr>
              <a:t>✅</a:t>
            </a:r>
            <a:r>
              <a:rPr lang="en-GB" sz="1400" kern="1200" dirty="0">
                <a:solidFill>
                  <a:srgbClr val="0055A0"/>
                </a:solidFill>
                <a:effectLst/>
                <a:latin typeface="+mn-ea"/>
              </a:rPr>
              <a:t> </a:t>
            </a:r>
            <a:r>
              <a:rPr lang="en-GB" sz="1400" dirty="0"/>
              <a:t>The filtering of events is efficient.</a:t>
            </a:r>
          </a:p>
          <a:p>
            <a:pPr marL="36513" indent="0">
              <a:buNone/>
            </a:pPr>
            <a:r>
              <a:rPr lang="en-GB" sz="1000" dirty="0">
                <a:latin typeface="+mn-lt"/>
              </a:rPr>
              <a:t>✅</a:t>
            </a:r>
            <a:r>
              <a:rPr lang="en-GB" sz="1400" kern="1200" dirty="0">
                <a:solidFill>
                  <a:srgbClr val="0055A0"/>
                </a:solidFill>
                <a:effectLst/>
                <a:latin typeface="+mn-ea"/>
              </a:rPr>
              <a:t> T</a:t>
            </a:r>
            <a:r>
              <a:rPr lang="en-GB" sz="1400" dirty="0"/>
              <a:t>he linking between events and EDMS/EAM Work worders works correctly and is appreciated (several past problems have been corrected).</a:t>
            </a:r>
          </a:p>
          <a:p>
            <a:pPr marL="36513" indent="0">
              <a:buNone/>
            </a:pPr>
            <a:endParaRPr lang="en-GB" sz="1400" dirty="0"/>
          </a:p>
          <a:p>
            <a:pPr marL="36513" indent="0">
              <a:buNone/>
            </a:pPr>
            <a:r>
              <a:rPr lang="en-GB" sz="2000" dirty="0"/>
              <a:t>To be Improved </a:t>
            </a:r>
            <a:r>
              <a:rPr lang="en-GB" sz="1400" dirty="0"/>
              <a:t>(Bugs remaining today) :</a:t>
            </a:r>
          </a:p>
          <a:p>
            <a:pPr marL="36513" lvl="0" indent="0">
              <a:buNone/>
            </a:pPr>
            <a:r>
              <a:rPr lang="en-GB" sz="900" dirty="0">
                <a:solidFill>
                  <a:srgbClr val="FF0000"/>
                </a:solidFill>
              </a:rPr>
              <a:t>❌</a:t>
            </a:r>
            <a:r>
              <a:rPr lang="en-GB" sz="1000" dirty="0">
                <a:solidFill>
                  <a:srgbClr val="FF0000"/>
                </a:solidFill>
              </a:rPr>
              <a:t> </a:t>
            </a:r>
            <a:r>
              <a:rPr lang="en-GB" sz="1400" b="1" dirty="0"/>
              <a:t>Filtering is not always adequate </a:t>
            </a:r>
            <a:r>
              <a:rPr lang="en-GB" sz="1400" dirty="0"/>
              <a:t>in some columns (e.g., impossible to filter between 2 dates)</a:t>
            </a:r>
          </a:p>
          <a:p>
            <a:pPr marL="36513" lvl="0" indent="0">
              <a:buNone/>
            </a:pPr>
            <a:r>
              <a:rPr lang="en-GB" sz="900" dirty="0">
                <a:solidFill>
                  <a:srgbClr val="FF0000"/>
                </a:solidFill>
              </a:rPr>
              <a:t>❌</a:t>
            </a:r>
            <a:r>
              <a:rPr lang="en-GB" sz="1000" dirty="0">
                <a:solidFill>
                  <a:srgbClr val="FF0000"/>
                </a:solidFill>
              </a:rPr>
              <a:t> </a:t>
            </a:r>
            <a:r>
              <a:rPr lang="en-GB" sz="1400" b="1" dirty="0"/>
              <a:t>Automatic search of equipment </a:t>
            </a:r>
            <a:r>
              <a:rPr lang="en-GB" sz="1400" dirty="0"/>
              <a:t>sometimes does not working properly</a:t>
            </a:r>
          </a:p>
          <a:p>
            <a:pPr marL="36513" lvl="0" indent="0">
              <a:buNone/>
            </a:pPr>
            <a:r>
              <a:rPr lang="en-GB" sz="900" dirty="0">
                <a:solidFill>
                  <a:srgbClr val="FF0000"/>
                </a:solidFill>
              </a:rPr>
              <a:t>❌</a:t>
            </a:r>
            <a:r>
              <a:rPr lang="en-GB" sz="10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When equipment are selected, the site and subsystem </a:t>
            </a:r>
            <a:r>
              <a:rPr lang="en-GB" sz="1400" b="1" dirty="0"/>
              <a:t>auto-filling may not always be done</a:t>
            </a:r>
            <a:r>
              <a:rPr lang="en-GB" sz="1400" dirty="0"/>
              <a:t> correctly.</a:t>
            </a:r>
          </a:p>
          <a:p>
            <a:pPr marL="36513" lvl="0" indent="0">
              <a:buNone/>
            </a:pPr>
            <a:r>
              <a:rPr lang="en-GB" sz="900" dirty="0">
                <a:solidFill>
                  <a:srgbClr val="FF0000"/>
                </a:solidFill>
              </a:rPr>
              <a:t>❌</a:t>
            </a:r>
            <a:r>
              <a:rPr lang="en-GB" sz="1000" dirty="0">
                <a:solidFill>
                  <a:srgbClr val="FF0000"/>
                </a:solidFill>
              </a:rPr>
              <a:t> </a:t>
            </a:r>
            <a:r>
              <a:rPr lang="en-GB" sz="1400" b="1" dirty="0"/>
              <a:t>Sometimes, the reaction time </a:t>
            </a:r>
            <a:r>
              <a:rPr lang="en-GB" sz="1400" dirty="0"/>
              <a:t>can be to slow (e.g., Changing a colour, dropping menu choices,…). </a:t>
            </a:r>
          </a:p>
          <a:p>
            <a:pPr marL="36513" lvl="0" indent="0">
              <a:buNone/>
            </a:pPr>
            <a:r>
              <a:rPr lang="en-GB" sz="900" dirty="0">
                <a:solidFill>
                  <a:srgbClr val="FF0000"/>
                </a:solidFill>
              </a:rPr>
              <a:t>❌</a:t>
            </a:r>
            <a:r>
              <a:rPr lang="en-GB" sz="10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A </a:t>
            </a:r>
            <a:r>
              <a:rPr lang="en-GB" sz="1400" b="1" dirty="0"/>
              <a:t>link</a:t>
            </a:r>
            <a:r>
              <a:rPr lang="en-GB" sz="1400" dirty="0"/>
              <a:t> between the logbook and the CERN system to </a:t>
            </a:r>
            <a:r>
              <a:rPr lang="en-GB" sz="1400" b="1" dirty="0"/>
              <a:t>manage co-activities</a:t>
            </a:r>
            <a:r>
              <a:rPr lang="en-GB" sz="1400" dirty="0"/>
              <a:t> (IMPACT) for the cryo lockout or interventions would be welcomed.</a:t>
            </a:r>
          </a:p>
          <a:p>
            <a:pPr marL="36513" indent="0">
              <a:buNone/>
            </a:pPr>
            <a:endParaRPr lang="en-GB" sz="1400" dirty="0"/>
          </a:p>
          <a:p>
            <a:pPr marL="36513" indent="0">
              <a:buNone/>
            </a:pP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C9A7E-FEF6-88E4-764A-9AC1EFF6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A1E70-2665-F252-CA22-39549891D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0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054"/>
            <a:ext cx="9163878" cy="1152525"/>
          </a:xfrm>
        </p:spPr>
        <p:txBody>
          <a:bodyPr/>
          <a:lstStyle/>
          <a:p>
            <a:pPr lvl="1"/>
            <a:r>
              <a:rPr lang="en-GB" sz="4400" dirty="0"/>
              <a:t>Evaluation of present Logbooks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13" y="1091267"/>
            <a:ext cx="8637104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From the operation :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Most of the </a:t>
            </a:r>
            <a:r>
              <a:rPr lang="en-GB" b="1" dirty="0">
                <a:latin typeface="+mn-lt"/>
              </a:rPr>
              <a:t>requested improvements</a:t>
            </a:r>
            <a:r>
              <a:rPr lang="en-GB" dirty="0">
                <a:latin typeface="+mn-lt"/>
              </a:rPr>
              <a:t> in 2018 have been </a:t>
            </a:r>
            <a:r>
              <a:rPr lang="en-GB" b="1" dirty="0">
                <a:latin typeface="+mn-lt"/>
              </a:rPr>
              <a:t>implemented</a:t>
            </a:r>
            <a:r>
              <a:rPr lang="en-GB" dirty="0">
                <a:latin typeface="+mn-lt"/>
              </a:rPr>
              <a:t>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+mn-lt"/>
              </a:rPr>
              <a:t>The operation teams are satisfied </a:t>
            </a:r>
            <a:r>
              <a:rPr lang="en-GB" dirty="0">
                <a:latin typeface="+mn-lt"/>
              </a:rPr>
              <a:t>and use the logbooks.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From CRG logbook support :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+mn-lt"/>
              </a:rPr>
              <a:t>Modifications of record</a:t>
            </a:r>
            <a:r>
              <a:rPr lang="en-GB" dirty="0">
                <a:latin typeface="+mn-lt"/>
              </a:rPr>
              <a:t> views are </a:t>
            </a:r>
            <a:r>
              <a:rPr lang="en-GB" b="1" dirty="0">
                <a:latin typeface="+mn-lt"/>
              </a:rPr>
              <a:t>impossible</a:t>
            </a:r>
            <a:r>
              <a:rPr lang="en-GB" dirty="0">
                <a:latin typeface="+mn-lt"/>
              </a:rPr>
              <a:t> by local administrator.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+mn-lt"/>
              </a:rPr>
              <a:t>Modifications of predefined filter</a:t>
            </a:r>
            <a:r>
              <a:rPr lang="en-GB" dirty="0">
                <a:latin typeface="+mn-lt"/>
              </a:rPr>
              <a:t>s have been given very </a:t>
            </a:r>
            <a:r>
              <a:rPr lang="en-GB" b="1" dirty="0">
                <a:latin typeface="+mn-lt"/>
              </a:rPr>
              <a:t>lately</a:t>
            </a:r>
            <a:r>
              <a:rPr lang="en-GB" dirty="0">
                <a:latin typeface="+mn-lt"/>
              </a:rPr>
              <a:t> and are tricky to create.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Field capture </a:t>
            </a:r>
            <a:r>
              <a:rPr lang="en-GB" b="1" dirty="0">
                <a:latin typeface="+mn-lt"/>
              </a:rPr>
              <a:t>enforcement impossible by local administrator</a:t>
            </a:r>
            <a:r>
              <a:rPr lang="en-GB" dirty="0">
                <a:latin typeface="+mn-lt"/>
              </a:rPr>
              <a:t>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Requests to central EAM logbook support was frequent (lack of autonomy), </a:t>
            </a:r>
            <a:r>
              <a:rPr lang="en-GB" b="1" dirty="0">
                <a:latin typeface="+mn-lt"/>
              </a:rPr>
              <a:t>delay in implementation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285750" indent="-285750" algn="l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dirty="0">
              <a:solidFill>
                <a:srgbClr val="0055A0"/>
              </a:solidFill>
            </a:endParaRPr>
          </a:p>
          <a:p>
            <a:pPr marL="285750" indent="-285750" algn="l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40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054"/>
            <a:ext cx="9163878" cy="1152525"/>
          </a:xfrm>
        </p:spPr>
        <p:txBody>
          <a:bodyPr/>
          <a:lstStyle/>
          <a:p>
            <a:pPr lvl="1"/>
            <a:r>
              <a:rPr lang="en-GB" sz="4400" dirty="0"/>
              <a:t>Perspectives for NG Logbook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13" y="1091267"/>
            <a:ext cx="863710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Configuration of the Next </a:t>
            </a:r>
            <a:r>
              <a:rPr lang="en-GB" dirty="0">
                <a:solidFill>
                  <a:srgbClr val="0055A0"/>
                </a:solidFill>
              </a:rPr>
              <a:t>G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eneration (NG) Logbooks has been prepared.</a:t>
            </a:r>
          </a:p>
          <a:p>
            <a:pPr marL="285750" indent="-285750" algn="l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It is In test phase with Operation teams.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Will go to production Mid-October 2023.</a:t>
            </a:r>
            <a:endParaRPr lang="en-GB" dirty="0">
              <a:effectLst/>
            </a:endParaRPr>
          </a:p>
          <a:p>
            <a:pPr marL="285750" indent="-285750" algn="l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dirty="0">
              <a:solidFill>
                <a:srgbClr val="0055A0"/>
              </a:solidFill>
            </a:endParaRPr>
          </a:p>
          <a:p>
            <a:pPr marL="285750" indent="-285750" algn="l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dirty="0">
              <a:effectLst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47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054"/>
            <a:ext cx="9163878" cy="1152525"/>
          </a:xfrm>
        </p:spPr>
        <p:txBody>
          <a:bodyPr/>
          <a:lstStyle/>
          <a:p>
            <a:pPr lvl="1"/>
            <a:r>
              <a:rPr lang="en-GB" sz="4400" dirty="0"/>
              <a:t>NG Logbook Configuration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13" y="1091267"/>
            <a:ext cx="863710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</a:rPr>
              <a:t>Predefined filters (Dataspy) are </a:t>
            </a:r>
            <a:r>
              <a:rPr lang="en-GB" b="1" dirty="0">
                <a:latin typeface="+mn-lt"/>
              </a:rPr>
              <a:t>easier to create</a:t>
            </a:r>
            <a:r>
              <a:rPr lang="en-GB" dirty="0">
                <a:latin typeface="+mn-lt"/>
              </a:rPr>
              <a:t> than in the present Logbook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b="1" dirty="0">
                <a:latin typeface="+mn-lt"/>
              </a:rPr>
              <a:t>Better customisation by local administrator </a:t>
            </a:r>
            <a:r>
              <a:rPr lang="en-GB" dirty="0">
                <a:latin typeface="+mn-lt"/>
              </a:rPr>
              <a:t>as the following items can now be modified: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905BF-408D-BCFE-5390-0426F232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12" y="2949512"/>
            <a:ext cx="4339935" cy="25328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313DF7-A59A-7358-F215-7CB9E2CF5709}"/>
              </a:ext>
            </a:extLst>
          </p:cNvPr>
          <p:cNvSpPr/>
          <p:nvPr/>
        </p:nvSpPr>
        <p:spPr>
          <a:xfrm>
            <a:off x="4714612" y="3572701"/>
            <a:ext cx="2088859" cy="5976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4BE9F1-CAD4-08A8-B89C-309AF79D91AE}"/>
              </a:ext>
            </a:extLst>
          </p:cNvPr>
          <p:cNvSpPr/>
          <p:nvPr/>
        </p:nvSpPr>
        <p:spPr>
          <a:xfrm>
            <a:off x="4714613" y="4198969"/>
            <a:ext cx="2088858" cy="11739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6D15C-9A1B-3635-4F57-D7F5335B6D13}"/>
              </a:ext>
            </a:extLst>
          </p:cNvPr>
          <p:cNvSpPr txBox="1"/>
          <p:nvPr/>
        </p:nvSpPr>
        <p:spPr>
          <a:xfrm>
            <a:off x="3636" y="2091541"/>
            <a:ext cx="430710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</a:rPr>
              <a:t>The Record views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</a:rPr>
              <a:t>The Predefined list of values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</a:rPr>
              <a:t>Field capture enforcement</a:t>
            </a:r>
          </a:p>
          <a:p>
            <a:pPr marL="740664" lvl="1" indent="-283464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 Logbooks Homepage can be customized </a:t>
            </a:r>
            <a:r>
              <a:rPr lang="en-GB" kern="1200" dirty="0">
                <a:solidFill>
                  <a:srgbClr val="0055A0"/>
                </a:solidFill>
                <a:latin typeface="Arial" panose="020B0604020202020204" pitchFamily="34" charset="0"/>
                <a:ea typeface="+mn-ea"/>
                <a:cs typeface="+mn-cs"/>
              </a:rPr>
              <a:t>with </a:t>
            </a:r>
            <a:endParaRPr lang="en-GB" dirty="0">
              <a:effectLst/>
            </a:endParaRPr>
          </a:p>
          <a:p>
            <a:pPr marL="1197864" lvl="1" indent="-283464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photo of the installation</a:t>
            </a:r>
            <a:endParaRPr lang="en-GB" dirty="0">
              <a:effectLst/>
            </a:endParaRPr>
          </a:p>
          <a:p>
            <a:pPr marL="1197864" lvl="1" indent="-283464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dirty="0">
                <a:solidFill>
                  <a:srgbClr val="0055A0"/>
                </a:solidFill>
              </a:rPr>
              <a:t>D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irect link to predefined filters </a:t>
            </a:r>
          </a:p>
          <a:p>
            <a:pPr marL="1197864" lvl="1" indent="-283464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dirty="0">
                <a:solidFill>
                  <a:srgbClr val="0055A0"/>
                </a:solidFill>
              </a:rPr>
              <a:t>Links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online tools (EAM )</a:t>
            </a:r>
          </a:p>
          <a:p>
            <a:pPr marL="1197864" lvl="1" indent="-283464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Link to online Documentation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4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054"/>
            <a:ext cx="9163878" cy="1152525"/>
          </a:xfrm>
        </p:spPr>
        <p:txBody>
          <a:bodyPr/>
          <a:lstStyle/>
          <a:p>
            <a:pPr lvl="1"/>
            <a:r>
              <a:rPr lang="en-GB" sz="440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13" y="1091267"/>
            <a:ext cx="863710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Present usages between LHC and Non-LHC operation teams are different :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LHC : </a:t>
            </a:r>
            <a:r>
              <a:rPr lang="en-GB" b="1" dirty="0">
                <a:latin typeface="+mn-lt"/>
              </a:rPr>
              <a:t>Heavily used for communication purpose </a:t>
            </a:r>
            <a:r>
              <a:rPr lang="en-GB" dirty="0">
                <a:latin typeface="+mn-lt"/>
              </a:rPr>
              <a:t>(Instructions and Interventions) and failure are better documented.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Non-LHC : Used for all types of events but </a:t>
            </a:r>
            <a:r>
              <a:rPr lang="en-GB" b="1" dirty="0">
                <a:latin typeface="+mn-lt"/>
              </a:rPr>
              <a:t>quality of capture needs to be improved</a:t>
            </a:r>
            <a:r>
              <a:rPr lang="en-GB" dirty="0">
                <a:latin typeface="+mn-lt"/>
              </a:rPr>
              <a:t> (lack of subtypes, source, positions).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Event </a:t>
            </a:r>
            <a:r>
              <a:rPr lang="en-GB" b="1" dirty="0">
                <a:latin typeface="+mn-lt"/>
              </a:rPr>
              <a:t>captures are incomplete</a:t>
            </a:r>
            <a:r>
              <a:rPr lang="en-GB" dirty="0">
                <a:latin typeface="+mn-lt"/>
              </a:rPr>
              <a:t>.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5A0"/>
                </a:solidFill>
              </a:rPr>
              <a:t>In the NG version, many field captures will be </a:t>
            </a:r>
            <a:r>
              <a:rPr lang="en-GB" b="1" dirty="0">
                <a:solidFill>
                  <a:srgbClr val="0055A0"/>
                </a:solidFill>
              </a:rPr>
              <a:t>mandatory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5A0"/>
                </a:solidFill>
              </a:rPr>
              <a:t>More </a:t>
            </a:r>
            <a:r>
              <a:rPr lang="en-GB" b="1" dirty="0">
                <a:solidFill>
                  <a:srgbClr val="0055A0"/>
                </a:solidFill>
              </a:rPr>
              <a:t>exhaustive recommendations </a:t>
            </a:r>
            <a:r>
              <a:rPr lang="en-GB" dirty="0">
                <a:solidFill>
                  <a:srgbClr val="0055A0"/>
                </a:solidFill>
              </a:rPr>
              <a:t>will have to be given to operation teams.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5A0"/>
                </a:solidFill>
              </a:rPr>
              <a:t>The NG Logbook will be improved thanks to the </a:t>
            </a:r>
            <a:r>
              <a:rPr lang="en-GB" b="1" dirty="0">
                <a:solidFill>
                  <a:srgbClr val="0055A0"/>
                </a:solidFill>
              </a:rPr>
              <a:t>feedback of users</a:t>
            </a:r>
            <a:r>
              <a:rPr lang="en-GB" dirty="0">
                <a:solidFill>
                  <a:srgbClr val="0055A0"/>
                </a:solidFill>
              </a:rPr>
              <a:t>. 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5A0"/>
                </a:solidFill>
              </a:rPr>
              <a:t>The Local administrator autonomy evolution will allow </a:t>
            </a:r>
            <a:r>
              <a:rPr lang="en-GB" b="1" dirty="0">
                <a:solidFill>
                  <a:srgbClr val="0055A0"/>
                </a:solidFill>
              </a:rPr>
              <a:t>faster evolution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55A0"/>
              </a:solidFill>
            </a:endParaRPr>
          </a:p>
          <a:p>
            <a:pPr marL="285750" indent="-285750" rtl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5A0"/>
                </a:solidFill>
              </a:rPr>
              <a:t>A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fter deployment of the NG </a:t>
            </a:r>
            <a:r>
              <a:rPr lang="en-GB" dirty="0">
                <a:solidFill>
                  <a:srgbClr val="0055A0"/>
                </a:solidFill>
              </a:rPr>
              <a:t>o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peration Logbooks, we plan to </a:t>
            </a:r>
            <a:r>
              <a:rPr lang="en-GB" b="1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design and integrate the existing Instrumentation logbook 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with </a:t>
            </a:r>
            <a:r>
              <a:rPr lang="en-GB" dirty="0">
                <a:solidFill>
                  <a:srgbClr val="0055A0"/>
                </a:solidFill>
              </a:rPr>
              <a:t>the NG Logbook i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 collaboration with our </a:t>
            </a:r>
            <a:r>
              <a:rPr lang="en-GB" dirty="0">
                <a:solidFill>
                  <a:srgbClr val="0055A0"/>
                </a:solidFill>
              </a:rPr>
              <a:t>I</a:t>
            </a:r>
            <a:r>
              <a:rPr lang="en-GB" kern="1200" dirty="0">
                <a:solidFill>
                  <a:srgbClr val="0055A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nstrumentation Section.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12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9440" y="3044024"/>
            <a:ext cx="2723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Questions?</a:t>
            </a:r>
          </a:p>
        </p:txBody>
      </p:sp>
      <p:pic>
        <p:nvPicPr>
          <p:cNvPr id="2" name="Picture 1" descr="Kostenlose Illustration: Fragezeichen, Frage, Antwor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59" y="1461331"/>
            <a:ext cx="2850022" cy="2850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9830" y="4552196"/>
            <a:ext cx="250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>
                <a:latin typeface="Brush Script MT" panose="03060802040406070304" pitchFamily="66" charset="0"/>
              </a:rPr>
              <a:t>Thanks</a:t>
            </a:r>
            <a:r>
              <a:rPr lang="fr-CH" sz="2800" dirty="0">
                <a:latin typeface="Brush Script MT" panose="03060802040406070304" pitchFamily="66" charset="0"/>
              </a:rPr>
              <a:t> for </a:t>
            </a:r>
            <a:r>
              <a:rPr lang="fr-CH" sz="2800" dirty="0" err="1">
                <a:latin typeface="Brush Script MT" panose="03060802040406070304" pitchFamily="66" charset="0"/>
              </a:rPr>
              <a:t>listening</a:t>
            </a:r>
            <a:endParaRPr lang="en-US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1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014663"/>
            <a:ext cx="8489950" cy="1174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/>
              <a:t>Lesson Learned From EAM Logbooks for Cryogenic Operation at CERN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30929" y="6356350"/>
            <a:ext cx="3972301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0B53-BDA7-48A7-9456-1E4EAB353C1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9" name="Text Placeholder 5"/>
          <p:cNvSpPr>
            <a:spLocks noGrp="1"/>
          </p:cNvSpPr>
          <p:nvPr>
            <p:ph type="body" idx="10"/>
          </p:nvPr>
        </p:nvSpPr>
        <p:spPr>
          <a:xfrm>
            <a:off x="460375" y="4376921"/>
            <a:ext cx="6572192" cy="296448"/>
          </a:xfrm>
        </p:spPr>
        <p:txBody>
          <a:bodyPr/>
          <a:lstStyle/>
          <a:p>
            <a:r>
              <a:rPr lang="fr-CH" altLang="en-US" b="1" dirty="0"/>
              <a:t>Lionel Conan</a:t>
            </a:r>
            <a:r>
              <a:rPr lang="fr-CH" altLang="en-US" dirty="0"/>
              <a:t>, Nicolas Bonetti, Frederic Ferrand, Philippe Gayet – TE-CRG-ML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5199431"/>
            <a:ext cx="1620982" cy="647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2522" y="5508309"/>
            <a:ext cx="424780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Presentation </a:t>
            </a:r>
            <a:r>
              <a:rPr lang="fr-FR" sz="1600" dirty="0"/>
              <a:t>on </a:t>
            </a:r>
            <a:r>
              <a:rPr lang="en-GB" sz="1600" dirty="0"/>
              <a:t>behalf</a:t>
            </a:r>
            <a:r>
              <a:rPr lang="fr-FR" sz="1600" dirty="0"/>
              <a:t> of </a:t>
            </a:r>
            <a:r>
              <a:rPr lang="en-GB" sz="1600" dirty="0"/>
              <a:t>Cryogenics</a:t>
            </a:r>
            <a:r>
              <a:rPr lang="fr-FR" sz="1600" dirty="0"/>
              <a:t> Group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054"/>
            <a:ext cx="9163878" cy="1152525"/>
          </a:xfrm>
        </p:spPr>
        <p:txBody>
          <a:bodyPr/>
          <a:lstStyle/>
          <a:p>
            <a:pPr lvl="1"/>
            <a:r>
              <a:rPr lang="en-GB" sz="4400" dirty="0"/>
              <a:t>Improvements since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DFEB-737F-4A52-89B7-B015FDFB017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13" y="1091267"/>
            <a:ext cx="863710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✅ Clone an event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✅ Possibility to create and save predefined filters (Dataspy) from the EAM application (2023)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✅ Reports </a:t>
            </a:r>
            <a:r>
              <a:rPr lang="en-GB" sz="1600" dirty="0">
                <a:latin typeface="+mn-lt"/>
              </a:rPr>
              <a:t>(</a:t>
            </a:r>
            <a:r>
              <a:rPr lang="en-GB" sz="1600" i="1" dirty="0">
                <a:latin typeface="+mn-lt"/>
              </a:rPr>
              <a:t>Pentaho reporting</a:t>
            </a:r>
            <a:r>
              <a:rPr lang="en-GB" sz="1600" dirty="0">
                <a:latin typeface="+mn-lt"/>
              </a:rPr>
              <a:t>)</a:t>
            </a:r>
            <a:r>
              <a:rPr lang="en-GB" dirty="0">
                <a:latin typeface="+mn-lt"/>
              </a:rPr>
              <a:t> : Statistics and save all information of an event in a pdf for printing or sharing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✅ Improved predefined lists for filtering use and statistics (nature field : Cryo loss)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❌ </a:t>
            </a:r>
            <a:r>
              <a:rPr lang="en-GB" dirty="0">
                <a:latin typeface="+mn-lt"/>
              </a:rPr>
              <a:t>Open the logbook for read-access to non-EAM users and review write access.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en-GB" dirty="0">
              <a:latin typeface="+mn-lt"/>
            </a:endParaRP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93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93DAB-9945-D775-2BB8-009E63BC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EF1FC-12F1-4165-B680-677D08F457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C1230-0CEF-A32D-087E-5A385F8A0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174C7-4970-2BFE-7BB3-0C783F7C3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2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E1441E-DCF9-5146-9C60-A8639678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&amp; 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DD206D-FD49-4DB6-734B-F60C6C2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This presentation exposes the </a:t>
            </a:r>
            <a:r>
              <a:rPr lang="en-GB" sz="2400" b="1" dirty="0"/>
              <a:t>lessons learned </a:t>
            </a:r>
            <a:r>
              <a:rPr lang="en-GB" sz="2400" dirty="0"/>
              <a:t>from the EAM based Logbooks that </a:t>
            </a:r>
            <a:r>
              <a:rPr lang="en-GB" sz="2400" b="1" dirty="0"/>
              <a:t>have been presented</a:t>
            </a:r>
            <a:r>
              <a:rPr lang="en-GB" sz="2400" dirty="0"/>
              <a:t> in</a:t>
            </a:r>
          </a:p>
          <a:p>
            <a:pPr marL="36513" indent="0" algn="ctr">
              <a:buNone/>
            </a:pPr>
            <a:r>
              <a:rPr lang="en-GB" sz="2400" dirty="0"/>
              <a:t> “Case Management as Logbook for the Cryogenic Installations at CERN” </a:t>
            </a:r>
          </a:p>
          <a:p>
            <a:pPr marL="36513" indent="0" algn="ctr">
              <a:buNone/>
            </a:pPr>
            <a:r>
              <a:rPr lang="en-GB" sz="2400" dirty="0"/>
              <a:t>AMMW2018, </a:t>
            </a:r>
            <a:r>
              <a:rPr lang="en-GB" sz="2400" dirty="0" err="1"/>
              <a:t>S.Knoops</a:t>
            </a:r>
            <a:r>
              <a:rPr lang="en-GB" sz="2400" dirty="0"/>
              <a:t>.</a:t>
            </a:r>
          </a:p>
          <a:p>
            <a:r>
              <a:rPr lang="en-GB" sz="2400" dirty="0"/>
              <a:t>Outline</a:t>
            </a:r>
          </a:p>
          <a:p>
            <a:pPr lvl="1"/>
            <a:r>
              <a:rPr lang="en-GB" sz="2000" dirty="0"/>
              <a:t>Rapid recall of the aim of a Logbook</a:t>
            </a:r>
          </a:p>
          <a:p>
            <a:pPr lvl="1"/>
            <a:r>
              <a:rPr lang="en-GB" sz="2000" dirty="0"/>
              <a:t>Logbooks deployment and interesting features</a:t>
            </a:r>
          </a:p>
          <a:p>
            <a:pPr lvl="1"/>
            <a:r>
              <a:rPr lang="en-GB" sz="2000" dirty="0"/>
              <a:t>Analysis of the statistics </a:t>
            </a:r>
          </a:p>
          <a:p>
            <a:pPr lvl="1"/>
            <a:r>
              <a:rPr lang="en-GB" sz="2000" dirty="0"/>
              <a:t>Conclusion &amp; Perspectives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CDB05-29A2-9D52-FA83-5C0CE88E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6B2CB-8BB1-4E36-A3AA-60DD42F8BB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F92E9-8855-E4C4-2BDF-1CE1540AB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4469" y="1225537"/>
            <a:ext cx="8324266" cy="2508263"/>
          </a:xfrm>
        </p:spPr>
        <p:txBody>
          <a:bodyPr/>
          <a:lstStyle/>
          <a:p>
            <a:pPr marL="230188" indent="-211138">
              <a:spcBef>
                <a:spcPts val="1200"/>
              </a:spcBef>
            </a:pPr>
            <a:r>
              <a:rPr lang="en-GB" altLang="en-US" sz="1200" dirty="0"/>
              <a:t>One of the challenges for the operation and maintenance of cryogenic installations is to </a:t>
            </a:r>
            <a:r>
              <a:rPr lang="en-GB" altLang="en-US" sz="1200" b="1" dirty="0"/>
              <a:t>trace as precisely as possible WHAT-WHEN-HOW.</a:t>
            </a:r>
            <a:r>
              <a:rPr lang="en-GB" altLang="en-US" sz="1100" b="1" dirty="0">
                <a:solidFill>
                  <a:schemeClr val="accent6"/>
                </a:solidFill>
              </a:rPr>
              <a:t> </a:t>
            </a:r>
          </a:p>
          <a:p>
            <a:pPr marL="230188" indent="-211138">
              <a:spcBef>
                <a:spcPts val="1200"/>
              </a:spcBef>
            </a:pPr>
            <a:r>
              <a:rPr lang="en-GB" altLang="en-US" sz="1200" dirty="0"/>
              <a:t>To do so we use </a:t>
            </a:r>
            <a:r>
              <a:rPr lang="en-GB" altLang="en-US" sz="1200" b="1" dirty="0"/>
              <a:t>LOGBOOKS </a:t>
            </a:r>
            <a:r>
              <a:rPr lang="en-GB" altLang="en-US" sz="1200" dirty="0"/>
              <a:t>as tracking tools of all activities related to operation</a:t>
            </a:r>
          </a:p>
          <a:p>
            <a:pPr marL="641350" lvl="1" indent="-211138">
              <a:spcBef>
                <a:spcPts val="1200"/>
              </a:spcBef>
            </a:pPr>
            <a:r>
              <a:rPr lang="en-GB" altLang="en-US" sz="1200" dirty="0"/>
              <a:t>They are </a:t>
            </a:r>
            <a:r>
              <a:rPr lang="en-GB" altLang="en-US" sz="1200" b="1" dirty="0"/>
              <a:t>daily used</a:t>
            </a:r>
            <a:r>
              <a:rPr lang="en-GB" altLang="en-US" sz="1200" dirty="0"/>
              <a:t> by the operators</a:t>
            </a:r>
            <a:r>
              <a:rPr lang="en-GB" altLang="en-US" sz="1200" dirty="0">
                <a:solidFill>
                  <a:srgbClr val="FF0000"/>
                </a:solidFill>
              </a:rPr>
              <a:t> </a:t>
            </a:r>
            <a:r>
              <a:rPr lang="en-GB" altLang="en-US" sz="1200" dirty="0"/>
              <a:t>and thus needs to be </a:t>
            </a:r>
            <a:r>
              <a:rPr lang="en-GB" altLang="en-US" sz="1200" b="1" dirty="0"/>
              <a:t>easy to use</a:t>
            </a:r>
          </a:p>
          <a:p>
            <a:pPr marL="641350" lvl="1" indent="-211138">
              <a:spcBef>
                <a:spcPts val="1200"/>
              </a:spcBef>
            </a:pPr>
            <a:r>
              <a:rPr lang="en-GB" altLang="en-US" sz="1200" dirty="0"/>
              <a:t>They can also be used as technical </a:t>
            </a:r>
            <a:r>
              <a:rPr lang="en-GB" altLang="en-US" sz="1200" b="1" dirty="0"/>
              <a:t>interface between operation &amp; support </a:t>
            </a:r>
            <a:r>
              <a:rPr lang="en-GB" altLang="en-US" sz="1200" dirty="0"/>
              <a:t>teams In case of interventions.</a:t>
            </a:r>
          </a:p>
          <a:p>
            <a:pPr marL="641350" lvl="1" indent="-211138">
              <a:spcBef>
                <a:spcPts val="1200"/>
              </a:spcBef>
            </a:pPr>
            <a:r>
              <a:rPr lang="en-GB" altLang="en-US" sz="1200" dirty="0"/>
              <a:t>They traces and follows up events and proposes an easy way to retrieve information on past events. ALL type of events, not only work requests.</a:t>
            </a:r>
          </a:p>
          <a:p>
            <a:pPr marL="19050" indent="0" algn="ctr">
              <a:spcBef>
                <a:spcPts val="1200"/>
              </a:spcBef>
              <a:buNone/>
            </a:pPr>
            <a:r>
              <a:rPr lang="en-GB" altLang="en-US" sz="1600" b="1" dirty="0"/>
              <a:t>Logbooks are the “Operation Bible” of the installation.</a:t>
            </a:r>
          </a:p>
          <a:p>
            <a:pPr marL="361950" indent="-342900">
              <a:spcBef>
                <a:spcPts val="1200"/>
              </a:spcBef>
            </a:pPr>
            <a:r>
              <a:rPr lang="en-GB" altLang="en-US" sz="1600" b="1" dirty="0"/>
              <a:t>Logbook History @ CERN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4469" y="218898"/>
            <a:ext cx="8226425" cy="939800"/>
          </a:xfrm>
        </p:spPr>
        <p:txBody>
          <a:bodyPr/>
          <a:lstStyle/>
          <a:p>
            <a:r>
              <a:rPr lang="en-GB" altLang="en-US" sz="4400" dirty="0"/>
              <a:t>Needs, Definition and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D107-683E-4C44-8936-CD2425F452D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EF259F-5CAF-A1C6-C9BA-0DAFD9A18233}"/>
              </a:ext>
            </a:extLst>
          </p:cNvPr>
          <p:cNvGrpSpPr/>
          <p:nvPr/>
        </p:nvGrpSpPr>
        <p:grpSpPr>
          <a:xfrm>
            <a:off x="-644247" y="4217988"/>
            <a:ext cx="9740644" cy="1709098"/>
            <a:chOff x="-620826" y="4220272"/>
            <a:chExt cx="9865964" cy="1740765"/>
          </a:xfrm>
          <a:effectLst/>
        </p:grpSpPr>
        <p:grpSp>
          <p:nvGrpSpPr>
            <p:cNvPr id="3" name="Group 2"/>
            <p:cNvGrpSpPr/>
            <p:nvPr/>
          </p:nvGrpSpPr>
          <p:grpSpPr>
            <a:xfrm>
              <a:off x="-620826" y="4220272"/>
              <a:ext cx="9863138" cy="1740765"/>
              <a:chOff x="-182563" y="3805238"/>
              <a:chExt cx="9863138" cy="1740765"/>
            </a:xfrm>
          </p:grpSpPr>
          <p:grpSp>
            <p:nvGrpSpPr>
              <p:cNvPr id="13317" name="Group 10"/>
              <p:cNvGrpSpPr>
                <a:grpSpLocks/>
              </p:cNvGrpSpPr>
              <p:nvPr/>
            </p:nvGrpSpPr>
            <p:grpSpPr bwMode="auto">
              <a:xfrm>
                <a:off x="-182563" y="3805238"/>
                <a:ext cx="9863138" cy="1740765"/>
                <a:chOff x="-1916935" y="3749219"/>
                <a:chExt cx="13152625" cy="2321680"/>
              </a:xfrm>
            </p:grpSpPr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2612086932"/>
                    </p:ext>
                  </p:extLst>
                </p:nvPr>
              </p:nvGraphicFramePr>
              <p:xfrm>
                <a:off x="-1916935" y="3749219"/>
                <a:ext cx="13152625" cy="152834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3325" name="Group 5"/>
                <p:cNvGrpSpPr>
                  <a:grpSpLocks/>
                </p:cNvGrpSpPr>
                <p:nvPr/>
              </p:nvGrpSpPr>
              <p:grpSpPr bwMode="auto">
                <a:xfrm>
                  <a:off x="-842387" y="5292556"/>
                  <a:ext cx="11967487" cy="778343"/>
                  <a:chOff x="-842387" y="5406856"/>
                  <a:chExt cx="11967487" cy="778343"/>
                </a:xfrm>
              </p:grpSpPr>
              <p:sp>
                <p:nvSpPr>
                  <p:cNvPr id="7" name="Right Brace 6"/>
                  <p:cNvSpPr/>
                  <p:nvPr/>
                </p:nvSpPr>
                <p:spPr>
                  <a:xfrm rot="5400000">
                    <a:off x="-146238" y="4723958"/>
                    <a:ext cx="278991" cy="1671290"/>
                  </a:xfrm>
                  <a:prstGeom prst="rightBrac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/>
                  </a:p>
                </p:txBody>
              </p:sp>
              <p:sp>
                <p:nvSpPr>
                  <p:cNvPr id="8" name="Right Brace 7"/>
                  <p:cNvSpPr/>
                  <p:nvPr/>
                </p:nvSpPr>
                <p:spPr>
                  <a:xfrm rot="5400000">
                    <a:off x="7089817" y="1650565"/>
                    <a:ext cx="278992" cy="7791574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90652" y="5784976"/>
                    <a:ext cx="2016208" cy="40022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350" dirty="0">
                        <a:latin typeface="+mn-lt"/>
                      </a:rPr>
                      <a:t>Shared on server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104591" y="5743035"/>
                    <a:ext cx="990734" cy="40016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350" dirty="0">
                        <a:latin typeface="+mn-lt"/>
                      </a:rPr>
                      <a:t>On-line</a:t>
                    </a:r>
                  </a:p>
                </p:txBody>
              </p:sp>
            </p:grpSp>
          </p:grpSp>
          <p:sp>
            <p:nvSpPr>
              <p:cNvPr id="12" name="Right Brace 11"/>
              <p:cNvSpPr/>
              <p:nvPr/>
            </p:nvSpPr>
            <p:spPr>
              <a:xfrm rot="5400000">
                <a:off x="2704191" y="4300946"/>
                <a:ext cx="214857" cy="1546314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50925" y="5207000"/>
                <a:ext cx="598488" cy="3000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50" dirty="0">
                    <a:latin typeface="+mn-lt"/>
                  </a:rPr>
                  <a:t>Local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1E09A4-6129-E073-C7D7-BBD61CC581C8}"/>
                </a:ext>
              </a:extLst>
            </p:cNvPr>
            <p:cNvGrpSpPr/>
            <p:nvPr/>
          </p:nvGrpSpPr>
          <p:grpSpPr>
            <a:xfrm>
              <a:off x="8165142" y="4238359"/>
              <a:ext cx="1079996" cy="1145932"/>
              <a:chOff x="7549454" y="0"/>
              <a:chExt cx="1079996" cy="1145932"/>
            </a:xfrm>
            <a:scene3d>
              <a:camera prst="orthographicFront"/>
              <a:lightRig rig="flat" dir="t"/>
            </a:scene3d>
          </p:grpSpPr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E830B400-381F-0316-EE53-C33077886313}"/>
                  </a:ext>
                </a:extLst>
              </p:cNvPr>
              <p:cNvSpPr/>
              <p:nvPr/>
            </p:nvSpPr>
            <p:spPr>
              <a:xfrm>
                <a:off x="7549454" y="0"/>
                <a:ext cx="1079996" cy="1145932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Arrow: Right 4">
                <a:extLst>
                  <a:ext uri="{FF2B5EF4-FFF2-40B4-BE49-F238E27FC236}">
                    <a16:creationId xmlns:a16="http://schemas.microsoft.com/office/drawing/2014/main" id="{BD31E8E0-AE1D-140C-E3D6-59B546FE65F0}"/>
                  </a:ext>
                </a:extLst>
              </p:cNvPr>
              <p:cNvSpPr txBox="1"/>
              <p:nvPr/>
            </p:nvSpPr>
            <p:spPr>
              <a:xfrm>
                <a:off x="7698213" y="171889"/>
                <a:ext cx="526498" cy="802152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5080" rIns="10160" bIns="508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800" kern="1200" dirty="0"/>
                  <a:t>New EAM Logbook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27C359-5710-EB77-1094-AF1470D4F5A0}"/>
                </a:ext>
              </a:extLst>
            </p:cNvPr>
            <p:cNvGrpSpPr/>
            <p:nvPr/>
          </p:nvGrpSpPr>
          <p:grpSpPr>
            <a:xfrm>
              <a:off x="7646595" y="4483588"/>
              <a:ext cx="655473" cy="655473"/>
              <a:chOff x="7030907" y="245229"/>
              <a:chExt cx="655473" cy="655473"/>
            </a:xfrm>
            <a:scene3d>
              <a:camera prst="orthographicFront"/>
              <a:lightRig rig="flat" dir="t"/>
            </a:scene3d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698AB87-1370-80F1-F57C-97F92ED3EE65}"/>
                  </a:ext>
                </a:extLst>
              </p:cNvPr>
              <p:cNvSpPr/>
              <p:nvPr/>
            </p:nvSpPr>
            <p:spPr>
              <a:xfrm>
                <a:off x="7030907" y="245229"/>
                <a:ext cx="655473" cy="655473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293D11D5-1F7A-1AEA-3741-C43133555C8E}"/>
                  </a:ext>
                </a:extLst>
              </p:cNvPr>
              <p:cNvSpPr txBox="1"/>
              <p:nvPr/>
            </p:nvSpPr>
            <p:spPr>
              <a:xfrm>
                <a:off x="7108655" y="353107"/>
                <a:ext cx="463489" cy="4634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1200" kern="1200" dirty="0"/>
                  <a:t>2023</a:t>
                </a:r>
                <a:endParaRPr lang="en-GB" sz="1200" kern="1200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667DC78-4CFB-EA20-7E58-7C9A7808024E}"/>
              </a:ext>
            </a:extLst>
          </p:cNvPr>
          <p:cNvSpPr/>
          <p:nvPr/>
        </p:nvSpPr>
        <p:spPr>
          <a:xfrm>
            <a:off x="0" y="4093729"/>
            <a:ext cx="1623772" cy="181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B4EB7-2666-DE71-0462-D8485E9F44D2}"/>
              </a:ext>
            </a:extLst>
          </p:cNvPr>
          <p:cNvSpPr/>
          <p:nvPr/>
        </p:nvSpPr>
        <p:spPr>
          <a:xfrm>
            <a:off x="1539104" y="4235746"/>
            <a:ext cx="1609819" cy="181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CF51C-4041-2CCE-00D6-5A9ED664D15F}"/>
              </a:ext>
            </a:extLst>
          </p:cNvPr>
          <p:cNvSpPr/>
          <p:nvPr/>
        </p:nvSpPr>
        <p:spPr>
          <a:xfrm>
            <a:off x="3148924" y="4080999"/>
            <a:ext cx="2827229" cy="181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D2718-2BE2-C493-ECF0-8363D23AB5AC}"/>
              </a:ext>
            </a:extLst>
          </p:cNvPr>
          <p:cNvSpPr/>
          <p:nvPr/>
        </p:nvSpPr>
        <p:spPr>
          <a:xfrm>
            <a:off x="5976153" y="4076455"/>
            <a:ext cx="1492747" cy="181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7888D8-AC9E-2CCA-9BF8-26B6FB59FC76}"/>
              </a:ext>
            </a:extLst>
          </p:cNvPr>
          <p:cNvSpPr/>
          <p:nvPr/>
        </p:nvSpPr>
        <p:spPr>
          <a:xfrm>
            <a:off x="7468900" y="4076455"/>
            <a:ext cx="1697185" cy="181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09538"/>
            <a:ext cx="8775700" cy="9398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GB" altLang="en-US" sz="5400" b="1" dirty="0"/>
              <a:t>Operation Logbooks Today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6ED0-05E4-4BBA-A82C-93FCE2647D6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0FA516-6D71-6D16-6F96-66FEA8274F6F}"/>
              </a:ext>
            </a:extLst>
          </p:cNvPr>
          <p:cNvGrpSpPr/>
          <p:nvPr/>
        </p:nvGrpSpPr>
        <p:grpSpPr>
          <a:xfrm>
            <a:off x="4903488" y="1175888"/>
            <a:ext cx="4240512" cy="2991589"/>
            <a:chOff x="230188" y="1464284"/>
            <a:chExt cx="4240512" cy="29915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082F97-5288-B4B6-DB94-5693FB8C6696}"/>
                </a:ext>
              </a:extLst>
            </p:cNvPr>
            <p:cNvSpPr txBox="1"/>
            <p:nvPr/>
          </p:nvSpPr>
          <p:spPr>
            <a:xfrm>
              <a:off x="1300544" y="1464284"/>
              <a:ext cx="20936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en-US" sz="1800" b="1" dirty="0">
                  <a:solidFill>
                    <a:srgbClr val="00B050"/>
                  </a:solidFill>
                </a:rPr>
                <a:t>LHC Installations</a:t>
              </a:r>
            </a:p>
            <a:p>
              <a:r>
                <a:rPr lang="en-GB" sz="1400" b="1" dirty="0"/>
                <a:t>Task Oriented support</a:t>
              </a:r>
              <a:endParaRPr lang="en-GB" sz="1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B60889-47BC-D530-1F59-D05A14F8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88" y="2078616"/>
              <a:ext cx="4240512" cy="237725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64F97-AD49-E0E7-F222-7988C44DC328}"/>
              </a:ext>
            </a:extLst>
          </p:cNvPr>
          <p:cNvGrpSpPr/>
          <p:nvPr/>
        </p:nvGrpSpPr>
        <p:grpSpPr>
          <a:xfrm>
            <a:off x="230188" y="1248744"/>
            <a:ext cx="4341812" cy="2935847"/>
            <a:chOff x="230188" y="1248744"/>
            <a:chExt cx="4341812" cy="29358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B3E17E-7159-064B-4C64-5283213893EF}"/>
                </a:ext>
              </a:extLst>
            </p:cNvPr>
            <p:cNvSpPr txBox="1"/>
            <p:nvPr/>
          </p:nvSpPr>
          <p:spPr>
            <a:xfrm>
              <a:off x="1116201" y="1248744"/>
              <a:ext cx="25863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en-US" sz="1800" b="1" dirty="0">
                  <a:solidFill>
                    <a:srgbClr val="00B050"/>
                  </a:solidFill>
                </a:rPr>
                <a:t>Non LHC Installations</a:t>
              </a:r>
            </a:p>
            <a:p>
              <a:pPr algn="ctr"/>
              <a:r>
                <a:rPr lang="en-GB" sz="1400" b="1" dirty="0"/>
                <a:t>Result Oriented Support</a:t>
              </a:r>
              <a:endParaRPr lang="en-GB" sz="140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0FB0B2-6309-DA22-A86D-356A53F3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88" y="1855293"/>
              <a:ext cx="4341812" cy="2329298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5AC202-3184-4AD8-EB8D-D5D3A099E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4574206"/>
            <a:ext cx="6731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CAF13F-790E-022A-9569-BD4FD105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4" y="1000564"/>
            <a:ext cx="7772400" cy="24012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39330" y="3478062"/>
            <a:ext cx="4101764" cy="16004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this view the operators can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new events;</a:t>
            </a:r>
            <a:endParaRPr lang="en-US" alt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 list of the predefined filters (</a:t>
            </a:r>
            <a:r>
              <a:rPr lang="en-US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dataspy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filters and introduce criteria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to Excel the content of the table;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color codes to identify the events types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 the columns by clicking on one column-head;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A99E-E41B-44AE-B157-57B236597A1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23567" name="Rectangle 37"/>
          <p:cNvSpPr>
            <a:spLocks noChangeArrowheads="1"/>
          </p:cNvSpPr>
          <p:nvPr/>
        </p:nvSpPr>
        <p:spPr bwMode="auto">
          <a:xfrm>
            <a:off x="1774825" y="1231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Rectangle 44"/>
          <p:cNvSpPr>
            <a:spLocks noChangeArrowheads="1"/>
          </p:cNvSpPr>
          <p:nvPr/>
        </p:nvSpPr>
        <p:spPr bwMode="auto">
          <a:xfrm>
            <a:off x="1774825" y="168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92675" y="68263"/>
            <a:ext cx="85486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Logbook </a:t>
            </a:r>
            <a:r>
              <a:rPr lang="en-GB" sz="4800" dirty="0"/>
              <a:t>List view</a:t>
            </a:r>
            <a:br>
              <a:rPr lang="en-GB" dirty="0"/>
            </a:br>
            <a:endParaRPr lang="en-GB" sz="3600" dirty="0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5CE6DD0D-176A-8366-5FC5-AAA44666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98518"/>
            <a:ext cx="800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When opening a logbook, </a:t>
            </a:r>
            <a:r>
              <a:rPr lang="en-GB" sz="1400" dirty="0">
                <a:solidFill>
                  <a:schemeClr val="tx2"/>
                </a:solidFill>
                <a:latin typeface="+mn-lt"/>
              </a:rPr>
              <a:t>it present a list of existing events sorted according to their contents</a:t>
            </a:r>
            <a:endParaRPr lang="en-GB" sz="14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3741B-3A22-F4E1-A179-B2174BB85B82}"/>
              </a:ext>
            </a:extLst>
          </p:cNvPr>
          <p:cNvSpPr/>
          <p:nvPr/>
        </p:nvSpPr>
        <p:spPr>
          <a:xfrm flipH="1">
            <a:off x="1430866" y="1014397"/>
            <a:ext cx="343958" cy="1481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C5B394-8055-FC3D-68AA-0BCCAA2CE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48" y="1189567"/>
            <a:ext cx="1135027" cy="11755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BA871F-3548-A5FD-BD21-1D11296F06C9}"/>
              </a:ext>
            </a:extLst>
          </p:cNvPr>
          <p:cNvSpPr/>
          <p:nvPr/>
        </p:nvSpPr>
        <p:spPr>
          <a:xfrm flipH="1">
            <a:off x="738811" y="1537679"/>
            <a:ext cx="7455092" cy="1481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093DA4-8440-C809-E2C1-156CF610B792}"/>
              </a:ext>
            </a:extLst>
          </p:cNvPr>
          <p:cNvSpPr/>
          <p:nvPr/>
        </p:nvSpPr>
        <p:spPr>
          <a:xfrm flipH="1">
            <a:off x="7849945" y="3004652"/>
            <a:ext cx="343958" cy="1481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001730-90B9-C6B1-5957-19BF2D05DA22}"/>
              </a:ext>
            </a:extLst>
          </p:cNvPr>
          <p:cNvGrpSpPr/>
          <p:nvPr/>
        </p:nvGrpSpPr>
        <p:grpSpPr>
          <a:xfrm>
            <a:off x="6452691" y="2229871"/>
            <a:ext cx="498614" cy="566968"/>
            <a:chOff x="6429498" y="1577627"/>
            <a:chExt cx="498614" cy="56696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3EDAD5-D2DB-1AD7-BEE4-3F9C1FAD75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1094" y="1899211"/>
              <a:ext cx="487018" cy="245384"/>
            </a:xfrm>
            <a:prstGeom prst="straightConnector1">
              <a:avLst/>
            </a:prstGeom>
            <a:ln>
              <a:solidFill>
                <a:srgbClr val="FF99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B9D1C85-E7EE-0472-ABFD-811B13AF41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9498" y="1577627"/>
              <a:ext cx="487018" cy="245384"/>
            </a:xfrm>
            <a:prstGeom prst="straightConnector1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92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43E8F2-AFA7-B82C-CCF0-E7460414C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40" y="1085851"/>
            <a:ext cx="7564715" cy="47739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B161D-3DC1-4862-A63C-BC8215BDD08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0743" y="6356350"/>
            <a:ext cx="3768045" cy="365125"/>
          </a:xfrm>
        </p:spPr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38112" y="111126"/>
            <a:ext cx="85486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Logbook Record View </a:t>
            </a:r>
            <a:br>
              <a:rPr lang="en-GB" dirty="0"/>
            </a:br>
            <a:endParaRPr lang="en-GB" sz="3600" dirty="0"/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457200" y="698518"/>
            <a:ext cx="8001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T</a:t>
            </a:r>
            <a:r>
              <a:rPr lang="en-GB" sz="1400" dirty="0">
                <a:solidFill>
                  <a:schemeClr val="tx2"/>
                </a:solidFill>
                <a:latin typeface="+mn-lt"/>
              </a:rPr>
              <a:t>o capture a maximum of information in a structured way </a:t>
            </a:r>
            <a:r>
              <a:rPr lang="en-GB" sz="1400" dirty="0">
                <a:latin typeface="+mn-lt"/>
              </a:rPr>
              <a:t>within different </a:t>
            </a:r>
            <a:r>
              <a:rPr lang="en-GB" sz="1400" dirty="0">
                <a:solidFill>
                  <a:schemeClr val="tx2"/>
                </a:solidFill>
                <a:latin typeface="+mn-lt"/>
              </a:rPr>
              <a:t>blocks </a:t>
            </a:r>
            <a:endParaRPr lang="en-GB" sz="1400" dirty="0">
              <a:latin typeface="+mn-lt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185150" y="6356350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5B161D-3DC1-4862-A63C-BC8215BDD0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5E1CD-0741-C740-3B5A-B6694475C1C5}"/>
              </a:ext>
            </a:extLst>
          </p:cNvPr>
          <p:cNvGrpSpPr/>
          <p:nvPr/>
        </p:nvGrpSpPr>
        <p:grpSpPr>
          <a:xfrm>
            <a:off x="807335" y="1280333"/>
            <a:ext cx="3702568" cy="645343"/>
            <a:chOff x="1134406" y="1395663"/>
            <a:chExt cx="3176337" cy="6453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DB85CA-361D-9EEA-A4EC-6AD1120D7322}"/>
                </a:ext>
              </a:extLst>
            </p:cNvPr>
            <p:cNvSpPr txBox="1"/>
            <p:nvPr/>
          </p:nvSpPr>
          <p:spPr>
            <a:xfrm>
              <a:off x="2137443" y="1521607"/>
              <a:ext cx="1324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What &amp;When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43D0E4-4851-56E3-C2A1-475B6014196E}"/>
                </a:ext>
              </a:extLst>
            </p:cNvPr>
            <p:cNvSpPr/>
            <p:nvPr/>
          </p:nvSpPr>
          <p:spPr>
            <a:xfrm>
              <a:off x="1134406" y="1395663"/>
              <a:ext cx="3176337" cy="6453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A805A0-9327-63F6-715E-8E452E3BF224}"/>
              </a:ext>
            </a:extLst>
          </p:cNvPr>
          <p:cNvGrpSpPr/>
          <p:nvPr/>
        </p:nvGrpSpPr>
        <p:grpSpPr>
          <a:xfrm>
            <a:off x="807335" y="1935326"/>
            <a:ext cx="3702568" cy="810592"/>
            <a:chOff x="1069671" y="1290407"/>
            <a:chExt cx="3412978" cy="6362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DAD432-9FC8-D1B9-0791-B2431E26C031}"/>
                </a:ext>
              </a:extLst>
            </p:cNvPr>
            <p:cNvSpPr txBox="1"/>
            <p:nvPr/>
          </p:nvSpPr>
          <p:spPr>
            <a:xfrm>
              <a:off x="1817086" y="1422529"/>
              <a:ext cx="1992853" cy="289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Which Equipment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E816D6-9969-28FF-8E88-508EB915AA13}"/>
                </a:ext>
              </a:extLst>
            </p:cNvPr>
            <p:cNvSpPr/>
            <p:nvPr/>
          </p:nvSpPr>
          <p:spPr>
            <a:xfrm>
              <a:off x="1069671" y="1290407"/>
              <a:ext cx="3412978" cy="63621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3595D9-59B1-5C0D-AA55-0917C1D6E852}"/>
              </a:ext>
            </a:extLst>
          </p:cNvPr>
          <p:cNvGrpSpPr/>
          <p:nvPr/>
        </p:nvGrpSpPr>
        <p:grpSpPr>
          <a:xfrm>
            <a:off x="817918" y="4024861"/>
            <a:ext cx="3691985" cy="858435"/>
            <a:chOff x="1134406" y="1395663"/>
            <a:chExt cx="3691985" cy="8584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A723C1-6076-C2A3-92A9-94D9626E6372}"/>
                </a:ext>
              </a:extLst>
            </p:cNvPr>
            <p:cNvSpPr txBox="1"/>
            <p:nvPr/>
          </p:nvSpPr>
          <p:spPr>
            <a:xfrm>
              <a:off x="1771792" y="1640214"/>
              <a:ext cx="187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Operator Activity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AFA52-EA8B-D86B-F28E-37466763E02F}"/>
                </a:ext>
              </a:extLst>
            </p:cNvPr>
            <p:cNvSpPr/>
            <p:nvPr/>
          </p:nvSpPr>
          <p:spPr>
            <a:xfrm>
              <a:off x="1134406" y="1395663"/>
              <a:ext cx="3691985" cy="85843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8E5301-897A-5ECE-EBD4-3360E626A234}"/>
              </a:ext>
            </a:extLst>
          </p:cNvPr>
          <p:cNvGrpSpPr/>
          <p:nvPr/>
        </p:nvGrpSpPr>
        <p:grpSpPr>
          <a:xfrm>
            <a:off x="817918" y="2745918"/>
            <a:ext cx="3691985" cy="547602"/>
            <a:chOff x="1134406" y="1395664"/>
            <a:chExt cx="3691985" cy="5476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8D294-BCF4-BF0B-F37C-35732E3E7E8B}"/>
                </a:ext>
              </a:extLst>
            </p:cNvPr>
            <p:cNvSpPr txBox="1"/>
            <p:nvPr/>
          </p:nvSpPr>
          <p:spPr>
            <a:xfrm>
              <a:off x="2261938" y="1464861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Subtype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DF87DA-7E10-3B9E-3A22-A125584A38D9}"/>
                </a:ext>
              </a:extLst>
            </p:cNvPr>
            <p:cNvSpPr/>
            <p:nvPr/>
          </p:nvSpPr>
          <p:spPr>
            <a:xfrm>
              <a:off x="1134406" y="1395664"/>
              <a:ext cx="3691985" cy="5476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61E0F7-36F2-55F2-2A15-D3BD0A9ADE6B}"/>
              </a:ext>
            </a:extLst>
          </p:cNvPr>
          <p:cNvGrpSpPr/>
          <p:nvPr/>
        </p:nvGrpSpPr>
        <p:grpSpPr>
          <a:xfrm>
            <a:off x="817918" y="3293521"/>
            <a:ext cx="3691985" cy="731340"/>
            <a:chOff x="1126911" y="1395663"/>
            <a:chExt cx="3691985" cy="5740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720593-0330-D6A2-AD39-6B9D2EAE0C60}"/>
                </a:ext>
              </a:extLst>
            </p:cNvPr>
            <p:cNvSpPr txBox="1"/>
            <p:nvPr/>
          </p:nvSpPr>
          <p:spPr>
            <a:xfrm>
              <a:off x="1978813" y="1534855"/>
              <a:ext cx="1774845" cy="289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Impact on Load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A1B9CC-7F55-2CB8-279D-9F3177C243B1}"/>
                </a:ext>
              </a:extLst>
            </p:cNvPr>
            <p:cNvSpPr/>
            <p:nvPr/>
          </p:nvSpPr>
          <p:spPr>
            <a:xfrm>
              <a:off x="1126911" y="1395663"/>
              <a:ext cx="3691985" cy="57401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D6C973-CC78-9968-4136-63F62EB50EC2}"/>
              </a:ext>
            </a:extLst>
          </p:cNvPr>
          <p:cNvGrpSpPr/>
          <p:nvPr/>
        </p:nvGrpSpPr>
        <p:grpSpPr>
          <a:xfrm>
            <a:off x="4509903" y="1293356"/>
            <a:ext cx="3772163" cy="1204384"/>
            <a:chOff x="1081136" y="1338381"/>
            <a:chExt cx="3236038" cy="12839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0B324A-60A4-13DB-FC90-79073955842F}"/>
                </a:ext>
              </a:extLst>
            </p:cNvPr>
            <p:cNvSpPr txBox="1"/>
            <p:nvPr/>
          </p:nvSpPr>
          <p:spPr>
            <a:xfrm>
              <a:off x="1950568" y="1583795"/>
              <a:ext cx="1544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Event Details</a:t>
              </a:r>
            </a:p>
            <a:p>
              <a:pPr algn="ctr"/>
              <a:r>
                <a:rPr lang="en-GB" dirty="0"/>
                <a:t>&amp;</a:t>
              </a:r>
            </a:p>
            <a:p>
              <a:pPr algn="ctr"/>
              <a:r>
                <a:rPr lang="en-GB" dirty="0"/>
                <a:t>Status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9810B2-802B-C806-B71F-21BDA6FF77A4}"/>
                </a:ext>
              </a:extLst>
            </p:cNvPr>
            <p:cNvSpPr/>
            <p:nvPr/>
          </p:nvSpPr>
          <p:spPr>
            <a:xfrm>
              <a:off x="1081136" y="1338381"/>
              <a:ext cx="3236038" cy="12839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D1901A-D6A8-7976-EE0E-54BD8FCA63C0}"/>
              </a:ext>
            </a:extLst>
          </p:cNvPr>
          <p:cNvGrpSpPr/>
          <p:nvPr/>
        </p:nvGrpSpPr>
        <p:grpSpPr>
          <a:xfrm>
            <a:off x="4509903" y="2453537"/>
            <a:ext cx="3772163" cy="342829"/>
            <a:chOff x="1134406" y="1329030"/>
            <a:chExt cx="3236038" cy="4359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A6E69D-4661-EC72-90AE-49BF12B80667}"/>
                </a:ext>
              </a:extLst>
            </p:cNvPr>
            <p:cNvSpPr txBox="1"/>
            <p:nvPr/>
          </p:nvSpPr>
          <p:spPr>
            <a:xfrm>
              <a:off x="2072396" y="1329030"/>
              <a:ext cx="130035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Comments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0F3E8-1931-53C4-EC98-E906E0FD947A}"/>
                </a:ext>
              </a:extLst>
            </p:cNvPr>
            <p:cNvSpPr/>
            <p:nvPr/>
          </p:nvSpPr>
          <p:spPr>
            <a:xfrm>
              <a:off x="1134406" y="1395664"/>
              <a:ext cx="323603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4C17F-D932-FC63-EA8A-14347A009A6F}"/>
              </a:ext>
            </a:extLst>
          </p:cNvPr>
          <p:cNvGrpSpPr/>
          <p:nvPr/>
        </p:nvGrpSpPr>
        <p:grpSpPr>
          <a:xfrm>
            <a:off x="4520486" y="2796365"/>
            <a:ext cx="3772162" cy="420196"/>
            <a:chOff x="1134406" y="1431821"/>
            <a:chExt cx="3236038" cy="53435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4EA6BC-8623-ABB2-75BF-C346DC86F4A8}"/>
                </a:ext>
              </a:extLst>
            </p:cNvPr>
            <p:cNvSpPr txBox="1"/>
            <p:nvPr/>
          </p:nvSpPr>
          <p:spPr>
            <a:xfrm>
              <a:off x="1404880" y="1457359"/>
              <a:ext cx="2617231" cy="391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Who will be informed of modification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9681CF8-E9D6-AD90-A967-CDF018ABA40B}"/>
                </a:ext>
              </a:extLst>
            </p:cNvPr>
            <p:cNvSpPr/>
            <p:nvPr/>
          </p:nvSpPr>
          <p:spPr>
            <a:xfrm>
              <a:off x="1134406" y="1431821"/>
              <a:ext cx="3236038" cy="53435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882036-28E3-93B1-25FE-5A0A9F9D7AC8}"/>
              </a:ext>
            </a:extLst>
          </p:cNvPr>
          <p:cNvGrpSpPr/>
          <p:nvPr/>
        </p:nvGrpSpPr>
        <p:grpSpPr>
          <a:xfrm>
            <a:off x="4520486" y="3211336"/>
            <a:ext cx="3772162" cy="276999"/>
            <a:chOff x="1134406" y="1407132"/>
            <a:chExt cx="3236038" cy="5096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379EE4-8A71-2FF7-4DE7-E35B844E424F}"/>
                </a:ext>
              </a:extLst>
            </p:cNvPr>
            <p:cNvSpPr txBox="1"/>
            <p:nvPr/>
          </p:nvSpPr>
          <p:spPr>
            <a:xfrm>
              <a:off x="1684256" y="1407132"/>
              <a:ext cx="1763248" cy="509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Links to other data systems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E086E54-D007-B94C-FBE3-F74BB8A2C0B7}"/>
                </a:ext>
              </a:extLst>
            </p:cNvPr>
            <p:cNvSpPr/>
            <p:nvPr/>
          </p:nvSpPr>
          <p:spPr>
            <a:xfrm>
              <a:off x="1134406" y="1431823"/>
              <a:ext cx="3236038" cy="4668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84F5D5-D93A-844B-6EC5-BC36357CB1C3}"/>
              </a:ext>
            </a:extLst>
          </p:cNvPr>
          <p:cNvGrpSpPr/>
          <p:nvPr/>
        </p:nvGrpSpPr>
        <p:grpSpPr>
          <a:xfrm>
            <a:off x="4517546" y="3470869"/>
            <a:ext cx="3772162" cy="436534"/>
            <a:chOff x="1134406" y="1431821"/>
            <a:chExt cx="3236038" cy="55512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7E077B-9599-9BB8-0F17-D57832A957DC}"/>
                </a:ext>
              </a:extLst>
            </p:cNvPr>
            <p:cNvSpPr txBox="1"/>
            <p:nvPr/>
          </p:nvSpPr>
          <p:spPr>
            <a:xfrm>
              <a:off x="1320537" y="1548399"/>
              <a:ext cx="2309192" cy="391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Documents related to the Event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6210F0-6512-640B-DCDA-2CDB41606188}"/>
                </a:ext>
              </a:extLst>
            </p:cNvPr>
            <p:cNvSpPr/>
            <p:nvPr/>
          </p:nvSpPr>
          <p:spPr>
            <a:xfrm>
              <a:off x="1134406" y="1431821"/>
              <a:ext cx="3236038" cy="55512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269171-20A7-B6EE-79B1-C16BE49D9218}"/>
              </a:ext>
            </a:extLst>
          </p:cNvPr>
          <p:cNvGrpSpPr/>
          <p:nvPr/>
        </p:nvGrpSpPr>
        <p:grpSpPr>
          <a:xfrm>
            <a:off x="4509903" y="3901860"/>
            <a:ext cx="3772162" cy="377309"/>
            <a:chOff x="1134406" y="1431821"/>
            <a:chExt cx="3236038" cy="53435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95C5B2-F90E-D0F9-63F9-3B32AA9FA987}"/>
                </a:ext>
              </a:extLst>
            </p:cNvPr>
            <p:cNvSpPr txBox="1"/>
            <p:nvPr/>
          </p:nvSpPr>
          <p:spPr>
            <a:xfrm>
              <a:off x="1574706" y="1467721"/>
              <a:ext cx="2112543" cy="43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Is there another Event linked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437C2DE-6E43-ABE1-4D8A-9CB7E6F53178}"/>
                </a:ext>
              </a:extLst>
            </p:cNvPr>
            <p:cNvSpPr/>
            <p:nvPr/>
          </p:nvSpPr>
          <p:spPr>
            <a:xfrm>
              <a:off x="1134406" y="1431821"/>
              <a:ext cx="3236038" cy="53435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7DDC8A0-93EF-F8CD-9F7A-901E6903A80B}"/>
              </a:ext>
            </a:extLst>
          </p:cNvPr>
          <p:cNvGrpSpPr/>
          <p:nvPr/>
        </p:nvGrpSpPr>
        <p:grpSpPr>
          <a:xfrm>
            <a:off x="4509903" y="4291550"/>
            <a:ext cx="3772162" cy="377309"/>
            <a:chOff x="1134406" y="1431821"/>
            <a:chExt cx="3236038" cy="53435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9B6F06-9A90-F0D3-E104-F19B3098EF0A}"/>
                </a:ext>
              </a:extLst>
            </p:cNvPr>
            <p:cNvSpPr txBox="1"/>
            <p:nvPr/>
          </p:nvSpPr>
          <p:spPr>
            <a:xfrm>
              <a:off x="1681203" y="1481056"/>
              <a:ext cx="1974970" cy="435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Related EAM Work Orders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D2510B-6128-980C-D422-F26025C26C96}"/>
                </a:ext>
              </a:extLst>
            </p:cNvPr>
            <p:cNvSpPr/>
            <p:nvPr/>
          </p:nvSpPr>
          <p:spPr>
            <a:xfrm>
              <a:off x="1134406" y="1431821"/>
              <a:ext cx="3236038" cy="53435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FF2FEF-25C1-ED40-7369-4ECBB0A67C6E}"/>
              </a:ext>
            </a:extLst>
          </p:cNvPr>
          <p:cNvGrpSpPr/>
          <p:nvPr/>
        </p:nvGrpSpPr>
        <p:grpSpPr>
          <a:xfrm>
            <a:off x="4509902" y="4678619"/>
            <a:ext cx="3772163" cy="1204384"/>
            <a:chOff x="1081136" y="1338381"/>
            <a:chExt cx="3236038" cy="128394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BDDC66-BBBB-C67E-35E2-53DC7D41E616}"/>
                </a:ext>
              </a:extLst>
            </p:cNvPr>
            <p:cNvSpPr txBox="1"/>
            <p:nvPr/>
          </p:nvSpPr>
          <p:spPr>
            <a:xfrm>
              <a:off x="2019127" y="1429268"/>
              <a:ext cx="1635356" cy="55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Graphical Connection</a:t>
              </a:r>
            </a:p>
            <a:p>
              <a:pPr algn="ctr"/>
              <a:r>
                <a:rPr lang="en-GB" sz="1400" dirty="0"/>
                <a:t>Schema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C2FFDD5-7070-5845-D2E3-6906855DE38B}"/>
                </a:ext>
              </a:extLst>
            </p:cNvPr>
            <p:cNvSpPr/>
            <p:nvPr/>
          </p:nvSpPr>
          <p:spPr>
            <a:xfrm>
              <a:off x="1081136" y="1338381"/>
              <a:ext cx="3236038" cy="128394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Rectangle 44">
            <a:extLst>
              <a:ext uri="{FF2B5EF4-FFF2-40B4-BE49-F238E27FC236}">
                <a16:creationId xmlns:a16="http://schemas.microsoft.com/office/drawing/2014/main" id="{73F16E75-5819-BA1E-AE36-55D162B8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292" y="5474232"/>
            <a:ext cx="7281063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Depending on the Nature, some </a:t>
            </a:r>
            <a:r>
              <a:rPr lang="en-GB" altLang="en-US" sz="1600" dirty="0">
                <a:solidFill>
                  <a:schemeClr val="tx2"/>
                </a:solidFill>
              </a:rPr>
              <a:t>blocks</a:t>
            </a:r>
            <a:r>
              <a:rPr lang="en-GB" altLang="en-US" sz="1600" dirty="0"/>
              <a:t> will be opened, to guide the operator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509A-8BBE-AEFD-9B0D-89CA5611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3" y="1764386"/>
            <a:ext cx="4598184" cy="3145665"/>
          </a:xfrm>
        </p:spPr>
        <p:txBody>
          <a:bodyPr/>
          <a:lstStyle/>
          <a:p>
            <a:pPr marL="0" lvl="0" indent="0">
              <a:buNone/>
            </a:pP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NATURE :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categorise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has happened</a:t>
            </a:r>
            <a:r>
              <a:rPr lang="en-CH" sz="1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Three categories : </a:t>
            </a:r>
            <a:r>
              <a:rPr lang="en-GB" sz="1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Failures,</a:t>
            </a:r>
            <a:r>
              <a:rPr lang="en-GB" sz="1100" b="1" dirty="0">
                <a:solidFill>
                  <a:srgbClr val="FF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Operation,</a:t>
            </a:r>
            <a:r>
              <a:rPr lang="en-GB" sz="11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Communication;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Fault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When an equipment needs an intervention or if an equipment stops to work properly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Cryo OK/Maintain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When a Fault impact the load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Lock Out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When an access restriction is needed for a facility.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Intervention authorization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To allow a physical action on a facility.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Ongoing Operation</a:t>
            </a:r>
            <a:r>
              <a:rPr lang="en-GB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inform other people that a particular operation is ongoing and must be carefully followed. 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Modification requests</a:t>
            </a:r>
            <a:r>
              <a:rPr lang="en-GB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request a modification on the cryogenic system (documentation, control logic, synoptic, mechanics). 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Report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To communicate after an inspection /patrol, a specific test, or to summarise an operation period.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Instruction</a:t>
            </a:r>
            <a:r>
              <a:rPr lang="en-GB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transmit instruction to other people (from point to Central control room, new shift, Gas transfer…).</a:t>
            </a:r>
            <a:r>
              <a:rPr lang="en-GB" sz="1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54062" lvl="1" indent="-342900">
              <a:buFont typeface="Symbol" pitchFamily="2" charset="2"/>
              <a:buChar char=""/>
            </a:pPr>
            <a:r>
              <a:rPr lang="en-GB" sz="1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GB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any information useful for other people not entering in the previous case.  (e.g., a beep with no fault is an information, …)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EFCF2-D491-6F79-3AD2-80059622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FDA8-6CEC-64CA-74B0-2D8C123DE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31492-FFFF-6018-816C-A9993B5E605D}"/>
              </a:ext>
            </a:extLst>
          </p:cNvPr>
          <p:cNvSpPr txBox="1">
            <a:spLocks/>
          </p:cNvSpPr>
          <p:nvPr/>
        </p:nvSpPr>
        <p:spPr bwMode="auto">
          <a:xfrm>
            <a:off x="4880113" y="1470527"/>
            <a:ext cx="4263887" cy="11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sz="1200" b="1" dirty="0">
                <a:latin typeface="Times New Roman" panose="02020603050405020304" pitchFamily="18" charset="0"/>
              </a:rPr>
              <a:t>SUBTYPES</a:t>
            </a:r>
            <a:r>
              <a:rPr lang="en-CH" sz="900" dirty="0">
                <a:effectLst/>
              </a:rPr>
              <a:t>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refine the event “Nature” hence they are different for each “Nature”: e.g., identify the origin of a fault, precise the lockout or the modification request type.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D00884-1D9C-B672-0B44-2BD6CB982915}"/>
              </a:ext>
            </a:extLst>
          </p:cNvPr>
          <p:cNvGrpSpPr/>
          <p:nvPr/>
        </p:nvGrpSpPr>
        <p:grpSpPr>
          <a:xfrm>
            <a:off x="4880113" y="3945162"/>
            <a:ext cx="4263887" cy="1929778"/>
            <a:chOff x="4880113" y="2389050"/>
            <a:chExt cx="4263887" cy="192977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B961D69-B4A8-275E-DEBF-91CC754C5D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80113" y="2389050"/>
              <a:ext cx="4263887" cy="192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93713" indent="-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 panose="020B0604020202020204" pitchFamily="34" charset="0"/>
                <a:buChar char="•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4875" indent="-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22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843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49413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078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9696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17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None/>
              </a:pPr>
              <a:r>
                <a:rPr lang="en-GB" sz="1200" b="1" dirty="0">
                  <a:latin typeface="Times New Roman" panose="02020603050405020304" pitchFamily="18" charset="0"/>
                </a:rPr>
                <a:t>POSITION</a:t>
              </a:r>
              <a:r>
                <a:rPr lang="en-CH" sz="900" dirty="0">
                  <a:effectLst/>
                </a:rPr>
                <a:t> </a:t>
              </a:r>
              <a:r>
                <a:rPr lang="en-GB" sz="1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: </a:t>
              </a:r>
              <a:r>
                <a:rPr lang="en-GB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attach an Event to an existing item in the EAM Cryogenic </a:t>
              </a:r>
              <a:r>
                <a:rPr lang="en-GB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Hierarchy</a:t>
              </a:r>
              <a:r>
                <a:rPr lang="en-GB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.(Site, Subsystem. Equipment.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B89CAC48-3B4B-CD74-9F6B-DB65BF348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100" y="3034430"/>
              <a:ext cx="2650840" cy="103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E641C9-C011-0850-A4F2-B4F4402A6F5E}"/>
              </a:ext>
            </a:extLst>
          </p:cNvPr>
          <p:cNvSpPr txBox="1">
            <a:spLocks/>
          </p:cNvSpPr>
          <p:nvPr/>
        </p:nvSpPr>
        <p:spPr bwMode="auto">
          <a:xfrm>
            <a:off x="4880112" y="2504931"/>
            <a:ext cx="4263887" cy="11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sz="1200" b="1" dirty="0">
                <a:latin typeface="Times New Roman" panose="02020603050405020304" pitchFamily="18" charset="0"/>
              </a:rPr>
              <a:t>SOURCE</a:t>
            </a:r>
            <a:r>
              <a:rPr lang="en-CH" sz="900" dirty="0">
                <a:effectLst/>
              </a:rPr>
              <a:t>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from where the event was detected &amp; generated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Beep 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SCADA Alarm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CCC call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Ronde/Inspection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sources</a:t>
            </a:r>
          </a:p>
          <a:p>
            <a:pPr marL="342900" indent="-342900" eaLnBrk="1" hangingPunct="1">
              <a:buFont typeface="Symbol" pitchFamily="2" charset="2"/>
              <a:buChar char=""/>
            </a:pPr>
            <a:endParaRPr lang="en-GB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CA1F882-9742-0662-B3FE-ECBD891D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239431"/>
            <a:ext cx="8446232" cy="939800"/>
          </a:xfrm>
        </p:spPr>
        <p:txBody>
          <a:bodyPr/>
          <a:lstStyle/>
          <a:p>
            <a:r>
              <a:rPr lang="en-GB" sz="2800" dirty="0"/>
              <a:t>Facilitated Classification Through Predefined Lists</a:t>
            </a:r>
          </a:p>
        </p:txBody>
      </p:sp>
    </p:spTree>
    <p:extLst>
      <p:ext uri="{BB962C8B-B14F-4D97-AF65-F5344CB8AC3E}">
        <p14:creationId xmlns:p14="http://schemas.microsoft.com/office/powerpoint/2010/main" val="1745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00F8184-8229-2911-A12F-BB5B477D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1240914"/>
            <a:ext cx="4285102" cy="3060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6CD143-DA5E-F8B7-E05A-FA0E596AE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7" y="1233718"/>
            <a:ext cx="4617323" cy="3170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92D47-7197-9D9B-0D08-451FC2AA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Evolution of Number of Events Capture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E0DB-DBC2-C31E-1075-658D53C4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493D2-1016-46F7-A236-BCBDAE4F6B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CF4C-0755-9936-0C8C-7B28AB988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z="1100" i="1" dirty="0"/>
              <a:t>lionel.conan@cern.ch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666CBE7-24E7-82BD-B797-3CC6E9DAB042}"/>
              </a:ext>
            </a:extLst>
          </p:cNvPr>
          <p:cNvSpPr txBox="1">
            <a:spLocks/>
          </p:cNvSpPr>
          <p:nvPr/>
        </p:nvSpPr>
        <p:spPr bwMode="auto">
          <a:xfrm>
            <a:off x="457199" y="4378172"/>
            <a:ext cx="8226425" cy="167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713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4875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 eaLnBrk="1" hangingPunct="1">
              <a:buNone/>
            </a:pPr>
            <a:r>
              <a:rPr lang="en-GB" sz="1400" dirty="0">
                <a:solidFill>
                  <a:srgbClr val="ED7D31"/>
                </a:solidFill>
              </a:rPr>
              <a:t>LHC</a:t>
            </a:r>
            <a:r>
              <a:rPr lang="en-GB" sz="1400" dirty="0"/>
              <a:t> :</a:t>
            </a:r>
          </a:p>
          <a:p>
            <a:pPr eaLnBrk="1" hangingPunct="1"/>
            <a:r>
              <a:rPr lang="en-GB" sz="1400" dirty="0"/>
              <a:t>Event Capture has </a:t>
            </a:r>
            <a:r>
              <a:rPr lang="en-GB" sz="1400" b="1" dirty="0"/>
              <a:t>not been affected </a:t>
            </a:r>
            <a:r>
              <a:rPr lang="en-GB" sz="1400" dirty="0"/>
              <a:t>by the current EAM logbook &gt; </a:t>
            </a:r>
            <a:r>
              <a:rPr lang="en-GB" sz="1400" b="1" dirty="0"/>
              <a:t>around 4 500 events/year</a:t>
            </a:r>
          </a:p>
          <a:p>
            <a:pPr eaLnBrk="1" hangingPunct="1"/>
            <a:r>
              <a:rPr lang="en-GB" sz="1400" dirty="0"/>
              <a:t>The Long Shutdown 1 (LS1) has affected the Event Capture </a:t>
            </a:r>
            <a:r>
              <a:rPr lang="en-GB" sz="1400" b="1" dirty="0"/>
              <a:t>(↓) </a:t>
            </a:r>
            <a:r>
              <a:rPr lang="en-GB" sz="1400" dirty="0"/>
              <a:t>but not the LS2</a:t>
            </a:r>
          </a:p>
          <a:p>
            <a:pPr marL="36513" indent="0" eaLnBrk="1" hangingPunct="1">
              <a:buNone/>
            </a:pPr>
            <a:r>
              <a:rPr lang="en-GB" sz="1400" dirty="0"/>
              <a:t>Non-LHC :</a:t>
            </a:r>
          </a:p>
          <a:p>
            <a:pPr eaLnBrk="1" hangingPunct="1"/>
            <a:r>
              <a:rPr lang="en-GB" sz="1400" b="1" dirty="0"/>
              <a:t>Small reduction</a:t>
            </a:r>
            <a:r>
              <a:rPr lang="en-GB" sz="1400" dirty="0"/>
              <a:t> of the Event Capture by the current EAM logbook =&gt; </a:t>
            </a:r>
            <a:r>
              <a:rPr lang="en-GB" sz="1400" b="1" dirty="0"/>
              <a:t>now around 1000/year</a:t>
            </a:r>
          </a:p>
          <a:p>
            <a:pPr eaLnBrk="1" hangingPunct="1"/>
            <a:r>
              <a:rPr lang="en-GB" sz="1400" dirty="0"/>
              <a:t>The Long Shutdown 1 (LS1) has affected the Event Capture</a:t>
            </a:r>
            <a:r>
              <a:rPr lang="en-GB" sz="1400" b="1" dirty="0"/>
              <a:t> (↑) </a:t>
            </a:r>
            <a:r>
              <a:rPr lang="en-GB" sz="1400" dirty="0"/>
              <a:t>but not the LS2</a:t>
            </a:r>
          </a:p>
          <a:p>
            <a:pPr eaLnBrk="1" hangingPunct="1"/>
            <a:endParaRPr lang="en-GB" sz="1400" dirty="0"/>
          </a:p>
          <a:p>
            <a:pPr lvl="1" eaLnBrk="1" hangingPunct="1"/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155F5-62A4-3751-8B66-EC551B1E36F6}"/>
              </a:ext>
            </a:extLst>
          </p:cNvPr>
          <p:cNvSpPr txBox="1"/>
          <p:nvPr/>
        </p:nvSpPr>
        <p:spPr>
          <a:xfrm>
            <a:off x="2900569" y="2297862"/>
            <a:ext cx="477078" cy="21544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LS1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6217A-A8E2-E66E-6C91-29EC0DDE9DDE}"/>
              </a:ext>
            </a:extLst>
          </p:cNvPr>
          <p:cNvSpPr txBox="1"/>
          <p:nvPr/>
        </p:nvSpPr>
        <p:spPr>
          <a:xfrm>
            <a:off x="5744815" y="2297862"/>
            <a:ext cx="1808923" cy="21544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LS2</a:t>
            </a:r>
          </a:p>
        </p:txBody>
      </p:sp>
    </p:spTree>
    <p:extLst>
      <p:ext uri="{BB962C8B-B14F-4D97-AF65-F5344CB8AC3E}">
        <p14:creationId xmlns:p14="http://schemas.microsoft.com/office/powerpoint/2010/main" val="3755175059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CERN 1">
    <a:dk1>
      <a:srgbClr val="0055A0"/>
    </a:dk1>
    <a:lt1>
      <a:sysClr val="window" lastClr="FFFFFF"/>
    </a:lt1>
    <a:dk2>
      <a:srgbClr val="0055A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336AC6-FACD-40D2-B717-9ACACF67FB35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15060</TotalTime>
  <Words>2092</Words>
  <Application>Microsoft Office PowerPoint</Application>
  <PresentationFormat>On-screen Show (4:3)</PresentationFormat>
  <Paragraphs>314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Brush Script MT</vt:lpstr>
      <vt:lpstr>Times New Roman</vt:lpstr>
      <vt:lpstr>Symbol</vt:lpstr>
      <vt:lpstr>CERNCorporate4-3</vt:lpstr>
      <vt:lpstr>PowerPoint Presentation</vt:lpstr>
      <vt:lpstr>Lesson Learned From EAM Logbooks for Cryogenic Operation at CERN</vt:lpstr>
      <vt:lpstr>Introduction &amp; Outline</vt:lpstr>
      <vt:lpstr>Needs, Definition and History</vt:lpstr>
      <vt:lpstr>Operation Logbooks Today </vt:lpstr>
      <vt:lpstr>PowerPoint Presentation</vt:lpstr>
      <vt:lpstr>PowerPoint Presentation</vt:lpstr>
      <vt:lpstr>Facilitated Classification Through Predefined Lists</vt:lpstr>
      <vt:lpstr>Evolution of Number of Events Capture</vt:lpstr>
      <vt:lpstr>Event Nature Evolution for LHC</vt:lpstr>
      <vt:lpstr>Event Nature Evolution for Non-LHC</vt:lpstr>
      <vt:lpstr>Lack of Subtype and Source capture 2018-2023</vt:lpstr>
      <vt:lpstr>Lack of Position Capture 2018-2023</vt:lpstr>
      <vt:lpstr>Feedback from the LHC Operation Team</vt:lpstr>
      <vt:lpstr>Evaluation of present Logbooks</vt:lpstr>
      <vt:lpstr>Perspectives for NG Logbook</vt:lpstr>
      <vt:lpstr>NG Logbook Configuration feedback</vt:lpstr>
      <vt:lpstr>Conclusion</vt:lpstr>
      <vt:lpstr>PowerPoint Presentation</vt:lpstr>
      <vt:lpstr>PowerPoint Presentation</vt:lpstr>
      <vt:lpstr>Improvements since 2018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lionel.patrice.conan@cern.ch</dc:creator>
  <cp:lastModifiedBy>Lionel Conan</cp:lastModifiedBy>
  <cp:revision>459</cp:revision>
  <cp:lastPrinted>2023-09-15T15:17:31Z</cp:lastPrinted>
  <dcterms:created xsi:type="dcterms:W3CDTF">2016-05-18T09:29:01Z</dcterms:created>
  <dcterms:modified xsi:type="dcterms:W3CDTF">2023-09-27T14:52:16Z</dcterms:modified>
</cp:coreProperties>
</file>