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5" r:id="rId3"/>
    <p:sldId id="281" r:id="rId4"/>
    <p:sldId id="275" r:id="rId5"/>
    <p:sldId id="282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883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92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776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794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2023-01-17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815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444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735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369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98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8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43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926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52ED5-7C0E-49E2-B36D-3EFD10AF0D9C}" type="datetimeFigureOut">
              <a:rPr lang="sv-SE" smtClean="0"/>
              <a:t>2023-01-04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FCBCF-D01F-4654-A05D-E4E08E62B2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89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hess.esss.lu.se/enovia/link/ESS-0092276/21308.51166.48640.29097/valid" TargetMode="External"/><Relationship Id="rId2" Type="http://schemas.openxmlformats.org/officeDocument/2006/relationships/hyperlink" Target="https://confluence.esss.lu.se/display/EIS/Engineering+Workflow+Introdu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hess.esss.lu.se/enovia/link/ESS-1106469/21308.51166.8067.23449/vali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67412-B02B-C748-A1BD-54D2FF312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Step 6 Classification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C2492-F400-5146-9DD1-6703685A8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B1AF2-C0F7-9644-8ACE-79B011FE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1</a:t>
            </a:fld>
            <a:endParaRPr lang="sv-S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E9859-A654-DF42-8586-43412E1441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It is actually 3 sub-steps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81E766-E7A3-8B4E-B230-667F62685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647" y="1572655"/>
            <a:ext cx="9937668" cy="4768062"/>
          </a:xfrm>
        </p:spPr>
        <p:txBody>
          <a:bodyPr>
            <a:normAutofit fontScale="92500" lnSpcReduction="10000"/>
          </a:bodyPr>
          <a:lstStyle/>
          <a:p>
            <a:pPr marL="82550" lvl="1" indent="0">
              <a:buNone/>
            </a:pPr>
            <a:r>
              <a:rPr lang="en-US" b="1" dirty="0">
                <a:solidFill>
                  <a:srgbClr val="000090"/>
                </a:solidFill>
              </a:rPr>
              <a:t>Step 6a – Categorization of RSFs</a:t>
            </a:r>
          </a:p>
          <a:p>
            <a:pPr lvl="1"/>
            <a:r>
              <a:rPr lang="en-US" dirty="0"/>
              <a:t>RSFs, not SSCs.</a:t>
            </a:r>
          </a:p>
          <a:p>
            <a:pPr lvl="1"/>
            <a:r>
              <a:rPr lang="en-US" dirty="0"/>
              <a:t>RSFs have a Categorization (Cat 5, Cat 1, Cat 2, or Cat 3).</a:t>
            </a:r>
          </a:p>
          <a:p>
            <a:pPr lvl="1"/>
            <a:r>
              <a:rPr lang="en-US" dirty="0"/>
              <a:t>We have one categorization report for all ESS RSFs (ESS-3730670).</a:t>
            </a:r>
          </a:p>
          <a:p>
            <a:pPr lvl="4"/>
            <a:endParaRPr lang="en-US" dirty="0"/>
          </a:p>
          <a:p>
            <a:pPr marL="82550" lvl="1" indent="0">
              <a:buNone/>
            </a:pPr>
            <a:r>
              <a:rPr lang="en-US" b="1" dirty="0">
                <a:solidFill>
                  <a:srgbClr val="000090"/>
                </a:solidFill>
              </a:rPr>
              <a:t>Step 6b – Classification of SSCs at the system level</a:t>
            </a:r>
          </a:p>
          <a:p>
            <a:pPr lvl="1"/>
            <a:r>
              <a:rPr lang="en-US" sz="1800" dirty="0"/>
              <a:t>SSCs (structures, systems, components), not RSFs.</a:t>
            </a:r>
          </a:p>
          <a:p>
            <a:pPr lvl="1"/>
            <a:r>
              <a:rPr lang="en-US" sz="1800" dirty="0"/>
              <a:t>This is only classification for radiation safety.</a:t>
            </a:r>
            <a:endParaRPr lang="en-US" sz="1400" dirty="0"/>
          </a:p>
          <a:p>
            <a:pPr lvl="1"/>
            <a:r>
              <a:rPr lang="en-US" sz="1800" dirty="0"/>
              <a:t>This is discipline-specific for Mechanical, Electrical/I&amp;C, HVAC, Civil disciplines.</a:t>
            </a:r>
          </a:p>
          <a:p>
            <a:pPr lvl="1"/>
            <a:r>
              <a:rPr lang="en-US" sz="1800" dirty="0"/>
              <a:t>SSCs have a Classification (MQC4, MQC3, EIC0, EICPA, EICW, etc.) that is discipline-specific.</a:t>
            </a:r>
          </a:p>
          <a:p>
            <a:pPr lvl="1"/>
            <a:r>
              <a:rPr lang="en-US" sz="1800" dirty="0"/>
              <a:t>Shielding does not have a classification.</a:t>
            </a:r>
          </a:p>
          <a:p>
            <a:pPr lvl="4"/>
            <a:endParaRPr lang="en-US" sz="1200" dirty="0"/>
          </a:p>
          <a:p>
            <a:pPr marL="82550" lvl="1" indent="0">
              <a:buNone/>
            </a:pPr>
            <a:r>
              <a:rPr lang="en-US" b="1" dirty="0">
                <a:solidFill>
                  <a:srgbClr val="000090"/>
                </a:solidFill>
              </a:rPr>
              <a:t>Step 6c – Classified component list (SSC)</a:t>
            </a:r>
          </a:p>
          <a:p>
            <a:pPr lvl="1"/>
            <a:r>
              <a:rPr lang="en-US" dirty="0"/>
              <a:t>This is also only classification for radiation safety.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ED6B09-142C-6C4A-8160-B0D01FBF1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2023-01-17</a:t>
            </a:fld>
            <a:endParaRPr lang="sv-SE" dirty="0"/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349D3367-CA03-024C-8B05-0B0CD152A95C}"/>
              </a:ext>
            </a:extLst>
          </p:cNvPr>
          <p:cNvSpPr/>
          <p:nvPr/>
        </p:nvSpPr>
        <p:spPr>
          <a:xfrm>
            <a:off x="746892" y="3102015"/>
            <a:ext cx="9360000" cy="2372810"/>
          </a:xfrm>
          <a:prstGeom prst="frame">
            <a:avLst>
              <a:gd name="adj1" fmla="val 17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63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does</a:t>
            </a:r>
            <a:r>
              <a:rPr lang="sv-SE" dirty="0"/>
              <a:t> a SSC </a:t>
            </a:r>
            <a:r>
              <a:rPr lang="sv-SE" dirty="0" err="1"/>
              <a:t>classification</a:t>
            </a:r>
            <a:r>
              <a:rPr lang="sv-SE" dirty="0"/>
              <a:t> </a:t>
            </a:r>
            <a:r>
              <a:rPr lang="sv-SE" dirty="0" err="1"/>
              <a:t>mean</a:t>
            </a:r>
            <a:r>
              <a:rPr lang="sv-SE" dirty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It is not just letters (</a:t>
            </a:r>
            <a:r>
              <a:rPr lang="en-US" dirty="0"/>
              <a:t>MQC4, MQC3, EIC0, EICPA, EICW, </a:t>
            </a:r>
            <a:r>
              <a:rPr lang="en-US" dirty="0" err="1"/>
              <a:t>etc</a:t>
            </a:r>
            <a:r>
              <a:rPr lang="en-US" dirty="0"/>
              <a:t>) </a:t>
            </a:r>
            <a:r>
              <a:rPr lang="sv-SE" dirty="0"/>
              <a:t>… </a:t>
            </a:r>
          </a:p>
          <a:p>
            <a:r>
              <a:rPr lang="sv-SE" dirty="0"/>
              <a:t>It </a:t>
            </a:r>
            <a:r>
              <a:rPr lang="sv-SE" dirty="0" err="1"/>
              <a:t>means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apply</a:t>
            </a:r>
            <a:r>
              <a:rPr lang="sv-SE" dirty="0"/>
              <a:t> </a:t>
            </a:r>
            <a:r>
              <a:rPr lang="sv-SE" dirty="0" err="1" smtClean="0"/>
              <a:t>dicipline</a:t>
            </a:r>
            <a:r>
              <a:rPr lang="sv-SE" dirty="0" smtClean="0"/>
              <a:t> </a:t>
            </a:r>
            <a:r>
              <a:rPr lang="sv-SE" dirty="0" err="1"/>
              <a:t>specific</a:t>
            </a:r>
            <a:r>
              <a:rPr lang="sv-SE" dirty="0"/>
              <a:t> standards</a:t>
            </a:r>
          </a:p>
          <a:p>
            <a:r>
              <a:rPr lang="sv-SE" dirty="0"/>
              <a:t>The standard </a:t>
            </a:r>
            <a:r>
              <a:rPr lang="sv-SE" dirty="0" err="1"/>
              <a:t>provide</a:t>
            </a:r>
            <a:r>
              <a:rPr lang="sv-SE" dirty="0"/>
              <a:t> </a:t>
            </a:r>
            <a:r>
              <a:rPr lang="sv-SE" dirty="0" err="1"/>
              <a:t>requirements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needs</a:t>
            </a:r>
            <a:r>
              <a:rPr lang="sv-SE" dirty="0"/>
              <a:t> to be </a:t>
            </a:r>
            <a:r>
              <a:rPr lang="sv-SE" dirty="0" err="1"/>
              <a:t>verified</a:t>
            </a:r>
            <a:r>
              <a:rPr lang="sv-SE" dirty="0"/>
              <a:t>.</a:t>
            </a:r>
          </a:p>
          <a:p>
            <a:r>
              <a:rPr lang="sv-SE" dirty="0" err="1"/>
              <a:t>Compliance</a:t>
            </a:r>
            <a:r>
              <a:rPr lang="sv-SE" dirty="0"/>
              <a:t> to standards is </a:t>
            </a:r>
            <a:r>
              <a:rPr lang="sv-SE" dirty="0" err="1"/>
              <a:t>checked</a:t>
            </a:r>
            <a:r>
              <a:rPr lang="sv-SE" dirty="0"/>
              <a:t> at </a:t>
            </a:r>
            <a:r>
              <a:rPr lang="sv-SE" dirty="0" err="1"/>
              <a:t>reviews</a:t>
            </a:r>
            <a:r>
              <a:rPr lang="sv-SE" dirty="0"/>
              <a:t> (CDR,TRR and SAR).</a:t>
            </a:r>
          </a:p>
          <a:p>
            <a:r>
              <a:rPr lang="sv-SE" dirty="0"/>
              <a:t>If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followed</a:t>
            </a:r>
            <a:r>
              <a:rPr lang="sv-SE" dirty="0"/>
              <a:t> the ESS management system and </a:t>
            </a:r>
            <a:r>
              <a:rPr lang="sv-SE" dirty="0" err="1"/>
              <a:t>its</a:t>
            </a:r>
            <a:r>
              <a:rPr lang="sv-SE" dirty="0"/>
              <a:t> templates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ok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25BC32-0B54-7C0A-71D4-8EECFC7DAD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000" y="1825625"/>
            <a:ext cx="6023748" cy="339183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0975" y="6057900"/>
            <a:ext cx="11905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432FF"/>
                </a:solidFill>
              </a:rPr>
              <a:t>Note: </a:t>
            </a:r>
            <a:r>
              <a:rPr lang="en-GB" dirty="0">
                <a:solidFill>
                  <a:srgbClr val="0432FF"/>
                </a:solidFill>
              </a:rPr>
              <a:t>Standards are not only from a radiation safety point of but is applicable on all SSC’s. But we need to focus on the operational/safety SSC’s for now</a:t>
            </a:r>
            <a:r>
              <a:rPr lang="en-GB" dirty="0" smtClean="0">
                <a:solidFill>
                  <a:srgbClr val="0432FF"/>
                </a:solidFill>
              </a:rPr>
              <a:t>.</a:t>
            </a:r>
            <a:endParaRPr lang="en-GB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69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0119"/>
          </a:xfrm>
        </p:spPr>
        <p:txBody>
          <a:bodyPr/>
          <a:lstStyle/>
          <a:p>
            <a:r>
              <a:rPr lang="sv-SE" dirty="0" err="1"/>
              <a:t>T</a:t>
            </a:r>
            <a:r>
              <a:rPr lang="sv-SE" dirty="0" err="1" smtClean="0"/>
              <a:t>ime</a:t>
            </a:r>
            <a:r>
              <a:rPr lang="sv-SE" dirty="0" smtClean="0"/>
              <a:t> to </a:t>
            </a:r>
            <a:r>
              <a:rPr lang="sv-SE" dirty="0" err="1" smtClean="0"/>
              <a:t>bring</a:t>
            </a:r>
            <a:r>
              <a:rPr lang="sv-SE" dirty="0" smtClean="0"/>
              <a:t> the </a:t>
            </a:r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together</a:t>
            </a:r>
            <a:endParaRPr lang="sv-SE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66799" y="1879308"/>
            <a:ext cx="10706100" cy="461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81744" y="5928027"/>
            <a:ext cx="7366635" cy="289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-54647" y="1717692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432FF"/>
                </a:solidFill>
              </a:rPr>
              <a:t>Licensing</a:t>
            </a:r>
            <a:endParaRPr lang="sv-SE" b="1" dirty="0">
              <a:solidFill>
                <a:srgbClr val="0432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48" y="5769118"/>
            <a:ext cx="660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432FF"/>
                </a:solidFill>
              </a:rPr>
              <a:t>WP’s</a:t>
            </a:r>
            <a:endParaRPr lang="sv-SE" b="1" dirty="0">
              <a:solidFill>
                <a:srgbClr val="0432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17064" y="1096483"/>
            <a:ext cx="34315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</a:t>
            </a:r>
            <a:r>
              <a:rPr lang="en-GB" sz="1400" b="1" dirty="0" smtClean="0"/>
              <a:t>pplication</a:t>
            </a:r>
          </a:p>
          <a:p>
            <a:r>
              <a:rPr lang="en-GB" sz="1400" dirty="0" smtClean="0"/>
              <a:t>We need to reference specific engineering documentation as part of the application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903810" y="2552939"/>
            <a:ext cx="439246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99319" y="2225756"/>
            <a:ext cx="4360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RSF/WSRF -&gt; </a:t>
            </a:r>
            <a:r>
              <a:rPr lang="sv-SE" dirty="0" err="1" smtClean="0"/>
              <a:t>implementing</a:t>
            </a:r>
            <a:r>
              <a:rPr lang="sv-SE" dirty="0" smtClean="0"/>
              <a:t> SSC (i.e. FBS-tag)</a:t>
            </a:r>
            <a:endParaRPr lang="sv-SE" dirty="0"/>
          </a:p>
        </p:txBody>
      </p:sp>
      <p:sp>
        <p:nvSpPr>
          <p:cNvPr id="15" name="TextBox 14"/>
          <p:cNvSpPr txBox="1"/>
          <p:nvPr/>
        </p:nvSpPr>
        <p:spPr>
          <a:xfrm>
            <a:off x="4148592" y="4212044"/>
            <a:ext cx="40775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For operational/safety SSC’s</a:t>
            </a:r>
          </a:p>
          <a:p>
            <a:r>
              <a:rPr lang="en-GB" sz="1200" dirty="0"/>
              <a:t>E</a:t>
            </a:r>
            <a:r>
              <a:rPr lang="en-GB" sz="1200" dirty="0" smtClean="0"/>
              <a:t>ngineering process</a:t>
            </a:r>
          </a:p>
          <a:p>
            <a:r>
              <a:rPr lang="en-GB" sz="1200" dirty="0" smtClean="0"/>
              <a:t>Same templates</a:t>
            </a:r>
          </a:p>
          <a:p>
            <a:r>
              <a:rPr lang="en-GB" sz="1200" dirty="0" smtClean="0"/>
              <a:t>Technical documentation (reviewed/approved by appropriate functions and in released state (as-built))</a:t>
            </a:r>
            <a:endParaRPr lang="en-GB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200" dirty="0" err="1" smtClean="0"/>
              <a:t>Conops</a:t>
            </a:r>
            <a:endParaRPr lang="en-GB" sz="1200" dirty="0"/>
          </a:p>
          <a:p>
            <a:pPr marL="228600" indent="-228600">
              <a:buFont typeface="+mj-lt"/>
              <a:buAutoNum type="arabicPeriod"/>
            </a:pPr>
            <a:r>
              <a:rPr lang="en-GB" sz="1200" dirty="0"/>
              <a:t>System design description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V&amp;V </a:t>
            </a:r>
            <a:r>
              <a:rPr lang="en-GB" sz="1200" dirty="0"/>
              <a:t>report (or plan</a:t>
            </a:r>
            <a:r>
              <a:rPr lang="en-GB" sz="1200" dirty="0" smtClean="0"/>
              <a:t>)</a:t>
            </a:r>
            <a:endParaRPr lang="en-GB" sz="1200" dirty="0"/>
          </a:p>
          <a:p>
            <a:r>
              <a:rPr lang="en-GB" sz="1200" dirty="0" smtClean="0"/>
              <a:t>FBS Tag being carrier during its lifecycle</a:t>
            </a:r>
          </a:p>
          <a:p>
            <a:endParaRPr lang="en-GB" sz="1200" dirty="0"/>
          </a:p>
        </p:txBody>
      </p:sp>
      <p:sp>
        <p:nvSpPr>
          <p:cNvPr id="25" name="Pentagon 24"/>
          <p:cNvSpPr/>
          <p:nvPr/>
        </p:nvSpPr>
        <p:spPr>
          <a:xfrm>
            <a:off x="930783" y="6452626"/>
            <a:ext cx="1190625" cy="3143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Design</a:t>
            </a:r>
            <a:endParaRPr lang="sv-SE" sz="1200" dirty="0"/>
          </a:p>
        </p:txBody>
      </p:sp>
      <p:sp>
        <p:nvSpPr>
          <p:cNvPr id="26" name="Pentagon 25"/>
          <p:cNvSpPr/>
          <p:nvPr/>
        </p:nvSpPr>
        <p:spPr>
          <a:xfrm>
            <a:off x="2121408" y="6452626"/>
            <a:ext cx="1473327" cy="3143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Installation</a:t>
            </a:r>
            <a:endParaRPr lang="sv-SE" sz="1200" dirty="0"/>
          </a:p>
        </p:txBody>
      </p:sp>
      <p:sp>
        <p:nvSpPr>
          <p:cNvPr id="27" name="Pentagon 26"/>
          <p:cNvSpPr/>
          <p:nvPr/>
        </p:nvSpPr>
        <p:spPr>
          <a:xfrm>
            <a:off x="3594735" y="6452626"/>
            <a:ext cx="1473327" cy="3143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Test</a:t>
            </a:r>
            <a:endParaRPr lang="sv-SE" sz="1200" dirty="0"/>
          </a:p>
        </p:txBody>
      </p:sp>
      <p:sp>
        <p:nvSpPr>
          <p:cNvPr id="28" name="Pentagon 27"/>
          <p:cNvSpPr/>
          <p:nvPr/>
        </p:nvSpPr>
        <p:spPr>
          <a:xfrm>
            <a:off x="5052045" y="6452626"/>
            <a:ext cx="1473327" cy="3143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 smtClean="0"/>
              <a:t>Commissionoing</a:t>
            </a:r>
            <a:endParaRPr lang="sv-SE" sz="1200" dirty="0"/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3903810" y="1879308"/>
            <a:ext cx="0" cy="67363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36434" y="2284922"/>
            <a:ext cx="148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>
                <a:solidFill>
                  <a:srgbClr val="0432FF"/>
                </a:solidFill>
              </a:rPr>
              <a:t>Rad </a:t>
            </a:r>
            <a:r>
              <a:rPr lang="sv-SE" b="1" dirty="0" err="1" smtClean="0">
                <a:solidFill>
                  <a:srgbClr val="0432FF"/>
                </a:solidFill>
              </a:rPr>
              <a:t>taskforce</a:t>
            </a:r>
            <a:endParaRPr lang="sv-SE" b="1" dirty="0">
              <a:solidFill>
                <a:srgbClr val="0432FF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58471" y="2574013"/>
            <a:ext cx="3260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7-step process</a:t>
            </a:r>
          </a:p>
          <a:p>
            <a:r>
              <a:rPr lang="en-GB" sz="1200" b="1" dirty="0" smtClean="0"/>
              <a:t>Same templates</a:t>
            </a:r>
          </a:p>
          <a:p>
            <a:r>
              <a:rPr lang="en-GB" sz="1200" b="1" dirty="0" smtClean="0"/>
              <a:t>FBS-tag to identify SSC’s</a:t>
            </a:r>
          </a:p>
        </p:txBody>
      </p:sp>
      <p:sp>
        <p:nvSpPr>
          <p:cNvPr id="4" name="Line Callout 2 3"/>
          <p:cNvSpPr/>
          <p:nvPr/>
        </p:nvSpPr>
        <p:spPr>
          <a:xfrm flipH="1">
            <a:off x="605647" y="3011211"/>
            <a:ext cx="2529996" cy="101835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5652"/>
              <a:gd name="adj6" fmla="val -419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dirty="0" err="1" smtClean="0"/>
              <a:t>This</a:t>
            </a:r>
            <a:r>
              <a:rPr lang="sv-SE" sz="1400" dirty="0" smtClean="0"/>
              <a:t> has </a:t>
            </a:r>
            <a:r>
              <a:rPr lang="sv-SE" sz="1400" dirty="0" err="1" smtClean="0"/>
              <a:t>taking</a:t>
            </a:r>
            <a:r>
              <a:rPr lang="sv-SE" sz="1400" dirty="0" smtClean="0"/>
              <a:t> </a:t>
            </a:r>
            <a:r>
              <a:rPr lang="sv-SE" sz="1400" dirty="0" err="1" smtClean="0"/>
              <a:t>us</a:t>
            </a:r>
            <a:r>
              <a:rPr lang="sv-SE" sz="1400" dirty="0" smtClean="0"/>
              <a:t> </a:t>
            </a:r>
            <a:r>
              <a:rPr lang="sv-SE" sz="1400" dirty="0" err="1"/>
              <a:t>y</a:t>
            </a:r>
            <a:r>
              <a:rPr lang="sv-SE" sz="1400" dirty="0" err="1" smtClean="0"/>
              <a:t>ears</a:t>
            </a:r>
            <a:r>
              <a:rPr lang="sv-SE" sz="1400" dirty="0" smtClean="0"/>
              <a:t> (</a:t>
            </a:r>
            <a:r>
              <a:rPr lang="sv-SE" sz="1400" dirty="0" err="1" smtClean="0"/>
              <a:t>with</a:t>
            </a:r>
            <a:r>
              <a:rPr lang="sv-SE" sz="1400" dirty="0" smtClean="0"/>
              <a:t> a </a:t>
            </a:r>
            <a:r>
              <a:rPr lang="sv-SE" sz="1400" dirty="0" err="1" smtClean="0"/>
              <a:t>limited</a:t>
            </a:r>
            <a:r>
              <a:rPr lang="sv-SE" sz="1400" dirty="0" smtClean="0"/>
              <a:t> team) and </a:t>
            </a:r>
            <a:r>
              <a:rPr lang="sv-SE" sz="1400" dirty="0" err="1" smtClean="0"/>
              <a:t>we</a:t>
            </a:r>
            <a:r>
              <a:rPr lang="sv-SE" sz="1400" dirty="0" smtClean="0"/>
              <a:t> </a:t>
            </a:r>
            <a:r>
              <a:rPr lang="sv-SE" sz="1400" dirty="0" err="1" smtClean="0"/>
              <a:t>are</a:t>
            </a:r>
            <a:r>
              <a:rPr lang="sv-SE" sz="1400" dirty="0" smtClean="0"/>
              <a:t> still </a:t>
            </a:r>
            <a:r>
              <a:rPr lang="sv-SE" sz="1400" dirty="0" err="1" smtClean="0"/>
              <a:t>critized</a:t>
            </a:r>
            <a:r>
              <a:rPr lang="sv-SE" sz="1400" dirty="0" smtClean="0"/>
              <a:t> by SSM on </a:t>
            </a:r>
            <a:r>
              <a:rPr lang="sv-SE" sz="1400" dirty="0" err="1" smtClean="0"/>
              <a:t>quality</a:t>
            </a:r>
            <a:r>
              <a:rPr lang="sv-SE" sz="1400" dirty="0" smtClean="0"/>
              <a:t> and </a:t>
            </a:r>
            <a:r>
              <a:rPr lang="sv-SE" sz="1400" dirty="0" err="1" smtClean="0"/>
              <a:t>compliance</a:t>
            </a:r>
            <a:r>
              <a:rPr lang="sv-SE" sz="1400" dirty="0" smtClean="0"/>
              <a:t> </a:t>
            </a:r>
            <a:r>
              <a:rPr lang="sv-SE" sz="1400" dirty="0" err="1" smtClean="0"/>
              <a:t>with</a:t>
            </a:r>
            <a:r>
              <a:rPr lang="sv-SE" sz="1400" dirty="0" smtClean="0"/>
              <a:t> </a:t>
            </a:r>
            <a:r>
              <a:rPr lang="sv-SE" sz="1400" dirty="0" err="1" smtClean="0"/>
              <a:t>our</a:t>
            </a:r>
            <a:r>
              <a:rPr lang="sv-SE" sz="1400" dirty="0" smtClean="0"/>
              <a:t> ESSMS</a:t>
            </a:r>
            <a:endParaRPr lang="sv-SE" sz="1400" dirty="0"/>
          </a:p>
        </p:txBody>
      </p:sp>
      <p:sp>
        <p:nvSpPr>
          <p:cNvPr id="35" name="Line Callout 2 34"/>
          <p:cNvSpPr/>
          <p:nvPr/>
        </p:nvSpPr>
        <p:spPr>
          <a:xfrm flipH="1">
            <a:off x="617839" y="4460221"/>
            <a:ext cx="2799495" cy="115912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32"/>
              <a:gd name="adj6" fmla="val -2652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400" b="1" dirty="0" smtClean="0"/>
              <a:t>WP’s </a:t>
            </a:r>
            <a:r>
              <a:rPr lang="sv-SE" sz="1400" b="1" dirty="0" err="1" smtClean="0"/>
              <a:t>engineering</a:t>
            </a:r>
            <a:r>
              <a:rPr lang="sv-SE" sz="1400" b="1" dirty="0" smtClean="0"/>
              <a:t> teams </a:t>
            </a:r>
            <a:r>
              <a:rPr lang="sv-SE" sz="1400" b="1" dirty="0" err="1" smtClean="0"/>
              <a:t>across</a:t>
            </a:r>
            <a:r>
              <a:rPr lang="sv-SE" sz="1400" b="1" dirty="0" smtClean="0"/>
              <a:t> ESS </a:t>
            </a:r>
            <a:r>
              <a:rPr lang="sv-SE" sz="1400" b="1" dirty="0" err="1" smtClean="0"/>
              <a:t>need</a:t>
            </a:r>
            <a:r>
              <a:rPr lang="sv-SE" sz="1400" b="1" dirty="0" smtClean="0"/>
              <a:t> to </a:t>
            </a:r>
            <a:r>
              <a:rPr lang="sv-SE" sz="1400" b="1" dirty="0" err="1" smtClean="0"/>
              <a:t>comply</a:t>
            </a:r>
            <a:r>
              <a:rPr lang="sv-SE" sz="1400" b="1" dirty="0" smtClean="0"/>
              <a:t> and </a:t>
            </a:r>
            <a:r>
              <a:rPr lang="sv-SE" sz="1400" b="1" dirty="0" err="1" smtClean="0"/>
              <a:t>give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proof</a:t>
            </a:r>
            <a:r>
              <a:rPr lang="sv-SE" sz="1400" b="1" dirty="0" smtClean="0"/>
              <a:t> on the standards </a:t>
            </a:r>
            <a:r>
              <a:rPr lang="sv-SE" sz="1400" b="1" dirty="0" err="1" smtClean="0"/>
              <a:t>we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have</a:t>
            </a:r>
            <a:r>
              <a:rPr lang="sv-SE" sz="1400" b="1" dirty="0" smtClean="0"/>
              <a:t> set. </a:t>
            </a:r>
          </a:p>
          <a:p>
            <a:r>
              <a:rPr lang="sv-SE" sz="1400" b="1" dirty="0" err="1" smtClean="0"/>
              <a:t>We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need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good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quality</a:t>
            </a:r>
            <a:r>
              <a:rPr lang="sv-SE" sz="1400" b="1" dirty="0" smtClean="0"/>
              <a:t> on the </a:t>
            </a:r>
            <a:r>
              <a:rPr lang="sv-SE" sz="1400" b="1" dirty="0" err="1" smtClean="0"/>
              <a:t>operational</a:t>
            </a:r>
            <a:r>
              <a:rPr lang="sv-SE" sz="1400" b="1" dirty="0" smtClean="0"/>
              <a:t>/</a:t>
            </a:r>
            <a:r>
              <a:rPr lang="sv-SE" sz="1400" b="1" dirty="0" err="1" smtClean="0"/>
              <a:t>safety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SSC’s</a:t>
            </a:r>
            <a:endParaRPr lang="sv-SE" sz="1400" b="1" dirty="0" smtClean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233086" y="6239137"/>
            <a:ext cx="0" cy="252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375961" y="6229612"/>
            <a:ext cx="0" cy="252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571905" y="6247301"/>
            <a:ext cx="0" cy="252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074275" y="59481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40" name="TextBox 39"/>
          <p:cNvSpPr txBox="1"/>
          <p:nvPr/>
        </p:nvSpPr>
        <p:spPr>
          <a:xfrm>
            <a:off x="1233086" y="59481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2</a:t>
            </a:r>
            <a:endParaRPr lang="sv-SE" dirty="0"/>
          </a:p>
        </p:txBody>
      </p:sp>
      <p:sp>
        <p:nvSpPr>
          <p:cNvPr id="41" name="TextBox 40"/>
          <p:cNvSpPr txBox="1"/>
          <p:nvPr/>
        </p:nvSpPr>
        <p:spPr>
          <a:xfrm>
            <a:off x="1445864" y="59497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  <a:endParaRPr lang="sv-SE" dirty="0"/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5198208" y="6225525"/>
            <a:ext cx="0" cy="252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050395" y="59280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  <a:endParaRPr lang="sv-SE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8292761" y="1385001"/>
            <a:ext cx="0" cy="5224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TLSHAPE_M_90a5329844c840c18520a993d7c72c79_Title">
            <a:extLst>
              <a:ext uri="{FF2B5EF4-FFF2-40B4-BE49-F238E27FC236}">
                <a16:creationId xmlns:a16="http://schemas.microsoft.com/office/drawing/2014/main" id="{59B0F00C-8C7C-6148-174B-64BDBFEB5BD6}"/>
              </a:ext>
              <a:ext uri="{29154DB7-5C25-476F-8ADF-B299BE36A774}">
                <a16:creationId xmlns="" xmlns:p14="http://schemas.microsoft.com/office/powerpoint/2010/main" xmlns:a16="http://schemas.microsoft.com/office/drawing/2014/main\" id="E19C267E-91A1-406D-B924-CDC342A200AA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220859" y="2414440"/>
            <a:ext cx="14605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i="0" u="none" dirty="0">
                <a:solidFill>
                  <a:srgbClr val="FF0000"/>
                </a:solidFill>
                <a:latin typeface="Arial" panose="02040604050505020304" pitchFamily="18" charset="0"/>
              </a:rPr>
              <a:t>Accelerator docs released</a:t>
            </a:r>
          </a:p>
        </p:txBody>
      </p:sp>
      <p:sp>
        <p:nvSpPr>
          <p:cNvPr id="45" name="OTLSHAPE_M_90a5329844c840c18520a993d7c72c79_Date">
            <a:extLst>
              <a:ext uri="{FF2B5EF4-FFF2-40B4-BE49-F238E27FC236}">
                <a16:creationId xmlns:a16="http://schemas.microsoft.com/office/drawing/2014/main" id="{CC86CA51-B977-7B0F-706C-6E2BC2EBC7B7}"/>
              </a:ext>
              <a:ext uri="{4D7AE925-EBD8-4136-A357-E9471B9D2BB0}">
                <a16:creationId xmlns="" xmlns:p14="http://schemas.microsoft.com/office/powerpoint/2010/main" xmlns:a16="http://schemas.microsoft.com/office/drawing/2014/main\" id="0234C07C-C41E-4A57-9DE5-0B0BA16C3DEE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525659" y="2537344"/>
            <a:ext cx="850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24</a:t>
            </a:r>
            <a:r>
              <a:rPr lang="en-US" sz="900" b="0" i="0" u="none" dirty="0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Feb, 2023</a:t>
            </a:r>
          </a:p>
        </p:txBody>
      </p:sp>
      <p:sp>
        <p:nvSpPr>
          <p:cNvPr id="46" name="OTLSHAPE_M_0cd5f8161338466ebb94ae7bc4e9d535_Title">
            <a:extLst>
              <a:ext uri="{FF2B5EF4-FFF2-40B4-BE49-F238E27FC236}">
                <a16:creationId xmlns:a16="http://schemas.microsoft.com/office/drawing/2014/main" id="{0E0C306B-328E-EF98-3E0E-313FDA6D2AC6}"/>
              </a:ext>
              <a:ext uri="{2BFB91C9-B1E5-4A0F-A2C1-87D2160BE817}">
                <a16:creationId xmlns="" xmlns:p14="http://schemas.microsoft.com/office/powerpoint/2010/main" xmlns:a16="http://schemas.microsoft.com/office/drawing/2014/main\" id="B19F5ABA-B1C6-4429-BCBE-55429D086101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411937" y="2903865"/>
            <a:ext cx="977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1" i="0" u="none" dirty="0">
                <a:solidFill>
                  <a:srgbClr val="FF0000"/>
                </a:solidFill>
                <a:latin typeface="Arial" panose="02040604050505020304" pitchFamily="18" charset="0"/>
              </a:rPr>
              <a:t>All docs released</a:t>
            </a:r>
          </a:p>
        </p:txBody>
      </p:sp>
      <p:sp>
        <p:nvSpPr>
          <p:cNvPr id="47" name="OTLSHAPE_M_0cd5f8161338466ebb94ae7bc4e9d535_Date">
            <a:extLst>
              <a:ext uri="{FF2B5EF4-FFF2-40B4-BE49-F238E27FC236}">
                <a16:creationId xmlns:a16="http://schemas.microsoft.com/office/drawing/2014/main" id="{18F03234-27AA-B887-3415-AC0DE4D71B15}"/>
              </a:ext>
              <a:ext uri="{7D0BCFF1-4CAD-4FAB-95F3-EC201B8D4FCB}">
                <a16:creationId xmlns="" xmlns:p14="http://schemas.microsoft.com/office/powerpoint/2010/main" xmlns:a16="http://schemas.microsoft.com/office/drawing/2014/main\" id="B0B7DF6C-0A1F-487C-85E1-DA38999051FB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475437" y="2764165"/>
            <a:ext cx="850900" cy="13849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b="0" i="0" u="none" dirty="0" smtClean="0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29 Nov </a:t>
            </a:r>
            <a:r>
              <a:rPr lang="en-US" sz="900" b="0" i="0" u="none" dirty="0">
                <a:solidFill>
                  <a:srgbClr val="44546A">
                    <a:alpha val="100000"/>
                  </a:srgbClr>
                </a:solidFill>
                <a:latin typeface="Arial" panose="02040604050505020304" pitchFamily="18" charset="0"/>
              </a:rPr>
              <a:t>2023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3237" y="3233154"/>
            <a:ext cx="2880000" cy="1227067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24020" y="4757026"/>
            <a:ext cx="2520000" cy="1365325"/>
          </a:xfrm>
          <a:prstGeom prst="rect">
            <a:avLst/>
          </a:prstGeom>
        </p:spPr>
      </p:pic>
      <p:cxnSp>
        <p:nvCxnSpPr>
          <p:cNvPr id="50" name="Straight Arrow Connector 49"/>
          <p:cNvCxnSpPr/>
          <p:nvPr/>
        </p:nvCxnSpPr>
        <p:spPr>
          <a:xfrm flipV="1">
            <a:off x="8292761" y="2667604"/>
            <a:ext cx="0" cy="32604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994953" y="6239126"/>
            <a:ext cx="0" cy="252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21837" y="5948098"/>
            <a:ext cx="498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Tag</a:t>
            </a:r>
            <a:endParaRPr lang="sv-SE" dirty="0"/>
          </a:p>
        </p:txBody>
      </p:sp>
      <p:sp>
        <p:nvSpPr>
          <p:cNvPr id="57" name="TextBox 56"/>
          <p:cNvSpPr txBox="1"/>
          <p:nvPr/>
        </p:nvSpPr>
        <p:spPr>
          <a:xfrm>
            <a:off x="1053598" y="1831018"/>
            <a:ext cx="3260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i="1" dirty="0" smtClean="0"/>
              <a:t>PSAR</a:t>
            </a:r>
          </a:p>
          <a:p>
            <a:r>
              <a:rPr lang="en-GB" sz="1200" b="1" i="1" dirty="0" smtClean="0"/>
              <a:t>1</a:t>
            </a:r>
            <a:r>
              <a:rPr lang="en-GB" sz="1200" b="1" i="1" baseline="30000" dirty="0" smtClean="0"/>
              <a:t>st</a:t>
            </a:r>
            <a:r>
              <a:rPr lang="en-GB" sz="1200" b="1" i="1" dirty="0" smtClean="0"/>
              <a:t> order references</a:t>
            </a:r>
          </a:p>
          <a:p>
            <a:r>
              <a:rPr lang="en-GB" sz="1200" b="1" i="1" dirty="0" smtClean="0"/>
              <a:t>2</a:t>
            </a:r>
            <a:r>
              <a:rPr lang="en-GB" sz="1200" b="1" i="1" baseline="30000" dirty="0" smtClean="0"/>
              <a:t>nd</a:t>
            </a:r>
            <a:r>
              <a:rPr lang="en-GB" sz="1200" b="1" i="1" dirty="0" smtClean="0"/>
              <a:t> order references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2017586" y="2477349"/>
            <a:ext cx="1577149" cy="710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87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25" grpId="0" animBg="1"/>
      <p:bldP spid="26" grpId="0" animBg="1"/>
      <p:bldP spid="27" grpId="0" animBg="1"/>
      <p:bldP spid="28" grpId="0" animBg="1"/>
      <p:bldP spid="4" grpId="0" animBg="1"/>
      <p:bldP spid="35" grpId="0" animBg="1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FF13-FC17-DAED-8282-6AD9C044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Common Engineering workflow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32201-28DA-5DAD-6D6F-E92AEE34E71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057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Common engineering workflow described on </a:t>
            </a:r>
            <a:r>
              <a:rPr lang="en-GB" sz="2400" dirty="0">
                <a:hlinkClick r:id="rId2"/>
              </a:rPr>
              <a:t>Confluence</a:t>
            </a:r>
            <a:r>
              <a:rPr lang="en-GB" sz="2400" dirty="0"/>
              <a:t> and documented in:</a:t>
            </a:r>
          </a:p>
          <a:p>
            <a:pPr lvl="1"/>
            <a:r>
              <a:rPr lang="en-GB" sz="2000" dirty="0"/>
              <a:t>Engineering Handbook (</a:t>
            </a:r>
            <a:r>
              <a:rPr lang="en-GB" sz="2000" dirty="0">
                <a:hlinkClick r:id="rId3"/>
              </a:rPr>
              <a:t>ESS-0092276</a:t>
            </a:r>
            <a:r>
              <a:rPr lang="en-GB" sz="2000" dirty="0"/>
              <a:t>)</a:t>
            </a:r>
          </a:p>
          <a:p>
            <a:pPr lvl="1"/>
            <a:r>
              <a:rPr lang="en-GB" sz="2000" dirty="0"/>
              <a:t>Develop methodology Handbook (</a:t>
            </a:r>
            <a:r>
              <a:rPr lang="en-GB" sz="2000" dirty="0">
                <a:hlinkClick r:id="rId4"/>
              </a:rPr>
              <a:t>ESS-1106469</a:t>
            </a:r>
            <a:r>
              <a:rPr lang="en-GB" sz="2000" dirty="0"/>
              <a:t>) </a:t>
            </a:r>
          </a:p>
          <a:p>
            <a:r>
              <a:rPr lang="en-GB" sz="2400" dirty="0" smtClean="0"/>
              <a:t>For each SSC: </a:t>
            </a:r>
            <a:r>
              <a:rPr lang="en-GB" sz="2400" b="1" dirty="0" smtClean="0"/>
              <a:t>Required </a:t>
            </a:r>
            <a:r>
              <a:rPr lang="en-GB" sz="2400" b="1" dirty="0"/>
              <a:t>set of system documentation shall at a minimum </a:t>
            </a:r>
            <a:r>
              <a:rPr lang="en-GB" sz="2400" b="1" dirty="0" smtClean="0"/>
              <a:t>contain</a:t>
            </a:r>
            <a:r>
              <a:rPr lang="en-GB" sz="2400" b="1" dirty="0"/>
              <a:t> </a:t>
            </a:r>
            <a:r>
              <a:rPr lang="en-GB" sz="2400" b="1" dirty="0" smtClean="0"/>
              <a:t>in respect of licensing</a:t>
            </a:r>
            <a:endParaRPr lang="en-GB" sz="2400" b="1" dirty="0"/>
          </a:p>
          <a:p>
            <a:pPr lvl="1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Concept of Operations Description (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ConOps</a:t>
            </a:r>
            <a:r>
              <a:rPr lang="en-US" sz="2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 </a:t>
            </a:r>
          </a:p>
          <a:p>
            <a:pPr lvl="1"/>
            <a:r>
              <a:rPr lang="en-US" sz="2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System Design Description</a:t>
            </a:r>
          </a:p>
          <a:p>
            <a:pPr lvl="1"/>
            <a:r>
              <a:rPr lang="en-US" sz="2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Verification/Validation Plan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or</a:t>
            </a:r>
            <a:r>
              <a:rPr lang="en-US" sz="20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Verification/Validation Report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/>
            <a:r>
              <a:rPr lang="en-US" sz="2000" b="0" i="0" u="none" strike="noStrike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Requirement </a:t>
            </a:r>
            <a:r>
              <a:rPr lang="en-US" sz="2000" b="0" i="0" u="none" strike="noStrike" dirty="0" smtClean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</a:rPr>
              <a:t>specification (if requirements are not explicit in the V&amp;V plan/report</a:t>
            </a:r>
            <a:endParaRPr lang="en-US" sz="2000" b="0" i="0" u="none" strike="noStrike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2400" dirty="0"/>
              <a:t>Documentation shall be released in CHESS and linked to the appropriate FBS node. </a:t>
            </a:r>
          </a:p>
        </p:txBody>
      </p:sp>
    </p:spTree>
    <p:extLst>
      <p:ext uri="{BB962C8B-B14F-4D97-AF65-F5344CB8AC3E}">
        <p14:creationId xmlns:p14="http://schemas.microsoft.com/office/powerpoint/2010/main" val="40041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sv-SE" dirty="0" err="1"/>
              <a:t>A</a:t>
            </a:r>
            <a:r>
              <a:rPr lang="sv-SE" dirty="0" err="1" smtClean="0"/>
              <a:t>fter</a:t>
            </a:r>
            <a:r>
              <a:rPr lang="sv-SE" dirty="0" smtClean="0"/>
              <a:t> the workshop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8429"/>
            <a:ext cx="10515600" cy="4598534"/>
          </a:xfrm>
        </p:spPr>
        <p:txBody>
          <a:bodyPr>
            <a:normAutofit/>
          </a:bodyPr>
          <a:lstStyle/>
          <a:p>
            <a:r>
              <a:rPr lang="sv-SE" dirty="0" err="1" smtClean="0"/>
              <a:t>When</a:t>
            </a:r>
            <a:r>
              <a:rPr lang="sv-SE" dirty="0" smtClean="0"/>
              <a:t> the SSC </a:t>
            </a:r>
            <a:r>
              <a:rPr lang="sv-SE" dirty="0" err="1" smtClean="0"/>
              <a:t>classification</a:t>
            </a:r>
            <a:r>
              <a:rPr lang="sv-SE" dirty="0" smtClean="0"/>
              <a:t> workshop is </a:t>
            </a:r>
            <a:r>
              <a:rPr lang="sv-SE" dirty="0" err="1" smtClean="0"/>
              <a:t>finalized</a:t>
            </a:r>
            <a:r>
              <a:rPr lang="sv-SE" dirty="0" smtClean="0"/>
              <a:t> (16-17 </a:t>
            </a:r>
            <a:r>
              <a:rPr lang="sv-SE" dirty="0" err="1" smtClean="0"/>
              <a:t>January</a:t>
            </a:r>
            <a:r>
              <a:rPr lang="sv-SE" dirty="0" smtClean="0"/>
              <a:t>) Magnus Täcklinds team </a:t>
            </a:r>
            <a:r>
              <a:rPr lang="sv-SE" dirty="0" err="1" smtClean="0"/>
              <a:t>will</a:t>
            </a:r>
            <a:endParaRPr lang="sv-SE" dirty="0" smtClean="0"/>
          </a:p>
          <a:p>
            <a:pPr lvl="1"/>
            <a:r>
              <a:rPr lang="sv-SE" dirty="0" err="1" smtClean="0"/>
              <a:t>Pull</a:t>
            </a:r>
            <a:r>
              <a:rPr lang="sv-SE" dirty="0" smtClean="0"/>
              <a:t> </a:t>
            </a:r>
            <a:r>
              <a:rPr lang="sv-SE" dirty="0" err="1" smtClean="0"/>
              <a:t>out</a:t>
            </a:r>
            <a:r>
              <a:rPr lang="sv-SE" dirty="0" smtClean="0"/>
              <a:t> status on all </a:t>
            </a:r>
            <a:r>
              <a:rPr lang="sv-SE" dirty="0" err="1" smtClean="0"/>
              <a:t>operational</a:t>
            </a:r>
            <a:r>
              <a:rPr lang="sv-SE" dirty="0" smtClean="0"/>
              <a:t>/</a:t>
            </a:r>
            <a:r>
              <a:rPr lang="sv-SE" dirty="0" err="1" smtClean="0"/>
              <a:t>safety</a:t>
            </a:r>
            <a:r>
              <a:rPr lang="sv-SE" dirty="0" smtClean="0"/>
              <a:t> </a:t>
            </a:r>
            <a:r>
              <a:rPr lang="sv-SE" dirty="0" err="1" smtClean="0"/>
              <a:t>SSC’s</a:t>
            </a:r>
            <a:r>
              <a:rPr lang="sv-SE" dirty="0" smtClean="0"/>
              <a:t> </a:t>
            </a:r>
            <a:r>
              <a:rPr lang="sv-SE" dirty="0" err="1" smtClean="0"/>
              <a:t>being</a:t>
            </a:r>
            <a:r>
              <a:rPr lang="sv-SE" dirty="0" smtClean="0"/>
              <a:t> </a:t>
            </a:r>
            <a:r>
              <a:rPr lang="sv-SE" dirty="0" err="1" smtClean="0"/>
              <a:t>identified</a:t>
            </a:r>
            <a:endParaRPr lang="sv-SE" dirty="0" smtClean="0"/>
          </a:p>
          <a:p>
            <a:pPr lvl="2"/>
            <a:r>
              <a:rPr lang="sv-SE" dirty="0" smtClean="0"/>
              <a:t>Linda to </a:t>
            </a:r>
            <a:r>
              <a:rPr lang="sv-SE" dirty="0" err="1" smtClean="0"/>
              <a:t>send</a:t>
            </a:r>
            <a:r>
              <a:rPr lang="sv-SE" dirty="0" smtClean="0"/>
              <a:t> the list to Peter Rådahl</a:t>
            </a:r>
          </a:p>
          <a:p>
            <a:pPr lvl="1"/>
            <a:r>
              <a:rPr lang="sv-SE" dirty="0" smtClean="0"/>
              <a:t>Check FBS and the </a:t>
            </a:r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documents</a:t>
            </a:r>
            <a:r>
              <a:rPr lang="sv-SE" dirty="0" smtClean="0"/>
              <a:t> per </a:t>
            </a:r>
            <a:r>
              <a:rPr lang="sv-SE" dirty="0" err="1" smtClean="0"/>
              <a:t>SSC’s</a:t>
            </a:r>
            <a:r>
              <a:rPr lang="sv-SE" dirty="0" smtClean="0"/>
              <a:t> and </a:t>
            </a:r>
            <a:r>
              <a:rPr lang="sv-SE" dirty="0" err="1" smtClean="0"/>
              <a:t>deliver</a:t>
            </a:r>
            <a:r>
              <a:rPr lang="sv-SE" dirty="0" smtClean="0"/>
              <a:t> a </a:t>
            </a:r>
            <a:r>
              <a:rPr lang="sv-SE" dirty="0" err="1" smtClean="0"/>
              <a:t>report</a:t>
            </a:r>
            <a:r>
              <a:rPr lang="sv-SE" dirty="0" smtClean="0"/>
              <a:t> on status and </a:t>
            </a:r>
            <a:r>
              <a:rPr lang="sv-SE" dirty="0" err="1" smtClean="0"/>
              <a:t>quality</a:t>
            </a:r>
            <a:endParaRPr lang="sv-SE" dirty="0" smtClean="0"/>
          </a:p>
          <a:p>
            <a:pPr lvl="1"/>
            <a:endParaRPr lang="sv-SE" dirty="0"/>
          </a:p>
          <a:p>
            <a:r>
              <a:rPr lang="sv-SE" dirty="0" smtClean="0"/>
              <a:t>The </a:t>
            </a:r>
            <a:r>
              <a:rPr lang="sv-SE" dirty="0" err="1" smtClean="0"/>
              <a:t>report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be </a:t>
            </a:r>
            <a:r>
              <a:rPr lang="sv-SE" dirty="0" err="1" smtClean="0"/>
              <a:t>our</a:t>
            </a:r>
            <a:r>
              <a:rPr lang="sv-SE" dirty="0" smtClean="0"/>
              <a:t> common </a:t>
            </a:r>
            <a:r>
              <a:rPr lang="sv-SE" dirty="0" err="1" smtClean="0"/>
              <a:t>references</a:t>
            </a:r>
            <a:r>
              <a:rPr lang="sv-SE" dirty="0" smtClean="0"/>
              <a:t> on the </a:t>
            </a:r>
            <a:r>
              <a:rPr lang="sv-SE" dirty="0" err="1" smtClean="0"/>
              <a:t>technical</a:t>
            </a:r>
            <a:r>
              <a:rPr lang="sv-SE" dirty="0" smtClean="0"/>
              <a:t> </a:t>
            </a:r>
            <a:r>
              <a:rPr lang="sv-SE" dirty="0" err="1" smtClean="0"/>
              <a:t>documentation</a:t>
            </a:r>
            <a:endParaRPr lang="sv-SE" dirty="0" smtClean="0"/>
          </a:p>
          <a:p>
            <a:pPr lvl="1"/>
            <a:r>
              <a:rPr lang="sv-SE" dirty="0" smtClean="0"/>
              <a:t>For actions</a:t>
            </a:r>
          </a:p>
          <a:p>
            <a:pPr lvl="1"/>
            <a:r>
              <a:rPr lang="sv-SE" dirty="0" smtClean="0"/>
              <a:t>To </a:t>
            </a:r>
            <a:r>
              <a:rPr lang="sv-SE" dirty="0" err="1" smtClean="0"/>
              <a:t>verify</a:t>
            </a:r>
            <a:r>
              <a:rPr lang="sv-SE" dirty="0" smtClean="0"/>
              <a:t> status and </a:t>
            </a:r>
            <a:r>
              <a:rPr lang="sv-SE" dirty="0" err="1" smtClean="0"/>
              <a:t>deliverables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30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18561</TotalTime>
  <Words>553</Words>
  <Application>Microsoft Office PowerPoint</Application>
  <PresentationFormat>Widescreen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Step 6 Classification</vt:lpstr>
      <vt:lpstr>What does a SSC classification mean?</vt:lpstr>
      <vt:lpstr>Time to bring the work together</vt:lpstr>
      <vt:lpstr>Common Engineering workflow</vt:lpstr>
      <vt:lpstr>After the workshop</vt:lpstr>
    </vt:vector>
  </TitlesOfParts>
  <Company>European Spallation Source ERIC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Rådahl</dc:creator>
  <cp:lastModifiedBy>Peter Rådahl</cp:lastModifiedBy>
  <cp:revision>65</cp:revision>
  <dcterms:created xsi:type="dcterms:W3CDTF">2023-01-04T15:36:36Z</dcterms:created>
  <dcterms:modified xsi:type="dcterms:W3CDTF">2023-01-17T12:58:01Z</dcterms:modified>
</cp:coreProperties>
</file>