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7" r:id="rId2"/>
    <p:sldId id="1766" r:id="rId3"/>
    <p:sldId id="1785" r:id="rId4"/>
    <p:sldId id="1787" r:id="rId5"/>
    <p:sldId id="1786" r:id="rId6"/>
    <p:sldId id="1789" r:id="rId7"/>
    <p:sldId id="1790" r:id="rId8"/>
    <p:sldId id="1791" r:id="rId9"/>
    <p:sldId id="1792" r:id="rId10"/>
    <p:sldId id="1796" r:id="rId11"/>
    <p:sldId id="1794" r:id="rId12"/>
    <p:sldId id="1795" r:id="rId13"/>
    <p:sldId id="1805" r:id="rId14"/>
    <p:sldId id="1793" r:id="rId15"/>
    <p:sldId id="1797" r:id="rId16"/>
    <p:sldId id="1798" r:id="rId17"/>
    <p:sldId id="1799" r:id="rId18"/>
    <p:sldId id="1801" r:id="rId19"/>
    <p:sldId id="1807" r:id="rId20"/>
    <p:sldId id="1808" r:id="rId21"/>
    <p:sldId id="1802" r:id="rId22"/>
    <p:sldId id="1451" r:id="rId23"/>
    <p:sldId id="1450" r:id="rId24"/>
    <p:sldId id="1452" r:id="rId25"/>
    <p:sldId id="1803" r:id="rId26"/>
    <p:sldId id="1804" r:id="rId27"/>
    <p:sldId id="1806" r:id="rId28"/>
    <p:sldId id="1809" r:id="rId29"/>
    <p:sldId id="1810" r:id="rId30"/>
    <p:sldId id="1788" r:id="rId31"/>
    <p:sldId id="1811" r:id="rId32"/>
    <p:sldId id="1800"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A06D75-2FA1-4F9F-ACFB-027D477FAD25}">
          <p14:sldIdLst>
            <p14:sldId id="267"/>
            <p14:sldId id="1766"/>
            <p14:sldId id="1785"/>
            <p14:sldId id="1787"/>
            <p14:sldId id="1786"/>
            <p14:sldId id="1789"/>
            <p14:sldId id="1790"/>
            <p14:sldId id="1791"/>
            <p14:sldId id="1792"/>
            <p14:sldId id="1796"/>
            <p14:sldId id="1794"/>
            <p14:sldId id="1795"/>
            <p14:sldId id="1805"/>
            <p14:sldId id="1793"/>
            <p14:sldId id="1797"/>
            <p14:sldId id="1798"/>
            <p14:sldId id="1799"/>
            <p14:sldId id="1801"/>
            <p14:sldId id="1807"/>
            <p14:sldId id="1808"/>
            <p14:sldId id="1802"/>
            <p14:sldId id="1451"/>
            <p14:sldId id="1450"/>
            <p14:sldId id="1452"/>
            <p14:sldId id="1803"/>
            <p14:sldId id="1804"/>
            <p14:sldId id="1806"/>
            <p14:sldId id="1809"/>
            <p14:sldId id="1810"/>
            <p14:sldId id="1788"/>
            <p14:sldId id="1811"/>
            <p14:sldId id="18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DFF"/>
    <a:srgbClr val="9A77FF"/>
    <a:srgbClr val="AC8B28"/>
    <a:srgbClr val="678BFF"/>
    <a:srgbClr val="0AFFB2"/>
    <a:srgbClr val="FE3EE5"/>
    <a:srgbClr val="FFFD81"/>
    <a:srgbClr val="CBDEF2"/>
    <a:srgbClr val="FF713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8" autoAdjust="0"/>
    <p:restoredTop sz="94681" autoAdjust="0"/>
  </p:normalViewPr>
  <p:slideViewPr>
    <p:cSldViewPr snapToGrid="0" snapToObjects="1">
      <p:cViewPr varScale="1">
        <p:scale>
          <a:sx n="111" d="100"/>
          <a:sy n="111" d="100"/>
        </p:scale>
        <p:origin x="4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2023-01-16</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2023-01-16</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2023-01-16</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2023-01-16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6054078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2023-01-16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6" y="260649"/>
            <a:ext cx="2208245" cy="886059"/>
          </a:xfrm>
          <a:prstGeom prst="rect">
            <a:avLst/>
          </a:prstGeom>
        </p:spPr>
      </p:pic>
    </p:spTree>
    <p:extLst>
      <p:ext uri="{BB962C8B-B14F-4D97-AF65-F5344CB8AC3E}">
        <p14:creationId xmlns:p14="http://schemas.microsoft.com/office/powerpoint/2010/main" val="36405699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24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257175" indent="-257175">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38"/>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8"/>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18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60563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1" name="Platshållare för datum 3">
            <a:extLst>
              <a:ext uri="{FF2B5EF4-FFF2-40B4-BE49-F238E27FC236}">
                <a16:creationId xmlns:a16="http://schemas.microsoft.com/office/drawing/2014/main" id="{1D09AD65-1FD9-4184-BEE4-83A5D1103417}"/>
              </a:ext>
            </a:extLst>
          </p:cNvPr>
          <p:cNvSpPr>
            <a:spLocks noGrp="1"/>
          </p:cNvSpPr>
          <p:nvPr>
            <p:ph type="dt" sz="half" idx="12"/>
          </p:nvPr>
        </p:nvSpPr>
        <p:spPr>
          <a:xfrm>
            <a:off x="1930395" y="6117873"/>
            <a:ext cx="3215183" cy="459883"/>
          </a:xfrm>
        </p:spPr>
        <p:txBody>
          <a:bodyPr tIns="18000" bIns="18000" anchor="t" anchorCtr="0"/>
          <a:lstStyle>
            <a:lvl1pPr>
              <a:defRPr sz="1200" b="1">
                <a:solidFill>
                  <a:schemeClr val="bg1"/>
                </a:solidFill>
              </a:defRPr>
            </a:lvl1pPr>
          </a:lstStyle>
          <a:p>
            <a:r>
              <a:rPr lang="sv-SE" dirty="0"/>
              <a:t>2020-01-27</a:t>
            </a:r>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2023-01-16</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2023-01-16</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2023-01-16</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2023-01-16</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2023-01-16</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2023-01-16</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 id="2147483671" r:id="rId13"/>
    <p:sldLayoutId id="2147483672" r:id="rId14"/>
    <p:sldLayoutId id="214748367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SSC Classification Workshop for Accelerator and Target Radiation Safety</a:t>
            </a:r>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2023-01 -16, 17</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a:t>
            </a:r>
            <a:r>
              <a:rPr lang="en-GB" dirty="0" err="1"/>
              <a:t>linda</a:t>
            </a:r>
            <a:r>
              <a:rPr lang="en-GB" dirty="0"/>
              <a:t> r </a:t>
            </a:r>
            <a:r>
              <a:rPr lang="en-GB" dirty="0" err="1"/>
              <a:t>coney</a:t>
            </a:r>
            <a:endParaRPr lang="en-GB" dirty="0"/>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2"/>
          </p:nvPr>
        </p:nvSpPr>
        <p:spPr>
          <a:xfrm>
            <a:off x="1930395" y="6117873"/>
            <a:ext cx="3215183" cy="459883"/>
          </a:xfrm>
        </p:spPr>
        <p:txBody>
          <a:bodyPr/>
          <a:lstStyle/>
          <a:p>
            <a:r>
              <a:rPr lang="en-GB" dirty="0"/>
              <a:t>2022-12-12</a:t>
            </a: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A29B-5B88-474D-95D9-5CBBB9B958BB}"/>
              </a:ext>
            </a:extLst>
          </p:cNvPr>
          <p:cNvSpPr>
            <a:spLocks noGrp="1"/>
          </p:cNvSpPr>
          <p:nvPr>
            <p:ph type="title"/>
          </p:nvPr>
        </p:nvSpPr>
        <p:spPr/>
        <p:txBody>
          <a:bodyPr/>
          <a:lstStyle/>
          <a:p>
            <a:r>
              <a:rPr lang="en-GB" dirty="0"/>
              <a:t>Radiation Safety &amp; Classification at ESS</a:t>
            </a:r>
          </a:p>
        </p:txBody>
      </p:sp>
      <p:sp>
        <p:nvSpPr>
          <p:cNvPr id="3" name="Footer Placeholder 2">
            <a:extLst>
              <a:ext uri="{FF2B5EF4-FFF2-40B4-BE49-F238E27FC236}">
                <a16:creationId xmlns:a16="http://schemas.microsoft.com/office/drawing/2014/main" id="{33CD2889-B54D-F24B-BF9A-2406E886744D}"/>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52C54604-19EA-A14C-A8DD-E0B520256068}"/>
              </a:ext>
            </a:extLst>
          </p:cNvPr>
          <p:cNvSpPr>
            <a:spLocks noGrp="1"/>
          </p:cNvSpPr>
          <p:nvPr>
            <p:ph type="sldNum" sz="quarter" idx="12"/>
          </p:nvPr>
        </p:nvSpPr>
        <p:spPr/>
        <p:txBody>
          <a:bodyPr/>
          <a:lstStyle/>
          <a:p>
            <a:fld id="{F7283078-D760-1647-8B80-66BA8B52336D}" type="slidenum">
              <a:rPr lang="sv-SE" smtClean="0"/>
              <a:t>10</a:t>
            </a:fld>
            <a:endParaRPr lang="sv-SE" dirty="0"/>
          </a:p>
        </p:txBody>
      </p:sp>
      <p:sp>
        <p:nvSpPr>
          <p:cNvPr id="5" name="Text Placeholder 4">
            <a:extLst>
              <a:ext uri="{FF2B5EF4-FFF2-40B4-BE49-F238E27FC236}">
                <a16:creationId xmlns:a16="http://schemas.microsoft.com/office/drawing/2014/main" id="{6E3762D5-14AA-1B48-8956-0ECCBCBD880C}"/>
              </a:ext>
            </a:extLst>
          </p:cNvPr>
          <p:cNvSpPr>
            <a:spLocks noGrp="1"/>
          </p:cNvSpPr>
          <p:nvPr>
            <p:ph type="body" sz="quarter" idx="14"/>
          </p:nvPr>
        </p:nvSpPr>
        <p:spPr/>
        <p:txBody>
          <a:bodyPr/>
          <a:lstStyle/>
          <a:p>
            <a:r>
              <a:rPr lang="en-GB" dirty="0"/>
              <a:t>Radiation safety functions &amp; safety analysis</a:t>
            </a:r>
          </a:p>
        </p:txBody>
      </p:sp>
      <p:sp>
        <p:nvSpPr>
          <p:cNvPr id="6" name="Content Placeholder 5">
            <a:extLst>
              <a:ext uri="{FF2B5EF4-FFF2-40B4-BE49-F238E27FC236}">
                <a16:creationId xmlns:a16="http://schemas.microsoft.com/office/drawing/2014/main" id="{A8A511C3-363E-1549-994D-5B5B8C532BC5}"/>
              </a:ext>
            </a:extLst>
          </p:cNvPr>
          <p:cNvSpPr>
            <a:spLocks noGrp="1"/>
          </p:cNvSpPr>
          <p:nvPr>
            <p:ph idx="1"/>
          </p:nvPr>
        </p:nvSpPr>
        <p:spPr/>
        <p:txBody>
          <a:bodyPr/>
          <a:lstStyle/>
          <a:p>
            <a:endParaRPr lang="en-GB" dirty="0"/>
          </a:p>
        </p:txBody>
      </p:sp>
      <p:sp>
        <p:nvSpPr>
          <p:cNvPr id="7" name="Date Placeholder 6">
            <a:extLst>
              <a:ext uri="{FF2B5EF4-FFF2-40B4-BE49-F238E27FC236}">
                <a16:creationId xmlns:a16="http://schemas.microsoft.com/office/drawing/2014/main" id="{0C1B2AC6-49A2-B84F-85FC-2593D8DB2580}"/>
              </a:ext>
            </a:extLst>
          </p:cNvPr>
          <p:cNvSpPr>
            <a:spLocks noGrp="1"/>
          </p:cNvSpPr>
          <p:nvPr>
            <p:ph type="dt" sz="half" idx="10"/>
          </p:nvPr>
        </p:nvSpPr>
        <p:spPr/>
        <p:txBody>
          <a:bodyPr/>
          <a:lstStyle/>
          <a:p>
            <a:fld id="{18896B66-0B3A-474C-9C9C-E4F07B1F5DAD}" type="datetime1">
              <a:rPr lang="sv-SE" smtClean="0"/>
              <a:t>2023-01-16</a:t>
            </a:fld>
            <a:endParaRPr lang="sv-SE" dirty="0"/>
          </a:p>
        </p:txBody>
      </p:sp>
      <p:sp>
        <p:nvSpPr>
          <p:cNvPr id="8" name="TextBox 7">
            <a:extLst>
              <a:ext uri="{FF2B5EF4-FFF2-40B4-BE49-F238E27FC236}">
                <a16:creationId xmlns:a16="http://schemas.microsoft.com/office/drawing/2014/main" id="{0D85E69A-EE63-D142-BA09-2E5F30909292}"/>
              </a:ext>
            </a:extLst>
          </p:cNvPr>
          <p:cNvSpPr txBox="1"/>
          <p:nvPr/>
        </p:nvSpPr>
        <p:spPr>
          <a:xfrm>
            <a:off x="1450162" y="1520887"/>
            <a:ext cx="410445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dirty="0"/>
              <a:t>The facility generates radiological hazards and it is mandatory to protect people’s health and the environment from harmful effects of ionizing radiation.</a:t>
            </a:r>
          </a:p>
        </p:txBody>
      </p:sp>
      <p:sp>
        <p:nvSpPr>
          <p:cNvPr id="9" name="TextBox 8">
            <a:extLst>
              <a:ext uri="{FF2B5EF4-FFF2-40B4-BE49-F238E27FC236}">
                <a16:creationId xmlns:a16="http://schemas.microsoft.com/office/drawing/2014/main" id="{F91AF999-63CA-E542-B1A4-25F523CAF763}"/>
              </a:ext>
            </a:extLst>
          </p:cNvPr>
          <p:cNvSpPr txBox="1"/>
          <p:nvPr/>
        </p:nvSpPr>
        <p:spPr>
          <a:xfrm>
            <a:off x="6361635" y="1499915"/>
            <a:ext cx="410445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dirty="0"/>
              <a:t>The protection level is defined through dose limits and reference values provided by the national regulation and SSM conditions.</a:t>
            </a:r>
          </a:p>
        </p:txBody>
      </p:sp>
      <p:graphicFrame>
        <p:nvGraphicFramePr>
          <p:cNvPr id="10" name="Table 9">
            <a:extLst>
              <a:ext uri="{FF2B5EF4-FFF2-40B4-BE49-F238E27FC236}">
                <a16:creationId xmlns:a16="http://schemas.microsoft.com/office/drawing/2014/main" id="{2E2EA933-39E2-4240-84EE-B7E6C99D70A5}"/>
              </a:ext>
            </a:extLst>
          </p:cNvPr>
          <p:cNvGraphicFramePr>
            <a:graphicFrameLocks noGrp="1"/>
          </p:cNvGraphicFramePr>
          <p:nvPr>
            <p:extLst>
              <p:ext uri="{D42A27DB-BD31-4B8C-83A1-F6EECF244321}">
                <p14:modId xmlns:p14="http://schemas.microsoft.com/office/powerpoint/2010/main" val="3114534932"/>
              </p:ext>
            </p:extLst>
          </p:nvPr>
        </p:nvGraphicFramePr>
        <p:xfrm>
          <a:off x="2962330" y="3165101"/>
          <a:ext cx="5616625" cy="3237297"/>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800201">
                  <a:extLst>
                    <a:ext uri="{9D8B030D-6E8A-4147-A177-3AD203B41FA5}">
                      <a16:colId xmlns:a16="http://schemas.microsoft.com/office/drawing/2014/main" val="20002"/>
                    </a:ext>
                  </a:extLst>
                </a:gridCol>
              </a:tblGrid>
              <a:tr h="308658">
                <a:tc gridSpan="3">
                  <a:txBody>
                    <a:bodyPr/>
                    <a:lstStyle/>
                    <a:p>
                      <a:pPr algn="ctr"/>
                      <a:r>
                        <a:rPr lang="en-US" sz="1200" dirty="0"/>
                        <a:t>ESS-0000004 rev 5 (January 2017)</a:t>
                      </a:r>
                    </a:p>
                  </a:txBody>
                  <a:tcPr marL="61733" marR="61733" marT="30866" marB="30866"/>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24053">
                <a:tc>
                  <a:txBody>
                    <a:bodyPr/>
                    <a:lstStyle/>
                    <a:p>
                      <a:pPr algn="ctr"/>
                      <a:r>
                        <a:rPr lang="en-US" sz="1200" dirty="0"/>
                        <a:t>Operating conditions</a:t>
                      </a:r>
                    </a:p>
                    <a:p>
                      <a:pPr algn="ctr"/>
                      <a:r>
                        <a:rPr lang="en-US" sz="1000" dirty="0"/>
                        <a:t>Initiative event likelihood</a:t>
                      </a:r>
                    </a:p>
                  </a:txBody>
                  <a:tcPr marL="61733" marR="61733" marT="30866" marB="30866">
                    <a:solidFill>
                      <a:schemeClr val="bg1">
                        <a:lumMod val="85000"/>
                      </a:schemeClr>
                    </a:solidFill>
                  </a:tcPr>
                </a:tc>
                <a:tc>
                  <a:txBody>
                    <a:bodyPr/>
                    <a:lstStyle/>
                    <a:p>
                      <a:pPr algn="ctr"/>
                      <a:r>
                        <a:rPr lang="en-US" sz="1200" dirty="0"/>
                        <a:t>Workers limit</a:t>
                      </a:r>
                    </a:p>
                    <a:p>
                      <a:pPr algn="ctr"/>
                      <a:r>
                        <a:rPr lang="en-US" sz="1000" dirty="0"/>
                        <a:t>(effective dose)</a:t>
                      </a:r>
                    </a:p>
                  </a:txBody>
                  <a:tcPr marL="61733" marR="61733" marT="30866" marB="30866">
                    <a:solidFill>
                      <a:srgbClr val="FF6600"/>
                    </a:solidFill>
                  </a:tcPr>
                </a:tc>
                <a:tc>
                  <a:txBody>
                    <a:bodyPr/>
                    <a:lstStyle/>
                    <a:p>
                      <a:pPr algn="ctr"/>
                      <a:r>
                        <a:rPr lang="en-US" sz="1200" dirty="0"/>
                        <a:t>Public limit</a:t>
                      </a:r>
                    </a:p>
                    <a:p>
                      <a:pPr algn="ctr"/>
                      <a:r>
                        <a:rPr lang="en-US" sz="1000" dirty="0"/>
                        <a:t>(effective dose)</a:t>
                      </a:r>
                    </a:p>
                  </a:txBody>
                  <a:tcPr marL="61733" marR="61733" marT="30866" marB="30866">
                    <a:solidFill>
                      <a:srgbClr val="FF0000"/>
                    </a:solidFill>
                  </a:tcPr>
                </a:tc>
                <a:extLst>
                  <a:ext uri="{0D108BD9-81ED-4DB2-BD59-A6C34878D82A}">
                    <a16:rowId xmlns:a16="http://schemas.microsoft.com/office/drawing/2014/main" val="10001"/>
                  </a:ext>
                </a:extLst>
              </a:tr>
              <a:tr h="434341">
                <a:tc>
                  <a:txBody>
                    <a:bodyPr/>
                    <a:lstStyle/>
                    <a:p>
                      <a:pPr algn="ctr"/>
                      <a:r>
                        <a:rPr lang="en-US" sz="1100" dirty="0"/>
                        <a:t>Normal operation - H1</a:t>
                      </a:r>
                    </a:p>
                  </a:txBody>
                  <a:tcPr marL="61733" marR="61733" marT="30866" marB="30866">
                    <a:solidFill>
                      <a:schemeClr val="bg1">
                        <a:lumMod val="85000"/>
                      </a:schemeClr>
                    </a:solidFill>
                  </a:tcPr>
                </a:tc>
                <a:tc>
                  <a:txBody>
                    <a:bodyPr/>
                    <a:lstStyle/>
                    <a:p>
                      <a:pPr algn="ctr"/>
                      <a:r>
                        <a:rPr lang="en-US" sz="1200" dirty="0"/>
                        <a:t>2</a:t>
                      </a:r>
                      <a:r>
                        <a:rPr lang="en-US" sz="1200" baseline="0" dirty="0"/>
                        <a:t> mSv/year </a:t>
                      </a:r>
                      <a:r>
                        <a:rPr lang="en-US" sz="700" baseline="0" dirty="0"/>
                        <a:t>(average)</a:t>
                      </a:r>
                      <a:endParaRPr lang="en-US" sz="7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10 mSv/year </a:t>
                      </a:r>
                      <a:r>
                        <a:rPr lang="en-US" sz="700" baseline="0" dirty="0"/>
                        <a:t>(max)</a:t>
                      </a:r>
                      <a:endParaRPr lang="en-US" sz="700" dirty="0"/>
                    </a:p>
                  </a:txBody>
                  <a:tcPr marL="61733" marR="61733" marT="30866" marB="30866"/>
                </a:tc>
                <a:tc>
                  <a:txBody>
                    <a:bodyPr/>
                    <a:lstStyle/>
                    <a:p>
                      <a:pPr algn="ctr"/>
                      <a:r>
                        <a:rPr lang="en-US" sz="1200" dirty="0"/>
                        <a:t>0.1 m</a:t>
                      </a:r>
                      <a:r>
                        <a:rPr lang="en-US" sz="1200" dirty="0">
                          <a:latin typeface="+mn-lt"/>
                          <a:cs typeface="Symbol" charset="2"/>
                        </a:rPr>
                        <a:t>Sv/year</a:t>
                      </a:r>
                    </a:p>
                    <a:p>
                      <a:pPr algn="ctr"/>
                      <a:r>
                        <a:rPr lang="en-US" sz="1200" dirty="0">
                          <a:latin typeface="+mn-lt"/>
                          <a:cs typeface="Symbol" charset="2"/>
                        </a:rPr>
                        <a:t>(0.05 mSv/year GSO)</a:t>
                      </a:r>
                      <a:endParaRPr lang="en-US" sz="1200" dirty="0"/>
                    </a:p>
                  </a:txBody>
                  <a:tcPr marL="61733" marR="61733" marT="30866" marB="30866"/>
                </a:tc>
                <a:extLst>
                  <a:ext uri="{0D108BD9-81ED-4DB2-BD59-A6C34878D82A}">
                    <a16:rowId xmlns:a16="http://schemas.microsoft.com/office/drawing/2014/main" val="10002"/>
                  </a:ext>
                </a:extLst>
              </a:tr>
              <a:tr h="326104">
                <a:tc>
                  <a:txBody>
                    <a:bodyPr/>
                    <a:lstStyle/>
                    <a:p>
                      <a:pPr algn="ctr"/>
                      <a:r>
                        <a:rPr lang="en-US" sz="1400" dirty="0"/>
                        <a:t>Anticipated events - H2</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i="1" dirty="0"/>
                        <a:t>F &gt;</a:t>
                      </a:r>
                      <a:r>
                        <a:rPr lang="en-US" sz="1000" i="1" baseline="0" dirty="0"/>
                        <a:t> 10</a:t>
                      </a:r>
                      <a:r>
                        <a:rPr lang="en-US" sz="1000" i="1" baseline="30000" dirty="0"/>
                        <a:t>-2</a:t>
                      </a:r>
                    </a:p>
                  </a:txBody>
                  <a:tcPr marL="61733" marR="61733" marT="30866" marB="30866">
                    <a:solidFill>
                      <a:schemeClr val="bg1">
                        <a:lumMod val="85000"/>
                      </a:schemeClr>
                    </a:solidFill>
                  </a:tcPr>
                </a:tc>
                <a:tc>
                  <a:txBody>
                    <a:bodyPr/>
                    <a:lstStyle/>
                    <a:p>
                      <a:pPr algn="ctr"/>
                      <a:br>
                        <a:rPr lang="en-US" sz="1400" dirty="0"/>
                      </a:br>
                      <a:r>
                        <a:rPr lang="en-US" sz="1400" dirty="0"/>
                        <a:t>10 mSv/event</a:t>
                      </a:r>
                    </a:p>
                  </a:txBody>
                  <a:tcPr marL="61733" marR="61733" marT="30866" marB="3086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0.1 mSv</a:t>
                      </a:r>
                      <a:r>
                        <a:rPr lang="en-US" sz="1400" dirty="0">
                          <a:latin typeface="+mn-lt"/>
                          <a:cs typeface="Symbol" charset="2"/>
                        </a:rPr>
                        <a:t>/occurrence</a:t>
                      </a:r>
                      <a:endParaRPr lang="en-US" sz="1400" dirty="0"/>
                    </a:p>
                  </a:txBody>
                  <a:tcPr marL="61733" marR="61733" marT="30866" marB="30866"/>
                </a:tc>
                <a:extLst>
                  <a:ext uri="{0D108BD9-81ED-4DB2-BD59-A6C34878D82A}">
                    <a16:rowId xmlns:a16="http://schemas.microsoft.com/office/drawing/2014/main" val="10003"/>
                  </a:ext>
                </a:extLst>
              </a:tr>
              <a:tr h="341708">
                <a:tc>
                  <a:txBody>
                    <a:bodyPr/>
                    <a:lstStyle/>
                    <a:p>
                      <a:pPr algn="ctr"/>
                      <a:r>
                        <a:rPr lang="en-US" sz="1400" dirty="0"/>
                        <a:t>Unanticipated events</a:t>
                      </a:r>
                      <a:r>
                        <a:rPr lang="en-US" sz="1400" baseline="0" dirty="0"/>
                        <a:t> - H3</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i="1" baseline="0" dirty="0"/>
                        <a:t>10</a:t>
                      </a:r>
                      <a:r>
                        <a:rPr lang="en-US" sz="1000" i="1" baseline="30000" dirty="0"/>
                        <a:t>-4</a:t>
                      </a:r>
                      <a:r>
                        <a:rPr lang="en-US" sz="1000" i="1" baseline="0" dirty="0"/>
                        <a:t> &lt; F &lt; 10</a:t>
                      </a:r>
                      <a:r>
                        <a:rPr lang="en-US" sz="1000" i="1" baseline="30000" dirty="0"/>
                        <a:t>-2</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000" i="1" baseline="30000" dirty="0"/>
                    </a:p>
                  </a:txBody>
                  <a:tcPr marL="61733" marR="61733" marT="30866" marB="30866">
                    <a:solidFill>
                      <a:schemeClr val="bg1">
                        <a:lumMod val="85000"/>
                      </a:schemeClr>
                    </a:solidFill>
                  </a:tcPr>
                </a:tc>
                <a:tc>
                  <a:txBody>
                    <a:bodyPr/>
                    <a:lstStyle/>
                    <a:p>
                      <a:pPr algn="ctr"/>
                      <a:endParaRPr lang="en-US" sz="1400" dirty="0"/>
                    </a:p>
                    <a:p>
                      <a:pPr algn="ctr"/>
                      <a:r>
                        <a:rPr lang="en-US" sz="1400" dirty="0"/>
                        <a:t>20 mSv/event</a:t>
                      </a:r>
                    </a:p>
                  </a:txBody>
                  <a:tcPr marL="61733" marR="61733" marT="30866" marB="30866"/>
                </a:tc>
                <a:tc>
                  <a:txBody>
                    <a:bodyPr/>
                    <a:lstStyle/>
                    <a:p>
                      <a:pPr algn="ctr"/>
                      <a:endParaRPr lang="en-US" sz="1400" dirty="0"/>
                    </a:p>
                    <a:p>
                      <a:pPr algn="ctr"/>
                      <a:r>
                        <a:rPr lang="en-US" sz="1400" dirty="0"/>
                        <a:t>1 mSv/occurrence</a:t>
                      </a:r>
                    </a:p>
                  </a:txBody>
                  <a:tcPr marL="61733" marR="61733" marT="30866" marB="30866"/>
                </a:tc>
                <a:extLst>
                  <a:ext uri="{0D108BD9-81ED-4DB2-BD59-A6C34878D82A}">
                    <a16:rowId xmlns:a16="http://schemas.microsoft.com/office/drawing/2014/main" val="10004"/>
                  </a:ext>
                </a:extLst>
              </a:tr>
              <a:tr h="494737">
                <a:tc>
                  <a:txBody>
                    <a:bodyPr/>
                    <a:lstStyle/>
                    <a:p>
                      <a:pPr algn="ctr"/>
                      <a:r>
                        <a:rPr lang="en-US" sz="1400" dirty="0"/>
                        <a:t>Improbable events (DBA)</a:t>
                      </a:r>
                      <a:r>
                        <a:rPr lang="en-US" sz="1400" baseline="0" dirty="0"/>
                        <a:t> – H4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i="1" baseline="0" dirty="0"/>
                        <a:t>10</a:t>
                      </a:r>
                      <a:r>
                        <a:rPr lang="en-US" sz="1000" i="1" baseline="30000" dirty="0"/>
                        <a:t>-6</a:t>
                      </a:r>
                      <a:r>
                        <a:rPr lang="en-US" sz="1000" i="1" baseline="0" dirty="0"/>
                        <a:t> &lt; F &lt; 10</a:t>
                      </a:r>
                      <a:r>
                        <a:rPr lang="en-US" sz="1000" i="1" baseline="30000" dirty="0"/>
                        <a:t>-4 </a:t>
                      </a:r>
                    </a:p>
                  </a:txBody>
                  <a:tcPr marL="61733" marR="61733" marT="30866" marB="30866">
                    <a:solidFill>
                      <a:schemeClr val="bg1">
                        <a:lumMod val="85000"/>
                      </a:schemeClr>
                    </a:solidFill>
                  </a:tcPr>
                </a:tc>
                <a:tc>
                  <a:txBody>
                    <a:bodyPr/>
                    <a:lstStyle/>
                    <a:p>
                      <a:pPr algn="ctr"/>
                      <a:endParaRPr lang="en-US" sz="1400" dirty="0"/>
                    </a:p>
                    <a:p>
                      <a:pPr algn="ctr"/>
                      <a:r>
                        <a:rPr lang="en-US" sz="1400"/>
                        <a:t>20 </a:t>
                      </a:r>
                      <a:r>
                        <a:rPr lang="en-US" sz="1400" dirty="0"/>
                        <a:t>mSv/event</a:t>
                      </a:r>
                    </a:p>
                  </a:txBody>
                  <a:tcPr marL="61733" marR="61733" marT="30866" marB="30866"/>
                </a:tc>
                <a:tc>
                  <a:txBody>
                    <a:bodyPr/>
                    <a:lstStyle/>
                    <a:p>
                      <a:pPr algn="ctr"/>
                      <a:endParaRPr lang="en-US" sz="1400" dirty="0"/>
                    </a:p>
                    <a:p>
                      <a:pPr algn="ctr"/>
                      <a:r>
                        <a:rPr lang="en-US" sz="1400" dirty="0"/>
                        <a:t>20 mSv/occurrence</a:t>
                      </a:r>
                    </a:p>
                  </a:txBody>
                  <a:tcPr marL="61733" marR="61733" marT="30866" marB="30866"/>
                </a:tc>
                <a:extLst>
                  <a:ext uri="{0D108BD9-81ED-4DB2-BD59-A6C34878D82A}">
                    <a16:rowId xmlns:a16="http://schemas.microsoft.com/office/drawing/2014/main" val="10005"/>
                  </a:ext>
                </a:extLst>
              </a:tr>
              <a:tr h="557964">
                <a:tc>
                  <a:txBody>
                    <a:bodyPr/>
                    <a:lstStyle/>
                    <a:p>
                      <a:pPr algn="ctr"/>
                      <a:r>
                        <a:rPr lang="en-US" sz="1400" dirty="0"/>
                        <a:t>Highly improbable events</a:t>
                      </a:r>
                      <a:r>
                        <a:rPr lang="en-US" sz="1400" baseline="0" dirty="0"/>
                        <a:t> – H5</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i="1" baseline="0" dirty="0"/>
                        <a:t>F &lt; 10</a:t>
                      </a:r>
                      <a:r>
                        <a:rPr lang="en-US" sz="1000" i="1" baseline="30000" dirty="0"/>
                        <a:t>-6 </a:t>
                      </a:r>
                    </a:p>
                  </a:txBody>
                  <a:tcPr marL="61733" marR="61733" marT="30866" marB="30866">
                    <a:solidFill>
                      <a:schemeClr val="bg1">
                        <a:lumMod val="85000"/>
                      </a:schemeClr>
                    </a:solidFill>
                  </a:tcPr>
                </a:tc>
                <a:tc>
                  <a:txBody>
                    <a:bodyPr/>
                    <a:lstStyle/>
                    <a:p>
                      <a:pPr algn="ctr"/>
                      <a:endParaRPr lang="en-US" sz="1400" dirty="0"/>
                    </a:p>
                    <a:p>
                      <a:pPr algn="ctr"/>
                      <a:r>
                        <a:rPr lang="en-US" sz="1400" dirty="0"/>
                        <a:t>250 mSv/event</a:t>
                      </a:r>
                    </a:p>
                  </a:txBody>
                  <a:tcPr marL="61733" marR="61733" marT="30866" marB="30866"/>
                </a:tc>
                <a:tc>
                  <a:txBody>
                    <a:bodyPr/>
                    <a:lstStyle/>
                    <a:p>
                      <a:pPr algn="ctr"/>
                      <a:endParaRPr lang="en-US" sz="1400" dirty="0"/>
                    </a:p>
                    <a:p>
                      <a:pPr algn="ctr"/>
                      <a:r>
                        <a:rPr lang="en-US" sz="1400" dirty="0"/>
                        <a:t>100 mSv/occurrence</a:t>
                      </a:r>
                    </a:p>
                  </a:txBody>
                  <a:tcPr marL="61733" marR="61733" marT="30866" marB="30866"/>
                </a:tc>
                <a:extLst>
                  <a:ext uri="{0D108BD9-81ED-4DB2-BD59-A6C34878D82A}">
                    <a16:rowId xmlns:a16="http://schemas.microsoft.com/office/drawing/2014/main" val="10006"/>
                  </a:ext>
                </a:extLst>
              </a:tr>
            </a:tbl>
          </a:graphicData>
        </a:graphic>
      </p:graphicFrame>
      <p:sp>
        <p:nvSpPr>
          <p:cNvPr id="11" name="Right Arrow 10">
            <a:extLst>
              <a:ext uri="{FF2B5EF4-FFF2-40B4-BE49-F238E27FC236}">
                <a16:creationId xmlns:a16="http://schemas.microsoft.com/office/drawing/2014/main" id="{7161DF78-E04A-8346-8161-3B26B67E8188}"/>
              </a:ext>
            </a:extLst>
          </p:cNvPr>
          <p:cNvSpPr/>
          <p:nvPr/>
        </p:nvSpPr>
        <p:spPr>
          <a:xfrm>
            <a:off x="5770642" y="1981752"/>
            <a:ext cx="360040" cy="288032"/>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6729B1B9-3898-5B40-A615-85CC8423C203}"/>
              </a:ext>
            </a:extLst>
          </p:cNvPr>
          <p:cNvSpPr/>
          <p:nvPr/>
        </p:nvSpPr>
        <p:spPr>
          <a:xfrm>
            <a:off x="7138794" y="2780928"/>
            <a:ext cx="360040" cy="360040"/>
          </a:xfrm>
          <a:prstGeom prst="down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49E9734-111E-AC45-B6FF-72E37D7EBEC5}"/>
              </a:ext>
            </a:extLst>
          </p:cNvPr>
          <p:cNvSpPr txBox="1"/>
          <p:nvPr/>
        </p:nvSpPr>
        <p:spPr>
          <a:xfrm>
            <a:off x="1195647" y="4363657"/>
            <a:ext cx="1629380" cy="1384995"/>
          </a:xfrm>
          <a:prstGeom prst="rect">
            <a:avLst/>
          </a:prstGeom>
          <a:solidFill>
            <a:schemeClr val="bg1">
              <a:lumMod val="85000"/>
            </a:schemeClr>
          </a:solidFill>
        </p:spPr>
        <p:txBody>
          <a:bodyPr wrap="square" rtlCol="0">
            <a:spAutoFit/>
          </a:bodyPr>
          <a:lstStyle/>
          <a:p>
            <a:pPr algn="ctr"/>
            <a:r>
              <a:rPr lang="en-US" sz="1400" dirty="0"/>
              <a:t>Events and circumstances that affect the facility shall be divided in 5 event classes based on frequencies</a:t>
            </a:r>
          </a:p>
        </p:txBody>
      </p:sp>
      <p:sp>
        <p:nvSpPr>
          <p:cNvPr id="14" name="TextBox 13">
            <a:extLst>
              <a:ext uri="{FF2B5EF4-FFF2-40B4-BE49-F238E27FC236}">
                <a16:creationId xmlns:a16="http://schemas.microsoft.com/office/drawing/2014/main" id="{923A22BE-12E4-7C46-A575-01C9266CFB3C}"/>
              </a:ext>
            </a:extLst>
          </p:cNvPr>
          <p:cNvSpPr txBox="1"/>
          <p:nvPr/>
        </p:nvSpPr>
        <p:spPr>
          <a:xfrm>
            <a:off x="8829984" y="3214422"/>
            <a:ext cx="1379169" cy="1384995"/>
          </a:xfrm>
          <a:prstGeom prst="rect">
            <a:avLst/>
          </a:prstGeom>
          <a:solidFill>
            <a:schemeClr val="accent2">
              <a:lumMod val="20000"/>
              <a:lumOff val="80000"/>
            </a:schemeClr>
          </a:solidFill>
        </p:spPr>
        <p:txBody>
          <a:bodyPr wrap="square" rtlCol="0">
            <a:spAutoFit/>
          </a:bodyPr>
          <a:lstStyle/>
          <a:p>
            <a:pPr algn="ctr"/>
            <a:r>
              <a:rPr lang="en-US" sz="1400" dirty="0"/>
              <a:t>The safety functions are the functions implemented to fulfil these requirements</a:t>
            </a:r>
          </a:p>
        </p:txBody>
      </p:sp>
      <p:sp>
        <p:nvSpPr>
          <p:cNvPr id="15" name="TextBox 14">
            <a:extLst>
              <a:ext uri="{FF2B5EF4-FFF2-40B4-BE49-F238E27FC236}">
                <a16:creationId xmlns:a16="http://schemas.microsoft.com/office/drawing/2014/main" id="{5472CF77-19AF-8940-B71E-3C3DE168BC4D}"/>
              </a:ext>
            </a:extLst>
          </p:cNvPr>
          <p:cNvSpPr txBox="1"/>
          <p:nvPr/>
        </p:nvSpPr>
        <p:spPr>
          <a:xfrm>
            <a:off x="8829985" y="4991954"/>
            <a:ext cx="1379168" cy="138499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dirty="0"/>
              <a:t>The safety functions are identified through the radiation safety analysis</a:t>
            </a:r>
          </a:p>
        </p:txBody>
      </p:sp>
      <p:sp>
        <p:nvSpPr>
          <p:cNvPr id="16" name="Down Arrow 15">
            <a:extLst>
              <a:ext uri="{FF2B5EF4-FFF2-40B4-BE49-F238E27FC236}">
                <a16:creationId xmlns:a16="http://schemas.microsoft.com/office/drawing/2014/main" id="{7A59E168-3453-0E4F-94DA-EE88F6E44E70}"/>
              </a:ext>
            </a:extLst>
          </p:cNvPr>
          <p:cNvSpPr/>
          <p:nvPr/>
        </p:nvSpPr>
        <p:spPr>
          <a:xfrm>
            <a:off x="9179681" y="4703922"/>
            <a:ext cx="576064" cy="216024"/>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44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9047-628C-EA4B-A15E-2D2A7E02CB4D}"/>
              </a:ext>
            </a:extLst>
          </p:cNvPr>
          <p:cNvSpPr>
            <a:spLocks noGrp="1"/>
          </p:cNvSpPr>
          <p:nvPr>
            <p:ph type="title"/>
          </p:nvPr>
        </p:nvSpPr>
        <p:spPr/>
        <p:txBody>
          <a:bodyPr/>
          <a:lstStyle/>
          <a:p>
            <a:r>
              <a:rPr lang="en-GB" dirty="0"/>
              <a:t>Engineering &amp; Analysis</a:t>
            </a:r>
          </a:p>
        </p:txBody>
      </p:sp>
      <p:sp>
        <p:nvSpPr>
          <p:cNvPr id="3" name="Footer Placeholder 2">
            <a:extLst>
              <a:ext uri="{FF2B5EF4-FFF2-40B4-BE49-F238E27FC236}">
                <a16:creationId xmlns:a16="http://schemas.microsoft.com/office/drawing/2014/main" id="{70C70400-3A43-2C48-85C4-0DA1F0951717}"/>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763C60D9-97E7-1F47-8B4A-5F8CA340AFCB}"/>
              </a:ext>
            </a:extLst>
          </p:cNvPr>
          <p:cNvSpPr>
            <a:spLocks noGrp="1"/>
          </p:cNvSpPr>
          <p:nvPr>
            <p:ph type="sldNum" sz="quarter" idx="12"/>
          </p:nvPr>
        </p:nvSpPr>
        <p:spPr/>
        <p:txBody>
          <a:bodyPr/>
          <a:lstStyle/>
          <a:p>
            <a:fld id="{F7283078-D760-1647-8B80-66BA8B52336D}" type="slidenum">
              <a:rPr lang="sv-SE" smtClean="0"/>
              <a:t>11</a:t>
            </a:fld>
            <a:endParaRPr lang="sv-SE" dirty="0"/>
          </a:p>
        </p:txBody>
      </p:sp>
      <p:sp>
        <p:nvSpPr>
          <p:cNvPr id="5" name="Text Placeholder 4">
            <a:extLst>
              <a:ext uri="{FF2B5EF4-FFF2-40B4-BE49-F238E27FC236}">
                <a16:creationId xmlns:a16="http://schemas.microsoft.com/office/drawing/2014/main" id="{AC876CC9-665E-DE4E-A872-656CAD84D4F7}"/>
              </a:ext>
            </a:extLst>
          </p:cNvPr>
          <p:cNvSpPr>
            <a:spLocks noGrp="1"/>
          </p:cNvSpPr>
          <p:nvPr>
            <p:ph type="body" sz="quarter" idx="14"/>
          </p:nvPr>
        </p:nvSpPr>
        <p:spPr/>
        <p:txBody>
          <a:bodyPr/>
          <a:lstStyle/>
          <a:p>
            <a:r>
              <a:rPr lang="en-GB" dirty="0"/>
              <a:t>Radiation Safety Analysis &amp; Classification </a:t>
            </a:r>
            <a:r>
              <a:rPr lang="en-GB" dirty="0">
                <a:solidFill>
                  <a:srgbClr val="E46C0A"/>
                </a:solidFill>
              </a:rPr>
              <a:t>with deliverables</a:t>
            </a:r>
          </a:p>
          <a:p>
            <a:endParaRPr lang="en-GB" dirty="0"/>
          </a:p>
        </p:txBody>
      </p:sp>
      <p:sp>
        <p:nvSpPr>
          <p:cNvPr id="6" name="Content Placeholder 5">
            <a:extLst>
              <a:ext uri="{FF2B5EF4-FFF2-40B4-BE49-F238E27FC236}">
                <a16:creationId xmlns:a16="http://schemas.microsoft.com/office/drawing/2014/main" id="{EF702663-85A4-C649-8C92-9BF0806983D8}"/>
              </a:ext>
            </a:extLst>
          </p:cNvPr>
          <p:cNvSpPr>
            <a:spLocks noGrp="1"/>
          </p:cNvSpPr>
          <p:nvPr>
            <p:ph idx="1"/>
          </p:nvPr>
        </p:nvSpPr>
        <p:spPr>
          <a:xfrm>
            <a:off x="1094400" y="1562400"/>
            <a:ext cx="9365782" cy="562975"/>
          </a:xfrm>
        </p:spPr>
        <p:txBody>
          <a:bodyPr/>
          <a:lstStyle/>
          <a:p>
            <a:endParaRPr lang="en-GB" dirty="0"/>
          </a:p>
        </p:txBody>
      </p:sp>
      <p:sp>
        <p:nvSpPr>
          <p:cNvPr id="7" name="Date Placeholder 6">
            <a:extLst>
              <a:ext uri="{FF2B5EF4-FFF2-40B4-BE49-F238E27FC236}">
                <a16:creationId xmlns:a16="http://schemas.microsoft.com/office/drawing/2014/main" id="{6671D9CA-6AE4-CB40-A9B1-3575C65F17DE}"/>
              </a:ext>
            </a:extLst>
          </p:cNvPr>
          <p:cNvSpPr>
            <a:spLocks noGrp="1"/>
          </p:cNvSpPr>
          <p:nvPr>
            <p:ph type="dt" sz="half" idx="10"/>
          </p:nvPr>
        </p:nvSpPr>
        <p:spPr/>
        <p:txBody>
          <a:bodyPr/>
          <a:lstStyle/>
          <a:p>
            <a:fld id="{18896B66-0B3A-474C-9C9C-E4F07B1F5DAD}" type="datetime1">
              <a:rPr lang="sv-SE" smtClean="0"/>
              <a:t>2023-01-16</a:t>
            </a:fld>
            <a:endParaRPr lang="sv-SE" dirty="0"/>
          </a:p>
        </p:txBody>
      </p:sp>
      <p:pic>
        <p:nvPicPr>
          <p:cNvPr id="8" name="Picture 7">
            <a:extLst>
              <a:ext uri="{FF2B5EF4-FFF2-40B4-BE49-F238E27FC236}">
                <a16:creationId xmlns:a16="http://schemas.microsoft.com/office/drawing/2014/main" id="{8CEDCC45-51DF-D54E-A917-C221A61B6960}"/>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6192" t="13563" r="8611" b="28229"/>
          <a:stretch/>
        </p:blipFill>
        <p:spPr>
          <a:xfrm>
            <a:off x="2452699" y="0"/>
            <a:ext cx="7523351" cy="6840395"/>
          </a:xfrm>
          <a:prstGeom prst="rect">
            <a:avLst/>
          </a:prstGeom>
        </p:spPr>
      </p:pic>
      <p:sp>
        <p:nvSpPr>
          <p:cNvPr id="22" name="Rounded Rectangle 21">
            <a:extLst>
              <a:ext uri="{FF2B5EF4-FFF2-40B4-BE49-F238E27FC236}">
                <a16:creationId xmlns:a16="http://schemas.microsoft.com/office/drawing/2014/main" id="{976F37F9-0A85-FE47-97B4-85B0682EF29A}"/>
              </a:ext>
            </a:extLst>
          </p:cNvPr>
          <p:cNvSpPr/>
          <p:nvPr/>
        </p:nvSpPr>
        <p:spPr>
          <a:xfrm>
            <a:off x="115669" y="2206487"/>
            <a:ext cx="1803290" cy="1373783"/>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Define the space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Define how you want to use it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Describe it, design it</a:t>
            </a:r>
          </a:p>
        </p:txBody>
      </p:sp>
      <p:sp>
        <p:nvSpPr>
          <p:cNvPr id="23" name="Rounded Rectangle 22">
            <a:extLst>
              <a:ext uri="{FF2B5EF4-FFF2-40B4-BE49-F238E27FC236}">
                <a16:creationId xmlns:a16="http://schemas.microsoft.com/office/drawing/2014/main" id="{ABC741BD-EAEC-2846-A50D-0FC779C30C1A}"/>
              </a:ext>
            </a:extLst>
          </p:cNvPr>
          <p:cNvSpPr/>
          <p:nvPr/>
        </p:nvSpPr>
        <p:spPr>
          <a:xfrm>
            <a:off x="2121878" y="2192963"/>
            <a:ext cx="2040551" cy="1387307"/>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Identify sources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Propose area classification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Characterize hazards</a:t>
            </a:r>
          </a:p>
        </p:txBody>
      </p:sp>
      <p:cxnSp>
        <p:nvCxnSpPr>
          <p:cNvPr id="24" name="Elbow Connector 23">
            <a:extLst>
              <a:ext uri="{FF2B5EF4-FFF2-40B4-BE49-F238E27FC236}">
                <a16:creationId xmlns:a16="http://schemas.microsoft.com/office/drawing/2014/main" id="{CEC8F208-B1B8-544D-ADC9-A912CB180993}"/>
              </a:ext>
            </a:extLst>
          </p:cNvPr>
          <p:cNvCxnSpPr>
            <a:cxnSpLocks/>
            <a:stCxn id="33" idx="2"/>
            <a:endCxn id="32" idx="0"/>
          </p:cNvCxnSpPr>
          <p:nvPr/>
        </p:nvCxnSpPr>
        <p:spPr>
          <a:xfrm rot="16200000" flipH="1">
            <a:off x="9295964" y="2272713"/>
            <a:ext cx="622711" cy="618617"/>
          </a:xfrm>
          <a:prstGeom prst="bentConnector3">
            <a:avLst>
              <a:gd name="adj1" fmla="val 50000"/>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6" name="Rounded Rectangle 25">
            <a:extLst>
              <a:ext uri="{FF2B5EF4-FFF2-40B4-BE49-F238E27FC236}">
                <a16:creationId xmlns:a16="http://schemas.microsoft.com/office/drawing/2014/main" id="{255097EF-D0A4-434D-90CA-7EE1604B64BA}"/>
              </a:ext>
            </a:extLst>
          </p:cNvPr>
          <p:cNvSpPr/>
          <p:nvPr/>
        </p:nvSpPr>
        <p:spPr>
          <a:xfrm>
            <a:off x="57454" y="4069785"/>
            <a:ext cx="1919720" cy="605838"/>
          </a:xfrm>
          <a:prstGeom prst="roundRect">
            <a:avLst/>
          </a:prstGeom>
          <a:solidFill>
            <a:srgbClr val="E46C0A"/>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Concept of Operations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System Description</a:t>
            </a:r>
          </a:p>
        </p:txBody>
      </p:sp>
      <p:sp>
        <p:nvSpPr>
          <p:cNvPr id="27" name="Rounded Rectangle 26">
            <a:extLst>
              <a:ext uri="{FF2B5EF4-FFF2-40B4-BE49-F238E27FC236}">
                <a16:creationId xmlns:a16="http://schemas.microsoft.com/office/drawing/2014/main" id="{F356903E-EBCC-0440-BAFD-8D9A9F5FDDB3}"/>
              </a:ext>
            </a:extLst>
          </p:cNvPr>
          <p:cNvSpPr/>
          <p:nvPr/>
        </p:nvSpPr>
        <p:spPr>
          <a:xfrm>
            <a:off x="1855593" y="4707508"/>
            <a:ext cx="2538118" cy="1999516"/>
          </a:xfrm>
          <a:prstGeom prst="roundRect">
            <a:avLst/>
          </a:prstGeom>
          <a:solidFill>
            <a:srgbClr val="F7964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Area classification for 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List of sources (prompt, residual, contamination)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Shielding 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Prompt dose rates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Activation calculations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Inventories, DAC levels</a:t>
            </a:r>
          </a:p>
        </p:txBody>
      </p:sp>
      <p:sp>
        <p:nvSpPr>
          <p:cNvPr id="29" name="Rounded Rectangle 28">
            <a:extLst>
              <a:ext uri="{FF2B5EF4-FFF2-40B4-BE49-F238E27FC236}">
                <a16:creationId xmlns:a16="http://schemas.microsoft.com/office/drawing/2014/main" id="{B905D817-F647-AD48-AB5B-549D7FC00AC2}"/>
              </a:ext>
            </a:extLst>
          </p:cNvPr>
          <p:cNvSpPr/>
          <p:nvPr/>
        </p:nvSpPr>
        <p:spPr>
          <a:xfrm>
            <a:off x="5053657" y="5197902"/>
            <a:ext cx="2267216" cy="755564"/>
          </a:xfrm>
          <a:prstGeom prst="roundRect">
            <a:avLst/>
          </a:prstGeom>
          <a:solidFill>
            <a:srgbClr val="F7964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2-3 Analysis Report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List of RSF, WRSF, AM, SSC</a:t>
            </a:r>
          </a:p>
        </p:txBody>
      </p:sp>
      <p:sp>
        <p:nvSpPr>
          <p:cNvPr id="31" name="Rounded Rectangle 30">
            <a:extLst>
              <a:ext uri="{FF2B5EF4-FFF2-40B4-BE49-F238E27FC236}">
                <a16:creationId xmlns:a16="http://schemas.microsoft.com/office/drawing/2014/main" id="{F62155B4-E891-4947-9757-984A3CE81F7F}"/>
              </a:ext>
            </a:extLst>
          </p:cNvPr>
          <p:cNvSpPr/>
          <p:nvPr/>
        </p:nvSpPr>
        <p:spPr>
          <a:xfrm>
            <a:off x="7747061" y="5953466"/>
            <a:ext cx="2628444" cy="755564"/>
          </a:xfrm>
          <a:prstGeom prst="roundRect">
            <a:avLst/>
          </a:prstGeom>
          <a:solidFill>
            <a:srgbClr val="F7964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ESS Categorization report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Many SSC classification reports</a:t>
            </a:r>
          </a:p>
        </p:txBody>
      </p:sp>
      <p:sp>
        <p:nvSpPr>
          <p:cNvPr id="34" name="Rounded Rectangle 33">
            <a:extLst>
              <a:ext uri="{FF2B5EF4-FFF2-40B4-BE49-F238E27FC236}">
                <a16:creationId xmlns:a16="http://schemas.microsoft.com/office/drawing/2014/main" id="{8D85B71D-640D-3449-A6CB-BD533E1CA7D1}"/>
              </a:ext>
            </a:extLst>
          </p:cNvPr>
          <p:cNvSpPr/>
          <p:nvPr/>
        </p:nvSpPr>
        <p:spPr>
          <a:xfrm>
            <a:off x="7568925" y="2317782"/>
            <a:ext cx="1438423" cy="481365"/>
          </a:xfrm>
          <a:prstGeom prst="roundRect">
            <a:avLst/>
          </a:prstGeom>
          <a:solidFill>
            <a:srgbClr val="F7964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Many AA &amp; AAW reports</a:t>
            </a:r>
          </a:p>
        </p:txBody>
      </p:sp>
      <p:cxnSp>
        <p:nvCxnSpPr>
          <p:cNvPr id="36" name="Elbow Connector 35">
            <a:extLst>
              <a:ext uri="{FF2B5EF4-FFF2-40B4-BE49-F238E27FC236}">
                <a16:creationId xmlns:a16="http://schemas.microsoft.com/office/drawing/2014/main" id="{D7C9D6E8-D2C1-9B48-8260-1AE4767F5396}"/>
              </a:ext>
            </a:extLst>
          </p:cNvPr>
          <p:cNvCxnSpPr>
            <a:cxnSpLocks/>
            <a:stCxn id="22" idx="3"/>
            <a:endCxn id="23" idx="1"/>
          </p:cNvCxnSpPr>
          <p:nvPr/>
        </p:nvCxnSpPr>
        <p:spPr>
          <a:xfrm flipV="1">
            <a:off x="1918959" y="2886617"/>
            <a:ext cx="202919" cy="6762"/>
          </a:xfrm>
          <a:prstGeom prst="bentConnector3">
            <a:avLst>
              <a:gd name="adj1" fmla="val 50000"/>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9" name="Elbow Connector 38">
            <a:extLst>
              <a:ext uri="{FF2B5EF4-FFF2-40B4-BE49-F238E27FC236}">
                <a16:creationId xmlns:a16="http://schemas.microsoft.com/office/drawing/2014/main" id="{3A80EDD7-2E53-6C45-A434-71ACEC8CE45D}"/>
              </a:ext>
            </a:extLst>
          </p:cNvPr>
          <p:cNvCxnSpPr>
            <a:cxnSpLocks/>
            <a:stCxn id="23" idx="3"/>
            <a:endCxn id="25" idx="1"/>
          </p:cNvCxnSpPr>
          <p:nvPr/>
        </p:nvCxnSpPr>
        <p:spPr>
          <a:xfrm flipV="1">
            <a:off x="4162429" y="2822156"/>
            <a:ext cx="342085" cy="64461"/>
          </a:xfrm>
          <a:prstGeom prst="bentConnector3">
            <a:avLst>
              <a:gd name="adj1" fmla="val 50000"/>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54" name="Elbow Connector 53">
            <a:extLst>
              <a:ext uri="{FF2B5EF4-FFF2-40B4-BE49-F238E27FC236}">
                <a16:creationId xmlns:a16="http://schemas.microsoft.com/office/drawing/2014/main" id="{9ED74E4A-78CD-1D4E-A24F-037E0D5A0689}"/>
              </a:ext>
            </a:extLst>
          </p:cNvPr>
          <p:cNvCxnSpPr>
            <a:cxnSpLocks/>
            <a:stCxn id="25" idx="2"/>
            <a:endCxn id="30" idx="1"/>
          </p:cNvCxnSpPr>
          <p:nvPr/>
        </p:nvCxnSpPr>
        <p:spPr>
          <a:xfrm rot="16200000" flipH="1">
            <a:off x="6176650" y="3584047"/>
            <a:ext cx="1168400" cy="1616150"/>
          </a:xfrm>
          <a:prstGeom prst="bentConnector2">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0" name="Rounded Rectangle 29">
            <a:extLst>
              <a:ext uri="{FF2B5EF4-FFF2-40B4-BE49-F238E27FC236}">
                <a16:creationId xmlns:a16="http://schemas.microsoft.com/office/drawing/2014/main" id="{D971EA30-DECB-9547-941B-A16CB9EC160E}"/>
              </a:ext>
            </a:extLst>
          </p:cNvPr>
          <p:cNvSpPr/>
          <p:nvPr/>
        </p:nvSpPr>
        <p:spPr>
          <a:xfrm>
            <a:off x="7568925" y="4236521"/>
            <a:ext cx="3106131" cy="147960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6: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RSFs – Operational Group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WRSFs for workers (DID L1 &amp; L2)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SSC classification for radiation safety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(mechanical, electrical/I&amp;C, HVAC)</a:t>
            </a:r>
          </a:p>
        </p:txBody>
      </p:sp>
      <p:sp>
        <p:nvSpPr>
          <p:cNvPr id="61" name="Rounded Rectangle 60">
            <a:extLst>
              <a:ext uri="{FF2B5EF4-FFF2-40B4-BE49-F238E27FC236}">
                <a16:creationId xmlns:a16="http://schemas.microsoft.com/office/drawing/2014/main" id="{2241F0B6-133A-2E4A-B537-FFBFD344514A}"/>
              </a:ext>
            </a:extLst>
          </p:cNvPr>
          <p:cNvSpPr/>
          <p:nvPr/>
        </p:nvSpPr>
        <p:spPr>
          <a:xfrm>
            <a:off x="11217727" y="2323477"/>
            <a:ext cx="803981" cy="467939"/>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7: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DID</a:t>
            </a:r>
          </a:p>
        </p:txBody>
      </p:sp>
      <p:cxnSp>
        <p:nvCxnSpPr>
          <p:cNvPr id="63" name="Elbow Connector 62">
            <a:extLst>
              <a:ext uri="{FF2B5EF4-FFF2-40B4-BE49-F238E27FC236}">
                <a16:creationId xmlns:a16="http://schemas.microsoft.com/office/drawing/2014/main" id="{71B57418-A6A9-C642-90A3-7C6525EAED79}"/>
              </a:ext>
            </a:extLst>
          </p:cNvPr>
          <p:cNvCxnSpPr>
            <a:cxnSpLocks/>
            <a:stCxn id="25" idx="0"/>
            <a:endCxn id="33" idx="1"/>
          </p:cNvCxnSpPr>
          <p:nvPr/>
        </p:nvCxnSpPr>
        <p:spPr>
          <a:xfrm rot="5400000" flipH="1" flipV="1">
            <a:off x="6604772" y="638408"/>
            <a:ext cx="545984" cy="1849979"/>
          </a:xfrm>
          <a:prstGeom prst="bentConnector2">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78" name="Elbow Connector 77">
            <a:extLst>
              <a:ext uri="{FF2B5EF4-FFF2-40B4-BE49-F238E27FC236}">
                <a16:creationId xmlns:a16="http://schemas.microsoft.com/office/drawing/2014/main" id="{9DFE6C09-81AB-EC48-9C00-657A6B5A53C4}"/>
              </a:ext>
            </a:extLst>
          </p:cNvPr>
          <p:cNvCxnSpPr>
            <a:cxnSpLocks/>
            <a:stCxn id="30" idx="3"/>
            <a:endCxn id="61" idx="2"/>
          </p:cNvCxnSpPr>
          <p:nvPr/>
        </p:nvCxnSpPr>
        <p:spPr>
          <a:xfrm flipV="1">
            <a:off x="10675056" y="2791416"/>
            <a:ext cx="944662" cy="2184906"/>
          </a:xfrm>
          <a:prstGeom prst="bentConnector2">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81" name="Elbow Connector 80">
            <a:extLst>
              <a:ext uri="{FF2B5EF4-FFF2-40B4-BE49-F238E27FC236}">
                <a16:creationId xmlns:a16="http://schemas.microsoft.com/office/drawing/2014/main" id="{045BCB5A-D42F-DC44-B7D1-875815DF8BD2}"/>
              </a:ext>
            </a:extLst>
          </p:cNvPr>
          <p:cNvCxnSpPr>
            <a:cxnSpLocks/>
            <a:stCxn id="32" idx="3"/>
            <a:endCxn id="61" idx="1"/>
          </p:cNvCxnSpPr>
          <p:nvPr/>
        </p:nvCxnSpPr>
        <p:spPr>
          <a:xfrm flipV="1">
            <a:off x="10825907" y="2557447"/>
            <a:ext cx="391820" cy="685617"/>
          </a:xfrm>
          <a:prstGeom prst="bentConnector3">
            <a:avLst>
              <a:gd name="adj1" fmla="val 50000"/>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5" name="Rounded Rectangle 24">
            <a:extLst>
              <a:ext uri="{FF2B5EF4-FFF2-40B4-BE49-F238E27FC236}">
                <a16:creationId xmlns:a16="http://schemas.microsoft.com/office/drawing/2014/main" id="{EB10579B-64E4-A84B-81B5-CE77A53973BB}"/>
              </a:ext>
            </a:extLst>
          </p:cNvPr>
          <p:cNvSpPr/>
          <p:nvPr/>
        </p:nvSpPr>
        <p:spPr>
          <a:xfrm>
            <a:off x="4504514" y="1836389"/>
            <a:ext cx="2896521" cy="1971533"/>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Define RSFs for public, assign systems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Define WRSFs, assign systems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(DID L1 &amp; L2) </a:t>
            </a:r>
          </a:p>
          <a:p>
            <a:pPr algn="ctr"/>
            <a:r>
              <a:rPr lang="en-US" sz="1400" kern="0" dirty="0">
                <a:solidFill>
                  <a:prstClr val="white"/>
                </a:solidFill>
                <a:latin typeface="Calibri"/>
              </a:rPr>
              <a:t>Define source term for public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Do conditions meet the proposed area classification limits?</a:t>
            </a:r>
          </a:p>
        </p:txBody>
      </p:sp>
      <p:sp>
        <p:nvSpPr>
          <p:cNvPr id="32" name="Rounded Rectangle 31">
            <a:extLst>
              <a:ext uri="{FF2B5EF4-FFF2-40B4-BE49-F238E27FC236}">
                <a16:creationId xmlns:a16="http://schemas.microsoft.com/office/drawing/2014/main" id="{9ADC2A0A-FDC9-604B-AAB9-B28AC4931D73}"/>
              </a:ext>
            </a:extLst>
          </p:cNvPr>
          <p:cNvSpPr/>
          <p:nvPr/>
        </p:nvSpPr>
        <p:spPr>
          <a:xfrm>
            <a:off x="9007348" y="2893378"/>
            <a:ext cx="1818559" cy="69937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6:</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Calibri"/>
              </a:rPr>
              <a:t>Safety Group RSFs</a:t>
            </a:r>
            <a:r>
              <a:rPr kumimoji="0" lang="en-US" sz="1400" b="0" i="0" u="none" strike="noStrike" kern="0" cap="none" spc="0" normalizeH="0" baseline="0" noProof="0" dirty="0">
                <a:ln>
                  <a:noFill/>
                </a:ln>
                <a:solidFill>
                  <a:prstClr val="white"/>
                </a:solidFill>
                <a:effectLst/>
                <a:uLnTx/>
                <a:uFillTx/>
                <a:latin typeface="Calibr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SSC classification</a:t>
            </a:r>
          </a:p>
        </p:txBody>
      </p:sp>
      <p:sp>
        <p:nvSpPr>
          <p:cNvPr id="33" name="Rounded Rectangle 32">
            <a:extLst>
              <a:ext uri="{FF2B5EF4-FFF2-40B4-BE49-F238E27FC236}">
                <a16:creationId xmlns:a16="http://schemas.microsoft.com/office/drawing/2014/main" id="{8741CC9E-9B15-D245-888D-6FB01D370883}"/>
              </a:ext>
            </a:extLst>
          </p:cNvPr>
          <p:cNvSpPr/>
          <p:nvPr/>
        </p:nvSpPr>
        <p:spPr>
          <a:xfrm>
            <a:off x="7802754" y="310143"/>
            <a:ext cx="2990513" cy="1960524"/>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4-5: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Hazard Analysis –&gt; Bounding events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Event analyses for public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Define Safety Group RSFs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Event analysis for worker safety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New WRSFs (DID L3)</a:t>
            </a:r>
          </a:p>
        </p:txBody>
      </p:sp>
      <p:sp>
        <p:nvSpPr>
          <p:cNvPr id="62" name="Rounded Rectangle 61">
            <a:extLst>
              <a:ext uri="{FF2B5EF4-FFF2-40B4-BE49-F238E27FC236}">
                <a16:creationId xmlns:a16="http://schemas.microsoft.com/office/drawing/2014/main" id="{212763FD-5C5D-3940-8D80-F49850D8C752}"/>
              </a:ext>
            </a:extLst>
          </p:cNvPr>
          <p:cNvSpPr/>
          <p:nvPr/>
        </p:nvSpPr>
        <p:spPr>
          <a:xfrm>
            <a:off x="10888100" y="5104770"/>
            <a:ext cx="1133608" cy="481365"/>
          </a:xfrm>
          <a:prstGeom prst="roundRect">
            <a:avLst/>
          </a:prstGeom>
          <a:solidFill>
            <a:srgbClr val="F7964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DID analysis report</a:t>
            </a:r>
          </a:p>
        </p:txBody>
      </p:sp>
    </p:spTree>
    <p:extLst>
      <p:ext uri="{BB962C8B-B14F-4D97-AF65-F5344CB8AC3E}">
        <p14:creationId xmlns:p14="http://schemas.microsoft.com/office/powerpoint/2010/main" val="142713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9047-628C-EA4B-A15E-2D2A7E02CB4D}"/>
              </a:ext>
            </a:extLst>
          </p:cNvPr>
          <p:cNvSpPr>
            <a:spLocks noGrp="1"/>
          </p:cNvSpPr>
          <p:nvPr>
            <p:ph type="title"/>
          </p:nvPr>
        </p:nvSpPr>
        <p:spPr/>
        <p:txBody>
          <a:bodyPr/>
          <a:lstStyle/>
          <a:p>
            <a:r>
              <a:rPr lang="en-GB" dirty="0"/>
              <a:t>Engineering &amp; Analysis</a:t>
            </a:r>
          </a:p>
        </p:txBody>
      </p:sp>
      <p:sp>
        <p:nvSpPr>
          <p:cNvPr id="3" name="Footer Placeholder 2">
            <a:extLst>
              <a:ext uri="{FF2B5EF4-FFF2-40B4-BE49-F238E27FC236}">
                <a16:creationId xmlns:a16="http://schemas.microsoft.com/office/drawing/2014/main" id="{70C70400-3A43-2C48-85C4-0DA1F0951717}"/>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763C60D9-97E7-1F47-8B4A-5F8CA340AFCB}"/>
              </a:ext>
            </a:extLst>
          </p:cNvPr>
          <p:cNvSpPr>
            <a:spLocks noGrp="1"/>
          </p:cNvSpPr>
          <p:nvPr>
            <p:ph type="sldNum" sz="quarter" idx="12"/>
          </p:nvPr>
        </p:nvSpPr>
        <p:spPr/>
        <p:txBody>
          <a:bodyPr/>
          <a:lstStyle/>
          <a:p>
            <a:fld id="{F7283078-D760-1647-8B80-66BA8B52336D}" type="slidenum">
              <a:rPr lang="sv-SE" smtClean="0"/>
              <a:t>12</a:t>
            </a:fld>
            <a:endParaRPr lang="sv-SE" dirty="0"/>
          </a:p>
        </p:txBody>
      </p:sp>
      <p:sp>
        <p:nvSpPr>
          <p:cNvPr id="5" name="Text Placeholder 4">
            <a:extLst>
              <a:ext uri="{FF2B5EF4-FFF2-40B4-BE49-F238E27FC236}">
                <a16:creationId xmlns:a16="http://schemas.microsoft.com/office/drawing/2014/main" id="{AC876CC9-665E-DE4E-A872-656CAD84D4F7}"/>
              </a:ext>
            </a:extLst>
          </p:cNvPr>
          <p:cNvSpPr>
            <a:spLocks noGrp="1"/>
          </p:cNvSpPr>
          <p:nvPr>
            <p:ph type="body" sz="quarter" idx="14"/>
          </p:nvPr>
        </p:nvSpPr>
        <p:spPr/>
        <p:txBody>
          <a:bodyPr/>
          <a:lstStyle/>
          <a:p>
            <a:r>
              <a:rPr lang="en-GB" dirty="0"/>
              <a:t>Radiation Safety Analysis &amp; Classification    </a:t>
            </a:r>
            <a:r>
              <a:rPr lang="en-GB" dirty="0">
                <a:solidFill>
                  <a:srgbClr val="E46C0A"/>
                </a:solidFill>
              </a:rPr>
              <a:t>with iterations</a:t>
            </a:r>
          </a:p>
        </p:txBody>
      </p:sp>
      <p:sp>
        <p:nvSpPr>
          <p:cNvPr id="6" name="Content Placeholder 5">
            <a:extLst>
              <a:ext uri="{FF2B5EF4-FFF2-40B4-BE49-F238E27FC236}">
                <a16:creationId xmlns:a16="http://schemas.microsoft.com/office/drawing/2014/main" id="{EF702663-85A4-C649-8C92-9BF0806983D8}"/>
              </a:ext>
            </a:extLst>
          </p:cNvPr>
          <p:cNvSpPr>
            <a:spLocks noGrp="1"/>
          </p:cNvSpPr>
          <p:nvPr>
            <p:ph idx="1"/>
          </p:nvPr>
        </p:nvSpPr>
        <p:spPr>
          <a:xfrm>
            <a:off x="1094400" y="1562400"/>
            <a:ext cx="9365782" cy="562975"/>
          </a:xfrm>
        </p:spPr>
        <p:txBody>
          <a:bodyPr/>
          <a:lstStyle/>
          <a:p>
            <a:endParaRPr lang="en-GB" dirty="0"/>
          </a:p>
        </p:txBody>
      </p:sp>
      <p:sp>
        <p:nvSpPr>
          <p:cNvPr id="7" name="Date Placeholder 6">
            <a:extLst>
              <a:ext uri="{FF2B5EF4-FFF2-40B4-BE49-F238E27FC236}">
                <a16:creationId xmlns:a16="http://schemas.microsoft.com/office/drawing/2014/main" id="{6671D9CA-6AE4-CB40-A9B1-3575C65F17DE}"/>
              </a:ext>
            </a:extLst>
          </p:cNvPr>
          <p:cNvSpPr>
            <a:spLocks noGrp="1"/>
          </p:cNvSpPr>
          <p:nvPr>
            <p:ph type="dt" sz="half" idx="10"/>
          </p:nvPr>
        </p:nvSpPr>
        <p:spPr/>
        <p:txBody>
          <a:bodyPr/>
          <a:lstStyle/>
          <a:p>
            <a:fld id="{18896B66-0B3A-474C-9C9C-E4F07B1F5DAD}" type="datetime1">
              <a:rPr lang="sv-SE" smtClean="0"/>
              <a:t>2023-01-16</a:t>
            </a:fld>
            <a:endParaRPr lang="sv-SE" dirty="0"/>
          </a:p>
        </p:txBody>
      </p:sp>
      <p:pic>
        <p:nvPicPr>
          <p:cNvPr id="8" name="Picture 7">
            <a:extLst>
              <a:ext uri="{FF2B5EF4-FFF2-40B4-BE49-F238E27FC236}">
                <a16:creationId xmlns:a16="http://schemas.microsoft.com/office/drawing/2014/main" id="{8CEDCC45-51DF-D54E-A917-C221A61B6960}"/>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6192" t="13563" r="8611" b="28229"/>
          <a:stretch/>
        </p:blipFill>
        <p:spPr>
          <a:xfrm>
            <a:off x="2452699" y="0"/>
            <a:ext cx="7523351" cy="6840395"/>
          </a:xfrm>
          <a:prstGeom prst="rect">
            <a:avLst/>
          </a:prstGeom>
        </p:spPr>
      </p:pic>
      <p:sp>
        <p:nvSpPr>
          <p:cNvPr id="23" name="Rounded Rectangle 22">
            <a:extLst>
              <a:ext uri="{FF2B5EF4-FFF2-40B4-BE49-F238E27FC236}">
                <a16:creationId xmlns:a16="http://schemas.microsoft.com/office/drawing/2014/main" id="{ABC741BD-EAEC-2846-A50D-0FC779C30C1A}"/>
              </a:ext>
            </a:extLst>
          </p:cNvPr>
          <p:cNvSpPr/>
          <p:nvPr/>
        </p:nvSpPr>
        <p:spPr>
          <a:xfrm>
            <a:off x="2121878" y="2192963"/>
            <a:ext cx="2040551" cy="1387307"/>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Identify sources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Propose area classification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Characterize hazards</a:t>
            </a:r>
          </a:p>
        </p:txBody>
      </p:sp>
      <p:cxnSp>
        <p:nvCxnSpPr>
          <p:cNvPr id="24" name="Elbow Connector 23">
            <a:extLst>
              <a:ext uri="{FF2B5EF4-FFF2-40B4-BE49-F238E27FC236}">
                <a16:creationId xmlns:a16="http://schemas.microsoft.com/office/drawing/2014/main" id="{CEC8F208-B1B8-544D-ADC9-A912CB180993}"/>
              </a:ext>
            </a:extLst>
          </p:cNvPr>
          <p:cNvCxnSpPr>
            <a:cxnSpLocks/>
            <a:stCxn id="33" idx="2"/>
            <a:endCxn id="32" idx="0"/>
          </p:cNvCxnSpPr>
          <p:nvPr/>
        </p:nvCxnSpPr>
        <p:spPr>
          <a:xfrm rot="16200000" flipH="1">
            <a:off x="9295964" y="2272713"/>
            <a:ext cx="622711" cy="618617"/>
          </a:xfrm>
          <a:prstGeom prst="bentConnector3">
            <a:avLst>
              <a:gd name="adj1" fmla="val 50000"/>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6" name="Rounded Rectangle 25">
            <a:extLst>
              <a:ext uri="{FF2B5EF4-FFF2-40B4-BE49-F238E27FC236}">
                <a16:creationId xmlns:a16="http://schemas.microsoft.com/office/drawing/2014/main" id="{255097EF-D0A4-434D-90CA-7EE1604B64BA}"/>
              </a:ext>
            </a:extLst>
          </p:cNvPr>
          <p:cNvSpPr/>
          <p:nvPr/>
        </p:nvSpPr>
        <p:spPr>
          <a:xfrm>
            <a:off x="57454" y="4069785"/>
            <a:ext cx="1919720" cy="605838"/>
          </a:xfrm>
          <a:prstGeom prst="roundRect">
            <a:avLst/>
          </a:prstGeom>
          <a:solidFill>
            <a:srgbClr val="F7964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Concept of Operations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System Description</a:t>
            </a:r>
          </a:p>
        </p:txBody>
      </p:sp>
      <p:sp>
        <p:nvSpPr>
          <p:cNvPr id="27" name="Rounded Rectangle 26">
            <a:extLst>
              <a:ext uri="{FF2B5EF4-FFF2-40B4-BE49-F238E27FC236}">
                <a16:creationId xmlns:a16="http://schemas.microsoft.com/office/drawing/2014/main" id="{F356903E-EBCC-0440-BAFD-8D9A9F5FDDB3}"/>
              </a:ext>
            </a:extLst>
          </p:cNvPr>
          <p:cNvSpPr/>
          <p:nvPr/>
        </p:nvSpPr>
        <p:spPr>
          <a:xfrm>
            <a:off x="1855593" y="4707508"/>
            <a:ext cx="2538118" cy="1999516"/>
          </a:xfrm>
          <a:prstGeom prst="roundRect">
            <a:avLst/>
          </a:prstGeom>
          <a:solidFill>
            <a:srgbClr val="F7964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Area classification for 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List of sources (prompt, residual, contamination)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Shielding 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Prompt dose rates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Activation calculations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Inventories, DAC levels</a:t>
            </a:r>
          </a:p>
        </p:txBody>
      </p:sp>
      <p:sp>
        <p:nvSpPr>
          <p:cNvPr id="29" name="Rounded Rectangle 28">
            <a:extLst>
              <a:ext uri="{FF2B5EF4-FFF2-40B4-BE49-F238E27FC236}">
                <a16:creationId xmlns:a16="http://schemas.microsoft.com/office/drawing/2014/main" id="{B905D817-F647-AD48-AB5B-549D7FC00AC2}"/>
              </a:ext>
            </a:extLst>
          </p:cNvPr>
          <p:cNvSpPr/>
          <p:nvPr/>
        </p:nvSpPr>
        <p:spPr>
          <a:xfrm>
            <a:off x="5053657" y="5197902"/>
            <a:ext cx="2267216" cy="755564"/>
          </a:xfrm>
          <a:prstGeom prst="roundRect">
            <a:avLst/>
          </a:prstGeom>
          <a:solidFill>
            <a:srgbClr val="F7964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2-3 Analysis Report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List of RSF, WRSF, AM, SSC</a:t>
            </a:r>
          </a:p>
        </p:txBody>
      </p:sp>
      <p:sp>
        <p:nvSpPr>
          <p:cNvPr id="31" name="Rounded Rectangle 30">
            <a:extLst>
              <a:ext uri="{FF2B5EF4-FFF2-40B4-BE49-F238E27FC236}">
                <a16:creationId xmlns:a16="http://schemas.microsoft.com/office/drawing/2014/main" id="{F62155B4-E891-4947-9757-984A3CE81F7F}"/>
              </a:ext>
            </a:extLst>
          </p:cNvPr>
          <p:cNvSpPr/>
          <p:nvPr/>
        </p:nvSpPr>
        <p:spPr>
          <a:xfrm>
            <a:off x="7747061" y="5953466"/>
            <a:ext cx="2628444" cy="755564"/>
          </a:xfrm>
          <a:prstGeom prst="roundRect">
            <a:avLst/>
          </a:prstGeom>
          <a:solidFill>
            <a:srgbClr val="F7964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ESS Categorization report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Many SSC classification reports</a:t>
            </a:r>
          </a:p>
        </p:txBody>
      </p:sp>
      <p:sp>
        <p:nvSpPr>
          <p:cNvPr id="34" name="Rounded Rectangle 33">
            <a:extLst>
              <a:ext uri="{FF2B5EF4-FFF2-40B4-BE49-F238E27FC236}">
                <a16:creationId xmlns:a16="http://schemas.microsoft.com/office/drawing/2014/main" id="{8D85B71D-640D-3449-A6CB-BD533E1CA7D1}"/>
              </a:ext>
            </a:extLst>
          </p:cNvPr>
          <p:cNvSpPr/>
          <p:nvPr/>
        </p:nvSpPr>
        <p:spPr>
          <a:xfrm>
            <a:off x="7568925" y="2317782"/>
            <a:ext cx="1438423" cy="481365"/>
          </a:xfrm>
          <a:prstGeom prst="roundRect">
            <a:avLst/>
          </a:prstGeom>
          <a:solidFill>
            <a:srgbClr val="F7964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Many AA &amp; AAW reports</a:t>
            </a:r>
          </a:p>
        </p:txBody>
      </p:sp>
      <p:cxnSp>
        <p:nvCxnSpPr>
          <p:cNvPr id="36" name="Elbow Connector 35">
            <a:extLst>
              <a:ext uri="{FF2B5EF4-FFF2-40B4-BE49-F238E27FC236}">
                <a16:creationId xmlns:a16="http://schemas.microsoft.com/office/drawing/2014/main" id="{D7C9D6E8-D2C1-9B48-8260-1AE4767F5396}"/>
              </a:ext>
            </a:extLst>
          </p:cNvPr>
          <p:cNvCxnSpPr>
            <a:cxnSpLocks/>
            <a:stCxn id="22" idx="3"/>
            <a:endCxn id="23" idx="1"/>
          </p:cNvCxnSpPr>
          <p:nvPr/>
        </p:nvCxnSpPr>
        <p:spPr>
          <a:xfrm flipV="1">
            <a:off x="1918959" y="2886617"/>
            <a:ext cx="202919" cy="6762"/>
          </a:xfrm>
          <a:prstGeom prst="bentConnector3">
            <a:avLst>
              <a:gd name="adj1" fmla="val 50000"/>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9" name="Elbow Connector 38">
            <a:extLst>
              <a:ext uri="{FF2B5EF4-FFF2-40B4-BE49-F238E27FC236}">
                <a16:creationId xmlns:a16="http://schemas.microsoft.com/office/drawing/2014/main" id="{3A80EDD7-2E53-6C45-A434-71ACEC8CE45D}"/>
              </a:ext>
            </a:extLst>
          </p:cNvPr>
          <p:cNvCxnSpPr>
            <a:cxnSpLocks/>
            <a:stCxn id="23" idx="3"/>
            <a:endCxn id="25" idx="1"/>
          </p:cNvCxnSpPr>
          <p:nvPr/>
        </p:nvCxnSpPr>
        <p:spPr>
          <a:xfrm flipV="1">
            <a:off x="4162429" y="2822156"/>
            <a:ext cx="342085" cy="64461"/>
          </a:xfrm>
          <a:prstGeom prst="bentConnector3">
            <a:avLst>
              <a:gd name="adj1" fmla="val 50000"/>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52" name="Curved Left Arrow 51">
            <a:extLst>
              <a:ext uri="{FF2B5EF4-FFF2-40B4-BE49-F238E27FC236}">
                <a16:creationId xmlns:a16="http://schemas.microsoft.com/office/drawing/2014/main" id="{A4EA3435-6153-4E49-9A69-3CA53218315C}"/>
              </a:ext>
            </a:extLst>
          </p:cNvPr>
          <p:cNvSpPr/>
          <p:nvPr/>
        </p:nvSpPr>
        <p:spPr>
          <a:xfrm rot="5400000">
            <a:off x="3753568" y="2396252"/>
            <a:ext cx="1003093" cy="3434900"/>
          </a:xfrm>
          <a:prstGeom prst="curvedLeftArrow">
            <a:avLst/>
          </a:prstGeom>
          <a:solidFill>
            <a:srgbClr val="F09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54" name="Elbow Connector 53">
            <a:extLst>
              <a:ext uri="{FF2B5EF4-FFF2-40B4-BE49-F238E27FC236}">
                <a16:creationId xmlns:a16="http://schemas.microsoft.com/office/drawing/2014/main" id="{9ED74E4A-78CD-1D4E-A24F-037E0D5A0689}"/>
              </a:ext>
            </a:extLst>
          </p:cNvPr>
          <p:cNvCxnSpPr>
            <a:cxnSpLocks/>
            <a:stCxn id="25" idx="2"/>
            <a:endCxn id="30" idx="1"/>
          </p:cNvCxnSpPr>
          <p:nvPr/>
        </p:nvCxnSpPr>
        <p:spPr>
          <a:xfrm rot="16200000" flipH="1">
            <a:off x="6176650" y="3584047"/>
            <a:ext cx="1168400" cy="1616150"/>
          </a:xfrm>
          <a:prstGeom prst="bentConnector2">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7" name="Curved Left Arrow 36">
            <a:extLst>
              <a:ext uri="{FF2B5EF4-FFF2-40B4-BE49-F238E27FC236}">
                <a16:creationId xmlns:a16="http://schemas.microsoft.com/office/drawing/2014/main" id="{14A977B2-2431-CE4C-94EE-77FDC261C19F}"/>
              </a:ext>
            </a:extLst>
          </p:cNvPr>
          <p:cNvSpPr/>
          <p:nvPr/>
        </p:nvSpPr>
        <p:spPr>
          <a:xfrm rot="6048481">
            <a:off x="4189583" y="466163"/>
            <a:ext cx="1304049" cy="9200555"/>
          </a:xfrm>
          <a:prstGeom prst="curvedLeftArrow">
            <a:avLst/>
          </a:prstGeom>
          <a:solidFill>
            <a:srgbClr val="F09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ounded Rectangle 29">
            <a:extLst>
              <a:ext uri="{FF2B5EF4-FFF2-40B4-BE49-F238E27FC236}">
                <a16:creationId xmlns:a16="http://schemas.microsoft.com/office/drawing/2014/main" id="{D971EA30-DECB-9547-941B-A16CB9EC160E}"/>
              </a:ext>
            </a:extLst>
          </p:cNvPr>
          <p:cNvSpPr/>
          <p:nvPr/>
        </p:nvSpPr>
        <p:spPr>
          <a:xfrm>
            <a:off x="7568925" y="4236521"/>
            <a:ext cx="3106131" cy="147960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6: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RSFs – Operational Group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WRSFs for workers (DID L1 &amp; L2)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SSC classification for radiation safety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(mechanical, electrical/I&amp;C, HVAC)</a:t>
            </a:r>
          </a:p>
        </p:txBody>
      </p:sp>
      <p:sp>
        <p:nvSpPr>
          <p:cNvPr id="57" name="Curved Left Arrow 56">
            <a:extLst>
              <a:ext uri="{FF2B5EF4-FFF2-40B4-BE49-F238E27FC236}">
                <a16:creationId xmlns:a16="http://schemas.microsoft.com/office/drawing/2014/main" id="{2F0391EE-E453-7B4A-A99A-61031793D86D}"/>
              </a:ext>
            </a:extLst>
          </p:cNvPr>
          <p:cNvSpPr/>
          <p:nvPr/>
        </p:nvSpPr>
        <p:spPr>
          <a:xfrm rot="5089433" flipH="1">
            <a:off x="2601569" y="-605606"/>
            <a:ext cx="865060" cy="4441651"/>
          </a:xfrm>
          <a:prstGeom prst="curvedLeftArrow">
            <a:avLst/>
          </a:prstGeom>
          <a:solidFill>
            <a:srgbClr val="F09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TextBox 58">
            <a:extLst>
              <a:ext uri="{FF2B5EF4-FFF2-40B4-BE49-F238E27FC236}">
                <a16:creationId xmlns:a16="http://schemas.microsoft.com/office/drawing/2014/main" id="{7D7018BF-AADA-B849-AE2A-E91657A62E45}"/>
              </a:ext>
            </a:extLst>
          </p:cNvPr>
          <p:cNvSpPr txBox="1"/>
          <p:nvPr/>
        </p:nvSpPr>
        <p:spPr>
          <a:xfrm>
            <a:off x="5271272" y="3884158"/>
            <a:ext cx="486030" cy="369332"/>
          </a:xfrm>
          <a:prstGeom prst="rect">
            <a:avLst/>
          </a:prstGeom>
          <a:noFill/>
        </p:spPr>
        <p:txBody>
          <a:bodyPr wrap="none" rtlCol="0">
            <a:spAutoFit/>
          </a:bodyPr>
          <a:lstStyle/>
          <a:p>
            <a:pPr algn="l"/>
            <a:r>
              <a:rPr lang="en-GB" dirty="0">
                <a:solidFill>
                  <a:srgbClr val="666666"/>
                </a:solidFill>
              </a:rPr>
              <a:t>NO</a:t>
            </a:r>
          </a:p>
        </p:txBody>
      </p:sp>
      <p:sp>
        <p:nvSpPr>
          <p:cNvPr id="61" name="Rounded Rectangle 60">
            <a:extLst>
              <a:ext uri="{FF2B5EF4-FFF2-40B4-BE49-F238E27FC236}">
                <a16:creationId xmlns:a16="http://schemas.microsoft.com/office/drawing/2014/main" id="{2241F0B6-133A-2E4A-B537-FFBFD344514A}"/>
              </a:ext>
            </a:extLst>
          </p:cNvPr>
          <p:cNvSpPr/>
          <p:nvPr/>
        </p:nvSpPr>
        <p:spPr>
          <a:xfrm>
            <a:off x="11217727" y="2323477"/>
            <a:ext cx="803981" cy="467939"/>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7: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DID</a:t>
            </a:r>
          </a:p>
        </p:txBody>
      </p:sp>
      <p:cxnSp>
        <p:nvCxnSpPr>
          <p:cNvPr id="63" name="Elbow Connector 62">
            <a:extLst>
              <a:ext uri="{FF2B5EF4-FFF2-40B4-BE49-F238E27FC236}">
                <a16:creationId xmlns:a16="http://schemas.microsoft.com/office/drawing/2014/main" id="{71B57418-A6A9-C642-90A3-7C6525EAED79}"/>
              </a:ext>
            </a:extLst>
          </p:cNvPr>
          <p:cNvCxnSpPr>
            <a:cxnSpLocks/>
            <a:stCxn id="25" idx="0"/>
            <a:endCxn id="33" idx="1"/>
          </p:cNvCxnSpPr>
          <p:nvPr/>
        </p:nvCxnSpPr>
        <p:spPr>
          <a:xfrm rot="5400000" flipH="1" flipV="1">
            <a:off x="6604772" y="638408"/>
            <a:ext cx="545984" cy="1849979"/>
          </a:xfrm>
          <a:prstGeom prst="bentConnector2">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78" name="Elbow Connector 77">
            <a:extLst>
              <a:ext uri="{FF2B5EF4-FFF2-40B4-BE49-F238E27FC236}">
                <a16:creationId xmlns:a16="http://schemas.microsoft.com/office/drawing/2014/main" id="{9DFE6C09-81AB-EC48-9C00-657A6B5A53C4}"/>
              </a:ext>
            </a:extLst>
          </p:cNvPr>
          <p:cNvCxnSpPr>
            <a:cxnSpLocks/>
            <a:stCxn id="30" idx="3"/>
            <a:endCxn id="61" idx="2"/>
          </p:cNvCxnSpPr>
          <p:nvPr/>
        </p:nvCxnSpPr>
        <p:spPr>
          <a:xfrm flipV="1">
            <a:off x="10675056" y="2791416"/>
            <a:ext cx="944662" cy="2184906"/>
          </a:xfrm>
          <a:prstGeom prst="bentConnector2">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81" name="Elbow Connector 80">
            <a:extLst>
              <a:ext uri="{FF2B5EF4-FFF2-40B4-BE49-F238E27FC236}">
                <a16:creationId xmlns:a16="http://schemas.microsoft.com/office/drawing/2014/main" id="{045BCB5A-D42F-DC44-B7D1-875815DF8BD2}"/>
              </a:ext>
            </a:extLst>
          </p:cNvPr>
          <p:cNvCxnSpPr>
            <a:cxnSpLocks/>
            <a:stCxn id="32" idx="3"/>
            <a:endCxn id="61" idx="1"/>
          </p:cNvCxnSpPr>
          <p:nvPr/>
        </p:nvCxnSpPr>
        <p:spPr>
          <a:xfrm flipV="1">
            <a:off x="10825907" y="2557447"/>
            <a:ext cx="391820" cy="685617"/>
          </a:xfrm>
          <a:prstGeom prst="bentConnector3">
            <a:avLst>
              <a:gd name="adj1" fmla="val 50000"/>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5" name="Rounded Rectangle 24">
            <a:extLst>
              <a:ext uri="{FF2B5EF4-FFF2-40B4-BE49-F238E27FC236}">
                <a16:creationId xmlns:a16="http://schemas.microsoft.com/office/drawing/2014/main" id="{EB10579B-64E4-A84B-81B5-CE77A53973BB}"/>
              </a:ext>
            </a:extLst>
          </p:cNvPr>
          <p:cNvSpPr/>
          <p:nvPr/>
        </p:nvSpPr>
        <p:spPr>
          <a:xfrm>
            <a:off x="4504514" y="1836389"/>
            <a:ext cx="2896521" cy="1971533"/>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Define RSFs for public, assign systems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Define WRSFs, assign systems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(DID L1 &amp; L2) </a:t>
            </a:r>
          </a:p>
          <a:p>
            <a:pPr algn="ctr"/>
            <a:r>
              <a:rPr lang="en-US" sz="1400" kern="0" dirty="0">
                <a:solidFill>
                  <a:prstClr val="white"/>
                </a:solidFill>
                <a:latin typeface="Calibri"/>
              </a:rPr>
              <a:t>Define source term for public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Do conditions meet the proposed area classification limits?</a:t>
            </a:r>
          </a:p>
        </p:txBody>
      </p:sp>
      <p:sp>
        <p:nvSpPr>
          <p:cNvPr id="35" name="Curved Left Arrow 34">
            <a:extLst>
              <a:ext uri="{FF2B5EF4-FFF2-40B4-BE49-F238E27FC236}">
                <a16:creationId xmlns:a16="http://schemas.microsoft.com/office/drawing/2014/main" id="{E275FC11-7E23-2F48-9ABD-9207EC1C10C8}"/>
              </a:ext>
            </a:extLst>
          </p:cNvPr>
          <p:cNvSpPr/>
          <p:nvPr/>
        </p:nvSpPr>
        <p:spPr>
          <a:xfrm rot="4342595" flipH="1">
            <a:off x="6142507" y="-216490"/>
            <a:ext cx="1035513" cy="2549510"/>
          </a:xfrm>
          <a:prstGeom prst="curvedLeftArrow">
            <a:avLst/>
          </a:prstGeom>
          <a:solidFill>
            <a:srgbClr val="F09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Curved Left Arrow 37">
            <a:extLst>
              <a:ext uri="{FF2B5EF4-FFF2-40B4-BE49-F238E27FC236}">
                <a16:creationId xmlns:a16="http://schemas.microsoft.com/office/drawing/2014/main" id="{B5FD17CD-3C19-5C49-9205-CA0EA5927C7F}"/>
              </a:ext>
            </a:extLst>
          </p:cNvPr>
          <p:cNvSpPr/>
          <p:nvPr/>
        </p:nvSpPr>
        <p:spPr>
          <a:xfrm rot="5400000">
            <a:off x="4873723" y="-367983"/>
            <a:ext cx="1304049" cy="9200555"/>
          </a:xfrm>
          <a:prstGeom prst="curvedLeftArrow">
            <a:avLst/>
          </a:prstGeom>
          <a:solidFill>
            <a:srgbClr val="F09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ounded Rectangle 31">
            <a:extLst>
              <a:ext uri="{FF2B5EF4-FFF2-40B4-BE49-F238E27FC236}">
                <a16:creationId xmlns:a16="http://schemas.microsoft.com/office/drawing/2014/main" id="{9ADC2A0A-FDC9-604B-AAB9-B28AC4931D73}"/>
              </a:ext>
            </a:extLst>
          </p:cNvPr>
          <p:cNvSpPr/>
          <p:nvPr/>
        </p:nvSpPr>
        <p:spPr>
          <a:xfrm>
            <a:off x="9007348" y="2893378"/>
            <a:ext cx="1818559" cy="69937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6:</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Calibri"/>
              </a:rPr>
              <a:t>Safety Group RSFs</a:t>
            </a:r>
            <a:r>
              <a:rPr kumimoji="0" lang="en-US" sz="1400" b="0" i="0" u="none" strike="noStrike" kern="0" cap="none" spc="0" normalizeH="0" baseline="0" noProof="0" dirty="0">
                <a:ln>
                  <a:noFill/>
                </a:ln>
                <a:solidFill>
                  <a:prstClr val="white"/>
                </a:solidFill>
                <a:effectLst/>
                <a:uLnTx/>
                <a:uFillTx/>
                <a:latin typeface="Calibr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SSC classification</a:t>
            </a:r>
          </a:p>
        </p:txBody>
      </p:sp>
      <p:sp>
        <p:nvSpPr>
          <p:cNvPr id="40" name="Curved Left Arrow 39">
            <a:extLst>
              <a:ext uri="{FF2B5EF4-FFF2-40B4-BE49-F238E27FC236}">
                <a16:creationId xmlns:a16="http://schemas.microsoft.com/office/drawing/2014/main" id="{7B7B908C-0FA7-CE41-9892-4A1CFD9C706A}"/>
              </a:ext>
            </a:extLst>
          </p:cNvPr>
          <p:cNvSpPr/>
          <p:nvPr/>
        </p:nvSpPr>
        <p:spPr>
          <a:xfrm rot="4705555" flipH="1">
            <a:off x="3671220" y="-2948472"/>
            <a:ext cx="998222" cy="7879257"/>
          </a:xfrm>
          <a:prstGeom prst="curvedLeftArrow">
            <a:avLst/>
          </a:prstGeom>
          <a:solidFill>
            <a:srgbClr val="F09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TextBox 57">
            <a:extLst>
              <a:ext uri="{FF2B5EF4-FFF2-40B4-BE49-F238E27FC236}">
                <a16:creationId xmlns:a16="http://schemas.microsoft.com/office/drawing/2014/main" id="{653DDFAB-0516-3648-A6ED-7E284B687BB4}"/>
              </a:ext>
            </a:extLst>
          </p:cNvPr>
          <p:cNvSpPr txBox="1"/>
          <p:nvPr/>
        </p:nvSpPr>
        <p:spPr>
          <a:xfrm>
            <a:off x="5879773" y="3871579"/>
            <a:ext cx="512641" cy="369332"/>
          </a:xfrm>
          <a:prstGeom prst="rect">
            <a:avLst/>
          </a:prstGeom>
          <a:noFill/>
        </p:spPr>
        <p:txBody>
          <a:bodyPr wrap="none" rtlCol="0">
            <a:spAutoFit/>
          </a:bodyPr>
          <a:lstStyle/>
          <a:p>
            <a:pPr algn="l"/>
            <a:r>
              <a:rPr lang="en-GB" dirty="0">
                <a:solidFill>
                  <a:srgbClr val="666666"/>
                </a:solidFill>
              </a:rPr>
              <a:t>YES</a:t>
            </a:r>
          </a:p>
        </p:txBody>
      </p:sp>
      <p:sp>
        <p:nvSpPr>
          <p:cNvPr id="33" name="Rounded Rectangle 32">
            <a:extLst>
              <a:ext uri="{FF2B5EF4-FFF2-40B4-BE49-F238E27FC236}">
                <a16:creationId xmlns:a16="http://schemas.microsoft.com/office/drawing/2014/main" id="{8741CC9E-9B15-D245-888D-6FB01D370883}"/>
              </a:ext>
            </a:extLst>
          </p:cNvPr>
          <p:cNvSpPr/>
          <p:nvPr/>
        </p:nvSpPr>
        <p:spPr>
          <a:xfrm>
            <a:off x="7802754" y="310143"/>
            <a:ext cx="2990513" cy="1960524"/>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4-5: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Hazard Analysis –&gt; Bounding events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Event analyses for public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Define Safety Group RSFs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Event analysis for worker safety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New WRSFs (DID L3)</a:t>
            </a:r>
          </a:p>
        </p:txBody>
      </p:sp>
      <p:sp>
        <p:nvSpPr>
          <p:cNvPr id="43" name="Curved Left Arrow 42">
            <a:extLst>
              <a:ext uri="{FF2B5EF4-FFF2-40B4-BE49-F238E27FC236}">
                <a16:creationId xmlns:a16="http://schemas.microsoft.com/office/drawing/2014/main" id="{74BD6830-384F-1E47-B25E-5E72B445558F}"/>
              </a:ext>
            </a:extLst>
          </p:cNvPr>
          <p:cNvSpPr/>
          <p:nvPr/>
        </p:nvSpPr>
        <p:spPr>
          <a:xfrm rot="15672384">
            <a:off x="4250451" y="-2350281"/>
            <a:ext cx="1089865" cy="6984640"/>
          </a:xfrm>
          <a:prstGeom prst="curvedLeftArrow">
            <a:avLst/>
          </a:prstGeom>
          <a:gradFill flip="none" rotWithShape="1">
            <a:gsLst>
              <a:gs pos="0">
                <a:srgbClr val="46A6F2">
                  <a:shade val="30000"/>
                  <a:satMod val="115000"/>
                </a:srgbClr>
              </a:gs>
              <a:gs pos="50000">
                <a:srgbClr val="46A6F2">
                  <a:shade val="67500"/>
                  <a:satMod val="115000"/>
                </a:srgbClr>
              </a:gs>
              <a:gs pos="100000">
                <a:srgbClr val="46A6F2">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Rounded Rectangle 61">
            <a:extLst>
              <a:ext uri="{FF2B5EF4-FFF2-40B4-BE49-F238E27FC236}">
                <a16:creationId xmlns:a16="http://schemas.microsoft.com/office/drawing/2014/main" id="{212763FD-5C5D-3940-8D80-F49850D8C752}"/>
              </a:ext>
            </a:extLst>
          </p:cNvPr>
          <p:cNvSpPr/>
          <p:nvPr/>
        </p:nvSpPr>
        <p:spPr>
          <a:xfrm>
            <a:off x="10888100" y="5104770"/>
            <a:ext cx="1133608" cy="481365"/>
          </a:xfrm>
          <a:prstGeom prst="roundRect">
            <a:avLst/>
          </a:prstGeom>
          <a:solidFill>
            <a:srgbClr val="F7964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DID analysis report</a:t>
            </a:r>
          </a:p>
        </p:txBody>
      </p:sp>
      <p:sp>
        <p:nvSpPr>
          <p:cNvPr id="42" name="Curved Left Arrow 41">
            <a:extLst>
              <a:ext uri="{FF2B5EF4-FFF2-40B4-BE49-F238E27FC236}">
                <a16:creationId xmlns:a16="http://schemas.microsoft.com/office/drawing/2014/main" id="{E1EF0FB9-C6B5-8543-A372-19FA6E3483CA}"/>
              </a:ext>
            </a:extLst>
          </p:cNvPr>
          <p:cNvSpPr/>
          <p:nvPr/>
        </p:nvSpPr>
        <p:spPr>
          <a:xfrm rot="15948386">
            <a:off x="2669848" y="-246373"/>
            <a:ext cx="1152990" cy="3638575"/>
          </a:xfrm>
          <a:prstGeom prst="curvedLeftArrow">
            <a:avLst/>
          </a:prstGeom>
          <a:gradFill flip="none" rotWithShape="1">
            <a:gsLst>
              <a:gs pos="0">
                <a:srgbClr val="46A6F2">
                  <a:shade val="30000"/>
                  <a:satMod val="115000"/>
                </a:srgbClr>
              </a:gs>
              <a:gs pos="50000">
                <a:srgbClr val="46A6F2">
                  <a:shade val="67500"/>
                  <a:satMod val="115000"/>
                </a:srgbClr>
              </a:gs>
              <a:gs pos="100000">
                <a:srgbClr val="46A6F2">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Curved Left Arrow 40">
            <a:extLst>
              <a:ext uri="{FF2B5EF4-FFF2-40B4-BE49-F238E27FC236}">
                <a16:creationId xmlns:a16="http://schemas.microsoft.com/office/drawing/2014/main" id="{4F286EB3-9EE4-734A-B8B7-272ED362BFCD}"/>
              </a:ext>
            </a:extLst>
          </p:cNvPr>
          <p:cNvSpPr/>
          <p:nvPr/>
        </p:nvSpPr>
        <p:spPr>
          <a:xfrm rot="15948386">
            <a:off x="2103116" y="614658"/>
            <a:ext cx="920560" cy="2444305"/>
          </a:xfrm>
          <a:prstGeom prst="curvedLeftArrow">
            <a:avLst/>
          </a:prstGeom>
          <a:gradFill flip="none" rotWithShape="1">
            <a:gsLst>
              <a:gs pos="0">
                <a:srgbClr val="46A6F2">
                  <a:shade val="30000"/>
                  <a:satMod val="115000"/>
                </a:srgbClr>
              </a:gs>
              <a:gs pos="50000">
                <a:srgbClr val="46A6F2">
                  <a:shade val="67500"/>
                  <a:satMod val="115000"/>
                </a:srgbClr>
              </a:gs>
              <a:gs pos="100000">
                <a:srgbClr val="46A6F2">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ounded Rectangle 21">
            <a:extLst>
              <a:ext uri="{FF2B5EF4-FFF2-40B4-BE49-F238E27FC236}">
                <a16:creationId xmlns:a16="http://schemas.microsoft.com/office/drawing/2014/main" id="{976F37F9-0A85-FE47-97B4-85B0682EF29A}"/>
              </a:ext>
            </a:extLst>
          </p:cNvPr>
          <p:cNvSpPr/>
          <p:nvPr/>
        </p:nvSpPr>
        <p:spPr>
          <a:xfrm>
            <a:off x="115669" y="2206487"/>
            <a:ext cx="1803290" cy="1373783"/>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Step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Define the space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Define how you want to use it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Describe it, design it</a:t>
            </a:r>
          </a:p>
        </p:txBody>
      </p:sp>
    </p:spTree>
    <p:extLst>
      <p:ext uri="{BB962C8B-B14F-4D97-AF65-F5344CB8AC3E}">
        <p14:creationId xmlns:p14="http://schemas.microsoft.com/office/powerpoint/2010/main" val="14077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8B8C-8C77-114D-8602-5C727F0BFDBA}"/>
              </a:ext>
            </a:extLst>
          </p:cNvPr>
          <p:cNvSpPr>
            <a:spLocks noGrp="1"/>
          </p:cNvSpPr>
          <p:nvPr>
            <p:ph type="title"/>
          </p:nvPr>
        </p:nvSpPr>
        <p:spPr/>
        <p:txBody>
          <a:bodyPr/>
          <a:lstStyle/>
          <a:p>
            <a:r>
              <a:rPr lang="en-GB" dirty="0"/>
              <a:t>Guidelines</a:t>
            </a:r>
          </a:p>
        </p:txBody>
      </p:sp>
      <p:sp>
        <p:nvSpPr>
          <p:cNvPr id="3" name="Footer Placeholder 2">
            <a:extLst>
              <a:ext uri="{FF2B5EF4-FFF2-40B4-BE49-F238E27FC236}">
                <a16:creationId xmlns:a16="http://schemas.microsoft.com/office/drawing/2014/main" id="{15FF9EDD-A7F8-C54D-BC72-83BE6041914B}"/>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5EDFCE6E-897E-5A48-9D89-D7E8697229CC}"/>
              </a:ext>
            </a:extLst>
          </p:cNvPr>
          <p:cNvSpPr>
            <a:spLocks noGrp="1"/>
          </p:cNvSpPr>
          <p:nvPr>
            <p:ph type="sldNum" sz="quarter" idx="12"/>
          </p:nvPr>
        </p:nvSpPr>
        <p:spPr/>
        <p:txBody>
          <a:bodyPr/>
          <a:lstStyle/>
          <a:p>
            <a:fld id="{F7283078-D760-1647-8B80-66BA8B52336D}" type="slidenum">
              <a:rPr lang="sv-SE" smtClean="0"/>
              <a:t>13</a:t>
            </a:fld>
            <a:endParaRPr lang="sv-SE" dirty="0"/>
          </a:p>
        </p:txBody>
      </p:sp>
      <p:sp>
        <p:nvSpPr>
          <p:cNvPr id="5" name="Text Placeholder 4">
            <a:extLst>
              <a:ext uri="{FF2B5EF4-FFF2-40B4-BE49-F238E27FC236}">
                <a16:creationId xmlns:a16="http://schemas.microsoft.com/office/drawing/2014/main" id="{C35AF688-182A-F94E-8BC6-BCECAEDC089B}"/>
              </a:ext>
            </a:extLst>
          </p:cNvPr>
          <p:cNvSpPr>
            <a:spLocks noGrp="1"/>
          </p:cNvSpPr>
          <p:nvPr>
            <p:ph type="body" sz="quarter" idx="14"/>
          </p:nvPr>
        </p:nvSpPr>
        <p:spPr/>
        <p:txBody>
          <a:bodyPr/>
          <a:lstStyle/>
          <a:p>
            <a:r>
              <a:rPr lang="en-GB" dirty="0"/>
              <a:t>To understand the process</a:t>
            </a:r>
          </a:p>
        </p:txBody>
      </p:sp>
      <p:sp>
        <p:nvSpPr>
          <p:cNvPr id="7" name="Date Placeholder 6">
            <a:extLst>
              <a:ext uri="{FF2B5EF4-FFF2-40B4-BE49-F238E27FC236}">
                <a16:creationId xmlns:a16="http://schemas.microsoft.com/office/drawing/2014/main" id="{850339ED-D9D2-7A4B-A5E5-2D65AD255BE8}"/>
              </a:ext>
            </a:extLst>
          </p:cNvPr>
          <p:cNvSpPr>
            <a:spLocks noGrp="1"/>
          </p:cNvSpPr>
          <p:nvPr>
            <p:ph type="dt" sz="half" idx="10"/>
          </p:nvPr>
        </p:nvSpPr>
        <p:spPr/>
        <p:txBody>
          <a:bodyPr/>
          <a:lstStyle/>
          <a:p>
            <a:fld id="{18896B66-0B3A-474C-9C9C-E4F07B1F5DAD}" type="datetime1">
              <a:rPr lang="sv-SE" smtClean="0"/>
              <a:t>2023-01-16</a:t>
            </a:fld>
            <a:endParaRPr lang="sv-SE" dirty="0"/>
          </a:p>
        </p:txBody>
      </p:sp>
      <p:sp>
        <p:nvSpPr>
          <p:cNvPr id="11" name="Rectangle 4">
            <a:extLst>
              <a:ext uri="{FF2B5EF4-FFF2-40B4-BE49-F238E27FC236}">
                <a16:creationId xmlns:a16="http://schemas.microsoft.com/office/drawing/2014/main" id="{52505B05-658C-C249-88EB-B2F7745A9D51}"/>
              </a:ext>
            </a:extLst>
          </p:cNvPr>
          <p:cNvSpPr>
            <a:spLocks noGrp="1" noChangeArrowheads="1"/>
          </p:cNvSpPr>
          <p:nvPr>
            <p:ph idx="1"/>
          </p:nvPr>
        </p:nvSpPr>
        <p:spPr bwMode="auto">
          <a:xfrm>
            <a:off x="793459" y="1659141"/>
            <a:ext cx="1028351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sv-SE"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Classification is Step 6 in the process. The guidelines for the full Radiation Safety analysis process are:</a:t>
            </a:r>
            <a:r>
              <a:rPr kumimoji="0" lang="en-US"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a:t>
            </a:r>
            <a:endParaRPr kumimoji="0" lang="en-US" altLang="sv-SE" sz="1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000000"/>
              </a:buClr>
              <a:buSzTx/>
              <a:buFontTx/>
              <a:buChar char="-"/>
              <a:tabLst/>
            </a:pPr>
            <a:r>
              <a:rPr kumimoji="0" lang="en-US" altLang="sv-SE" sz="1800" b="0"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ESS Guideline for Radiological Hazard Analysis Dedicated to Protection of Workers</a:t>
            </a:r>
            <a:r>
              <a:rPr kumimoji="0" lang="en-US"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(ESS-1408051) </a:t>
            </a:r>
            <a:endParaRPr kumimoji="0" lang="en-US" altLang="sv-SE" sz="1800" b="0" i="0" u="none" strike="noStrike" cap="none" normalizeH="0" baseline="0" dirty="0">
              <a:ln>
                <a:noFill/>
              </a:ln>
              <a:solidFill>
                <a:schemeClr val="tx1"/>
              </a:solidFill>
              <a:effectLst/>
            </a:endParaRPr>
          </a:p>
          <a:p>
            <a:pPr marL="914400" marR="0" lvl="2" indent="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This has the best description of the 7-step process.</a:t>
            </a:r>
          </a:p>
          <a:p>
            <a:pPr marL="914400" marR="0" lvl="2" indent="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sv-SE"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Suggested reading</a:t>
            </a:r>
            <a:r>
              <a:rPr kumimoji="0" lang="en-US"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a:t>
            </a:r>
            <a:endParaRPr kumimoji="0" lang="en-US" altLang="sv-SE" b="0" i="0" u="none" strike="noStrike" cap="none" normalizeH="0" baseline="0" dirty="0">
              <a:ln>
                <a:noFill/>
              </a:ln>
              <a:solidFill>
                <a:schemeClr val="tx1"/>
              </a:solidFill>
              <a:effectLst/>
            </a:endParaRPr>
          </a:p>
          <a:p>
            <a:pPr marL="1371600" marR="0" lvl="3"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Chapters 1, 2, 3 for an overview</a:t>
            </a:r>
          </a:p>
          <a:p>
            <a:pPr marL="1371600" marR="0" lvl="3"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Section 6.5 about Defense in Depth with respect to workers</a:t>
            </a:r>
          </a:p>
          <a:p>
            <a:pPr marL="1371600" marR="0" lvl="3"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Chapter 6 - </a:t>
            </a:r>
            <a:r>
              <a:rPr kumimoji="0" lang="en-US" altLang="sv-SE" sz="1800" b="0"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Step 6: Classification, </a:t>
            </a:r>
            <a:r>
              <a:rPr kumimoji="0" lang="en-US"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with a focus on Section 8.2 about SSC classification and Section 8.4 – Step 6 deliverables</a:t>
            </a:r>
            <a:endParaRPr kumimoji="0" lang="en-US" altLang="sv-SE" sz="1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000000"/>
              </a:buClr>
              <a:buSzTx/>
              <a:buFontTx/>
              <a:buChar char="-"/>
              <a:tabLst/>
            </a:pPr>
            <a:r>
              <a:rPr kumimoji="0" lang="en-US" altLang="sv-SE" sz="1800" b="0"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ESS Guideline for Radiological Hazard Analysis</a:t>
            </a:r>
            <a:r>
              <a:rPr kumimoji="0" lang="en-US"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(ESS-0041755)</a:t>
            </a:r>
            <a:endParaRPr kumimoji="0" lang="en-US" altLang="sv-SE"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304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9345335-A1E1-9F4D-8460-724AAC087C90}"/>
              </a:ext>
            </a:extLst>
          </p:cNvPr>
          <p:cNvSpPr>
            <a:spLocks noGrp="1"/>
          </p:cNvSpPr>
          <p:nvPr>
            <p:ph type="pic" sz="quarter" idx="12"/>
          </p:nvPr>
        </p:nvSpPr>
        <p:spPr/>
      </p:sp>
      <p:sp>
        <p:nvSpPr>
          <p:cNvPr id="9" name="Text Placeholder 8">
            <a:extLst>
              <a:ext uri="{FF2B5EF4-FFF2-40B4-BE49-F238E27FC236}">
                <a16:creationId xmlns:a16="http://schemas.microsoft.com/office/drawing/2014/main" id="{DC149FC0-1C07-C141-90E6-A13C3C7CA59C}"/>
              </a:ext>
            </a:extLst>
          </p:cNvPr>
          <p:cNvSpPr>
            <a:spLocks noGrp="1"/>
          </p:cNvSpPr>
          <p:nvPr>
            <p:ph type="body" sz="quarter" idx="11"/>
          </p:nvPr>
        </p:nvSpPr>
        <p:spPr/>
        <p:txBody>
          <a:bodyPr/>
          <a:lstStyle/>
          <a:p>
            <a:endParaRPr lang="en-GB"/>
          </a:p>
        </p:txBody>
      </p:sp>
      <p:sp>
        <p:nvSpPr>
          <p:cNvPr id="8" name="Text Placeholder 7">
            <a:extLst>
              <a:ext uri="{FF2B5EF4-FFF2-40B4-BE49-F238E27FC236}">
                <a16:creationId xmlns:a16="http://schemas.microsoft.com/office/drawing/2014/main" id="{C6CC3AC4-1BD4-0D42-ABAF-079F3110DA6E}"/>
              </a:ext>
            </a:extLst>
          </p:cNvPr>
          <p:cNvSpPr>
            <a:spLocks noGrp="1"/>
          </p:cNvSpPr>
          <p:nvPr>
            <p:ph type="body" sz="quarter" idx="10"/>
          </p:nvPr>
        </p:nvSpPr>
        <p:spPr/>
        <p:txBody>
          <a:bodyPr/>
          <a:lstStyle/>
          <a:p>
            <a:endParaRPr lang="en-GB"/>
          </a:p>
        </p:txBody>
      </p:sp>
      <p:sp>
        <p:nvSpPr>
          <p:cNvPr id="11" name="Text Placeholder 10">
            <a:extLst>
              <a:ext uri="{FF2B5EF4-FFF2-40B4-BE49-F238E27FC236}">
                <a16:creationId xmlns:a16="http://schemas.microsoft.com/office/drawing/2014/main" id="{FAADC0C5-26F8-9544-BE2D-CA47D0E8EF18}"/>
              </a:ext>
            </a:extLst>
          </p:cNvPr>
          <p:cNvSpPr>
            <a:spLocks noGrp="1"/>
          </p:cNvSpPr>
          <p:nvPr>
            <p:ph type="body" sz="quarter" idx="13"/>
          </p:nvPr>
        </p:nvSpPr>
        <p:spPr/>
        <p:txBody>
          <a:bodyPr/>
          <a:lstStyle/>
          <a:p>
            <a:r>
              <a:rPr lang="en-GB" dirty="0"/>
              <a:t>3</a:t>
            </a:r>
          </a:p>
        </p:txBody>
      </p:sp>
      <p:sp>
        <p:nvSpPr>
          <p:cNvPr id="12" name="Text Placeholder 11">
            <a:extLst>
              <a:ext uri="{FF2B5EF4-FFF2-40B4-BE49-F238E27FC236}">
                <a16:creationId xmlns:a16="http://schemas.microsoft.com/office/drawing/2014/main" id="{8A76E64E-2971-4049-8C42-4EFF111A11DD}"/>
              </a:ext>
            </a:extLst>
          </p:cNvPr>
          <p:cNvSpPr>
            <a:spLocks noGrp="1"/>
          </p:cNvSpPr>
          <p:nvPr>
            <p:ph type="body" sz="quarter" idx="14"/>
          </p:nvPr>
        </p:nvSpPr>
        <p:spPr/>
        <p:txBody>
          <a:bodyPr/>
          <a:lstStyle/>
          <a:p>
            <a:r>
              <a:rPr lang="en-GB" dirty="0"/>
              <a:t>General Classification</a:t>
            </a:r>
          </a:p>
        </p:txBody>
      </p:sp>
      <p:sp>
        <p:nvSpPr>
          <p:cNvPr id="3" name="Date Placeholder 2">
            <a:extLst>
              <a:ext uri="{FF2B5EF4-FFF2-40B4-BE49-F238E27FC236}">
                <a16:creationId xmlns:a16="http://schemas.microsoft.com/office/drawing/2014/main" id="{E0CC101B-0EDF-B546-9A38-D40E86C4B46F}"/>
              </a:ext>
            </a:extLst>
          </p:cNvPr>
          <p:cNvSpPr>
            <a:spLocks noGrp="1"/>
          </p:cNvSpPr>
          <p:nvPr>
            <p:ph type="dt" sz="half" idx="4294967295"/>
          </p:nvPr>
        </p:nvSpPr>
        <p:spPr>
          <a:xfrm>
            <a:off x="0" y="6475413"/>
            <a:ext cx="833438" cy="365125"/>
          </a:xfrm>
        </p:spPr>
        <p:txBody>
          <a:bodyPr/>
          <a:lstStyle/>
          <a:p>
            <a:r>
              <a:rPr lang="sv-SE"/>
              <a:t>2022-11-10</a:t>
            </a:r>
          </a:p>
        </p:txBody>
      </p:sp>
    </p:spTree>
    <p:extLst>
      <p:ext uri="{BB962C8B-B14F-4D97-AF65-F5344CB8AC3E}">
        <p14:creationId xmlns:p14="http://schemas.microsoft.com/office/powerpoint/2010/main" val="300747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CB0245-80CD-BA4F-AD5D-495A852ABA11}"/>
              </a:ext>
            </a:extLst>
          </p:cNvPr>
          <p:cNvSpPr>
            <a:spLocks noGrp="1"/>
          </p:cNvSpPr>
          <p:nvPr>
            <p:ph type="title"/>
          </p:nvPr>
        </p:nvSpPr>
        <p:spPr/>
        <p:txBody>
          <a:bodyPr/>
          <a:lstStyle/>
          <a:p>
            <a:r>
              <a:rPr lang="en-GB" dirty="0"/>
              <a:t>Safety Function Grouping</a:t>
            </a:r>
          </a:p>
        </p:txBody>
      </p:sp>
      <p:sp>
        <p:nvSpPr>
          <p:cNvPr id="9" name="Text Placeholder 8">
            <a:extLst>
              <a:ext uri="{FF2B5EF4-FFF2-40B4-BE49-F238E27FC236}">
                <a16:creationId xmlns:a16="http://schemas.microsoft.com/office/drawing/2014/main" id="{9ED2DA64-2E1D-BB44-A441-CC9C1DAADC61}"/>
              </a:ext>
            </a:extLst>
          </p:cNvPr>
          <p:cNvSpPr>
            <a:spLocks noGrp="1"/>
          </p:cNvSpPr>
          <p:nvPr>
            <p:ph type="body" sz="quarter" idx="14"/>
          </p:nvPr>
        </p:nvSpPr>
        <p:spPr/>
        <p:txBody>
          <a:bodyPr/>
          <a:lstStyle/>
          <a:p>
            <a:r>
              <a:rPr lang="en-GB" dirty="0" err="1"/>
              <a:t>Defense</a:t>
            </a:r>
            <a:r>
              <a:rPr lang="en-GB" dirty="0"/>
              <a:t> in Depth</a:t>
            </a:r>
          </a:p>
        </p:txBody>
      </p:sp>
      <p:sp>
        <p:nvSpPr>
          <p:cNvPr id="8" name="Content Placeholder 7">
            <a:extLst>
              <a:ext uri="{FF2B5EF4-FFF2-40B4-BE49-F238E27FC236}">
                <a16:creationId xmlns:a16="http://schemas.microsoft.com/office/drawing/2014/main" id="{DF097EB1-A9EF-504E-91B8-EED482B2D97C}"/>
              </a:ext>
            </a:extLst>
          </p:cNvPr>
          <p:cNvSpPr>
            <a:spLocks noGrp="1"/>
          </p:cNvSpPr>
          <p:nvPr>
            <p:ph idx="1"/>
          </p:nvPr>
        </p:nvSpPr>
        <p:spPr/>
        <p:txBody>
          <a:bodyPr/>
          <a:lstStyle/>
          <a:p>
            <a:endParaRPr lang="en-GB"/>
          </a:p>
        </p:txBody>
      </p:sp>
      <p:sp>
        <p:nvSpPr>
          <p:cNvPr id="10" name="TextBox 9">
            <a:extLst>
              <a:ext uri="{FF2B5EF4-FFF2-40B4-BE49-F238E27FC236}">
                <a16:creationId xmlns:a16="http://schemas.microsoft.com/office/drawing/2014/main" id="{9ADFCF7D-19E8-DD4F-A5E3-FF444537F01D}"/>
              </a:ext>
            </a:extLst>
          </p:cNvPr>
          <p:cNvSpPr txBox="1"/>
          <p:nvPr/>
        </p:nvSpPr>
        <p:spPr>
          <a:xfrm>
            <a:off x="1646974" y="4221088"/>
            <a:ext cx="3384376"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Arial" charset="0"/>
              <a:buChar char="•"/>
            </a:pPr>
            <a:r>
              <a:rPr lang="en-US" sz="1000" b="1" dirty="0">
                <a:solidFill>
                  <a:schemeClr val="tx1"/>
                </a:solidFill>
              </a:rPr>
              <a:t>The </a:t>
            </a:r>
            <a:r>
              <a:rPr lang="en-US" sz="1000" b="1" dirty="0" err="1">
                <a:solidFill>
                  <a:schemeClr val="tx1"/>
                </a:solidFill>
              </a:rPr>
              <a:t>DiD</a:t>
            </a:r>
            <a:r>
              <a:rPr lang="en-US" sz="1000" b="1" dirty="0">
                <a:solidFill>
                  <a:schemeClr val="tx1"/>
                </a:solidFill>
              </a:rPr>
              <a:t> shall be tailored to the activities and associated safety stakes</a:t>
            </a:r>
          </a:p>
          <a:p>
            <a:pPr marL="285750" indent="-285750">
              <a:buFont typeface="Arial" charset="0"/>
              <a:buChar char="•"/>
            </a:pPr>
            <a:r>
              <a:rPr lang="en-US" sz="1000" dirty="0">
                <a:solidFill>
                  <a:schemeClr val="tx1"/>
                </a:solidFill>
              </a:rPr>
              <a:t>A failure of one level shall not be able to propagate to a subsequent level</a:t>
            </a:r>
          </a:p>
          <a:p>
            <a:pPr marL="285750" indent="-285750">
              <a:buFont typeface="Arial" charset="0"/>
              <a:buChar char="•"/>
            </a:pPr>
            <a:r>
              <a:rPr lang="en-US" sz="1000" dirty="0" err="1">
                <a:solidFill>
                  <a:schemeClr val="tx1"/>
                </a:solidFill>
              </a:rPr>
              <a:t>DiD</a:t>
            </a:r>
            <a:r>
              <a:rPr lang="en-US" sz="1000" dirty="0">
                <a:solidFill>
                  <a:schemeClr val="tx1"/>
                </a:solidFill>
              </a:rPr>
              <a:t> level 3 shall be independent of </a:t>
            </a:r>
            <a:r>
              <a:rPr lang="en-US" sz="1000" dirty="0" err="1">
                <a:solidFill>
                  <a:schemeClr val="tx1"/>
                </a:solidFill>
              </a:rPr>
              <a:t>DiD</a:t>
            </a:r>
            <a:r>
              <a:rPr lang="en-US" sz="1000" dirty="0">
                <a:solidFill>
                  <a:schemeClr val="tx1"/>
                </a:solidFill>
              </a:rPr>
              <a:t> level 1 and 2</a:t>
            </a:r>
          </a:p>
          <a:p>
            <a:pPr marL="285750" indent="-285750">
              <a:buFont typeface="Arial" charset="0"/>
              <a:buChar char="•"/>
            </a:pPr>
            <a:r>
              <a:rPr lang="en-US" sz="1000" dirty="0" err="1">
                <a:solidFill>
                  <a:schemeClr val="tx1"/>
                </a:solidFill>
              </a:rPr>
              <a:t>DiD</a:t>
            </a:r>
            <a:r>
              <a:rPr lang="en-US" sz="1000" dirty="0">
                <a:solidFill>
                  <a:schemeClr val="tx1"/>
                </a:solidFill>
              </a:rPr>
              <a:t> level 4 shall be independent of </a:t>
            </a:r>
            <a:r>
              <a:rPr lang="en-US" sz="1000" dirty="0" err="1">
                <a:solidFill>
                  <a:schemeClr val="tx1"/>
                </a:solidFill>
              </a:rPr>
              <a:t>DiD</a:t>
            </a:r>
            <a:r>
              <a:rPr lang="en-US" sz="1000" dirty="0">
                <a:solidFill>
                  <a:schemeClr val="tx1"/>
                </a:solidFill>
              </a:rPr>
              <a:t> level 1-3</a:t>
            </a:r>
          </a:p>
        </p:txBody>
      </p:sp>
      <p:pic>
        <p:nvPicPr>
          <p:cNvPr id="11" name="Picture 10">
            <a:extLst>
              <a:ext uri="{FF2B5EF4-FFF2-40B4-BE49-F238E27FC236}">
                <a16:creationId xmlns:a16="http://schemas.microsoft.com/office/drawing/2014/main" id="{73ECBB8E-21EF-A64B-9D3B-A01FC8D32E34}"/>
              </a:ext>
            </a:extLst>
          </p:cNvPr>
          <p:cNvPicPr>
            <a:picLocks noChangeAspect="1"/>
          </p:cNvPicPr>
          <p:nvPr/>
        </p:nvPicPr>
        <p:blipFill>
          <a:blip r:embed="rId2"/>
          <a:stretch>
            <a:fillRect/>
          </a:stretch>
        </p:blipFill>
        <p:spPr>
          <a:xfrm>
            <a:off x="5068592" y="3099040"/>
            <a:ext cx="5543679" cy="3404914"/>
          </a:xfrm>
          <a:prstGeom prst="rect">
            <a:avLst/>
          </a:prstGeom>
        </p:spPr>
      </p:pic>
      <p:pic>
        <p:nvPicPr>
          <p:cNvPr id="12" name="Picture 11">
            <a:extLst>
              <a:ext uri="{FF2B5EF4-FFF2-40B4-BE49-F238E27FC236}">
                <a16:creationId xmlns:a16="http://schemas.microsoft.com/office/drawing/2014/main" id="{EF553B09-1862-2144-9B27-8D9D89229A55}"/>
              </a:ext>
            </a:extLst>
          </p:cNvPr>
          <p:cNvPicPr>
            <a:picLocks noChangeAspect="1"/>
          </p:cNvPicPr>
          <p:nvPr/>
        </p:nvPicPr>
        <p:blipFill>
          <a:blip r:embed="rId3"/>
          <a:stretch>
            <a:fillRect/>
          </a:stretch>
        </p:blipFill>
        <p:spPr>
          <a:xfrm>
            <a:off x="1528903" y="1504977"/>
            <a:ext cx="4823329" cy="1996032"/>
          </a:xfrm>
          <a:prstGeom prst="rect">
            <a:avLst/>
          </a:prstGeom>
        </p:spPr>
      </p:pic>
    </p:spTree>
    <p:extLst>
      <p:ext uri="{BB962C8B-B14F-4D97-AF65-F5344CB8AC3E}">
        <p14:creationId xmlns:p14="http://schemas.microsoft.com/office/powerpoint/2010/main" val="286424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181A-C2A1-E14B-B0B4-B859A3D8852B}"/>
              </a:ext>
            </a:extLst>
          </p:cNvPr>
          <p:cNvSpPr>
            <a:spLocks noGrp="1"/>
          </p:cNvSpPr>
          <p:nvPr>
            <p:ph type="title"/>
          </p:nvPr>
        </p:nvSpPr>
        <p:spPr/>
        <p:txBody>
          <a:bodyPr/>
          <a:lstStyle/>
          <a:p>
            <a:r>
              <a:rPr lang="en-GB" dirty="0"/>
              <a:t>Safety Function Grouping</a:t>
            </a:r>
          </a:p>
        </p:txBody>
      </p:sp>
      <p:sp>
        <p:nvSpPr>
          <p:cNvPr id="3" name="Footer Placeholder 2">
            <a:extLst>
              <a:ext uri="{FF2B5EF4-FFF2-40B4-BE49-F238E27FC236}">
                <a16:creationId xmlns:a16="http://schemas.microsoft.com/office/drawing/2014/main" id="{2D8AF062-D465-0A49-A6B8-437D8487CBD8}"/>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D4C28762-4993-7D41-8092-9C1793FBF82E}"/>
              </a:ext>
            </a:extLst>
          </p:cNvPr>
          <p:cNvSpPr>
            <a:spLocks noGrp="1"/>
          </p:cNvSpPr>
          <p:nvPr>
            <p:ph type="sldNum" sz="quarter" idx="12"/>
          </p:nvPr>
        </p:nvSpPr>
        <p:spPr/>
        <p:txBody>
          <a:bodyPr/>
          <a:lstStyle/>
          <a:p>
            <a:fld id="{F7283078-D760-1647-8B80-66BA8B52336D}" type="slidenum">
              <a:rPr lang="sv-SE" smtClean="0"/>
              <a:t>16</a:t>
            </a:fld>
            <a:endParaRPr lang="sv-SE" dirty="0"/>
          </a:p>
        </p:txBody>
      </p:sp>
      <p:sp>
        <p:nvSpPr>
          <p:cNvPr id="5" name="Text Placeholder 4">
            <a:extLst>
              <a:ext uri="{FF2B5EF4-FFF2-40B4-BE49-F238E27FC236}">
                <a16:creationId xmlns:a16="http://schemas.microsoft.com/office/drawing/2014/main" id="{348DE612-FA06-D649-B516-E066B4B42A29}"/>
              </a:ext>
            </a:extLst>
          </p:cNvPr>
          <p:cNvSpPr>
            <a:spLocks noGrp="1"/>
          </p:cNvSpPr>
          <p:nvPr>
            <p:ph type="body" sz="quarter" idx="14"/>
          </p:nvPr>
        </p:nvSpPr>
        <p:spPr/>
        <p:txBody>
          <a:bodyPr/>
          <a:lstStyle/>
          <a:p>
            <a:r>
              <a:rPr lang="en-GB" dirty="0"/>
              <a:t>Classification and Requirements</a:t>
            </a:r>
          </a:p>
        </p:txBody>
      </p:sp>
      <p:sp>
        <p:nvSpPr>
          <p:cNvPr id="6" name="Content Placeholder 5">
            <a:extLst>
              <a:ext uri="{FF2B5EF4-FFF2-40B4-BE49-F238E27FC236}">
                <a16:creationId xmlns:a16="http://schemas.microsoft.com/office/drawing/2014/main" id="{BCC2D3A0-084D-7849-B96D-EF9F074F69CE}"/>
              </a:ext>
            </a:extLst>
          </p:cNvPr>
          <p:cNvSpPr>
            <a:spLocks noGrp="1"/>
          </p:cNvSpPr>
          <p:nvPr>
            <p:ph idx="1"/>
          </p:nvPr>
        </p:nvSpPr>
        <p:spPr/>
        <p:txBody>
          <a:bodyPr/>
          <a:lstStyle/>
          <a:p>
            <a:endParaRPr lang="en-GB"/>
          </a:p>
        </p:txBody>
      </p:sp>
      <p:sp>
        <p:nvSpPr>
          <p:cNvPr id="7" name="Date Placeholder 6">
            <a:extLst>
              <a:ext uri="{FF2B5EF4-FFF2-40B4-BE49-F238E27FC236}">
                <a16:creationId xmlns:a16="http://schemas.microsoft.com/office/drawing/2014/main" id="{89D1C24B-5C4A-9947-93C9-BC17A8F92B46}"/>
              </a:ext>
            </a:extLst>
          </p:cNvPr>
          <p:cNvSpPr>
            <a:spLocks noGrp="1"/>
          </p:cNvSpPr>
          <p:nvPr>
            <p:ph type="dt" sz="half" idx="10"/>
          </p:nvPr>
        </p:nvSpPr>
        <p:spPr/>
        <p:txBody>
          <a:bodyPr/>
          <a:lstStyle/>
          <a:p>
            <a:fld id="{18896B66-0B3A-474C-9C9C-E4F07B1F5DAD}" type="datetime1">
              <a:rPr lang="sv-SE" smtClean="0"/>
              <a:t>2023-01-16</a:t>
            </a:fld>
            <a:endParaRPr lang="sv-SE" dirty="0"/>
          </a:p>
        </p:txBody>
      </p:sp>
      <p:pic>
        <p:nvPicPr>
          <p:cNvPr id="9" name="Picture 8">
            <a:extLst>
              <a:ext uri="{FF2B5EF4-FFF2-40B4-BE49-F238E27FC236}">
                <a16:creationId xmlns:a16="http://schemas.microsoft.com/office/drawing/2014/main" id="{4E3AF549-82B7-4C4B-A364-316AA7E51A12}"/>
              </a:ext>
            </a:extLst>
          </p:cNvPr>
          <p:cNvPicPr>
            <a:picLocks noChangeAspect="1"/>
          </p:cNvPicPr>
          <p:nvPr/>
        </p:nvPicPr>
        <p:blipFill>
          <a:blip r:embed="rId2"/>
          <a:stretch>
            <a:fillRect/>
          </a:stretch>
        </p:blipFill>
        <p:spPr>
          <a:xfrm>
            <a:off x="2187614" y="1500818"/>
            <a:ext cx="7236296" cy="5236989"/>
          </a:xfrm>
          <a:prstGeom prst="rect">
            <a:avLst/>
          </a:prstGeom>
        </p:spPr>
      </p:pic>
    </p:spTree>
    <p:extLst>
      <p:ext uri="{BB962C8B-B14F-4D97-AF65-F5344CB8AC3E}">
        <p14:creationId xmlns:p14="http://schemas.microsoft.com/office/powerpoint/2010/main" val="325875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57A9-2C3B-704C-93FC-33AE0B353CCA}"/>
              </a:ext>
            </a:extLst>
          </p:cNvPr>
          <p:cNvSpPr>
            <a:spLocks noGrp="1"/>
          </p:cNvSpPr>
          <p:nvPr>
            <p:ph type="title"/>
          </p:nvPr>
        </p:nvSpPr>
        <p:spPr/>
        <p:txBody>
          <a:bodyPr/>
          <a:lstStyle/>
          <a:p>
            <a:r>
              <a:rPr lang="en-GB" dirty="0"/>
              <a:t>ESS Classification Rules</a:t>
            </a:r>
          </a:p>
        </p:txBody>
      </p:sp>
      <p:sp>
        <p:nvSpPr>
          <p:cNvPr id="3" name="Footer Placeholder 2">
            <a:extLst>
              <a:ext uri="{FF2B5EF4-FFF2-40B4-BE49-F238E27FC236}">
                <a16:creationId xmlns:a16="http://schemas.microsoft.com/office/drawing/2014/main" id="{7C9FC747-07DF-0148-A224-E01C8776B093}"/>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F2E668B3-2307-674D-AFDF-FCE5158B268C}"/>
              </a:ext>
            </a:extLst>
          </p:cNvPr>
          <p:cNvSpPr>
            <a:spLocks noGrp="1"/>
          </p:cNvSpPr>
          <p:nvPr>
            <p:ph type="sldNum" sz="quarter" idx="12"/>
          </p:nvPr>
        </p:nvSpPr>
        <p:spPr/>
        <p:txBody>
          <a:bodyPr/>
          <a:lstStyle/>
          <a:p>
            <a:fld id="{F7283078-D760-1647-8B80-66BA8B52336D}" type="slidenum">
              <a:rPr lang="sv-SE" smtClean="0"/>
              <a:t>17</a:t>
            </a:fld>
            <a:endParaRPr lang="sv-SE" dirty="0"/>
          </a:p>
        </p:txBody>
      </p:sp>
      <p:sp>
        <p:nvSpPr>
          <p:cNvPr id="5" name="Text Placeholder 4">
            <a:extLst>
              <a:ext uri="{FF2B5EF4-FFF2-40B4-BE49-F238E27FC236}">
                <a16:creationId xmlns:a16="http://schemas.microsoft.com/office/drawing/2014/main" id="{EA4C05F8-0631-7147-BEE6-EA9D001C74B3}"/>
              </a:ext>
            </a:extLst>
          </p:cNvPr>
          <p:cNvSpPr>
            <a:spLocks noGrp="1"/>
          </p:cNvSpPr>
          <p:nvPr>
            <p:ph type="body" sz="quarter" idx="14"/>
          </p:nvPr>
        </p:nvSpPr>
        <p:spPr/>
        <p:txBody>
          <a:bodyPr/>
          <a:lstStyle/>
          <a:p>
            <a:endParaRPr lang="en-GB"/>
          </a:p>
        </p:txBody>
      </p:sp>
      <p:sp>
        <p:nvSpPr>
          <p:cNvPr id="6" name="Content Placeholder 5">
            <a:extLst>
              <a:ext uri="{FF2B5EF4-FFF2-40B4-BE49-F238E27FC236}">
                <a16:creationId xmlns:a16="http://schemas.microsoft.com/office/drawing/2014/main" id="{B9C7DD8C-14BD-D942-8EAF-58793BD773CE}"/>
              </a:ext>
            </a:extLst>
          </p:cNvPr>
          <p:cNvSpPr>
            <a:spLocks noGrp="1"/>
          </p:cNvSpPr>
          <p:nvPr>
            <p:ph idx="1"/>
          </p:nvPr>
        </p:nvSpPr>
        <p:spPr/>
        <p:txBody>
          <a:bodyPr/>
          <a:lstStyle/>
          <a:p>
            <a:endParaRPr lang="en-GB"/>
          </a:p>
        </p:txBody>
      </p:sp>
      <p:sp>
        <p:nvSpPr>
          <p:cNvPr id="7" name="Date Placeholder 6">
            <a:extLst>
              <a:ext uri="{FF2B5EF4-FFF2-40B4-BE49-F238E27FC236}">
                <a16:creationId xmlns:a16="http://schemas.microsoft.com/office/drawing/2014/main" id="{D46AF967-A775-AC4D-85DF-8A15D5261187}"/>
              </a:ext>
            </a:extLst>
          </p:cNvPr>
          <p:cNvSpPr>
            <a:spLocks noGrp="1"/>
          </p:cNvSpPr>
          <p:nvPr>
            <p:ph type="dt" sz="half" idx="10"/>
          </p:nvPr>
        </p:nvSpPr>
        <p:spPr/>
        <p:txBody>
          <a:bodyPr/>
          <a:lstStyle/>
          <a:p>
            <a:fld id="{18896B66-0B3A-474C-9C9C-E4F07B1F5DAD}" type="datetime1">
              <a:rPr lang="sv-SE" smtClean="0"/>
              <a:t>2023-01-16</a:t>
            </a:fld>
            <a:endParaRPr lang="sv-SE" dirty="0"/>
          </a:p>
        </p:txBody>
      </p:sp>
      <p:pic>
        <p:nvPicPr>
          <p:cNvPr id="8" name="Picture 7">
            <a:extLst>
              <a:ext uri="{FF2B5EF4-FFF2-40B4-BE49-F238E27FC236}">
                <a16:creationId xmlns:a16="http://schemas.microsoft.com/office/drawing/2014/main" id="{B028989F-17D2-FB4C-8886-08E0D592D5BF}"/>
              </a:ext>
            </a:extLst>
          </p:cNvPr>
          <p:cNvPicPr>
            <a:picLocks noChangeAspect="1"/>
          </p:cNvPicPr>
          <p:nvPr/>
        </p:nvPicPr>
        <p:blipFill>
          <a:blip r:embed="rId2"/>
          <a:stretch>
            <a:fillRect/>
          </a:stretch>
        </p:blipFill>
        <p:spPr>
          <a:xfrm>
            <a:off x="2942604" y="1223420"/>
            <a:ext cx="7164288" cy="5251850"/>
          </a:xfrm>
          <a:prstGeom prst="rect">
            <a:avLst/>
          </a:prstGeom>
        </p:spPr>
      </p:pic>
    </p:spTree>
    <p:extLst>
      <p:ext uri="{BB962C8B-B14F-4D97-AF65-F5344CB8AC3E}">
        <p14:creationId xmlns:p14="http://schemas.microsoft.com/office/powerpoint/2010/main" val="5643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BFF3-96A8-2045-BB7D-E606E88F8D1E}"/>
              </a:ext>
            </a:extLst>
          </p:cNvPr>
          <p:cNvSpPr>
            <a:spLocks noGrp="1"/>
          </p:cNvSpPr>
          <p:nvPr>
            <p:ph type="title"/>
          </p:nvPr>
        </p:nvSpPr>
        <p:spPr/>
        <p:txBody>
          <a:bodyPr/>
          <a:lstStyle/>
          <a:p>
            <a:r>
              <a:rPr lang="en-GB" dirty="0"/>
              <a:t>SSC Classification Package</a:t>
            </a:r>
          </a:p>
        </p:txBody>
      </p:sp>
      <p:sp>
        <p:nvSpPr>
          <p:cNvPr id="3" name="Footer Placeholder 2">
            <a:extLst>
              <a:ext uri="{FF2B5EF4-FFF2-40B4-BE49-F238E27FC236}">
                <a16:creationId xmlns:a16="http://schemas.microsoft.com/office/drawing/2014/main" id="{D232FDE2-C92E-2A40-B1E5-2DEC2B2B37F0}"/>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18C0F1B5-C3A1-614E-9DB2-2ECA6EDFED66}"/>
              </a:ext>
            </a:extLst>
          </p:cNvPr>
          <p:cNvSpPr>
            <a:spLocks noGrp="1"/>
          </p:cNvSpPr>
          <p:nvPr>
            <p:ph type="sldNum" sz="quarter" idx="12"/>
          </p:nvPr>
        </p:nvSpPr>
        <p:spPr/>
        <p:txBody>
          <a:bodyPr/>
          <a:lstStyle/>
          <a:p>
            <a:fld id="{F7283078-D760-1647-8B80-66BA8B52336D}" type="slidenum">
              <a:rPr lang="sv-SE" smtClean="0"/>
              <a:t>18</a:t>
            </a:fld>
            <a:endParaRPr lang="sv-SE" dirty="0"/>
          </a:p>
        </p:txBody>
      </p:sp>
      <p:sp>
        <p:nvSpPr>
          <p:cNvPr id="5" name="Text Placeholder 4">
            <a:extLst>
              <a:ext uri="{FF2B5EF4-FFF2-40B4-BE49-F238E27FC236}">
                <a16:creationId xmlns:a16="http://schemas.microsoft.com/office/drawing/2014/main" id="{A4EE2330-6674-DA44-BF62-A2CAB494E726}"/>
              </a:ext>
            </a:extLst>
          </p:cNvPr>
          <p:cNvSpPr>
            <a:spLocks noGrp="1"/>
          </p:cNvSpPr>
          <p:nvPr>
            <p:ph type="body" sz="quarter" idx="14"/>
          </p:nvPr>
        </p:nvSpPr>
        <p:spPr/>
        <p:txBody>
          <a:bodyPr/>
          <a:lstStyle/>
          <a:p>
            <a:r>
              <a:rPr lang="en-GB" dirty="0"/>
              <a:t>Documents &amp; logical links</a:t>
            </a:r>
          </a:p>
        </p:txBody>
      </p:sp>
      <p:sp>
        <p:nvSpPr>
          <p:cNvPr id="6" name="Content Placeholder 5">
            <a:extLst>
              <a:ext uri="{FF2B5EF4-FFF2-40B4-BE49-F238E27FC236}">
                <a16:creationId xmlns:a16="http://schemas.microsoft.com/office/drawing/2014/main" id="{E8EA986A-50A9-3244-B0CC-6BCA46D8907A}"/>
              </a:ext>
            </a:extLst>
          </p:cNvPr>
          <p:cNvSpPr>
            <a:spLocks noGrp="1"/>
          </p:cNvSpPr>
          <p:nvPr>
            <p:ph idx="1"/>
          </p:nvPr>
        </p:nvSpPr>
        <p:spPr/>
        <p:txBody>
          <a:bodyPr/>
          <a:lstStyle/>
          <a:p>
            <a:pPr marL="0" indent="0">
              <a:buNone/>
            </a:pPr>
            <a:endParaRPr lang="en-GB" dirty="0"/>
          </a:p>
        </p:txBody>
      </p:sp>
      <p:sp>
        <p:nvSpPr>
          <p:cNvPr id="7" name="Date Placeholder 6">
            <a:extLst>
              <a:ext uri="{FF2B5EF4-FFF2-40B4-BE49-F238E27FC236}">
                <a16:creationId xmlns:a16="http://schemas.microsoft.com/office/drawing/2014/main" id="{445F5C27-E19F-8545-8BCC-2C26A7242A38}"/>
              </a:ext>
            </a:extLst>
          </p:cNvPr>
          <p:cNvSpPr>
            <a:spLocks noGrp="1"/>
          </p:cNvSpPr>
          <p:nvPr>
            <p:ph type="dt" sz="half" idx="10"/>
          </p:nvPr>
        </p:nvSpPr>
        <p:spPr/>
        <p:txBody>
          <a:bodyPr/>
          <a:lstStyle/>
          <a:p>
            <a:fld id="{18896B66-0B3A-474C-9C9C-E4F07B1F5DAD}" type="datetime1">
              <a:rPr lang="sv-SE" smtClean="0"/>
              <a:t>2023-01-16</a:t>
            </a:fld>
            <a:endParaRPr lang="sv-SE" dirty="0"/>
          </a:p>
        </p:txBody>
      </p:sp>
      <p:sp>
        <p:nvSpPr>
          <p:cNvPr id="8" name="AutoShape 4" descr="https://confluence.esss.lu.se/download/attachments/226202211/ClassificationDocsMap_PN170714.png?version=1&amp;modificationDate=1500023402529&amp;api=v2">
            <a:extLst>
              <a:ext uri="{FF2B5EF4-FFF2-40B4-BE49-F238E27FC236}">
                <a16:creationId xmlns:a16="http://schemas.microsoft.com/office/drawing/2014/main" id="{5D091D5E-0B00-A24A-B19D-E604D0860BB2}"/>
              </a:ext>
            </a:extLst>
          </p:cNvPr>
          <p:cNvSpPr>
            <a:spLocks noChangeAspect="1" noChangeArrowheads="1"/>
          </p:cNvSpPr>
          <p:nvPr/>
        </p:nvSpPr>
        <p:spPr bwMode="auto">
          <a:xfrm>
            <a:off x="2819655" y="2658054"/>
            <a:ext cx="1800200" cy="18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7FF13B73-E6D4-5D46-B7AA-85D5313AAF5A}"/>
              </a:ext>
            </a:extLst>
          </p:cNvPr>
          <p:cNvSpPr/>
          <p:nvPr/>
        </p:nvSpPr>
        <p:spPr>
          <a:xfrm>
            <a:off x="5152225" y="1161977"/>
            <a:ext cx="754563" cy="256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SSC</a:t>
            </a:r>
          </a:p>
        </p:txBody>
      </p:sp>
      <p:sp>
        <p:nvSpPr>
          <p:cNvPr id="10" name="Striped Right Arrow 9">
            <a:extLst>
              <a:ext uri="{FF2B5EF4-FFF2-40B4-BE49-F238E27FC236}">
                <a16:creationId xmlns:a16="http://schemas.microsoft.com/office/drawing/2014/main" id="{0DA4B6F6-924E-4C4A-B153-90452DB1DFE7}"/>
              </a:ext>
            </a:extLst>
          </p:cNvPr>
          <p:cNvSpPr/>
          <p:nvPr/>
        </p:nvSpPr>
        <p:spPr>
          <a:xfrm rot="5400000">
            <a:off x="5421373" y="1490029"/>
            <a:ext cx="242964" cy="258134"/>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CBC8DBAD-776B-D540-B347-A28EF0644342}"/>
              </a:ext>
            </a:extLst>
          </p:cNvPr>
          <p:cNvSpPr txBox="1"/>
          <p:nvPr/>
        </p:nvSpPr>
        <p:spPr>
          <a:xfrm>
            <a:off x="3589176" y="1410250"/>
            <a:ext cx="1584176" cy="307777"/>
          </a:xfrm>
          <a:prstGeom prst="rect">
            <a:avLst/>
          </a:prstGeom>
          <a:noFill/>
        </p:spPr>
        <p:txBody>
          <a:bodyPr wrap="square" rtlCol="0">
            <a:spAutoFit/>
          </a:bodyPr>
          <a:lstStyle/>
          <a:p>
            <a:r>
              <a:rPr lang="en-US" sz="1400" dirty="0"/>
              <a:t>Important to safety</a:t>
            </a:r>
          </a:p>
        </p:txBody>
      </p:sp>
      <p:sp>
        <p:nvSpPr>
          <p:cNvPr id="12" name="Down Arrow Callout 11">
            <a:extLst>
              <a:ext uri="{FF2B5EF4-FFF2-40B4-BE49-F238E27FC236}">
                <a16:creationId xmlns:a16="http://schemas.microsoft.com/office/drawing/2014/main" id="{FFE27C19-77FA-7945-BF41-E9E3CC99E84A}"/>
              </a:ext>
            </a:extLst>
          </p:cNvPr>
          <p:cNvSpPr/>
          <p:nvPr/>
        </p:nvSpPr>
        <p:spPr>
          <a:xfrm>
            <a:off x="3839114" y="1768364"/>
            <a:ext cx="3432517" cy="500616"/>
          </a:xfrm>
          <a:prstGeom prst="downArrowCallout">
            <a:avLst>
              <a:gd name="adj1" fmla="val 22992"/>
              <a:gd name="adj2" fmla="val 25000"/>
              <a:gd name="adj3" fmla="val 25000"/>
              <a:gd name="adj4" fmla="val 50923"/>
            </a:avLst>
          </a:prstGeom>
          <a:solidFill>
            <a:schemeClr val="accent1">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B94C2F-5694-D344-B9AC-D9C9E6D373A3}"/>
              </a:ext>
            </a:extLst>
          </p:cNvPr>
          <p:cNvSpPr txBox="1"/>
          <p:nvPr/>
        </p:nvSpPr>
        <p:spPr>
          <a:xfrm>
            <a:off x="3753151" y="1728989"/>
            <a:ext cx="3456384" cy="276999"/>
          </a:xfrm>
          <a:prstGeom prst="rect">
            <a:avLst/>
          </a:prstGeom>
          <a:noFill/>
        </p:spPr>
        <p:txBody>
          <a:bodyPr wrap="square" rtlCol="0">
            <a:spAutoFit/>
          </a:bodyPr>
          <a:lstStyle/>
          <a:p>
            <a:pPr algn="ctr"/>
            <a:r>
              <a:rPr lang="en-US" sz="1200" dirty="0"/>
              <a:t>Safety classification according to ESS-0016468 </a:t>
            </a:r>
          </a:p>
        </p:txBody>
      </p:sp>
      <p:sp>
        <p:nvSpPr>
          <p:cNvPr id="14" name="TextBox 13">
            <a:extLst>
              <a:ext uri="{FF2B5EF4-FFF2-40B4-BE49-F238E27FC236}">
                <a16:creationId xmlns:a16="http://schemas.microsoft.com/office/drawing/2014/main" id="{13199D95-F8C3-BB42-B209-455333F3E4BC}"/>
              </a:ext>
            </a:extLst>
          </p:cNvPr>
          <p:cNvSpPr txBox="1"/>
          <p:nvPr/>
        </p:nvSpPr>
        <p:spPr>
          <a:xfrm>
            <a:off x="4965117" y="2274170"/>
            <a:ext cx="1180508"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Category 1 to 5</a:t>
            </a:r>
          </a:p>
        </p:txBody>
      </p:sp>
      <p:sp>
        <p:nvSpPr>
          <p:cNvPr id="15" name="TextBox 14">
            <a:extLst>
              <a:ext uri="{FF2B5EF4-FFF2-40B4-BE49-F238E27FC236}">
                <a16:creationId xmlns:a16="http://schemas.microsoft.com/office/drawing/2014/main" id="{B97C5FAA-38CB-1845-A67D-A6227F4E5F9C}"/>
              </a:ext>
            </a:extLst>
          </p:cNvPr>
          <p:cNvSpPr txBox="1"/>
          <p:nvPr/>
        </p:nvSpPr>
        <p:spPr>
          <a:xfrm>
            <a:off x="6391353" y="2081990"/>
            <a:ext cx="4212469" cy="646331"/>
          </a:xfrm>
          <a:prstGeom prst="rect">
            <a:avLst/>
          </a:prstGeom>
          <a:noFill/>
        </p:spPr>
        <p:txBody>
          <a:bodyPr wrap="square" rtlCol="0">
            <a:spAutoFit/>
          </a:bodyPr>
          <a:lstStyle/>
          <a:p>
            <a:r>
              <a:rPr lang="en-US" sz="1200" dirty="0"/>
              <a:t>Quality class Q1 or Q2 (quality assurance activities requirements)</a:t>
            </a:r>
          </a:p>
          <a:p>
            <a:r>
              <a:rPr lang="en-US" sz="1200" dirty="0"/>
              <a:t>General design requirements (RFPD)</a:t>
            </a:r>
          </a:p>
          <a:p>
            <a:r>
              <a:rPr lang="en-US" sz="1200" dirty="0"/>
              <a:t>Loads to withstand (H1 to H5 events)</a:t>
            </a:r>
          </a:p>
        </p:txBody>
      </p:sp>
      <p:sp>
        <p:nvSpPr>
          <p:cNvPr id="16" name="Left Brace 15">
            <a:extLst>
              <a:ext uri="{FF2B5EF4-FFF2-40B4-BE49-F238E27FC236}">
                <a16:creationId xmlns:a16="http://schemas.microsoft.com/office/drawing/2014/main" id="{93E97CB7-C32D-B947-AB47-6BFAAAF8CACE}"/>
              </a:ext>
            </a:extLst>
          </p:cNvPr>
          <p:cNvSpPr/>
          <p:nvPr/>
        </p:nvSpPr>
        <p:spPr>
          <a:xfrm>
            <a:off x="6276039" y="2141723"/>
            <a:ext cx="144016" cy="57606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triped Right Arrow 16">
            <a:extLst>
              <a:ext uri="{FF2B5EF4-FFF2-40B4-BE49-F238E27FC236}">
                <a16:creationId xmlns:a16="http://schemas.microsoft.com/office/drawing/2014/main" id="{2E4B046B-FE0A-1047-B1D6-EAED6ADCA098}"/>
              </a:ext>
            </a:extLst>
          </p:cNvPr>
          <p:cNvSpPr/>
          <p:nvPr/>
        </p:nvSpPr>
        <p:spPr>
          <a:xfrm rot="5400000">
            <a:off x="5370025" y="2637692"/>
            <a:ext cx="345659" cy="239408"/>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60000862-2181-4647-9ACA-7A229246A9A6}"/>
              </a:ext>
            </a:extLst>
          </p:cNvPr>
          <p:cNvSpPr txBox="1"/>
          <p:nvPr/>
        </p:nvSpPr>
        <p:spPr>
          <a:xfrm>
            <a:off x="4632243" y="2948949"/>
            <a:ext cx="1846255" cy="276999"/>
          </a:xfrm>
          <a:prstGeom prst="rect">
            <a:avLst/>
          </a:prstGeom>
          <a:solidFill>
            <a:schemeClr val="bg1">
              <a:lumMod val="75000"/>
            </a:schemeClr>
          </a:solidFill>
          <a:ln>
            <a:solidFill>
              <a:schemeClr val="bg1">
                <a:lumMod val="50000"/>
              </a:schemeClr>
            </a:solidFill>
          </a:ln>
        </p:spPr>
        <p:txBody>
          <a:bodyPr wrap="square" rtlCol="0">
            <a:spAutoFit/>
          </a:bodyPr>
          <a:lstStyle/>
          <a:p>
            <a:r>
              <a:rPr lang="en-US" sz="1200" dirty="0"/>
              <a:t>Disciplines (technical area)</a:t>
            </a:r>
          </a:p>
        </p:txBody>
      </p:sp>
      <p:graphicFrame>
        <p:nvGraphicFramePr>
          <p:cNvPr id="19" name="Table 18">
            <a:extLst>
              <a:ext uri="{FF2B5EF4-FFF2-40B4-BE49-F238E27FC236}">
                <a16:creationId xmlns:a16="http://schemas.microsoft.com/office/drawing/2014/main" id="{95A5CDED-7250-7F44-B0CB-C3A7404ED179}"/>
              </a:ext>
            </a:extLst>
          </p:cNvPr>
          <p:cNvGraphicFramePr>
            <a:graphicFrameLocks noGrp="1"/>
          </p:cNvGraphicFramePr>
          <p:nvPr>
            <p:extLst/>
          </p:nvPr>
        </p:nvGraphicFramePr>
        <p:xfrm>
          <a:off x="1785722" y="3175782"/>
          <a:ext cx="8882805" cy="3154680"/>
        </p:xfrm>
        <a:graphic>
          <a:graphicData uri="http://schemas.openxmlformats.org/drawingml/2006/table">
            <a:tbl>
              <a:tblPr firstRow="1" bandRow="1">
                <a:tableStyleId>{2D5ABB26-0587-4C30-8999-92F81FD0307C}</a:tableStyleId>
              </a:tblPr>
              <a:tblGrid>
                <a:gridCol w="888281">
                  <a:extLst>
                    <a:ext uri="{9D8B030D-6E8A-4147-A177-3AD203B41FA5}">
                      <a16:colId xmlns:a16="http://schemas.microsoft.com/office/drawing/2014/main" val="20000"/>
                    </a:ext>
                  </a:extLst>
                </a:gridCol>
                <a:gridCol w="1954217">
                  <a:extLst>
                    <a:ext uri="{9D8B030D-6E8A-4147-A177-3AD203B41FA5}">
                      <a16:colId xmlns:a16="http://schemas.microsoft.com/office/drawing/2014/main" val="20001"/>
                    </a:ext>
                  </a:extLst>
                </a:gridCol>
                <a:gridCol w="1380474">
                  <a:extLst>
                    <a:ext uri="{9D8B030D-6E8A-4147-A177-3AD203B41FA5}">
                      <a16:colId xmlns:a16="http://schemas.microsoft.com/office/drawing/2014/main" val="20002"/>
                    </a:ext>
                  </a:extLst>
                </a:gridCol>
                <a:gridCol w="1601817">
                  <a:extLst>
                    <a:ext uri="{9D8B030D-6E8A-4147-A177-3AD203B41FA5}">
                      <a16:colId xmlns:a16="http://schemas.microsoft.com/office/drawing/2014/main" val="20003"/>
                    </a:ext>
                  </a:extLst>
                </a:gridCol>
                <a:gridCol w="1814424">
                  <a:extLst>
                    <a:ext uri="{9D8B030D-6E8A-4147-A177-3AD203B41FA5}">
                      <a16:colId xmlns:a16="http://schemas.microsoft.com/office/drawing/2014/main" val="20004"/>
                    </a:ext>
                  </a:extLst>
                </a:gridCol>
                <a:gridCol w="1243592">
                  <a:extLst>
                    <a:ext uri="{9D8B030D-6E8A-4147-A177-3AD203B41FA5}">
                      <a16:colId xmlns:a16="http://schemas.microsoft.com/office/drawing/2014/main" val="20005"/>
                    </a:ext>
                  </a:extLst>
                </a:gridCol>
              </a:tblGrid>
              <a:tr h="370840">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Mechanical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Electrical </a:t>
                      </a:r>
                    </a:p>
                    <a:p>
                      <a:pPr algn="ctr"/>
                      <a:r>
                        <a:rPr lang="en-US" sz="1200" dirty="0"/>
                        <a:t>and I &amp;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HVAC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Lifting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70840">
                <a:tc>
                  <a:txBody>
                    <a:bodyPr/>
                    <a:lstStyle/>
                    <a:p>
                      <a:pPr algn="ctr"/>
                      <a:r>
                        <a:rPr lang="en-US" sz="1200" dirty="0"/>
                        <a:t>Classes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ESS-0033258</a:t>
                      </a:r>
                    </a:p>
                    <a:p>
                      <a:pPr algn="ctr"/>
                      <a:r>
                        <a:rPr lang="en-US" sz="1200" dirty="0"/>
                        <a:t> </a:t>
                      </a:r>
                      <a:r>
                        <a:rPr lang="en-US" sz="1100" dirty="0">
                          <a:solidFill>
                            <a:schemeClr val="tx1"/>
                          </a:solidFill>
                          <a:effectLst/>
                        </a:rPr>
                        <a:t>ESS rules for radiation safety classification of mechanical equipment</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endParaRPr lang="en-US" sz="1200" dirty="0"/>
                    </a:p>
                    <a:p>
                      <a:pPr algn="ctr"/>
                      <a:r>
                        <a:rPr lang="en-US" sz="1200" dirty="0"/>
                        <a:t>ESS-0054158</a:t>
                      </a:r>
                    </a:p>
                    <a:p>
                      <a:pPr algn="ctr"/>
                      <a:r>
                        <a:rPr lang="en-US" sz="1100" kern="1200" dirty="0">
                          <a:solidFill>
                            <a:schemeClr val="tx1"/>
                          </a:solidFill>
                          <a:effectLst/>
                          <a:latin typeface="+mn-lt"/>
                          <a:ea typeface="+mn-ea"/>
                          <a:cs typeface="+mn-cs"/>
                        </a:rPr>
                        <a:t>ESS rules for radiation safety classification of Electrical</a:t>
                      </a:r>
                      <a:r>
                        <a:rPr lang="en-US" sz="1100" kern="1200" baseline="0" dirty="0">
                          <a:solidFill>
                            <a:schemeClr val="tx1"/>
                          </a:solidFill>
                          <a:effectLst/>
                          <a:latin typeface="+mn-lt"/>
                          <a:ea typeface="+mn-ea"/>
                          <a:cs typeface="+mn-cs"/>
                        </a:rPr>
                        <a:t> and </a:t>
                      </a:r>
                      <a:r>
                        <a:rPr lang="en-US" sz="1100" kern="1200" dirty="0">
                          <a:solidFill>
                            <a:schemeClr val="tx1"/>
                          </a:solidFill>
                          <a:effectLst/>
                          <a:latin typeface="+mn-lt"/>
                          <a:ea typeface="+mn-ea"/>
                          <a:cs typeface="+mn-cs"/>
                        </a:rPr>
                        <a:t>I&amp;C equipment</a:t>
                      </a:r>
                      <a:r>
                        <a:rPr lang="en-US" sz="1100" kern="1200" baseline="0" dirty="0">
                          <a:solidFill>
                            <a:schemeClr val="tx1"/>
                          </a:solidFill>
                          <a:effectLst/>
                          <a:latin typeface="+mn-lt"/>
                          <a:ea typeface="+mn-ea"/>
                          <a:cs typeface="+mn-cs"/>
                        </a:rPr>
                        <a:t> including </a:t>
                      </a:r>
                      <a:r>
                        <a:rPr lang="en-US" sz="1100" kern="1200" dirty="0">
                          <a:solidFill>
                            <a:schemeClr val="tx1"/>
                          </a:solidFill>
                          <a:effectLst/>
                          <a:latin typeface="+mn-lt"/>
                          <a:ea typeface="+mn-ea"/>
                          <a:cs typeface="+mn-cs"/>
                        </a:rPr>
                        <a:t>technical and quality requirements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200" dirty="0"/>
                        <a:t>ESS-0134987</a:t>
                      </a:r>
                    </a:p>
                    <a:p>
                      <a:pPr algn="ctr"/>
                      <a:r>
                        <a:rPr lang="en-US" sz="1100" kern="1200" dirty="0">
                          <a:solidFill>
                            <a:schemeClr val="tx1"/>
                          </a:solidFill>
                          <a:effectLst/>
                          <a:latin typeface="+mn-lt"/>
                          <a:ea typeface="+mn-ea"/>
                          <a:cs typeface="+mn-cs"/>
                        </a:rPr>
                        <a:t>ESS rules for radiation safety classification of civil structure</a:t>
                      </a:r>
                      <a:r>
                        <a:rPr lang="en-US" sz="1100" kern="1200" baseline="0" dirty="0">
                          <a:solidFill>
                            <a:schemeClr val="tx1"/>
                          </a:solidFill>
                          <a:effectLst/>
                          <a:latin typeface="+mn-lt"/>
                          <a:ea typeface="+mn-ea"/>
                          <a:cs typeface="+mn-cs"/>
                        </a:rPr>
                        <a:t> including</a:t>
                      </a:r>
                      <a:r>
                        <a:rPr lang="en-US" sz="1100" kern="1200" dirty="0">
                          <a:solidFill>
                            <a:schemeClr val="tx1"/>
                          </a:solidFill>
                          <a:effectLst/>
                          <a:latin typeface="+mn-lt"/>
                          <a:ea typeface="+mn-ea"/>
                          <a:cs typeface="+mn-cs"/>
                        </a:rPr>
                        <a:t> technical and quality requirements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ESS-0036956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rPr>
                        <a:t>ESS rules for radiation safety classification of HVAC systems and components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ESS-0135186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ESS rules for radiation safety classification of lifting equipment</a:t>
                      </a:r>
                      <a:r>
                        <a:rPr lang="en-US" sz="1100" kern="1200" baseline="0" dirty="0">
                          <a:solidFill>
                            <a:schemeClr val="tx1"/>
                          </a:solidFill>
                          <a:effectLst/>
                          <a:latin typeface="+mn-lt"/>
                          <a:ea typeface="+mn-ea"/>
                          <a:cs typeface="+mn-cs"/>
                        </a:rPr>
                        <a:t> including </a:t>
                      </a:r>
                      <a:r>
                        <a:rPr lang="en-US" sz="1100" kern="1200" dirty="0">
                          <a:solidFill>
                            <a:schemeClr val="tx1"/>
                          </a:solidFill>
                          <a:effectLst/>
                          <a:latin typeface="+mn-lt"/>
                          <a:ea typeface="+mn-ea"/>
                          <a:cs typeface="+mn-cs"/>
                        </a:rPr>
                        <a:t>technical and quality requirements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sz="1200" dirty="0"/>
                        <a:t>Design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ESS-0039311</a:t>
                      </a:r>
                    </a:p>
                    <a:p>
                      <a:pPr algn="ctr"/>
                      <a:r>
                        <a:rPr lang="en-US" sz="1100" dirty="0">
                          <a:solidFill>
                            <a:schemeClr val="tx1"/>
                          </a:solidFill>
                          <a:effectLst/>
                        </a:rPr>
                        <a:t>ESS rules for technical requirements for mechanical</a:t>
                      </a:r>
                      <a:r>
                        <a:rPr lang="en-US" sz="1100" baseline="0" dirty="0">
                          <a:solidFill>
                            <a:schemeClr val="tx1"/>
                          </a:solidFill>
                          <a:effectLst/>
                        </a:rPr>
                        <a:t> equipment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ESS-0037914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rPr>
                        <a:t>ESS rules for technical requirements applicable to HVAC</a:t>
                      </a:r>
                      <a:r>
                        <a:rPr lang="en-US" sz="1100" baseline="0" dirty="0">
                          <a:solidFill>
                            <a:schemeClr val="tx1"/>
                          </a:solidFill>
                          <a:effectLst/>
                        </a:rPr>
                        <a:t> systems and components</a:t>
                      </a:r>
                      <a:endParaRPr lang="en-US" sz="11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1200" dirty="0"/>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ESS-0047989</a:t>
                      </a:r>
                    </a:p>
                    <a:p>
                      <a:pPr algn="ctr"/>
                      <a:r>
                        <a:rPr lang="is-IS" sz="1100" dirty="0">
                          <a:solidFill>
                            <a:schemeClr val="tx1"/>
                          </a:solidFill>
                          <a:effectLst/>
                        </a:rPr>
                        <a:t>ESS rules for quality requirements for mechanical equipment</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ESS-0083831</a:t>
                      </a:r>
                    </a:p>
                    <a:p>
                      <a:pPr marL="0" marR="0" indent="0" algn="ctr" defTabSz="914400" rtl="0" eaLnBrk="1" fontAlgn="auto" latinLnBrk="0" hangingPunct="1">
                        <a:lnSpc>
                          <a:spcPct val="100000"/>
                        </a:lnSpc>
                        <a:spcBef>
                          <a:spcPts val="0"/>
                        </a:spcBef>
                        <a:spcAft>
                          <a:spcPts val="0"/>
                        </a:spcAft>
                        <a:buClrTx/>
                        <a:buSzTx/>
                        <a:buFontTx/>
                        <a:buNone/>
                        <a:tabLst/>
                        <a:defRPr/>
                      </a:pPr>
                      <a:r>
                        <a:rPr lang="is-IS" sz="1100" dirty="0">
                          <a:solidFill>
                            <a:schemeClr val="tx1"/>
                          </a:solidFill>
                          <a:effectLst/>
                        </a:rPr>
                        <a:t>ESS rules for quality requirements applicable to HVAC systems and  components</a:t>
                      </a:r>
                      <a:r>
                        <a:rPr lang="en-US" sz="12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 name="Striped Right Arrow 19">
            <a:extLst>
              <a:ext uri="{FF2B5EF4-FFF2-40B4-BE49-F238E27FC236}">
                <a16:creationId xmlns:a16="http://schemas.microsoft.com/office/drawing/2014/main" id="{519AC770-77D8-8B42-AA7F-D9640EC0A97D}"/>
              </a:ext>
            </a:extLst>
          </p:cNvPr>
          <p:cNvSpPr/>
          <p:nvPr/>
        </p:nvSpPr>
        <p:spPr>
          <a:xfrm>
            <a:off x="5998756" y="1179113"/>
            <a:ext cx="421299" cy="240466"/>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74916619-0197-2540-9FF1-B9F7AE47D48E}"/>
              </a:ext>
            </a:extLst>
          </p:cNvPr>
          <p:cNvSpPr txBox="1"/>
          <p:nvPr/>
        </p:nvSpPr>
        <p:spPr>
          <a:xfrm>
            <a:off x="6486688" y="1186682"/>
            <a:ext cx="4289343" cy="261610"/>
          </a:xfrm>
          <a:prstGeom prst="rect">
            <a:avLst/>
          </a:prstGeom>
          <a:solidFill>
            <a:schemeClr val="accent1">
              <a:lumMod val="60000"/>
              <a:lumOff val="40000"/>
            </a:schemeClr>
          </a:solidFill>
          <a:ln>
            <a:solidFill>
              <a:schemeClr val="bg1">
                <a:lumMod val="50000"/>
              </a:schemeClr>
            </a:solidFill>
          </a:ln>
        </p:spPr>
        <p:txBody>
          <a:bodyPr wrap="square" rtlCol="0">
            <a:spAutoFit/>
          </a:bodyPr>
          <a:lstStyle/>
          <a:p>
            <a:r>
              <a:rPr lang="en-US" sz="1100" dirty="0"/>
              <a:t>Quality level based on risk according to Graded approach ESS-0055446</a:t>
            </a:r>
          </a:p>
        </p:txBody>
      </p:sp>
      <p:sp>
        <p:nvSpPr>
          <p:cNvPr id="22" name="TextBox 21">
            <a:extLst>
              <a:ext uri="{FF2B5EF4-FFF2-40B4-BE49-F238E27FC236}">
                <a16:creationId xmlns:a16="http://schemas.microsoft.com/office/drawing/2014/main" id="{E75BADEF-593C-7C4C-9C51-45F0784C171B}"/>
              </a:ext>
            </a:extLst>
          </p:cNvPr>
          <p:cNvSpPr txBox="1"/>
          <p:nvPr/>
        </p:nvSpPr>
        <p:spPr>
          <a:xfrm>
            <a:off x="3239838" y="2551942"/>
            <a:ext cx="1484189" cy="400110"/>
          </a:xfrm>
          <a:prstGeom prst="rect">
            <a:avLst/>
          </a:prstGeom>
          <a:noFill/>
        </p:spPr>
        <p:txBody>
          <a:bodyPr wrap="none" rtlCol="0">
            <a:spAutoFit/>
          </a:bodyPr>
          <a:lstStyle/>
          <a:p>
            <a:pPr algn="l"/>
            <a:r>
              <a:rPr lang="en-GB" sz="2000" b="1" dirty="0">
                <a:solidFill>
                  <a:srgbClr val="FF0000"/>
                </a:solidFill>
              </a:rPr>
              <a:t>We are here</a:t>
            </a:r>
          </a:p>
        </p:txBody>
      </p:sp>
    </p:spTree>
    <p:extLst>
      <p:ext uri="{BB962C8B-B14F-4D97-AF65-F5344CB8AC3E}">
        <p14:creationId xmlns:p14="http://schemas.microsoft.com/office/powerpoint/2010/main" val="387680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9345335-A1E1-9F4D-8460-724AAC087C90}"/>
              </a:ext>
            </a:extLst>
          </p:cNvPr>
          <p:cNvSpPr>
            <a:spLocks noGrp="1"/>
          </p:cNvSpPr>
          <p:nvPr>
            <p:ph type="pic" sz="quarter" idx="12"/>
          </p:nvPr>
        </p:nvSpPr>
        <p:spPr/>
      </p:sp>
      <p:sp>
        <p:nvSpPr>
          <p:cNvPr id="9" name="Text Placeholder 8">
            <a:extLst>
              <a:ext uri="{FF2B5EF4-FFF2-40B4-BE49-F238E27FC236}">
                <a16:creationId xmlns:a16="http://schemas.microsoft.com/office/drawing/2014/main" id="{DC149FC0-1C07-C141-90E6-A13C3C7CA59C}"/>
              </a:ext>
            </a:extLst>
          </p:cNvPr>
          <p:cNvSpPr>
            <a:spLocks noGrp="1"/>
          </p:cNvSpPr>
          <p:nvPr>
            <p:ph type="body" sz="quarter" idx="11"/>
          </p:nvPr>
        </p:nvSpPr>
        <p:spPr/>
        <p:txBody>
          <a:bodyPr/>
          <a:lstStyle/>
          <a:p>
            <a:endParaRPr lang="en-GB"/>
          </a:p>
        </p:txBody>
      </p:sp>
      <p:sp>
        <p:nvSpPr>
          <p:cNvPr id="8" name="Text Placeholder 7">
            <a:extLst>
              <a:ext uri="{FF2B5EF4-FFF2-40B4-BE49-F238E27FC236}">
                <a16:creationId xmlns:a16="http://schemas.microsoft.com/office/drawing/2014/main" id="{C6CC3AC4-1BD4-0D42-ABAF-079F3110DA6E}"/>
              </a:ext>
            </a:extLst>
          </p:cNvPr>
          <p:cNvSpPr>
            <a:spLocks noGrp="1"/>
          </p:cNvSpPr>
          <p:nvPr>
            <p:ph type="body" sz="quarter" idx="10"/>
          </p:nvPr>
        </p:nvSpPr>
        <p:spPr/>
        <p:txBody>
          <a:bodyPr/>
          <a:lstStyle/>
          <a:p>
            <a:endParaRPr lang="en-GB"/>
          </a:p>
        </p:txBody>
      </p:sp>
      <p:sp>
        <p:nvSpPr>
          <p:cNvPr id="11" name="Text Placeholder 10">
            <a:extLst>
              <a:ext uri="{FF2B5EF4-FFF2-40B4-BE49-F238E27FC236}">
                <a16:creationId xmlns:a16="http://schemas.microsoft.com/office/drawing/2014/main" id="{FAADC0C5-26F8-9544-BE2D-CA47D0E8EF18}"/>
              </a:ext>
            </a:extLst>
          </p:cNvPr>
          <p:cNvSpPr>
            <a:spLocks noGrp="1"/>
          </p:cNvSpPr>
          <p:nvPr>
            <p:ph type="body" sz="quarter" idx="13"/>
          </p:nvPr>
        </p:nvSpPr>
        <p:spPr/>
        <p:txBody>
          <a:bodyPr/>
          <a:lstStyle/>
          <a:p>
            <a:r>
              <a:rPr lang="en-GB" dirty="0"/>
              <a:t>3</a:t>
            </a:r>
          </a:p>
        </p:txBody>
      </p:sp>
      <p:sp>
        <p:nvSpPr>
          <p:cNvPr id="12" name="Text Placeholder 11">
            <a:extLst>
              <a:ext uri="{FF2B5EF4-FFF2-40B4-BE49-F238E27FC236}">
                <a16:creationId xmlns:a16="http://schemas.microsoft.com/office/drawing/2014/main" id="{8A76E64E-2971-4049-8C42-4EFF111A11DD}"/>
              </a:ext>
            </a:extLst>
          </p:cNvPr>
          <p:cNvSpPr>
            <a:spLocks noGrp="1"/>
          </p:cNvSpPr>
          <p:nvPr>
            <p:ph type="body" sz="quarter" idx="14"/>
          </p:nvPr>
        </p:nvSpPr>
        <p:spPr/>
        <p:txBody>
          <a:bodyPr/>
          <a:lstStyle/>
          <a:p>
            <a:r>
              <a:rPr lang="en-GB" dirty="0"/>
              <a:t>Discipline Classification</a:t>
            </a:r>
          </a:p>
        </p:txBody>
      </p:sp>
      <p:sp>
        <p:nvSpPr>
          <p:cNvPr id="3" name="Date Placeholder 2">
            <a:extLst>
              <a:ext uri="{FF2B5EF4-FFF2-40B4-BE49-F238E27FC236}">
                <a16:creationId xmlns:a16="http://schemas.microsoft.com/office/drawing/2014/main" id="{E0CC101B-0EDF-B546-9A38-D40E86C4B46F}"/>
              </a:ext>
            </a:extLst>
          </p:cNvPr>
          <p:cNvSpPr>
            <a:spLocks noGrp="1"/>
          </p:cNvSpPr>
          <p:nvPr>
            <p:ph type="dt" sz="half" idx="4294967295"/>
          </p:nvPr>
        </p:nvSpPr>
        <p:spPr>
          <a:xfrm>
            <a:off x="0" y="6475413"/>
            <a:ext cx="833438" cy="365125"/>
          </a:xfrm>
        </p:spPr>
        <p:txBody>
          <a:bodyPr/>
          <a:lstStyle/>
          <a:p>
            <a:r>
              <a:rPr lang="sv-SE"/>
              <a:t>2022-11-10</a:t>
            </a:r>
          </a:p>
        </p:txBody>
      </p:sp>
    </p:spTree>
    <p:extLst>
      <p:ext uri="{BB962C8B-B14F-4D97-AF65-F5344CB8AC3E}">
        <p14:creationId xmlns:p14="http://schemas.microsoft.com/office/powerpoint/2010/main" val="240840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9345335-A1E1-9F4D-8460-724AAC087C90}"/>
              </a:ext>
            </a:extLst>
          </p:cNvPr>
          <p:cNvSpPr>
            <a:spLocks noGrp="1"/>
          </p:cNvSpPr>
          <p:nvPr>
            <p:ph type="pic" sz="quarter" idx="12"/>
          </p:nvPr>
        </p:nvSpPr>
        <p:spPr/>
      </p:sp>
      <p:sp>
        <p:nvSpPr>
          <p:cNvPr id="9" name="Text Placeholder 8">
            <a:extLst>
              <a:ext uri="{FF2B5EF4-FFF2-40B4-BE49-F238E27FC236}">
                <a16:creationId xmlns:a16="http://schemas.microsoft.com/office/drawing/2014/main" id="{DC149FC0-1C07-C141-90E6-A13C3C7CA59C}"/>
              </a:ext>
            </a:extLst>
          </p:cNvPr>
          <p:cNvSpPr>
            <a:spLocks noGrp="1"/>
          </p:cNvSpPr>
          <p:nvPr>
            <p:ph type="body" sz="quarter" idx="11"/>
          </p:nvPr>
        </p:nvSpPr>
        <p:spPr/>
        <p:txBody>
          <a:bodyPr/>
          <a:lstStyle/>
          <a:p>
            <a:endParaRPr lang="en-GB"/>
          </a:p>
        </p:txBody>
      </p:sp>
      <p:sp>
        <p:nvSpPr>
          <p:cNvPr id="8" name="Text Placeholder 7">
            <a:extLst>
              <a:ext uri="{FF2B5EF4-FFF2-40B4-BE49-F238E27FC236}">
                <a16:creationId xmlns:a16="http://schemas.microsoft.com/office/drawing/2014/main" id="{C6CC3AC4-1BD4-0D42-ABAF-079F3110DA6E}"/>
              </a:ext>
            </a:extLst>
          </p:cNvPr>
          <p:cNvSpPr>
            <a:spLocks noGrp="1"/>
          </p:cNvSpPr>
          <p:nvPr>
            <p:ph type="body" sz="quarter" idx="10"/>
          </p:nvPr>
        </p:nvSpPr>
        <p:spPr/>
        <p:txBody>
          <a:bodyPr/>
          <a:lstStyle/>
          <a:p>
            <a:endParaRPr lang="en-GB"/>
          </a:p>
        </p:txBody>
      </p:sp>
      <p:sp>
        <p:nvSpPr>
          <p:cNvPr id="11" name="Text Placeholder 10">
            <a:extLst>
              <a:ext uri="{FF2B5EF4-FFF2-40B4-BE49-F238E27FC236}">
                <a16:creationId xmlns:a16="http://schemas.microsoft.com/office/drawing/2014/main" id="{FAADC0C5-26F8-9544-BE2D-CA47D0E8EF18}"/>
              </a:ext>
            </a:extLst>
          </p:cNvPr>
          <p:cNvSpPr>
            <a:spLocks noGrp="1"/>
          </p:cNvSpPr>
          <p:nvPr>
            <p:ph type="body" sz="quarter" idx="13"/>
          </p:nvPr>
        </p:nvSpPr>
        <p:spPr/>
        <p:txBody>
          <a:bodyPr/>
          <a:lstStyle/>
          <a:p>
            <a:r>
              <a:rPr lang="en-GB" dirty="0"/>
              <a:t>1</a:t>
            </a:r>
          </a:p>
        </p:txBody>
      </p:sp>
      <p:sp>
        <p:nvSpPr>
          <p:cNvPr id="12" name="Text Placeholder 11">
            <a:extLst>
              <a:ext uri="{FF2B5EF4-FFF2-40B4-BE49-F238E27FC236}">
                <a16:creationId xmlns:a16="http://schemas.microsoft.com/office/drawing/2014/main" id="{8A76E64E-2971-4049-8C42-4EFF111A11DD}"/>
              </a:ext>
            </a:extLst>
          </p:cNvPr>
          <p:cNvSpPr>
            <a:spLocks noGrp="1"/>
          </p:cNvSpPr>
          <p:nvPr>
            <p:ph type="body" sz="quarter" idx="14"/>
          </p:nvPr>
        </p:nvSpPr>
        <p:spPr/>
        <p:txBody>
          <a:bodyPr/>
          <a:lstStyle/>
          <a:p>
            <a:r>
              <a:rPr lang="en-GB" dirty="0"/>
              <a:t>Welcome &amp; logistics</a:t>
            </a:r>
          </a:p>
        </p:txBody>
      </p:sp>
      <p:sp>
        <p:nvSpPr>
          <p:cNvPr id="3" name="Date Placeholder 2">
            <a:extLst>
              <a:ext uri="{FF2B5EF4-FFF2-40B4-BE49-F238E27FC236}">
                <a16:creationId xmlns:a16="http://schemas.microsoft.com/office/drawing/2014/main" id="{E0CC101B-0EDF-B546-9A38-D40E86C4B46F}"/>
              </a:ext>
            </a:extLst>
          </p:cNvPr>
          <p:cNvSpPr>
            <a:spLocks noGrp="1"/>
          </p:cNvSpPr>
          <p:nvPr>
            <p:ph type="dt" sz="half" idx="4294967295"/>
          </p:nvPr>
        </p:nvSpPr>
        <p:spPr>
          <a:xfrm>
            <a:off x="0" y="6475413"/>
            <a:ext cx="833438" cy="365125"/>
          </a:xfrm>
        </p:spPr>
        <p:txBody>
          <a:bodyPr/>
          <a:lstStyle/>
          <a:p>
            <a:r>
              <a:rPr lang="sv-SE"/>
              <a:t>2022-11-10</a:t>
            </a:r>
          </a:p>
        </p:txBody>
      </p:sp>
    </p:spTree>
    <p:extLst>
      <p:ext uri="{BB962C8B-B14F-4D97-AF65-F5344CB8AC3E}">
        <p14:creationId xmlns:p14="http://schemas.microsoft.com/office/powerpoint/2010/main" val="291816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834B89-66F2-1E48-A0D6-19F72C86ACAA}"/>
              </a:ext>
            </a:extLst>
          </p:cNvPr>
          <p:cNvSpPr>
            <a:spLocks noGrp="1"/>
          </p:cNvSpPr>
          <p:nvPr>
            <p:ph type="title"/>
          </p:nvPr>
        </p:nvSpPr>
        <p:spPr/>
        <p:txBody>
          <a:bodyPr/>
          <a:lstStyle/>
          <a:p>
            <a:r>
              <a:rPr lang="en-GB" dirty="0"/>
              <a:t>Discipline Classification</a:t>
            </a:r>
          </a:p>
        </p:txBody>
      </p:sp>
      <p:sp>
        <p:nvSpPr>
          <p:cNvPr id="9" name="Text Placeholder 8">
            <a:extLst>
              <a:ext uri="{FF2B5EF4-FFF2-40B4-BE49-F238E27FC236}">
                <a16:creationId xmlns:a16="http://schemas.microsoft.com/office/drawing/2014/main" id="{7F8D8AAF-3D07-AD48-B55E-11B928D64F5D}"/>
              </a:ext>
            </a:extLst>
          </p:cNvPr>
          <p:cNvSpPr>
            <a:spLocks noGrp="1"/>
          </p:cNvSpPr>
          <p:nvPr>
            <p:ph type="body" sz="quarter" idx="14"/>
          </p:nvPr>
        </p:nvSpPr>
        <p:spPr/>
        <p:txBody>
          <a:bodyPr/>
          <a:lstStyle/>
          <a:p>
            <a:endParaRPr lang="en-GB"/>
          </a:p>
        </p:txBody>
      </p:sp>
      <p:sp>
        <p:nvSpPr>
          <p:cNvPr id="8" name="Content Placeholder 7">
            <a:extLst>
              <a:ext uri="{FF2B5EF4-FFF2-40B4-BE49-F238E27FC236}">
                <a16:creationId xmlns:a16="http://schemas.microsoft.com/office/drawing/2014/main" id="{13196CF7-63F3-0442-AA04-665F23FD5B1E}"/>
              </a:ext>
            </a:extLst>
          </p:cNvPr>
          <p:cNvSpPr>
            <a:spLocks noGrp="1"/>
          </p:cNvSpPr>
          <p:nvPr>
            <p:ph idx="1"/>
          </p:nvPr>
        </p:nvSpPr>
        <p:spPr/>
        <p:txBody>
          <a:bodyPr/>
          <a:lstStyle/>
          <a:p>
            <a:pPr lvl="1"/>
            <a:r>
              <a:rPr lang="en-GB" dirty="0"/>
              <a:t>Mechanical – </a:t>
            </a:r>
            <a:r>
              <a:rPr lang="en-GB" b="1" dirty="0"/>
              <a:t>Cecilia</a:t>
            </a:r>
          </a:p>
          <a:p>
            <a:pPr lvl="1"/>
            <a:r>
              <a:rPr lang="en-GB" dirty="0"/>
              <a:t>Electrical/Instrumentation &amp; Control – Mikael Olsson</a:t>
            </a:r>
          </a:p>
          <a:p>
            <a:pPr lvl="1"/>
            <a:r>
              <a:rPr lang="en-GB" dirty="0"/>
              <a:t>Civil – Michael </a:t>
            </a:r>
            <a:r>
              <a:rPr lang="en-GB" dirty="0" err="1"/>
              <a:t>Sjöholm</a:t>
            </a:r>
            <a:endParaRPr lang="en-GB" dirty="0"/>
          </a:p>
          <a:p>
            <a:pPr lvl="1"/>
            <a:r>
              <a:rPr lang="en-GB" dirty="0"/>
              <a:t>Lifting – Michael </a:t>
            </a:r>
            <a:r>
              <a:rPr lang="en-GB" dirty="0" err="1"/>
              <a:t>Sjöholm</a:t>
            </a:r>
            <a:endParaRPr lang="en-GB" dirty="0"/>
          </a:p>
          <a:p>
            <a:pPr lvl="1"/>
            <a:r>
              <a:rPr lang="en-GB" dirty="0"/>
              <a:t>HVAC – Dawid </a:t>
            </a:r>
            <a:r>
              <a:rPr lang="en-GB" dirty="0" err="1"/>
              <a:t>Jodlowiec</a:t>
            </a:r>
            <a:endParaRPr lang="en-GB" dirty="0"/>
          </a:p>
        </p:txBody>
      </p:sp>
    </p:spTree>
    <p:extLst>
      <p:ext uri="{BB962C8B-B14F-4D97-AF65-F5344CB8AC3E}">
        <p14:creationId xmlns:p14="http://schemas.microsoft.com/office/powerpoint/2010/main" val="7202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9345335-A1E1-9F4D-8460-724AAC087C90}"/>
              </a:ext>
            </a:extLst>
          </p:cNvPr>
          <p:cNvSpPr>
            <a:spLocks noGrp="1"/>
          </p:cNvSpPr>
          <p:nvPr>
            <p:ph type="pic" sz="quarter" idx="12"/>
          </p:nvPr>
        </p:nvSpPr>
        <p:spPr/>
      </p:sp>
      <p:sp>
        <p:nvSpPr>
          <p:cNvPr id="9" name="Text Placeholder 8">
            <a:extLst>
              <a:ext uri="{FF2B5EF4-FFF2-40B4-BE49-F238E27FC236}">
                <a16:creationId xmlns:a16="http://schemas.microsoft.com/office/drawing/2014/main" id="{DC149FC0-1C07-C141-90E6-A13C3C7CA59C}"/>
              </a:ext>
            </a:extLst>
          </p:cNvPr>
          <p:cNvSpPr>
            <a:spLocks noGrp="1"/>
          </p:cNvSpPr>
          <p:nvPr>
            <p:ph type="body" sz="quarter" idx="11"/>
          </p:nvPr>
        </p:nvSpPr>
        <p:spPr/>
        <p:txBody>
          <a:bodyPr/>
          <a:lstStyle/>
          <a:p>
            <a:endParaRPr lang="en-GB"/>
          </a:p>
        </p:txBody>
      </p:sp>
      <p:sp>
        <p:nvSpPr>
          <p:cNvPr id="8" name="Text Placeholder 7">
            <a:extLst>
              <a:ext uri="{FF2B5EF4-FFF2-40B4-BE49-F238E27FC236}">
                <a16:creationId xmlns:a16="http://schemas.microsoft.com/office/drawing/2014/main" id="{C6CC3AC4-1BD4-0D42-ABAF-079F3110DA6E}"/>
              </a:ext>
            </a:extLst>
          </p:cNvPr>
          <p:cNvSpPr>
            <a:spLocks noGrp="1"/>
          </p:cNvSpPr>
          <p:nvPr>
            <p:ph type="body" sz="quarter" idx="10"/>
          </p:nvPr>
        </p:nvSpPr>
        <p:spPr/>
        <p:txBody>
          <a:bodyPr/>
          <a:lstStyle/>
          <a:p>
            <a:endParaRPr lang="en-GB"/>
          </a:p>
        </p:txBody>
      </p:sp>
      <p:sp>
        <p:nvSpPr>
          <p:cNvPr id="11" name="Text Placeholder 10">
            <a:extLst>
              <a:ext uri="{FF2B5EF4-FFF2-40B4-BE49-F238E27FC236}">
                <a16:creationId xmlns:a16="http://schemas.microsoft.com/office/drawing/2014/main" id="{FAADC0C5-26F8-9544-BE2D-CA47D0E8EF18}"/>
              </a:ext>
            </a:extLst>
          </p:cNvPr>
          <p:cNvSpPr>
            <a:spLocks noGrp="1"/>
          </p:cNvSpPr>
          <p:nvPr>
            <p:ph type="body" sz="quarter" idx="13"/>
          </p:nvPr>
        </p:nvSpPr>
        <p:spPr/>
        <p:txBody>
          <a:bodyPr/>
          <a:lstStyle/>
          <a:p>
            <a:r>
              <a:rPr lang="en-GB" dirty="0"/>
              <a:t>3</a:t>
            </a:r>
          </a:p>
        </p:txBody>
      </p:sp>
      <p:sp>
        <p:nvSpPr>
          <p:cNvPr id="12" name="Text Placeholder 11">
            <a:extLst>
              <a:ext uri="{FF2B5EF4-FFF2-40B4-BE49-F238E27FC236}">
                <a16:creationId xmlns:a16="http://schemas.microsoft.com/office/drawing/2014/main" id="{8A76E64E-2971-4049-8C42-4EFF111A11DD}"/>
              </a:ext>
            </a:extLst>
          </p:cNvPr>
          <p:cNvSpPr>
            <a:spLocks noGrp="1"/>
          </p:cNvSpPr>
          <p:nvPr>
            <p:ph type="body" sz="quarter" idx="14"/>
          </p:nvPr>
        </p:nvSpPr>
        <p:spPr/>
        <p:txBody>
          <a:bodyPr/>
          <a:lstStyle/>
          <a:p>
            <a:r>
              <a:rPr lang="en-GB" dirty="0"/>
              <a:t>Practical Application</a:t>
            </a:r>
          </a:p>
        </p:txBody>
      </p:sp>
      <p:sp>
        <p:nvSpPr>
          <p:cNvPr id="3" name="Date Placeholder 2">
            <a:extLst>
              <a:ext uri="{FF2B5EF4-FFF2-40B4-BE49-F238E27FC236}">
                <a16:creationId xmlns:a16="http://schemas.microsoft.com/office/drawing/2014/main" id="{E0CC101B-0EDF-B546-9A38-D40E86C4B46F}"/>
              </a:ext>
            </a:extLst>
          </p:cNvPr>
          <p:cNvSpPr>
            <a:spLocks noGrp="1"/>
          </p:cNvSpPr>
          <p:nvPr>
            <p:ph type="dt" sz="half" idx="4294967295"/>
          </p:nvPr>
        </p:nvSpPr>
        <p:spPr>
          <a:xfrm>
            <a:off x="0" y="6475413"/>
            <a:ext cx="833438" cy="365125"/>
          </a:xfrm>
        </p:spPr>
        <p:txBody>
          <a:bodyPr/>
          <a:lstStyle/>
          <a:p>
            <a:r>
              <a:rPr lang="sv-SE"/>
              <a:t>2022-11-10</a:t>
            </a:r>
          </a:p>
        </p:txBody>
      </p:sp>
    </p:spTree>
    <p:extLst>
      <p:ext uri="{BB962C8B-B14F-4D97-AF65-F5344CB8AC3E}">
        <p14:creationId xmlns:p14="http://schemas.microsoft.com/office/powerpoint/2010/main" val="44495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7412-B02B-C748-A1BD-54D2FF3120D4}"/>
              </a:ext>
            </a:extLst>
          </p:cNvPr>
          <p:cNvSpPr>
            <a:spLocks noGrp="1"/>
          </p:cNvSpPr>
          <p:nvPr>
            <p:ph type="title"/>
          </p:nvPr>
        </p:nvSpPr>
        <p:spPr/>
        <p:txBody>
          <a:bodyPr/>
          <a:lstStyle/>
          <a:p>
            <a:r>
              <a:rPr lang="en-GB" dirty="0"/>
              <a:t>Step 6 Classification</a:t>
            </a:r>
          </a:p>
        </p:txBody>
      </p:sp>
      <p:sp>
        <p:nvSpPr>
          <p:cNvPr id="3" name="Footer Placeholder 2">
            <a:extLst>
              <a:ext uri="{FF2B5EF4-FFF2-40B4-BE49-F238E27FC236}">
                <a16:creationId xmlns:a16="http://schemas.microsoft.com/office/drawing/2014/main" id="{CEDC2492-F400-5146-9DD1-6703685A862B}"/>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279B1AF2-C0F7-9644-8ACE-79B011FE255B}"/>
              </a:ext>
            </a:extLst>
          </p:cNvPr>
          <p:cNvSpPr>
            <a:spLocks noGrp="1"/>
          </p:cNvSpPr>
          <p:nvPr>
            <p:ph type="sldNum" sz="quarter" idx="12"/>
          </p:nvPr>
        </p:nvSpPr>
        <p:spPr/>
        <p:txBody>
          <a:bodyPr/>
          <a:lstStyle/>
          <a:p>
            <a:fld id="{F7283078-D760-1647-8B80-66BA8B52336D}" type="slidenum">
              <a:rPr lang="sv-SE" smtClean="0"/>
              <a:t>22</a:t>
            </a:fld>
            <a:endParaRPr lang="sv-SE" dirty="0"/>
          </a:p>
        </p:txBody>
      </p:sp>
      <p:sp>
        <p:nvSpPr>
          <p:cNvPr id="5" name="Text Placeholder 4">
            <a:extLst>
              <a:ext uri="{FF2B5EF4-FFF2-40B4-BE49-F238E27FC236}">
                <a16:creationId xmlns:a16="http://schemas.microsoft.com/office/drawing/2014/main" id="{B0EE9859-A654-DF42-8586-43412E1441DB}"/>
              </a:ext>
            </a:extLst>
          </p:cNvPr>
          <p:cNvSpPr>
            <a:spLocks noGrp="1"/>
          </p:cNvSpPr>
          <p:nvPr>
            <p:ph type="body" sz="quarter" idx="14"/>
          </p:nvPr>
        </p:nvSpPr>
        <p:spPr/>
        <p:txBody>
          <a:bodyPr/>
          <a:lstStyle/>
          <a:p>
            <a:r>
              <a:rPr lang="en-GB" dirty="0"/>
              <a:t>It is actually 3 sub-steps</a:t>
            </a:r>
          </a:p>
        </p:txBody>
      </p:sp>
      <p:sp>
        <p:nvSpPr>
          <p:cNvPr id="6" name="Content Placeholder 5">
            <a:extLst>
              <a:ext uri="{FF2B5EF4-FFF2-40B4-BE49-F238E27FC236}">
                <a16:creationId xmlns:a16="http://schemas.microsoft.com/office/drawing/2014/main" id="{5581E766-E7A3-8B4E-B230-667F626856E8}"/>
              </a:ext>
            </a:extLst>
          </p:cNvPr>
          <p:cNvSpPr>
            <a:spLocks noGrp="1"/>
          </p:cNvSpPr>
          <p:nvPr>
            <p:ph idx="1"/>
          </p:nvPr>
        </p:nvSpPr>
        <p:spPr>
          <a:xfrm>
            <a:off x="1195647" y="1572655"/>
            <a:ext cx="9937668" cy="4768062"/>
          </a:xfrm>
        </p:spPr>
        <p:txBody>
          <a:bodyPr>
            <a:normAutofit fontScale="92500" lnSpcReduction="20000"/>
          </a:bodyPr>
          <a:lstStyle/>
          <a:p>
            <a:pPr marL="82550" lvl="1" indent="0">
              <a:buNone/>
            </a:pPr>
            <a:r>
              <a:rPr lang="en-US" b="1" dirty="0">
                <a:solidFill>
                  <a:srgbClr val="000090"/>
                </a:solidFill>
              </a:rPr>
              <a:t>Step 6a – Categorization of RSFs</a:t>
            </a:r>
          </a:p>
          <a:p>
            <a:pPr lvl="1"/>
            <a:r>
              <a:rPr lang="en-US" dirty="0"/>
              <a:t>RSFs, not SSCs.</a:t>
            </a:r>
          </a:p>
          <a:p>
            <a:pPr lvl="1"/>
            <a:r>
              <a:rPr lang="en-US" dirty="0"/>
              <a:t>RSFs have a Categorization (Cat 5, Cat 1, Cat 2, or Cat 3).</a:t>
            </a:r>
          </a:p>
          <a:p>
            <a:pPr lvl="1"/>
            <a:r>
              <a:rPr lang="en-US" dirty="0"/>
              <a:t>We have one categorization report for all ESS RSFs (ESS-3730670).</a:t>
            </a:r>
          </a:p>
          <a:p>
            <a:pPr lvl="4"/>
            <a:endParaRPr lang="en-US" dirty="0"/>
          </a:p>
          <a:p>
            <a:pPr marL="82550" lvl="1" indent="0">
              <a:buNone/>
            </a:pPr>
            <a:r>
              <a:rPr lang="en-US" b="1" dirty="0">
                <a:solidFill>
                  <a:srgbClr val="000090"/>
                </a:solidFill>
              </a:rPr>
              <a:t>Step 6b – Classification of SSCs at the system level</a:t>
            </a:r>
          </a:p>
          <a:p>
            <a:pPr lvl="1"/>
            <a:r>
              <a:rPr lang="en-US" sz="1800" dirty="0"/>
              <a:t>SSCs (structures, systems, components), not RSFs.</a:t>
            </a:r>
          </a:p>
          <a:p>
            <a:pPr lvl="1"/>
            <a:r>
              <a:rPr lang="en-US" sz="1800" dirty="0"/>
              <a:t>This is only classification for radiation safety.</a:t>
            </a:r>
            <a:endParaRPr lang="en-US" sz="1400" dirty="0"/>
          </a:p>
          <a:p>
            <a:pPr lvl="1"/>
            <a:r>
              <a:rPr lang="en-US" sz="1800" dirty="0"/>
              <a:t>This is discipline-specific for Mechanical, Electrical/I&amp;C, HVAC, Civil disciplines.</a:t>
            </a:r>
          </a:p>
          <a:p>
            <a:pPr lvl="1"/>
            <a:r>
              <a:rPr lang="en-US" sz="1800" dirty="0"/>
              <a:t>SSCs have a Classification (MQC4, MQC3, EIC0, EICPA, EICW, etc.) that is discipline-specific.</a:t>
            </a:r>
          </a:p>
          <a:p>
            <a:pPr lvl="1"/>
            <a:r>
              <a:rPr lang="en-US" sz="1800" dirty="0"/>
              <a:t>Shielding does not have a classification.</a:t>
            </a:r>
          </a:p>
          <a:p>
            <a:pPr lvl="4"/>
            <a:endParaRPr lang="en-US" sz="1200" dirty="0"/>
          </a:p>
          <a:p>
            <a:pPr marL="82550" lvl="1" indent="0">
              <a:buNone/>
            </a:pPr>
            <a:r>
              <a:rPr lang="en-US" b="1" dirty="0">
                <a:solidFill>
                  <a:srgbClr val="000090"/>
                </a:solidFill>
              </a:rPr>
              <a:t>Step 6c – Classified component list (SSC)</a:t>
            </a:r>
          </a:p>
          <a:p>
            <a:pPr lvl="1"/>
            <a:r>
              <a:rPr lang="en-US" dirty="0"/>
              <a:t>This is also only classification for radiation safety.</a:t>
            </a:r>
            <a:endParaRPr lang="en-GB" dirty="0"/>
          </a:p>
        </p:txBody>
      </p:sp>
      <p:sp>
        <p:nvSpPr>
          <p:cNvPr id="7" name="Date Placeholder 6">
            <a:extLst>
              <a:ext uri="{FF2B5EF4-FFF2-40B4-BE49-F238E27FC236}">
                <a16:creationId xmlns:a16="http://schemas.microsoft.com/office/drawing/2014/main" id="{74ED6B09-142C-6C4A-8160-B0D01FBF1753}"/>
              </a:ext>
            </a:extLst>
          </p:cNvPr>
          <p:cNvSpPr>
            <a:spLocks noGrp="1"/>
          </p:cNvSpPr>
          <p:nvPr>
            <p:ph type="dt" sz="half" idx="10"/>
          </p:nvPr>
        </p:nvSpPr>
        <p:spPr/>
        <p:txBody>
          <a:bodyPr/>
          <a:lstStyle/>
          <a:p>
            <a:fld id="{18896B66-0B3A-474C-9C9C-E4F07B1F5DAD}" type="datetime1">
              <a:rPr lang="sv-SE" smtClean="0"/>
              <a:t>2023-01-16</a:t>
            </a:fld>
            <a:endParaRPr lang="sv-SE" dirty="0"/>
          </a:p>
        </p:txBody>
      </p:sp>
      <p:sp>
        <p:nvSpPr>
          <p:cNvPr id="8" name="Frame 7">
            <a:extLst>
              <a:ext uri="{FF2B5EF4-FFF2-40B4-BE49-F238E27FC236}">
                <a16:creationId xmlns:a16="http://schemas.microsoft.com/office/drawing/2014/main" id="{349D3367-CA03-024C-8B05-0B0CD152A95C}"/>
              </a:ext>
            </a:extLst>
          </p:cNvPr>
          <p:cNvSpPr/>
          <p:nvPr/>
        </p:nvSpPr>
        <p:spPr>
          <a:xfrm>
            <a:off x="746892" y="3102015"/>
            <a:ext cx="9360000" cy="2372810"/>
          </a:xfrm>
          <a:prstGeom prst="frame">
            <a:avLst>
              <a:gd name="adj1" fmla="val 1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4484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32FE-ECF9-2C42-B62F-D54C41813F00}"/>
              </a:ext>
            </a:extLst>
          </p:cNvPr>
          <p:cNvSpPr>
            <a:spLocks noGrp="1"/>
          </p:cNvSpPr>
          <p:nvPr>
            <p:ph type="title"/>
          </p:nvPr>
        </p:nvSpPr>
        <p:spPr/>
        <p:txBody>
          <a:bodyPr/>
          <a:lstStyle/>
          <a:p>
            <a:r>
              <a:rPr lang="en-GB" dirty="0"/>
              <a:t>Step 6 Classification</a:t>
            </a:r>
          </a:p>
        </p:txBody>
      </p:sp>
      <p:sp>
        <p:nvSpPr>
          <p:cNvPr id="3" name="Footer Placeholder 2">
            <a:extLst>
              <a:ext uri="{FF2B5EF4-FFF2-40B4-BE49-F238E27FC236}">
                <a16:creationId xmlns:a16="http://schemas.microsoft.com/office/drawing/2014/main" id="{E5506AA0-EB46-2A4C-809D-751243158E5E}"/>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165FDE6D-8C15-D84A-A663-84A7A9EC3DAD}"/>
              </a:ext>
            </a:extLst>
          </p:cNvPr>
          <p:cNvSpPr>
            <a:spLocks noGrp="1"/>
          </p:cNvSpPr>
          <p:nvPr>
            <p:ph type="sldNum" sz="quarter" idx="12"/>
          </p:nvPr>
        </p:nvSpPr>
        <p:spPr/>
        <p:txBody>
          <a:bodyPr/>
          <a:lstStyle/>
          <a:p>
            <a:fld id="{F7283078-D760-1647-8B80-66BA8B52336D}" type="slidenum">
              <a:rPr lang="sv-SE" smtClean="0"/>
              <a:t>23</a:t>
            </a:fld>
            <a:endParaRPr lang="sv-SE" dirty="0"/>
          </a:p>
        </p:txBody>
      </p:sp>
      <p:sp>
        <p:nvSpPr>
          <p:cNvPr id="5" name="Text Placeholder 4">
            <a:extLst>
              <a:ext uri="{FF2B5EF4-FFF2-40B4-BE49-F238E27FC236}">
                <a16:creationId xmlns:a16="http://schemas.microsoft.com/office/drawing/2014/main" id="{7F45DB4F-BAA2-3C45-858B-36EBC18924DC}"/>
              </a:ext>
            </a:extLst>
          </p:cNvPr>
          <p:cNvSpPr>
            <a:spLocks noGrp="1"/>
          </p:cNvSpPr>
          <p:nvPr>
            <p:ph type="body" sz="quarter" idx="14"/>
          </p:nvPr>
        </p:nvSpPr>
        <p:spPr/>
        <p:txBody>
          <a:bodyPr/>
          <a:lstStyle/>
          <a:p>
            <a:r>
              <a:rPr lang="en-GB" dirty="0"/>
              <a:t>More about the 3 sub-steps</a:t>
            </a:r>
          </a:p>
        </p:txBody>
      </p:sp>
      <p:sp>
        <p:nvSpPr>
          <p:cNvPr id="6" name="Content Placeholder 5">
            <a:extLst>
              <a:ext uri="{FF2B5EF4-FFF2-40B4-BE49-F238E27FC236}">
                <a16:creationId xmlns:a16="http://schemas.microsoft.com/office/drawing/2014/main" id="{D669B0A6-3773-1F4C-AC25-DE6D7D828A6F}"/>
              </a:ext>
            </a:extLst>
          </p:cNvPr>
          <p:cNvSpPr>
            <a:spLocks noGrp="1"/>
          </p:cNvSpPr>
          <p:nvPr>
            <p:ph idx="1"/>
          </p:nvPr>
        </p:nvSpPr>
        <p:spPr>
          <a:xfrm>
            <a:off x="1094400" y="1562400"/>
            <a:ext cx="10310200" cy="4912870"/>
          </a:xfrm>
        </p:spPr>
        <p:txBody>
          <a:bodyPr>
            <a:normAutofit fontScale="85000" lnSpcReduction="10000"/>
          </a:bodyPr>
          <a:lstStyle/>
          <a:p>
            <a:pPr marL="82550" lvl="1" indent="0">
              <a:buNone/>
            </a:pPr>
            <a:r>
              <a:rPr lang="en-US" b="1" dirty="0">
                <a:solidFill>
                  <a:srgbClr val="000090"/>
                </a:solidFill>
              </a:rPr>
              <a:t>Step 6a – Categorization of RSF.</a:t>
            </a:r>
          </a:p>
          <a:p>
            <a:pPr lvl="1"/>
            <a:r>
              <a:rPr lang="en-US" dirty="0"/>
              <a:t>Simply put, it states which functions are Operational Group (Category 5) and which are Safety Group (and, for the Safety Group RSFs it identifies which ones are Category 1 or 2 or 3).</a:t>
            </a:r>
          </a:p>
          <a:p>
            <a:pPr lvl="2"/>
            <a:endParaRPr lang="en-US" sz="1400" dirty="0"/>
          </a:p>
          <a:p>
            <a:pPr marL="82550" lvl="1" indent="0">
              <a:buNone/>
            </a:pPr>
            <a:r>
              <a:rPr lang="en-US" b="1" dirty="0">
                <a:solidFill>
                  <a:srgbClr val="000090"/>
                </a:solidFill>
              </a:rPr>
              <a:t>Step 6b – Classification of SSCs at the system level</a:t>
            </a:r>
            <a:endParaRPr lang="en-US" sz="1800" b="1" dirty="0">
              <a:solidFill>
                <a:srgbClr val="000090"/>
              </a:solidFill>
            </a:endParaRPr>
          </a:p>
          <a:p>
            <a:pPr lvl="1"/>
            <a:r>
              <a:rPr lang="en-US" dirty="0"/>
              <a:t>A classification report is written by the system expert(s).</a:t>
            </a:r>
            <a:endParaRPr lang="en-US" sz="1600" dirty="0"/>
          </a:p>
          <a:p>
            <a:pPr lvl="1"/>
            <a:r>
              <a:rPr lang="en-US" dirty="0"/>
              <a:t>The classification report is where you find the justification for the classification. This is the link between RSF and SSC.</a:t>
            </a:r>
            <a:endParaRPr lang="en-US" sz="1600" dirty="0"/>
          </a:p>
          <a:p>
            <a:pPr lvl="1"/>
            <a:r>
              <a:rPr lang="en-US" dirty="0"/>
              <a:t>We have a template for this report.</a:t>
            </a:r>
          </a:p>
          <a:p>
            <a:pPr lvl="4"/>
            <a:endParaRPr lang="en-US" sz="1200" dirty="0"/>
          </a:p>
          <a:p>
            <a:pPr marL="82550" lvl="1" indent="0">
              <a:buNone/>
            </a:pPr>
            <a:r>
              <a:rPr lang="en-US" b="1" dirty="0">
                <a:solidFill>
                  <a:srgbClr val="000090"/>
                </a:solidFill>
              </a:rPr>
              <a:t>Step 6c – Classified component list (SSC)</a:t>
            </a:r>
          </a:p>
          <a:p>
            <a:pPr lvl="1"/>
            <a:r>
              <a:rPr lang="en-US" dirty="0"/>
              <a:t>We have a template for this report.</a:t>
            </a:r>
          </a:p>
          <a:p>
            <a:pPr lvl="1"/>
            <a:r>
              <a:rPr lang="en-US" dirty="0"/>
              <a:t>It has been applied to show TSS system components (ESS-0191808 </a:t>
            </a:r>
            <a:r>
              <a:rPr lang="en-US" i="1" dirty="0"/>
              <a:t>TSS classification list</a:t>
            </a:r>
            <a:r>
              <a:rPr lang="en-US" dirty="0"/>
              <a:t>) and their classification.</a:t>
            </a:r>
          </a:p>
          <a:p>
            <a:pPr lvl="1"/>
            <a:r>
              <a:rPr lang="en-US" dirty="0"/>
              <a:t>It has been applied list the mechanical systems we have in the target station and what their classifications are (ESS-0258523 </a:t>
            </a:r>
            <a:r>
              <a:rPr lang="en-US" i="1" dirty="0"/>
              <a:t>ESS Target Mechanical Systems Classification list</a:t>
            </a:r>
            <a:r>
              <a:rPr lang="en-US" dirty="0"/>
              <a:t>).</a:t>
            </a:r>
            <a:endParaRPr lang="en-GB" dirty="0"/>
          </a:p>
        </p:txBody>
      </p:sp>
      <p:sp>
        <p:nvSpPr>
          <p:cNvPr id="7" name="Date Placeholder 6">
            <a:extLst>
              <a:ext uri="{FF2B5EF4-FFF2-40B4-BE49-F238E27FC236}">
                <a16:creationId xmlns:a16="http://schemas.microsoft.com/office/drawing/2014/main" id="{2FA23FEE-7CE2-C24D-8182-AFD67038FD7B}"/>
              </a:ext>
            </a:extLst>
          </p:cNvPr>
          <p:cNvSpPr>
            <a:spLocks noGrp="1"/>
          </p:cNvSpPr>
          <p:nvPr>
            <p:ph type="dt" sz="half" idx="10"/>
          </p:nvPr>
        </p:nvSpPr>
        <p:spPr/>
        <p:txBody>
          <a:bodyPr/>
          <a:lstStyle/>
          <a:p>
            <a:fld id="{18896B66-0B3A-474C-9C9C-E4F07B1F5DAD}" type="datetime1">
              <a:rPr lang="sv-SE" smtClean="0"/>
              <a:t>2023-01-16</a:t>
            </a:fld>
            <a:endParaRPr lang="sv-SE" dirty="0"/>
          </a:p>
        </p:txBody>
      </p:sp>
      <p:sp>
        <p:nvSpPr>
          <p:cNvPr id="8" name="Frame 7">
            <a:extLst>
              <a:ext uri="{FF2B5EF4-FFF2-40B4-BE49-F238E27FC236}">
                <a16:creationId xmlns:a16="http://schemas.microsoft.com/office/drawing/2014/main" id="{DA7B7C0E-3799-E74E-818C-4815EDEBD124}"/>
              </a:ext>
            </a:extLst>
          </p:cNvPr>
          <p:cNvSpPr/>
          <p:nvPr/>
        </p:nvSpPr>
        <p:spPr>
          <a:xfrm>
            <a:off x="746891" y="2665659"/>
            <a:ext cx="11047711" cy="1987364"/>
          </a:xfrm>
          <a:prstGeom prst="frame">
            <a:avLst>
              <a:gd name="adj1" fmla="val 1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13773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8B2E-EF9F-304F-8A14-EFB8C37E52C1}"/>
              </a:ext>
            </a:extLst>
          </p:cNvPr>
          <p:cNvSpPr>
            <a:spLocks noGrp="1"/>
          </p:cNvSpPr>
          <p:nvPr>
            <p:ph type="title"/>
          </p:nvPr>
        </p:nvSpPr>
        <p:spPr/>
        <p:txBody>
          <a:bodyPr/>
          <a:lstStyle/>
          <a:p>
            <a:r>
              <a:rPr lang="en-GB" dirty="0"/>
              <a:t>Step 6 Classification Report</a:t>
            </a:r>
          </a:p>
        </p:txBody>
      </p:sp>
      <p:sp>
        <p:nvSpPr>
          <p:cNvPr id="3" name="Footer Placeholder 2">
            <a:extLst>
              <a:ext uri="{FF2B5EF4-FFF2-40B4-BE49-F238E27FC236}">
                <a16:creationId xmlns:a16="http://schemas.microsoft.com/office/drawing/2014/main" id="{8BC898E9-1812-FC4A-9ACB-C8685B3E9A5D}"/>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7639EF99-A433-F04C-83E9-12D37E3A8550}"/>
              </a:ext>
            </a:extLst>
          </p:cNvPr>
          <p:cNvSpPr>
            <a:spLocks noGrp="1"/>
          </p:cNvSpPr>
          <p:nvPr>
            <p:ph type="sldNum" sz="quarter" idx="12"/>
          </p:nvPr>
        </p:nvSpPr>
        <p:spPr/>
        <p:txBody>
          <a:bodyPr/>
          <a:lstStyle/>
          <a:p>
            <a:fld id="{F7283078-D760-1647-8B80-66BA8B52336D}" type="slidenum">
              <a:rPr lang="sv-SE" smtClean="0"/>
              <a:t>24</a:t>
            </a:fld>
            <a:endParaRPr lang="sv-SE" dirty="0"/>
          </a:p>
        </p:txBody>
      </p:sp>
      <p:sp>
        <p:nvSpPr>
          <p:cNvPr id="5" name="Text Placeholder 4">
            <a:extLst>
              <a:ext uri="{FF2B5EF4-FFF2-40B4-BE49-F238E27FC236}">
                <a16:creationId xmlns:a16="http://schemas.microsoft.com/office/drawing/2014/main" id="{DB344719-4424-BC42-AB8E-C6A941410B6A}"/>
              </a:ext>
            </a:extLst>
          </p:cNvPr>
          <p:cNvSpPr>
            <a:spLocks noGrp="1"/>
          </p:cNvSpPr>
          <p:nvPr>
            <p:ph type="body" sz="quarter" idx="14"/>
          </p:nvPr>
        </p:nvSpPr>
        <p:spPr/>
        <p:txBody>
          <a:bodyPr/>
          <a:lstStyle/>
          <a:p>
            <a:r>
              <a:rPr lang="en-GB" dirty="0"/>
              <a:t>How does it work?</a:t>
            </a:r>
          </a:p>
        </p:txBody>
      </p:sp>
      <p:sp>
        <p:nvSpPr>
          <p:cNvPr id="6" name="Content Placeholder 5">
            <a:extLst>
              <a:ext uri="{FF2B5EF4-FFF2-40B4-BE49-F238E27FC236}">
                <a16:creationId xmlns:a16="http://schemas.microsoft.com/office/drawing/2014/main" id="{10CFD7C9-B2C9-EE45-AE86-516F8F84CAE2}"/>
              </a:ext>
            </a:extLst>
          </p:cNvPr>
          <p:cNvSpPr>
            <a:spLocks noGrp="1"/>
          </p:cNvSpPr>
          <p:nvPr>
            <p:ph idx="1"/>
          </p:nvPr>
        </p:nvSpPr>
        <p:spPr>
          <a:xfrm>
            <a:off x="1094400" y="1562400"/>
            <a:ext cx="10157800" cy="4768062"/>
          </a:xfrm>
        </p:spPr>
        <p:txBody>
          <a:bodyPr>
            <a:normAutofit lnSpcReduction="10000"/>
          </a:bodyPr>
          <a:lstStyle/>
          <a:p>
            <a:pPr marL="539750" lvl="1" indent="-457200">
              <a:buFont typeface="+mj-lt"/>
              <a:buAutoNum type="arabicPeriod"/>
            </a:pPr>
            <a:r>
              <a:rPr lang="en-US" b="1" dirty="0"/>
              <a:t>First</a:t>
            </a:r>
            <a:r>
              <a:rPr lang="en-US" dirty="0"/>
              <a:t>, the system owner looks in the Step 2-3 documents to find her system identified as an SSC.</a:t>
            </a:r>
            <a:endParaRPr lang="en-US" sz="1800" dirty="0"/>
          </a:p>
          <a:p>
            <a:pPr marL="539750" lvl="1" indent="-457200">
              <a:buFont typeface="+mj-lt"/>
              <a:buAutoNum type="arabicPeriod"/>
            </a:pPr>
            <a:r>
              <a:rPr lang="en-US" dirty="0"/>
              <a:t>Then the system owner looks at the ESS Categorization document to find out what the category of the RSFs are that her system is executing. </a:t>
            </a:r>
          </a:p>
          <a:p>
            <a:pPr lvl="2"/>
            <a:r>
              <a:rPr lang="en-US" dirty="0"/>
              <a:t>In other words, is her system executing an RSF that is Category 5? </a:t>
            </a:r>
          </a:p>
          <a:p>
            <a:pPr lvl="2"/>
            <a:r>
              <a:rPr lang="en-US" dirty="0"/>
              <a:t>Or is it executing an RSF that is Category 1?</a:t>
            </a:r>
            <a:endParaRPr lang="en-US" sz="1200" dirty="0"/>
          </a:p>
          <a:p>
            <a:pPr marL="539750" lvl="1" indent="-457200">
              <a:buFont typeface="+mj-lt"/>
              <a:buAutoNum type="arabicPeriod"/>
            </a:pPr>
            <a:r>
              <a:rPr lang="en-US" dirty="0"/>
              <a:t>Let’s assume that this system owner is Annika and her system is the MPS system.</a:t>
            </a:r>
            <a:endParaRPr lang="en-US" sz="1400" dirty="0"/>
          </a:p>
          <a:p>
            <a:pPr lvl="2"/>
            <a:r>
              <a:rPr lang="en-US" dirty="0"/>
              <a:t>MPS is executing an Operational Group RSF, so it is in Category 5.</a:t>
            </a:r>
            <a:endParaRPr lang="en-US" sz="1200" dirty="0"/>
          </a:p>
          <a:p>
            <a:pPr lvl="2"/>
            <a:r>
              <a:rPr lang="en-US" dirty="0"/>
              <a:t>Based on that information, she writes the classification report (or delegates to Johannes).</a:t>
            </a:r>
            <a:endParaRPr lang="en-US" sz="1200" dirty="0"/>
          </a:p>
          <a:p>
            <a:pPr lvl="2"/>
            <a:r>
              <a:rPr lang="en-US" dirty="0"/>
              <a:t>It is an electrical/I&amp;C system. Therefore, the electrical and I&amp;C class for this system is EIC0.</a:t>
            </a:r>
            <a:endParaRPr lang="en-US" sz="1000" dirty="0"/>
          </a:p>
          <a:p>
            <a:pPr lvl="2"/>
            <a:r>
              <a:rPr lang="en-US" dirty="0"/>
              <a:t>Now, based on the information in ESS-0054158 </a:t>
            </a:r>
            <a:r>
              <a:rPr lang="en-US" i="1" dirty="0"/>
              <a:t>ESS rules for radiation safety classification of Electrical and Instrumentation &amp; control equipment including design and quality requirements</a:t>
            </a:r>
            <a:r>
              <a:rPr lang="en-US" dirty="0"/>
              <a:t>, she knows what design rules to follow.</a:t>
            </a:r>
            <a:endParaRPr lang="en-US" sz="1000" dirty="0"/>
          </a:p>
          <a:p>
            <a:endParaRPr lang="en-GB" dirty="0"/>
          </a:p>
        </p:txBody>
      </p:sp>
      <p:sp>
        <p:nvSpPr>
          <p:cNvPr id="7" name="Date Placeholder 6">
            <a:extLst>
              <a:ext uri="{FF2B5EF4-FFF2-40B4-BE49-F238E27FC236}">
                <a16:creationId xmlns:a16="http://schemas.microsoft.com/office/drawing/2014/main" id="{90A857DD-B1B6-8342-B512-F2C37E94A75A}"/>
              </a:ext>
            </a:extLst>
          </p:cNvPr>
          <p:cNvSpPr>
            <a:spLocks noGrp="1"/>
          </p:cNvSpPr>
          <p:nvPr>
            <p:ph type="dt" sz="half" idx="10"/>
          </p:nvPr>
        </p:nvSpPr>
        <p:spPr/>
        <p:txBody>
          <a:bodyPr/>
          <a:lstStyle/>
          <a:p>
            <a:fld id="{18896B66-0B3A-474C-9C9C-E4F07B1F5DAD}" type="datetime1">
              <a:rPr lang="sv-SE" smtClean="0"/>
              <a:t>2023-01-16</a:t>
            </a:fld>
            <a:endParaRPr lang="sv-SE" dirty="0"/>
          </a:p>
        </p:txBody>
      </p:sp>
    </p:spTree>
    <p:extLst>
      <p:ext uri="{BB962C8B-B14F-4D97-AF65-F5344CB8AC3E}">
        <p14:creationId xmlns:p14="http://schemas.microsoft.com/office/powerpoint/2010/main" val="348275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E9FF-75FF-0697-88B3-DE5E8C93456D}"/>
              </a:ext>
            </a:extLst>
          </p:cNvPr>
          <p:cNvSpPr>
            <a:spLocks noGrp="1"/>
          </p:cNvSpPr>
          <p:nvPr>
            <p:ph type="title"/>
          </p:nvPr>
        </p:nvSpPr>
        <p:spPr/>
        <p:txBody>
          <a:bodyPr/>
          <a:lstStyle/>
          <a:p>
            <a:r>
              <a:rPr lang="en-GB" dirty="0"/>
              <a:t>Defining the SSC Classification</a:t>
            </a:r>
          </a:p>
        </p:txBody>
      </p:sp>
      <p:sp>
        <p:nvSpPr>
          <p:cNvPr id="3" name="Text Placeholder 2">
            <a:extLst>
              <a:ext uri="{FF2B5EF4-FFF2-40B4-BE49-F238E27FC236}">
                <a16:creationId xmlns:a16="http://schemas.microsoft.com/office/drawing/2014/main" id="{774F7260-4747-A08C-A60C-F6184ACFBEAD}"/>
              </a:ext>
            </a:extLst>
          </p:cNvPr>
          <p:cNvSpPr>
            <a:spLocks noGrp="1"/>
          </p:cNvSpPr>
          <p:nvPr>
            <p:ph type="body" sz="quarter" idx="14"/>
          </p:nvPr>
        </p:nvSpPr>
        <p:spPr/>
        <p:txBody>
          <a:bodyPr/>
          <a:lstStyle/>
          <a:p>
            <a:r>
              <a:rPr lang="en-GB" dirty="0"/>
              <a:t>Inputs</a:t>
            </a:r>
          </a:p>
        </p:txBody>
      </p:sp>
      <p:sp>
        <p:nvSpPr>
          <p:cNvPr id="4" name="Content Placeholder 3">
            <a:extLst>
              <a:ext uri="{FF2B5EF4-FFF2-40B4-BE49-F238E27FC236}">
                <a16:creationId xmlns:a16="http://schemas.microsoft.com/office/drawing/2014/main" id="{907DF8DD-90C6-56D0-B855-486D5ED3C5B3}"/>
              </a:ext>
            </a:extLst>
          </p:cNvPr>
          <p:cNvSpPr>
            <a:spLocks noGrp="1"/>
          </p:cNvSpPr>
          <p:nvPr>
            <p:ph idx="1"/>
          </p:nvPr>
        </p:nvSpPr>
        <p:spPr>
          <a:xfrm>
            <a:off x="1094399" y="1562400"/>
            <a:ext cx="9934671" cy="4912870"/>
          </a:xfrm>
        </p:spPr>
        <p:txBody>
          <a:bodyPr/>
          <a:lstStyle/>
          <a:p>
            <a:pPr marL="82550" lvl="1" indent="0">
              <a:buNone/>
            </a:pPr>
            <a:r>
              <a:rPr lang="en-GB" dirty="0"/>
              <a:t>Step 2-3 analyses</a:t>
            </a:r>
          </a:p>
          <a:p>
            <a:pPr lvl="1"/>
            <a:r>
              <a:rPr lang="en-GB" dirty="0"/>
              <a:t>Accelerator – </a:t>
            </a:r>
            <a:r>
              <a:rPr lang="en-GB" b="1" dirty="0"/>
              <a:t>Daniel Noll</a:t>
            </a:r>
          </a:p>
          <a:p>
            <a:pPr lvl="1"/>
            <a:r>
              <a:rPr lang="en-GB" dirty="0"/>
              <a:t>Target Utility Block/Monolith – </a:t>
            </a:r>
            <a:r>
              <a:rPr lang="en-GB" b="1" dirty="0"/>
              <a:t>Mikael Olsson</a:t>
            </a:r>
          </a:p>
          <a:p>
            <a:pPr lvl="1"/>
            <a:r>
              <a:rPr lang="en-GB" dirty="0"/>
              <a:t>Target High Bay/Transport Hall/Casks – </a:t>
            </a:r>
            <a:r>
              <a:rPr lang="en-GB" b="1" dirty="0"/>
              <a:t>Mikael Olsson</a:t>
            </a:r>
          </a:p>
          <a:p>
            <a:pPr lvl="1"/>
            <a:r>
              <a:rPr lang="en-GB" dirty="0"/>
              <a:t>Active Cells Facility – </a:t>
            </a:r>
            <a:r>
              <a:rPr lang="en-GB" b="1" dirty="0"/>
              <a:t>Kazim Raza Syed</a:t>
            </a:r>
          </a:p>
          <a:p>
            <a:pPr marL="82550" lvl="1" indent="0">
              <a:buNone/>
            </a:pPr>
            <a:endParaRPr lang="en-GB" dirty="0"/>
          </a:p>
          <a:p>
            <a:pPr marL="82550" lvl="1" indent="0">
              <a:buNone/>
            </a:pPr>
            <a:r>
              <a:rPr lang="en-GB" dirty="0"/>
              <a:t>ESS categorization document</a:t>
            </a:r>
          </a:p>
          <a:p>
            <a:pPr lvl="1"/>
            <a:r>
              <a:rPr lang="en-GB" dirty="0"/>
              <a:t>One for all ESS</a:t>
            </a:r>
          </a:p>
          <a:p>
            <a:pPr lvl="2"/>
            <a:endParaRPr lang="en-GB" dirty="0"/>
          </a:p>
          <a:p>
            <a:pPr lvl="2"/>
            <a:endParaRPr lang="en-GB" dirty="0"/>
          </a:p>
        </p:txBody>
      </p:sp>
      <p:sp>
        <p:nvSpPr>
          <p:cNvPr id="5" name="Date Placeholder 4">
            <a:extLst>
              <a:ext uri="{FF2B5EF4-FFF2-40B4-BE49-F238E27FC236}">
                <a16:creationId xmlns:a16="http://schemas.microsoft.com/office/drawing/2014/main" id="{8DBB954B-1814-48B6-B3D5-E650A7870173}"/>
              </a:ext>
            </a:extLst>
          </p:cNvPr>
          <p:cNvSpPr>
            <a:spLocks noGrp="1"/>
          </p:cNvSpPr>
          <p:nvPr>
            <p:ph type="dt" sz="half" idx="10"/>
          </p:nvPr>
        </p:nvSpPr>
        <p:spPr/>
        <p:txBody>
          <a:bodyPr/>
          <a:lstStyle/>
          <a:p>
            <a:r>
              <a:rPr lang="sv-SE"/>
              <a:t>2022-11-24</a:t>
            </a:r>
          </a:p>
        </p:txBody>
      </p:sp>
    </p:spTree>
    <p:extLst>
      <p:ext uri="{BB962C8B-B14F-4D97-AF65-F5344CB8AC3E}">
        <p14:creationId xmlns:p14="http://schemas.microsoft.com/office/powerpoint/2010/main" val="384651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79E7-BD5C-0548-9462-C5801E1E25DE}"/>
              </a:ext>
            </a:extLst>
          </p:cNvPr>
          <p:cNvSpPr>
            <a:spLocks noGrp="1"/>
          </p:cNvSpPr>
          <p:nvPr>
            <p:ph type="title"/>
          </p:nvPr>
        </p:nvSpPr>
        <p:spPr/>
        <p:txBody>
          <a:bodyPr/>
          <a:lstStyle/>
          <a:p>
            <a:r>
              <a:rPr lang="en-GB" dirty="0"/>
              <a:t>Step 2-3</a:t>
            </a:r>
          </a:p>
        </p:txBody>
      </p:sp>
      <p:sp>
        <p:nvSpPr>
          <p:cNvPr id="3" name="Footer Placeholder 2">
            <a:extLst>
              <a:ext uri="{FF2B5EF4-FFF2-40B4-BE49-F238E27FC236}">
                <a16:creationId xmlns:a16="http://schemas.microsoft.com/office/drawing/2014/main" id="{0413D0EC-A8FD-FE4F-8D54-3D98CDAD207A}"/>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D42D6F32-F0FD-6C4F-96ED-7886E3882B86}"/>
              </a:ext>
            </a:extLst>
          </p:cNvPr>
          <p:cNvSpPr>
            <a:spLocks noGrp="1"/>
          </p:cNvSpPr>
          <p:nvPr>
            <p:ph type="sldNum" sz="quarter" idx="12"/>
          </p:nvPr>
        </p:nvSpPr>
        <p:spPr/>
        <p:txBody>
          <a:bodyPr/>
          <a:lstStyle/>
          <a:p>
            <a:fld id="{F7283078-D760-1647-8B80-66BA8B52336D}" type="slidenum">
              <a:rPr lang="sv-SE" smtClean="0"/>
              <a:t>26</a:t>
            </a:fld>
            <a:endParaRPr lang="sv-SE" dirty="0"/>
          </a:p>
        </p:txBody>
      </p:sp>
      <p:sp>
        <p:nvSpPr>
          <p:cNvPr id="5" name="Text Placeholder 4">
            <a:extLst>
              <a:ext uri="{FF2B5EF4-FFF2-40B4-BE49-F238E27FC236}">
                <a16:creationId xmlns:a16="http://schemas.microsoft.com/office/drawing/2014/main" id="{6148DBC2-DFCA-AF48-900E-CC48A86F1FB5}"/>
              </a:ext>
            </a:extLst>
          </p:cNvPr>
          <p:cNvSpPr>
            <a:spLocks noGrp="1"/>
          </p:cNvSpPr>
          <p:nvPr>
            <p:ph type="body" sz="quarter" idx="14"/>
          </p:nvPr>
        </p:nvSpPr>
        <p:spPr/>
        <p:txBody>
          <a:bodyPr/>
          <a:lstStyle/>
          <a:p>
            <a:r>
              <a:rPr lang="en-GB" dirty="0"/>
              <a:t>Planned Operations &amp; Maintenance, RSF identification</a:t>
            </a:r>
          </a:p>
        </p:txBody>
      </p:sp>
      <p:sp>
        <p:nvSpPr>
          <p:cNvPr id="7" name="Date Placeholder 6">
            <a:extLst>
              <a:ext uri="{FF2B5EF4-FFF2-40B4-BE49-F238E27FC236}">
                <a16:creationId xmlns:a16="http://schemas.microsoft.com/office/drawing/2014/main" id="{4E719B48-C0FB-5B4F-9E49-5C371A1F6E17}"/>
              </a:ext>
            </a:extLst>
          </p:cNvPr>
          <p:cNvSpPr>
            <a:spLocks noGrp="1"/>
          </p:cNvSpPr>
          <p:nvPr>
            <p:ph type="dt" sz="half" idx="10"/>
          </p:nvPr>
        </p:nvSpPr>
        <p:spPr/>
        <p:txBody>
          <a:bodyPr/>
          <a:lstStyle/>
          <a:p>
            <a:fld id="{18896B66-0B3A-474C-9C9C-E4F07B1F5DAD}" type="datetime1">
              <a:rPr lang="sv-SE" smtClean="0"/>
              <a:t>2023-01-16</a:t>
            </a:fld>
            <a:endParaRPr lang="sv-SE" dirty="0"/>
          </a:p>
        </p:txBody>
      </p:sp>
      <p:sp>
        <p:nvSpPr>
          <p:cNvPr id="17" name="Rectangle 6">
            <a:extLst>
              <a:ext uri="{FF2B5EF4-FFF2-40B4-BE49-F238E27FC236}">
                <a16:creationId xmlns:a16="http://schemas.microsoft.com/office/drawing/2014/main" id="{EB60F288-2376-BB42-B7C8-911E6353D1F4}"/>
              </a:ext>
            </a:extLst>
          </p:cNvPr>
          <p:cNvSpPr>
            <a:spLocks noGrp="1" noChangeArrowheads="1"/>
          </p:cNvSpPr>
          <p:nvPr>
            <p:ph idx="1"/>
          </p:nvPr>
        </p:nvSpPr>
        <p:spPr bwMode="auto">
          <a:xfrm>
            <a:off x="1094401" y="1652197"/>
            <a:ext cx="10384091"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42887" indent="0" eaLnBrk="0" fontAlgn="base" hangingPunct="0">
              <a:spcBef>
                <a:spcPct val="0"/>
              </a:spcBef>
              <a:spcAft>
                <a:spcPct val="0"/>
              </a:spcAft>
              <a:buClr>
                <a:srgbClr val="000000"/>
              </a:buClr>
              <a:buNone/>
            </a:pPr>
            <a:r>
              <a:rPr kumimoji="0" lang="en-US" altLang="sv-SE" b="0" i="0" u="none" strike="noStrike" cap="none" normalizeH="0" baseline="0" dirty="0">
                <a:ln>
                  <a:noFill/>
                </a:ln>
                <a:solidFill>
                  <a:srgbClr val="000000"/>
                </a:solidFill>
                <a:effectLst/>
                <a:ea typeface="Times New Roman" panose="02020603050405020304" pitchFamily="18" charset="0"/>
              </a:rPr>
              <a:t>Step 2-3 Reports: These are where we have identified the RSFs (radiation safety functions that apply to both public and workers) and WRSFs (RSFs that only apply to workers) that we need for planned operations and maintenance of the ESS. In these reports, the RSFs are named along with the SSCs that execute them. Here SSCs are identified in a very simple way, including an FBS tag if it is known. </a:t>
            </a:r>
            <a:endParaRPr kumimoji="0" lang="en-US" altLang="sv-SE" b="0" i="0" u="none" strike="noStrike" cap="none" normalizeH="0" baseline="0" dirty="0">
              <a:ln>
                <a:noFill/>
              </a:ln>
              <a:solidFill>
                <a:schemeClr val="tx1"/>
              </a:solidFill>
              <a:effectLst/>
            </a:endParaRPr>
          </a:p>
          <a:p>
            <a:pPr marL="647700" lvl="1" indent="0" eaLnBrk="0" fontAlgn="base" hangingPunct="0">
              <a:spcBef>
                <a:spcPct val="0"/>
              </a:spcBef>
              <a:spcAft>
                <a:spcPct val="0"/>
              </a:spcAft>
              <a:buClrTx/>
              <a:buFont typeface="Courier New" panose="02070309020205020404" pitchFamily="49" charset="0"/>
              <a:buChar char="o"/>
            </a:pPr>
            <a:r>
              <a:rPr kumimoji="0" lang="en-US" altLang="sv-SE" sz="1800" b="0" i="1" u="none" strike="noStrike" cap="none" normalizeH="0" baseline="0" dirty="0">
                <a:ln>
                  <a:noFill/>
                </a:ln>
                <a:solidFill>
                  <a:srgbClr val="000000"/>
                </a:solidFill>
                <a:effectLst/>
              </a:rPr>
              <a:t> Identification of Radiological Hazards Resultant from Normal Operation of the Accelerator and Corresponding Radiation Safety Provisions (WRSF, RSF, AM)</a:t>
            </a:r>
            <a:r>
              <a:rPr kumimoji="0" lang="en-US" altLang="sv-SE" sz="1800" b="0" i="0" u="none" strike="noStrike" cap="none" normalizeH="0" baseline="0" dirty="0">
                <a:ln>
                  <a:noFill/>
                </a:ln>
                <a:solidFill>
                  <a:srgbClr val="000000"/>
                </a:solidFill>
                <a:effectLst/>
              </a:rPr>
              <a:t> </a:t>
            </a:r>
            <a:r>
              <a:rPr kumimoji="0" lang="en-US" altLang="sv-SE" sz="1800" b="1" i="0" u="none" strike="noStrike" cap="none" normalizeH="0" baseline="0" dirty="0">
                <a:ln>
                  <a:noFill/>
                </a:ln>
                <a:solidFill>
                  <a:srgbClr val="000000"/>
                </a:solidFill>
                <a:effectLst/>
              </a:rPr>
              <a:t>(ESS-2512573)</a:t>
            </a:r>
            <a:endParaRPr kumimoji="0" lang="en-US" altLang="sv-SE" sz="1800" b="0" i="0" u="none" strike="noStrike" cap="none" normalizeH="0" baseline="0" dirty="0">
              <a:ln>
                <a:noFill/>
              </a:ln>
              <a:solidFill>
                <a:srgbClr val="000000"/>
              </a:solidFill>
              <a:effectLst/>
            </a:endParaRPr>
          </a:p>
          <a:p>
            <a:pPr marL="647700" lvl="1" indent="0" eaLnBrk="0" fontAlgn="base" hangingPunct="0">
              <a:spcBef>
                <a:spcPct val="0"/>
              </a:spcBef>
              <a:spcAft>
                <a:spcPct val="0"/>
              </a:spcAft>
              <a:buClrTx/>
              <a:buFont typeface="Courier New" panose="02070309020205020404" pitchFamily="49" charset="0"/>
              <a:buChar char="o"/>
            </a:pPr>
            <a:r>
              <a:rPr kumimoji="0" lang="en-US" altLang="sv-SE" sz="1800" b="0" i="1" u="none" strike="noStrike" cap="none" normalizeH="0" baseline="0" dirty="0">
                <a:ln>
                  <a:noFill/>
                </a:ln>
                <a:solidFill>
                  <a:srgbClr val="000000"/>
                </a:solidFill>
                <a:effectLst/>
              </a:rPr>
              <a:t> Radiological hazards induced in the target utility block during normal operation and corresponding radiation safety provisions</a:t>
            </a:r>
            <a:r>
              <a:rPr kumimoji="0" lang="en-US" altLang="sv-SE" sz="1800" b="0" i="0" u="none" strike="noStrike" cap="none" normalizeH="0" baseline="0" dirty="0">
                <a:ln>
                  <a:noFill/>
                </a:ln>
                <a:solidFill>
                  <a:srgbClr val="000000"/>
                </a:solidFill>
                <a:effectLst/>
              </a:rPr>
              <a:t> </a:t>
            </a:r>
            <a:r>
              <a:rPr kumimoji="0" lang="en-US" altLang="sv-SE" sz="1800" b="1" i="0" u="none" strike="noStrike" cap="none" normalizeH="0" baseline="0" dirty="0">
                <a:ln>
                  <a:noFill/>
                </a:ln>
                <a:solidFill>
                  <a:srgbClr val="000000"/>
                </a:solidFill>
                <a:effectLst/>
              </a:rPr>
              <a:t>(ESS-2027007)</a:t>
            </a:r>
            <a:endParaRPr kumimoji="0" lang="en-US" altLang="sv-SE" sz="1800" b="0" i="0" u="none" strike="noStrike" cap="none" normalizeH="0" baseline="0" dirty="0">
              <a:ln>
                <a:noFill/>
              </a:ln>
              <a:solidFill>
                <a:srgbClr val="000000"/>
              </a:solidFill>
              <a:effectLst/>
            </a:endParaRPr>
          </a:p>
          <a:p>
            <a:pPr marL="647700" lvl="1" indent="0" eaLnBrk="0" fontAlgn="base" hangingPunct="0">
              <a:spcBef>
                <a:spcPct val="0"/>
              </a:spcBef>
              <a:spcAft>
                <a:spcPct val="0"/>
              </a:spcAft>
              <a:buClrTx/>
              <a:buFont typeface="Courier New" panose="02070309020205020404" pitchFamily="49" charset="0"/>
              <a:buChar char="o"/>
            </a:pPr>
            <a:r>
              <a:rPr kumimoji="0" lang="en-US" altLang="sv-SE" sz="1800" b="0" i="1" u="none" strike="noStrike" cap="none" normalizeH="0" baseline="0" dirty="0">
                <a:ln>
                  <a:noFill/>
                </a:ln>
                <a:solidFill>
                  <a:srgbClr val="000000"/>
                </a:solidFill>
                <a:effectLst/>
              </a:rPr>
              <a:t> Normal Operation Radiation hazard and Safety provisions in Active Cells Facility</a:t>
            </a:r>
            <a:r>
              <a:rPr kumimoji="0" lang="en-US" altLang="sv-SE" sz="1800" b="0" i="0" u="none" strike="noStrike" cap="none" normalizeH="0" baseline="0" dirty="0">
                <a:ln>
                  <a:noFill/>
                </a:ln>
                <a:solidFill>
                  <a:srgbClr val="000000"/>
                </a:solidFill>
                <a:effectLst/>
              </a:rPr>
              <a:t> </a:t>
            </a:r>
            <a:r>
              <a:rPr kumimoji="0" lang="en-US" altLang="sv-SE" sz="1800" b="1" i="0" u="none" strike="noStrike" cap="none" normalizeH="0" baseline="0" dirty="0">
                <a:ln>
                  <a:noFill/>
                </a:ln>
                <a:solidFill>
                  <a:srgbClr val="000000"/>
                </a:solidFill>
                <a:effectLst/>
              </a:rPr>
              <a:t>(ESS-1949562)</a:t>
            </a:r>
            <a:endParaRPr kumimoji="0" lang="en-US" altLang="sv-SE" sz="1800" b="0" i="0" u="none" strike="noStrike" cap="none" normalizeH="0" baseline="0" dirty="0">
              <a:ln>
                <a:noFill/>
              </a:ln>
              <a:solidFill>
                <a:srgbClr val="000000"/>
              </a:solidFill>
              <a:effectLst/>
            </a:endParaRPr>
          </a:p>
          <a:p>
            <a:pPr marL="647700" lvl="1" indent="0" eaLnBrk="0" fontAlgn="base" hangingPunct="0">
              <a:spcBef>
                <a:spcPct val="0"/>
              </a:spcBef>
              <a:spcAft>
                <a:spcPct val="0"/>
              </a:spcAft>
              <a:buClrTx/>
              <a:buFont typeface="Courier New" panose="02070309020205020404" pitchFamily="49" charset="0"/>
              <a:buChar char="o"/>
            </a:pPr>
            <a:r>
              <a:rPr kumimoji="0" lang="en-US" altLang="sv-SE" sz="1800" b="0" i="1" u="none" strike="noStrike" cap="none" normalizeH="0" baseline="0" dirty="0">
                <a:ln>
                  <a:noFill/>
                </a:ln>
                <a:solidFill>
                  <a:srgbClr val="000000"/>
                </a:solidFill>
                <a:effectLst/>
              </a:rPr>
              <a:t> Radiological hazards induced in the target high bay during normal operation and corresponding radiation safety provisions</a:t>
            </a:r>
            <a:r>
              <a:rPr kumimoji="0" lang="en-US" altLang="sv-SE" sz="1800" b="0" i="0" u="none" strike="noStrike" cap="none" normalizeH="0" baseline="0" dirty="0">
                <a:ln>
                  <a:noFill/>
                </a:ln>
                <a:solidFill>
                  <a:srgbClr val="000000"/>
                </a:solidFill>
                <a:effectLst/>
              </a:rPr>
              <a:t> </a:t>
            </a:r>
            <a:r>
              <a:rPr kumimoji="0" lang="en-US" altLang="sv-SE" sz="1800" b="1" i="0" u="none" strike="noStrike" cap="none" normalizeH="0" baseline="0" dirty="0">
                <a:ln>
                  <a:noFill/>
                </a:ln>
                <a:solidFill>
                  <a:srgbClr val="000000"/>
                </a:solidFill>
                <a:effectLst/>
              </a:rPr>
              <a:t>(ESS-2725102)</a:t>
            </a:r>
            <a:endParaRPr kumimoji="0" lang="en-US" altLang="sv-SE" sz="1800" b="0" i="0" u="none" strike="noStrike" cap="none" normalizeH="0" baseline="0" dirty="0">
              <a:ln>
                <a:noFill/>
              </a:ln>
              <a:solidFill>
                <a:srgbClr val="000000"/>
              </a:solidFill>
              <a:effectLst/>
            </a:endParaRPr>
          </a:p>
          <a:p>
            <a:pPr marL="647700" lvl="1" indent="0" eaLnBrk="0" fontAlgn="base" hangingPunct="0">
              <a:spcBef>
                <a:spcPct val="0"/>
              </a:spcBef>
              <a:spcAft>
                <a:spcPct val="0"/>
              </a:spcAft>
              <a:buClrTx/>
              <a:buFont typeface="Courier New" panose="02070309020205020404" pitchFamily="49" charset="0"/>
              <a:buChar char="o"/>
            </a:pPr>
            <a:r>
              <a:rPr kumimoji="0" lang="en-US" altLang="sv-SE" sz="1600" b="1" i="0" u="none" strike="noStrike" cap="none" normalizeH="0" baseline="0" dirty="0">
                <a:ln>
                  <a:noFill/>
                </a:ln>
                <a:solidFill>
                  <a:srgbClr val="000000"/>
                </a:solidFill>
                <a:effectLst/>
                <a:latin typeface="Arial" panose="020B0604020202020204" pitchFamily="34" charset="0"/>
              </a:rPr>
              <a:t> Suggested reading</a:t>
            </a:r>
            <a:r>
              <a:rPr kumimoji="0" lang="en-US" altLang="sv-SE" sz="1600" b="0" i="0" u="none" strike="noStrike" cap="none" normalizeH="0" baseline="0" dirty="0">
                <a:ln>
                  <a:noFill/>
                </a:ln>
                <a:solidFill>
                  <a:srgbClr val="000000"/>
                </a:solidFill>
                <a:effectLst/>
                <a:latin typeface="Arial" panose="020B0604020202020204" pitchFamily="34" charset="0"/>
              </a:rPr>
              <a:t>: </a:t>
            </a:r>
            <a:endParaRPr kumimoji="0" lang="en-US" altLang="sv-SE" sz="1600" b="0" i="0" u="none" strike="noStrike" cap="none" normalizeH="0" baseline="0" dirty="0">
              <a:ln>
                <a:noFill/>
              </a:ln>
              <a:solidFill>
                <a:schemeClr val="tx1"/>
              </a:solidFill>
              <a:effectLst/>
              <a:latin typeface="Arial" panose="020B0604020202020204" pitchFamily="34" charset="0"/>
            </a:endParaRPr>
          </a:p>
          <a:p>
            <a:pPr marL="1114425" lvl="2" indent="0" eaLnBrk="0" fontAlgn="base" hangingPunct="0">
              <a:spcBef>
                <a:spcPct val="0"/>
              </a:spcBef>
              <a:spcAft>
                <a:spcPct val="0"/>
              </a:spcAft>
              <a:buClrTx/>
              <a:buFont typeface="Wingdings" pitchFamily="2" charset="2"/>
              <a:buChar char=""/>
            </a:pPr>
            <a:r>
              <a:rPr kumimoji="0" lang="en-US" altLang="sv-SE" sz="1600" b="0" i="0" u="none" strike="noStrike" cap="none" normalizeH="0" baseline="0" dirty="0">
                <a:ln>
                  <a:noFill/>
                </a:ln>
                <a:solidFill>
                  <a:srgbClr val="000000"/>
                </a:solidFill>
                <a:effectLst/>
                <a:latin typeface="Arial" panose="020B0604020202020204" pitchFamily="34" charset="0"/>
              </a:rPr>
              <a:t> Chapters 5 and 6 of the four Step 2-3 reports. Look for where your SSC is mentioned.</a:t>
            </a:r>
            <a:endParaRPr kumimoji="0" lang="en-US" altLang="sv-SE"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551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79E7-BD5C-0548-9462-C5801E1E25DE}"/>
              </a:ext>
            </a:extLst>
          </p:cNvPr>
          <p:cNvSpPr>
            <a:spLocks noGrp="1"/>
          </p:cNvSpPr>
          <p:nvPr>
            <p:ph type="title"/>
          </p:nvPr>
        </p:nvSpPr>
        <p:spPr/>
        <p:txBody>
          <a:bodyPr/>
          <a:lstStyle/>
          <a:p>
            <a:r>
              <a:rPr lang="en-GB" dirty="0"/>
              <a:t>Categorisation Report</a:t>
            </a:r>
          </a:p>
        </p:txBody>
      </p:sp>
      <p:sp>
        <p:nvSpPr>
          <p:cNvPr id="3" name="Footer Placeholder 2">
            <a:extLst>
              <a:ext uri="{FF2B5EF4-FFF2-40B4-BE49-F238E27FC236}">
                <a16:creationId xmlns:a16="http://schemas.microsoft.com/office/drawing/2014/main" id="{0413D0EC-A8FD-FE4F-8D54-3D98CDAD207A}"/>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D42D6F32-F0FD-6C4F-96ED-7886E3882B86}"/>
              </a:ext>
            </a:extLst>
          </p:cNvPr>
          <p:cNvSpPr>
            <a:spLocks noGrp="1"/>
          </p:cNvSpPr>
          <p:nvPr>
            <p:ph type="sldNum" sz="quarter" idx="12"/>
          </p:nvPr>
        </p:nvSpPr>
        <p:spPr/>
        <p:txBody>
          <a:bodyPr/>
          <a:lstStyle/>
          <a:p>
            <a:fld id="{F7283078-D760-1647-8B80-66BA8B52336D}" type="slidenum">
              <a:rPr lang="sv-SE" smtClean="0"/>
              <a:t>27</a:t>
            </a:fld>
            <a:endParaRPr lang="sv-SE" dirty="0"/>
          </a:p>
        </p:txBody>
      </p:sp>
      <p:sp>
        <p:nvSpPr>
          <p:cNvPr id="5" name="Text Placeholder 4">
            <a:extLst>
              <a:ext uri="{FF2B5EF4-FFF2-40B4-BE49-F238E27FC236}">
                <a16:creationId xmlns:a16="http://schemas.microsoft.com/office/drawing/2014/main" id="{6148DBC2-DFCA-AF48-900E-CC48A86F1FB5}"/>
              </a:ext>
            </a:extLst>
          </p:cNvPr>
          <p:cNvSpPr>
            <a:spLocks noGrp="1"/>
          </p:cNvSpPr>
          <p:nvPr>
            <p:ph type="body" sz="quarter" idx="14"/>
          </p:nvPr>
        </p:nvSpPr>
        <p:spPr/>
        <p:txBody>
          <a:bodyPr/>
          <a:lstStyle/>
          <a:p>
            <a:r>
              <a:rPr lang="en-GB" dirty="0"/>
              <a:t>Operational Group – Cat5</a:t>
            </a:r>
          </a:p>
        </p:txBody>
      </p:sp>
      <p:sp>
        <p:nvSpPr>
          <p:cNvPr id="7" name="Date Placeholder 6">
            <a:extLst>
              <a:ext uri="{FF2B5EF4-FFF2-40B4-BE49-F238E27FC236}">
                <a16:creationId xmlns:a16="http://schemas.microsoft.com/office/drawing/2014/main" id="{4E719B48-C0FB-5B4F-9E49-5C371A1F6E17}"/>
              </a:ext>
            </a:extLst>
          </p:cNvPr>
          <p:cNvSpPr>
            <a:spLocks noGrp="1"/>
          </p:cNvSpPr>
          <p:nvPr>
            <p:ph type="dt" sz="half" idx="10"/>
          </p:nvPr>
        </p:nvSpPr>
        <p:spPr/>
        <p:txBody>
          <a:bodyPr/>
          <a:lstStyle/>
          <a:p>
            <a:fld id="{18896B66-0B3A-474C-9C9C-E4F07B1F5DAD}" type="datetime1">
              <a:rPr lang="sv-SE" smtClean="0"/>
              <a:t>2023-01-16</a:t>
            </a:fld>
            <a:endParaRPr lang="sv-SE" dirty="0"/>
          </a:p>
        </p:txBody>
      </p:sp>
      <p:sp>
        <p:nvSpPr>
          <p:cNvPr id="17" name="Rectangle 6">
            <a:extLst>
              <a:ext uri="{FF2B5EF4-FFF2-40B4-BE49-F238E27FC236}">
                <a16:creationId xmlns:a16="http://schemas.microsoft.com/office/drawing/2014/main" id="{EB60F288-2376-BB42-B7C8-911E6353D1F4}"/>
              </a:ext>
            </a:extLst>
          </p:cNvPr>
          <p:cNvSpPr>
            <a:spLocks noGrp="1" noChangeArrowheads="1"/>
          </p:cNvSpPr>
          <p:nvPr>
            <p:ph idx="1"/>
          </p:nvPr>
        </p:nvSpPr>
        <p:spPr bwMode="auto">
          <a:xfrm>
            <a:off x="1094401" y="1959976"/>
            <a:ext cx="10384091"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42887" indent="0" eaLnBrk="0" fontAlgn="base" hangingPunct="0">
              <a:spcBef>
                <a:spcPct val="0"/>
              </a:spcBef>
              <a:spcAft>
                <a:spcPct val="0"/>
              </a:spcAft>
              <a:buClr>
                <a:srgbClr val="000000"/>
              </a:buClr>
              <a:buNone/>
            </a:pPr>
            <a:r>
              <a:rPr kumimoji="0" lang="en-US" altLang="sv-SE" b="0" i="0" u="none" strike="noStrike" cap="none" normalizeH="0" baseline="0" dirty="0">
                <a:ln>
                  <a:noFill/>
                </a:ln>
                <a:solidFill>
                  <a:srgbClr val="000000"/>
                </a:solidFill>
                <a:effectLst/>
                <a:ea typeface="Times New Roman" panose="02020603050405020304" pitchFamily="18" charset="0"/>
              </a:rPr>
              <a:t>Categorisation Report: This is where the RSF category is determined. This is then input to the classification of the SSCs executing the RSF. The RSFs identified in the Step 2-3 reports are Cat5. </a:t>
            </a:r>
            <a:endParaRPr kumimoji="0" lang="en-US" altLang="sv-SE" b="0" i="0" u="none" strike="noStrike" cap="none" normalizeH="0" baseline="0" dirty="0">
              <a:ln>
                <a:noFill/>
              </a:ln>
              <a:solidFill>
                <a:schemeClr val="tx1"/>
              </a:solidFill>
              <a:effectLst/>
            </a:endParaRPr>
          </a:p>
          <a:p>
            <a:pPr marL="647700" lvl="1" indent="0" eaLnBrk="0" fontAlgn="base" hangingPunct="0">
              <a:spcBef>
                <a:spcPct val="0"/>
              </a:spcBef>
              <a:spcAft>
                <a:spcPct val="0"/>
              </a:spcAft>
              <a:buClrTx/>
              <a:buFont typeface="Courier New" panose="02070309020205020404" pitchFamily="49" charset="0"/>
              <a:buChar char="o"/>
            </a:pPr>
            <a:r>
              <a:rPr kumimoji="0" lang="en-US" altLang="sv-SE" b="0" i="1" u="none" strike="noStrike" cap="none" normalizeH="0" baseline="0" dirty="0">
                <a:ln>
                  <a:noFill/>
                </a:ln>
                <a:solidFill>
                  <a:srgbClr val="000000"/>
                </a:solidFill>
                <a:effectLst/>
                <a:ea typeface="Times New Roman" panose="02020603050405020304" pitchFamily="18" charset="0"/>
              </a:rPr>
              <a:t> Categorisation of ESS radiation safety functions</a:t>
            </a:r>
            <a:r>
              <a:rPr kumimoji="0" lang="en-US" altLang="sv-SE" b="0" i="0" u="none" strike="noStrike" cap="none" normalizeH="0" baseline="0" dirty="0">
                <a:ln>
                  <a:noFill/>
                </a:ln>
                <a:solidFill>
                  <a:srgbClr val="000000"/>
                </a:solidFill>
                <a:effectLst/>
                <a:ea typeface="Times New Roman" panose="02020603050405020304" pitchFamily="18" charset="0"/>
              </a:rPr>
              <a:t> </a:t>
            </a:r>
            <a:r>
              <a:rPr kumimoji="0" lang="en-US" altLang="sv-SE" b="1" i="0" u="none" strike="noStrike" cap="none" normalizeH="0" baseline="0" dirty="0">
                <a:ln>
                  <a:noFill/>
                </a:ln>
                <a:solidFill>
                  <a:srgbClr val="000000"/>
                </a:solidFill>
                <a:effectLst/>
                <a:ea typeface="Times New Roman" panose="02020603050405020304" pitchFamily="18" charset="0"/>
              </a:rPr>
              <a:t>(ESS-3730670)</a:t>
            </a:r>
            <a:endParaRPr kumimoji="0" lang="en-US" altLang="sv-SE" b="0" i="0" u="none" strike="noStrike" cap="none" normalizeH="0" baseline="0" dirty="0">
              <a:ln>
                <a:noFill/>
              </a:ln>
              <a:solidFill>
                <a:srgbClr val="000000"/>
              </a:solidFill>
              <a:effectLst/>
              <a:ea typeface="Times New Roman" panose="02020603050405020304" pitchFamily="18" charset="0"/>
            </a:endParaRPr>
          </a:p>
          <a:p>
            <a:pPr marL="647700" lvl="1" indent="0" eaLnBrk="0" fontAlgn="base" hangingPunct="0">
              <a:spcBef>
                <a:spcPct val="0"/>
              </a:spcBef>
              <a:spcAft>
                <a:spcPct val="0"/>
              </a:spcAft>
              <a:buClrTx/>
              <a:buFont typeface="Courier New" panose="02070309020205020404" pitchFamily="49" charset="0"/>
              <a:buChar char="o"/>
            </a:pPr>
            <a:r>
              <a:rPr kumimoji="0" lang="en-US" altLang="sv-SE" b="1" i="0" u="none" strike="noStrike" cap="none" normalizeH="0" baseline="0" dirty="0">
                <a:ln>
                  <a:noFill/>
                </a:ln>
                <a:solidFill>
                  <a:srgbClr val="000000"/>
                </a:solidFill>
                <a:effectLst/>
                <a:ea typeface="Times New Roman" panose="02020603050405020304" pitchFamily="18" charset="0"/>
              </a:rPr>
              <a:t> Suggested reading</a:t>
            </a:r>
            <a:r>
              <a:rPr kumimoji="0" lang="en-US" altLang="sv-SE" b="0" i="0" u="none" strike="noStrike" cap="none" normalizeH="0" baseline="0" dirty="0">
                <a:ln>
                  <a:noFill/>
                </a:ln>
                <a:solidFill>
                  <a:srgbClr val="000000"/>
                </a:solidFill>
                <a:effectLst/>
                <a:ea typeface="Times New Roman" panose="02020603050405020304" pitchFamily="18" charset="0"/>
              </a:rPr>
              <a:t>: </a:t>
            </a:r>
            <a:endParaRPr kumimoji="0" lang="en-US" altLang="sv-SE" b="0" i="0" u="none" strike="noStrike" cap="none" normalizeH="0" baseline="0" dirty="0">
              <a:ln>
                <a:noFill/>
              </a:ln>
              <a:solidFill>
                <a:schemeClr val="tx1"/>
              </a:solidFill>
              <a:effectLst/>
            </a:endParaRPr>
          </a:p>
          <a:p>
            <a:pPr marL="1114425" lvl="2" indent="0" eaLnBrk="0" fontAlgn="base" hangingPunct="0">
              <a:spcBef>
                <a:spcPct val="0"/>
              </a:spcBef>
              <a:spcAft>
                <a:spcPct val="0"/>
              </a:spcAft>
              <a:buClrTx/>
              <a:buFont typeface="Wingdings" pitchFamily="2" charset="2"/>
              <a:buChar char=""/>
            </a:pPr>
            <a:r>
              <a:rPr kumimoji="0" lang="en-US" altLang="sv-SE" sz="2000" b="0" i="0" u="none" strike="noStrike" cap="none" normalizeH="0" baseline="0" dirty="0">
                <a:ln>
                  <a:noFill/>
                </a:ln>
                <a:solidFill>
                  <a:srgbClr val="000000"/>
                </a:solidFill>
                <a:effectLst/>
                <a:ea typeface="Times New Roman" panose="02020603050405020304" pitchFamily="18" charset="0"/>
              </a:rPr>
              <a:t> Chapters 1, 2, 3 for an overview</a:t>
            </a:r>
          </a:p>
          <a:p>
            <a:pPr marL="1114425" lvl="2" indent="0" eaLnBrk="0" fontAlgn="base" hangingPunct="0">
              <a:spcBef>
                <a:spcPct val="0"/>
              </a:spcBef>
              <a:spcAft>
                <a:spcPct val="0"/>
              </a:spcAft>
              <a:buClrTx/>
              <a:buFont typeface="Wingdings" pitchFamily="2" charset="2"/>
              <a:buChar char=""/>
            </a:pPr>
            <a:r>
              <a:rPr kumimoji="0" lang="en-US" altLang="sv-SE" sz="2000" b="0" i="0" u="none" strike="noStrike" cap="none" normalizeH="0" baseline="0" dirty="0">
                <a:ln>
                  <a:noFill/>
                </a:ln>
                <a:solidFill>
                  <a:srgbClr val="000000"/>
                </a:solidFill>
                <a:effectLst/>
                <a:ea typeface="Times New Roman" panose="02020603050405020304" pitchFamily="18" charset="0"/>
              </a:rPr>
              <a:t> Section 6.1 about Categorisation of Operational Group RSFs (these are what are identified in the Step 2-3 reports)</a:t>
            </a:r>
          </a:p>
          <a:p>
            <a:pPr marL="1114425" lvl="2" indent="0" eaLnBrk="0" fontAlgn="base" hangingPunct="0">
              <a:spcBef>
                <a:spcPct val="0"/>
              </a:spcBef>
              <a:spcAft>
                <a:spcPct val="0"/>
              </a:spcAft>
              <a:buClrTx/>
              <a:buFont typeface="Wingdings" pitchFamily="2" charset="2"/>
              <a:buChar char=""/>
            </a:pPr>
            <a:r>
              <a:rPr kumimoji="0" lang="en-US" altLang="sv-SE" sz="2000" b="0" i="0" u="none" strike="noStrike" cap="none" normalizeH="0" baseline="0" dirty="0">
                <a:ln>
                  <a:noFill/>
                </a:ln>
                <a:solidFill>
                  <a:srgbClr val="000000"/>
                </a:solidFill>
                <a:effectLst/>
                <a:ea typeface="Times New Roman" panose="02020603050405020304" pitchFamily="18" charset="0"/>
              </a:rPr>
              <a:t> The first part of Chapter 7, Summary of RSF Categorisation</a:t>
            </a:r>
          </a:p>
          <a:p>
            <a:pPr marL="1114425" lvl="2" indent="0" eaLnBrk="0" fontAlgn="base" hangingPunct="0">
              <a:spcBef>
                <a:spcPct val="0"/>
              </a:spcBef>
              <a:spcAft>
                <a:spcPct val="0"/>
              </a:spcAft>
              <a:buClrTx/>
              <a:buFont typeface="Wingdings" pitchFamily="2" charset="2"/>
              <a:buChar char=""/>
            </a:pPr>
            <a:r>
              <a:rPr kumimoji="0" lang="en-US" altLang="sv-SE" sz="2000" b="1" i="0" u="none" strike="noStrike" cap="none" normalizeH="0" baseline="0" dirty="0">
                <a:ln>
                  <a:noFill/>
                </a:ln>
                <a:solidFill>
                  <a:srgbClr val="000000"/>
                </a:solidFill>
                <a:effectLst/>
                <a:ea typeface="Times New Roman" panose="02020603050405020304" pitchFamily="18" charset="0"/>
              </a:rPr>
              <a:t> @John Michael, </a:t>
            </a:r>
            <a:r>
              <a:rPr kumimoji="0" lang="en-US" altLang="sv-SE" sz="2000" b="1" i="0" u="none" strike="noStrike" cap="none" normalizeH="0" baseline="0" dirty="0" err="1">
                <a:ln>
                  <a:noFill/>
                </a:ln>
                <a:solidFill>
                  <a:srgbClr val="000000"/>
                </a:solidFill>
                <a:effectLst/>
                <a:ea typeface="Times New Roman" panose="02020603050405020304" pitchFamily="18" charset="0"/>
              </a:rPr>
              <a:t>Morteza</a:t>
            </a:r>
            <a:r>
              <a:rPr kumimoji="0" lang="en-US" altLang="sv-SE" sz="2000" b="1" i="0" u="none" strike="noStrike" cap="none" normalizeH="0" baseline="0" dirty="0">
                <a:ln>
                  <a:noFill/>
                </a:ln>
                <a:solidFill>
                  <a:srgbClr val="000000"/>
                </a:solidFill>
                <a:effectLst/>
                <a:ea typeface="Times New Roman" panose="02020603050405020304" pitchFamily="18" charset="0"/>
              </a:rPr>
              <a:t>, and Annika</a:t>
            </a:r>
            <a:r>
              <a:rPr kumimoji="0" lang="en-US" altLang="sv-SE" sz="2000" b="0" i="0" u="none" strike="noStrike" cap="none" normalizeH="0" baseline="0" dirty="0">
                <a:ln>
                  <a:noFill/>
                </a:ln>
                <a:solidFill>
                  <a:srgbClr val="000000"/>
                </a:solidFill>
                <a:effectLst/>
                <a:ea typeface="Times New Roman" panose="02020603050405020304" pitchFamily="18" charset="0"/>
              </a:rPr>
              <a:t> – Chapter 8 about WRSFs. We will talk separately about systems executing WRSFs in DIDW-L2 and DIDW-L3.</a:t>
            </a:r>
            <a:endParaRPr kumimoji="0" lang="en-US" altLang="sv-SE"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712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1428-BCBD-354E-8FCE-355A0025567C}"/>
              </a:ext>
            </a:extLst>
          </p:cNvPr>
          <p:cNvSpPr>
            <a:spLocks noGrp="1"/>
          </p:cNvSpPr>
          <p:nvPr>
            <p:ph type="title"/>
          </p:nvPr>
        </p:nvSpPr>
        <p:spPr/>
        <p:txBody>
          <a:bodyPr/>
          <a:lstStyle/>
          <a:p>
            <a:r>
              <a:rPr lang="en-GB" dirty="0"/>
              <a:t>Practical Application</a:t>
            </a:r>
          </a:p>
        </p:txBody>
      </p:sp>
      <p:sp>
        <p:nvSpPr>
          <p:cNvPr id="3" name="Footer Placeholder 2">
            <a:extLst>
              <a:ext uri="{FF2B5EF4-FFF2-40B4-BE49-F238E27FC236}">
                <a16:creationId xmlns:a16="http://schemas.microsoft.com/office/drawing/2014/main" id="{62CAF0BF-3016-9A4F-9219-6C399E32383E}"/>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8E145E0E-D00E-D244-9749-B322C3BFAB0B}"/>
              </a:ext>
            </a:extLst>
          </p:cNvPr>
          <p:cNvSpPr>
            <a:spLocks noGrp="1"/>
          </p:cNvSpPr>
          <p:nvPr>
            <p:ph type="sldNum" sz="quarter" idx="12"/>
          </p:nvPr>
        </p:nvSpPr>
        <p:spPr/>
        <p:txBody>
          <a:bodyPr/>
          <a:lstStyle/>
          <a:p>
            <a:fld id="{F7283078-D760-1647-8B80-66BA8B52336D}" type="slidenum">
              <a:rPr lang="sv-SE" smtClean="0"/>
              <a:t>28</a:t>
            </a:fld>
            <a:endParaRPr lang="sv-SE" dirty="0"/>
          </a:p>
        </p:txBody>
      </p:sp>
      <p:sp>
        <p:nvSpPr>
          <p:cNvPr id="5" name="Text Placeholder 4">
            <a:extLst>
              <a:ext uri="{FF2B5EF4-FFF2-40B4-BE49-F238E27FC236}">
                <a16:creationId xmlns:a16="http://schemas.microsoft.com/office/drawing/2014/main" id="{A67154C4-11AF-6C46-89F6-6D646E12ACEE}"/>
              </a:ext>
            </a:extLst>
          </p:cNvPr>
          <p:cNvSpPr>
            <a:spLocks noGrp="1"/>
          </p:cNvSpPr>
          <p:nvPr>
            <p:ph type="body" sz="quarter" idx="14"/>
          </p:nvPr>
        </p:nvSpPr>
        <p:spPr/>
        <p:txBody>
          <a:bodyPr/>
          <a:lstStyle/>
          <a:p>
            <a:r>
              <a:rPr lang="en-GB" dirty="0"/>
              <a:t>Template</a:t>
            </a:r>
          </a:p>
        </p:txBody>
      </p:sp>
      <p:sp>
        <p:nvSpPr>
          <p:cNvPr id="7" name="Date Placeholder 6">
            <a:extLst>
              <a:ext uri="{FF2B5EF4-FFF2-40B4-BE49-F238E27FC236}">
                <a16:creationId xmlns:a16="http://schemas.microsoft.com/office/drawing/2014/main" id="{BD38C901-A841-D348-AE6A-8508B7870F61}"/>
              </a:ext>
            </a:extLst>
          </p:cNvPr>
          <p:cNvSpPr>
            <a:spLocks noGrp="1"/>
          </p:cNvSpPr>
          <p:nvPr>
            <p:ph type="dt" sz="half" idx="10"/>
          </p:nvPr>
        </p:nvSpPr>
        <p:spPr/>
        <p:txBody>
          <a:bodyPr/>
          <a:lstStyle/>
          <a:p>
            <a:fld id="{18896B66-0B3A-474C-9C9C-E4F07B1F5DAD}" type="datetime1">
              <a:rPr lang="sv-SE" smtClean="0"/>
              <a:t>2023-01-16</a:t>
            </a:fld>
            <a:endParaRPr lang="sv-SE" dirty="0"/>
          </a:p>
        </p:txBody>
      </p:sp>
      <p:sp>
        <p:nvSpPr>
          <p:cNvPr id="8" name="Rectangle 1">
            <a:extLst>
              <a:ext uri="{FF2B5EF4-FFF2-40B4-BE49-F238E27FC236}">
                <a16:creationId xmlns:a16="http://schemas.microsoft.com/office/drawing/2014/main" id="{B3BE18EA-DD9D-D44B-8D01-AAD68D9DC5A9}"/>
              </a:ext>
            </a:extLst>
          </p:cNvPr>
          <p:cNvSpPr>
            <a:spLocks noGrp="1" noChangeArrowheads="1"/>
          </p:cNvSpPr>
          <p:nvPr>
            <p:ph idx="1"/>
          </p:nvPr>
        </p:nvSpPr>
        <p:spPr bwMode="auto">
          <a:xfrm>
            <a:off x="1083582" y="1759998"/>
            <a:ext cx="765171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sv-SE"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Template for SSC classification Report (ESS-0390389) (Attached here)</a:t>
            </a:r>
            <a:r>
              <a:rPr kumimoji="0" lang="en-US"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a:t>
            </a:r>
            <a:endParaRPr kumimoji="0" lang="en-US" altLang="sv-SE"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000000"/>
              </a:buClr>
              <a:buSzTx/>
              <a:buFontTx/>
              <a:buChar char="-"/>
              <a:tabLst/>
            </a:pPr>
            <a:r>
              <a:rPr kumimoji="0" lang="en-US" altLang="sv-SE"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Suggested reading</a:t>
            </a:r>
            <a:r>
              <a:rPr kumimoji="0" lang="en-US"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the whole template </a:t>
            </a:r>
            <a:endParaRPr kumimoji="0" lang="en-US" altLang="sv-SE"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547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8DB9-194D-C740-B672-57D273CB3522}"/>
              </a:ext>
            </a:extLst>
          </p:cNvPr>
          <p:cNvSpPr>
            <a:spLocks noGrp="1"/>
          </p:cNvSpPr>
          <p:nvPr>
            <p:ph type="title"/>
          </p:nvPr>
        </p:nvSpPr>
        <p:spPr/>
        <p:txBody>
          <a:bodyPr/>
          <a:lstStyle/>
          <a:p>
            <a:r>
              <a:rPr lang="en-GB" dirty="0"/>
              <a:t>Discipline Classification Rules</a:t>
            </a:r>
          </a:p>
        </p:txBody>
      </p:sp>
      <p:sp>
        <p:nvSpPr>
          <p:cNvPr id="3" name="Footer Placeholder 2">
            <a:extLst>
              <a:ext uri="{FF2B5EF4-FFF2-40B4-BE49-F238E27FC236}">
                <a16:creationId xmlns:a16="http://schemas.microsoft.com/office/drawing/2014/main" id="{8A27E292-3258-5F48-AD28-F164949AD023}"/>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36EC8788-2EB3-A447-ABE4-3D7CE187FEA7}"/>
              </a:ext>
            </a:extLst>
          </p:cNvPr>
          <p:cNvSpPr>
            <a:spLocks noGrp="1"/>
          </p:cNvSpPr>
          <p:nvPr>
            <p:ph type="sldNum" sz="quarter" idx="12"/>
          </p:nvPr>
        </p:nvSpPr>
        <p:spPr/>
        <p:txBody>
          <a:bodyPr/>
          <a:lstStyle/>
          <a:p>
            <a:fld id="{F7283078-D760-1647-8B80-66BA8B52336D}" type="slidenum">
              <a:rPr lang="sv-SE" smtClean="0"/>
              <a:t>29</a:t>
            </a:fld>
            <a:endParaRPr lang="sv-SE" dirty="0"/>
          </a:p>
        </p:txBody>
      </p:sp>
      <p:sp>
        <p:nvSpPr>
          <p:cNvPr id="5" name="Text Placeholder 4">
            <a:extLst>
              <a:ext uri="{FF2B5EF4-FFF2-40B4-BE49-F238E27FC236}">
                <a16:creationId xmlns:a16="http://schemas.microsoft.com/office/drawing/2014/main" id="{DC6010F3-7D3A-FD4E-80C0-A7F2BD22865C}"/>
              </a:ext>
            </a:extLst>
          </p:cNvPr>
          <p:cNvSpPr>
            <a:spLocks noGrp="1"/>
          </p:cNvSpPr>
          <p:nvPr>
            <p:ph type="body" sz="quarter" idx="14"/>
          </p:nvPr>
        </p:nvSpPr>
        <p:spPr/>
        <p:txBody>
          <a:bodyPr/>
          <a:lstStyle/>
          <a:p>
            <a:r>
              <a:rPr lang="en-GB" dirty="0"/>
              <a:t>ESS Rules for Classification and subsequent design</a:t>
            </a:r>
          </a:p>
        </p:txBody>
      </p:sp>
      <p:sp>
        <p:nvSpPr>
          <p:cNvPr id="7" name="Date Placeholder 6">
            <a:extLst>
              <a:ext uri="{FF2B5EF4-FFF2-40B4-BE49-F238E27FC236}">
                <a16:creationId xmlns:a16="http://schemas.microsoft.com/office/drawing/2014/main" id="{1840E4F3-80BF-704F-92EC-5D8F3DBDEE4B}"/>
              </a:ext>
            </a:extLst>
          </p:cNvPr>
          <p:cNvSpPr>
            <a:spLocks noGrp="1"/>
          </p:cNvSpPr>
          <p:nvPr>
            <p:ph type="dt" sz="half" idx="10"/>
          </p:nvPr>
        </p:nvSpPr>
        <p:spPr/>
        <p:txBody>
          <a:bodyPr/>
          <a:lstStyle/>
          <a:p>
            <a:fld id="{18896B66-0B3A-474C-9C9C-E4F07B1F5DAD}" type="datetime1">
              <a:rPr lang="sv-SE" smtClean="0"/>
              <a:t>2023-01-16</a:t>
            </a:fld>
            <a:endParaRPr lang="sv-SE" dirty="0"/>
          </a:p>
        </p:txBody>
      </p:sp>
      <p:sp>
        <p:nvSpPr>
          <p:cNvPr id="10" name="Rectangle 3">
            <a:extLst>
              <a:ext uri="{FF2B5EF4-FFF2-40B4-BE49-F238E27FC236}">
                <a16:creationId xmlns:a16="http://schemas.microsoft.com/office/drawing/2014/main" id="{79B7D80C-A30C-0B49-A06A-1EA9F871BC5A}"/>
              </a:ext>
            </a:extLst>
          </p:cNvPr>
          <p:cNvSpPr>
            <a:spLocks noGrp="1" noChangeArrowheads="1"/>
          </p:cNvSpPr>
          <p:nvPr>
            <p:ph idx="1"/>
          </p:nvPr>
        </p:nvSpPr>
        <p:spPr bwMode="auto">
          <a:xfrm>
            <a:off x="1011111" y="1438102"/>
            <a:ext cx="10109894"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sv-SE" sz="1600" b="0" i="0" u="none" strike="noStrike" cap="none" normalizeH="0" baseline="0" dirty="0">
                <a:ln>
                  <a:noFill/>
                </a:ln>
                <a:solidFill>
                  <a:srgbClr val="000000"/>
                </a:solidFill>
                <a:effectLst/>
                <a:ea typeface="Times New Roman" panose="02020603050405020304" pitchFamily="18" charset="0"/>
              </a:rPr>
              <a:t>Overall: </a:t>
            </a:r>
            <a:r>
              <a:rPr kumimoji="0" lang="en-US" altLang="sv-SE" sz="1600" b="0" i="1" u="none" strike="noStrike" cap="none" normalizeH="0" baseline="0" dirty="0">
                <a:ln>
                  <a:noFill/>
                </a:ln>
                <a:solidFill>
                  <a:srgbClr val="000000"/>
                </a:solidFill>
                <a:effectLst/>
                <a:ea typeface="Times New Roman" panose="02020603050405020304" pitchFamily="18" charset="0"/>
              </a:rPr>
              <a:t>ESS rule for identification and classification of safety important components</a:t>
            </a:r>
            <a:r>
              <a:rPr kumimoji="0" lang="en-US" altLang="sv-SE" sz="1600" b="0" i="0" u="none" strike="noStrike" cap="none" normalizeH="0" baseline="0" dirty="0">
                <a:ln>
                  <a:noFill/>
                </a:ln>
                <a:solidFill>
                  <a:srgbClr val="000000"/>
                </a:solidFill>
                <a:effectLst/>
                <a:ea typeface="Times New Roman" panose="02020603050405020304" pitchFamily="18" charset="0"/>
              </a:rPr>
              <a:t> </a:t>
            </a:r>
            <a:r>
              <a:rPr kumimoji="0" lang="en-US" altLang="sv-SE" sz="1600" b="1" i="0" u="none" strike="noStrike" cap="none" normalizeH="0" baseline="0" dirty="0">
                <a:ln>
                  <a:noFill/>
                </a:ln>
                <a:solidFill>
                  <a:srgbClr val="000000"/>
                </a:solidFill>
                <a:effectLst/>
                <a:ea typeface="Times New Roman" panose="02020603050405020304" pitchFamily="18" charset="0"/>
              </a:rPr>
              <a:t>(ESS-0016468)</a:t>
            </a:r>
            <a:endParaRPr lang="en-US" altLang="sv-SE" sz="1600" dirty="0">
              <a:solidFill>
                <a:srgbClr val="000000"/>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sv-SE" sz="1600" b="0" i="0" u="none" strike="noStrike" cap="none" normalizeH="0" baseline="0" dirty="0">
                <a:ln>
                  <a:noFill/>
                </a:ln>
                <a:solidFill>
                  <a:srgbClr val="000000"/>
                </a:solidFill>
                <a:effectLst/>
                <a:ea typeface="Times New Roman" panose="02020603050405020304" pitchFamily="18" charset="0"/>
              </a:rPr>
              <a:t>Disciplines: </a:t>
            </a:r>
            <a:endParaRPr kumimoji="0" lang="en-US" altLang="sv-SE" sz="1600" b="0" i="0" u="none" strike="noStrike" cap="none" normalizeH="0" baseline="0" dirty="0">
              <a:ln>
                <a:noFill/>
              </a:ln>
              <a:solidFill>
                <a:schemeClr val="tx1"/>
              </a:solidFill>
              <a:effectLst/>
            </a:endParaRPr>
          </a:p>
          <a:p>
            <a:pPr marL="433387" indent="0" eaLnBrk="0" fontAlgn="base" hangingPunct="0">
              <a:spcBef>
                <a:spcPct val="0"/>
              </a:spcBef>
              <a:spcAft>
                <a:spcPct val="0"/>
              </a:spcAft>
              <a:buClrTx/>
              <a:buFont typeface="Courier New" panose="02070309020205020404" pitchFamily="49" charset="0"/>
              <a:buChar char="o"/>
            </a:pPr>
            <a:r>
              <a:rPr kumimoji="0" lang="en-US" altLang="sv-SE" sz="1400" b="0" i="0" u="none" strike="noStrike" cap="none" normalizeH="0" baseline="0" dirty="0">
                <a:ln>
                  <a:noFill/>
                </a:ln>
                <a:solidFill>
                  <a:srgbClr val="000000"/>
                </a:solidFill>
                <a:effectLst/>
                <a:ea typeface="Times New Roman" panose="02020603050405020304" pitchFamily="18" charset="0"/>
              </a:rPr>
              <a:t>Mechanical </a:t>
            </a:r>
            <a:endParaRPr kumimoji="0" lang="en-US" altLang="sv-SE" sz="1400" b="0" i="0" u="none" strike="noStrike" cap="none" normalizeH="0" baseline="0" dirty="0">
              <a:ln>
                <a:noFill/>
              </a:ln>
              <a:solidFill>
                <a:schemeClr val="tx1"/>
              </a:solidFill>
              <a:effectLst/>
            </a:endParaRPr>
          </a:p>
          <a:p>
            <a:pPr marL="847725" lvl="1" indent="0" eaLnBrk="0" fontAlgn="base" hangingPunct="0">
              <a:spcBef>
                <a:spcPct val="0"/>
              </a:spcBef>
              <a:spcAft>
                <a:spcPct val="0"/>
              </a:spcAft>
              <a:buClrTx/>
            </a:pPr>
            <a:r>
              <a:rPr kumimoji="0" lang="en-US" altLang="sv-SE" sz="1400" b="0" i="1" u="none" strike="noStrike" cap="none" normalizeH="0" baseline="0" dirty="0">
                <a:ln>
                  <a:noFill/>
                </a:ln>
                <a:solidFill>
                  <a:srgbClr val="000000"/>
                </a:solidFill>
                <a:effectLst/>
              </a:rPr>
              <a:t>ESS Rules for Radiation Safety Classification of Mechanical Equipment</a:t>
            </a:r>
            <a:r>
              <a:rPr kumimoji="0" lang="en-US" altLang="sv-SE" sz="1400" b="0" i="0" u="none" strike="noStrike" cap="none" normalizeH="0" baseline="0" dirty="0">
                <a:ln>
                  <a:noFill/>
                </a:ln>
                <a:solidFill>
                  <a:srgbClr val="000000"/>
                </a:solidFill>
                <a:effectLst/>
              </a:rPr>
              <a:t> </a:t>
            </a:r>
            <a:r>
              <a:rPr kumimoji="0" lang="en-US" altLang="sv-SE" sz="1400" b="1" i="0" u="none" strike="noStrike" cap="none" normalizeH="0" baseline="0" dirty="0">
                <a:ln>
                  <a:noFill/>
                </a:ln>
                <a:solidFill>
                  <a:srgbClr val="000000"/>
                </a:solidFill>
                <a:effectLst/>
              </a:rPr>
              <a:t>(ESS‑0033258)</a:t>
            </a:r>
            <a:endParaRPr kumimoji="0" lang="en-US" altLang="sv-SE" sz="1400" b="0" i="0" u="none" strike="noStrike" cap="none" normalizeH="0" baseline="0" dirty="0">
              <a:ln>
                <a:noFill/>
              </a:ln>
              <a:solidFill>
                <a:srgbClr val="000000"/>
              </a:solidFill>
              <a:effectLst/>
            </a:endParaRPr>
          </a:p>
          <a:p>
            <a:pPr marL="847725" lvl="1" indent="0" eaLnBrk="0" fontAlgn="base" hangingPunct="0">
              <a:spcBef>
                <a:spcPct val="0"/>
              </a:spcBef>
              <a:spcAft>
                <a:spcPct val="0"/>
              </a:spcAft>
              <a:buClrTx/>
            </a:pPr>
            <a:r>
              <a:rPr kumimoji="0" lang="en-US" altLang="sv-SE" sz="1400" b="0" i="1" u="none" strike="noStrike" cap="none" normalizeH="0" baseline="0" dirty="0">
                <a:ln>
                  <a:noFill/>
                </a:ln>
                <a:solidFill>
                  <a:srgbClr val="000000"/>
                </a:solidFill>
                <a:effectLst/>
              </a:rPr>
              <a:t>ESS rules for technical requirements for mechanical equipment</a:t>
            </a:r>
            <a:r>
              <a:rPr kumimoji="0" lang="en-US" altLang="sv-SE" sz="1400" b="0" i="0" u="none" strike="noStrike" cap="none" normalizeH="0" baseline="0" dirty="0">
                <a:ln>
                  <a:noFill/>
                </a:ln>
                <a:solidFill>
                  <a:srgbClr val="000000"/>
                </a:solidFill>
                <a:effectLst/>
              </a:rPr>
              <a:t> </a:t>
            </a:r>
            <a:r>
              <a:rPr kumimoji="0" lang="en-US" altLang="sv-SE" sz="1400" b="1" i="0" u="none" strike="noStrike" cap="none" normalizeH="0" baseline="0" dirty="0">
                <a:ln>
                  <a:noFill/>
                </a:ln>
                <a:solidFill>
                  <a:srgbClr val="000000"/>
                </a:solidFill>
                <a:effectLst/>
              </a:rPr>
              <a:t>(ESS-0039311)</a:t>
            </a:r>
            <a:endParaRPr kumimoji="0" lang="en-US" altLang="sv-SE" sz="1400" b="0" i="0" u="none" strike="noStrike" cap="none" normalizeH="0" baseline="0" dirty="0">
              <a:ln>
                <a:noFill/>
              </a:ln>
              <a:solidFill>
                <a:srgbClr val="000000"/>
              </a:solidFill>
              <a:effectLst/>
            </a:endParaRPr>
          </a:p>
          <a:p>
            <a:pPr marL="847725" lvl="1" indent="0" eaLnBrk="0" fontAlgn="base" hangingPunct="0">
              <a:spcBef>
                <a:spcPct val="0"/>
              </a:spcBef>
              <a:spcAft>
                <a:spcPct val="0"/>
              </a:spcAft>
              <a:buClrTx/>
            </a:pPr>
            <a:r>
              <a:rPr kumimoji="0" lang="en-US" altLang="sv-SE" sz="1400" b="0" i="1" u="none" strike="noStrike" cap="none" normalizeH="0" baseline="0" dirty="0">
                <a:ln>
                  <a:noFill/>
                </a:ln>
                <a:solidFill>
                  <a:srgbClr val="000000"/>
                </a:solidFill>
                <a:effectLst/>
              </a:rPr>
              <a:t>ESS Rules for Quality Regulation for Mechanical Equipment, RESSQ-Mech</a:t>
            </a:r>
            <a:r>
              <a:rPr kumimoji="0" lang="en-US" altLang="sv-SE" sz="1400" b="0" i="0" u="none" strike="noStrike" cap="none" normalizeH="0" baseline="0" dirty="0">
                <a:ln>
                  <a:noFill/>
                </a:ln>
                <a:solidFill>
                  <a:srgbClr val="000000"/>
                </a:solidFill>
                <a:effectLst/>
              </a:rPr>
              <a:t> </a:t>
            </a:r>
            <a:r>
              <a:rPr kumimoji="0" lang="en-US" altLang="sv-SE" sz="1400" b="1" i="0" u="none" strike="noStrike" cap="none" normalizeH="0" baseline="0" dirty="0">
                <a:ln>
                  <a:noFill/>
                </a:ln>
                <a:solidFill>
                  <a:srgbClr val="000000"/>
                </a:solidFill>
                <a:effectLst/>
              </a:rPr>
              <a:t>(ESS‑0047989)</a:t>
            </a:r>
            <a:endParaRPr kumimoji="0" lang="en-US" altLang="sv-SE" sz="1400" b="0" i="0" u="none" strike="noStrike" cap="none" normalizeH="0" baseline="0" dirty="0">
              <a:ln>
                <a:noFill/>
              </a:ln>
              <a:solidFill>
                <a:schemeClr val="tx1"/>
              </a:solidFill>
              <a:effectLst/>
            </a:endParaRPr>
          </a:p>
          <a:p>
            <a:pPr marL="433387" indent="0" eaLnBrk="0" fontAlgn="base" hangingPunct="0">
              <a:spcBef>
                <a:spcPct val="0"/>
              </a:spcBef>
              <a:spcAft>
                <a:spcPct val="0"/>
              </a:spcAft>
              <a:buClrTx/>
              <a:buFont typeface="Courier New" panose="02070309020205020404" pitchFamily="49" charset="0"/>
              <a:buChar char="o"/>
            </a:pPr>
            <a:r>
              <a:rPr kumimoji="0" lang="en-US" altLang="sv-SE" sz="1400" b="0" i="0" u="none" strike="noStrike" cap="none" normalizeH="0" baseline="0" dirty="0">
                <a:ln>
                  <a:noFill/>
                </a:ln>
                <a:solidFill>
                  <a:srgbClr val="000000"/>
                </a:solidFill>
                <a:effectLst/>
              </a:rPr>
              <a:t>Electrical </a:t>
            </a:r>
            <a:endParaRPr kumimoji="0" lang="en-US" altLang="sv-SE" sz="1400" b="0" i="0" u="none" strike="noStrike" cap="none" normalizeH="0" baseline="0" dirty="0">
              <a:ln>
                <a:noFill/>
              </a:ln>
              <a:solidFill>
                <a:schemeClr val="tx1"/>
              </a:solidFill>
              <a:effectLst/>
            </a:endParaRPr>
          </a:p>
          <a:p>
            <a:pPr marL="847725" lvl="1" indent="0" eaLnBrk="0" fontAlgn="base" hangingPunct="0">
              <a:spcBef>
                <a:spcPct val="0"/>
              </a:spcBef>
              <a:spcAft>
                <a:spcPct val="0"/>
              </a:spcAft>
              <a:buClrTx/>
            </a:pPr>
            <a:r>
              <a:rPr kumimoji="0" lang="en-US" altLang="sv-SE" sz="1400" b="0" i="1" u="none" strike="noStrike" cap="none" normalizeH="0" baseline="0" dirty="0">
                <a:ln>
                  <a:noFill/>
                </a:ln>
                <a:solidFill>
                  <a:srgbClr val="000000"/>
                </a:solidFill>
                <a:effectLst/>
              </a:rPr>
              <a:t>ESS rules for radiation safety classification of Electrical and Instrumentation &amp; control equipment including design and quality requirements</a:t>
            </a:r>
            <a:r>
              <a:rPr kumimoji="0" lang="en-US" altLang="sv-SE" sz="1400" b="0" i="0" u="none" strike="noStrike" cap="none" normalizeH="0" baseline="0" dirty="0">
                <a:ln>
                  <a:noFill/>
                </a:ln>
                <a:solidFill>
                  <a:srgbClr val="000000"/>
                </a:solidFill>
                <a:effectLst/>
              </a:rPr>
              <a:t> (ESS‑0054158)</a:t>
            </a:r>
          </a:p>
          <a:p>
            <a:pPr marL="847725" lvl="1" indent="0" eaLnBrk="0" fontAlgn="base" hangingPunct="0">
              <a:spcBef>
                <a:spcPct val="0"/>
              </a:spcBef>
              <a:spcAft>
                <a:spcPct val="0"/>
              </a:spcAft>
              <a:buClrTx/>
            </a:pPr>
            <a:r>
              <a:rPr kumimoji="0" lang="en-US" altLang="sv-SE" sz="1400" b="0" i="0" u="none" strike="noStrike" cap="none" normalizeH="0" baseline="0" dirty="0">
                <a:ln>
                  <a:noFill/>
                </a:ln>
                <a:solidFill>
                  <a:srgbClr val="000000"/>
                </a:solidFill>
                <a:effectLst/>
              </a:rPr>
              <a:t>Note: Controls for a given system will be included in the classification report of that system if they are needed to execute an RSF. Same for electrical power supply. </a:t>
            </a:r>
            <a:endParaRPr kumimoji="0" lang="en-US" altLang="sv-SE" sz="1400" b="0" i="0" u="none" strike="noStrike" cap="none" normalizeH="0" baseline="0" dirty="0">
              <a:ln>
                <a:noFill/>
              </a:ln>
              <a:solidFill>
                <a:schemeClr val="tx1"/>
              </a:solidFill>
              <a:effectLst/>
            </a:endParaRPr>
          </a:p>
          <a:p>
            <a:pPr marL="433387" indent="0" eaLnBrk="0" fontAlgn="base" hangingPunct="0">
              <a:spcBef>
                <a:spcPct val="0"/>
              </a:spcBef>
              <a:spcAft>
                <a:spcPct val="0"/>
              </a:spcAft>
              <a:buClrTx/>
              <a:buFont typeface="Courier New" panose="02070309020205020404" pitchFamily="49" charset="0"/>
              <a:buChar char="o"/>
            </a:pPr>
            <a:r>
              <a:rPr kumimoji="0" lang="en-US" altLang="sv-SE" sz="1400" b="0" i="0" u="none" strike="noStrike" cap="none" normalizeH="0" baseline="0" dirty="0">
                <a:ln>
                  <a:noFill/>
                </a:ln>
                <a:solidFill>
                  <a:srgbClr val="000000"/>
                </a:solidFill>
                <a:effectLst/>
              </a:rPr>
              <a:t>Civil/Buildings </a:t>
            </a:r>
            <a:endParaRPr kumimoji="0" lang="en-US" altLang="sv-SE" sz="1400" b="0" i="0" u="none" strike="noStrike" cap="none" normalizeH="0" baseline="0" dirty="0">
              <a:ln>
                <a:noFill/>
              </a:ln>
              <a:solidFill>
                <a:schemeClr val="tx1"/>
              </a:solidFill>
              <a:effectLst/>
            </a:endParaRPr>
          </a:p>
          <a:p>
            <a:pPr marL="847725" lvl="1" indent="0" eaLnBrk="0" fontAlgn="base" hangingPunct="0">
              <a:spcBef>
                <a:spcPct val="0"/>
              </a:spcBef>
              <a:spcAft>
                <a:spcPct val="0"/>
              </a:spcAft>
              <a:buClrTx/>
            </a:pPr>
            <a:r>
              <a:rPr kumimoji="0" lang="en-US" altLang="sv-SE" sz="1400" b="0" i="1" u="none" strike="noStrike" cap="none" normalizeH="0" baseline="0" dirty="0">
                <a:ln>
                  <a:noFill/>
                </a:ln>
                <a:solidFill>
                  <a:srgbClr val="000000"/>
                </a:solidFill>
                <a:effectLst/>
              </a:rPr>
              <a:t>ESS Rules for Radiation Safety Classification of Civil Structure including Technical and Quality Requirements</a:t>
            </a:r>
            <a:r>
              <a:rPr kumimoji="0" lang="en-US" altLang="sv-SE" sz="1400" b="0" i="0" u="none" strike="noStrike" cap="none" normalizeH="0" baseline="0" dirty="0">
                <a:ln>
                  <a:noFill/>
                </a:ln>
                <a:solidFill>
                  <a:srgbClr val="000000"/>
                </a:solidFill>
                <a:effectLst/>
              </a:rPr>
              <a:t> </a:t>
            </a:r>
            <a:r>
              <a:rPr kumimoji="0" lang="en-US" altLang="sv-SE" sz="1400" b="1" i="0" u="none" strike="noStrike" cap="none" normalizeH="0" baseline="0" dirty="0">
                <a:ln>
                  <a:noFill/>
                </a:ln>
                <a:solidFill>
                  <a:srgbClr val="000000"/>
                </a:solidFill>
                <a:effectLst/>
              </a:rPr>
              <a:t>(ESS‑0134987)</a:t>
            </a:r>
            <a:endParaRPr kumimoji="0" lang="en-US" altLang="sv-SE" sz="1400" b="0" i="0" u="none" strike="noStrike" cap="none" normalizeH="0" baseline="0" dirty="0">
              <a:ln>
                <a:noFill/>
              </a:ln>
              <a:solidFill>
                <a:schemeClr val="tx1"/>
              </a:solidFill>
              <a:effectLst/>
            </a:endParaRPr>
          </a:p>
          <a:p>
            <a:pPr marL="433387" indent="0" eaLnBrk="0" fontAlgn="base" hangingPunct="0">
              <a:spcBef>
                <a:spcPct val="0"/>
              </a:spcBef>
              <a:spcAft>
                <a:spcPct val="0"/>
              </a:spcAft>
              <a:buClrTx/>
              <a:buFont typeface="Courier New" panose="02070309020205020404" pitchFamily="49" charset="0"/>
              <a:buChar char="o"/>
            </a:pPr>
            <a:r>
              <a:rPr kumimoji="0" lang="en-US" altLang="sv-SE" sz="1400" b="0" i="0" u="none" strike="noStrike" cap="none" normalizeH="0" baseline="0" dirty="0">
                <a:ln>
                  <a:noFill/>
                </a:ln>
                <a:solidFill>
                  <a:srgbClr val="000000"/>
                </a:solidFill>
                <a:effectLst/>
              </a:rPr>
              <a:t>HVAC </a:t>
            </a:r>
            <a:endParaRPr kumimoji="0" lang="en-US" altLang="sv-SE" sz="1400" b="0" i="0" u="none" strike="noStrike" cap="none" normalizeH="0" baseline="0" dirty="0">
              <a:ln>
                <a:noFill/>
              </a:ln>
              <a:solidFill>
                <a:schemeClr val="tx1"/>
              </a:solidFill>
              <a:effectLst/>
            </a:endParaRPr>
          </a:p>
          <a:p>
            <a:pPr marL="847725" lvl="1" indent="0" eaLnBrk="0" fontAlgn="base" hangingPunct="0">
              <a:spcBef>
                <a:spcPct val="0"/>
              </a:spcBef>
              <a:spcAft>
                <a:spcPct val="0"/>
              </a:spcAft>
              <a:buClrTx/>
            </a:pPr>
            <a:r>
              <a:rPr kumimoji="0" lang="en-US" altLang="sv-SE" sz="1400" b="0" i="1" u="none" strike="noStrike" cap="none" normalizeH="0" baseline="0" dirty="0">
                <a:ln>
                  <a:noFill/>
                </a:ln>
                <a:solidFill>
                  <a:srgbClr val="000000"/>
                </a:solidFill>
                <a:effectLst/>
              </a:rPr>
              <a:t>ESS rules for radiation safety classification of HVAC systems and components</a:t>
            </a:r>
            <a:r>
              <a:rPr kumimoji="0" lang="en-US" altLang="sv-SE" sz="1400" b="0" i="0" u="none" strike="noStrike" cap="none" normalizeH="0" baseline="0" dirty="0">
                <a:ln>
                  <a:noFill/>
                </a:ln>
                <a:solidFill>
                  <a:srgbClr val="000000"/>
                </a:solidFill>
                <a:effectLst/>
              </a:rPr>
              <a:t> </a:t>
            </a:r>
            <a:r>
              <a:rPr kumimoji="0" lang="en-US" altLang="sv-SE" sz="1400" b="1" i="0" u="none" strike="noStrike" cap="none" normalizeH="0" baseline="0" dirty="0">
                <a:ln>
                  <a:noFill/>
                </a:ln>
                <a:solidFill>
                  <a:srgbClr val="000000"/>
                </a:solidFill>
                <a:effectLst/>
              </a:rPr>
              <a:t>(ESS‑0036956)</a:t>
            </a:r>
            <a:endParaRPr kumimoji="0" lang="en-US" altLang="sv-SE" sz="1400" b="0" i="0" u="none" strike="noStrike" cap="none" normalizeH="0" baseline="0" dirty="0">
              <a:ln>
                <a:noFill/>
              </a:ln>
              <a:solidFill>
                <a:srgbClr val="000000"/>
              </a:solidFill>
              <a:effectLst/>
            </a:endParaRPr>
          </a:p>
          <a:p>
            <a:pPr marL="847725" lvl="1" indent="0" eaLnBrk="0" fontAlgn="base" hangingPunct="0">
              <a:spcBef>
                <a:spcPct val="0"/>
              </a:spcBef>
              <a:spcAft>
                <a:spcPct val="0"/>
              </a:spcAft>
              <a:buClrTx/>
            </a:pPr>
            <a:r>
              <a:rPr kumimoji="0" lang="en-US" altLang="sv-SE" sz="1400" b="0" i="1" u="none" strike="noStrike" cap="none" normalizeH="0" baseline="0" dirty="0">
                <a:ln>
                  <a:noFill/>
                </a:ln>
                <a:solidFill>
                  <a:srgbClr val="000000"/>
                </a:solidFill>
                <a:effectLst/>
              </a:rPr>
              <a:t>ESS rules for technical requirements applicable to HVAC systems and components</a:t>
            </a:r>
            <a:r>
              <a:rPr kumimoji="0" lang="en-US" altLang="sv-SE" sz="1400" b="0" i="0" u="none" strike="noStrike" cap="none" normalizeH="0" baseline="0" dirty="0">
                <a:ln>
                  <a:noFill/>
                </a:ln>
                <a:solidFill>
                  <a:srgbClr val="000000"/>
                </a:solidFill>
                <a:effectLst/>
              </a:rPr>
              <a:t> </a:t>
            </a:r>
            <a:r>
              <a:rPr kumimoji="0" lang="en-US" altLang="sv-SE" sz="1400" b="1" i="0" u="none" strike="noStrike" cap="none" normalizeH="0" baseline="0" dirty="0">
                <a:ln>
                  <a:noFill/>
                </a:ln>
                <a:solidFill>
                  <a:srgbClr val="000000"/>
                </a:solidFill>
                <a:effectLst/>
              </a:rPr>
              <a:t>(ESS‑0037914)</a:t>
            </a:r>
            <a:endParaRPr kumimoji="0" lang="en-US" altLang="sv-SE" sz="1400" b="0" i="0" u="none" strike="noStrike" cap="none" normalizeH="0" baseline="0" dirty="0">
              <a:ln>
                <a:noFill/>
              </a:ln>
              <a:solidFill>
                <a:srgbClr val="000000"/>
              </a:solidFill>
              <a:effectLst/>
            </a:endParaRPr>
          </a:p>
          <a:p>
            <a:pPr marL="847725" lvl="1" indent="0" eaLnBrk="0" fontAlgn="base" hangingPunct="0">
              <a:spcBef>
                <a:spcPct val="0"/>
              </a:spcBef>
              <a:spcAft>
                <a:spcPct val="0"/>
              </a:spcAft>
              <a:buClrTx/>
            </a:pPr>
            <a:r>
              <a:rPr kumimoji="0" lang="en-US" altLang="sv-SE" sz="1400" b="0" i="1" u="none" strike="noStrike" cap="none" normalizeH="0" baseline="0" dirty="0">
                <a:ln>
                  <a:noFill/>
                </a:ln>
                <a:solidFill>
                  <a:srgbClr val="000000"/>
                </a:solidFill>
                <a:effectLst/>
              </a:rPr>
              <a:t>ESS rules for quality requirements applicable to HVAC systems and components</a:t>
            </a:r>
            <a:r>
              <a:rPr kumimoji="0" lang="en-US" altLang="sv-SE" sz="1400" b="0" i="0" u="none" strike="noStrike" cap="none" normalizeH="0" baseline="0" dirty="0">
                <a:ln>
                  <a:noFill/>
                </a:ln>
                <a:solidFill>
                  <a:srgbClr val="000000"/>
                </a:solidFill>
                <a:effectLst/>
              </a:rPr>
              <a:t> </a:t>
            </a:r>
            <a:r>
              <a:rPr kumimoji="0" lang="en-US" altLang="sv-SE" sz="1400" b="1" i="0" u="none" strike="noStrike" cap="none" normalizeH="0" baseline="0" dirty="0">
                <a:ln>
                  <a:noFill/>
                </a:ln>
                <a:solidFill>
                  <a:srgbClr val="000000"/>
                </a:solidFill>
                <a:effectLst/>
              </a:rPr>
              <a:t>(ESS‑0083831)</a:t>
            </a:r>
            <a:endParaRPr kumimoji="0" lang="en-US" altLang="sv-SE" sz="1400" b="0" i="0" u="none" strike="noStrike" cap="none" normalizeH="0" baseline="0" dirty="0">
              <a:ln>
                <a:noFill/>
              </a:ln>
              <a:solidFill>
                <a:schemeClr val="tx1"/>
              </a:solidFill>
              <a:effectLst/>
            </a:endParaRPr>
          </a:p>
          <a:p>
            <a:pPr marL="433387" indent="0" eaLnBrk="0" fontAlgn="base" hangingPunct="0">
              <a:spcBef>
                <a:spcPct val="0"/>
              </a:spcBef>
              <a:spcAft>
                <a:spcPct val="0"/>
              </a:spcAft>
              <a:buClrTx/>
              <a:buFont typeface="Courier New" panose="02070309020205020404" pitchFamily="49" charset="0"/>
              <a:buChar char="o"/>
            </a:pPr>
            <a:r>
              <a:rPr kumimoji="0" lang="en-US" altLang="sv-SE" sz="1400" b="0" i="0" u="none" strike="noStrike" cap="none" normalizeH="0" baseline="0" dirty="0">
                <a:ln>
                  <a:noFill/>
                </a:ln>
                <a:solidFill>
                  <a:srgbClr val="000000"/>
                </a:solidFill>
                <a:effectLst/>
              </a:rPr>
              <a:t>Lifting </a:t>
            </a:r>
            <a:endParaRPr kumimoji="0" lang="en-US" altLang="sv-SE" sz="1400" b="0" i="0" u="none" strike="noStrike" cap="none" normalizeH="0" baseline="0" dirty="0">
              <a:ln>
                <a:noFill/>
              </a:ln>
              <a:solidFill>
                <a:schemeClr val="tx1"/>
              </a:solidFill>
              <a:effectLst/>
            </a:endParaRPr>
          </a:p>
          <a:p>
            <a:pPr marL="847725" lvl="1" indent="0" eaLnBrk="0" fontAlgn="base" hangingPunct="0">
              <a:spcBef>
                <a:spcPct val="0"/>
              </a:spcBef>
              <a:spcAft>
                <a:spcPct val="0"/>
              </a:spcAft>
              <a:buClrTx/>
            </a:pPr>
            <a:r>
              <a:rPr kumimoji="0" lang="en-US" altLang="sv-SE" sz="1400" b="0" i="1" u="none" strike="noStrike" cap="none" normalizeH="0" baseline="0" dirty="0">
                <a:ln>
                  <a:noFill/>
                </a:ln>
                <a:solidFill>
                  <a:srgbClr val="000000"/>
                </a:solidFill>
                <a:effectLst/>
              </a:rPr>
              <a:t>ESS Rules for Radiation Safety Classification of Lifting Devices including Technical and Quality Requirements</a:t>
            </a:r>
            <a:r>
              <a:rPr kumimoji="0" lang="en-US" altLang="sv-SE" sz="1400" b="0" i="0" u="none" strike="noStrike" cap="none" normalizeH="0" baseline="0" dirty="0">
                <a:ln>
                  <a:noFill/>
                </a:ln>
                <a:solidFill>
                  <a:srgbClr val="000000"/>
                </a:solidFill>
                <a:effectLst/>
              </a:rPr>
              <a:t> </a:t>
            </a:r>
            <a:r>
              <a:rPr kumimoji="0" lang="en-US" altLang="sv-SE" sz="1400" b="1" i="0" u="none" strike="noStrike" cap="none" normalizeH="0" baseline="0" dirty="0">
                <a:ln>
                  <a:noFill/>
                </a:ln>
                <a:solidFill>
                  <a:srgbClr val="000000"/>
                </a:solidFill>
                <a:effectLst/>
              </a:rPr>
              <a:t>(ESS-0135186)</a:t>
            </a:r>
            <a:endParaRPr kumimoji="0" lang="en-US" altLang="sv-SE" sz="1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000000"/>
              </a:buClr>
              <a:buSzTx/>
              <a:buFontTx/>
              <a:buChar char="-"/>
              <a:tabLst/>
            </a:pPr>
            <a:r>
              <a:rPr kumimoji="0" lang="en-US" altLang="sv-SE" sz="1800" b="1" i="0" u="none" strike="noStrike" cap="none" normalizeH="0" baseline="0" dirty="0">
                <a:ln>
                  <a:noFill/>
                </a:ln>
                <a:solidFill>
                  <a:srgbClr val="000000"/>
                </a:solidFill>
                <a:effectLst/>
              </a:rPr>
              <a:t>Suggested reading</a:t>
            </a:r>
            <a:r>
              <a:rPr kumimoji="0" lang="en-US" altLang="sv-SE" sz="1800" b="0" i="0" u="none" strike="noStrike" cap="none" normalizeH="0" baseline="0" dirty="0">
                <a:ln>
                  <a:noFill/>
                </a:ln>
                <a:solidFill>
                  <a:srgbClr val="000000"/>
                </a:solidFill>
                <a:effectLst/>
              </a:rPr>
              <a:t>: </a:t>
            </a:r>
            <a:endParaRPr kumimoji="0" lang="en-US" altLang="sv-SE" sz="1800" b="0" i="0" u="none" strike="noStrike" cap="none" normalizeH="0" baseline="0" dirty="0">
              <a:ln>
                <a:noFill/>
              </a:ln>
              <a:solidFill>
                <a:schemeClr val="tx1"/>
              </a:solidFill>
              <a:effectLst/>
            </a:endParaRPr>
          </a:p>
          <a:p>
            <a:pPr marL="914400" marR="0" lvl="2" indent="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sv-SE" sz="1800" b="0" i="0" u="none" strike="noStrike" cap="none" normalizeH="0" baseline="0" dirty="0">
                <a:ln>
                  <a:noFill/>
                </a:ln>
                <a:solidFill>
                  <a:srgbClr val="000000"/>
                </a:solidFill>
                <a:effectLst/>
              </a:rPr>
              <a:t>The overall rules (ESS-0016468) for context, but not necessarily all of the appendices.</a:t>
            </a:r>
          </a:p>
          <a:p>
            <a:pPr marL="914400" marR="0" lvl="2" indent="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sv-SE" sz="1800" b="0" i="0" u="none" strike="noStrike" cap="none" normalizeH="0" baseline="0" dirty="0">
                <a:ln>
                  <a:noFill/>
                </a:ln>
                <a:solidFill>
                  <a:srgbClr val="000000"/>
                </a:solidFill>
                <a:effectLst/>
              </a:rPr>
              <a:t>The rules for whichever discipline is most relevant for your system.</a:t>
            </a:r>
            <a:endParaRPr kumimoji="0" lang="en-US" altLang="sv-SE"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229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0A5742-FA23-E3A6-7E9B-285E45934A6B}"/>
              </a:ext>
            </a:extLst>
          </p:cNvPr>
          <p:cNvSpPr>
            <a:spLocks noGrp="1"/>
          </p:cNvSpPr>
          <p:nvPr>
            <p:ph type="title"/>
          </p:nvPr>
        </p:nvSpPr>
        <p:spPr/>
        <p:txBody>
          <a:bodyPr/>
          <a:lstStyle/>
          <a:p>
            <a:r>
              <a:rPr lang="en-GB" dirty="0"/>
              <a:t>Welcome</a:t>
            </a:r>
          </a:p>
        </p:txBody>
      </p:sp>
      <p:sp>
        <p:nvSpPr>
          <p:cNvPr id="5" name="Slide Number Placeholder 4">
            <a:extLst>
              <a:ext uri="{FF2B5EF4-FFF2-40B4-BE49-F238E27FC236}">
                <a16:creationId xmlns:a16="http://schemas.microsoft.com/office/drawing/2014/main" id="{DEBBA9BF-5D78-8C6E-6CC9-D4F79942741B}"/>
              </a:ext>
            </a:extLst>
          </p:cNvPr>
          <p:cNvSpPr>
            <a:spLocks noGrp="1"/>
          </p:cNvSpPr>
          <p:nvPr>
            <p:ph type="sldNum" sz="quarter" idx="12"/>
          </p:nvPr>
        </p:nvSpPr>
        <p:spPr/>
        <p:txBody>
          <a:bodyPr/>
          <a:lstStyle/>
          <a:p>
            <a:fld id="{F7283078-D760-1647-8B80-66BA8B52336D}" type="slidenum">
              <a:rPr lang="sv-SE" smtClean="0"/>
              <a:t>3</a:t>
            </a:fld>
            <a:endParaRPr lang="sv-SE"/>
          </a:p>
        </p:txBody>
      </p:sp>
      <p:sp>
        <p:nvSpPr>
          <p:cNvPr id="11" name="Text Placeholder 10">
            <a:extLst>
              <a:ext uri="{FF2B5EF4-FFF2-40B4-BE49-F238E27FC236}">
                <a16:creationId xmlns:a16="http://schemas.microsoft.com/office/drawing/2014/main" id="{2FC01FA5-2CE7-7701-ACCD-BF8B59DABDE4}"/>
              </a:ext>
            </a:extLst>
          </p:cNvPr>
          <p:cNvSpPr>
            <a:spLocks noGrp="1"/>
          </p:cNvSpPr>
          <p:nvPr>
            <p:ph type="body" sz="quarter" idx="14"/>
          </p:nvPr>
        </p:nvSpPr>
        <p:spPr/>
        <p:txBody>
          <a:bodyPr/>
          <a:lstStyle/>
          <a:p>
            <a:r>
              <a:rPr lang="en-GB" dirty="0"/>
              <a:t>Logistics</a:t>
            </a:r>
          </a:p>
        </p:txBody>
      </p:sp>
      <p:sp>
        <p:nvSpPr>
          <p:cNvPr id="10" name="Content Placeholder 9">
            <a:extLst>
              <a:ext uri="{FF2B5EF4-FFF2-40B4-BE49-F238E27FC236}">
                <a16:creationId xmlns:a16="http://schemas.microsoft.com/office/drawing/2014/main" id="{5F2838B6-F993-0C70-A129-C9931362033D}"/>
              </a:ext>
            </a:extLst>
          </p:cNvPr>
          <p:cNvSpPr>
            <a:spLocks noGrp="1"/>
          </p:cNvSpPr>
          <p:nvPr>
            <p:ph idx="1"/>
          </p:nvPr>
        </p:nvSpPr>
        <p:spPr/>
        <p:txBody>
          <a:bodyPr/>
          <a:lstStyle/>
          <a:p>
            <a:pPr lvl="0"/>
            <a:r>
              <a:rPr lang="en-US" dirty="0"/>
              <a:t>The workshop is at </a:t>
            </a:r>
            <a:r>
              <a:rPr lang="en-US" dirty="0" err="1"/>
              <a:t>Medicon</a:t>
            </a:r>
            <a:r>
              <a:rPr lang="en-US" dirty="0"/>
              <a:t> village, </a:t>
            </a:r>
            <a:r>
              <a:rPr lang="en-US" dirty="0" err="1"/>
              <a:t>Scheeletorget</a:t>
            </a:r>
            <a:r>
              <a:rPr lang="en-US" dirty="0"/>
              <a:t>, Lund: Building </a:t>
            </a:r>
            <a:r>
              <a:rPr lang="en-US" i="1" dirty="0" err="1"/>
              <a:t>Inspira</a:t>
            </a:r>
            <a:r>
              <a:rPr lang="en-US" i="1" dirty="0"/>
              <a:t> - </a:t>
            </a:r>
            <a:r>
              <a:rPr lang="en-US" dirty="0"/>
              <a:t>entrance via </a:t>
            </a:r>
            <a:r>
              <a:rPr lang="en-US" dirty="0" err="1"/>
              <a:t>Inspira</a:t>
            </a:r>
            <a:r>
              <a:rPr lang="en-US" dirty="0"/>
              <a:t> Restaurant. Come to Conference Room </a:t>
            </a:r>
            <a:r>
              <a:rPr lang="en-US" i="1" dirty="0" err="1"/>
              <a:t>Allvar</a:t>
            </a:r>
            <a:r>
              <a:rPr lang="en-US" dirty="0"/>
              <a:t> (ground floor)</a:t>
            </a:r>
            <a:endParaRPr lang="sv-SE" dirty="0"/>
          </a:p>
          <a:p>
            <a:pPr lvl="1"/>
            <a:r>
              <a:rPr lang="en-US" dirty="0"/>
              <a:t>Bus stop </a:t>
            </a:r>
            <a:r>
              <a:rPr lang="en-US" i="1" dirty="0"/>
              <a:t>Lund Sparta</a:t>
            </a:r>
            <a:r>
              <a:rPr lang="en-US" dirty="0"/>
              <a:t> is the closest one to where we’ll be.</a:t>
            </a:r>
            <a:endParaRPr lang="sv-SE" dirty="0"/>
          </a:p>
          <a:p>
            <a:pPr lvl="1"/>
            <a:r>
              <a:rPr lang="en-US" dirty="0"/>
              <a:t>Hopefully you have happy memories from when our offices were here!</a:t>
            </a:r>
            <a:endParaRPr lang="sv-SE" dirty="0"/>
          </a:p>
          <a:p>
            <a:pPr lvl="0"/>
            <a:r>
              <a:rPr lang="en-US" dirty="0"/>
              <a:t>On Monday afternoon (13:00 – 17:00) and Tuesday morning (09:00 – 12:00), we will also have a Focus room: </a:t>
            </a:r>
            <a:r>
              <a:rPr lang="en-US" i="1" dirty="0"/>
              <a:t>Carol</a:t>
            </a:r>
            <a:r>
              <a:rPr lang="en-US" dirty="0"/>
              <a:t> (1</a:t>
            </a:r>
            <a:r>
              <a:rPr lang="en-US" baseline="30000" dirty="0"/>
              <a:t>st</a:t>
            </a:r>
            <a:r>
              <a:rPr lang="en-US" dirty="0"/>
              <a:t> floor) and the lounge area to work in.</a:t>
            </a:r>
          </a:p>
          <a:p>
            <a:pPr lvl="1"/>
            <a:r>
              <a:rPr lang="en-US" dirty="0"/>
              <a:t>Lunch is included with the workshop, as are several coffee breaks</a:t>
            </a:r>
            <a:endParaRPr lang="sv-SE" dirty="0"/>
          </a:p>
          <a:p>
            <a:pPr lvl="0"/>
            <a:r>
              <a:rPr lang="en-US" b="1" dirty="0"/>
              <a:t>Bring your laptop </a:t>
            </a:r>
            <a:endParaRPr lang="sv-SE" dirty="0"/>
          </a:p>
          <a:p>
            <a:r>
              <a:rPr lang="en-US" dirty="0"/>
              <a:t>For lead authors (see attached spreadsheet), make sure you can write a document in Microsoft Word on the laptop you have. </a:t>
            </a:r>
            <a:r>
              <a:rPr lang="sv-SE" dirty="0"/>
              <a:t> </a:t>
            </a:r>
            <a:endParaRPr lang="en-GB" dirty="0"/>
          </a:p>
        </p:txBody>
      </p:sp>
      <p:sp>
        <p:nvSpPr>
          <p:cNvPr id="3" name="Date Placeholder 2">
            <a:extLst>
              <a:ext uri="{FF2B5EF4-FFF2-40B4-BE49-F238E27FC236}">
                <a16:creationId xmlns:a16="http://schemas.microsoft.com/office/drawing/2014/main" id="{1C8CC6AD-4023-479B-1A9E-09951C585653}"/>
              </a:ext>
            </a:extLst>
          </p:cNvPr>
          <p:cNvSpPr>
            <a:spLocks noGrp="1"/>
          </p:cNvSpPr>
          <p:nvPr>
            <p:ph type="dt" sz="half" idx="10"/>
          </p:nvPr>
        </p:nvSpPr>
        <p:spPr/>
        <p:txBody>
          <a:bodyPr/>
          <a:lstStyle/>
          <a:p>
            <a:r>
              <a:rPr lang="sv-SE"/>
              <a:t>2022-11-23</a:t>
            </a:r>
          </a:p>
        </p:txBody>
      </p:sp>
    </p:spTree>
    <p:extLst>
      <p:ext uri="{BB962C8B-B14F-4D97-AF65-F5344CB8AC3E}">
        <p14:creationId xmlns:p14="http://schemas.microsoft.com/office/powerpoint/2010/main" val="231458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3C65B97-F3F5-E945-AB7F-0130DF4E8C55}"/>
              </a:ext>
            </a:extLst>
          </p:cNvPr>
          <p:cNvSpPr>
            <a:spLocks noGrp="1"/>
          </p:cNvSpPr>
          <p:nvPr>
            <p:ph type="ftr" sz="quarter" idx="4294967295"/>
          </p:nvPr>
        </p:nvSpPr>
        <p:spPr>
          <a:xfrm>
            <a:off x="0" y="6475413"/>
            <a:ext cx="4321175" cy="365125"/>
          </a:xfrm>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44F859ED-DA39-E54F-98DD-FF4DF5C84067}"/>
              </a:ext>
            </a:extLst>
          </p:cNvPr>
          <p:cNvSpPr>
            <a:spLocks noGrp="1"/>
          </p:cNvSpPr>
          <p:nvPr>
            <p:ph type="sldNum" sz="quarter" idx="4294967295"/>
          </p:nvPr>
        </p:nvSpPr>
        <p:spPr>
          <a:xfrm>
            <a:off x="9448800" y="6475413"/>
            <a:ext cx="2743200" cy="365125"/>
          </a:xfrm>
        </p:spPr>
        <p:txBody>
          <a:bodyPr/>
          <a:lstStyle/>
          <a:p>
            <a:fld id="{F7283078-D760-1647-8B80-66BA8B52336D}" type="slidenum">
              <a:rPr lang="sv-SE" smtClean="0"/>
              <a:t>30</a:t>
            </a:fld>
            <a:endParaRPr lang="sv-SE"/>
          </a:p>
        </p:txBody>
      </p:sp>
      <p:sp>
        <p:nvSpPr>
          <p:cNvPr id="8" name="Date Placeholder 7">
            <a:extLst>
              <a:ext uri="{FF2B5EF4-FFF2-40B4-BE49-F238E27FC236}">
                <a16:creationId xmlns:a16="http://schemas.microsoft.com/office/drawing/2014/main" id="{91DB40F3-7727-8948-BE34-000AF52FD122}"/>
              </a:ext>
            </a:extLst>
          </p:cNvPr>
          <p:cNvSpPr>
            <a:spLocks noGrp="1"/>
          </p:cNvSpPr>
          <p:nvPr>
            <p:ph type="dt" sz="half" idx="4294967295"/>
          </p:nvPr>
        </p:nvSpPr>
        <p:spPr>
          <a:xfrm>
            <a:off x="0" y="6475413"/>
            <a:ext cx="833438" cy="365125"/>
          </a:xfrm>
        </p:spPr>
        <p:txBody>
          <a:bodyPr/>
          <a:lstStyle/>
          <a:p>
            <a:fld id="{18896B66-0B3A-474C-9C9C-E4F07B1F5DAD}" type="datetime1">
              <a:rPr lang="sv-SE" smtClean="0"/>
              <a:t>2023-01-16</a:t>
            </a:fld>
            <a:endParaRPr lang="sv-SE" dirty="0"/>
          </a:p>
        </p:txBody>
      </p:sp>
    </p:spTree>
    <p:extLst>
      <p:ext uri="{BB962C8B-B14F-4D97-AF65-F5344CB8AC3E}">
        <p14:creationId xmlns:p14="http://schemas.microsoft.com/office/powerpoint/2010/main" val="67664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2BC6CC8-3F5D-A34D-96F4-295AD4009A96}"/>
              </a:ext>
            </a:extLst>
          </p:cNvPr>
          <p:cNvSpPr>
            <a:spLocks noGrp="1"/>
          </p:cNvSpPr>
          <p:nvPr>
            <p:ph type="title"/>
          </p:nvPr>
        </p:nvSpPr>
        <p:spPr/>
        <p:txBody>
          <a:bodyPr/>
          <a:lstStyle/>
          <a:p>
            <a:r>
              <a:rPr lang="en-GB" dirty="0"/>
              <a:t>The End</a:t>
            </a:r>
          </a:p>
        </p:txBody>
      </p:sp>
      <p:sp>
        <p:nvSpPr>
          <p:cNvPr id="4" name="Footer Placeholder 3">
            <a:extLst>
              <a:ext uri="{FF2B5EF4-FFF2-40B4-BE49-F238E27FC236}">
                <a16:creationId xmlns:a16="http://schemas.microsoft.com/office/drawing/2014/main" id="{BD009B55-4830-C445-B65B-4FBEBBC3C1EF}"/>
              </a:ext>
            </a:extLst>
          </p:cNvPr>
          <p:cNvSpPr>
            <a:spLocks noGrp="1"/>
          </p:cNvSpPr>
          <p:nvPr>
            <p:ph type="ftr" sz="quarter" idx="11"/>
          </p:nvPr>
        </p:nvSpPr>
        <p:spPr/>
        <p:txBody>
          <a:bodyPr/>
          <a:lstStyle/>
          <a:p>
            <a:r>
              <a:rPr lang="en-GB"/>
              <a:t>© European Spallation Source ERIC</a:t>
            </a:r>
            <a:endParaRPr lang="en-GB" dirty="0"/>
          </a:p>
        </p:txBody>
      </p:sp>
      <p:sp>
        <p:nvSpPr>
          <p:cNvPr id="5" name="Slide Number Placeholder 4">
            <a:extLst>
              <a:ext uri="{FF2B5EF4-FFF2-40B4-BE49-F238E27FC236}">
                <a16:creationId xmlns:a16="http://schemas.microsoft.com/office/drawing/2014/main" id="{F8FCEE9A-B872-6340-96CB-1CDF67959FA9}"/>
              </a:ext>
            </a:extLst>
          </p:cNvPr>
          <p:cNvSpPr>
            <a:spLocks noGrp="1"/>
          </p:cNvSpPr>
          <p:nvPr>
            <p:ph type="sldNum" sz="quarter" idx="12"/>
          </p:nvPr>
        </p:nvSpPr>
        <p:spPr/>
        <p:txBody>
          <a:bodyPr/>
          <a:lstStyle/>
          <a:p>
            <a:fld id="{551115BC-487E-4422-894C-CB7CD3E79223}" type="slidenum">
              <a:rPr lang="en-GB" smtClean="0"/>
              <a:pPr/>
              <a:t>31</a:t>
            </a:fld>
            <a:endParaRPr lang="en-GB"/>
          </a:p>
        </p:txBody>
      </p:sp>
      <p:sp>
        <p:nvSpPr>
          <p:cNvPr id="11" name="Text Placeholder 10">
            <a:extLst>
              <a:ext uri="{FF2B5EF4-FFF2-40B4-BE49-F238E27FC236}">
                <a16:creationId xmlns:a16="http://schemas.microsoft.com/office/drawing/2014/main" id="{FDB41742-3D89-5246-8703-283EA19F8D1A}"/>
              </a:ext>
            </a:extLst>
          </p:cNvPr>
          <p:cNvSpPr>
            <a:spLocks noGrp="1"/>
          </p:cNvSpPr>
          <p:nvPr>
            <p:ph type="body" sz="quarter" idx="13"/>
          </p:nvPr>
        </p:nvSpPr>
        <p:spPr/>
        <p:txBody>
          <a:bodyPr/>
          <a:lstStyle/>
          <a:p>
            <a:pPr marL="0" indent="0">
              <a:buNone/>
            </a:pPr>
            <a:r>
              <a:rPr lang="en-GB" dirty="0"/>
              <a:t> </a:t>
            </a:r>
          </a:p>
        </p:txBody>
      </p:sp>
    </p:spTree>
    <p:extLst>
      <p:ext uri="{BB962C8B-B14F-4D97-AF65-F5344CB8AC3E}">
        <p14:creationId xmlns:p14="http://schemas.microsoft.com/office/powerpoint/2010/main" val="62767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56781-2CD0-2A4F-832C-4165FB010D66}"/>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D048868C-BEA1-FD4E-BB03-2CB65088F2D5}"/>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93F47233-465F-3145-A41F-7754ED42B7B3}"/>
              </a:ext>
            </a:extLst>
          </p:cNvPr>
          <p:cNvSpPr>
            <a:spLocks noGrp="1"/>
          </p:cNvSpPr>
          <p:nvPr>
            <p:ph type="sldNum" sz="quarter" idx="12"/>
          </p:nvPr>
        </p:nvSpPr>
        <p:spPr/>
        <p:txBody>
          <a:bodyPr/>
          <a:lstStyle/>
          <a:p>
            <a:fld id="{F7283078-D760-1647-8B80-66BA8B52336D}" type="slidenum">
              <a:rPr lang="sv-SE" smtClean="0"/>
              <a:t>32</a:t>
            </a:fld>
            <a:endParaRPr lang="sv-SE" dirty="0"/>
          </a:p>
        </p:txBody>
      </p:sp>
      <p:sp>
        <p:nvSpPr>
          <p:cNvPr id="5" name="Text Placeholder 4">
            <a:extLst>
              <a:ext uri="{FF2B5EF4-FFF2-40B4-BE49-F238E27FC236}">
                <a16:creationId xmlns:a16="http://schemas.microsoft.com/office/drawing/2014/main" id="{21677C3B-2616-FD42-B04B-85A8EFB0362F}"/>
              </a:ext>
            </a:extLst>
          </p:cNvPr>
          <p:cNvSpPr>
            <a:spLocks noGrp="1"/>
          </p:cNvSpPr>
          <p:nvPr>
            <p:ph type="body" sz="quarter" idx="14"/>
          </p:nvPr>
        </p:nvSpPr>
        <p:spPr/>
        <p:txBody>
          <a:bodyPr/>
          <a:lstStyle/>
          <a:p>
            <a:endParaRPr lang="en-GB"/>
          </a:p>
        </p:txBody>
      </p:sp>
      <p:sp>
        <p:nvSpPr>
          <p:cNvPr id="6" name="Content Placeholder 5">
            <a:extLst>
              <a:ext uri="{FF2B5EF4-FFF2-40B4-BE49-F238E27FC236}">
                <a16:creationId xmlns:a16="http://schemas.microsoft.com/office/drawing/2014/main" id="{E1BD32C7-1F23-D74C-9BFC-70EE5EC18134}"/>
              </a:ext>
            </a:extLst>
          </p:cNvPr>
          <p:cNvSpPr>
            <a:spLocks noGrp="1"/>
          </p:cNvSpPr>
          <p:nvPr>
            <p:ph idx="1"/>
          </p:nvPr>
        </p:nvSpPr>
        <p:spPr/>
        <p:txBody>
          <a:bodyPr/>
          <a:lstStyle/>
          <a:p>
            <a:endParaRPr lang="en-GB"/>
          </a:p>
        </p:txBody>
      </p:sp>
      <p:sp>
        <p:nvSpPr>
          <p:cNvPr id="7" name="Date Placeholder 6">
            <a:extLst>
              <a:ext uri="{FF2B5EF4-FFF2-40B4-BE49-F238E27FC236}">
                <a16:creationId xmlns:a16="http://schemas.microsoft.com/office/drawing/2014/main" id="{ECA3E8FC-722F-7C45-A993-24BCEECC9B41}"/>
              </a:ext>
            </a:extLst>
          </p:cNvPr>
          <p:cNvSpPr>
            <a:spLocks noGrp="1"/>
          </p:cNvSpPr>
          <p:nvPr>
            <p:ph type="dt" sz="half" idx="10"/>
          </p:nvPr>
        </p:nvSpPr>
        <p:spPr/>
        <p:txBody>
          <a:bodyPr/>
          <a:lstStyle/>
          <a:p>
            <a:fld id="{18896B66-0B3A-474C-9C9C-E4F07B1F5DAD}" type="datetime1">
              <a:rPr lang="sv-SE" smtClean="0"/>
              <a:t>2023-01-16</a:t>
            </a:fld>
            <a:endParaRPr lang="sv-SE" dirty="0"/>
          </a:p>
        </p:txBody>
      </p:sp>
    </p:spTree>
    <p:extLst>
      <p:ext uri="{BB962C8B-B14F-4D97-AF65-F5344CB8AC3E}">
        <p14:creationId xmlns:p14="http://schemas.microsoft.com/office/powerpoint/2010/main" val="40308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0A5742-FA23-E3A6-7E9B-285E45934A6B}"/>
              </a:ext>
            </a:extLst>
          </p:cNvPr>
          <p:cNvSpPr>
            <a:spLocks noGrp="1"/>
          </p:cNvSpPr>
          <p:nvPr>
            <p:ph type="title"/>
          </p:nvPr>
        </p:nvSpPr>
        <p:spPr/>
        <p:txBody>
          <a:bodyPr/>
          <a:lstStyle/>
          <a:p>
            <a:r>
              <a:rPr lang="en-GB" dirty="0"/>
              <a:t>Welcome</a:t>
            </a:r>
          </a:p>
        </p:txBody>
      </p:sp>
      <p:sp>
        <p:nvSpPr>
          <p:cNvPr id="5" name="Slide Number Placeholder 4">
            <a:extLst>
              <a:ext uri="{FF2B5EF4-FFF2-40B4-BE49-F238E27FC236}">
                <a16:creationId xmlns:a16="http://schemas.microsoft.com/office/drawing/2014/main" id="{DEBBA9BF-5D78-8C6E-6CC9-D4F79942741B}"/>
              </a:ext>
            </a:extLst>
          </p:cNvPr>
          <p:cNvSpPr>
            <a:spLocks noGrp="1"/>
          </p:cNvSpPr>
          <p:nvPr>
            <p:ph type="sldNum" sz="quarter" idx="12"/>
          </p:nvPr>
        </p:nvSpPr>
        <p:spPr/>
        <p:txBody>
          <a:bodyPr/>
          <a:lstStyle/>
          <a:p>
            <a:fld id="{F7283078-D760-1647-8B80-66BA8B52336D}" type="slidenum">
              <a:rPr lang="sv-SE" smtClean="0"/>
              <a:t>4</a:t>
            </a:fld>
            <a:endParaRPr lang="sv-SE"/>
          </a:p>
        </p:txBody>
      </p:sp>
      <p:sp>
        <p:nvSpPr>
          <p:cNvPr id="11" name="Text Placeholder 10">
            <a:extLst>
              <a:ext uri="{FF2B5EF4-FFF2-40B4-BE49-F238E27FC236}">
                <a16:creationId xmlns:a16="http://schemas.microsoft.com/office/drawing/2014/main" id="{2FC01FA5-2CE7-7701-ACCD-BF8B59DABDE4}"/>
              </a:ext>
            </a:extLst>
          </p:cNvPr>
          <p:cNvSpPr>
            <a:spLocks noGrp="1"/>
          </p:cNvSpPr>
          <p:nvPr>
            <p:ph type="body" sz="quarter" idx="14"/>
          </p:nvPr>
        </p:nvSpPr>
        <p:spPr/>
        <p:txBody>
          <a:bodyPr/>
          <a:lstStyle/>
          <a:p>
            <a:r>
              <a:rPr lang="en-GB" dirty="0"/>
              <a:t>Workshop Goal</a:t>
            </a:r>
          </a:p>
        </p:txBody>
      </p:sp>
      <p:sp>
        <p:nvSpPr>
          <p:cNvPr id="10" name="Content Placeholder 9">
            <a:extLst>
              <a:ext uri="{FF2B5EF4-FFF2-40B4-BE49-F238E27FC236}">
                <a16:creationId xmlns:a16="http://schemas.microsoft.com/office/drawing/2014/main" id="{5F2838B6-F993-0C70-A129-C9931362033D}"/>
              </a:ext>
            </a:extLst>
          </p:cNvPr>
          <p:cNvSpPr>
            <a:spLocks noGrp="1"/>
          </p:cNvSpPr>
          <p:nvPr>
            <p:ph idx="1"/>
          </p:nvPr>
        </p:nvSpPr>
        <p:spPr/>
        <p:txBody>
          <a:bodyPr/>
          <a:lstStyle/>
          <a:p>
            <a:pPr lvl="0"/>
            <a:r>
              <a:rPr lang="en-US" dirty="0"/>
              <a:t>The goal is to write/update our classification reports for the SSCs involved in radiation safety for Accelerator and Target and have them ready to start CHESS review by the end of the workshop. </a:t>
            </a:r>
          </a:p>
          <a:p>
            <a:pPr lvl="1"/>
            <a:r>
              <a:rPr lang="en-US" dirty="0"/>
              <a:t>The reports are written by system experts (engineer, owner, designer) with support from the Step 2-3 (planned ops/maintenance) radiation safety analysts, discipline classification experts, and rad safety experts.</a:t>
            </a:r>
            <a:endParaRPr lang="en-GB" dirty="0"/>
          </a:p>
        </p:txBody>
      </p:sp>
      <p:sp>
        <p:nvSpPr>
          <p:cNvPr id="3" name="Date Placeholder 2">
            <a:extLst>
              <a:ext uri="{FF2B5EF4-FFF2-40B4-BE49-F238E27FC236}">
                <a16:creationId xmlns:a16="http://schemas.microsoft.com/office/drawing/2014/main" id="{1C8CC6AD-4023-479B-1A9E-09951C585653}"/>
              </a:ext>
            </a:extLst>
          </p:cNvPr>
          <p:cNvSpPr>
            <a:spLocks noGrp="1"/>
          </p:cNvSpPr>
          <p:nvPr>
            <p:ph type="dt" sz="half" idx="10"/>
          </p:nvPr>
        </p:nvSpPr>
        <p:spPr/>
        <p:txBody>
          <a:bodyPr/>
          <a:lstStyle/>
          <a:p>
            <a:r>
              <a:rPr lang="sv-SE"/>
              <a:t>2022-11-23</a:t>
            </a:r>
          </a:p>
        </p:txBody>
      </p:sp>
    </p:spTree>
    <p:extLst>
      <p:ext uri="{BB962C8B-B14F-4D97-AF65-F5344CB8AC3E}">
        <p14:creationId xmlns:p14="http://schemas.microsoft.com/office/powerpoint/2010/main" val="271182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0A5742-FA23-E3A6-7E9B-285E45934A6B}"/>
              </a:ext>
            </a:extLst>
          </p:cNvPr>
          <p:cNvSpPr>
            <a:spLocks noGrp="1"/>
          </p:cNvSpPr>
          <p:nvPr>
            <p:ph type="title"/>
          </p:nvPr>
        </p:nvSpPr>
        <p:spPr/>
        <p:txBody>
          <a:bodyPr/>
          <a:lstStyle/>
          <a:p>
            <a:r>
              <a:rPr lang="en-GB" dirty="0"/>
              <a:t>Welcome</a:t>
            </a:r>
          </a:p>
        </p:txBody>
      </p:sp>
      <p:sp>
        <p:nvSpPr>
          <p:cNvPr id="3" name="Date Placeholder 2">
            <a:extLst>
              <a:ext uri="{FF2B5EF4-FFF2-40B4-BE49-F238E27FC236}">
                <a16:creationId xmlns:a16="http://schemas.microsoft.com/office/drawing/2014/main" id="{1C8CC6AD-4023-479B-1A9E-09951C585653}"/>
              </a:ext>
            </a:extLst>
          </p:cNvPr>
          <p:cNvSpPr>
            <a:spLocks noGrp="1"/>
          </p:cNvSpPr>
          <p:nvPr>
            <p:ph type="dt" sz="half" idx="10"/>
          </p:nvPr>
        </p:nvSpPr>
        <p:spPr/>
        <p:txBody>
          <a:bodyPr/>
          <a:lstStyle/>
          <a:p>
            <a:r>
              <a:rPr lang="sv-SE"/>
              <a:t>2022-11-23</a:t>
            </a:r>
          </a:p>
        </p:txBody>
      </p:sp>
      <p:sp>
        <p:nvSpPr>
          <p:cNvPr id="5" name="Slide Number Placeholder 4">
            <a:extLst>
              <a:ext uri="{FF2B5EF4-FFF2-40B4-BE49-F238E27FC236}">
                <a16:creationId xmlns:a16="http://schemas.microsoft.com/office/drawing/2014/main" id="{DEBBA9BF-5D78-8C6E-6CC9-D4F79942741B}"/>
              </a:ext>
            </a:extLst>
          </p:cNvPr>
          <p:cNvSpPr>
            <a:spLocks noGrp="1"/>
          </p:cNvSpPr>
          <p:nvPr>
            <p:ph type="sldNum" sz="quarter" idx="12"/>
          </p:nvPr>
        </p:nvSpPr>
        <p:spPr/>
        <p:txBody>
          <a:bodyPr/>
          <a:lstStyle/>
          <a:p>
            <a:fld id="{F7283078-D760-1647-8B80-66BA8B52336D}" type="slidenum">
              <a:rPr lang="sv-SE" smtClean="0"/>
              <a:t>5</a:t>
            </a:fld>
            <a:endParaRPr lang="sv-SE"/>
          </a:p>
        </p:txBody>
      </p:sp>
      <p:sp>
        <p:nvSpPr>
          <p:cNvPr id="9" name="Content Placeholder 8">
            <a:extLst>
              <a:ext uri="{FF2B5EF4-FFF2-40B4-BE49-F238E27FC236}">
                <a16:creationId xmlns:a16="http://schemas.microsoft.com/office/drawing/2014/main" id="{95122B31-1BDD-E726-E182-502119028729}"/>
              </a:ext>
            </a:extLst>
          </p:cNvPr>
          <p:cNvSpPr>
            <a:spLocks noGrp="1"/>
          </p:cNvSpPr>
          <p:nvPr>
            <p:ph idx="1"/>
          </p:nvPr>
        </p:nvSpPr>
        <p:spPr/>
        <p:txBody>
          <a:bodyPr>
            <a:normAutofit fontScale="85000" lnSpcReduction="20000"/>
          </a:bodyPr>
          <a:lstStyle/>
          <a:p>
            <a:r>
              <a:rPr lang="en-GB" b="1" u="sng" dirty="0"/>
              <a:t>Day 1 </a:t>
            </a:r>
            <a:r>
              <a:rPr lang="en-US" i="1" dirty="0" err="1"/>
              <a:t>Allvar</a:t>
            </a:r>
            <a:r>
              <a:rPr lang="en-US" dirty="0"/>
              <a:t> (09:00 – 17:00) (Ground floor)</a:t>
            </a:r>
            <a:endParaRPr lang="sv-SE" dirty="0"/>
          </a:p>
          <a:p>
            <a:pPr lvl="1"/>
            <a:r>
              <a:rPr lang="en-US" dirty="0"/>
              <a:t>Start &amp; Welcome – 9:00</a:t>
            </a:r>
            <a:endParaRPr lang="sv-SE" dirty="0"/>
          </a:p>
          <a:p>
            <a:pPr lvl="1"/>
            <a:r>
              <a:rPr lang="en-US" dirty="0"/>
              <a:t>Introduction to how we classify SSCs with respect to Radiation Safety – 9:10</a:t>
            </a:r>
            <a:endParaRPr lang="sv-SE" dirty="0"/>
          </a:p>
          <a:p>
            <a:pPr lvl="2"/>
            <a:r>
              <a:rPr lang="en-US" dirty="0"/>
              <a:t>Guidelines, classification rules</a:t>
            </a:r>
            <a:endParaRPr lang="sv-SE" dirty="0"/>
          </a:p>
          <a:p>
            <a:pPr lvl="1"/>
            <a:r>
              <a:rPr lang="en-US" dirty="0"/>
              <a:t>Coffee break – 10:30</a:t>
            </a:r>
            <a:endParaRPr lang="sv-SE" dirty="0"/>
          </a:p>
          <a:p>
            <a:pPr lvl="1"/>
            <a:r>
              <a:rPr lang="en-US" dirty="0"/>
              <a:t>Introduction continued – 11:00</a:t>
            </a:r>
            <a:endParaRPr lang="sv-SE" dirty="0"/>
          </a:p>
          <a:p>
            <a:pPr lvl="2"/>
            <a:r>
              <a:rPr lang="en-US" dirty="0"/>
              <a:t>Classification report template, Examples</a:t>
            </a:r>
            <a:endParaRPr lang="sv-SE" dirty="0"/>
          </a:p>
          <a:p>
            <a:pPr lvl="0"/>
            <a:r>
              <a:rPr lang="en-US" b="1" dirty="0"/>
              <a:t>Lunch at </a:t>
            </a:r>
            <a:r>
              <a:rPr lang="en-US" b="1" dirty="0" err="1"/>
              <a:t>Medicon</a:t>
            </a:r>
            <a:r>
              <a:rPr lang="en-US" b="1" dirty="0"/>
              <a:t> Village restaurant – 12:30</a:t>
            </a:r>
            <a:r>
              <a:rPr lang="en-US" dirty="0"/>
              <a:t> </a:t>
            </a:r>
            <a:endParaRPr lang="sv-SE" dirty="0"/>
          </a:p>
          <a:p>
            <a:pPr lvl="1"/>
            <a:r>
              <a:rPr lang="en-US" dirty="0"/>
              <a:t>Break out into small groups to write SSC classification reports – 13:15 (</a:t>
            </a:r>
            <a:r>
              <a:rPr lang="en-US" i="1" dirty="0" err="1"/>
              <a:t>Allvar</a:t>
            </a:r>
            <a:r>
              <a:rPr lang="en-US" dirty="0"/>
              <a:t> (Ground floor)</a:t>
            </a:r>
            <a:r>
              <a:rPr lang="sv-SE" dirty="0"/>
              <a:t>, </a:t>
            </a:r>
            <a:r>
              <a:rPr lang="sv-SE" i="1" dirty="0"/>
              <a:t>Carol</a:t>
            </a:r>
            <a:r>
              <a:rPr lang="sv-SE" dirty="0"/>
              <a:t> (1st </a:t>
            </a:r>
            <a:r>
              <a:rPr lang="sv-SE" dirty="0" err="1"/>
              <a:t>floor</a:t>
            </a:r>
            <a:r>
              <a:rPr lang="sv-SE" dirty="0"/>
              <a:t>)</a:t>
            </a:r>
          </a:p>
          <a:p>
            <a:pPr lvl="1"/>
            <a:r>
              <a:rPr lang="en-US" dirty="0"/>
              <a:t>Coffee break – 15:30</a:t>
            </a:r>
            <a:endParaRPr lang="sv-SE" dirty="0"/>
          </a:p>
          <a:p>
            <a:pPr lvl="1"/>
            <a:r>
              <a:rPr lang="en-US" dirty="0"/>
              <a:t>Classification report writing – 15:45</a:t>
            </a:r>
            <a:endParaRPr lang="sv-SE" dirty="0"/>
          </a:p>
          <a:p>
            <a:pPr lvl="1"/>
            <a:r>
              <a:rPr lang="en-US" dirty="0"/>
              <a:t>End of Day 1 – 17:00</a:t>
            </a:r>
            <a:endParaRPr lang="sv-SE" dirty="0"/>
          </a:p>
        </p:txBody>
      </p:sp>
      <p:sp>
        <p:nvSpPr>
          <p:cNvPr id="10" name="Content Placeholder 9">
            <a:extLst>
              <a:ext uri="{FF2B5EF4-FFF2-40B4-BE49-F238E27FC236}">
                <a16:creationId xmlns:a16="http://schemas.microsoft.com/office/drawing/2014/main" id="{5F2838B6-F993-0C70-A129-C9931362033D}"/>
              </a:ext>
            </a:extLst>
          </p:cNvPr>
          <p:cNvSpPr>
            <a:spLocks noGrp="1"/>
          </p:cNvSpPr>
          <p:nvPr>
            <p:ph idx="13"/>
          </p:nvPr>
        </p:nvSpPr>
        <p:spPr/>
        <p:txBody>
          <a:bodyPr>
            <a:normAutofit fontScale="85000" lnSpcReduction="20000"/>
          </a:bodyPr>
          <a:lstStyle/>
          <a:p>
            <a:r>
              <a:rPr lang="en-GB" b="1" u="sng" dirty="0"/>
              <a:t>Day 2</a:t>
            </a:r>
          </a:p>
          <a:p>
            <a:pPr lvl="1"/>
            <a:r>
              <a:rPr lang="en-US" dirty="0"/>
              <a:t>Restart – writing classification reports – 9:00</a:t>
            </a:r>
            <a:endParaRPr lang="sv-SE" dirty="0"/>
          </a:p>
          <a:p>
            <a:pPr lvl="1"/>
            <a:r>
              <a:rPr lang="en-US" dirty="0"/>
              <a:t>Question &amp; Answer session – 9:45</a:t>
            </a:r>
            <a:endParaRPr lang="sv-SE" dirty="0"/>
          </a:p>
          <a:p>
            <a:pPr lvl="2"/>
            <a:r>
              <a:rPr lang="en-US" dirty="0"/>
              <a:t>You may continue writing if you do not have questions</a:t>
            </a:r>
            <a:endParaRPr lang="sv-SE" dirty="0"/>
          </a:p>
          <a:p>
            <a:pPr lvl="1"/>
            <a:r>
              <a:rPr lang="en-US" dirty="0"/>
              <a:t>Coffee break – 10:30</a:t>
            </a:r>
            <a:endParaRPr lang="sv-SE" dirty="0"/>
          </a:p>
          <a:p>
            <a:pPr lvl="1"/>
            <a:r>
              <a:rPr lang="en-US" dirty="0"/>
              <a:t>Classification report writing  – 11:00</a:t>
            </a:r>
          </a:p>
          <a:p>
            <a:pPr lvl="4"/>
            <a:endParaRPr lang="sv-SE" dirty="0"/>
          </a:p>
          <a:p>
            <a:pPr lvl="0"/>
            <a:r>
              <a:rPr lang="en-US" b="1" dirty="0"/>
              <a:t>Lunch at </a:t>
            </a:r>
            <a:r>
              <a:rPr lang="en-US" b="1" dirty="0" err="1"/>
              <a:t>Medicon</a:t>
            </a:r>
            <a:r>
              <a:rPr lang="en-US" b="1" dirty="0"/>
              <a:t> Village restaurant – 12:30</a:t>
            </a:r>
            <a:endParaRPr lang="sv-SE" b="1" dirty="0"/>
          </a:p>
          <a:p>
            <a:pPr lvl="1"/>
            <a:r>
              <a:rPr lang="en-US" dirty="0"/>
              <a:t>Q&amp;A session – 13:15 (</a:t>
            </a:r>
            <a:r>
              <a:rPr lang="en-US" dirty="0" err="1"/>
              <a:t>Allvar</a:t>
            </a:r>
            <a:r>
              <a:rPr lang="en-US" dirty="0"/>
              <a:t> – ground floor)</a:t>
            </a:r>
            <a:endParaRPr lang="sv-SE" dirty="0"/>
          </a:p>
          <a:p>
            <a:pPr lvl="1"/>
            <a:r>
              <a:rPr lang="en-US" dirty="0"/>
              <a:t>Classification report writing  – 13:45</a:t>
            </a:r>
            <a:endParaRPr lang="sv-SE" dirty="0"/>
          </a:p>
          <a:p>
            <a:pPr lvl="1"/>
            <a:r>
              <a:rPr lang="en-US" dirty="0"/>
              <a:t>Coffee break – 15:30</a:t>
            </a:r>
            <a:endParaRPr lang="sv-SE" dirty="0"/>
          </a:p>
          <a:p>
            <a:pPr lvl="1"/>
            <a:r>
              <a:rPr lang="en-US" dirty="0"/>
              <a:t>Preparing CHESS review workflow for classification reports  – 15:45</a:t>
            </a:r>
            <a:endParaRPr lang="sv-SE" dirty="0"/>
          </a:p>
          <a:p>
            <a:pPr lvl="1"/>
            <a:r>
              <a:rPr lang="en-US" dirty="0"/>
              <a:t>End of Day 1 – 17:00</a:t>
            </a:r>
            <a:endParaRPr lang="sv-SE" dirty="0"/>
          </a:p>
          <a:p>
            <a:pPr lvl="1"/>
            <a:endParaRPr lang="en-GB" dirty="0"/>
          </a:p>
        </p:txBody>
      </p:sp>
      <p:sp>
        <p:nvSpPr>
          <p:cNvPr id="11" name="Text Placeholder 10">
            <a:extLst>
              <a:ext uri="{FF2B5EF4-FFF2-40B4-BE49-F238E27FC236}">
                <a16:creationId xmlns:a16="http://schemas.microsoft.com/office/drawing/2014/main" id="{2FC01FA5-2CE7-7701-ACCD-BF8B59DABDE4}"/>
              </a:ext>
            </a:extLst>
          </p:cNvPr>
          <p:cNvSpPr>
            <a:spLocks noGrp="1"/>
          </p:cNvSpPr>
          <p:nvPr>
            <p:ph type="body" sz="quarter" idx="14"/>
          </p:nvPr>
        </p:nvSpPr>
        <p:spPr/>
        <p:txBody>
          <a:bodyPr/>
          <a:lstStyle/>
          <a:p>
            <a:r>
              <a:rPr lang="en-GB" dirty="0"/>
              <a:t>Agenda</a:t>
            </a:r>
          </a:p>
        </p:txBody>
      </p:sp>
    </p:spTree>
    <p:extLst>
      <p:ext uri="{BB962C8B-B14F-4D97-AF65-F5344CB8AC3E}">
        <p14:creationId xmlns:p14="http://schemas.microsoft.com/office/powerpoint/2010/main" val="362745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9345335-A1E1-9F4D-8460-724AAC087C90}"/>
              </a:ext>
            </a:extLst>
          </p:cNvPr>
          <p:cNvSpPr>
            <a:spLocks noGrp="1"/>
          </p:cNvSpPr>
          <p:nvPr>
            <p:ph type="pic" sz="quarter" idx="12"/>
          </p:nvPr>
        </p:nvSpPr>
        <p:spPr/>
      </p:sp>
      <p:sp>
        <p:nvSpPr>
          <p:cNvPr id="9" name="Text Placeholder 8">
            <a:extLst>
              <a:ext uri="{FF2B5EF4-FFF2-40B4-BE49-F238E27FC236}">
                <a16:creationId xmlns:a16="http://schemas.microsoft.com/office/drawing/2014/main" id="{DC149FC0-1C07-C141-90E6-A13C3C7CA59C}"/>
              </a:ext>
            </a:extLst>
          </p:cNvPr>
          <p:cNvSpPr>
            <a:spLocks noGrp="1"/>
          </p:cNvSpPr>
          <p:nvPr>
            <p:ph type="body" sz="quarter" idx="11"/>
          </p:nvPr>
        </p:nvSpPr>
        <p:spPr/>
        <p:txBody>
          <a:bodyPr/>
          <a:lstStyle/>
          <a:p>
            <a:endParaRPr lang="en-GB"/>
          </a:p>
        </p:txBody>
      </p:sp>
      <p:sp>
        <p:nvSpPr>
          <p:cNvPr id="8" name="Text Placeholder 7">
            <a:extLst>
              <a:ext uri="{FF2B5EF4-FFF2-40B4-BE49-F238E27FC236}">
                <a16:creationId xmlns:a16="http://schemas.microsoft.com/office/drawing/2014/main" id="{C6CC3AC4-1BD4-0D42-ABAF-079F3110DA6E}"/>
              </a:ext>
            </a:extLst>
          </p:cNvPr>
          <p:cNvSpPr>
            <a:spLocks noGrp="1"/>
          </p:cNvSpPr>
          <p:nvPr>
            <p:ph type="body" sz="quarter" idx="10"/>
          </p:nvPr>
        </p:nvSpPr>
        <p:spPr/>
        <p:txBody>
          <a:bodyPr/>
          <a:lstStyle/>
          <a:p>
            <a:endParaRPr lang="en-GB"/>
          </a:p>
        </p:txBody>
      </p:sp>
      <p:sp>
        <p:nvSpPr>
          <p:cNvPr id="11" name="Text Placeholder 10">
            <a:extLst>
              <a:ext uri="{FF2B5EF4-FFF2-40B4-BE49-F238E27FC236}">
                <a16:creationId xmlns:a16="http://schemas.microsoft.com/office/drawing/2014/main" id="{FAADC0C5-26F8-9544-BE2D-CA47D0E8EF18}"/>
              </a:ext>
            </a:extLst>
          </p:cNvPr>
          <p:cNvSpPr>
            <a:spLocks noGrp="1"/>
          </p:cNvSpPr>
          <p:nvPr>
            <p:ph type="body" sz="quarter" idx="13"/>
          </p:nvPr>
        </p:nvSpPr>
        <p:spPr/>
        <p:txBody>
          <a:bodyPr/>
          <a:lstStyle/>
          <a:p>
            <a:r>
              <a:rPr lang="en-GB" dirty="0"/>
              <a:t>2</a:t>
            </a:r>
          </a:p>
        </p:txBody>
      </p:sp>
      <p:sp>
        <p:nvSpPr>
          <p:cNvPr id="12" name="Text Placeholder 11">
            <a:extLst>
              <a:ext uri="{FF2B5EF4-FFF2-40B4-BE49-F238E27FC236}">
                <a16:creationId xmlns:a16="http://schemas.microsoft.com/office/drawing/2014/main" id="{8A76E64E-2971-4049-8C42-4EFF111A11DD}"/>
              </a:ext>
            </a:extLst>
          </p:cNvPr>
          <p:cNvSpPr>
            <a:spLocks noGrp="1"/>
          </p:cNvSpPr>
          <p:nvPr>
            <p:ph type="body" sz="quarter" idx="14"/>
          </p:nvPr>
        </p:nvSpPr>
        <p:spPr/>
        <p:txBody>
          <a:bodyPr/>
          <a:lstStyle/>
          <a:p>
            <a:r>
              <a:rPr lang="en-GB" dirty="0"/>
              <a:t>Context of SSC classification</a:t>
            </a:r>
          </a:p>
        </p:txBody>
      </p:sp>
      <p:sp>
        <p:nvSpPr>
          <p:cNvPr id="3" name="Date Placeholder 2">
            <a:extLst>
              <a:ext uri="{FF2B5EF4-FFF2-40B4-BE49-F238E27FC236}">
                <a16:creationId xmlns:a16="http://schemas.microsoft.com/office/drawing/2014/main" id="{E0CC101B-0EDF-B546-9A38-D40E86C4B46F}"/>
              </a:ext>
            </a:extLst>
          </p:cNvPr>
          <p:cNvSpPr>
            <a:spLocks noGrp="1"/>
          </p:cNvSpPr>
          <p:nvPr>
            <p:ph type="dt" sz="half" idx="4294967295"/>
          </p:nvPr>
        </p:nvSpPr>
        <p:spPr>
          <a:xfrm>
            <a:off x="0" y="6475413"/>
            <a:ext cx="833438" cy="365125"/>
          </a:xfrm>
        </p:spPr>
        <p:txBody>
          <a:bodyPr/>
          <a:lstStyle/>
          <a:p>
            <a:r>
              <a:rPr lang="sv-SE"/>
              <a:t>2022-11-10</a:t>
            </a:r>
          </a:p>
        </p:txBody>
      </p:sp>
    </p:spTree>
    <p:extLst>
      <p:ext uri="{BB962C8B-B14F-4D97-AF65-F5344CB8AC3E}">
        <p14:creationId xmlns:p14="http://schemas.microsoft.com/office/powerpoint/2010/main" val="42574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AF2D-933E-0A4A-B181-FE1CA76F5863}"/>
              </a:ext>
            </a:extLst>
          </p:cNvPr>
          <p:cNvSpPr>
            <a:spLocks noGrp="1"/>
          </p:cNvSpPr>
          <p:nvPr>
            <p:ph type="title"/>
          </p:nvPr>
        </p:nvSpPr>
        <p:spPr/>
        <p:txBody>
          <a:bodyPr/>
          <a:lstStyle/>
          <a:p>
            <a:r>
              <a:rPr lang="en-GB" dirty="0"/>
              <a:t>Context </a:t>
            </a:r>
          </a:p>
        </p:txBody>
      </p:sp>
      <p:sp>
        <p:nvSpPr>
          <p:cNvPr id="3" name="Footer Placeholder 2">
            <a:extLst>
              <a:ext uri="{FF2B5EF4-FFF2-40B4-BE49-F238E27FC236}">
                <a16:creationId xmlns:a16="http://schemas.microsoft.com/office/drawing/2014/main" id="{10DF3772-580B-7C43-89A7-860388C74656}"/>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09BBEB4B-6649-AA43-A1D5-FDBA2709FAFE}"/>
              </a:ext>
            </a:extLst>
          </p:cNvPr>
          <p:cNvSpPr>
            <a:spLocks noGrp="1"/>
          </p:cNvSpPr>
          <p:nvPr>
            <p:ph type="sldNum" sz="quarter" idx="12"/>
          </p:nvPr>
        </p:nvSpPr>
        <p:spPr/>
        <p:txBody>
          <a:bodyPr/>
          <a:lstStyle/>
          <a:p>
            <a:fld id="{F7283078-D760-1647-8B80-66BA8B52336D}" type="slidenum">
              <a:rPr lang="sv-SE" smtClean="0"/>
              <a:t>7</a:t>
            </a:fld>
            <a:endParaRPr lang="sv-SE" dirty="0"/>
          </a:p>
        </p:txBody>
      </p:sp>
      <p:sp>
        <p:nvSpPr>
          <p:cNvPr id="5" name="Text Placeholder 4">
            <a:extLst>
              <a:ext uri="{FF2B5EF4-FFF2-40B4-BE49-F238E27FC236}">
                <a16:creationId xmlns:a16="http://schemas.microsoft.com/office/drawing/2014/main" id="{69DC4C6A-F1B8-4A49-ABBA-58DD6F70110E}"/>
              </a:ext>
            </a:extLst>
          </p:cNvPr>
          <p:cNvSpPr>
            <a:spLocks noGrp="1"/>
          </p:cNvSpPr>
          <p:nvPr>
            <p:ph type="body" sz="quarter" idx="14"/>
          </p:nvPr>
        </p:nvSpPr>
        <p:spPr/>
        <p:txBody>
          <a:bodyPr/>
          <a:lstStyle/>
          <a:p>
            <a:r>
              <a:rPr lang="en-GB" dirty="0"/>
              <a:t>What is it for?</a:t>
            </a:r>
          </a:p>
        </p:txBody>
      </p:sp>
      <p:sp>
        <p:nvSpPr>
          <p:cNvPr id="7" name="Date Placeholder 6">
            <a:extLst>
              <a:ext uri="{FF2B5EF4-FFF2-40B4-BE49-F238E27FC236}">
                <a16:creationId xmlns:a16="http://schemas.microsoft.com/office/drawing/2014/main" id="{96BC45DF-0312-CE49-BFAE-11D41437D334}"/>
              </a:ext>
            </a:extLst>
          </p:cNvPr>
          <p:cNvSpPr>
            <a:spLocks noGrp="1"/>
          </p:cNvSpPr>
          <p:nvPr>
            <p:ph type="dt" sz="half" idx="10"/>
          </p:nvPr>
        </p:nvSpPr>
        <p:spPr/>
        <p:txBody>
          <a:bodyPr/>
          <a:lstStyle/>
          <a:p>
            <a:fld id="{18896B66-0B3A-474C-9C9C-E4F07B1F5DAD}" type="datetime1">
              <a:rPr lang="sv-SE" smtClean="0"/>
              <a:t>2023-01-16</a:t>
            </a:fld>
            <a:endParaRPr lang="sv-SE" dirty="0"/>
          </a:p>
        </p:txBody>
      </p:sp>
      <p:sp>
        <p:nvSpPr>
          <p:cNvPr id="8" name="TextBox 7">
            <a:extLst>
              <a:ext uri="{FF2B5EF4-FFF2-40B4-BE49-F238E27FC236}">
                <a16:creationId xmlns:a16="http://schemas.microsoft.com/office/drawing/2014/main" id="{EB5BFCC9-FC65-3942-91FC-5F105242DE5F}"/>
              </a:ext>
            </a:extLst>
          </p:cNvPr>
          <p:cNvSpPr txBox="1"/>
          <p:nvPr/>
        </p:nvSpPr>
        <p:spPr>
          <a:xfrm>
            <a:off x="899591" y="2158938"/>
            <a:ext cx="6195689" cy="2554545"/>
          </a:xfrm>
          <a:prstGeom prst="rect">
            <a:avLst/>
          </a:prstGeom>
          <a:noFill/>
          <a:ln w="25400">
            <a:solidFill>
              <a:schemeClr val="accent4"/>
            </a:solidFill>
          </a:ln>
        </p:spPr>
        <p:txBody>
          <a:bodyPr wrap="square" rtlCol="0">
            <a:spAutoFit/>
          </a:bodyPr>
          <a:lstStyle/>
          <a:p>
            <a:pPr algn="just"/>
            <a:r>
              <a:rPr lang="en-GB" sz="2000" b="1" dirty="0"/>
              <a:t>All structures, systems and components of importance to safety shall be classified based on their function and safety significance.</a:t>
            </a:r>
          </a:p>
          <a:p>
            <a:pPr algn="just"/>
            <a:endParaRPr lang="en-GB" sz="2000" b="1" dirty="0"/>
          </a:p>
          <a:p>
            <a:pPr algn="just"/>
            <a:r>
              <a:rPr lang="en-GB" sz="2000" b="1" dirty="0"/>
              <a:t>Structures, systems and components of importance to safety shall be designed, constructed and maintain in such a way that their quality and reliability are consistent with their importance to safety.</a:t>
            </a:r>
            <a:endParaRPr lang="en-US" sz="2000" dirty="0"/>
          </a:p>
        </p:txBody>
      </p:sp>
      <p:sp>
        <p:nvSpPr>
          <p:cNvPr id="9" name="TextBox 8">
            <a:extLst>
              <a:ext uri="{FF2B5EF4-FFF2-40B4-BE49-F238E27FC236}">
                <a16:creationId xmlns:a16="http://schemas.microsoft.com/office/drawing/2014/main" id="{616EA011-0673-8748-B9CC-620BFA0E8FA5}"/>
              </a:ext>
            </a:extLst>
          </p:cNvPr>
          <p:cNvSpPr txBox="1"/>
          <p:nvPr/>
        </p:nvSpPr>
        <p:spPr>
          <a:xfrm>
            <a:off x="899592" y="1487614"/>
            <a:ext cx="4176464" cy="307777"/>
          </a:xfrm>
          <a:prstGeom prst="rect">
            <a:avLst/>
          </a:prstGeom>
          <a:solidFill>
            <a:schemeClr val="accent4">
              <a:alpha val="50000"/>
            </a:schemeClr>
          </a:solidFill>
        </p:spPr>
        <p:txBody>
          <a:bodyPr wrap="square" rtlCol="0">
            <a:spAutoFit/>
          </a:bodyPr>
          <a:lstStyle/>
          <a:p>
            <a:r>
              <a:rPr lang="en-US" sz="1400" dirty="0"/>
              <a:t>SSM conditions to ESS appendix 1 chapter 4 section C</a:t>
            </a:r>
          </a:p>
        </p:txBody>
      </p:sp>
      <p:pic>
        <p:nvPicPr>
          <p:cNvPr id="10" name="Picture 9">
            <a:extLst>
              <a:ext uri="{FF2B5EF4-FFF2-40B4-BE49-F238E27FC236}">
                <a16:creationId xmlns:a16="http://schemas.microsoft.com/office/drawing/2014/main" id="{19B305AB-75E8-C042-9ED1-CC0034A24B3D}"/>
              </a:ext>
            </a:extLst>
          </p:cNvPr>
          <p:cNvPicPr>
            <a:picLocks noChangeAspect="1"/>
          </p:cNvPicPr>
          <p:nvPr/>
        </p:nvPicPr>
        <p:blipFill>
          <a:blip r:embed="rId2"/>
          <a:stretch>
            <a:fillRect/>
          </a:stretch>
        </p:blipFill>
        <p:spPr>
          <a:xfrm>
            <a:off x="7749272" y="1438101"/>
            <a:ext cx="2505898" cy="1860439"/>
          </a:xfrm>
          <a:prstGeom prst="rect">
            <a:avLst/>
          </a:prstGeom>
        </p:spPr>
      </p:pic>
      <p:sp>
        <p:nvSpPr>
          <p:cNvPr id="11" name="TextBox 10">
            <a:extLst>
              <a:ext uri="{FF2B5EF4-FFF2-40B4-BE49-F238E27FC236}">
                <a16:creationId xmlns:a16="http://schemas.microsoft.com/office/drawing/2014/main" id="{7D113B42-22E2-2D43-A342-49FD21064618}"/>
              </a:ext>
            </a:extLst>
          </p:cNvPr>
          <p:cNvSpPr txBox="1"/>
          <p:nvPr/>
        </p:nvSpPr>
        <p:spPr>
          <a:xfrm>
            <a:off x="1701478" y="5240433"/>
            <a:ext cx="8762231" cy="707886"/>
          </a:xfrm>
          <a:prstGeom prst="rect">
            <a:avLst/>
          </a:prstGeom>
          <a:noFill/>
          <a:ln w="57150">
            <a:solidFill>
              <a:schemeClr val="accent1"/>
            </a:solidFill>
          </a:ln>
        </p:spPr>
        <p:txBody>
          <a:bodyPr wrap="square" rtlCol="0">
            <a:spAutoFit/>
          </a:bodyPr>
          <a:lstStyle/>
          <a:p>
            <a:r>
              <a:rPr lang="en-US" sz="2000" dirty="0"/>
              <a:t>The classification package is a tool to ensure that the SSCI2S will receive adequate attention in accordance with their safety significance during the whole life cycle.</a:t>
            </a:r>
          </a:p>
        </p:txBody>
      </p:sp>
    </p:spTree>
    <p:extLst>
      <p:ext uri="{BB962C8B-B14F-4D97-AF65-F5344CB8AC3E}">
        <p14:creationId xmlns:p14="http://schemas.microsoft.com/office/powerpoint/2010/main" val="178367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365D-786E-C54E-BF3A-98994B5E8FCF}"/>
              </a:ext>
            </a:extLst>
          </p:cNvPr>
          <p:cNvSpPr>
            <a:spLocks noGrp="1"/>
          </p:cNvSpPr>
          <p:nvPr>
            <p:ph type="title"/>
          </p:nvPr>
        </p:nvSpPr>
        <p:spPr/>
        <p:txBody>
          <a:bodyPr/>
          <a:lstStyle/>
          <a:p>
            <a:r>
              <a:rPr lang="en-GB" dirty="0"/>
              <a:t>What is the classification package?</a:t>
            </a:r>
          </a:p>
        </p:txBody>
      </p:sp>
      <p:sp>
        <p:nvSpPr>
          <p:cNvPr id="3" name="Footer Placeholder 2">
            <a:extLst>
              <a:ext uri="{FF2B5EF4-FFF2-40B4-BE49-F238E27FC236}">
                <a16:creationId xmlns:a16="http://schemas.microsoft.com/office/drawing/2014/main" id="{2C1C9042-3580-F64D-93DF-A1D458CE7FEC}"/>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FE518B1F-1341-7845-B3CA-B936A1E6DF64}"/>
              </a:ext>
            </a:extLst>
          </p:cNvPr>
          <p:cNvSpPr>
            <a:spLocks noGrp="1"/>
          </p:cNvSpPr>
          <p:nvPr>
            <p:ph type="sldNum" sz="quarter" idx="12"/>
          </p:nvPr>
        </p:nvSpPr>
        <p:spPr/>
        <p:txBody>
          <a:bodyPr/>
          <a:lstStyle/>
          <a:p>
            <a:fld id="{F7283078-D760-1647-8B80-66BA8B52336D}" type="slidenum">
              <a:rPr lang="sv-SE" smtClean="0"/>
              <a:t>8</a:t>
            </a:fld>
            <a:endParaRPr lang="sv-SE" dirty="0"/>
          </a:p>
        </p:txBody>
      </p:sp>
      <p:sp>
        <p:nvSpPr>
          <p:cNvPr id="5" name="Text Placeholder 4">
            <a:extLst>
              <a:ext uri="{FF2B5EF4-FFF2-40B4-BE49-F238E27FC236}">
                <a16:creationId xmlns:a16="http://schemas.microsoft.com/office/drawing/2014/main" id="{C23B67AC-112D-1A4D-958A-E38FA3D2DFA3}"/>
              </a:ext>
            </a:extLst>
          </p:cNvPr>
          <p:cNvSpPr>
            <a:spLocks noGrp="1"/>
          </p:cNvSpPr>
          <p:nvPr>
            <p:ph type="body" sz="quarter" idx="14"/>
          </p:nvPr>
        </p:nvSpPr>
        <p:spPr/>
        <p:txBody>
          <a:bodyPr/>
          <a:lstStyle/>
          <a:p>
            <a:r>
              <a:rPr lang="en-GB" dirty="0"/>
              <a:t>Comprehensive list</a:t>
            </a:r>
          </a:p>
        </p:txBody>
      </p:sp>
      <p:sp>
        <p:nvSpPr>
          <p:cNvPr id="6" name="Content Placeholder 5">
            <a:extLst>
              <a:ext uri="{FF2B5EF4-FFF2-40B4-BE49-F238E27FC236}">
                <a16:creationId xmlns:a16="http://schemas.microsoft.com/office/drawing/2014/main" id="{AF2963A0-042C-6040-AAE5-1873126CCCDA}"/>
              </a:ext>
            </a:extLst>
          </p:cNvPr>
          <p:cNvSpPr>
            <a:spLocks noGrp="1"/>
          </p:cNvSpPr>
          <p:nvPr>
            <p:ph idx="1"/>
          </p:nvPr>
        </p:nvSpPr>
        <p:spPr/>
        <p:txBody>
          <a:bodyPr/>
          <a:lstStyle/>
          <a:p>
            <a:endParaRPr lang="en-GB"/>
          </a:p>
        </p:txBody>
      </p:sp>
      <p:sp>
        <p:nvSpPr>
          <p:cNvPr id="7" name="Date Placeholder 6">
            <a:extLst>
              <a:ext uri="{FF2B5EF4-FFF2-40B4-BE49-F238E27FC236}">
                <a16:creationId xmlns:a16="http://schemas.microsoft.com/office/drawing/2014/main" id="{1FAF35BE-007A-384F-A4D5-7FB07933A0A2}"/>
              </a:ext>
            </a:extLst>
          </p:cNvPr>
          <p:cNvSpPr>
            <a:spLocks noGrp="1"/>
          </p:cNvSpPr>
          <p:nvPr>
            <p:ph type="dt" sz="half" idx="10"/>
          </p:nvPr>
        </p:nvSpPr>
        <p:spPr/>
        <p:txBody>
          <a:bodyPr/>
          <a:lstStyle/>
          <a:p>
            <a:fld id="{18896B66-0B3A-474C-9C9C-E4F07B1F5DAD}" type="datetime1">
              <a:rPr lang="sv-SE" smtClean="0"/>
              <a:t>2023-01-16</a:t>
            </a:fld>
            <a:endParaRPr lang="sv-SE" dirty="0"/>
          </a:p>
        </p:txBody>
      </p:sp>
      <p:graphicFrame>
        <p:nvGraphicFramePr>
          <p:cNvPr id="8" name="Table 7">
            <a:extLst>
              <a:ext uri="{FF2B5EF4-FFF2-40B4-BE49-F238E27FC236}">
                <a16:creationId xmlns:a16="http://schemas.microsoft.com/office/drawing/2014/main" id="{CEF95FD3-8549-4F41-A2D2-FF4AE2C47721}"/>
              </a:ext>
            </a:extLst>
          </p:cNvPr>
          <p:cNvGraphicFramePr>
            <a:graphicFrameLocks noGrp="1"/>
          </p:cNvGraphicFramePr>
          <p:nvPr>
            <p:extLst>
              <p:ext uri="{D42A27DB-BD31-4B8C-83A1-F6EECF244321}">
                <p14:modId xmlns:p14="http://schemas.microsoft.com/office/powerpoint/2010/main" val="507679462"/>
              </p:ext>
            </p:extLst>
          </p:nvPr>
        </p:nvGraphicFramePr>
        <p:xfrm>
          <a:off x="3610407" y="1232710"/>
          <a:ext cx="6747760" cy="5242560"/>
        </p:xfrm>
        <a:graphic>
          <a:graphicData uri="http://schemas.openxmlformats.org/drawingml/2006/table">
            <a:tbl>
              <a:tblPr firstRow="1" firstCol="1" bandRow="1">
                <a:tableStyleId>{5940675A-B579-460E-94D1-54222C63F5DA}</a:tableStyleId>
              </a:tblPr>
              <a:tblGrid>
                <a:gridCol w="3373880">
                  <a:extLst>
                    <a:ext uri="{9D8B030D-6E8A-4147-A177-3AD203B41FA5}">
                      <a16:colId xmlns:a16="http://schemas.microsoft.com/office/drawing/2014/main" val="20000"/>
                    </a:ext>
                  </a:extLst>
                </a:gridCol>
                <a:gridCol w="3373880">
                  <a:extLst>
                    <a:ext uri="{9D8B030D-6E8A-4147-A177-3AD203B41FA5}">
                      <a16:colId xmlns:a16="http://schemas.microsoft.com/office/drawing/2014/main" val="20001"/>
                    </a:ext>
                  </a:extLst>
                </a:gridCol>
              </a:tblGrid>
              <a:tr h="156068">
                <a:tc>
                  <a:txBody>
                    <a:bodyPr/>
                    <a:lstStyle/>
                    <a:p>
                      <a:pPr algn="ctr">
                        <a:spcAft>
                          <a:spcPts val="0"/>
                        </a:spcAft>
                      </a:pPr>
                      <a:r>
                        <a:rPr lang="en-US" sz="1400" dirty="0">
                          <a:effectLst/>
                        </a:rPr>
                        <a:t>Discipline</a:t>
                      </a:r>
                      <a:endParaRPr lang="en-US" sz="1400" dirty="0">
                        <a:effectLst/>
                        <a:latin typeface="Calibri" charset="0"/>
                        <a:ea typeface="Calibri" charset="0"/>
                        <a:cs typeface="Times New Roman" charset="0"/>
                      </a:endParaRPr>
                    </a:p>
                  </a:txBody>
                  <a:tcPr marL="58525" marR="58525" marT="0" marB="0">
                    <a:solidFill>
                      <a:schemeClr val="bg1">
                        <a:lumMod val="75000"/>
                      </a:schemeClr>
                    </a:solidFill>
                  </a:tcPr>
                </a:tc>
                <a:tc>
                  <a:txBody>
                    <a:bodyPr/>
                    <a:lstStyle/>
                    <a:p>
                      <a:pPr algn="ctr">
                        <a:spcAft>
                          <a:spcPts val="0"/>
                        </a:spcAft>
                      </a:pPr>
                      <a:r>
                        <a:rPr lang="en-US" sz="1400" dirty="0">
                          <a:effectLst/>
                        </a:rPr>
                        <a:t>Document</a:t>
                      </a:r>
                      <a:endParaRPr lang="en-US" sz="1400" dirty="0">
                        <a:effectLst/>
                        <a:latin typeface="Calibri" charset="0"/>
                        <a:ea typeface="Calibri" charset="0"/>
                        <a:cs typeface="Times New Roman" charset="0"/>
                      </a:endParaRPr>
                    </a:p>
                  </a:txBody>
                  <a:tcPr marL="58525" marR="58525" marT="0" marB="0">
                    <a:solidFill>
                      <a:schemeClr val="bg1">
                        <a:lumMod val="75000"/>
                      </a:schemeClr>
                    </a:solidFill>
                  </a:tcPr>
                </a:tc>
                <a:extLst>
                  <a:ext uri="{0D108BD9-81ED-4DB2-BD59-A6C34878D82A}">
                    <a16:rowId xmlns:a16="http://schemas.microsoft.com/office/drawing/2014/main" val="10000"/>
                  </a:ext>
                </a:extLst>
              </a:tr>
              <a:tr h="312135">
                <a:tc>
                  <a:txBody>
                    <a:bodyPr/>
                    <a:lstStyle/>
                    <a:p>
                      <a:pPr algn="ctr">
                        <a:spcAft>
                          <a:spcPts val="0"/>
                        </a:spcAft>
                      </a:pPr>
                      <a:r>
                        <a:rPr lang="en-US" sz="1400" dirty="0">
                          <a:effectLst/>
                        </a:rPr>
                        <a:t>General classification</a:t>
                      </a:r>
                      <a:endParaRPr lang="en-US" sz="1400" dirty="0">
                        <a:effectLst/>
                        <a:latin typeface="Calibri" charset="0"/>
                        <a:ea typeface="Calibri" charset="0"/>
                        <a:cs typeface="Times New Roman" charset="0"/>
                      </a:endParaRPr>
                    </a:p>
                  </a:txBody>
                  <a:tcPr marL="58525" marR="58525" marT="0" marB="0" anchor="ctr"/>
                </a:tc>
                <a:tc>
                  <a:txBody>
                    <a:bodyPr/>
                    <a:lstStyle/>
                    <a:p>
                      <a:pPr>
                        <a:spcAft>
                          <a:spcPts val="0"/>
                        </a:spcAft>
                      </a:pPr>
                      <a:r>
                        <a:rPr lang="en-US" sz="1100" u="none" strike="noStrike" dirty="0">
                          <a:effectLst/>
                        </a:rPr>
                        <a:t>ESS-0016468</a:t>
                      </a:r>
                      <a:r>
                        <a:rPr lang="en-US" sz="1100" u="none" strike="noStrike" baseline="0" dirty="0">
                          <a:effectLst/>
                        </a:rPr>
                        <a:t> </a:t>
                      </a:r>
                      <a:r>
                        <a:rPr lang="en-US" sz="1100" dirty="0">
                          <a:effectLst/>
                        </a:rPr>
                        <a:t>ESS rule for identification and classification of safety important components</a:t>
                      </a:r>
                      <a:endParaRPr lang="en-US" sz="1100" dirty="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01"/>
                  </a:ext>
                </a:extLst>
              </a:tr>
              <a:tr h="312135">
                <a:tc rowSpan="4">
                  <a:txBody>
                    <a:bodyPr/>
                    <a:lstStyle/>
                    <a:p>
                      <a:pPr algn="ctr">
                        <a:spcAft>
                          <a:spcPts val="0"/>
                        </a:spcAft>
                      </a:pPr>
                      <a:r>
                        <a:rPr lang="en-US" sz="1400" dirty="0">
                          <a:effectLst/>
                        </a:rPr>
                        <a:t>Mechanical</a:t>
                      </a:r>
                      <a:endParaRPr lang="en-US" sz="1400" dirty="0">
                        <a:effectLst/>
                        <a:latin typeface="Calibri" charset="0"/>
                        <a:ea typeface="Calibri" charset="0"/>
                        <a:cs typeface="Times New Roman" charset="0"/>
                      </a:endParaRPr>
                    </a:p>
                  </a:txBody>
                  <a:tcPr marL="58525" marR="58525" marT="0" marB="0" anchor="ctr"/>
                </a:tc>
                <a:tc>
                  <a:txBody>
                    <a:bodyPr/>
                    <a:lstStyle/>
                    <a:p>
                      <a:pPr>
                        <a:spcAft>
                          <a:spcPts val="0"/>
                        </a:spcAft>
                      </a:pPr>
                      <a:r>
                        <a:rPr lang="en-US" sz="1100" dirty="0">
                          <a:effectLst/>
                        </a:rPr>
                        <a:t>ESS-0033258 ESS rules for radiation safety classification of mechanical equipment</a:t>
                      </a:r>
                      <a:endParaRPr lang="en-US" sz="1100" dirty="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02"/>
                  </a:ext>
                </a:extLst>
              </a:tr>
              <a:tr h="312135">
                <a:tc vMerge="1">
                  <a:txBody>
                    <a:bodyPr/>
                    <a:lstStyle/>
                    <a:p>
                      <a:endParaRPr lang="en-US"/>
                    </a:p>
                  </a:txBody>
                  <a:tcPr/>
                </a:tc>
                <a:tc>
                  <a:txBody>
                    <a:bodyPr/>
                    <a:lstStyle/>
                    <a:p>
                      <a:pPr>
                        <a:spcAft>
                          <a:spcPts val="0"/>
                        </a:spcAft>
                      </a:pPr>
                      <a:r>
                        <a:rPr lang="en-US" sz="1100" dirty="0">
                          <a:effectLst/>
                        </a:rPr>
                        <a:t>ESS-0039311 ESS rules for technical requirements for mechanical equipment</a:t>
                      </a:r>
                      <a:endParaRPr lang="en-US" sz="1100" dirty="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03"/>
                  </a:ext>
                </a:extLst>
              </a:tr>
              <a:tr h="312135">
                <a:tc vMerge="1">
                  <a:txBody>
                    <a:bodyPr/>
                    <a:lstStyle/>
                    <a:p>
                      <a:endParaRPr lang="en-US"/>
                    </a:p>
                  </a:txBody>
                  <a:tcPr/>
                </a:tc>
                <a:tc>
                  <a:txBody>
                    <a:bodyPr/>
                    <a:lstStyle/>
                    <a:p>
                      <a:pPr>
                        <a:spcAft>
                          <a:spcPts val="0"/>
                        </a:spcAft>
                      </a:pPr>
                      <a:r>
                        <a:rPr lang="en-US" sz="1100" dirty="0">
                          <a:effectLst/>
                        </a:rPr>
                        <a:t>ESS-0047989 </a:t>
                      </a:r>
                      <a:r>
                        <a:rPr lang="is-IS" sz="1100" dirty="0">
                          <a:effectLst/>
                        </a:rPr>
                        <a:t>ESS rules for quality requirements for mechanical equipment</a:t>
                      </a:r>
                      <a:endParaRPr lang="en-US" sz="1100" dirty="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04"/>
                  </a:ext>
                </a:extLst>
              </a:tr>
              <a:tr h="312135">
                <a:tc vMerge="1">
                  <a:txBody>
                    <a:bodyPr/>
                    <a:lstStyle/>
                    <a:p>
                      <a:endParaRPr lang="en-US"/>
                    </a:p>
                  </a:txBody>
                  <a:tcPr/>
                </a:tc>
                <a:tc>
                  <a:txBody>
                    <a:bodyPr/>
                    <a:lstStyle/>
                    <a:p>
                      <a:pPr>
                        <a:spcAft>
                          <a:spcPts val="0"/>
                        </a:spcAft>
                      </a:pPr>
                      <a:r>
                        <a:rPr lang="en-US" sz="1100" dirty="0">
                          <a:effectLst/>
                        </a:rPr>
                        <a:t>ESS-0091757 Required submittals for mechanical safety systems</a:t>
                      </a:r>
                      <a:endParaRPr lang="en-US" sz="1100" dirty="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05"/>
                  </a:ext>
                </a:extLst>
              </a:tr>
              <a:tr h="468203">
                <a:tc rowSpan="4">
                  <a:txBody>
                    <a:bodyPr/>
                    <a:lstStyle/>
                    <a:p>
                      <a:pPr algn="ctr">
                        <a:spcAft>
                          <a:spcPts val="0"/>
                        </a:spcAft>
                      </a:pPr>
                      <a:r>
                        <a:rPr lang="en-US" sz="1400" dirty="0">
                          <a:effectLst/>
                        </a:rPr>
                        <a:t>Electrical and I&amp;C</a:t>
                      </a:r>
                      <a:endParaRPr lang="en-US" sz="1400" dirty="0">
                        <a:effectLst/>
                        <a:latin typeface="Calibri" charset="0"/>
                        <a:ea typeface="Calibri" charset="0"/>
                        <a:cs typeface="Times New Roman" charset="0"/>
                      </a:endParaRPr>
                    </a:p>
                  </a:txBody>
                  <a:tcPr marL="58525" marR="58525" marT="0" marB="0" anchor="ctr"/>
                </a:tc>
                <a:tc>
                  <a:txBody>
                    <a:bodyPr/>
                    <a:lstStyle/>
                    <a:p>
                      <a:pPr>
                        <a:spcAft>
                          <a:spcPts val="0"/>
                        </a:spcAft>
                      </a:pPr>
                      <a:r>
                        <a:rPr lang="en-US" sz="1100" dirty="0">
                          <a:effectLst/>
                        </a:rPr>
                        <a:t>ESS-0054158 ESS rules for radiation safety classification of Electrical and I&amp;C equipment including technical and quality requirements</a:t>
                      </a:r>
                      <a:endParaRPr lang="en-US" sz="1100" dirty="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06"/>
                  </a:ext>
                </a:extLst>
              </a:tr>
              <a:tr h="156068">
                <a:tc vMerge="1">
                  <a:txBody>
                    <a:bodyPr/>
                    <a:lstStyle/>
                    <a:p>
                      <a:endParaRPr lang="en-US"/>
                    </a:p>
                  </a:txBody>
                  <a:tcPr/>
                </a:tc>
                <a:tc>
                  <a:txBody>
                    <a:bodyPr/>
                    <a:lstStyle/>
                    <a:p>
                      <a:pPr>
                        <a:spcAft>
                          <a:spcPts val="0"/>
                        </a:spcAft>
                      </a:pPr>
                      <a:r>
                        <a:rPr lang="en-US" sz="1100" dirty="0">
                          <a:effectLst/>
                        </a:rPr>
                        <a:t>ESS-0135373 ESS rules for design of electrical power systems</a:t>
                      </a:r>
                      <a:endParaRPr lang="en-US" sz="1100" dirty="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07"/>
                  </a:ext>
                </a:extLst>
              </a:tr>
              <a:tr h="156068">
                <a:tc vMerge="1">
                  <a:txBody>
                    <a:bodyPr/>
                    <a:lstStyle/>
                    <a:p>
                      <a:endParaRPr lang="en-US"/>
                    </a:p>
                  </a:txBody>
                  <a:tcPr/>
                </a:tc>
                <a:tc>
                  <a:txBody>
                    <a:bodyPr/>
                    <a:lstStyle/>
                    <a:p>
                      <a:pPr>
                        <a:spcAft>
                          <a:spcPts val="0"/>
                        </a:spcAft>
                      </a:pPr>
                      <a:r>
                        <a:rPr lang="en-US" sz="1100">
                          <a:effectLst/>
                        </a:rPr>
                        <a:t>ESS-0015433 ESS rules for electrical design</a:t>
                      </a:r>
                      <a:endParaRPr lang="en-US" sz="110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08"/>
                  </a:ext>
                </a:extLst>
              </a:tr>
              <a:tr h="312135">
                <a:tc vMerge="1">
                  <a:txBody>
                    <a:bodyPr/>
                    <a:lstStyle/>
                    <a:p>
                      <a:endParaRPr lang="en-US"/>
                    </a:p>
                  </a:txBody>
                  <a:tcPr/>
                </a:tc>
                <a:tc>
                  <a:txBody>
                    <a:bodyPr/>
                    <a:lstStyle/>
                    <a:p>
                      <a:pPr>
                        <a:spcAft>
                          <a:spcPts val="0"/>
                        </a:spcAft>
                      </a:pPr>
                      <a:r>
                        <a:rPr lang="en-US" sz="1100">
                          <a:effectLst/>
                        </a:rPr>
                        <a:t>ESS-0118082 ESS rules for qualification of electrical and I&amp;C equipment</a:t>
                      </a:r>
                      <a:endParaRPr lang="en-US" sz="110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09"/>
                  </a:ext>
                </a:extLst>
              </a:tr>
              <a:tr h="312135">
                <a:tc>
                  <a:txBody>
                    <a:bodyPr/>
                    <a:lstStyle/>
                    <a:p>
                      <a:pPr algn="ctr">
                        <a:spcAft>
                          <a:spcPts val="0"/>
                        </a:spcAft>
                      </a:pPr>
                      <a:r>
                        <a:rPr lang="en-US" sz="1400" dirty="0">
                          <a:effectLst/>
                        </a:rPr>
                        <a:t>Civil</a:t>
                      </a:r>
                      <a:endParaRPr lang="en-US" sz="1400" dirty="0">
                        <a:effectLst/>
                        <a:latin typeface="Calibri" charset="0"/>
                        <a:ea typeface="Calibri" charset="0"/>
                        <a:cs typeface="Times New Roman" charset="0"/>
                      </a:endParaRPr>
                    </a:p>
                  </a:txBody>
                  <a:tcPr marL="58525" marR="58525" marT="0" marB="0" anchor="ctr"/>
                </a:tc>
                <a:tc>
                  <a:txBody>
                    <a:bodyPr/>
                    <a:lstStyle/>
                    <a:p>
                      <a:pPr>
                        <a:spcAft>
                          <a:spcPts val="0"/>
                        </a:spcAft>
                      </a:pPr>
                      <a:r>
                        <a:rPr lang="en-US" sz="1100" dirty="0">
                          <a:effectLst/>
                        </a:rPr>
                        <a:t>ESS-0134987 ESS rules for radiation safety classification of civil structure including technical and quality requirements</a:t>
                      </a:r>
                      <a:endParaRPr lang="en-US" sz="1100" dirty="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10"/>
                  </a:ext>
                </a:extLst>
              </a:tr>
              <a:tr h="312135">
                <a:tc rowSpan="3">
                  <a:txBody>
                    <a:bodyPr/>
                    <a:lstStyle/>
                    <a:p>
                      <a:pPr algn="ctr">
                        <a:spcAft>
                          <a:spcPts val="0"/>
                        </a:spcAft>
                      </a:pPr>
                      <a:r>
                        <a:rPr lang="en-US" sz="1400" dirty="0">
                          <a:effectLst/>
                        </a:rPr>
                        <a:t>HVAC</a:t>
                      </a:r>
                      <a:endParaRPr lang="en-US" sz="1400" dirty="0">
                        <a:effectLst/>
                        <a:latin typeface="Calibri" charset="0"/>
                        <a:ea typeface="Calibri" charset="0"/>
                        <a:cs typeface="Times New Roman" charset="0"/>
                      </a:endParaRPr>
                    </a:p>
                  </a:txBody>
                  <a:tcPr marL="58525" marR="58525" marT="0" marB="0" anchor="ctr"/>
                </a:tc>
                <a:tc>
                  <a:txBody>
                    <a:bodyPr/>
                    <a:lstStyle/>
                    <a:p>
                      <a:pPr algn="just">
                        <a:spcAft>
                          <a:spcPts val="0"/>
                        </a:spcAft>
                        <a:tabLst>
                          <a:tab pos="1113790" algn="l"/>
                        </a:tabLst>
                      </a:pPr>
                      <a:r>
                        <a:rPr lang="en-US" sz="1100" dirty="0">
                          <a:effectLst/>
                        </a:rPr>
                        <a:t>ESS-0036956 ESS rules for radiation safety classification of HVAC systems and components</a:t>
                      </a:r>
                      <a:endParaRPr lang="en-US" sz="1100" dirty="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11"/>
                  </a:ext>
                </a:extLst>
              </a:tr>
              <a:tr h="312135">
                <a:tc vMerge="1">
                  <a:txBody>
                    <a:bodyPr/>
                    <a:lstStyle/>
                    <a:p>
                      <a:endParaRPr lang="en-US"/>
                    </a:p>
                  </a:txBody>
                  <a:tcPr/>
                </a:tc>
                <a:tc>
                  <a:txBody>
                    <a:bodyPr/>
                    <a:lstStyle/>
                    <a:p>
                      <a:pPr>
                        <a:spcAft>
                          <a:spcPts val="0"/>
                        </a:spcAft>
                      </a:pPr>
                      <a:r>
                        <a:rPr lang="en-US" sz="1100" dirty="0">
                          <a:effectLst/>
                        </a:rPr>
                        <a:t>ESS-0037914 ESS rules for technical requirements applicable to HVAC systems and components</a:t>
                      </a:r>
                      <a:endParaRPr lang="en-US" sz="1100" dirty="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12"/>
                  </a:ext>
                </a:extLst>
              </a:tr>
              <a:tr h="312135">
                <a:tc vMerge="1">
                  <a:txBody>
                    <a:bodyPr/>
                    <a:lstStyle/>
                    <a:p>
                      <a:endParaRPr lang="en-US"/>
                    </a:p>
                  </a:txBody>
                  <a:tcPr/>
                </a:tc>
                <a:tc>
                  <a:txBody>
                    <a:bodyPr/>
                    <a:lstStyle/>
                    <a:p>
                      <a:pPr>
                        <a:spcAft>
                          <a:spcPts val="0"/>
                        </a:spcAft>
                      </a:pPr>
                      <a:r>
                        <a:rPr lang="en-US" sz="1100" dirty="0">
                          <a:effectLst/>
                        </a:rPr>
                        <a:t>ESS-0083831 </a:t>
                      </a:r>
                      <a:r>
                        <a:rPr lang="is-IS" sz="1100" dirty="0">
                          <a:effectLst/>
                        </a:rPr>
                        <a:t>ESS rules for quality requirements applicable to HVAC systems and components </a:t>
                      </a:r>
                      <a:endParaRPr lang="en-US" sz="1100" dirty="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13"/>
                  </a:ext>
                </a:extLst>
              </a:tr>
              <a:tr h="468203">
                <a:tc>
                  <a:txBody>
                    <a:bodyPr/>
                    <a:lstStyle/>
                    <a:p>
                      <a:pPr algn="ctr">
                        <a:spcAft>
                          <a:spcPts val="0"/>
                        </a:spcAft>
                      </a:pPr>
                      <a:r>
                        <a:rPr lang="en-US" sz="1400" dirty="0">
                          <a:effectLst/>
                        </a:rPr>
                        <a:t>Lifting</a:t>
                      </a:r>
                      <a:endParaRPr lang="en-US" sz="1400" dirty="0">
                        <a:effectLst/>
                        <a:latin typeface="Calibri" charset="0"/>
                        <a:ea typeface="Calibri" charset="0"/>
                        <a:cs typeface="Times New Roman" charset="0"/>
                      </a:endParaRPr>
                    </a:p>
                  </a:txBody>
                  <a:tcPr marL="58525" marR="58525" marT="0" marB="0" anchor="ctr"/>
                </a:tc>
                <a:tc>
                  <a:txBody>
                    <a:bodyPr/>
                    <a:lstStyle/>
                    <a:p>
                      <a:pPr algn="just">
                        <a:spcAft>
                          <a:spcPts val="0"/>
                        </a:spcAft>
                      </a:pPr>
                      <a:r>
                        <a:rPr lang="en-US" sz="1100" dirty="0">
                          <a:effectLst/>
                        </a:rPr>
                        <a:t>ESS-0135186 ESS rules for radiation safety classification of lifting equipment including technical and quality requirements</a:t>
                      </a:r>
                      <a:endParaRPr lang="en-US" sz="1100" dirty="0">
                        <a:effectLst/>
                        <a:latin typeface="Calibri" charset="0"/>
                        <a:ea typeface="Calibri" charset="0"/>
                        <a:cs typeface="Times New Roman" charset="0"/>
                      </a:endParaRPr>
                    </a:p>
                  </a:txBody>
                  <a:tcPr marL="58525" marR="58525" marT="0" marB="0"/>
                </a:tc>
                <a:extLst>
                  <a:ext uri="{0D108BD9-81ED-4DB2-BD59-A6C34878D82A}">
                    <a16:rowId xmlns:a16="http://schemas.microsoft.com/office/drawing/2014/main" val="10014"/>
                  </a:ext>
                </a:extLst>
              </a:tr>
            </a:tbl>
          </a:graphicData>
        </a:graphic>
      </p:graphicFrame>
      <p:pic>
        <p:nvPicPr>
          <p:cNvPr id="9" name="Picture 8">
            <a:extLst>
              <a:ext uri="{FF2B5EF4-FFF2-40B4-BE49-F238E27FC236}">
                <a16:creationId xmlns:a16="http://schemas.microsoft.com/office/drawing/2014/main" id="{54662A82-D875-EB47-8C75-C4EA390896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0167" y="1958659"/>
            <a:ext cx="864096" cy="765261"/>
          </a:xfrm>
          <a:prstGeom prst="rect">
            <a:avLst/>
          </a:prstGeom>
        </p:spPr>
      </p:pic>
      <p:sp>
        <p:nvSpPr>
          <p:cNvPr id="10" name="Left Brace 9">
            <a:extLst>
              <a:ext uri="{FF2B5EF4-FFF2-40B4-BE49-F238E27FC236}">
                <a16:creationId xmlns:a16="http://schemas.microsoft.com/office/drawing/2014/main" id="{ACE3AC84-2041-F74F-9521-F363292365B0}"/>
              </a:ext>
            </a:extLst>
          </p:cNvPr>
          <p:cNvSpPr/>
          <p:nvPr/>
        </p:nvSpPr>
        <p:spPr>
          <a:xfrm>
            <a:off x="3178359" y="1814643"/>
            <a:ext cx="288032" cy="26642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CEF0B70-9EFD-1A4C-8D1B-974BBC005A07}"/>
              </a:ext>
            </a:extLst>
          </p:cNvPr>
          <p:cNvSpPr txBox="1"/>
          <p:nvPr/>
        </p:nvSpPr>
        <p:spPr>
          <a:xfrm>
            <a:off x="1336983" y="2731292"/>
            <a:ext cx="1954560" cy="830997"/>
          </a:xfrm>
          <a:prstGeom prst="rect">
            <a:avLst/>
          </a:prstGeom>
          <a:noFill/>
        </p:spPr>
        <p:txBody>
          <a:bodyPr wrap="square" rtlCol="0">
            <a:spAutoFit/>
          </a:bodyPr>
          <a:lstStyle/>
          <a:p>
            <a:r>
              <a:rPr lang="en-US" sz="1200" dirty="0"/>
              <a:t>Contain also requirements applicable to “standard” SSC based for example on conventional safety </a:t>
            </a:r>
          </a:p>
        </p:txBody>
      </p:sp>
    </p:spTree>
    <p:extLst>
      <p:ext uri="{BB962C8B-B14F-4D97-AF65-F5344CB8AC3E}">
        <p14:creationId xmlns:p14="http://schemas.microsoft.com/office/powerpoint/2010/main" val="227645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BFF3-96A8-2045-BB7D-E606E88F8D1E}"/>
              </a:ext>
            </a:extLst>
          </p:cNvPr>
          <p:cNvSpPr>
            <a:spLocks noGrp="1"/>
          </p:cNvSpPr>
          <p:nvPr>
            <p:ph type="title"/>
          </p:nvPr>
        </p:nvSpPr>
        <p:spPr/>
        <p:txBody>
          <a:bodyPr/>
          <a:lstStyle/>
          <a:p>
            <a:r>
              <a:rPr lang="en-GB" dirty="0"/>
              <a:t>SSC Classification Package</a:t>
            </a:r>
          </a:p>
        </p:txBody>
      </p:sp>
      <p:sp>
        <p:nvSpPr>
          <p:cNvPr id="3" name="Footer Placeholder 2">
            <a:extLst>
              <a:ext uri="{FF2B5EF4-FFF2-40B4-BE49-F238E27FC236}">
                <a16:creationId xmlns:a16="http://schemas.microsoft.com/office/drawing/2014/main" id="{D232FDE2-C92E-2A40-B1E5-2DEC2B2B37F0}"/>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18C0F1B5-C3A1-614E-9DB2-2ECA6EDFED66}"/>
              </a:ext>
            </a:extLst>
          </p:cNvPr>
          <p:cNvSpPr>
            <a:spLocks noGrp="1"/>
          </p:cNvSpPr>
          <p:nvPr>
            <p:ph type="sldNum" sz="quarter" idx="12"/>
          </p:nvPr>
        </p:nvSpPr>
        <p:spPr/>
        <p:txBody>
          <a:bodyPr/>
          <a:lstStyle/>
          <a:p>
            <a:fld id="{F7283078-D760-1647-8B80-66BA8B52336D}" type="slidenum">
              <a:rPr lang="sv-SE" smtClean="0"/>
              <a:t>9</a:t>
            </a:fld>
            <a:endParaRPr lang="sv-SE" dirty="0"/>
          </a:p>
        </p:txBody>
      </p:sp>
      <p:sp>
        <p:nvSpPr>
          <p:cNvPr id="5" name="Text Placeholder 4">
            <a:extLst>
              <a:ext uri="{FF2B5EF4-FFF2-40B4-BE49-F238E27FC236}">
                <a16:creationId xmlns:a16="http://schemas.microsoft.com/office/drawing/2014/main" id="{A4EE2330-6674-DA44-BF62-A2CAB494E726}"/>
              </a:ext>
            </a:extLst>
          </p:cNvPr>
          <p:cNvSpPr>
            <a:spLocks noGrp="1"/>
          </p:cNvSpPr>
          <p:nvPr>
            <p:ph type="body" sz="quarter" idx="14"/>
          </p:nvPr>
        </p:nvSpPr>
        <p:spPr/>
        <p:txBody>
          <a:bodyPr/>
          <a:lstStyle/>
          <a:p>
            <a:r>
              <a:rPr lang="en-GB" dirty="0"/>
              <a:t>Documents &amp; logical links</a:t>
            </a:r>
          </a:p>
        </p:txBody>
      </p:sp>
      <p:sp>
        <p:nvSpPr>
          <p:cNvPr id="6" name="Content Placeholder 5">
            <a:extLst>
              <a:ext uri="{FF2B5EF4-FFF2-40B4-BE49-F238E27FC236}">
                <a16:creationId xmlns:a16="http://schemas.microsoft.com/office/drawing/2014/main" id="{E8EA986A-50A9-3244-B0CC-6BCA46D8907A}"/>
              </a:ext>
            </a:extLst>
          </p:cNvPr>
          <p:cNvSpPr>
            <a:spLocks noGrp="1"/>
          </p:cNvSpPr>
          <p:nvPr>
            <p:ph idx="1"/>
          </p:nvPr>
        </p:nvSpPr>
        <p:spPr/>
        <p:txBody>
          <a:bodyPr/>
          <a:lstStyle/>
          <a:p>
            <a:endParaRPr lang="en-GB"/>
          </a:p>
        </p:txBody>
      </p:sp>
      <p:sp>
        <p:nvSpPr>
          <p:cNvPr id="7" name="Date Placeholder 6">
            <a:extLst>
              <a:ext uri="{FF2B5EF4-FFF2-40B4-BE49-F238E27FC236}">
                <a16:creationId xmlns:a16="http://schemas.microsoft.com/office/drawing/2014/main" id="{445F5C27-E19F-8545-8BCC-2C26A7242A38}"/>
              </a:ext>
            </a:extLst>
          </p:cNvPr>
          <p:cNvSpPr>
            <a:spLocks noGrp="1"/>
          </p:cNvSpPr>
          <p:nvPr>
            <p:ph type="dt" sz="half" idx="10"/>
          </p:nvPr>
        </p:nvSpPr>
        <p:spPr/>
        <p:txBody>
          <a:bodyPr/>
          <a:lstStyle/>
          <a:p>
            <a:fld id="{18896B66-0B3A-474C-9C9C-E4F07B1F5DAD}" type="datetime1">
              <a:rPr lang="sv-SE" smtClean="0"/>
              <a:t>2023-01-16</a:t>
            </a:fld>
            <a:endParaRPr lang="sv-SE" dirty="0"/>
          </a:p>
        </p:txBody>
      </p:sp>
      <p:sp>
        <p:nvSpPr>
          <p:cNvPr id="8" name="AutoShape 4" descr="https://confluence.esss.lu.se/download/attachments/226202211/ClassificationDocsMap_PN170714.png?version=1&amp;modificationDate=1500023402529&amp;api=v2">
            <a:extLst>
              <a:ext uri="{FF2B5EF4-FFF2-40B4-BE49-F238E27FC236}">
                <a16:creationId xmlns:a16="http://schemas.microsoft.com/office/drawing/2014/main" id="{5D091D5E-0B00-A24A-B19D-E604D0860BB2}"/>
              </a:ext>
            </a:extLst>
          </p:cNvPr>
          <p:cNvSpPr>
            <a:spLocks noChangeAspect="1" noChangeArrowheads="1"/>
          </p:cNvSpPr>
          <p:nvPr/>
        </p:nvSpPr>
        <p:spPr bwMode="auto">
          <a:xfrm>
            <a:off x="2819655" y="2658054"/>
            <a:ext cx="1800200" cy="18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7FF13B73-E6D4-5D46-B7AA-85D5313AAF5A}"/>
              </a:ext>
            </a:extLst>
          </p:cNvPr>
          <p:cNvSpPr/>
          <p:nvPr/>
        </p:nvSpPr>
        <p:spPr>
          <a:xfrm>
            <a:off x="5152225" y="1161977"/>
            <a:ext cx="754563" cy="256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SSC</a:t>
            </a:r>
          </a:p>
        </p:txBody>
      </p:sp>
      <p:sp>
        <p:nvSpPr>
          <p:cNvPr id="10" name="Striped Right Arrow 9">
            <a:extLst>
              <a:ext uri="{FF2B5EF4-FFF2-40B4-BE49-F238E27FC236}">
                <a16:creationId xmlns:a16="http://schemas.microsoft.com/office/drawing/2014/main" id="{0DA4B6F6-924E-4C4A-B153-90452DB1DFE7}"/>
              </a:ext>
            </a:extLst>
          </p:cNvPr>
          <p:cNvSpPr/>
          <p:nvPr/>
        </p:nvSpPr>
        <p:spPr>
          <a:xfrm rot="5400000">
            <a:off x="5421373" y="1490029"/>
            <a:ext cx="242964" cy="258134"/>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CBC8DBAD-776B-D540-B347-A28EF0644342}"/>
              </a:ext>
            </a:extLst>
          </p:cNvPr>
          <p:cNvSpPr txBox="1"/>
          <p:nvPr/>
        </p:nvSpPr>
        <p:spPr>
          <a:xfrm>
            <a:off x="3589176" y="1410250"/>
            <a:ext cx="1584176" cy="307777"/>
          </a:xfrm>
          <a:prstGeom prst="rect">
            <a:avLst/>
          </a:prstGeom>
          <a:noFill/>
        </p:spPr>
        <p:txBody>
          <a:bodyPr wrap="square" rtlCol="0">
            <a:spAutoFit/>
          </a:bodyPr>
          <a:lstStyle/>
          <a:p>
            <a:r>
              <a:rPr lang="en-US" sz="1400" dirty="0"/>
              <a:t>Important to safety</a:t>
            </a:r>
          </a:p>
        </p:txBody>
      </p:sp>
      <p:sp>
        <p:nvSpPr>
          <p:cNvPr id="12" name="Down Arrow Callout 11">
            <a:extLst>
              <a:ext uri="{FF2B5EF4-FFF2-40B4-BE49-F238E27FC236}">
                <a16:creationId xmlns:a16="http://schemas.microsoft.com/office/drawing/2014/main" id="{FFE27C19-77FA-7945-BF41-E9E3CC99E84A}"/>
              </a:ext>
            </a:extLst>
          </p:cNvPr>
          <p:cNvSpPr/>
          <p:nvPr/>
        </p:nvSpPr>
        <p:spPr>
          <a:xfrm>
            <a:off x="3839114" y="1768364"/>
            <a:ext cx="3432517" cy="500616"/>
          </a:xfrm>
          <a:prstGeom prst="downArrowCallout">
            <a:avLst>
              <a:gd name="adj1" fmla="val 22992"/>
              <a:gd name="adj2" fmla="val 25000"/>
              <a:gd name="adj3" fmla="val 25000"/>
              <a:gd name="adj4" fmla="val 50923"/>
            </a:avLst>
          </a:prstGeom>
          <a:solidFill>
            <a:schemeClr val="accent1">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B94C2F-5694-D344-B9AC-D9C9E6D373A3}"/>
              </a:ext>
            </a:extLst>
          </p:cNvPr>
          <p:cNvSpPr txBox="1"/>
          <p:nvPr/>
        </p:nvSpPr>
        <p:spPr>
          <a:xfrm>
            <a:off x="3753151" y="1728989"/>
            <a:ext cx="3456384" cy="276999"/>
          </a:xfrm>
          <a:prstGeom prst="rect">
            <a:avLst/>
          </a:prstGeom>
          <a:noFill/>
        </p:spPr>
        <p:txBody>
          <a:bodyPr wrap="square" rtlCol="0">
            <a:spAutoFit/>
          </a:bodyPr>
          <a:lstStyle/>
          <a:p>
            <a:pPr algn="ctr"/>
            <a:r>
              <a:rPr lang="en-US" sz="1200" dirty="0"/>
              <a:t>Safety classification according to ESS-0016468 </a:t>
            </a:r>
          </a:p>
        </p:txBody>
      </p:sp>
      <p:sp>
        <p:nvSpPr>
          <p:cNvPr id="14" name="TextBox 13">
            <a:extLst>
              <a:ext uri="{FF2B5EF4-FFF2-40B4-BE49-F238E27FC236}">
                <a16:creationId xmlns:a16="http://schemas.microsoft.com/office/drawing/2014/main" id="{13199D95-F8C3-BB42-B209-455333F3E4BC}"/>
              </a:ext>
            </a:extLst>
          </p:cNvPr>
          <p:cNvSpPr txBox="1"/>
          <p:nvPr/>
        </p:nvSpPr>
        <p:spPr>
          <a:xfrm>
            <a:off x="4965117" y="2274170"/>
            <a:ext cx="1180508"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Category 1 to 5</a:t>
            </a:r>
          </a:p>
        </p:txBody>
      </p:sp>
      <p:sp>
        <p:nvSpPr>
          <p:cNvPr id="15" name="TextBox 14">
            <a:extLst>
              <a:ext uri="{FF2B5EF4-FFF2-40B4-BE49-F238E27FC236}">
                <a16:creationId xmlns:a16="http://schemas.microsoft.com/office/drawing/2014/main" id="{B97C5FAA-38CB-1845-A67D-A6227F4E5F9C}"/>
              </a:ext>
            </a:extLst>
          </p:cNvPr>
          <p:cNvSpPr txBox="1"/>
          <p:nvPr/>
        </p:nvSpPr>
        <p:spPr>
          <a:xfrm>
            <a:off x="6391353" y="2081990"/>
            <a:ext cx="4212469" cy="646331"/>
          </a:xfrm>
          <a:prstGeom prst="rect">
            <a:avLst/>
          </a:prstGeom>
          <a:noFill/>
        </p:spPr>
        <p:txBody>
          <a:bodyPr wrap="square" rtlCol="0">
            <a:spAutoFit/>
          </a:bodyPr>
          <a:lstStyle/>
          <a:p>
            <a:r>
              <a:rPr lang="en-US" sz="1200" dirty="0"/>
              <a:t>Quality class Q1 or Q2 (quality assurance activities requirements)</a:t>
            </a:r>
          </a:p>
          <a:p>
            <a:r>
              <a:rPr lang="en-US" sz="1200" dirty="0"/>
              <a:t>General design requirements (RFPD)</a:t>
            </a:r>
          </a:p>
          <a:p>
            <a:r>
              <a:rPr lang="en-US" sz="1200" dirty="0"/>
              <a:t>Loads to withstand (H1 to H5 events)</a:t>
            </a:r>
          </a:p>
        </p:txBody>
      </p:sp>
      <p:sp>
        <p:nvSpPr>
          <p:cNvPr id="16" name="Left Brace 15">
            <a:extLst>
              <a:ext uri="{FF2B5EF4-FFF2-40B4-BE49-F238E27FC236}">
                <a16:creationId xmlns:a16="http://schemas.microsoft.com/office/drawing/2014/main" id="{93E97CB7-C32D-B947-AB47-6BFAAAF8CACE}"/>
              </a:ext>
            </a:extLst>
          </p:cNvPr>
          <p:cNvSpPr/>
          <p:nvPr/>
        </p:nvSpPr>
        <p:spPr>
          <a:xfrm>
            <a:off x="6276039" y="2141723"/>
            <a:ext cx="144016" cy="57606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triped Right Arrow 16">
            <a:extLst>
              <a:ext uri="{FF2B5EF4-FFF2-40B4-BE49-F238E27FC236}">
                <a16:creationId xmlns:a16="http://schemas.microsoft.com/office/drawing/2014/main" id="{2E4B046B-FE0A-1047-B1D6-EAED6ADCA098}"/>
              </a:ext>
            </a:extLst>
          </p:cNvPr>
          <p:cNvSpPr/>
          <p:nvPr/>
        </p:nvSpPr>
        <p:spPr>
          <a:xfrm rot="5400000">
            <a:off x="5370025" y="2637692"/>
            <a:ext cx="345659" cy="239408"/>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60000862-2181-4647-9ACA-7A229246A9A6}"/>
              </a:ext>
            </a:extLst>
          </p:cNvPr>
          <p:cNvSpPr txBox="1"/>
          <p:nvPr/>
        </p:nvSpPr>
        <p:spPr>
          <a:xfrm>
            <a:off x="4632243" y="2948949"/>
            <a:ext cx="1846255" cy="276999"/>
          </a:xfrm>
          <a:prstGeom prst="rect">
            <a:avLst/>
          </a:prstGeom>
          <a:solidFill>
            <a:schemeClr val="bg1">
              <a:lumMod val="75000"/>
            </a:schemeClr>
          </a:solidFill>
          <a:ln>
            <a:solidFill>
              <a:schemeClr val="bg1">
                <a:lumMod val="50000"/>
              </a:schemeClr>
            </a:solidFill>
          </a:ln>
        </p:spPr>
        <p:txBody>
          <a:bodyPr wrap="square" rtlCol="0">
            <a:spAutoFit/>
          </a:bodyPr>
          <a:lstStyle/>
          <a:p>
            <a:r>
              <a:rPr lang="en-US" sz="1200" dirty="0"/>
              <a:t>Disciplines (technical area)</a:t>
            </a:r>
          </a:p>
        </p:txBody>
      </p:sp>
      <p:graphicFrame>
        <p:nvGraphicFramePr>
          <p:cNvPr id="19" name="Table 18">
            <a:extLst>
              <a:ext uri="{FF2B5EF4-FFF2-40B4-BE49-F238E27FC236}">
                <a16:creationId xmlns:a16="http://schemas.microsoft.com/office/drawing/2014/main" id="{95A5CDED-7250-7F44-B0CB-C3A7404ED179}"/>
              </a:ext>
            </a:extLst>
          </p:cNvPr>
          <p:cNvGraphicFramePr>
            <a:graphicFrameLocks noGrp="1"/>
          </p:cNvGraphicFramePr>
          <p:nvPr>
            <p:extLst>
              <p:ext uri="{D42A27DB-BD31-4B8C-83A1-F6EECF244321}">
                <p14:modId xmlns:p14="http://schemas.microsoft.com/office/powerpoint/2010/main" val="2551903301"/>
              </p:ext>
            </p:extLst>
          </p:nvPr>
        </p:nvGraphicFramePr>
        <p:xfrm>
          <a:off x="1785722" y="3175782"/>
          <a:ext cx="8882805" cy="3154680"/>
        </p:xfrm>
        <a:graphic>
          <a:graphicData uri="http://schemas.openxmlformats.org/drawingml/2006/table">
            <a:tbl>
              <a:tblPr firstRow="1" bandRow="1">
                <a:tableStyleId>{2D5ABB26-0587-4C30-8999-92F81FD0307C}</a:tableStyleId>
              </a:tblPr>
              <a:tblGrid>
                <a:gridCol w="888281">
                  <a:extLst>
                    <a:ext uri="{9D8B030D-6E8A-4147-A177-3AD203B41FA5}">
                      <a16:colId xmlns:a16="http://schemas.microsoft.com/office/drawing/2014/main" val="20000"/>
                    </a:ext>
                  </a:extLst>
                </a:gridCol>
                <a:gridCol w="1954217">
                  <a:extLst>
                    <a:ext uri="{9D8B030D-6E8A-4147-A177-3AD203B41FA5}">
                      <a16:colId xmlns:a16="http://schemas.microsoft.com/office/drawing/2014/main" val="20001"/>
                    </a:ext>
                  </a:extLst>
                </a:gridCol>
                <a:gridCol w="1380474">
                  <a:extLst>
                    <a:ext uri="{9D8B030D-6E8A-4147-A177-3AD203B41FA5}">
                      <a16:colId xmlns:a16="http://schemas.microsoft.com/office/drawing/2014/main" val="20002"/>
                    </a:ext>
                  </a:extLst>
                </a:gridCol>
                <a:gridCol w="1601817">
                  <a:extLst>
                    <a:ext uri="{9D8B030D-6E8A-4147-A177-3AD203B41FA5}">
                      <a16:colId xmlns:a16="http://schemas.microsoft.com/office/drawing/2014/main" val="20003"/>
                    </a:ext>
                  </a:extLst>
                </a:gridCol>
                <a:gridCol w="1814424">
                  <a:extLst>
                    <a:ext uri="{9D8B030D-6E8A-4147-A177-3AD203B41FA5}">
                      <a16:colId xmlns:a16="http://schemas.microsoft.com/office/drawing/2014/main" val="20004"/>
                    </a:ext>
                  </a:extLst>
                </a:gridCol>
                <a:gridCol w="1243592">
                  <a:extLst>
                    <a:ext uri="{9D8B030D-6E8A-4147-A177-3AD203B41FA5}">
                      <a16:colId xmlns:a16="http://schemas.microsoft.com/office/drawing/2014/main" val="20005"/>
                    </a:ext>
                  </a:extLst>
                </a:gridCol>
              </a:tblGrid>
              <a:tr h="370840">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Mechanical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Electrical </a:t>
                      </a:r>
                    </a:p>
                    <a:p>
                      <a:pPr algn="ctr"/>
                      <a:r>
                        <a:rPr lang="en-US" sz="1200" dirty="0"/>
                        <a:t>and I &amp;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HVAC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Lifting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70840">
                <a:tc>
                  <a:txBody>
                    <a:bodyPr/>
                    <a:lstStyle/>
                    <a:p>
                      <a:pPr algn="ctr"/>
                      <a:r>
                        <a:rPr lang="en-US" sz="1200" dirty="0"/>
                        <a:t>Classes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ESS-0033258</a:t>
                      </a:r>
                    </a:p>
                    <a:p>
                      <a:pPr algn="ctr"/>
                      <a:r>
                        <a:rPr lang="en-US" sz="1200" dirty="0"/>
                        <a:t> </a:t>
                      </a:r>
                      <a:r>
                        <a:rPr lang="en-US" sz="1100" dirty="0">
                          <a:solidFill>
                            <a:schemeClr val="tx1"/>
                          </a:solidFill>
                          <a:effectLst/>
                        </a:rPr>
                        <a:t>ESS rules for radiation safety classification of mechanical equipment</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endParaRPr lang="en-US" sz="1200" dirty="0"/>
                    </a:p>
                    <a:p>
                      <a:pPr algn="ctr"/>
                      <a:r>
                        <a:rPr lang="en-US" sz="1200" dirty="0"/>
                        <a:t>ESS-0054158</a:t>
                      </a:r>
                    </a:p>
                    <a:p>
                      <a:pPr algn="ctr"/>
                      <a:r>
                        <a:rPr lang="en-US" sz="1100" kern="1200" dirty="0">
                          <a:solidFill>
                            <a:schemeClr val="tx1"/>
                          </a:solidFill>
                          <a:effectLst/>
                          <a:latin typeface="+mn-lt"/>
                          <a:ea typeface="+mn-ea"/>
                          <a:cs typeface="+mn-cs"/>
                        </a:rPr>
                        <a:t>ESS rules for radiation safety classification of Electrical</a:t>
                      </a:r>
                      <a:r>
                        <a:rPr lang="en-US" sz="1100" kern="1200" baseline="0" dirty="0">
                          <a:solidFill>
                            <a:schemeClr val="tx1"/>
                          </a:solidFill>
                          <a:effectLst/>
                          <a:latin typeface="+mn-lt"/>
                          <a:ea typeface="+mn-ea"/>
                          <a:cs typeface="+mn-cs"/>
                        </a:rPr>
                        <a:t> and </a:t>
                      </a:r>
                      <a:r>
                        <a:rPr lang="en-US" sz="1100" kern="1200" dirty="0">
                          <a:solidFill>
                            <a:schemeClr val="tx1"/>
                          </a:solidFill>
                          <a:effectLst/>
                          <a:latin typeface="+mn-lt"/>
                          <a:ea typeface="+mn-ea"/>
                          <a:cs typeface="+mn-cs"/>
                        </a:rPr>
                        <a:t>I&amp;C equipment</a:t>
                      </a:r>
                      <a:r>
                        <a:rPr lang="en-US" sz="1100" kern="1200" baseline="0" dirty="0">
                          <a:solidFill>
                            <a:schemeClr val="tx1"/>
                          </a:solidFill>
                          <a:effectLst/>
                          <a:latin typeface="+mn-lt"/>
                          <a:ea typeface="+mn-ea"/>
                          <a:cs typeface="+mn-cs"/>
                        </a:rPr>
                        <a:t> including </a:t>
                      </a:r>
                      <a:r>
                        <a:rPr lang="en-US" sz="1100" kern="1200" dirty="0">
                          <a:solidFill>
                            <a:schemeClr val="tx1"/>
                          </a:solidFill>
                          <a:effectLst/>
                          <a:latin typeface="+mn-lt"/>
                          <a:ea typeface="+mn-ea"/>
                          <a:cs typeface="+mn-cs"/>
                        </a:rPr>
                        <a:t>technical and quality requirements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200" dirty="0"/>
                        <a:t>ESS-0134987</a:t>
                      </a:r>
                    </a:p>
                    <a:p>
                      <a:pPr algn="ctr"/>
                      <a:r>
                        <a:rPr lang="en-US" sz="1100" kern="1200" dirty="0">
                          <a:solidFill>
                            <a:schemeClr val="tx1"/>
                          </a:solidFill>
                          <a:effectLst/>
                          <a:latin typeface="+mn-lt"/>
                          <a:ea typeface="+mn-ea"/>
                          <a:cs typeface="+mn-cs"/>
                        </a:rPr>
                        <a:t>ESS rules for radiation safety classification of civil structure</a:t>
                      </a:r>
                      <a:r>
                        <a:rPr lang="en-US" sz="1100" kern="1200" baseline="0" dirty="0">
                          <a:solidFill>
                            <a:schemeClr val="tx1"/>
                          </a:solidFill>
                          <a:effectLst/>
                          <a:latin typeface="+mn-lt"/>
                          <a:ea typeface="+mn-ea"/>
                          <a:cs typeface="+mn-cs"/>
                        </a:rPr>
                        <a:t> including</a:t>
                      </a:r>
                      <a:r>
                        <a:rPr lang="en-US" sz="1100" kern="1200" dirty="0">
                          <a:solidFill>
                            <a:schemeClr val="tx1"/>
                          </a:solidFill>
                          <a:effectLst/>
                          <a:latin typeface="+mn-lt"/>
                          <a:ea typeface="+mn-ea"/>
                          <a:cs typeface="+mn-cs"/>
                        </a:rPr>
                        <a:t> technical and quality requirements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ESS-0036956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rPr>
                        <a:t>ESS rules for radiation safety classification of HVAC systems and components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ESS-0135186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ESS rules for radiation safety classification of lifting equipment</a:t>
                      </a:r>
                      <a:r>
                        <a:rPr lang="en-US" sz="1100" kern="1200" baseline="0" dirty="0">
                          <a:solidFill>
                            <a:schemeClr val="tx1"/>
                          </a:solidFill>
                          <a:effectLst/>
                          <a:latin typeface="+mn-lt"/>
                          <a:ea typeface="+mn-ea"/>
                          <a:cs typeface="+mn-cs"/>
                        </a:rPr>
                        <a:t> including </a:t>
                      </a:r>
                      <a:r>
                        <a:rPr lang="en-US" sz="1100" kern="1200" dirty="0">
                          <a:solidFill>
                            <a:schemeClr val="tx1"/>
                          </a:solidFill>
                          <a:effectLst/>
                          <a:latin typeface="+mn-lt"/>
                          <a:ea typeface="+mn-ea"/>
                          <a:cs typeface="+mn-cs"/>
                        </a:rPr>
                        <a:t>technical and quality requirements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sz="1200" dirty="0"/>
                        <a:t>Design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ESS-0039311</a:t>
                      </a:r>
                    </a:p>
                    <a:p>
                      <a:pPr algn="ctr"/>
                      <a:r>
                        <a:rPr lang="en-US" sz="1100" dirty="0">
                          <a:solidFill>
                            <a:schemeClr val="tx1"/>
                          </a:solidFill>
                          <a:effectLst/>
                        </a:rPr>
                        <a:t>ESS rules for technical requirements for mechanical</a:t>
                      </a:r>
                      <a:r>
                        <a:rPr lang="en-US" sz="1100" baseline="0" dirty="0">
                          <a:solidFill>
                            <a:schemeClr val="tx1"/>
                          </a:solidFill>
                          <a:effectLst/>
                        </a:rPr>
                        <a:t> equipment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ESS-0037914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rPr>
                        <a:t>ESS rules for technical requirements applicable to HVAC</a:t>
                      </a:r>
                      <a:r>
                        <a:rPr lang="en-US" sz="1100" baseline="0" dirty="0">
                          <a:solidFill>
                            <a:schemeClr val="tx1"/>
                          </a:solidFill>
                          <a:effectLst/>
                        </a:rPr>
                        <a:t> systems and components</a:t>
                      </a:r>
                      <a:endParaRPr lang="en-US" sz="11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1200" dirty="0"/>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ESS-0047989</a:t>
                      </a:r>
                    </a:p>
                    <a:p>
                      <a:pPr algn="ctr"/>
                      <a:r>
                        <a:rPr lang="is-IS" sz="1100" dirty="0">
                          <a:solidFill>
                            <a:schemeClr val="tx1"/>
                          </a:solidFill>
                          <a:effectLst/>
                        </a:rPr>
                        <a:t>ESS rules for quality requirements for mechanical equipment</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ESS-0083831</a:t>
                      </a:r>
                    </a:p>
                    <a:p>
                      <a:pPr marL="0" marR="0" indent="0" algn="ctr" defTabSz="914400" rtl="0" eaLnBrk="1" fontAlgn="auto" latinLnBrk="0" hangingPunct="1">
                        <a:lnSpc>
                          <a:spcPct val="100000"/>
                        </a:lnSpc>
                        <a:spcBef>
                          <a:spcPts val="0"/>
                        </a:spcBef>
                        <a:spcAft>
                          <a:spcPts val="0"/>
                        </a:spcAft>
                        <a:buClrTx/>
                        <a:buSzTx/>
                        <a:buFontTx/>
                        <a:buNone/>
                        <a:tabLst/>
                        <a:defRPr/>
                      </a:pPr>
                      <a:r>
                        <a:rPr lang="is-IS" sz="1100" dirty="0">
                          <a:solidFill>
                            <a:schemeClr val="tx1"/>
                          </a:solidFill>
                          <a:effectLst/>
                        </a:rPr>
                        <a:t>ESS rules for quality requirements applicable to HVAC systems and  components</a:t>
                      </a:r>
                      <a:r>
                        <a:rPr lang="en-US" sz="12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 name="Striped Right Arrow 19">
            <a:extLst>
              <a:ext uri="{FF2B5EF4-FFF2-40B4-BE49-F238E27FC236}">
                <a16:creationId xmlns:a16="http://schemas.microsoft.com/office/drawing/2014/main" id="{519AC770-77D8-8B42-AA7F-D9640EC0A97D}"/>
              </a:ext>
            </a:extLst>
          </p:cNvPr>
          <p:cNvSpPr/>
          <p:nvPr/>
        </p:nvSpPr>
        <p:spPr>
          <a:xfrm>
            <a:off x="5998756" y="1179113"/>
            <a:ext cx="421299" cy="240466"/>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74916619-0197-2540-9FF1-B9F7AE47D48E}"/>
              </a:ext>
            </a:extLst>
          </p:cNvPr>
          <p:cNvSpPr txBox="1"/>
          <p:nvPr/>
        </p:nvSpPr>
        <p:spPr>
          <a:xfrm>
            <a:off x="6486688" y="1186682"/>
            <a:ext cx="4289343" cy="261610"/>
          </a:xfrm>
          <a:prstGeom prst="rect">
            <a:avLst/>
          </a:prstGeom>
          <a:solidFill>
            <a:schemeClr val="accent1">
              <a:lumMod val="60000"/>
              <a:lumOff val="40000"/>
            </a:schemeClr>
          </a:solidFill>
          <a:ln>
            <a:solidFill>
              <a:schemeClr val="bg1">
                <a:lumMod val="50000"/>
              </a:schemeClr>
            </a:solidFill>
          </a:ln>
        </p:spPr>
        <p:txBody>
          <a:bodyPr wrap="square" rtlCol="0">
            <a:spAutoFit/>
          </a:bodyPr>
          <a:lstStyle/>
          <a:p>
            <a:r>
              <a:rPr lang="en-US" sz="1100" dirty="0"/>
              <a:t>Quality level based on risk according to Graded approach ESS-0055446</a:t>
            </a:r>
          </a:p>
        </p:txBody>
      </p:sp>
    </p:spTree>
    <p:extLst>
      <p:ext uri="{BB962C8B-B14F-4D97-AF65-F5344CB8AC3E}">
        <p14:creationId xmlns:p14="http://schemas.microsoft.com/office/powerpoint/2010/main" val="207198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owerPoint master template" id="{A0F91422-9A74-174A-8490-FF404C151E95}" vid="{C26FFC37-A3D9-4B4B-8053-E4994FFDD48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57448</TotalTime>
  <Words>3178</Words>
  <Application>Microsoft Macintosh PowerPoint</Application>
  <PresentationFormat>Widescreen</PresentationFormat>
  <Paragraphs>502</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Courier New</vt:lpstr>
      <vt:lpstr>Segoe UI</vt:lpstr>
      <vt:lpstr>Segoe UI Light</vt:lpstr>
      <vt:lpstr>Segoe UI Semibold</vt:lpstr>
      <vt:lpstr>Symbol</vt:lpstr>
      <vt:lpstr>Times New Roman</vt:lpstr>
      <vt:lpstr>Wingdings</vt:lpstr>
      <vt:lpstr>Office-tema</vt:lpstr>
      <vt:lpstr>SSC Classification Workshop for Accelerator and Target Radiation Safety</vt:lpstr>
      <vt:lpstr>PowerPoint Presentation</vt:lpstr>
      <vt:lpstr>Welcome</vt:lpstr>
      <vt:lpstr>Welcome</vt:lpstr>
      <vt:lpstr>Welcome</vt:lpstr>
      <vt:lpstr>PowerPoint Presentation</vt:lpstr>
      <vt:lpstr>Context </vt:lpstr>
      <vt:lpstr>What is the classification package?</vt:lpstr>
      <vt:lpstr>SSC Classification Package</vt:lpstr>
      <vt:lpstr>Radiation Safety &amp; Classification at ESS</vt:lpstr>
      <vt:lpstr>Engineering &amp; Analysis</vt:lpstr>
      <vt:lpstr>Engineering &amp; Analysis</vt:lpstr>
      <vt:lpstr>Guidelines</vt:lpstr>
      <vt:lpstr>PowerPoint Presentation</vt:lpstr>
      <vt:lpstr>Safety Function Grouping</vt:lpstr>
      <vt:lpstr>Safety Function Grouping</vt:lpstr>
      <vt:lpstr>ESS Classification Rules</vt:lpstr>
      <vt:lpstr>SSC Classification Package</vt:lpstr>
      <vt:lpstr>PowerPoint Presentation</vt:lpstr>
      <vt:lpstr>Discipline Classification</vt:lpstr>
      <vt:lpstr>PowerPoint Presentation</vt:lpstr>
      <vt:lpstr>Step 6 Classification</vt:lpstr>
      <vt:lpstr>Step 6 Classification</vt:lpstr>
      <vt:lpstr>Step 6 Classification Report</vt:lpstr>
      <vt:lpstr>Defining the SSC Classification</vt:lpstr>
      <vt:lpstr>Step 2-3</vt:lpstr>
      <vt:lpstr>Categorisation Report</vt:lpstr>
      <vt:lpstr>Practical Application</vt:lpstr>
      <vt:lpstr>Discipline Classification Rules</vt:lpstr>
      <vt:lpstr>PowerPoint Presentation</vt:lpstr>
      <vt:lpstr>The End</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Rikard Linander</dc:creator>
  <cp:lastModifiedBy>Linda Coney</cp:lastModifiedBy>
  <cp:revision>817</cp:revision>
  <cp:lastPrinted>2020-02-17T08:33:59Z</cp:lastPrinted>
  <dcterms:created xsi:type="dcterms:W3CDTF">2020-02-13T19:30:33Z</dcterms:created>
  <dcterms:modified xsi:type="dcterms:W3CDTF">2023-01-16T09:48:27Z</dcterms:modified>
</cp:coreProperties>
</file>