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7" r:id="rId2"/>
    <p:sldId id="279" r:id="rId3"/>
    <p:sldId id="278" r:id="rId4"/>
    <p:sldId id="268" r:id="rId5"/>
    <p:sldId id="280" r:id="rId6"/>
    <p:sldId id="275" r:id="rId7"/>
    <p:sldId id="277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0" autoAdjust="0"/>
    <p:restoredTop sz="94681" autoAdjust="0"/>
  </p:normalViewPr>
  <p:slideViewPr>
    <p:cSldViewPr snapToGrid="0" snapToObjects="1">
      <p:cViewPr varScale="1">
        <p:scale>
          <a:sx n="119" d="100"/>
          <a:sy n="119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2023-01-16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863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Mechanical classification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Cecilia Lowe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2023-01-16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0B2B1-8C19-7A4F-9DD3-E1A05154E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79" y="265373"/>
            <a:ext cx="9591730" cy="657339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Identification and classification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F4482-D18A-804F-9493-37DFDB9D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4CA17-410C-A94E-BF25-DDDB2C94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A6ADEA-ED5B-1B4B-A361-6F5650BB6D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1979" y="931026"/>
            <a:ext cx="9591730" cy="507076"/>
          </a:xfrm>
        </p:spPr>
        <p:txBody>
          <a:bodyPr/>
          <a:lstStyle/>
          <a:p>
            <a:r>
              <a:rPr lang="en-GB" dirty="0"/>
              <a:t>of safety important classification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CC3810-1B71-D341-9A40-6EF2928F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6BDBD7-85DA-4240-8D69-35FD01DF4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311" y="2662226"/>
            <a:ext cx="6783890" cy="3652398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7B2D429-2BC0-104D-B362-DAEB9D0CB377}"/>
              </a:ext>
            </a:extLst>
          </p:cNvPr>
          <p:cNvSpPr/>
          <p:nvPr/>
        </p:nvSpPr>
        <p:spPr>
          <a:xfrm>
            <a:off x="8203284" y="3292898"/>
            <a:ext cx="1726168" cy="73622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1D0880A-C1D0-6542-BDBE-6E0CFCF90FB9}"/>
              </a:ext>
            </a:extLst>
          </p:cNvPr>
          <p:cNvSpPr/>
          <p:nvPr/>
        </p:nvSpPr>
        <p:spPr>
          <a:xfrm>
            <a:off x="8243256" y="4291526"/>
            <a:ext cx="1754659" cy="71170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BB3ED9-3B3B-2B46-9B96-F8A1C88F06F6}"/>
              </a:ext>
            </a:extLst>
          </p:cNvPr>
          <p:cNvSpPr/>
          <p:nvPr/>
        </p:nvSpPr>
        <p:spPr>
          <a:xfrm>
            <a:off x="6221312" y="3283498"/>
            <a:ext cx="1489305" cy="7456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7DEC2C-5F3E-784F-BD64-8E814F3E749F}"/>
              </a:ext>
            </a:extLst>
          </p:cNvPr>
          <p:cNvSpPr/>
          <p:nvPr/>
        </p:nvSpPr>
        <p:spPr>
          <a:xfrm>
            <a:off x="10236333" y="3324793"/>
            <a:ext cx="1611419" cy="7117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21B50C3-87ED-7346-9BD3-7B534201B6D2}"/>
              </a:ext>
            </a:extLst>
          </p:cNvPr>
          <p:cNvSpPr/>
          <p:nvPr/>
        </p:nvSpPr>
        <p:spPr>
          <a:xfrm>
            <a:off x="6203778" y="4338433"/>
            <a:ext cx="1506839" cy="6647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BC3486A-B7F0-3149-A1B2-5BBDF6B72DCA}"/>
              </a:ext>
            </a:extLst>
          </p:cNvPr>
          <p:cNvSpPr/>
          <p:nvPr/>
        </p:nvSpPr>
        <p:spPr>
          <a:xfrm>
            <a:off x="10236333" y="4314980"/>
            <a:ext cx="1490229" cy="6647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D72E31BD-DDB2-5F45-88F3-2F4E3807C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979" y="1497831"/>
            <a:ext cx="10763222" cy="1164396"/>
          </a:xfrm>
        </p:spPr>
        <p:txBody>
          <a:bodyPr/>
          <a:lstStyle/>
          <a:p>
            <a:r>
              <a:rPr lang="sv-SE" dirty="0" err="1">
                <a:solidFill>
                  <a:schemeClr val="tx1"/>
                </a:solidFill>
              </a:rPr>
              <a:t>Safety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functions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are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appointed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according</a:t>
            </a:r>
            <a:r>
              <a:rPr lang="sv-SE" dirty="0">
                <a:solidFill>
                  <a:schemeClr val="tx1"/>
                </a:solidFill>
              </a:rPr>
              <a:t> to the </a:t>
            </a:r>
            <a:r>
              <a:rPr lang="sv-SE" dirty="0" err="1">
                <a:solidFill>
                  <a:schemeClr val="tx1"/>
                </a:solidFill>
              </a:rPr>
              <a:t>accident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analyses</a:t>
            </a:r>
            <a:r>
              <a:rPr lang="sv-SE" dirty="0">
                <a:solidFill>
                  <a:schemeClr val="tx1"/>
                </a:solidFill>
              </a:rPr>
              <a:t> and </a:t>
            </a:r>
            <a:r>
              <a:rPr lang="sv-SE" dirty="0" err="1">
                <a:solidFill>
                  <a:schemeClr val="tx1"/>
                </a:solidFill>
              </a:rPr>
              <a:t>defence</a:t>
            </a:r>
            <a:r>
              <a:rPr lang="sv-SE" dirty="0">
                <a:solidFill>
                  <a:schemeClr val="tx1"/>
                </a:solidFill>
              </a:rPr>
              <a:t> in </a:t>
            </a:r>
            <a:r>
              <a:rPr lang="sv-SE" dirty="0" err="1">
                <a:solidFill>
                  <a:schemeClr val="tx1"/>
                </a:solidFill>
              </a:rPr>
              <a:t>depth</a:t>
            </a:r>
            <a:r>
              <a:rPr lang="sv-SE" dirty="0">
                <a:solidFill>
                  <a:schemeClr val="tx1"/>
                </a:solidFill>
              </a:rPr>
              <a:t> studies.</a:t>
            </a:r>
          </a:p>
          <a:p>
            <a:r>
              <a:rPr lang="sv-SE" dirty="0" err="1">
                <a:solidFill>
                  <a:schemeClr val="tx1"/>
                </a:solidFill>
              </a:rPr>
              <a:t>Categorisation</a:t>
            </a:r>
            <a:r>
              <a:rPr lang="sv-SE" dirty="0">
                <a:solidFill>
                  <a:schemeClr val="tx1"/>
                </a:solidFill>
              </a:rPr>
              <a:t> is </a:t>
            </a:r>
            <a:r>
              <a:rPr lang="sv-SE" dirty="0" err="1">
                <a:solidFill>
                  <a:schemeClr val="tx1"/>
                </a:solidFill>
              </a:rPr>
              <a:t>then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done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using</a:t>
            </a:r>
            <a:r>
              <a:rPr lang="sv-SE" dirty="0">
                <a:solidFill>
                  <a:schemeClr val="tx1"/>
                </a:solidFill>
              </a:rPr>
              <a:t> the ESS </a:t>
            </a:r>
            <a:r>
              <a:rPr lang="sv-SE" dirty="0" err="1">
                <a:solidFill>
                  <a:schemeClr val="tx1"/>
                </a:solidFill>
              </a:rPr>
              <a:t>rule</a:t>
            </a:r>
            <a:r>
              <a:rPr lang="sv-SE" dirty="0">
                <a:solidFill>
                  <a:schemeClr val="tx1"/>
                </a:solidFill>
              </a:rPr>
              <a:t> for </a:t>
            </a:r>
            <a:r>
              <a:rPr lang="sv-SE" dirty="0" err="1">
                <a:solidFill>
                  <a:schemeClr val="tx1"/>
                </a:solidFill>
              </a:rPr>
              <a:t>identification</a:t>
            </a:r>
            <a:r>
              <a:rPr lang="sv-SE" dirty="0">
                <a:solidFill>
                  <a:schemeClr val="tx1"/>
                </a:solidFill>
              </a:rPr>
              <a:t> and </a:t>
            </a:r>
            <a:r>
              <a:rPr lang="sv-SE" dirty="0" err="1">
                <a:solidFill>
                  <a:schemeClr val="tx1"/>
                </a:solidFill>
              </a:rPr>
              <a:t>classification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of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safety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important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components</a:t>
            </a:r>
            <a:r>
              <a:rPr lang="sv-SE" dirty="0">
                <a:solidFill>
                  <a:schemeClr val="tx1"/>
                </a:solidFill>
              </a:rPr>
              <a:t> ESS-0016468</a:t>
            </a:r>
          </a:p>
          <a:p>
            <a:endParaRPr lang="sv-SE" dirty="0"/>
          </a:p>
          <a:p>
            <a:endParaRPr lang="sv-S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02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48677-22AE-7446-83ED-E955FFD1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833" y="265373"/>
            <a:ext cx="9672876" cy="657339"/>
          </a:xfrm>
        </p:spPr>
        <p:txBody>
          <a:bodyPr/>
          <a:lstStyle/>
          <a:p>
            <a:r>
              <a:rPr lang="en-GB" sz="3600" dirty="0">
                <a:solidFill>
                  <a:schemeClr val="tx1"/>
                </a:solidFill>
              </a:rPr>
              <a:t>Classification to Mechanical Quality Class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2A40B-4E31-0C43-B4A6-1AF19A30B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E714C-B0A7-1645-A68B-D7B319D7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3</a:t>
            </a:fld>
            <a:endParaRPr lang="sv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3B2F2-EBD5-6740-9C76-3F3C41EC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69B755D-1B8D-D345-9562-EBD247F67562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3188552" y="5316266"/>
            <a:ext cx="3010232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8354CE-AA05-6043-BB83-F0A25526E61E}"/>
              </a:ext>
            </a:extLst>
          </p:cNvPr>
          <p:cNvCxnSpPr>
            <a:cxnSpLocks/>
            <a:stCxn id="14" idx="3"/>
            <a:endCxn id="10" idx="1"/>
          </p:cNvCxnSpPr>
          <p:nvPr/>
        </p:nvCxnSpPr>
        <p:spPr>
          <a:xfrm>
            <a:off x="3188553" y="2061903"/>
            <a:ext cx="3019886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1">
            <a:extLst>
              <a:ext uri="{FF2B5EF4-FFF2-40B4-BE49-F238E27FC236}">
                <a16:creationId xmlns:a16="http://schemas.microsoft.com/office/drawing/2014/main" id="{8E27B12D-79B4-B249-95AD-BB4764D37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449" y="1737867"/>
            <a:ext cx="936104" cy="6480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 Cat 1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E8E74E9-9456-A044-900B-DFE72C85D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449" y="2514824"/>
            <a:ext cx="936104" cy="6480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 Cat 2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AF18293D-F024-3A42-8307-7A38CFE59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448" y="3318885"/>
            <a:ext cx="936104" cy="6480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 Cat 3</a:t>
            </a: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8C22C0DA-A217-0246-875E-22D1E1999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448" y="4265603"/>
            <a:ext cx="936104" cy="6480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 Cat 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68E2AD-FB27-7343-936C-A23680AAB8D2}"/>
              </a:ext>
            </a:extLst>
          </p:cNvPr>
          <p:cNvCxnSpPr>
            <a:cxnSpLocks/>
            <a:stCxn id="15" idx="3"/>
            <a:endCxn id="11" idx="1"/>
          </p:cNvCxnSpPr>
          <p:nvPr/>
        </p:nvCxnSpPr>
        <p:spPr>
          <a:xfrm>
            <a:off x="3188553" y="2838860"/>
            <a:ext cx="3010231" cy="70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AF7C4FF-0609-2E44-8AA5-E4B4FC286EDE}"/>
              </a:ext>
            </a:extLst>
          </p:cNvPr>
          <p:cNvCxnSpPr>
            <a:cxnSpLocks/>
            <a:stCxn id="16" idx="3"/>
            <a:endCxn id="12" idx="1"/>
          </p:cNvCxnSpPr>
          <p:nvPr/>
        </p:nvCxnSpPr>
        <p:spPr>
          <a:xfrm flipV="1">
            <a:off x="3188552" y="3641019"/>
            <a:ext cx="3010232" cy="1902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Brace 25">
            <a:extLst>
              <a:ext uri="{FF2B5EF4-FFF2-40B4-BE49-F238E27FC236}">
                <a16:creationId xmlns:a16="http://schemas.microsoft.com/office/drawing/2014/main" id="{8FE98D3E-78AB-EF4F-8484-F431C049BCF4}"/>
              </a:ext>
            </a:extLst>
          </p:cNvPr>
          <p:cNvSpPr/>
          <p:nvPr/>
        </p:nvSpPr>
        <p:spPr>
          <a:xfrm>
            <a:off x="1969398" y="1755356"/>
            <a:ext cx="198119" cy="2211602"/>
          </a:xfrm>
          <a:prstGeom prst="leftBrace">
            <a:avLst>
              <a:gd name="adj1" fmla="val 8333"/>
              <a:gd name="adj2" fmla="val 50601"/>
            </a:avLst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FC9B08FA-EACC-D74A-9315-2F9116115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448" y="4992230"/>
            <a:ext cx="936104" cy="6480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F6924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 Cat 5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C13DB5-8893-4748-AC41-63D9B92E143C}"/>
              </a:ext>
            </a:extLst>
          </p:cNvPr>
          <p:cNvCxnSpPr>
            <a:cxnSpLocks/>
          </p:cNvCxnSpPr>
          <p:nvPr/>
        </p:nvCxnSpPr>
        <p:spPr>
          <a:xfrm>
            <a:off x="3225623" y="4589639"/>
            <a:ext cx="2973161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Left Brace 31">
            <a:extLst>
              <a:ext uri="{FF2B5EF4-FFF2-40B4-BE49-F238E27FC236}">
                <a16:creationId xmlns:a16="http://schemas.microsoft.com/office/drawing/2014/main" id="{A8459A4A-0D28-F34B-96FC-645D67410637}"/>
              </a:ext>
            </a:extLst>
          </p:cNvPr>
          <p:cNvSpPr/>
          <p:nvPr/>
        </p:nvSpPr>
        <p:spPr>
          <a:xfrm>
            <a:off x="1969397" y="4265602"/>
            <a:ext cx="198119" cy="1374699"/>
          </a:xfrm>
          <a:prstGeom prst="leftBrace">
            <a:avLst>
              <a:gd name="adj1" fmla="val 8333"/>
              <a:gd name="adj2" fmla="val 50601"/>
            </a:avLst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8CE32C-46A8-6446-95B1-B31FED97AD08}"/>
              </a:ext>
            </a:extLst>
          </p:cNvPr>
          <p:cNvSpPr txBox="1"/>
          <p:nvPr/>
        </p:nvSpPr>
        <p:spPr>
          <a:xfrm>
            <a:off x="698557" y="2702702"/>
            <a:ext cx="1485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dirty="0"/>
              <a:t>Safety Group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0BB4E0-170B-E140-BE72-324E88D78DA2}"/>
              </a:ext>
            </a:extLst>
          </p:cNvPr>
          <p:cNvSpPr txBox="1"/>
          <p:nvPr/>
        </p:nvSpPr>
        <p:spPr>
          <a:xfrm>
            <a:off x="597079" y="4374290"/>
            <a:ext cx="16688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Consequence Mitigation group</a:t>
            </a:r>
          </a:p>
          <a:p>
            <a:pPr algn="l"/>
            <a:endParaRPr lang="en-GB" sz="1400" dirty="0"/>
          </a:p>
          <a:p>
            <a:pPr algn="l"/>
            <a:endParaRPr lang="en-GB" sz="1400" dirty="0"/>
          </a:p>
          <a:p>
            <a:pPr algn="l"/>
            <a:r>
              <a:rPr lang="en-GB" sz="1400" dirty="0"/>
              <a:t>Operation group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CA42E09-ADC9-C140-A526-D11D56E2B366}"/>
              </a:ext>
            </a:extLst>
          </p:cNvPr>
          <p:cNvGrpSpPr/>
          <p:nvPr/>
        </p:nvGrpSpPr>
        <p:grpSpPr>
          <a:xfrm>
            <a:off x="698557" y="6073625"/>
            <a:ext cx="5509882" cy="307777"/>
            <a:chOff x="698557" y="6073625"/>
            <a:chExt cx="5509882" cy="307777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6D3DBF5-00EF-3449-8E03-5BFC938ADDD9}"/>
                </a:ext>
              </a:extLst>
            </p:cNvPr>
            <p:cNvCxnSpPr>
              <a:cxnSpLocks/>
            </p:cNvCxnSpPr>
            <p:nvPr/>
          </p:nvCxnSpPr>
          <p:spPr>
            <a:xfrm>
              <a:off x="2265954" y="6224663"/>
              <a:ext cx="3942485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E5DB265-B8E1-E84A-950B-BBC135C5CBB0}"/>
                </a:ext>
              </a:extLst>
            </p:cNvPr>
            <p:cNvSpPr txBox="1"/>
            <p:nvPr/>
          </p:nvSpPr>
          <p:spPr>
            <a:xfrm>
              <a:off x="698557" y="6073625"/>
              <a:ext cx="1485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1400" dirty="0"/>
                <a:t>Non-safety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CD7141EE-7749-3849-A8EC-9532EE180C3E}"/>
              </a:ext>
            </a:extLst>
          </p:cNvPr>
          <p:cNvSpPr txBox="1"/>
          <p:nvPr/>
        </p:nvSpPr>
        <p:spPr>
          <a:xfrm>
            <a:off x="790833" y="922712"/>
            <a:ext cx="4656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Output after identification and classification of safety important components, ESS-0016468</a:t>
            </a:r>
            <a:endParaRPr lang="en-GB" dirty="0">
              <a:solidFill>
                <a:srgbClr val="666666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42B7B1C-3AB0-7044-A370-6FC84A89F4F0}"/>
              </a:ext>
            </a:extLst>
          </p:cNvPr>
          <p:cNvGrpSpPr/>
          <p:nvPr/>
        </p:nvGrpSpPr>
        <p:grpSpPr>
          <a:xfrm>
            <a:off x="6208440" y="4265602"/>
            <a:ext cx="3738747" cy="2380699"/>
            <a:chOff x="6208440" y="4265602"/>
            <a:chExt cx="3738747" cy="2380699"/>
          </a:xfrm>
        </p:grpSpPr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D14301F2-7863-F64C-A129-A7966AC72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8440" y="4265602"/>
              <a:ext cx="936104" cy="2380699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MQC 4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F737156-275D-5648-80EE-83FBF1D6DEC7}"/>
                </a:ext>
              </a:extLst>
            </p:cNvPr>
            <p:cNvCxnSpPr>
              <a:cxnSpLocks/>
              <a:stCxn id="13" idx="3"/>
              <a:endCxn id="34" idx="1"/>
            </p:cNvCxnSpPr>
            <p:nvPr/>
          </p:nvCxnSpPr>
          <p:spPr>
            <a:xfrm>
              <a:off x="7144544" y="5455952"/>
              <a:ext cx="839668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11">
              <a:extLst>
                <a:ext uri="{FF2B5EF4-FFF2-40B4-BE49-F238E27FC236}">
                  <a16:creationId xmlns:a16="http://schemas.microsoft.com/office/drawing/2014/main" id="{0579006B-DAE4-8946-8E31-73EF9F148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4212" y="4265602"/>
              <a:ext cx="1962975" cy="2380699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Industrial requirements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2326E76-7B40-FB42-BB76-AAAA3616D12E}"/>
              </a:ext>
            </a:extLst>
          </p:cNvPr>
          <p:cNvGrpSpPr/>
          <p:nvPr/>
        </p:nvGrpSpPr>
        <p:grpSpPr>
          <a:xfrm>
            <a:off x="6023452" y="951598"/>
            <a:ext cx="4374291" cy="3023264"/>
            <a:chOff x="6023452" y="951598"/>
            <a:chExt cx="4374291" cy="3023264"/>
          </a:xfrm>
        </p:grpSpPr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DF90461-B990-F04D-992D-0198C9523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8439" y="1737867"/>
              <a:ext cx="938366" cy="648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 MQC 1</a:t>
              </a: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E2A84CBC-AA44-A44F-B83F-FC1A6C41E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8784" y="2515524"/>
              <a:ext cx="948021" cy="648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MQC 2</a:t>
              </a: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7414EBD6-C250-704D-87F1-0C80A7A33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8784" y="3316983"/>
              <a:ext cx="948021" cy="648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MQC 3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EC981C1-EE1F-A943-95DC-21A42C65873F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7146805" y="2061903"/>
              <a:ext cx="760714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A71F16A-90CA-3D41-BA1F-7B9906DEFBAF}"/>
                </a:ext>
              </a:extLst>
            </p:cNvPr>
            <p:cNvCxnSpPr>
              <a:cxnSpLocks/>
              <a:stCxn id="11" idx="3"/>
              <a:endCxn id="33" idx="1"/>
            </p:cNvCxnSpPr>
            <p:nvPr/>
          </p:nvCxnSpPr>
          <p:spPr>
            <a:xfrm>
              <a:off x="7146805" y="2839560"/>
              <a:ext cx="760714" cy="1703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2C17376-D3B2-7C46-8EFE-F92D7219CB58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7146805" y="3641019"/>
              <a:ext cx="760714" cy="1902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11">
              <a:extLst>
                <a:ext uri="{FF2B5EF4-FFF2-40B4-BE49-F238E27FC236}">
                  <a16:creationId xmlns:a16="http://schemas.microsoft.com/office/drawing/2014/main" id="{4839908A-B023-A141-B4FA-C12A12FC2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7519" y="1738317"/>
              <a:ext cx="2039669" cy="2236545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SSM </a:t>
              </a:r>
              <a:r>
                <a:rPr lang="en-US" sz="1600" dirty="0" err="1">
                  <a:solidFill>
                    <a:srgbClr val="FFFFFF"/>
                  </a:solidFill>
                </a:rPr>
                <a:t>requriemens</a:t>
              </a:r>
              <a:endParaRPr lang="en-US" sz="1600" dirty="0">
                <a:solidFill>
                  <a:srgbClr val="FFFFFF"/>
                </a:solidFill>
              </a:endParaRPr>
            </a:p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(RCC-</a:t>
              </a:r>
              <a:r>
                <a:rPr lang="en-US" sz="1600" dirty="0" err="1">
                  <a:solidFill>
                    <a:srgbClr val="FFFFFF"/>
                  </a:solidFill>
                </a:rPr>
                <a:t>MRx</a:t>
              </a:r>
              <a:r>
                <a:rPr lang="en-US" sz="1600" dirty="0">
                  <a:solidFill>
                    <a:srgbClr val="FFFFFF"/>
                  </a:solidFill>
                </a:rPr>
                <a:t>)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AEE5DE0-8F4D-E941-8D70-922F6DB0DBED}"/>
                </a:ext>
              </a:extLst>
            </p:cNvPr>
            <p:cNvSpPr txBox="1"/>
            <p:nvPr/>
          </p:nvSpPr>
          <p:spPr>
            <a:xfrm>
              <a:off x="6023452" y="951598"/>
              <a:ext cx="43742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Radiation Safety Classification of Mechanical Equipment, ESS-0033258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925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400" y="265373"/>
            <a:ext cx="9369309" cy="657339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Definition of Mechanical Devices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9309" cy="4768062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Mechanical Equipment is defined in the special SSM conditions as devices or parts of devices with the purpose to </a:t>
            </a:r>
            <a:r>
              <a:rPr lang="en-US" sz="1800" b="1" dirty="0">
                <a:solidFill>
                  <a:schemeClr val="tx1"/>
                </a:solidFill>
              </a:rPr>
              <a:t>carry outer or inner pressure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b="1" dirty="0">
                <a:solidFill>
                  <a:schemeClr val="tx1"/>
                </a:solidFill>
              </a:rPr>
              <a:t>carry mechanical load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b="1" dirty="0">
                <a:solidFill>
                  <a:schemeClr val="tx1"/>
                </a:solidFill>
              </a:rPr>
              <a:t>protect such devices </a:t>
            </a:r>
            <a:r>
              <a:rPr lang="en-US" sz="1800" dirty="0">
                <a:solidFill>
                  <a:schemeClr val="tx1"/>
                </a:solidFill>
              </a:rPr>
              <a:t>that carry internal or external pressure or load, or </a:t>
            </a:r>
            <a:r>
              <a:rPr lang="en-US" sz="1800" b="1" dirty="0">
                <a:solidFill>
                  <a:schemeClr val="tx1"/>
                </a:solidFill>
              </a:rPr>
              <a:t>hold or control components</a:t>
            </a:r>
            <a:r>
              <a:rPr lang="en-US" sz="1800" dirty="0">
                <a:solidFill>
                  <a:schemeClr val="tx1"/>
                </a:solidFill>
              </a:rPr>
              <a:t> in the intended way.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Typically, mechanical equipment includes components such as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</a:rPr>
              <a:t> vessels, pipes, pumps, valves, heat exchangers and supports for such components.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It also includes internal and external components that protect or may damage such components if it fails, e.g. </a:t>
            </a:r>
            <a:r>
              <a:rPr lang="en-US" sz="1800" b="1" dirty="0">
                <a:solidFill>
                  <a:schemeClr val="tx1"/>
                </a:solidFill>
              </a:rPr>
              <a:t>flow guides and mixers.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</a:rPr>
              <a:t>Supports, holders, hangers, locking devices and similar SSCs </a:t>
            </a:r>
            <a:r>
              <a:rPr lang="en-US" sz="1800" dirty="0">
                <a:solidFill>
                  <a:schemeClr val="tx1"/>
                </a:solidFill>
              </a:rPr>
              <a:t>are also mechanical equipment. </a:t>
            </a:r>
          </a:p>
          <a:p>
            <a:pPr marL="142875" lvl="1" indent="0">
              <a:buNone/>
            </a:pPr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A9BAC-E388-EB49-97D2-AFAF8877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MQC4 mean?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E3B42-B8F5-F54A-A164-5E830F03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5D340-FF62-D443-A9E5-C2F00F3BB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5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C4A1C-4E7F-554C-AE16-2797C987A9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Rules to get a safe product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74374-0B06-6F4B-826D-AFBADE7AD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261418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</a:t>
            </a:r>
            <a:r>
              <a:rPr lang="en-GB" sz="1800" b="1" dirty="0">
                <a:solidFill>
                  <a:schemeClr val="tx1"/>
                </a:solidFill>
              </a:rPr>
              <a:t>Industrial requirements:</a:t>
            </a:r>
          </a:p>
          <a:p>
            <a:r>
              <a:rPr lang="en-GB" sz="1800" dirty="0">
                <a:solidFill>
                  <a:schemeClr val="tx1"/>
                </a:solidFill>
              </a:rPr>
              <a:t>PED 2014/68/EU – European Pressure Directive    (AFS 2016:1)</a:t>
            </a:r>
          </a:p>
          <a:p>
            <a:r>
              <a:rPr lang="en-GB" sz="1800" dirty="0">
                <a:solidFill>
                  <a:schemeClr val="tx1"/>
                </a:solidFill>
              </a:rPr>
              <a:t>Harmonised EN standards  </a:t>
            </a:r>
            <a:r>
              <a:rPr lang="en-GB" sz="1800" dirty="0" err="1">
                <a:solidFill>
                  <a:schemeClr val="tx1"/>
                </a:solidFill>
              </a:rPr>
              <a:t>e.g</a:t>
            </a:r>
            <a:r>
              <a:rPr lang="en-GB" sz="1800" dirty="0">
                <a:solidFill>
                  <a:schemeClr val="tx1"/>
                </a:solidFill>
              </a:rPr>
              <a:t> EN 13445, EN 13480, EN 13458</a:t>
            </a:r>
          </a:p>
          <a:p>
            <a:r>
              <a:rPr lang="en-GB" sz="1800" dirty="0">
                <a:solidFill>
                  <a:schemeClr val="tx1"/>
                </a:solidFill>
              </a:rPr>
              <a:t>Eurocodes 1993 and EN 1090</a:t>
            </a:r>
          </a:p>
          <a:p>
            <a:r>
              <a:rPr lang="en-GB" sz="1800" dirty="0">
                <a:solidFill>
                  <a:schemeClr val="tx1"/>
                </a:solidFill>
              </a:rPr>
              <a:t>CE-marking if </a:t>
            </a:r>
            <a:r>
              <a:rPr lang="en-GB" sz="1800" dirty="0" err="1">
                <a:solidFill>
                  <a:schemeClr val="tx1"/>
                </a:solidFill>
              </a:rPr>
              <a:t>applcable</a:t>
            </a:r>
            <a:endParaRPr lang="en-GB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  Mechanical parts within an machine shall follow PED or harmonized standards</a:t>
            </a:r>
          </a:p>
          <a:p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9CA2C-ADB6-B34B-A167-083D347D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44F16-8079-0C4F-86CA-CEA75B12D3A2}"/>
              </a:ext>
            </a:extLst>
          </p:cNvPr>
          <p:cNvSpPr txBox="1"/>
          <p:nvPr/>
        </p:nvSpPr>
        <p:spPr>
          <a:xfrm>
            <a:off x="1202377" y="4955793"/>
            <a:ext cx="3171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Manufacturing:</a:t>
            </a:r>
          </a:p>
          <a:p>
            <a:pPr algn="l"/>
            <a:r>
              <a:rPr lang="en-GB" dirty="0"/>
              <a:t>PED categorisation   0, I, II, III, IV</a:t>
            </a:r>
          </a:p>
          <a:p>
            <a:pPr algn="l"/>
            <a:endParaRPr lang="en-GB" dirty="0">
              <a:solidFill>
                <a:srgbClr val="66666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53C80F-2B66-CE44-A69E-BB863F153CF6}"/>
              </a:ext>
            </a:extLst>
          </p:cNvPr>
          <p:cNvSpPr txBox="1"/>
          <p:nvPr/>
        </p:nvSpPr>
        <p:spPr>
          <a:xfrm>
            <a:off x="6042454" y="4992133"/>
            <a:ext cx="3719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Operation:</a:t>
            </a:r>
          </a:p>
          <a:p>
            <a:r>
              <a:rPr lang="en-GB" dirty="0"/>
              <a:t>AFS Inspection class A, B or 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D7ABA8-BE68-BE41-BEDF-E8C4318D736B}"/>
              </a:ext>
            </a:extLst>
          </p:cNvPr>
          <p:cNvSpPr txBox="1"/>
          <p:nvPr/>
        </p:nvSpPr>
        <p:spPr>
          <a:xfrm>
            <a:off x="1195647" y="4572003"/>
            <a:ext cx="865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u="sng" dirty="0"/>
              <a:t>Classifications of MQC4</a:t>
            </a:r>
          </a:p>
        </p:txBody>
      </p:sp>
    </p:spTree>
    <p:extLst>
      <p:ext uri="{BB962C8B-B14F-4D97-AF65-F5344CB8AC3E}">
        <p14:creationId xmlns:p14="http://schemas.microsoft.com/office/powerpoint/2010/main" val="34361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277C56-3EF8-495F-98AC-A7E8CE6D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Governing rules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5D470B-BE7E-49E6-B723-2EFD0840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756E12-8A7A-4F8A-8D1C-AE175B11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Mechanical</a:t>
            </a:r>
          </a:p>
          <a:p>
            <a:endParaRPr lang="sv-SE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FB21B05D-41C5-3F45-94B7-7EEA5B44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2023-01-16</a:t>
            </a:fld>
            <a:endParaRPr lang="sv-SE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ADB94D-C0DD-EC41-A8CE-A964FC130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11887" cy="4768062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Classification documents:</a:t>
            </a:r>
          </a:p>
          <a:p>
            <a:r>
              <a:rPr lang="en-GB" dirty="0">
                <a:solidFill>
                  <a:schemeClr val="tx1"/>
                </a:solidFill>
              </a:rPr>
              <a:t>ESS-0016468 - ESS rule for identification and classification of safety important components</a:t>
            </a:r>
          </a:p>
          <a:p>
            <a:r>
              <a:rPr lang="en-GB" dirty="0">
                <a:solidFill>
                  <a:schemeClr val="tx1"/>
                </a:solidFill>
              </a:rPr>
              <a:t>ESS-0033258 - ESS Rules for Radiation Safety Classification of Mechanical Equipment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Steering document for design, manufacturing and installation:</a:t>
            </a:r>
          </a:p>
          <a:p>
            <a:r>
              <a:rPr lang="en-GB" dirty="0">
                <a:solidFill>
                  <a:schemeClr val="tx1"/>
                </a:solidFill>
              </a:rPr>
              <a:t>ESS-0039311 - ESS rules for technical requirements for mechanical equipment</a:t>
            </a:r>
          </a:p>
          <a:p>
            <a:r>
              <a:rPr lang="en-GB" dirty="0">
                <a:solidFill>
                  <a:schemeClr val="tx1"/>
                </a:solidFill>
              </a:rPr>
              <a:t>ESS-0047989 - ESS Rules for Quality Regulation for Mechanical Equipment, RESSQ-Mech</a:t>
            </a:r>
          </a:p>
          <a:p>
            <a:r>
              <a:rPr lang="en-US" dirty="0">
                <a:solidFill>
                  <a:schemeClr val="tx1"/>
                </a:solidFill>
              </a:rPr>
              <a:t>ESS-0091757 - Required submittals for mechanical safety systems</a:t>
            </a:r>
            <a:endParaRPr lang="en-US" dirty="0">
              <a:solidFill>
                <a:schemeClr val="tx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GB" dirty="0">
                <a:solidFill>
                  <a:schemeClr val="tx1"/>
                </a:solidFill>
              </a:rPr>
              <a:t>ESS-0127031 - ESS Rules for CE Marking</a:t>
            </a:r>
          </a:p>
        </p:txBody>
      </p:sp>
    </p:spTree>
    <p:extLst>
      <p:ext uri="{BB962C8B-B14F-4D97-AF65-F5344CB8AC3E}">
        <p14:creationId xmlns:p14="http://schemas.microsoft.com/office/powerpoint/2010/main" val="87075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1196</TotalTime>
  <Words>427</Words>
  <Application>Microsoft Macintosh PowerPoint</Application>
  <PresentationFormat>Widescreen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Segoe UI Semibold</vt:lpstr>
      <vt:lpstr>Times New Roman</vt:lpstr>
      <vt:lpstr>Wingdings</vt:lpstr>
      <vt:lpstr>Office-tema</vt:lpstr>
      <vt:lpstr>Mechanical classification</vt:lpstr>
      <vt:lpstr>Identification and classification </vt:lpstr>
      <vt:lpstr>Classification to Mechanical Quality Class</vt:lpstr>
      <vt:lpstr>Definition of Mechanical Devices</vt:lpstr>
      <vt:lpstr>What does MQC4 mean?</vt:lpstr>
      <vt:lpstr>Governing rules</vt:lpstr>
      <vt:lpstr>Finish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cp:lastPrinted>2019-03-08T10:27:30Z</cp:lastPrinted>
  <dcterms:created xsi:type="dcterms:W3CDTF">2023-01-12T13:41:45Z</dcterms:created>
  <dcterms:modified xsi:type="dcterms:W3CDTF">2023-01-16T06:07:50Z</dcterms:modified>
</cp:coreProperties>
</file>