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7" r:id="rId2"/>
    <p:sldId id="279" r:id="rId3"/>
    <p:sldId id="278" r:id="rId4"/>
    <p:sldId id="268" r:id="rId5"/>
    <p:sldId id="280" r:id="rId6"/>
    <p:sldId id="275" r:id="rId7"/>
    <p:sldId id="277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CC"/>
    <a:srgbClr val="666666"/>
    <a:srgbClr val="FECC99"/>
    <a:srgbClr val="FEE6CC"/>
    <a:srgbClr val="CCDFDB"/>
    <a:srgbClr val="E5F0EC"/>
    <a:srgbClr val="D7E59A"/>
    <a:srgbClr val="EBF1CB"/>
    <a:srgbClr val="CDD5E0"/>
    <a:srgbClr val="E6E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690" autoAdjust="0"/>
    <p:restoredTop sz="94681" autoAdjust="0"/>
  </p:normalViewPr>
  <p:slideViewPr>
    <p:cSldViewPr snapToGrid="0" snapToObjects="1">
      <p:cViewPr varScale="1">
        <p:scale>
          <a:sx n="119" d="100"/>
          <a:sy n="119" d="100"/>
        </p:scale>
        <p:origin x="8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16F17-FF12-814E-936A-620B3383A43B}" type="datetimeFigureOut">
              <a:rPr lang="sv-SE" smtClean="0"/>
              <a:t>2023-01-16</a:t>
            </a:fld>
            <a:endParaRPr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5A434-646A-2746-9BDC-885B2382B33E}" type="slidenum">
              <a:rPr lang="sv-SE"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1822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E5A434-646A-2746-9BDC-885B2382B33E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8639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5105BBA5-0B01-43EB-96EC-725AF28E5A8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BB3141B3-566C-47FF-8C29-67289995D2FA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965145F-CDA4-4965-A7C5-ACBA593934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03069" y="1048935"/>
            <a:ext cx="8872165" cy="476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48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A591D-7BEE-2A48-BD08-DCDF3D90DE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2023-01-16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/>
              <a:t>PRESENTATION TITLE 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7" name="Platshållare för diagram 6">
            <a:extLst>
              <a:ext uri="{FF2B5EF4-FFF2-40B4-BE49-F238E27FC236}">
                <a16:creationId xmlns:a16="http://schemas.microsoft.com/office/drawing/2014/main" id="{FA784AEE-BB11-4271-AB33-DE0774105604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1103313" y="1657350"/>
            <a:ext cx="7767637" cy="44450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US"/>
              <a:t>Click icon to add chart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755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8" name="Platshållare för tabell 7">
            <a:extLst>
              <a:ext uri="{FF2B5EF4-FFF2-40B4-BE49-F238E27FC236}">
                <a16:creationId xmlns:a16="http://schemas.microsoft.com/office/drawing/2014/main" id="{489D1BD7-202A-4115-BE6C-1B053CFFDE1E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1103313" y="1614488"/>
            <a:ext cx="9359900" cy="44069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US"/>
              <a:t>Click icon to add table</a:t>
            </a:r>
            <a:endParaRPr lang="sv-SE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EF177138-95E5-674B-B010-143A8CD145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2023-01-16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518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0" y="388593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79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-2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1DF3056-F3A8-2949-876C-528413E342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0395" y="3883393"/>
            <a:ext cx="8640000" cy="921363"/>
          </a:xfrm>
          <a:prstGeom prst="rect">
            <a:avLst/>
          </a:prstGeom>
        </p:spPr>
        <p:txBody>
          <a:bodyPr lIns="9000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EA5DA2EE-60AD-41D0-96B0-DDF02E0AE54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30395" y="5605695"/>
            <a:ext cx="6290892" cy="459883"/>
          </a:xfrm>
          <a:prstGeom prst="rect">
            <a:avLst/>
          </a:prstGeom>
        </p:spPr>
        <p:txBody>
          <a:bodyPr lIns="90000" tIns="18000" bIns="3600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1" strike="noStrike" cap="all" spc="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presented by &lt;name nameson&gt;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5CE429DE-35D4-F144-9881-2C3DD8AB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30395" y="6096663"/>
            <a:ext cx="1241068" cy="365125"/>
          </a:xfrm>
        </p:spPr>
        <p:txBody>
          <a:bodyPr/>
          <a:lstStyle>
            <a:lvl1pPr>
              <a:defRPr sz="1200"/>
            </a:lvl1pPr>
          </a:lstStyle>
          <a:p>
            <a:fld id="{18896B66-0B3A-474C-9C9C-E4F07B1F5DAD}" type="datetime1">
              <a:rPr lang="sv-SE" smtClean="0"/>
              <a:pPr/>
              <a:t>2023-01-16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138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9BCCEAFE-E21B-43CF-80C4-FF01C3F9D479}"/>
              </a:ext>
            </a:extLst>
          </p:cNvPr>
          <p:cNvSpPr/>
          <p:nvPr userDrawn="1"/>
        </p:nvSpPr>
        <p:spPr>
          <a:xfrm>
            <a:off x="0" y="16274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PRESENTATION </a:t>
            </a:r>
            <a:r>
              <a:rPr lang="sv-SE" dirty="0" err="1"/>
              <a:t>TITLe</a:t>
            </a:r>
            <a:r>
              <a:rPr lang="sv-SE" dirty="0"/>
              <a:t>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6426DF26-09C3-4DAE-B43E-0C11D6A635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5C48DF05-1B09-4DA6-AC56-07304871CC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95647" y="1640719"/>
            <a:ext cx="10042073" cy="4375520"/>
          </a:xfrm>
        </p:spPr>
        <p:txBody>
          <a:bodyPr>
            <a:noAutofit/>
          </a:bodyPr>
          <a:lstStyle>
            <a:lvl1pPr marL="457200" indent="-457200">
              <a:buClr>
                <a:schemeClr val="bg1"/>
              </a:buClr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latshållare för datum 3">
            <a:extLst>
              <a:ext uri="{FF2B5EF4-FFF2-40B4-BE49-F238E27FC236}">
                <a16:creationId xmlns:a16="http://schemas.microsoft.com/office/drawing/2014/main" id="{04D3287D-3E21-D845-8766-C307E67653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2023-01-16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988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/brea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50D024A-8F85-4618-9506-0F493B263A92}"/>
              </a:ext>
            </a:extLst>
          </p:cNvPr>
          <p:cNvSpPr/>
          <p:nvPr userDrawn="1"/>
        </p:nvSpPr>
        <p:spPr>
          <a:xfrm>
            <a:off x="0" y="0"/>
            <a:ext cx="647771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628E18C2-A66E-436E-89DA-1C5D481CB4B4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477712" y="0"/>
            <a:ext cx="5714288" cy="6858000"/>
          </a:xfrm>
          <a:solidFill>
            <a:srgbClr val="ECECEC"/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55DE042-7DE8-4583-986C-4082375307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0491" y="1051132"/>
            <a:ext cx="4255909" cy="829149"/>
          </a:xfrm>
        </p:spPr>
        <p:txBody>
          <a:bodyPr rIns="18000" anchor="b" anchorCtr="0"/>
          <a:lstStyle>
            <a:lvl1pPr marL="0" indent="0">
              <a:buFontTx/>
              <a:buNone/>
              <a:defRPr sz="4800">
                <a:solidFill>
                  <a:schemeClr val="bg1"/>
                </a:solidFill>
                <a:latin typeface="+mn-lt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# (chapter)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1DC53C5B-9DC3-4646-B6B3-DD59404D44D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0491" y="2169209"/>
            <a:ext cx="4255909" cy="2462613"/>
          </a:xfrm>
        </p:spPr>
        <p:txBody>
          <a:bodyPr rIns="18000" anchor="t" anchorCtr="0"/>
          <a:lstStyle>
            <a:lvl1pPr marL="0" indent="0">
              <a:spcBef>
                <a:spcPts val="0"/>
              </a:spcBef>
              <a:buFontTx/>
              <a:buNone/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325464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5917406D-4BE3-3B4C-BCFF-41B4F0FAB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9365782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13" name="Platshållare för datum 3">
            <a:extLst>
              <a:ext uri="{FF2B5EF4-FFF2-40B4-BE49-F238E27FC236}">
                <a16:creationId xmlns:a16="http://schemas.microsoft.com/office/drawing/2014/main" id="{3E8E36C4-8565-B94E-A90D-FF5DD7F86A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2023-01-16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008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58775" indent="-2159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BA21051E-3C35-41FB-8E6B-797DB8F2697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73692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2865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1" name="Platshållare för datum 3">
            <a:extLst>
              <a:ext uri="{FF2B5EF4-FFF2-40B4-BE49-F238E27FC236}">
                <a16:creationId xmlns:a16="http://schemas.microsoft.com/office/drawing/2014/main" id="{154C1432-4F85-1F42-8016-9B83B89CC8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2023-01-16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3510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975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B2D0E559-A900-41F3-93C5-387A7764A15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605297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39750" indent="-19685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7" name="Platshållare för innehåll 2">
            <a:extLst>
              <a:ext uri="{FF2B5EF4-FFF2-40B4-BE49-F238E27FC236}">
                <a16:creationId xmlns:a16="http://schemas.microsoft.com/office/drawing/2014/main" id="{E4E99B3B-ADB3-4D1A-9A7F-AA1B8528E6C7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116194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F91A8E7B-C629-D343-8A83-7EB0ADF608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2023-01-16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766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16B191E2-1C71-4B4C-B562-DD793673C24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73813" y="1562100"/>
            <a:ext cx="4994275" cy="476885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FontTx/>
              <a:buNone/>
              <a:defRPr sz="800">
                <a:solidFill>
                  <a:srgbClr val="666666"/>
                </a:solidFill>
              </a:defRPr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 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BC4F3A85-66E6-412A-97CD-99D922EFBEE2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506E76ED-0FF0-4A03-8EB9-06B57B12EC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5D496E45-863B-704B-B14F-5E0F58578D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2023-01-16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655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. Full wid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 dirty="0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8F5BB748-C0D0-CB4F-BA93-7488E4BA70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Image </a:t>
            </a:r>
            <a:r>
              <a:rPr lang="sv-SE" dirty="0" err="1"/>
              <a:t>title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286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1532B06-EA3A-AA45-A1FA-C8E1873FD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09" y="281999"/>
            <a:ext cx="9478393" cy="657340"/>
          </a:xfrm>
          <a:prstGeom prst="rect">
            <a:avLst/>
          </a:prstGeom>
        </p:spPr>
        <p:txBody>
          <a:bodyPr vert="horz" lIns="90000" tIns="45720" rIns="91440" bIns="45720" rtlCol="0" anchor="t" anchorCtr="0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6E4D6F2-5CFB-9D4E-AED8-120937FE2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95647" y="6483583"/>
            <a:ext cx="8326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spc="80" baseline="0">
                <a:solidFill>
                  <a:srgbClr val="CCCCCC"/>
                </a:solidFill>
              </a:defRPr>
            </a:lvl1pPr>
          </a:lstStyle>
          <a:p>
            <a:fld id="{926FFDD8-E9D5-414B-9D01-E73C6B8A8FCA}" type="datetime1">
              <a:rPr lang="sv-SE" smtClean="0"/>
              <a:t>2023-01-16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15FD9D7-4C35-3343-B008-A413FF500A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3244" y="648358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80" baseline="0">
                <a:solidFill>
                  <a:srgbClr val="CCCCCC"/>
                </a:solidFill>
              </a:defRPr>
            </a:lvl1pPr>
          </a:lstStyle>
          <a:p>
            <a:r>
              <a:rPr lang="sv-SE"/>
              <a:t>PRESENTATION TITLE 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F6B396D-270A-E047-8DAD-6D51B53CAD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5292" y="64835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accent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CD0A89FF-22DC-4B6A-B9ED-60B2F32ED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5894" y="1561865"/>
            <a:ext cx="9561022" cy="4565397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25848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65" r:id="rId3"/>
    <p:sldLayoutId id="2147483667" r:id="rId4"/>
    <p:sldLayoutId id="2147483669" r:id="rId5"/>
    <p:sldLayoutId id="2147483650" r:id="rId6"/>
    <p:sldLayoutId id="2147483668" r:id="rId7"/>
    <p:sldLayoutId id="2147483662" r:id="rId8"/>
    <p:sldLayoutId id="2147483664" r:id="rId9"/>
    <p:sldLayoutId id="2147483663" r:id="rId10"/>
    <p:sldLayoutId id="2147483666" r:id="rId11"/>
    <p:sldLayoutId id="214748367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>
          <a:solidFill>
            <a:srgbClr val="666666"/>
          </a:solidFill>
          <a:latin typeface="+mj-lt"/>
          <a:ea typeface="+mj-ea"/>
          <a:cs typeface="+mj-cs"/>
        </a:defRPr>
      </a:lvl1pPr>
    </p:titleStyle>
    <p:bodyStyle>
      <a:lvl1pPr marL="101600" indent="-101600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Segoe UI" panose="020B0502040204020203" pitchFamily="34" charset="0"/>
        <a:buChar char=" "/>
        <a:defRPr sz="2000" kern="1200">
          <a:solidFill>
            <a:srgbClr val="666666"/>
          </a:solidFill>
          <a:latin typeface="+mn-lt"/>
          <a:ea typeface="+mn-ea"/>
          <a:cs typeface="+mn-cs"/>
        </a:defRPr>
      </a:lvl1pPr>
      <a:lvl2pPr marL="315913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Wingdings" panose="05000000000000000000" pitchFamily="2" charset="2"/>
        <a:buChar char=""/>
        <a:defRPr sz="2000" kern="1200">
          <a:solidFill>
            <a:srgbClr val="666666"/>
          </a:solidFill>
          <a:latin typeface="+mn-lt"/>
          <a:ea typeface="+mn-ea"/>
          <a:cs typeface="+mn-cs"/>
        </a:defRPr>
      </a:lvl2pPr>
      <a:lvl3pPr marL="582613" indent="-2508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800" kern="1200">
          <a:solidFill>
            <a:srgbClr val="666666"/>
          </a:solidFill>
          <a:latin typeface="+mn-lt"/>
          <a:ea typeface="+mn-ea"/>
          <a:cs typeface="+mn-cs"/>
        </a:defRPr>
      </a:lvl3pPr>
      <a:lvl4pPr marL="839788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600" kern="1200">
          <a:solidFill>
            <a:srgbClr val="666666"/>
          </a:solidFill>
          <a:latin typeface="+mn-lt"/>
          <a:ea typeface="+mn-ea"/>
          <a:cs typeface="+mn-cs"/>
        </a:defRPr>
      </a:lvl4pPr>
      <a:lvl5pPr marL="1055688" indent="-2000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400" kern="1200">
          <a:solidFill>
            <a:srgbClr val="6666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145CF3-C12C-4347-8E68-43E7983404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Mechanical classification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D51EF2D-F832-4781-89C3-3F5E4843BF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26DA0E2-82BB-493E-9B68-2D93A245C5B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PRESENTED BY Cecilia Lowe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0E777A6-9513-43F3-BB24-ED0539ADDD88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1930395" y="6117873"/>
            <a:ext cx="3215183" cy="459883"/>
          </a:xfrm>
        </p:spPr>
        <p:txBody>
          <a:bodyPr/>
          <a:lstStyle/>
          <a:p>
            <a:fld id="{18896B66-0B3A-474C-9C9C-E4F07B1F5DAD}" type="datetime1">
              <a:rPr lang="sv-SE" sz="1200" b="1">
                <a:solidFill>
                  <a:schemeClr val="bg1"/>
                </a:solidFill>
              </a:rPr>
              <a:pPr/>
              <a:t>2023-01-16</a:t>
            </a:fld>
            <a:endParaRPr lang="en-GB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99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0B2B1-8C19-7A4F-9DD3-E1A05154E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979" y="265373"/>
            <a:ext cx="9591730" cy="657339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Identification and classification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2F4482-D18A-804F-9493-37DFDB9DD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TITLE/FOOTER</a:t>
            </a:r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F4CA17-410C-A94E-BF25-DDDB2C94D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2</a:t>
            </a:fld>
            <a:endParaRPr lang="sv-S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A6ADEA-ED5B-1B4B-A361-6F5650BB6D7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71979" y="931026"/>
            <a:ext cx="9591730" cy="507076"/>
          </a:xfrm>
        </p:spPr>
        <p:txBody>
          <a:bodyPr/>
          <a:lstStyle/>
          <a:p>
            <a:r>
              <a:rPr lang="en-GB" dirty="0"/>
              <a:t>of safety important classification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CC3810-1B71-D341-9A40-6EF2928F5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6B66-0B3A-474C-9C9C-E4F07B1F5DAD}" type="datetime1">
              <a:rPr lang="sv-SE" smtClean="0"/>
              <a:t>2023-01-16</a:t>
            </a:fld>
            <a:endParaRPr lang="sv-SE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46BDBD7-85DA-4240-8D69-35FD01DF41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1311" y="2662226"/>
            <a:ext cx="6783890" cy="3652398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37B2D429-2BC0-104D-B362-DAEB9D0CB377}"/>
              </a:ext>
            </a:extLst>
          </p:cNvPr>
          <p:cNvSpPr/>
          <p:nvPr/>
        </p:nvSpPr>
        <p:spPr>
          <a:xfrm>
            <a:off x="8203284" y="3292898"/>
            <a:ext cx="1726168" cy="736229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1D0880A-C1D0-6542-BDBE-6E0CFCF90FB9}"/>
              </a:ext>
            </a:extLst>
          </p:cNvPr>
          <p:cNvSpPr/>
          <p:nvPr/>
        </p:nvSpPr>
        <p:spPr>
          <a:xfrm>
            <a:off x="8243256" y="4291526"/>
            <a:ext cx="1754659" cy="711701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4BB3ED9-3B3B-2B46-9B96-F8A1C88F06F6}"/>
              </a:ext>
            </a:extLst>
          </p:cNvPr>
          <p:cNvSpPr/>
          <p:nvPr/>
        </p:nvSpPr>
        <p:spPr>
          <a:xfrm>
            <a:off x="6221312" y="3283498"/>
            <a:ext cx="1489305" cy="74562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57DEC2C-5F3E-784F-BD64-8E814F3E749F}"/>
              </a:ext>
            </a:extLst>
          </p:cNvPr>
          <p:cNvSpPr/>
          <p:nvPr/>
        </p:nvSpPr>
        <p:spPr>
          <a:xfrm>
            <a:off x="10236333" y="3324793"/>
            <a:ext cx="1611419" cy="7117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21B50C3-87ED-7346-9BD3-7B534201B6D2}"/>
              </a:ext>
            </a:extLst>
          </p:cNvPr>
          <p:cNvSpPr/>
          <p:nvPr/>
        </p:nvSpPr>
        <p:spPr>
          <a:xfrm>
            <a:off x="6203778" y="4338433"/>
            <a:ext cx="1506839" cy="66479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BC3486A-B7F0-3149-A1B2-5BBDF6B72DCA}"/>
              </a:ext>
            </a:extLst>
          </p:cNvPr>
          <p:cNvSpPr/>
          <p:nvPr/>
        </p:nvSpPr>
        <p:spPr>
          <a:xfrm>
            <a:off x="10236333" y="4314980"/>
            <a:ext cx="1490229" cy="66479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D72E31BD-DDB2-5F45-88F3-2F4E3807CA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979" y="1497831"/>
            <a:ext cx="10763222" cy="1164396"/>
          </a:xfrm>
        </p:spPr>
        <p:txBody>
          <a:bodyPr/>
          <a:lstStyle/>
          <a:p>
            <a:r>
              <a:rPr lang="sv-SE" dirty="0" err="1">
                <a:solidFill>
                  <a:schemeClr val="tx1"/>
                </a:solidFill>
              </a:rPr>
              <a:t>Safety</a:t>
            </a:r>
            <a:r>
              <a:rPr lang="sv-SE" dirty="0">
                <a:solidFill>
                  <a:schemeClr val="tx1"/>
                </a:solidFill>
              </a:rPr>
              <a:t> </a:t>
            </a:r>
            <a:r>
              <a:rPr lang="sv-SE" dirty="0" err="1">
                <a:solidFill>
                  <a:schemeClr val="tx1"/>
                </a:solidFill>
              </a:rPr>
              <a:t>functions</a:t>
            </a:r>
            <a:r>
              <a:rPr lang="sv-SE" dirty="0">
                <a:solidFill>
                  <a:schemeClr val="tx1"/>
                </a:solidFill>
              </a:rPr>
              <a:t> </a:t>
            </a:r>
            <a:r>
              <a:rPr lang="sv-SE" dirty="0" err="1">
                <a:solidFill>
                  <a:schemeClr val="tx1"/>
                </a:solidFill>
              </a:rPr>
              <a:t>are</a:t>
            </a:r>
            <a:r>
              <a:rPr lang="sv-SE" dirty="0">
                <a:solidFill>
                  <a:schemeClr val="tx1"/>
                </a:solidFill>
              </a:rPr>
              <a:t> </a:t>
            </a:r>
            <a:r>
              <a:rPr lang="sv-SE" dirty="0" err="1">
                <a:solidFill>
                  <a:schemeClr val="tx1"/>
                </a:solidFill>
              </a:rPr>
              <a:t>appointed</a:t>
            </a:r>
            <a:r>
              <a:rPr lang="sv-SE" dirty="0">
                <a:solidFill>
                  <a:schemeClr val="tx1"/>
                </a:solidFill>
              </a:rPr>
              <a:t> </a:t>
            </a:r>
            <a:r>
              <a:rPr lang="sv-SE" dirty="0" err="1">
                <a:solidFill>
                  <a:schemeClr val="tx1"/>
                </a:solidFill>
              </a:rPr>
              <a:t>according</a:t>
            </a:r>
            <a:r>
              <a:rPr lang="sv-SE" dirty="0">
                <a:solidFill>
                  <a:schemeClr val="tx1"/>
                </a:solidFill>
              </a:rPr>
              <a:t> to the </a:t>
            </a:r>
            <a:r>
              <a:rPr lang="sv-SE" dirty="0" err="1">
                <a:solidFill>
                  <a:schemeClr val="tx1"/>
                </a:solidFill>
              </a:rPr>
              <a:t>accident</a:t>
            </a:r>
            <a:r>
              <a:rPr lang="sv-SE" dirty="0">
                <a:solidFill>
                  <a:schemeClr val="tx1"/>
                </a:solidFill>
              </a:rPr>
              <a:t> </a:t>
            </a:r>
            <a:r>
              <a:rPr lang="sv-SE" dirty="0" err="1">
                <a:solidFill>
                  <a:schemeClr val="tx1"/>
                </a:solidFill>
              </a:rPr>
              <a:t>analyses</a:t>
            </a:r>
            <a:r>
              <a:rPr lang="sv-SE" dirty="0">
                <a:solidFill>
                  <a:schemeClr val="tx1"/>
                </a:solidFill>
              </a:rPr>
              <a:t> and </a:t>
            </a:r>
            <a:r>
              <a:rPr lang="sv-SE" dirty="0" err="1">
                <a:solidFill>
                  <a:schemeClr val="tx1"/>
                </a:solidFill>
              </a:rPr>
              <a:t>defence</a:t>
            </a:r>
            <a:r>
              <a:rPr lang="sv-SE" dirty="0">
                <a:solidFill>
                  <a:schemeClr val="tx1"/>
                </a:solidFill>
              </a:rPr>
              <a:t> in </a:t>
            </a:r>
            <a:r>
              <a:rPr lang="sv-SE" dirty="0" err="1">
                <a:solidFill>
                  <a:schemeClr val="tx1"/>
                </a:solidFill>
              </a:rPr>
              <a:t>depth</a:t>
            </a:r>
            <a:r>
              <a:rPr lang="sv-SE" dirty="0">
                <a:solidFill>
                  <a:schemeClr val="tx1"/>
                </a:solidFill>
              </a:rPr>
              <a:t> studies.</a:t>
            </a:r>
          </a:p>
          <a:p>
            <a:r>
              <a:rPr lang="sv-SE" dirty="0" err="1">
                <a:solidFill>
                  <a:schemeClr val="tx1"/>
                </a:solidFill>
              </a:rPr>
              <a:t>Categorisation</a:t>
            </a:r>
            <a:r>
              <a:rPr lang="sv-SE" dirty="0">
                <a:solidFill>
                  <a:schemeClr val="tx1"/>
                </a:solidFill>
              </a:rPr>
              <a:t> is </a:t>
            </a:r>
            <a:r>
              <a:rPr lang="sv-SE" dirty="0" err="1">
                <a:solidFill>
                  <a:schemeClr val="tx1"/>
                </a:solidFill>
              </a:rPr>
              <a:t>then</a:t>
            </a:r>
            <a:r>
              <a:rPr lang="sv-SE" dirty="0">
                <a:solidFill>
                  <a:schemeClr val="tx1"/>
                </a:solidFill>
              </a:rPr>
              <a:t> </a:t>
            </a:r>
            <a:r>
              <a:rPr lang="sv-SE" dirty="0" err="1">
                <a:solidFill>
                  <a:schemeClr val="tx1"/>
                </a:solidFill>
              </a:rPr>
              <a:t>done</a:t>
            </a:r>
            <a:r>
              <a:rPr lang="sv-SE" dirty="0">
                <a:solidFill>
                  <a:schemeClr val="tx1"/>
                </a:solidFill>
              </a:rPr>
              <a:t> </a:t>
            </a:r>
            <a:r>
              <a:rPr lang="sv-SE" dirty="0" err="1">
                <a:solidFill>
                  <a:schemeClr val="tx1"/>
                </a:solidFill>
              </a:rPr>
              <a:t>using</a:t>
            </a:r>
            <a:r>
              <a:rPr lang="sv-SE" dirty="0">
                <a:solidFill>
                  <a:schemeClr val="tx1"/>
                </a:solidFill>
              </a:rPr>
              <a:t> the ESS </a:t>
            </a:r>
            <a:r>
              <a:rPr lang="sv-SE" dirty="0" err="1">
                <a:solidFill>
                  <a:schemeClr val="tx1"/>
                </a:solidFill>
              </a:rPr>
              <a:t>rule</a:t>
            </a:r>
            <a:r>
              <a:rPr lang="sv-SE" dirty="0">
                <a:solidFill>
                  <a:schemeClr val="tx1"/>
                </a:solidFill>
              </a:rPr>
              <a:t> for </a:t>
            </a:r>
            <a:r>
              <a:rPr lang="sv-SE" dirty="0" err="1">
                <a:solidFill>
                  <a:schemeClr val="tx1"/>
                </a:solidFill>
              </a:rPr>
              <a:t>identification</a:t>
            </a:r>
            <a:r>
              <a:rPr lang="sv-SE" dirty="0">
                <a:solidFill>
                  <a:schemeClr val="tx1"/>
                </a:solidFill>
              </a:rPr>
              <a:t> and </a:t>
            </a:r>
            <a:r>
              <a:rPr lang="sv-SE" dirty="0" err="1">
                <a:solidFill>
                  <a:schemeClr val="tx1"/>
                </a:solidFill>
              </a:rPr>
              <a:t>classification</a:t>
            </a:r>
            <a:r>
              <a:rPr lang="sv-SE" dirty="0">
                <a:solidFill>
                  <a:schemeClr val="tx1"/>
                </a:solidFill>
              </a:rPr>
              <a:t> </a:t>
            </a:r>
            <a:r>
              <a:rPr lang="sv-SE" dirty="0" err="1">
                <a:solidFill>
                  <a:schemeClr val="tx1"/>
                </a:solidFill>
              </a:rPr>
              <a:t>of</a:t>
            </a:r>
            <a:r>
              <a:rPr lang="sv-SE" dirty="0">
                <a:solidFill>
                  <a:schemeClr val="tx1"/>
                </a:solidFill>
              </a:rPr>
              <a:t> </a:t>
            </a:r>
            <a:r>
              <a:rPr lang="sv-SE" dirty="0" err="1">
                <a:solidFill>
                  <a:schemeClr val="tx1"/>
                </a:solidFill>
              </a:rPr>
              <a:t>safety</a:t>
            </a:r>
            <a:r>
              <a:rPr lang="sv-SE" dirty="0">
                <a:solidFill>
                  <a:schemeClr val="tx1"/>
                </a:solidFill>
              </a:rPr>
              <a:t> </a:t>
            </a:r>
            <a:r>
              <a:rPr lang="sv-SE" dirty="0" err="1">
                <a:solidFill>
                  <a:schemeClr val="tx1"/>
                </a:solidFill>
              </a:rPr>
              <a:t>important</a:t>
            </a:r>
            <a:r>
              <a:rPr lang="sv-SE" dirty="0">
                <a:solidFill>
                  <a:schemeClr val="tx1"/>
                </a:solidFill>
              </a:rPr>
              <a:t> </a:t>
            </a:r>
            <a:r>
              <a:rPr lang="sv-SE" dirty="0" err="1">
                <a:solidFill>
                  <a:schemeClr val="tx1"/>
                </a:solidFill>
              </a:rPr>
              <a:t>components</a:t>
            </a:r>
            <a:r>
              <a:rPr lang="sv-SE" dirty="0">
                <a:solidFill>
                  <a:schemeClr val="tx1"/>
                </a:solidFill>
              </a:rPr>
              <a:t> ESS-0016468</a:t>
            </a:r>
          </a:p>
          <a:p>
            <a:endParaRPr lang="sv-SE" dirty="0"/>
          </a:p>
          <a:p>
            <a:endParaRPr lang="sv-SE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602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48677-22AE-7446-83ED-E955FFD16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833" y="265373"/>
            <a:ext cx="9672876" cy="657339"/>
          </a:xfrm>
        </p:spPr>
        <p:txBody>
          <a:bodyPr/>
          <a:lstStyle/>
          <a:p>
            <a:r>
              <a:rPr lang="en-GB" sz="3600" dirty="0">
                <a:solidFill>
                  <a:schemeClr val="tx1"/>
                </a:solidFill>
              </a:rPr>
              <a:t>Classification to Mechanical Quality Class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A2A40B-4E31-0C43-B4A6-1AF19A30B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TITLE/FOOTER</a:t>
            </a:r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8E714C-B0A7-1645-A68B-D7B319D79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3</a:t>
            </a:fld>
            <a:endParaRPr lang="sv-SE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E3B2F2-EBD5-6740-9C76-3F3C41ECA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6B66-0B3A-474C-9C9C-E4F07B1F5DAD}" type="datetime1">
              <a:rPr lang="sv-SE" smtClean="0"/>
              <a:t>2023-01-16</a:t>
            </a:fld>
            <a:endParaRPr lang="sv-SE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69B755D-1B8D-D345-9562-EBD247F67562}"/>
              </a:ext>
            </a:extLst>
          </p:cNvPr>
          <p:cNvCxnSpPr>
            <a:cxnSpLocks/>
            <a:stCxn id="27" idx="3"/>
          </p:cNvCxnSpPr>
          <p:nvPr/>
        </p:nvCxnSpPr>
        <p:spPr>
          <a:xfrm>
            <a:off x="3188552" y="5316266"/>
            <a:ext cx="3010232" cy="0"/>
          </a:xfrm>
          <a:prstGeom prst="straightConnector1">
            <a:avLst/>
          </a:prstGeom>
          <a:ln w="317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C8354CE-AA05-6043-BB83-F0A25526E61E}"/>
              </a:ext>
            </a:extLst>
          </p:cNvPr>
          <p:cNvCxnSpPr>
            <a:cxnSpLocks/>
            <a:stCxn id="14" idx="3"/>
            <a:endCxn id="10" idx="1"/>
          </p:cNvCxnSpPr>
          <p:nvPr/>
        </p:nvCxnSpPr>
        <p:spPr>
          <a:xfrm>
            <a:off x="3188553" y="2061903"/>
            <a:ext cx="3019886" cy="0"/>
          </a:xfrm>
          <a:prstGeom prst="straightConnector1">
            <a:avLst/>
          </a:prstGeom>
          <a:ln w="317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1">
            <a:extLst>
              <a:ext uri="{FF2B5EF4-FFF2-40B4-BE49-F238E27FC236}">
                <a16:creationId xmlns:a16="http://schemas.microsoft.com/office/drawing/2014/main" id="{8E27B12D-79B4-B249-95AD-BB4764D37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2449" y="1737867"/>
            <a:ext cx="936104" cy="648072"/>
          </a:xfrm>
          <a:prstGeom prst="rect">
            <a:avLst/>
          </a:prstGeom>
          <a:solidFill>
            <a:schemeClr val="accent1"/>
          </a:solidFill>
          <a:ln w="9525">
            <a:solidFill>
              <a:srgbClr val="F6924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600">
                <a:solidFill>
                  <a:srgbClr val="FFFFFF"/>
                </a:solidFill>
              </a:rPr>
              <a:t> Cat 1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CE8E74E9-9456-A044-900B-DFE72C85D1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2449" y="2514824"/>
            <a:ext cx="936104" cy="648072"/>
          </a:xfrm>
          <a:prstGeom prst="rect">
            <a:avLst/>
          </a:prstGeom>
          <a:solidFill>
            <a:schemeClr val="accent1"/>
          </a:solidFill>
          <a:ln w="9525">
            <a:solidFill>
              <a:srgbClr val="F6924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</a:rPr>
              <a:t> Cat 2</a:t>
            </a: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AF18293D-F024-3A42-8307-7A38CFE599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2448" y="3318885"/>
            <a:ext cx="936104" cy="648072"/>
          </a:xfrm>
          <a:prstGeom prst="rect">
            <a:avLst/>
          </a:prstGeom>
          <a:solidFill>
            <a:schemeClr val="accent1"/>
          </a:solidFill>
          <a:ln w="9525">
            <a:solidFill>
              <a:srgbClr val="F6924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</a:rPr>
              <a:t> Cat 3</a:t>
            </a:r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8C22C0DA-A217-0246-875E-22D1E19993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2448" y="4265603"/>
            <a:ext cx="936104" cy="648072"/>
          </a:xfrm>
          <a:prstGeom prst="rect">
            <a:avLst/>
          </a:prstGeom>
          <a:solidFill>
            <a:schemeClr val="accent1"/>
          </a:solidFill>
          <a:ln w="9525">
            <a:solidFill>
              <a:srgbClr val="F6924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</a:rPr>
              <a:t> Cat 4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E68E2AD-FB27-7343-936C-A23680AAB8D2}"/>
              </a:ext>
            </a:extLst>
          </p:cNvPr>
          <p:cNvCxnSpPr>
            <a:cxnSpLocks/>
            <a:stCxn id="15" idx="3"/>
            <a:endCxn id="11" idx="1"/>
          </p:cNvCxnSpPr>
          <p:nvPr/>
        </p:nvCxnSpPr>
        <p:spPr>
          <a:xfrm>
            <a:off x="3188553" y="2838860"/>
            <a:ext cx="3010231" cy="700"/>
          </a:xfrm>
          <a:prstGeom prst="straightConnector1">
            <a:avLst/>
          </a:prstGeom>
          <a:ln w="317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AF7C4FF-0609-2E44-8AA5-E4B4FC286EDE}"/>
              </a:ext>
            </a:extLst>
          </p:cNvPr>
          <p:cNvCxnSpPr>
            <a:cxnSpLocks/>
            <a:stCxn id="16" idx="3"/>
            <a:endCxn id="12" idx="1"/>
          </p:cNvCxnSpPr>
          <p:nvPr/>
        </p:nvCxnSpPr>
        <p:spPr>
          <a:xfrm flipV="1">
            <a:off x="3188552" y="3641019"/>
            <a:ext cx="3010232" cy="1902"/>
          </a:xfrm>
          <a:prstGeom prst="straightConnector1">
            <a:avLst/>
          </a:prstGeom>
          <a:ln w="317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Left Brace 25">
            <a:extLst>
              <a:ext uri="{FF2B5EF4-FFF2-40B4-BE49-F238E27FC236}">
                <a16:creationId xmlns:a16="http://schemas.microsoft.com/office/drawing/2014/main" id="{8FE98D3E-78AB-EF4F-8484-F431C049BCF4}"/>
              </a:ext>
            </a:extLst>
          </p:cNvPr>
          <p:cNvSpPr/>
          <p:nvPr/>
        </p:nvSpPr>
        <p:spPr>
          <a:xfrm>
            <a:off x="1969398" y="1755356"/>
            <a:ext cx="198119" cy="2211602"/>
          </a:xfrm>
          <a:prstGeom prst="leftBrace">
            <a:avLst>
              <a:gd name="adj1" fmla="val 8333"/>
              <a:gd name="adj2" fmla="val 50601"/>
            </a:avLst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1">
            <a:extLst>
              <a:ext uri="{FF2B5EF4-FFF2-40B4-BE49-F238E27FC236}">
                <a16:creationId xmlns:a16="http://schemas.microsoft.com/office/drawing/2014/main" id="{FC9B08FA-EACC-D74A-9315-2F91161151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2448" y="4992230"/>
            <a:ext cx="936104" cy="648072"/>
          </a:xfrm>
          <a:prstGeom prst="rect">
            <a:avLst/>
          </a:prstGeom>
          <a:solidFill>
            <a:schemeClr val="accent1"/>
          </a:solidFill>
          <a:ln w="9525">
            <a:solidFill>
              <a:srgbClr val="F6924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</a:rPr>
              <a:t> Cat 5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3C13DB5-8893-4748-AC41-63D9B92E143C}"/>
              </a:ext>
            </a:extLst>
          </p:cNvPr>
          <p:cNvCxnSpPr>
            <a:cxnSpLocks/>
          </p:cNvCxnSpPr>
          <p:nvPr/>
        </p:nvCxnSpPr>
        <p:spPr>
          <a:xfrm>
            <a:off x="3225623" y="4589639"/>
            <a:ext cx="2973161" cy="0"/>
          </a:xfrm>
          <a:prstGeom prst="straightConnector1">
            <a:avLst/>
          </a:prstGeom>
          <a:ln w="317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Left Brace 31">
            <a:extLst>
              <a:ext uri="{FF2B5EF4-FFF2-40B4-BE49-F238E27FC236}">
                <a16:creationId xmlns:a16="http://schemas.microsoft.com/office/drawing/2014/main" id="{A8459A4A-0D28-F34B-96FC-645D67410637}"/>
              </a:ext>
            </a:extLst>
          </p:cNvPr>
          <p:cNvSpPr/>
          <p:nvPr/>
        </p:nvSpPr>
        <p:spPr>
          <a:xfrm>
            <a:off x="1969397" y="4265602"/>
            <a:ext cx="198119" cy="1374699"/>
          </a:xfrm>
          <a:prstGeom prst="leftBrace">
            <a:avLst>
              <a:gd name="adj1" fmla="val 8333"/>
              <a:gd name="adj2" fmla="val 50601"/>
            </a:avLst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08CE32C-46A8-6446-95B1-B31FED97AD08}"/>
              </a:ext>
            </a:extLst>
          </p:cNvPr>
          <p:cNvSpPr txBox="1"/>
          <p:nvPr/>
        </p:nvSpPr>
        <p:spPr>
          <a:xfrm>
            <a:off x="698557" y="2702702"/>
            <a:ext cx="14857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400" dirty="0"/>
              <a:t>Safety Group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70BB4E0-170B-E140-BE72-324E88D78DA2}"/>
              </a:ext>
            </a:extLst>
          </p:cNvPr>
          <p:cNvSpPr txBox="1"/>
          <p:nvPr/>
        </p:nvSpPr>
        <p:spPr>
          <a:xfrm>
            <a:off x="597079" y="4374290"/>
            <a:ext cx="166887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Consequence Mitigation group</a:t>
            </a:r>
          </a:p>
          <a:p>
            <a:pPr algn="l"/>
            <a:endParaRPr lang="en-GB" sz="1400" dirty="0"/>
          </a:p>
          <a:p>
            <a:pPr algn="l"/>
            <a:endParaRPr lang="en-GB" sz="1400" dirty="0"/>
          </a:p>
          <a:p>
            <a:pPr algn="l"/>
            <a:r>
              <a:rPr lang="en-GB" sz="1400" dirty="0"/>
              <a:t>Operation group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ACA42E09-ADC9-C140-A526-D11D56E2B366}"/>
              </a:ext>
            </a:extLst>
          </p:cNvPr>
          <p:cNvGrpSpPr/>
          <p:nvPr/>
        </p:nvGrpSpPr>
        <p:grpSpPr>
          <a:xfrm>
            <a:off x="698557" y="6073625"/>
            <a:ext cx="5509882" cy="307777"/>
            <a:chOff x="698557" y="6073625"/>
            <a:chExt cx="5509882" cy="307777"/>
          </a:xfrm>
        </p:grpSpPr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16D3DBF5-00EF-3449-8E03-5BFC938ADDD9}"/>
                </a:ext>
              </a:extLst>
            </p:cNvPr>
            <p:cNvCxnSpPr>
              <a:cxnSpLocks/>
            </p:cNvCxnSpPr>
            <p:nvPr/>
          </p:nvCxnSpPr>
          <p:spPr>
            <a:xfrm>
              <a:off x="2265954" y="6224663"/>
              <a:ext cx="3942485" cy="0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E5DB265-B8E1-E84A-950B-BBC135C5CBB0}"/>
                </a:ext>
              </a:extLst>
            </p:cNvPr>
            <p:cNvSpPr txBox="1"/>
            <p:nvPr/>
          </p:nvSpPr>
          <p:spPr>
            <a:xfrm>
              <a:off x="698557" y="6073625"/>
              <a:ext cx="14857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1400" dirty="0"/>
                <a:t>Non-safety</a:t>
              </a:r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CD7141EE-7749-3849-A8EC-9532EE180C3E}"/>
              </a:ext>
            </a:extLst>
          </p:cNvPr>
          <p:cNvSpPr txBox="1"/>
          <p:nvPr/>
        </p:nvSpPr>
        <p:spPr>
          <a:xfrm>
            <a:off x="790833" y="922712"/>
            <a:ext cx="4656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Output after identification and classification of safety important components, ESS-0016468</a:t>
            </a:r>
            <a:endParaRPr lang="en-GB" dirty="0">
              <a:solidFill>
                <a:srgbClr val="666666"/>
              </a:solidFill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B42B7B1C-3AB0-7044-A370-6FC84A89F4F0}"/>
              </a:ext>
            </a:extLst>
          </p:cNvPr>
          <p:cNvGrpSpPr/>
          <p:nvPr/>
        </p:nvGrpSpPr>
        <p:grpSpPr>
          <a:xfrm>
            <a:off x="6208440" y="4265602"/>
            <a:ext cx="3738747" cy="2380699"/>
            <a:chOff x="6208440" y="4265602"/>
            <a:chExt cx="3738747" cy="2380699"/>
          </a:xfrm>
        </p:grpSpPr>
        <p:sp>
          <p:nvSpPr>
            <p:cNvPr id="13" name="Rectangle 13">
              <a:extLst>
                <a:ext uri="{FF2B5EF4-FFF2-40B4-BE49-F238E27FC236}">
                  <a16:creationId xmlns:a16="http://schemas.microsoft.com/office/drawing/2014/main" id="{D14301F2-7863-F64C-A129-A7966AC72D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08440" y="4265602"/>
              <a:ext cx="936104" cy="2380699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/>
              <a:r>
                <a:rPr lang="en-US" sz="1600" dirty="0">
                  <a:solidFill>
                    <a:srgbClr val="FFFFFF"/>
                  </a:solidFill>
                </a:rPr>
                <a:t>MQC 4</a:t>
              </a: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EF737156-275D-5648-80EE-83FBF1D6DEC7}"/>
                </a:ext>
              </a:extLst>
            </p:cNvPr>
            <p:cNvCxnSpPr>
              <a:cxnSpLocks/>
              <a:stCxn id="13" idx="3"/>
              <a:endCxn id="34" idx="1"/>
            </p:cNvCxnSpPr>
            <p:nvPr/>
          </p:nvCxnSpPr>
          <p:spPr>
            <a:xfrm>
              <a:off x="7144544" y="5455952"/>
              <a:ext cx="839668" cy="0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11">
              <a:extLst>
                <a:ext uri="{FF2B5EF4-FFF2-40B4-BE49-F238E27FC236}">
                  <a16:creationId xmlns:a16="http://schemas.microsoft.com/office/drawing/2014/main" id="{0579006B-DAE4-8946-8E31-73EF9F148E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4212" y="4265602"/>
              <a:ext cx="1962975" cy="2380699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600" dirty="0">
                  <a:solidFill>
                    <a:srgbClr val="FFFFFF"/>
                  </a:solidFill>
                </a:rPr>
                <a:t>Industrial requirements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2326E76-7B40-FB42-BB76-AAAA3616D12E}"/>
              </a:ext>
            </a:extLst>
          </p:cNvPr>
          <p:cNvGrpSpPr/>
          <p:nvPr/>
        </p:nvGrpSpPr>
        <p:grpSpPr>
          <a:xfrm>
            <a:off x="6023452" y="951598"/>
            <a:ext cx="4374291" cy="3023264"/>
            <a:chOff x="6023452" y="951598"/>
            <a:chExt cx="4374291" cy="3023264"/>
          </a:xfrm>
        </p:grpSpPr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3DF90461-B990-F04D-992D-0198C9523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08439" y="1737867"/>
              <a:ext cx="938366" cy="648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/>
              <a:r>
                <a:rPr lang="en-US" sz="1600" dirty="0">
                  <a:solidFill>
                    <a:srgbClr val="FFFFFF"/>
                  </a:solidFill>
                </a:rPr>
                <a:t> MQC 1</a:t>
              </a:r>
            </a:p>
          </p:txBody>
        </p:sp>
        <p:sp>
          <p:nvSpPr>
            <p:cNvPr id="11" name="Rectangle 12">
              <a:extLst>
                <a:ext uri="{FF2B5EF4-FFF2-40B4-BE49-F238E27FC236}">
                  <a16:creationId xmlns:a16="http://schemas.microsoft.com/office/drawing/2014/main" id="{E2A84CBC-AA44-A44F-B83F-FC1A6C41E3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98784" y="2515524"/>
              <a:ext cx="948021" cy="648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/>
              <a:r>
                <a:rPr lang="en-US" sz="1600" dirty="0">
                  <a:solidFill>
                    <a:srgbClr val="FFFFFF"/>
                  </a:solidFill>
                </a:rPr>
                <a:t>MQC 2</a:t>
              </a:r>
            </a:p>
          </p:txBody>
        </p:sp>
        <p:sp>
          <p:nvSpPr>
            <p:cNvPr id="12" name="Rectangle 13">
              <a:extLst>
                <a:ext uri="{FF2B5EF4-FFF2-40B4-BE49-F238E27FC236}">
                  <a16:creationId xmlns:a16="http://schemas.microsoft.com/office/drawing/2014/main" id="{7414EBD6-C250-704D-87F1-0C80A7A330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98784" y="3316983"/>
              <a:ext cx="948021" cy="648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/>
              <a:r>
                <a:rPr lang="en-US" sz="1600" dirty="0">
                  <a:solidFill>
                    <a:srgbClr val="FFFFFF"/>
                  </a:solidFill>
                </a:rPr>
                <a:t>MQC 3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7EC981C1-EE1F-A943-95DC-21A42C65873F}"/>
                </a:ext>
              </a:extLst>
            </p:cNvPr>
            <p:cNvCxnSpPr>
              <a:cxnSpLocks/>
              <a:stCxn id="10" idx="3"/>
            </p:cNvCxnSpPr>
            <p:nvPr/>
          </p:nvCxnSpPr>
          <p:spPr>
            <a:xfrm>
              <a:off x="7146805" y="2061903"/>
              <a:ext cx="760714" cy="0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AA71F16A-90CA-3D41-BA1F-7B9906DEFBAF}"/>
                </a:ext>
              </a:extLst>
            </p:cNvPr>
            <p:cNvCxnSpPr>
              <a:cxnSpLocks/>
              <a:stCxn id="11" idx="3"/>
              <a:endCxn id="33" idx="1"/>
            </p:cNvCxnSpPr>
            <p:nvPr/>
          </p:nvCxnSpPr>
          <p:spPr>
            <a:xfrm>
              <a:off x="7146805" y="2839560"/>
              <a:ext cx="760714" cy="17030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42C17376-D3B2-7C46-8EFE-F92D7219CB58}"/>
                </a:ext>
              </a:extLst>
            </p:cNvPr>
            <p:cNvCxnSpPr>
              <a:cxnSpLocks/>
              <a:stCxn id="12" idx="3"/>
            </p:cNvCxnSpPr>
            <p:nvPr/>
          </p:nvCxnSpPr>
          <p:spPr>
            <a:xfrm>
              <a:off x="7146805" y="3641019"/>
              <a:ext cx="760714" cy="1902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11">
              <a:extLst>
                <a:ext uri="{FF2B5EF4-FFF2-40B4-BE49-F238E27FC236}">
                  <a16:creationId xmlns:a16="http://schemas.microsoft.com/office/drawing/2014/main" id="{4839908A-B023-A141-B4FA-C12A12FC29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07519" y="1738317"/>
              <a:ext cx="2039669" cy="2236545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600" dirty="0">
                  <a:solidFill>
                    <a:srgbClr val="FFFFFF"/>
                  </a:solidFill>
                </a:rPr>
                <a:t>SSM </a:t>
              </a:r>
              <a:r>
                <a:rPr lang="en-US" sz="1600" dirty="0" err="1">
                  <a:solidFill>
                    <a:srgbClr val="FFFFFF"/>
                  </a:solidFill>
                </a:rPr>
                <a:t>requriemens</a:t>
              </a:r>
              <a:endParaRPr lang="en-US" sz="1600" dirty="0">
                <a:solidFill>
                  <a:srgbClr val="FFFFFF"/>
                </a:solidFill>
              </a:endParaRPr>
            </a:p>
            <a:p>
              <a:pPr algn="ctr"/>
              <a:endParaRPr lang="en-US" sz="1600" dirty="0">
                <a:solidFill>
                  <a:srgbClr val="FFFFFF"/>
                </a:solidFill>
              </a:endParaRPr>
            </a:p>
            <a:p>
              <a:pPr algn="ctr"/>
              <a:r>
                <a:rPr lang="en-US" sz="1600" dirty="0">
                  <a:solidFill>
                    <a:srgbClr val="FFFFFF"/>
                  </a:solidFill>
                </a:rPr>
                <a:t>(RCC-</a:t>
              </a:r>
              <a:r>
                <a:rPr lang="en-US" sz="1600" dirty="0" err="1">
                  <a:solidFill>
                    <a:srgbClr val="FFFFFF"/>
                  </a:solidFill>
                </a:rPr>
                <a:t>MRx</a:t>
              </a:r>
              <a:r>
                <a:rPr lang="en-US" sz="1600" dirty="0">
                  <a:solidFill>
                    <a:srgbClr val="FFFFFF"/>
                  </a:solidFill>
                </a:rPr>
                <a:t>)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2AEE5DE0-8F4D-E941-8D70-922F6DB0DBED}"/>
                </a:ext>
              </a:extLst>
            </p:cNvPr>
            <p:cNvSpPr txBox="1"/>
            <p:nvPr/>
          </p:nvSpPr>
          <p:spPr>
            <a:xfrm>
              <a:off x="6023452" y="951598"/>
              <a:ext cx="43742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Radiation Safety Classification of Mechanical Equipment, ESS-0033258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9250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4400" y="265373"/>
            <a:ext cx="9369309" cy="657339"/>
          </a:xfrm>
        </p:spPr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Definition of Mechanical Devices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4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9369309" cy="4768062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1800" dirty="0">
                <a:solidFill>
                  <a:schemeClr val="tx1"/>
                </a:solidFill>
              </a:rPr>
              <a:t>Mechanical Equipment is defined in the special SSM conditions as devices or parts of devices with the purpose to </a:t>
            </a:r>
            <a:r>
              <a:rPr lang="en-US" sz="1800" b="1" dirty="0">
                <a:solidFill>
                  <a:schemeClr val="tx1"/>
                </a:solidFill>
              </a:rPr>
              <a:t>carry outer or inner pressure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b="1" dirty="0">
                <a:solidFill>
                  <a:schemeClr val="tx1"/>
                </a:solidFill>
              </a:rPr>
              <a:t>carry mechanical load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b="1" dirty="0">
                <a:solidFill>
                  <a:schemeClr val="tx1"/>
                </a:solidFill>
              </a:rPr>
              <a:t>protect such devices </a:t>
            </a:r>
            <a:r>
              <a:rPr lang="en-US" sz="1800" dirty="0">
                <a:solidFill>
                  <a:schemeClr val="tx1"/>
                </a:solidFill>
              </a:rPr>
              <a:t>that carry internal or external pressure or load, or </a:t>
            </a:r>
            <a:r>
              <a:rPr lang="en-US" sz="1800" b="1" dirty="0">
                <a:solidFill>
                  <a:schemeClr val="tx1"/>
                </a:solidFill>
              </a:rPr>
              <a:t>hold or control components</a:t>
            </a:r>
            <a:r>
              <a:rPr lang="en-US" sz="1800" dirty="0">
                <a:solidFill>
                  <a:schemeClr val="tx1"/>
                </a:solidFill>
              </a:rPr>
              <a:t> in the intended way.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1800" dirty="0">
                <a:solidFill>
                  <a:schemeClr val="tx1"/>
                </a:solidFill>
              </a:rPr>
              <a:t>Typically, mechanical equipment includes components such as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</a:rPr>
              <a:t> vessels, pipes, pumps, valves, heat exchangers and supports for such components. 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1800" dirty="0">
                <a:solidFill>
                  <a:schemeClr val="tx1"/>
                </a:solidFill>
              </a:rPr>
              <a:t>It also includes internal and external components that protect or may damage such components if it fails, e.g. </a:t>
            </a:r>
            <a:r>
              <a:rPr lang="en-US" sz="1800" b="1" dirty="0">
                <a:solidFill>
                  <a:schemeClr val="tx1"/>
                </a:solidFill>
              </a:rPr>
              <a:t>flow guides and mixers.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</a:rPr>
              <a:t>Supports, holders, hangers, locking devices and similar SSCs </a:t>
            </a:r>
            <a:r>
              <a:rPr lang="en-US" sz="1800" dirty="0">
                <a:solidFill>
                  <a:schemeClr val="tx1"/>
                </a:solidFill>
              </a:rPr>
              <a:t>are also mechanical equipment. </a:t>
            </a:r>
          </a:p>
          <a:p>
            <a:pPr marL="142875" lvl="1" indent="0">
              <a:buNone/>
            </a:pPr>
            <a:endParaRPr lang="en-US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9694C8D-3712-49FB-B071-2180F2DC81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2023-01-16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74535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A9BAC-E388-EB49-97D2-AFAF8877A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does MQC4 mean?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AE3B42-B8F5-F54A-A164-5E830F03B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TITLE/FOOTER</a:t>
            </a:r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25D340-FF62-D443-A9E5-C2F00F3BB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5</a:t>
            </a:fld>
            <a:endParaRPr lang="sv-S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DC4A1C-4E7F-554C-AE16-2797C987A9C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Rules to get a safe product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774374-0B06-6F4B-826D-AFBADE7AD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9365782" cy="2614184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  </a:t>
            </a:r>
            <a:r>
              <a:rPr lang="en-GB" sz="1800" b="1" dirty="0">
                <a:solidFill>
                  <a:schemeClr val="tx1"/>
                </a:solidFill>
              </a:rPr>
              <a:t>Industrial requirements:</a:t>
            </a:r>
          </a:p>
          <a:p>
            <a:r>
              <a:rPr lang="en-GB" sz="1800" dirty="0">
                <a:solidFill>
                  <a:schemeClr val="tx1"/>
                </a:solidFill>
              </a:rPr>
              <a:t>PED 2014/68/EU – European Pressure Directive    (AFS 2016:1)</a:t>
            </a:r>
          </a:p>
          <a:p>
            <a:r>
              <a:rPr lang="en-GB" sz="1800" dirty="0">
                <a:solidFill>
                  <a:schemeClr val="tx1"/>
                </a:solidFill>
              </a:rPr>
              <a:t>Harmonised EN standards  </a:t>
            </a:r>
            <a:r>
              <a:rPr lang="en-GB" sz="1800" dirty="0" err="1">
                <a:solidFill>
                  <a:schemeClr val="tx1"/>
                </a:solidFill>
              </a:rPr>
              <a:t>e.g</a:t>
            </a:r>
            <a:r>
              <a:rPr lang="en-GB" sz="1800" dirty="0">
                <a:solidFill>
                  <a:schemeClr val="tx1"/>
                </a:solidFill>
              </a:rPr>
              <a:t> EN 13445, EN 13480, EN 13458</a:t>
            </a:r>
          </a:p>
          <a:p>
            <a:r>
              <a:rPr lang="en-GB" sz="1800" dirty="0">
                <a:solidFill>
                  <a:schemeClr val="tx1"/>
                </a:solidFill>
              </a:rPr>
              <a:t>Eurocodes 1993 and EN 1090</a:t>
            </a:r>
          </a:p>
          <a:p>
            <a:r>
              <a:rPr lang="en-GB" sz="1800" dirty="0">
                <a:solidFill>
                  <a:schemeClr val="tx1"/>
                </a:solidFill>
              </a:rPr>
              <a:t>CE-marking if </a:t>
            </a:r>
            <a:r>
              <a:rPr lang="en-GB" sz="1800" dirty="0" err="1">
                <a:solidFill>
                  <a:schemeClr val="tx1"/>
                </a:solidFill>
              </a:rPr>
              <a:t>applcable</a:t>
            </a:r>
            <a:endParaRPr lang="en-GB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1800" dirty="0">
                <a:solidFill>
                  <a:schemeClr val="tx1"/>
                </a:solidFill>
              </a:rPr>
              <a:t>  Mechanical parts within an machine shall follow PED or harmonized standards</a:t>
            </a:r>
          </a:p>
          <a:p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79CA2C-ADB6-B34B-A167-083D347DE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6B66-0B3A-474C-9C9C-E4F07B1F5DAD}" type="datetime1">
              <a:rPr lang="sv-SE" smtClean="0"/>
              <a:t>2023-01-16</a:t>
            </a:fld>
            <a:endParaRPr lang="sv-SE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144F16-8079-0C4F-86CA-CEA75B12D3A2}"/>
              </a:ext>
            </a:extLst>
          </p:cNvPr>
          <p:cNvSpPr txBox="1"/>
          <p:nvPr/>
        </p:nvSpPr>
        <p:spPr>
          <a:xfrm>
            <a:off x="1202377" y="4955793"/>
            <a:ext cx="31719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/>
              <a:t>Manufacturing:</a:t>
            </a:r>
          </a:p>
          <a:p>
            <a:pPr algn="l"/>
            <a:r>
              <a:rPr lang="en-GB" dirty="0"/>
              <a:t>PED categorisation   0, I, II, III, IV</a:t>
            </a:r>
          </a:p>
          <a:p>
            <a:pPr algn="l"/>
            <a:endParaRPr lang="en-GB" dirty="0">
              <a:solidFill>
                <a:srgbClr val="666666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53C80F-2B66-CE44-A69E-BB863F153CF6}"/>
              </a:ext>
            </a:extLst>
          </p:cNvPr>
          <p:cNvSpPr txBox="1"/>
          <p:nvPr/>
        </p:nvSpPr>
        <p:spPr>
          <a:xfrm>
            <a:off x="6042454" y="4992133"/>
            <a:ext cx="3719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Operation:</a:t>
            </a:r>
          </a:p>
          <a:p>
            <a:r>
              <a:rPr lang="en-GB" dirty="0"/>
              <a:t>AFS Inspection class A, B or 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D7ABA8-BE68-BE41-BEDF-E8C4318D736B}"/>
              </a:ext>
            </a:extLst>
          </p:cNvPr>
          <p:cNvSpPr txBox="1"/>
          <p:nvPr/>
        </p:nvSpPr>
        <p:spPr>
          <a:xfrm>
            <a:off x="1195647" y="4572003"/>
            <a:ext cx="865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b="1" u="sng" dirty="0"/>
              <a:t>Classifications of MQC4</a:t>
            </a:r>
          </a:p>
        </p:txBody>
      </p:sp>
    </p:spTree>
    <p:extLst>
      <p:ext uri="{BB962C8B-B14F-4D97-AF65-F5344CB8AC3E}">
        <p14:creationId xmlns:p14="http://schemas.microsoft.com/office/powerpoint/2010/main" val="3436181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277C56-3EF8-495F-98AC-A7E8CE6D9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Governing rules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F5D470B-BE7E-49E6-B723-2EFD0840B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0756E12-8A7A-4F8A-8D1C-AE175B113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6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0B57A266-1EA8-4A09-8126-11EA28233D3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Mechanical</a:t>
            </a:r>
          </a:p>
          <a:p>
            <a:endParaRPr lang="sv-SE" dirty="0"/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FB21B05D-41C5-3F45-94B7-7EEA5B44AB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2023-01-16</a:t>
            </a:fld>
            <a:endParaRPr lang="sv-SE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AADB94D-C0DD-EC41-A8CE-A964FC130A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10211887" cy="4768062"/>
          </a:xfrm>
        </p:spPr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Classification documents:</a:t>
            </a:r>
          </a:p>
          <a:p>
            <a:r>
              <a:rPr lang="en-GB" dirty="0">
                <a:solidFill>
                  <a:schemeClr val="tx1"/>
                </a:solidFill>
              </a:rPr>
              <a:t>ESS-0016468 - ESS rule for identification and classification of safety important components</a:t>
            </a:r>
          </a:p>
          <a:p>
            <a:r>
              <a:rPr lang="en-GB" dirty="0">
                <a:solidFill>
                  <a:schemeClr val="tx1"/>
                </a:solidFill>
              </a:rPr>
              <a:t>ESS-0033258 - ESS Rules for Radiation Safety Classification of Mechanical Equipment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b="1" dirty="0">
                <a:solidFill>
                  <a:schemeClr val="tx1"/>
                </a:solidFill>
              </a:rPr>
              <a:t>Steering document for design, manufacturing and installation:</a:t>
            </a:r>
          </a:p>
          <a:p>
            <a:r>
              <a:rPr lang="en-GB" dirty="0">
                <a:solidFill>
                  <a:schemeClr val="tx1"/>
                </a:solidFill>
              </a:rPr>
              <a:t>ESS-0039311 - ESS rules for technical requirements for mechanical equipment</a:t>
            </a:r>
          </a:p>
          <a:p>
            <a:r>
              <a:rPr lang="en-GB" dirty="0">
                <a:solidFill>
                  <a:schemeClr val="tx1"/>
                </a:solidFill>
              </a:rPr>
              <a:t>ESS-0047989 - ESS Rules for Quality Regulation for Mechanical Equipment, RESSQ-Mech</a:t>
            </a:r>
          </a:p>
          <a:p>
            <a:r>
              <a:rPr lang="en-US" dirty="0">
                <a:solidFill>
                  <a:schemeClr val="tx1"/>
                </a:solidFill>
              </a:rPr>
              <a:t>ESS-0091757 - Required submittals for mechanical safety systems</a:t>
            </a:r>
            <a:endParaRPr lang="en-US" dirty="0">
              <a:solidFill>
                <a:schemeClr val="tx1"/>
              </a:solidFill>
              <a:latin typeface="Calibri" charset="0"/>
              <a:ea typeface="Calibri" charset="0"/>
              <a:cs typeface="Times New Roman" charset="0"/>
            </a:endParaRPr>
          </a:p>
          <a:p>
            <a:r>
              <a:rPr lang="en-GB" dirty="0">
                <a:solidFill>
                  <a:schemeClr val="tx1"/>
                </a:solidFill>
              </a:rPr>
              <a:t>ESS-0127031 - ESS Rules for CE Marking</a:t>
            </a:r>
          </a:p>
        </p:txBody>
      </p:sp>
    </p:spTree>
    <p:extLst>
      <p:ext uri="{BB962C8B-B14F-4D97-AF65-F5344CB8AC3E}">
        <p14:creationId xmlns:p14="http://schemas.microsoft.com/office/powerpoint/2010/main" val="870759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145CF3-C12C-4347-8E68-43E7983404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Finish presentation</a:t>
            </a:r>
          </a:p>
        </p:txBody>
      </p:sp>
    </p:spTree>
    <p:extLst>
      <p:ext uri="{BB962C8B-B14F-4D97-AF65-F5344CB8AC3E}">
        <p14:creationId xmlns:p14="http://schemas.microsoft.com/office/powerpoint/2010/main" val="120996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ESS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99DC"/>
      </a:accent1>
      <a:accent2>
        <a:srgbClr val="003366"/>
      </a:accent2>
      <a:accent3>
        <a:srgbClr val="99BE00"/>
      </a:accent3>
      <a:accent4>
        <a:srgbClr val="006646"/>
      </a:accent4>
      <a:accent5>
        <a:srgbClr val="FF7D00"/>
      </a:accent5>
      <a:accent6>
        <a:srgbClr val="821482"/>
      </a:accent6>
      <a:hlink>
        <a:srgbClr val="0099DC"/>
      </a:hlink>
      <a:folHlink>
        <a:srgbClr val="0099DC"/>
      </a:folHlink>
    </a:clrScheme>
    <a:fontScheme name="ESS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mtClean="0">
            <a:solidFill>
              <a:srgbClr val="666666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5" id="{C8E05FD6-4408-40A1-AAFA-F1913A6B3D38}" vid="{2ACFAA60-6D1B-4172-9AA5-52CCB5CBBC4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1196</TotalTime>
  <Words>427</Words>
  <Application>Microsoft Macintosh PowerPoint</Application>
  <PresentationFormat>Widescreen</PresentationFormat>
  <Paragraphs>80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Segoe UI</vt:lpstr>
      <vt:lpstr>Segoe UI Light</vt:lpstr>
      <vt:lpstr>Segoe UI Semibold</vt:lpstr>
      <vt:lpstr>Times New Roman</vt:lpstr>
      <vt:lpstr>Wingdings</vt:lpstr>
      <vt:lpstr>Office-tema</vt:lpstr>
      <vt:lpstr>Mechanical classification</vt:lpstr>
      <vt:lpstr>Identification and classification </vt:lpstr>
      <vt:lpstr>Classification to Mechanical Quality Class</vt:lpstr>
      <vt:lpstr>Definition of Mechanical Devices</vt:lpstr>
      <vt:lpstr>What does MQC4 mean?</vt:lpstr>
      <vt:lpstr>Governing rules</vt:lpstr>
      <vt:lpstr>Finish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20</cp:revision>
  <cp:lastPrinted>2019-03-08T10:27:30Z</cp:lastPrinted>
  <dcterms:created xsi:type="dcterms:W3CDTF">2023-01-12T13:41:45Z</dcterms:created>
  <dcterms:modified xsi:type="dcterms:W3CDTF">2023-01-16T06:07:50Z</dcterms:modified>
</cp:coreProperties>
</file>