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7" r:id="rId2"/>
    <p:sldId id="28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81" autoAdjust="0"/>
  </p:normalViewPr>
  <p:slideViewPr>
    <p:cSldViewPr snapToGrid="0" snapToObjects="1">
      <p:cViewPr varScale="1">
        <p:scale>
          <a:sx n="72" d="100"/>
          <a:sy n="72" d="100"/>
        </p:scale>
        <p:origin x="3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2023-01-14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KTA 3902, Design of Lifting Equipment in Nuclear Power Plants, Nuclear Safety Standards Commission (KTA), Nov. 2012. Corrected version 2014/04/08.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651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smtClean="0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smtClean="0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2023-01-14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2023-01-14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hess.esss.lu.se/enovia/link/ESS-0134987/21308.51166.24064.54038/vali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Classification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smtClean="0"/>
              <a:t>Civil </a:t>
            </a:r>
            <a:r>
              <a:rPr lang="sv-SE" dirty="0" err="1" smtClean="0"/>
              <a:t>Structure</a:t>
            </a:r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</a:t>
            </a:fld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2023-01-14</a:t>
            </a:fld>
            <a:endParaRPr lang="sv-SE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8A385279-7310-450F-9C93-7D3EFEBD7FE7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1103709" y="931026"/>
            <a:ext cx="9910655" cy="741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2"/>
                </a:solidFill>
                <a:hlinkClick r:id="rId3"/>
              </a:rPr>
              <a:t>ESS-0134987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en-GB" i="1" dirty="0" smtClean="0"/>
              <a:t>ESS </a:t>
            </a:r>
            <a:r>
              <a:rPr lang="en-GB" i="1" dirty="0"/>
              <a:t>Rules for Radiation Safety Classification of Civil Structure including Technical and Quality Requirements</a:t>
            </a: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066051"/>
              </p:ext>
            </p:extLst>
          </p:nvPr>
        </p:nvGraphicFramePr>
        <p:xfrm>
          <a:off x="1103708" y="1821452"/>
          <a:ext cx="9221021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227">
                  <a:extLst>
                    <a:ext uri="{9D8B030D-6E8A-4147-A177-3AD203B41FA5}">
                      <a16:colId xmlns:a16="http://schemas.microsoft.com/office/drawing/2014/main" val="871326203"/>
                    </a:ext>
                  </a:extLst>
                </a:gridCol>
                <a:gridCol w="1238607">
                  <a:extLst>
                    <a:ext uri="{9D8B030D-6E8A-4147-A177-3AD203B41FA5}">
                      <a16:colId xmlns:a16="http://schemas.microsoft.com/office/drawing/2014/main" val="437183902"/>
                    </a:ext>
                  </a:extLst>
                </a:gridCol>
                <a:gridCol w="932155">
                  <a:extLst>
                    <a:ext uri="{9D8B030D-6E8A-4147-A177-3AD203B41FA5}">
                      <a16:colId xmlns:a16="http://schemas.microsoft.com/office/drawing/2014/main" val="44418448"/>
                    </a:ext>
                  </a:extLst>
                </a:gridCol>
                <a:gridCol w="3755254">
                  <a:extLst>
                    <a:ext uri="{9D8B030D-6E8A-4147-A177-3AD203B41FA5}">
                      <a16:colId xmlns:a16="http://schemas.microsoft.com/office/drawing/2014/main" val="3377485271"/>
                    </a:ext>
                  </a:extLst>
                </a:gridCol>
                <a:gridCol w="1757778">
                  <a:extLst>
                    <a:ext uri="{9D8B030D-6E8A-4147-A177-3AD203B41FA5}">
                      <a16:colId xmlns:a16="http://schemas.microsoft.com/office/drawing/2014/main" val="8832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Category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Load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Class</a:t>
                      </a:r>
                      <a:endParaRPr lang="sv-SE" dirty="0"/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Qualite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requirements</a:t>
                      </a:r>
                      <a:endParaRPr lang="sv-SE" dirty="0"/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Seismic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class</a:t>
                      </a:r>
                      <a:endParaRPr lang="sv-SE" dirty="0"/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842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Cat</a:t>
                      </a:r>
                      <a:r>
                        <a:rPr lang="sv-SE" sz="1600" b="1" baseline="0" dirty="0" smtClean="0"/>
                        <a:t> 1 </a:t>
                      </a:r>
                    </a:p>
                    <a:p>
                      <a:r>
                        <a:rPr lang="sv-SE" sz="1600" i="1" baseline="0" dirty="0" smtClean="0"/>
                        <a:t>Safety </a:t>
                      </a:r>
                      <a:r>
                        <a:rPr lang="sv-SE" sz="1600" i="1" baseline="0" dirty="0" err="1" smtClean="0"/>
                        <a:t>group</a:t>
                      </a:r>
                      <a:endParaRPr lang="sv-SE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i="1" dirty="0" smtClean="0"/>
                        <a:t>H2 </a:t>
                      </a:r>
                      <a:r>
                        <a:rPr lang="sv-SE" sz="1600" i="1" dirty="0" smtClean="0"/>
                        <a:t>or H3</a:t>
                      </a:r>
                      <a:endParaRPr lang="sv-SE" sz="1600" i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sv-SE" sz="1400" dirty="0" smtClean="0"/>
                        <a:t>CSQC-1</a:t>
                      </a:r>
                      <a:endParaRPr lang="sv-SE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DNB SSM 2015:24, </a:t>
                      </a:r>
                      <a:r>
                        <a:rPr kumimoji="0" lang="en-US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 buildings important to safety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EKS safety class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Eurocodes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execution class 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SLS and ULS, or ALS (H5)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CF Quality system </a:t>
                      </a:r>
                      <a:endParaRPr lang="sv-SE" sz="14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sv-SE" sz="1400" dirty="0" err="1" smtClean="0"/>
                        <a:t>Seismic</a:t>
                      </a:r>
                      <a:r>
                        <a:rPr lang="sv-SE" sz="1400" baseline="0" dirty="0" smtClean="0"/>
                        <a:t> </a:t>
                      </a:r>
                      <a:r>
                        <a:rPr lang="sv-SE" sz="1400" baseline="0" dirty="0" err="1" smtClean="0"/>
                        <a:t>class</a:t>
                      </a:r>
                      <a:r>
                        <a:rPr lang="sv-SE" sz="1400" baseline="0" dirty="0" smtClean="0"/>
                        <a:t> 1, P, N* or N</a:t>
                      </a:r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995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 smtClean="0"/>
                        <a:t>Cat</a:t>
                      </a:r>
                      <a:r>
                        <a:rPr lang="sv-SE" sz="1600" b="1" baseline="0" dirty="0" smtClean="0"/>
                        <a:t> 2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i="1" baseline="0" dirty="0" smtClean="0"/>
                        <a:t>Safety </a:t>
                      </a:r>
                      <a:r>
                        <a:rPr lang="sv-SE" sz="1600" i="1" baseline="0" dirty="0" err="1" smtClean="0"/>
                        <a:t>group</a:t>
                      </a:r>
                      <a:endParaRPr lang="sv-SE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i="1" dirty="0" smtClean="0"/>
                        <a:t>H2 </a:t>
                      </a:r>
                      <a:r>
                        <a:rPr lang="sv-SE" sz="1600" i="1" dirty="0" smtClean="0"/>
                        <a:t>or H3, H4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 smtClean="0"/>
                        <a:t>Cat</a:t>
                      </a:r>
                      <a:r>
                        <a:rPr lang="sv-SE" sz="1600" b="1" baseline="0" dirty="0" smtClean="0"/>
                        <a:t> 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i="1" baseline="0" dirty="0" smtClean="0"/>
                        <a:t>Safety </a:t>
                      </a:r>
                      <a:r>
                        <a:rPr lang="sv-SE" sz="1600" i="1" baseline="0" dirty="0" err="1" smtClean="0"/>
                        <a:t>group</a:t>
                      </a:r>
                      <a:endParaRPr lang="sv-SE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i="1" dirty="0" smtClean="0"/>
                        <a:t>H2</a:t>
                      </a:r>
                      <a:endParaRPr lang="sv-SE" sz="1600" i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35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 smtClean="0"/>
                        <a:t>Cat</a:t>
                      </a:r>
                      <a:r>
                        <a:rPr lang="sv-SE" sz="1600" b="1" baseline="0" dirty="0" smtClean="0"/>
                        <a:t> 4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i="1" baseline="0" dirty="0" err="1" smtClean="0"/>
                        <a:t>Mitigation</a:t>
                      </a:r>
                      <a:r>
                        <a:rPr lang="sv-SE" sz="1600" i="1" baseline="0" dirty="0" smtClean="0"/>
                        <a:t> </a:t>
                      </a:r>
                      <a:r>
                        <a:rPr lang="sv-SE" sz="1600" i="1" baseline="0" dirty="0" err="1" smtClean="0"/>
                        <a:t>group</a:t>
                      </a:r>
                      <a:endParaRPr lang="sv-SE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i="1" dirty="0" smtClean="0"/>
                        <a:t>H5</a:t>
                      </a:r>
                      <a:endParaRPr lang="sv-SE" sz="1600" i="1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CSQC-2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DNB SSM 2015:24, </a:t>
                      </a:r>
                      <a:r>
                        <a:rPr kumimoji="0" lang="en-US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 buildings important to safety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EKS safety class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Eurocodes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execution class 2,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SLS and ULS, or ALS (H5)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CF Quality system </a:t>
                      </a:r>
                      <a:endParaRPr lang="sv-SE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546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 smtClean="0"/>
                        <a:t>Cat</a:t>
                      </a:r>
                      <a:r>
                        <a:rPr lang="sv-SE" sz="1600" b="1" baseline="0" dirty="0" smtClean="0"/>
                        <a:t> 5 </a:t>
                      </a:r>
                      <a:r>
                        <a:rPr lang="sv-SE" sz="1600" i="1" baseline="0" dirty="0" err="1" smtClean="0"/>
                        <a:t>Operational</a:t>
                      </a:r>
                      <a:r>
                        <a:rPr lang="sv-SE" sz="1600" i="1" baseline="0" dirty="0" smtClean="0"/>
                        <a:t> </a:t>
                      </a:r>
                      <a:r>
                        <a:rPr lang="sv-SE" sz="1600" i="1" baseline="0" dirty="0" err="1" smtClean="0"/>
                        <a:t>group</a:t>
                      </a:r>
                      <a:endParaRPr lang="sv-SE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i="1" dirty="0" smtClean="0"/>
                        <a:t>H1</a:t>
                      </a:r>
                      <a:r>
                        <a:rPr lang="sv-SE" sz="1600" i="1" dirty="0" smtClean="0"/>
                        <a:t>, H2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275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Not </a:t>
                      </a:r>
                      <a:r>
                        <a:rPr lang="sv-SE" sz="1600" dirty="0" err="1" smtClean="0"/>
                        <a:t>categorised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CSQC-3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Eurocodes</a:t>
                      </a:r>
                      <a:r>
                        <a:rPr lang="sv-SE" sz="1400" baseline="0" dirty="0" smtClean="0"/>
                        <a:t> + BFS EKS 9</a:t>
                      </a:r>
                      <a:endParaRPr lang="sv-SE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059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54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Classification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Civil </a:t>
            </a:r>
            <a:r>
              <a:rPr lang="sv-SE" dirty="0" err="1" smtClean="0"/>
              <a:t>structure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2</a:t>
            </a:fld>
            <a:endParaRPr lang="sv-S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/>
              <a:t>Radiation</a:t>
            </a:r>
            <a:r>
              <a:rPr lang="sv-SE" dirty="0"/>
              <a:t> </a:t>
            </a:r>
            <a:r>
              <a:rPr lang="sv-SE" dirty="0" err="1"/>
              <a:t>safety</a:t>
            </a:r>
            <a:r>
              <a:rPr lang="sv-SE" dirty="0"/>
              <a:t> </a:t>
            </a:r>
            <a:r>
              <a:rPr lang="sv-SE" dirty="0" err="1"/>
              <a:t>functions</a:t>
            </a:r>
            <a:r>
              <a:rPr lang="sv-SE" dirty="0"/>
              <a:t> </a:t>
            </a:r>
            <a:r>
              <a:rPr lang="sv-SE" dirty="0" err="1"/>
              <a:t>applicable</a:t>
            </a:r>
            <a:r>
              <a:rPr lang="sv-SE" dirty="0"/>
              <a:t> to Civil </a:t>
            </a:r>
            <a:r>
              <a:rPr lang="sv-SE" dirty="0" err="1"/>
              <a:t>Structure</a:t>
            </a:r>
            <a:endParaRPr lang="sv-SE" dirty="0"/>
          </a:p>
        </p:txBody>
      </p:sp>
      <p:sp>
        <p:nvSpPr>
          <p:cNvPr id="9" name="Rectangle: Rounded Corners 26">
            <a:extLst>
              <a:ext uri="{FF2B5EF4-FFF2-40B4-BE49-F238E27FC236}">
                <a16:creationId xmlns:a16="http://schemas.microsoft.com/office/drawing/2014/main" id="{5CD5815B-424F-4C48-9C85-EB3D0B9A59A7}"/>
              </a:ext>
            </a:extLst>
          </p:cNvPr>
          <p:cNvSpPr/>
          <p:nvPr/>
        </p:nvSpPr>
        <p:spPr>
          <a:xfrm>
            <a:off x="7503787" y="4222533"/>
            <a:ext cx="2579967" cy="8309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ctangle: Rounded Corners 28">
            <a:extLst>
              <a:ext uri="{FF2B5EF4-FFF2-40B4-BE49-F238E27FC236}">
                <a16:creationId xmlns:a16="http://schemas.microsoft.com/office/drawing/2014/main" id="{2E19AE72-600A-439F-80AF-CD285428CD10}"/>
              </a:ext>
            </a:extLst>
          </p:cNvPr>
          <p:cNvSpPr/>
          <p:nvPr/>
        </p:nvSpPr>
        <p:spPr>
          <a:xfrm>
            <a:off x="7471656" y="3160120"/>
            <a:ext cx="2579967" cy="8309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: Rounded Corners 29">
            <a:extLst>
              <a:ext uri="{FF2B5EF4-FFF2-40B4-BE49-F238E27FC236}">
                <a16:creationId xmlns:a16="http://schemas.microsoft.com/office/drawing/2014/main" id="{AA3FA901-C4AB-478D-96FD-7B29E34EA3F3}"/>
              </a:ext>
            </a:extLst>
          </p:cNvPr>
          <p:cNvSpPr/>
          <p:nvPr/>
        </p:nvSpPr>
        <p:spPr>
          <a:xfrm>
            <a:off x="7472254" y="2118610"/>
            <a:ext cx="2579967" cy="8309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: Rounded Corners 2">
            <a:extLst>
              <a:ext uri="{FF2B5EF4-FFF2-40B4-BE49-F238E27FC236}">
                <a16:creationId xmlns:a16="http://schemas.microsoft.com/office/drawing/2014/main" id="{0CD6003D-52FF-4C94-B166-DDDF4BD23292}"/>
              </a:ext>
            </a:extLst>
          </p:cNvPr>
          <p:cNvSpPr/>
          <p:nvPr/>
        </p:nvSpPr>
        <p:spPr>
          <a:xfrm>
            <a:off x="7470460" y="5325871"/>
            <a:ext cx="2579967" cy="8309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DCF0F5-ACAC-435A-9286-A249371AAE42}"/>
              </a:ext>
            </a:extLst>
          </p:cNvPr>
          <p:cNvSpPr txBox="1"/>
          <p:nvPr/>
        </p:nvSpPr>
        <p:spPr>
          <a:xfrm>
            <a:off x="1629303" y="2301535"/>
            <a:ext cx="23089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600" dirty="0" err="1"/>
              <a:t>Radiation</a:t>
            </a:r>
            <a:r>
              <a:rPr lang="sv-SE" sz="1600" dirty="0"/>
              <a:t> </a:t>
            </a:r>
            <a:r>
              <a:rPr lang="sv-SE" sz="1600" dirty="0" err="1"/>
              <a:t>Safety</a:t>
            </a:r>
            <a:r>
              <a:rPr lang="sv-SE" sz="1600" dirty="0"/>
              <a:t> </a:t>
            </a:r>
            <a:r>
              <a:rPr lang="sv-SE" sz="1600" dirty="0" err="1"/>
              <a:t>Function</a:t>
            </a:r>
            <a:endParaRPr lang="sv-SE" sz="1600" dirty="0"/>
          </a:p>
          <a:p>
            <a:pPr algn="ctr"/>
            <a:r>
              <a:rPr lang="sv-SE" sz="1600" i="1" dirty="0"/>
              <a:t>Limit </a:t>
            </a:r>
            <a:r>
              <a:rPr lang="sv-SE" sz="1600" i="1" dirty="0" err="1"/>
              <a:t>External</a:t>
            </a:r>
            <a:r>
              <a:rPr lang="sv-SE" sz="1600" i="1" dirty="0"/>
              <a:t> Exposure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D79DAD-45FC-42B1-9BA4-44076DBC8B36}"/>
              </a:ext>
            </a:extLst>
          </p:cNvPr>
          <p:cNvSpPr txBox="1"/>
          <p:nvPr/>
        </p:nvSpPr>
        <p:spPr>
          <a:xfrm>
            <a:off x="1629303" y="3311388"/>
            <a:ext cx="23089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600" dirty="0" err="1"/>
              <a:t>Radiation</a:t>
            </a:r>
            <a:r>
              <a:rPr lang="sv-SE" sz="1600" dirty="0"/>
              <a:t> </a:t>
            </a:r>
            <a:r>
              <a:rPr lang="sv-SE" sz="1600" dirty="0" err="1"/>
              <a:t>Safety</a:t>
            </a:r>
            <a:r>
              <a:rPr lang="sv-SE" sz="1600" dirty="0"/>
              <a:t> </a:t>
            </a:r>
            <a:r>
              <a:rPr lang="sv-SE" sz="1600" dirty="0" err="1"/>
              <a:t>Function</a:t>
            </a:r>
            <a:endParaRPr lang="sv-SE" sz="1600" dirty="0"/>
          </a:p>
          <a:p>
            <a:pPr algn="ctr"/>
            <a:r>
              <a:rPr lang="sv-SE" sz="1600" i="1" dirty="0"/>
              <a:t>Limit </a:t>
            </a:r>
            <a:r>
              <a:rPr lang="sv-SE" sz="1600" i="1" dirty="0" err="1"/>
              <a:t>Internal</a:t>
            </a:r>
            <a:r>
              <a:rPr lang="sv-SE" sz="1600" i="1" dirty="0"/>
              <a:t> Exposure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CE1107-61CA-4FC4-92A0-FBDF9F2CF332}"/>
              </a:ext>
            </a:extLst>
          </p:cNvPr>
          <p:cNvSpPr txBox="1"/>
          <p:nvPr/>
        </p:nvSpPr>
        <p:spPr>
          <a:xfrm>
            <a:off x="1422386" y="4321241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Service </a:t>
            </a:r>
            <a:r>
              <a:rPr lang="sv-SE" sz="1600" dirty="0" smtClean="0"/>
              <a:t>Group</a:t>
            </a:r>
            <a:endParaRPr lang="sv-SE" sz="1600" dirty="0"/>
          </a:p>
          <a:p>
            <a:pPr algn="ctr"/>
            <a:r>
              <a:rPr lang="sv-SE" sz="1600" i="1" dirty="0" err="1"/>
              <a:t>Protect</a:t>
            </a:r>
            <a:r>
              <a:rPr lang="sv-SE" sz="1600" i="1" dirty="0"/>
              <a:t> Main </a:t>
            </a:r>
            <a:r>
              <a:rPr lang="sv-SE" sz="1600" i="1" dirty="0" err="1"/>
              <a:t>Radiation</a:t>
            </a:r>
            <a:r>
              <a:rPr lang="sv-SE" sz="1600" i="1" dirty="0"/>
              <a:t> </a:t>
            </a:r>
            <a:r>
              <a:rPr lang="sv-SE" sz="1600" i="1" dirty="0" err="1"/>
              <a:t>Safety</a:t>
            </a:r>
            <a:r>
              <a:rPr lang="sv-SE" sz="1600" i="1" dirty="0"/>
              <a:t> </a:t>
            </a:r>
            <a:r>
              <a:rPr lang="sv-SE" sz="1600" i="1" dirty="0" err="1"/>
              <a:t>Functions</a:t>
            </a:r>
            <a:endParaRPr lang="sv-SE" sz="1600" i="1" dirty="0"/>
          </a:p>
        </p:txBody>
      </p:sp>
      <p:sp>
        <p:nvSpPr>
          <p:cNvPr id="16" name="Rectangle: Rounded Corners 7">
            <a:extLst>
              <a:ext uri="{FF2B5EF4-FFF2-40B4-BE49-F238E27FC236}">
                <a16:creationId xmlns:a16="http://schemas.microsoft.com/office/drawing/2014/main" id="{497684D9-384E-4E7E-87BD-D80DCB66969C}"/>
              </a:ext>
            </a:extLst>
          </p:cNvPr>
          <p:cNvSpPr/>
          <p:nvPr/>
        </p:nvSpPr>
        <p:spPr>
          <a:xfrm>
            <a:off x="4446722" y="2301535"/>
            <a:ext cx="2376264" cy="574323"/>
          </a:xfrm>
          <a:prstGeom prst="roundRect">
            <a:avLst>
              <a:gd name="adj" fmla="val 628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Permanent </a:t>
            </a:r>
            <a:r>
              <a:rPr lang="sv-SE" sz="1600" dirty="0" err="1"/>
              <a:t>shielding</a:t>
            </a:r>
            <a:endParaRPr lang="sv-SE" sz="1600" dirty="0"/>
          </a:p>
        </p:txBody>
      </p:sp>
      <p:sp>
        <p:nvSpPr>
          <p:cNvPr id="17" name="Rectangle: Rounded Corners 9">
            <a:extLst>
              <a:ext uri="{FF2B5EF4-FFF2-40B4-BE49-F238E27FC236}">
                <a16:creationId xmlns:a16="http://schemas.microsoft.com/office/drawing/2014/main" id="{9CAF6DB7-AD2A-4049-B3C7-E69B463772AE}"/>
              </a:ext>
            </a:extLst>
          </p:cNvPr>
          <p:cNvSpPr/>
          <p:nvPr/>
        </p:nvSpPr>
        <p:spPr>
          <a:xfrm>
            <a:off x="4446722" y="3311388"/>
            <a:ext cx="2376264" cy="574323"/>
          </a:xfrm>
          <a:prstGeom prst="roundRect">
            <a:avLst>
              <a:gd name="adj" fmla="val 628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err="1" smtClean="0"/>
              <a:t>Confine</a:t>
            </a:r>
            <a:r>
              <a:rPr lang="sv-SE" sz="1600" dirty="0" smtClean="0"/>
              <a:t> </a:t>
            </a:r>
            <a:r>
              <a:rPr lang="sv-SE" sz="1600" dirty="0" err="1" smtClean="0"/>
              <a:t>statically</a:t>
            </a:r>
            <a:endParaRPr lang="sv-SE" sz="1600" dirty="0"/>
          </a:p>
        </p:txBody>
      </p:sp>
      <p:sp>
        <p:nvSpPr>
          <p:cNvPr id="18" name="Rectangle: Rounded Corners 10">
            <a:extLst>
              <a:ext uri="{FF2B5EF4-FFF2-40B4-BE49-F238E27FC236}">
                <a16:creationId xmlns:a16="http://schemas.microsoft.com/office/drawing/2014/main" id="{027E9CE5-7EE6-46CC-894B-810BC75FC8EC}"/>
              </a:ext>
            </a:extLst>
          </p:cNvPr>
          <p:cNvSpPr/>
          <p:nvPr/>
        </p:nvSpPr>
        <p:spPr>
          <a:xfrm>
            <a:off x="4446722" y="4461775"/>
            <a:ext cx="2376264" cy="574323"/>
          </a:xfrm>
          <a:prstGeom prst="roundRect">
            <a:avLst>
              <a:gd name="adj" fmla="val 628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58775" algn="l"/>
              </a:tabLst>
            </a:pPr>
            <a:r>
              <a:rPr lang="sv-SE" sz="1600" dirty="0" err="1" smtClean="0"/>
              <a:t>Protect</a:t>
            </a:r>
            <a:r>
              <a:rPr lang="sv-SE" sz="1600" dirty="0" smtClean="0"/>
              <a:t> </a:t>
            </a:r>
            <a:r>
              <a:rPr lang="sv-SE" sz="1600" dirty="0"/>
              <a:t>from </a:t>
            </a:r>
            <a:r>
              <a:rPr lang="sv-SE" sz="1600" dirty="0" err="1" smtClean="0"/>
              <a:t>mechanical</a:t>
            </a:r>
            <a:r>
              <a:rPr lang="sv-SE" sz="1600" dirty="0" smtClean="0"/>
              <a:t> </a:t>
            </a:r>
            <a:r>
              <a:rPr lang="sv-SE" sz="1600" dirty="0" err="1"/>
              <a:t>impact</a:t>
            </a:r>
            <a:r>
              <a:rPr lang="sv-SE" sz="1600" dirty="0"/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A5E186-6B9F-498A-B8FF-86F3C0AAACF1}"/>
              </a:ext>
            </a:extLst>
          </p:cNvPr>
          <p:cNvSpPr txBox="1"/>
          <p:nvPr/>
        </p:nvSpPr>
        <p:spPr>
          <a:xfrm>
            <a:off x="7503787" y="2323021"/>
            <a:ext cx="2226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err="1"/>
              <a:t>Load-bearing</a:t>
            </a:r>
            <a:r>
              <a:rPr lang="sv-SE" sz="1600" dirty="0"/>
              <a:t> </a:t>
            </a:r>
            <a:r>
              <a:rPr lang="sv-SE" sz="1600" dirty="0" err="1"/>
              <a:t>function</a:t>
            </a:r>
            <a:r>
              <a:rPr lang="sv-SE" sz="1600" dirty="0"/>
              <a:t>, </a:t>
            </a:r>
            <a:r>
              <a:rPr lang="sv-SE" sz="1600" b="1" dirty="0"/>
              <a:t>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75EF66-CCCD-49A4-BCDF-A6D7FBE1B6B7}"/>
              </a:ext>
            </a:extLst>
          </p:cNvPr>
          <p:cNvSpPr txBox="1"/>
          <p:nvPr/>
        </p:nvSpPr>
        <p:spPr>
          <a:xfrm>
            <a:off x="7543066" y="3381655"/>
            <a:ext cx="1585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err="1"/>
              <a:t>Leak-tightness</a:t>
            </a:r>
            <a:r>
              <a:rPr lang="sv-SE" sz="1600" dirty="0"/>
              <a:t>, </a:t>
            </a:r>
            <a:r>
              <a:rPr lang="sv-SE" sz="1600" b="1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D415A2-EA8B-40A4-A11E-0163ABC0BFC1}"/>
              </a:ext>
            </a:extLst>
          </p:cNvPr>
          <p:cNvSpPr txBox="1"/>
          <p:nvPr/>
        </p:nvSpPr>
        <p:spPr>
          <a:xfrm>
            <a:off x="7561434" y="4455932"/>
            <a:ext cx="1406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/>
              <a:t>No-</a:t>
            </a:r>
            <a:r>
              <a:rPr lang="sv-SE" sz="1600" dirty="0" err="1"/>
              <a:t>demand</a:t>
            </a:r>
            <a:r>
              <a:rPr lang="sv-SE" sz="1600" dirty="0"/>
              <a:t>, </a:t>
            </a:r>
            <a:r>
              <a:rPr lang="sv-SE" sz="1600" b="1" dirty="0"/>
              <a:t>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294D1C-FF59-4C13-8D90-57DC194CF800}"/>
              </a:ext>
            </a:extLst>
          </p:cNvPr>
          <p:cNvSpPr txBox="1"/>
          <p:nvPr/>
        </p:nvSpPr>
        <p:spPr>
          <a:xfrm>
            <a:off x="7543150" y="5325871"/>
            <a:ext cx="1512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No-</a:t>
            </a:r>
            <a:r>
              <a:rPr lang="sv-SE" sz="1600" dirty="0" err="1"/>
              <a:t>demand</a:t>
            </a:r>
            <a:r>
              <a:rPr lang="sv-SE" sz="1600" dirty="0"/>
              <a:t>, Not-to-fall-down</a:t>
            </a:r>
            <a:endParaRPr lang="sv-SE" sz="16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F3B6F4-C52A-4FF1-BC9F-60080C449767}"/>
              </a:ext>
            </a:extLst>
          </p:cNvPr>
          <p:cNvSpPr txBox="1"/>
          <p:nvPr/>
        </p:nvSpPr>
        <p:spPr>
          <a:xfrm>
            <a:off x="8735292" y="5420690"/>
            <a:ext cx="1512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/>
              <a:t> N</a:t>
            </a:r>
            <a:r>
              <a:rPr lang="sv-SE" sz="1600" b="1" dirty="0"/>
              <a:t>, Not-to-fall-down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EC4E90A-CB1F-4459-A703-C88FF767957D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6822986" y="2481901"/>
            <a:ext cx="492931" cy="10679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0A3325-E5C6-4C25-A721-F2351556B956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6822986" y="2481901"/>
            <a:ext cx="492931" cy="1116649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7F3AC48-0F58-42AD-B753-31CDDCBD0D8E}"/>
              </a:ext>
            </a:extLst>
          </p:cNvPr>
          <p:cNvCxnSpPr>
            <a:cxnSpLocks/>
          </p:cNvCxnSpPr>
          <p:nvPr/>
        </p:nvCxnSpPr>
        <p:spPr>
          <a:xfrm>
            <a:off x="6822986" y="3598551"/>
            <a:ext cx="492931" cy="3478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1000756-91DA-4087-BB73-2E8C2B30631C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6822986" y="2481901"/>
            <a:ext cx="492931" cy="226703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A0E273A-73D6-4063-BE8F-D0C6097D4EDC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6822986" y="4714149"/>
            <a:ext cx="492931" cy="347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D3C5979-45DB-4D5E-9DEF-D2648B3697B7}"/>
              </a:ext>
            </a:extLst>
          </p:cNvPr>
          <p:cNvCxnSpPr>
            <a:cxnSpLocks/>
          </p:cNvCxnSpPr>
          <p:nvPr/>
        </p:nvCxnSpPr>
        <p:spPr>
          <a:xfrm>
            <a:off x="6822986" y="4748937"/>
            <a:ext cx="492931" cy="93697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12">
            <a:extLst>
              <a:ext uri="{FF2B5EF4-FFF2-40B4-BE49-F238E27FC236}">
                <a16:creationId xmlns:a16="http://schemas.microsoft.com/office/drawing/2014/main" id="{5D1365A1-6531-4345-B5A3-9ACB5F6E1F2D}"/>
              </a:ext>
            </a:extLst>
          </p:cNvPr>
          <p:cNvSpPr/>
          <p:nvPr/>
        </p:nvSpPr>
        <p:spPr>
          <a:xfrm>
            <a:off x="1629303" y="1692372"/>
            <a:ext cx="5193683" cy="32113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ESS-0016468</a:t>
            </a:r>
            <a:endParaRPr lang="sv-SE" dirty="0"/>
          </a:p>
        </p:txBody>
      </p:sp>
      <p:sp>
        <p:nvSpPr>
          <p:cNvPr id="31" name="Rectangle: Rounded Corners 31">
            <a:extLst>
              <a:ext uri="{FF2B5EF4-FFF2-40B4-BE49-F238E27FC236}">
                <a16:creationId xmlns:a16="http://schemas.microsoft.com/office/drawing/2014/main" id="{8431AEC4-3084-4434-B328-DD07A28DE466}"/>
              </a:ext>
            </a:extLst>
          </p:cNvPr>
          <p:cNvSpPr/>
          <p:nvPr/>
        </p:nvSpPr>
        <p:spPr>
          <a:xfrm>
            <a:off x="6885887" y="1692372"/>
            <a:ext cx="3321475" cy="32113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Civil Structure</a:t>
            </a:r>
            <a:endParaRPr lang="sv-SE" dirty="0"/>
          </a:p>
        </p:txBody>
      </p:sp>
      <p:sp>
        <p:nvSpPr>
          <p:cNvPr id="32" name="Arrow: Right 33">
            <a:extLst>
              <a:ext uri="{FF2B5EF4-FFF2-40B4-BE49-F238E27FC236}">
                <a16:creationId xmlns:a16="http://schemas.microsoft.com/office/drawing/2014/main" id="{946E2F96-9A0D-48A4-AA1E-C34DA0D4720E}"/>
              </a:ext>
            </a:extLst>
          </p:cNvPr>
          <p:cNvSpPr/>
          <p:nvPr/>
        </p:nvSpPr>
        <p:spPr>
          <a:xfrm>
            <a:off x="4115310" y="2373543"/>
            <a:ext cx="331412" cy="373172"/>
          </a:xfrm>
          <a:prstGeom prst="rightArrow">
            <a:avLst>
              <a:gd name="adj1" fmla="val 51274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Arrow: Right 34">
            <a:extLst>
              <a:ext uri="{FF2B5EF4-FFF2-40B4-BE49-F238E27FC236}">
                <a16:creationId xmlns:a16="http://schemas.microsoft.com/office/drawing/2014/main" id="{77849B9C-058E-49D7-ACA2-9D8B9A806403}"/>
              </a:ext>
            </a:extLst>
          </p:cNvPr>
          <p:cNvSpPr/>
          <p:nvPr/>
        </p:nvSpPr>
        <p:spPr>
          <a:xfrm>
            <a:off x="4115310" y="3381655"/>
            <a:ext cx="331412" cy="373172"/>
          </a:xfrm>
          <a:prstGeom prst="rightArrow">
            <a:avLst>
              <a:gd name="adj1" fmla="val 51274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Arrow: Right 36">
            <a:extLst>
              <a:ext uri="{FF2B5EF4-FFF2-40B4-BE49-F238E27FC236}">
                <a16:creationId xmlns:a16="http://schemas.microsoft.com/office/drawing/2014/main" id="{84B9D462-81FB-41AA-AEE1-01B6F6E1ACD0}"/>
              </a:ext>
            </a:extLst>
          </p:cNvPr>
          <p:cNvSpPr/>
          <p:nvPr/>
        </p:nvSpPr>
        <p:spPr>
          <a:xfrm>
            <a:off x="4115310" y="4533783"/>
            <a:ext cx="331412" cy="373172"/>
          </a:xfrm>
          <a:prstGeom prst="rightArrow">
            <a:avLst>
              <a:gd name="adj1" fmla="val 51274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953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ESS-0060907 - Chess Core Powerpoint</Template>
  <TotalTime>587</TotalTime>
  <Words>230</Words>
  <Application>Microsoft Office PowerPoint</Application>
  <PresentationFormat>Widescreen</PresentationFormat>
  <Paragraphs>61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Classification of Civil Structure</vt:lpstr>
      <vt:lpstr>Classification of Civil structure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Sjöholm</dc:creator>
  <cp:lastModifiedBy>Michael Sjöholm</cp:lastModifiedBy>
  <cp:revision>16</cp:revision>
  <cp:lastPrinted>2019-03-08T10:27:30Z</cp:lastPrinted>
  <dcterms:created xsi:type="dcterms:W3CDTF">2023-01-12T09:19:58Z</dcterms:created>
  <dcterms:modified xsi:type="dcterms:W3CDTF">2023-01-14T14:13:32Z</dcterms:modified>
</cp:coreProperties>
</file>