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87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CC"/>
    <a:srgbClr val="666666"/>
    <a:srgbClr val="FECC99"/>
    <a:srgbClr val="FEE6CC"/>
    <a:srgbClr val="CCDFDB"/>
    <a:srgbClr val="E5F0EC"/>
    <a:srgbClr val="D7E59A"/>
    <a:srgbClr val="EBF1CB"/>
    <a:srgbClr val="CDD5E0"/>
    <a:srgbClr val="E6E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81" autoAdjust="0"/>
  </p:normalViewPr>
  <p:slideViewPr>
    <p:cSldViewPr snapToGrid="0" snapToObjects="1">
      <p:cViewPr varScale="1">
        <p:scale>
          <a:sx n="70" d="100"/>
          <a:sy n="70" d="100"/>
        </p:scale>
        <p:origin x="60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16F17-FF12-814E-936A-620B3383A43B}" type="datetimeFigureOut">
              <a:rPr lang="sv-SE" smtClean="0"/>
              <a:t>2023-01-12</a:t>
            </a:fld>
            <a:endParaRPr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5A434-646A-2746-9BDC-885B2382B33E}" type="slidenum">
              <a:rPr lang="sv-SE"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182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KTA 3902, Design of Lifting Equipment in Nuclear Power Plants, Nuclear Safety Standards Commission (KTA), Nov. 2012. Corrected version 2014/04/08. </a:t>
            </a:r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6516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105BBA5-0B01-43EB-96EC-725AF28E5A8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B3141B3-566C-47FF-8C29-67289995D2FA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965145F-CDA4-4965-A7C5-ACBA593934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3069" y="1048935"/>
            <a:ext cx="8872165" cy="476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A591D-7BEE-2A48-BD08-DCDF3D90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2023-01-12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FA784AEE-BB11-4271-AB33-DE077410560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103313" y="1657350"/>
            <a:ext cx="7767637" cy="44450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 smtClean="0"/>
              <a:t>Click icon to add chart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755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8" name="Platshållare för tabell 7">
            <a:extLst>
              <a:ext uri="{FF2B5EF4-FFF2-40B4-BE49-F238E27FC236}">
                <a16:creationId xmlns:a16="http://schemas.microsoft.com/office/drawing/2014/main" id="{489D1BD7-202A-4115-BE6C-1B053CFFDE1E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103313" y="1614488"/>
            <a:ext cx="9359900" cy="44069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 smtClean="0"/>
              <a:t>Click icon to add table</a:t>
            </a:r>
            <a:endParaRPr lang="sv-SE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EF177138-95E5-674B-B010-143A8CD1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51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0" y="388593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9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-2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DF3056-F3A8-2949-876C-528413E34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395" y="3883393"/>
            <a:ext cx="8640000" cy="921363"/>
          </a:xfrm>
          <a:prstGeom prst="rect">
            <a:avLst/>
          </a:prstGeom>
        </p:spPr>
        <p:txBody>
          <a:bodyPr lIns="9000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EA5DA2EE-60AD-41D0-96B0-DDF02E0AE5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30395" y="5605695"/>
            <a:ext cx="6290892" cy="459883"/>
          </a:xfrm>
          <a:prstGeom prst="rect">
            <a:avLst/>
          </a:prstGeom>
        </p:spPr>
        <p:txBody>
          <a:bodyPr lIns="90000" tIns="18000" bIns="36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 strike="noStrike" cap="all" spc="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presented by &lt;name nameson&gt;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E429DE-35D4-F144-9881-2C3DD8AB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30395" y="6096663"/>
            <a:ext cx="1241068" cy="365125"/>
          </a:xfrm>
        </p:spPr>
        <p:txBody>
          <a:bodyPr/>
          <a:lstStyle>
            <a:lvl1pPr>
              <a:defRPr sz="1200"/>
            </a:lvl1pPr>
          </a:lstStyle>
          <a:p>
            <a:fld id="{18896B66-0B3A-474C-9C9C-E4F07B1F5DAD}" type="datetime1">
              <a:rPr lang="sv-SE" smtClean="0"/>
              <a:pPr/>
              <a:t>2023-01-12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138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BCCEAFE-E21B-43CF-80C4-FF01C3F9D479}"/>
              </a:ext>
            </a:extLst>
          </p:cNvPr>
          <p:cNvSpPr/>
          <p:nvPr userDrawn="1"/>
        </p:nvSpPr>
        <p:spPr>
          <a:xfrm>
            <a:off x="0" y="16274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 </a:t>
            </a:r>
            <a:r>
              <a:rPr lang="sv-SE" dirty="0" err="1"/>
              <a:t>TITLe</a:t>
            </a:r>
            <a:r>
              <a:rPr lang="sv-SE" dirty="0"/>
              <a:t>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426DF26-09C3-4DAE-B43E-0C11D6A635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5C48DF05-1B09-4DA6-AC56-07304871C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5647" y="1640719"/>
            <a:ext cx="10042073" cy="4375520"/>
          </a:xfrm>
        </p:spPr>
        <p:txBody>
          <a:bodyPr>
            <a:noAutofit/>
          </a:bodyPr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Platshållare för datum 3">
            <a:extLst>
              <a:ext uri="{FF2B5EF4-FFF2-40B4-BE49-F238E27FC236}">
                <a16:creationId xmlns:a16="http://schemas.microsoft.com/office/drawing/2014/main" id="{04D3287D-3E21-D845-8766-C307E6765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988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50D024A-8F85-4618-9506-0F493B263A92}"/>
              </a:ext>
            </a:extLst>
          </p:cNvPr>
          <p:cNvSpPr/>
          <p:nvPr userDrawn="1"/>
        </p:nvSpPr>
        <p:spPr>
          <a:xfrm>
            <a:off x="0" y="0"/>
            <a:ext cx="64777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28E18C2-A66E-436E-89DA-1C5D481CB4B4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77712" y="0"/>
            <a:ext cx="5714288" cy="6858000"/>
          </a:xfrm>
          <a:solidFill>
            <a:srgbClr val="ECECEC"/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5DE042-7DE8-4583-986C-4082375307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0491" y="1051132"/>
            <a:ext cx="4255909" cy="829149"/>
          </a:xfrm>
        </p:spPr>
        <p:txBody>
          <a:bodyPr rIns="18000" anchor="b" anchorCtr="0"/>
          <a:lstStyle>
            <a:lvl1pPr marL="0" indent="0">
              <a:buFontTx/>
              <a:buNone/>
              <a:defRPr sz="4800">
                <a:solidFill>
                  <a:schemeClr val="bg1"/>
                </a:solidFill>
                <a:latin typeface="+mn-lt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# (chapter)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1DC53C5B-9DC3-4646-B6B3-DD59404D44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0491" y="2169209"/>
            <a:ext cx="4255909" cy="2462613"/>
          </a:xfrm>
        </p:spPr>
        <p:txBody>
          <a:bodyPr rIns="18000" anchor="t" anchorCtr="0"/>
          <a:lstStyle>
            <a:lvl1pPr marL="0" indent="0">
              <a:spcBef>
                <a:spcPts val="0"/>
              </a:spcBef>
              <a:buFontTx/>
              <a:buNone/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25464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5917406D-4BE3-3B4C-BCFF-41B4F0FA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365782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3E8E36C4-8565-B94E-A90D-FF5DD7F8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008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58775" indent="-2159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BA21051E-3C35-41FB-8E6B-797DB8F2697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692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2865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154C1432-4F85-1F42-8016-9B83B89C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510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975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B2D0E559-A900-41F3-93C5-387A7764A15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605297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39750" indent="-19685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7" name="Platshållare för innehåll 2">
            <a:extLst>
              <a:ext uri="{FF2B5EF4-FFF2-40B4-BE49-F238E27FC236}">
                <a16:creationId xmlns:a16="http://schemas.microsoft.com/office/drawing/2014/main" id="{E4E99B3B-ADB3-4D1A-9A7F-AA1B8528E6C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16194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F91A8E7B-C629-D343-8A83-7EB0ADF6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766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6B191E2-1C71-4B4C-B562-DD793673C24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73813" y="1562100"/>
            <a:ext cx="4994275" cy="47688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800">
                <a:solidFill>
                  <a:srgbClr val="666666"/>
                </a:solidFill>
              </a:defRPr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 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C4F3A85-66E6-412A-97CD-99D922EFBEE2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506E76ED-0FF0-4A03-8EB9-06B57B12EC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5D496E45-863B-704B-B14F-5E0F585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655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.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 dirty="0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8F5BB748-C0D0-CB4F-BA93-7488E4BA7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Image </a:t>
            </a:r>
            <a:r>
              <a:rPr lang="sv-SE" dirty="0" err="1"/>
              <a:t>title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86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1532B06-EA3A-AA45-A1FA-C8E1873F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81999"/>
            <a:ext cx="9478393" cy="657340"/>
          </a:xfrm>
          <a:prstGeom prst="rect">
            <a:avLst/>
          </a:prstGeom>
        </p:spPr>
        <p:txBody>
          <a:bodyPr vert="horz" lIns="90000" tIns="45720" rIns="91440" bIns="4572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E4D6F2-5CFB-9D4E-AED8-120937FE2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5647" y="6483583"/>
            <a:ext cx="832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80" baseline="0">
                <a:solidFill>
                  <a:srgbClr val="CCCCCC"/>
                </a:solidFill>
              </a:defRPr>
            </a:lvl1pPr>
          </a:lstStyle>
          <a:p>
            <a:fld id="{926FFDD8-E9D5-414B-9D01-E73C6B8A8FCA}" type="datetime1">
              <a:rPr lang="sv-SE" smtClean="0"/>
              <a:t>2023-01-12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5FD9D7-4C35-3343-B008-A413FF500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3244" y="648358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80" baseline="0">
                <a:solidFill>
                  <a:srgbClr val="CCCCCC"/>
                </a:solidFill>
              </a:defRPr>
            </a:lvl1pPr>
          </a:lstStyle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6B396D-270A-E047-8DAD-6D51B53CA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5292" y="64835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CD0A89FF-22DC-4B6A-B9ED-60B2F32ED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5894" y="1561865"/>
            <a:ext cx="9561022" cy="4565397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2584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65" r:id="rId3"/>
    <p:sldLayoutId id="2147483667" r:id="rId4"/>
    <p:sldLayoutId id="2147483669" r:id="rId5"/>
    <p:sldLayoutId id="2147483650" r:id="rId6"/>
    <p:sldLayoutId id="2147483668" r:id="rId7"/>
    <p:sldLayoutId id="2147483662" r:id="rId8"/>
    <p:sldLayoutId id="2147483664" r:id="rId9"/>
    <p:sldLayoutId id="2147483663" r:id="rId10"/>
    <p:sldLayoutId id="2147483666" r:id="rId11"/>
    <p:sldLayoutId id="214748367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rgbClr val="666666"/>
          </a:solidFill>
          <a:latin typeface="+mj-lt"/>
          <a:ea typeface="+mj-ea"/>
          <a:cs typeface="+mj-cs"/>
        </a:defRPr>
      </a:lvl1pPr>
    </p:titleStyle>
    <p:bodyStyle>
      <a:lvl1pPr marL="101600" indent="-101600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Segoe UI" panose="020B0502040204020203" pitchFamily="34" charset="0"/>
        <a:buChar char=" "/>
        <a:defRPr sz="2000" kern="1200">
          <a:solidFill>
            <a:srgbClr val="666666"/>
          </a:solidFill>
          <a:latin typeface="+mn-lt"/>
          <a:ea typeface="+mn-ea"/>
          <a:cs typeface="+mn-cs"/>
        </a:defRPr>
      </a:lvl1pPr>
      <a:lvl2pPr marL="315913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Wingdings" panose="05000000000000000000" pitchFamily="2" charset="2"/>
        <a:buChar char=""/>
        <a:defRPr sz="2000" kern="1200">
          <a:solidFill>
            <a:srgbClr val="666666"/>
          </a:solidFill>
          <a:latin typeface="+mn-lt"/>
          <a:ea typeface="+mn-ea"/>
          <a:cs typeface="+mn-cs"/>
        </a:defRPr>
      </a:lvl2pPr>
      <a:lvl3pPr marL="582613" indent="-2508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800" kern="1200">
          <a:solidFill>
            <a:srgbClr val="666666"/>
          </a:solidFill>
          <a:latin typeface="+mn-lt"/>
          <a:ea typeface="+mn-ea"/>
          <a:cs typeface="+mn-cs"/>
        </a:defRPr>
      </a:lvl3pPr>
      <a:lvl4pPr marL="839788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055688" indent="-2000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4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chess.esss.lu.se/enovia/link/ESS-0135186/21308.51166.15360.60703/valid" TargetMode="Externa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peech Bubble: Rectangle with Corners Rounded 7">
            <a:extLst>
              <a:ext uri="{FF2B5EF4-FFF2-40B4-BE49-F238E27FC236}">
                <a16:creationId xmlns:a16="http://schemas.microsoft.com/office/drawing/2014/main" id="{D2508586-34A4-4B65-99E1-AF0C263F9872}"/>
              </a:ext>
            </a:extLst>
          </p:cNvPr>
          <p:cNvSpPr/>
          <p:nvPr/>
        </p:nvSpPr>
        <p:spPr>
          <a:xfrm>
            <a:off x="9665597" y="2810520"/>
            <a:ext cx="2467478" cy="3769234"/>
          </a:xfrm>
          <a:prstGeom prst="wedgeRoundRectCallout">
            <a:avLst>
              <a:gd name="adj1" fmla="val -193414"/>
              <a:gd name="adj2" fmla="val 3419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sv-SE" sz="1200" b="1" i="1" dirty="0" err="1"/>
              <a:t>Guidance</a:t>
            </a:r>
            <a:r>
              <a:rPr lang="sv-SE" sz="1200" b="1" i="1" dirty="0"/>
              <a:t> SSMFS-L on </a:t>
            </a:r>
            <a:r>
              <a:rPr lang="sv-SE" sz="1200" b="1" i="1" dirty="0" err="1"/>
              <a:t>lifting</a:t>
            </a:r>
            <a:r>
              <a:rPr lang="sv-SE" sz="1200" b="1" i="1" dirty="0"/>
              <a:t> </a:t>
            </a:r>
            <a:r>
              <a:rPr lang="sv-SE" sz="1200" b="1" i="1" dirty="0" err="1"/>
              <a:t>devices</a:t>
            </a:r>
            <a:r>
              <a:rPr lang="sv-SE" sz="1200" b="1" i="1" dirty="0"/>
              <a:t> in </a:t>
            </a:r>
            <a:r>
              <a:rPr lang="sv-SE" sz="1200" b="1" i="1" dirty="0" err="1"/>
              <a:t>nuclear</a:t>
            </a:r>
            <a:r>
              <a:rPr lang="sv-SE" sz="1200" b="1" i="1" dirty="0"/>
              <a:t> </a:t>
            </a:r>
            <a:r>
              <a:rPr lang="sv-SE" sz="1200" b="1" i="1" dirty="0" err="1"/>
              <a:t>facilities</a:t>
            </a:r>
            <a:r>
              <a:rPr lang="sv-SE" sz="1200" b="1" i="1" dirty="0"/>
              <a:t> (ESS-00112080, §3)</a:t>
            </a:r>
          </a:p>
          <a:p>
            <a:pPr>
              <a:tabLst>
                <a:tab pos="268288" algn="l"/>
              </a:tabLst>
            </a:pPr>
            <a:r>
              <a:rPr lang="sv-SE" sz="1200" b="1" dirty="0"/>
              <a:t>L1: 	</a:t>
            </a:r>
            <a:r>
              <a:rPr lang="sv-SE" sz="1200" dirty="0" err="1"/>
              <a:t>Lifting</a:t>
            </a:r>
            <a:r>
              <a:rPr lang="sv-SE" sz="1200" dirty="0"/>
              <a:t> </a:t>
            </a:r>
            <a:r>
              <a:rPr lang="sv-SE" sz="1200" dirty="0" err="1"/>
              <a:t>device</a:t>
            </a:r>
            <a:r>
              <a:rPr lang="sv-SE" sz="1200" dirty="0"/>
              <a:t> </a:t>
            </a:r>
            <a:r>
              <a:rPr lang="sv-SE" sz="1200" dirty="0" err="1"/>
              <a:t>with</a:t>
            </a:r>
            <a:r>
              <a:rPr lang="sv-SE" sz="1200" dirty="0"/>
              <a:t> a </a:t>
            </a:r>
            <a:r>
              <a:rPr lang="sv-SE" sz="1200" dirty="0" smtClean="0"/>
              <a:t>	</a:t>
            </a:r>
            <a:r>
              <a:rPr lang="sv-SE" sz="1200" dirty="0" err="1" smtClean="0"/>
              <a:t>controlled</a:t>
            </a:r>
            <a:r>
              <a:rPr lang="sv-SE" sz="1200" dirty="0" smtClean="0"/>
              <a:t> </a:t>
            </a:r>
            <a:r>
              <a:rPr lang="sv-SE" sz="1200" dirty="0" err="1"/>
              <a:t>load-bearing</a:t>
            </a:r>
            <a:r>
              <a:rPr lang="sv-SE" sz="1200" dirty="0"/>
              <a:t> 	part </a:t>
            </a:r>
            <a:r>
              <a:rPr lang="sv-SE" sz="1200" dirty="0" err="1"/>
              <a:t>that</a:t>
            </a:r>
            <a:r>
              <a:rPr lang="sv-SE" sz="1200" dirty="0"/>
              <a:t> </a:t>
            </a:r>
            <a:r>
              <a:rPr lang="sv-SE" sz="1200" dirty="0" err="1"/>
              <a:t>handles</a:t>
            </a:r>
            <a:r>
              <a:rPr lang="sv-SE" sz="1200" dirty="0"/>
              <a:t> </a:t>
            </a:r>
            <a:r>
              <a:rPr lang="sv-SE" sz="1200" b="1" i="1" dirty="0" err="1"/>
              <a:t>spent</a:t>
            </a:r>
            <a:r>
              <a:rPr lang="sv-SE" sz="1200" b="1" i="1" dirty="0"/>
              <a:t> </a:t>
            </a:r>
            <a:r>
              <a:rPr lang="sv-SE" sz="1200" b="1" i="1" dirty="0" smtClean="0"/>
              <a:t>	</a:t>
            </a:r>
            <a:r>
              <a:rPr lang="sv-SE" sz="1200" b="1" i="1" dirty="0" err="1" smtClean="0"/>
              <a:t>nuclear</a:t>
            </a:r>
            <a:r>
              <a:rPr lang="sv-SE" sz="1200" b="1" i="1" dirty="0" smtClean="0"/>
              <a:t> </a:t>
            </a:r>
            <a:r>
              <a:rPr lang="sv-SE" sz="1200" b="1" i="1" dirty="0" err="1"/>
              <a:t>fuel</a:t>
            </a:r>
            <a:r>
              <a:rPr lang="sv-SE" sz="1200" dirty="0"/>
              <a:t>…</a:t>
            </a:r>
          </a:p>
          <a:p>
            <a:pPr>
              <a:tabLst>
                <a:tab pos="268288" algn="l"/>
              </a:tabLst>
            </a:pPr>
            <a:r>
              <a:rPr lang="sv-SE" sz="1200" b="1" dirty="0"/>
              <a:t>L2: 	</a:t>
            </a:r>
            <a:r>
              <a:rPr lang="sv-SE" sz="1200" dirty="0"/>
              <a:t>A </a:t>
            </a:r>
            <a:r>
              <a:rPr lang="sv-SE" sz="1200" dirty="0" err="1"/>
              <a:t>lifting</a:t>
            </a:r>
            <a:r>
              <a:rPr lang="sv-SE" sz="1200" dirty="0"/>
              <a:t> </a:t>
            </a:r>
            <a:r>
              <a:rPr lang="sv-SE" sz="1200" dirty="0" err="1"/>
              <a:t>device</a:t>
            </a:r>
            <a:r>
              <a:rPr lang="sv-SE" sz="1200" dirty="0"/>
              <a:t> </a:t>
            </a:r>
            <a:r>
              <a:rPr lang="sv-SE" sz="1200" dirty="0" err="1"/>
              <a:t>that</a:t>
            </a:r>
            <a:r>
              <a:rPr lang="sv-SE" sz="1200" dirty="0"/>
              <a:t>, in </a:t>
            </a:r>
            <a:r>
              <a:rPr lang="sv-SE" sz="1200" dirty="0" err="1"/>
              <a:t>case</a:t>
            </a:r>
            <a:r>
              <a:rPr lang="sv-SE" sz="1200" dirty="0"/>
              <a:t> </a:t>
            </a:r>
            <a:r>
              <a:rPr lang="sv-SE" sz="1200" dirty="0" smtClean="0"/>
              <a:t>	</a:t>
            </a:r>
            <a:r>
              <a:rPr lang="sv-SE" sz="1200" dirty="0" err="1" smtClean="0"/>
              <a:t>of</a:t>
            </a:r>
            <a:r>
              <a:rPr lang="sv-SE" sz="1200" dirty="0" smtClean="0"/>
              <a:t> </a:t>
            </a:r>
            <a:r>
              <a:rPr lang="sv-SE" sz="1200" dirty="0" err="1"/>
              <a:t>failure</a:t>
            </a:r>
            <a:r>
              <a:rPr lang="sv-SE" sz="1200" dirty="0"/>
              <a:t>, </a:t>
            </a:r>
            <a:r>
              <a:rPr lang="sv-SE" sz="1200" dirty="0" err="1"/>
              <a:t>may</a:t>
            </a:r>
            <a:r>
              <a:rPr lang="sv-SE" sz="1200" dirty="0"/>
              <a:t> </a:t>
            </a:r>
            <a:r>
              <a:rPr lang="sv-SE" sz="1200" dirty="0" err="1" smtClean="0"/>
              <a:t>result</a:t>
            </a:r>
            <a:r>
              <a:rPr lang="sv-SE" sz="1200" dirty="0" smtClean="0"/>
              <a:t> </a:t>
            </a:r>
            <a:r>
              <a:rPr lang="sv-SE" sz="1200" dirty="0"/>
              <a:t>to the </a:t>
            </a:r>
            <a:r>
              <a:rPr lang="sv-SE" sz="1200" dirty="0" smtClean="0"/>
              <a:t>	</a:t>
            </a:r>
            <a:r>
              <a:rPr lang="sv-SE" sz="1200" b="1" i="1" dirty="0" smtClean="0"/>
              <a:t>release </a:t>
            </a:r>
            <a:r>
              <a:rPr lang="sv-SE" sz="1200" b="1" i="1" dirty="0" err="1"/>
              <a:t>of</a:t>
            </a:r>
            <a:r>
              <a:rPr lang="sv-SE" sz="1200" b="1" i="1" dirty="0"/>
              <a:t> </a:t>
            </a:r>
            <a:r>
              <a:rPr lang="sv-SE" sz="1200" b="1" i="1" dirty="0" err="1"/>
              <a:t>radioactive</a:t>
            </a:r>
            <a:r>
              <a:rPr lang="sv-SE" sz="1200" b="1" i="1" dirty="0"/>
              <a:t> </a:t>
            </a:r>
            <a:r>
              <a:rPr lang="sv-SE" sz="1200" b="1" i="1" dirty="0" smtClean="0"/>
              <a:t>	</a:t>
            </a:r>
            <a:r>
              <a:rPr lang="sv-SE" sz="1200" b="1" i="1" dirty="0" err="1" smtClean="0"/>
              <a:t>substances</a:t>
            </a:r>
            <a:r>
              <a:rPr lang="sv-SE" sz="1200" b="1" i="1" dirty="0" smtClean="0"/>
              <a:t> </a:t>
            </a:r>
            <a:r>
              <a:rPr lang="sv-SE" sz="1200" b="1" i="1" dirty="0" err="1" smtClean="0"/>
              <a:t>outside</a:t>
            </a:r>
            <a:r>
              <a:rPr lang="sv-SE" sz="1200" b="1" i="1" dirty="0" smtClean="0"/>
              <a:t> </a:t>
            </a:r>
            <a:r>
              <a:rPr lang="sv-SE" sz="1200" b="1" i="1" dirty="0"/>
              <a:t>the </a:t>
            </a:r>
            <a:r>
              <a:rPr lang="sv-SE" sz="1200" b="1" i="1" dirty="0" smtClean="0"/>
              <a:t>	</a:t>
            </a:r>
            <a:r>
              <a:rPr lang="sv-SE" sz="1200" b="1" i="1" dirty="0" err="1" smtClean="0"/>
              <a:t>facility</a:t>
            </a:r>
            <a:r>
              <a:rPr lang="sv-SE" sz="1200" dirty="0"/>
              <a:t>…</a:t>
            </a:r>
          </a:p>
          <a:p>
            <a:pPr>
              <a:tabLst>
                <a:tab pos="268288" algn="l"/>
              </a:tabLst>
            </a:pPr>
            <a:r>
              <a:rPr lang="sv-SE" sz="1200" b="1" dirty="0"/>
              <a:t>L3: 	</a:t>
            </a:r>
            <a:r>
              <a:rPr lang="sv-SE" sz="1200" dirty="0"/>
              <a:t>A </a:t>
            </a:r>
            <a:r>
              <a:rPr lang="sv-SE" sz="1200" dirty="0" err="1"/>
              <a:t>lifting</a:t>
            </a:r>
            <a:r>
              <a:rPr lang="sv-SE" sz="1200" dirty="0"/>
              <a:t> </a:t>
            </a:r>
            <a:r>
              <a:rPr lang="sv-SE" sz="1200" dirty="0" err="1"/>
              <a:t>device</a:t>
            </a:r>
            <a:r>
              <a:rPr lang="sv-SE" sz="1200" dirty="0"/>
              <a:t> </a:t>
            </a:r>
            <a:r>
              <a:rPr lang="sv-SE" sz="1200" dirty="0" err="1"/>
              <a:t>that</a:t>
            </a:r>
            <a:r>
              <a:rPr lang="sv-SE" sz="1200" dirty="0"/>
              <a:t>, …, </a:t>
            </a:r>
            <a:r>
              <a:rPr lang="sv-SE" sz="1200" dirty="0" err="1"/>
              <a:t>may</a:t>
            </a:r>
            <a:r>
              <a:rPr lang="sv-SE" sz="1200" dirty="0"/>
              <a:t> </a:t>
            </a:r>
            <a:r>
              <a:rPr lang="sv-SE" sz="1200" dirty="0" smtClean="0"/>
              <a:t>	</a:t>
            </a:r>
            <a:r>
              <a:rPr lang="sv-SE" sz="1200" dirty="0" err="1" smtClean="0"/>
              <a:t>result</a:t>
            </a:r>
            <a:r>
              <a:rPr lang="sv-SE" sz="1200" dirty="0" smtClean="0"/>
              <a:t> </a:t>
            </a:r>
            <a:r>
              <a:rPr lang="sv-SE" sz="1200" dirty="0"/>
              <a:t>in an event </a:t>
            </a:r>
            <a:r>
              <a:rPr lang="sv-SE" sz="1200" dirty="0" err="1" smtClean="0"/>
              <a:t>that</a:t>
            </a:r>
            <a:r>
              <a:rPr lang="sv-SE" sz="1200" dirty="0" smtClean="0"/>
              <a:t> </a:t>
            </a:r>
            <a:r>
              <a:rPr lang="sv-SE" sz="1200" dirty="0" err="1"/>
              <a:t>can</a:t>
            </a:r>
            <a:r>
              <a:rPr lang="sv-SE" sz="1200" dirty="0"/>
              <a:t> </a:t>
            </a:r>
            <a:r>
              <a:rPr lang="sv-SE" sz="1200" dirty="0" smtClean="0"/>
              <a:t>	</a:t>
            </a:r>
            <a:r>
              <a:rPr lang="sv-SE" sz="1200" dirty="0" err="1" smtClean="0"/>
              <a:t>lead</a:t>
            </a:r>
            <a:r>
              <a:rPr lang="sv-SE" sz="1200" dirty="0" smtClean="0"/>
              <a:t> </a:t>
            </a:r>
            <a:r>
              <a:rPr lang="sv-SE" sz="1200" dirty="0"/>
              <a:t>to the release </a:t>
            </a:r>
            <a:r>
              <a:rPr lang="sv-SE" sz="1200" b="1" i="1" dirty="0" err="1"/>
              <a:t>of</a:t>
            </a:r>
            <a:r>
              <a:rPr lang="sv-SE" sz="1200" b="1" i="1" dirty="0"/>
              <a:t> </a:t>
            </a:r>
            <a:r>
              <a:rPr lang="sv-SE" sz="1200" b="1" i="1" dirty="0" smtClean="0"/>
              <a:t>	</a:t>
            </a:r>
            <a:r>
              <a:rPr lang="sv-SE" sz="1200" b="1" i="1" dirty="0" err="1" smtClean="0"/>
              <a:t>radioactive</a:t>
            </a:r>
            <a:r>
              <a:rPr lang="sv-SE" sz="1200" b="1" i="1" dirty="0" smtClean="0"/>
              <a:t> </a:t>
            </a:r>
            <a:r>
              <a:rPr lang="sv-SE" sz="1200" b="1" i="1" dirty="0"/>
              <a:t>	</a:t>
            </a:r>
            <a:r>
              <a:rPr lang="sv-SE" sz="1200" b="1" i="1" dirty="0" err="1"/>
              <a:t>substances</a:t>
            </a:r>
            <a:r>
              <a:rPr lang="sv-SE" sz="1200" b="1" i="1" dirty="0"/>
              <a:t> </a:t>
            </a:r>
            <a:r>
              <a:rPr lang="sv-SE" sz="1200" b="1" i="1" dirty="0" err="1"/>
              <a:t>within</a:t>
            </a:r>
            <a:r>
              <a:rPr lang="sv-SE" sz="1200" b="1" i="1" dirty="0"/>
              <a:t> the </a:t>
            </a:r>
            <a:r>
              <a:rPr lang="sv-SE" sz="1200" b="1" i="1" dirty="0" smtClean="0"/>
              <a:t>	</a:t>
            </a:r>
            <a:r>
              <a:rPr lang="sv-SE" sz="1200" b="1" i="1" dirty="0" err="1" smtClean="0"/>
              <a:t>facility</a:t>
            </a:r>
            <a:r>
              <a:rPr lang="sv-SE" sz="1200" dirty="0"/>
              <a:t>…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Classification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lifting</a:t>
            </a:r>
            <a:r>
              <a:rPr lang="sv-SE" dirty="0" smtClean="0"/>
              <a:t> </a:t>
            </a:r>
            <a:r>
              <a:rPr lang="sv-SE" dirty="0" err="1" smtClean="0"/>
              <a:t>devices</a:t>
            </a:r>
            <a:endParaRPr lang="sv-S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PRESENTATION TITLE/FOOTER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1</a:t>
            </a:fld>
            <a:endParaRPr lang="sv-SE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2023-01-12</a:t>
            </a:fld>
            <a:endParaRPr lang="sv-SE" dirty="0"/>
          </a:p>
        </p:txBody>
      </p:sp>
      <p:sp>
        <p:nvSpPr>
          <p:cNvPr id="9" name="Rectangle: Rounded Corners 4">
            <a:extLst>
              <a:ext uri="{FF2B5EF4-FFF2-40B4-BE49-F238E27FC236}">
                <a16:creationId xmlns:a16="http://schemas.microsoft.com/office/drawing/2014/main" id="{910F65DC-4FA0-412C-AE6B-9495E23430F2}"/>
              </a:ext>
            </a:extLst>
          </p:cNvPr>
          <p:cNvSpPr/>
          <p:nvPr/>
        </p:nvSpPr>
        <p:spPr>
          <a:xfrm>
            <a:off x="548642" y="2378472"/>
            <a:ext cx="1650197" cy="72008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/>
              <a:t>Category</a:t>
            </a:r>
            <a:r>
              <a:rPr lang="sv-SE" dirty="0"/>
              <a:t> 1</a:t>
            </a:r>
          </a:p>
          <a:p>
            <a:pPr algn="ctr"/>
            <a:r>
              <a:rPr lang="sv-SE" i="1" dirty="0" err="1"/>
              <a:t>Safety</a:t>
            </a:r>
            <a:endParaRPr lang="sv-SE" i="1" dirty="0"/>
          </a:p>
        </p:txBody>
      </p:sp>
      <p:sp>
        <p:nvSpPr>
          <p:cNvPr id="10" name="Rectangle: Rounded Corners 5">
            <a:extLst>
              <a:ext uri="{FF2B5EF4-FFF2-40B4-BE49-F238E27FC236}">
                <a16:creationId xmlns:a16="http://schemas.microsoft.com/office/drawing/2014/main" id="{C9A4F994-8F50-4573-BF4F-888E2AD5B233}"/>
              </a:ext>
            </a:extLst>
          </p:cNvPr>
          <p:cNvSpPr/>
          <p:nvPr/>
        </p:nvSpPr>
        <p:spPr>
          <a:xfrm>
            <a:off x="548642" y="3242568"/>
            <a:ext cx="1650197" cy="72008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/>
              <a:t>Category</a:t>
            </a:r>
            <a:r>
              <a:rPr lang="sv-SE" dirty="0"/>
              <a:t> 2</a:t>
            </a:r>
          </a:p>
          <a:p>
            <a:pPr algn="ctr"/>
            <a:r>
              <a:rPr lang="sv-SE" i="1" dirty="0" err="1"/>
              <a:t>Safety</a:t>
            </a:r>
            <a:endParaRPr lang="sv-SE" i="1" dirty="0"/>
          </a:p>
        </p:txBody>
      </p:sp>
      <p:sp>
        <p:nvSpPr>
          <p:cNvPr id="11" name="Rectangle: Rounded Corners 6">
            <a:extLst>
              <a:ext uri="{FF2B5EF4-FFF2-40B4-BE49-F238E27FC236}">
                <a16:creationId xmlns:a16="http://schemas.microsoft.com/office/drawing/2014/main" id="{B2313DF5-80A2-430A-A9BF-03772A394AE0}"/>
              </a:ext>
            </a:extLst>
          </p:cNvPr>
          <p:cNvSpPr/>
          <p:nvPr/>
        </p:nvSpPr>
        <p:spPr>
          <a:xfrm>
            <a:off x="548642" y="4106664"/>
            <a:ext cx="1650197" cy="72008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/>
              <a:t>Category</a:t>
            </a:r>
            <a:r>
              <a:rPr lang="sv-SE" dirty="0"/>
              <a:t> 3</a:t>
            </a:r>
          </a:p>
          <a:p>
            <a:pPr algn="ctr"/>
            <a:r>
              <a:rPr lang="sv-SE" i="1" dirty="0" err="1"/>
              <a:t>Safety</a:t>
            </a:r>
            <a:endParaRPr lang="sv-SE" i="1" dirty="0"/>
          </a:p>
        </p:txBody>
      </p:sp>
      <p:sp>
        <p:nvSpPr>
          <p:cNvPr id="12" name="Rectangle: Rounded Corners 7">
            <a:extLst>
              <a:ext uri="{FF2B5EF4-FFF2-40B4-BE49-F238E27FC236}">
                <a16:creationId xmlns:a16="http://schemas.microsoft.com/office/drawing/2014/main" id="{A23716DA-CD2F-4E2D-9F24-59D65D41A4C0}"/>
              </a:ext>
            </a:extLst>
          </p:cNvPr>
          <p:cNvSpPr/>
          <p:nvPr/>
        </p:nvSpPr>
        <p:spPr>
          <a:xfrm>
            <a:off x="548642" y="4970760"/>
            <a:ext cx="1650197" cy="7200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/>
              <a:t>Category</a:t>
            </a:r>
            <a:r>
              <a:rPr lang="sv-SE" dirty="0"/>
              <a:t> 4</a:t>
            </a:r>
          </a:p>
          <a:p>
            <a:pPr algn="ctr"/>
            <a:r>
              <a:rPr lang="sv-SE" i="1" dirty="0" err="1"/>
              <a:t>Safety-related</a:t>
            </a:r>
            <a:endParaRPr lang="sv-SE" i="1" dirty="0"/>
          </a:p>
        </p:txBody>
      </p:sp>
      <p:sp>
        <p:nvSpPr>
          <p:cNvPr id="13" name="Rectangle: Rounded Corners 8">
            <a:extLst>
              <a:ext uri="{FF2B5EF4-FFF2-40B4-BE49-F238E27FC236}">
                <a16:creationId xmlns:a16="http://schemas.microsoft.com/office/drawing/2014/main" id="{47391353-5385-416D-B272-1FAD6342E426}"/>
              </a:ext>
            </a:extLst>
          </p:cNvPr>
          <p:cNvSpPr/>
          <p:nvPr/>
        </p:nvSpPr>
        <p:spPr>
          <a:xfrm>
            <a:off x="548642" y="5834856"/>
            <a:ext cx="1650197" cy="7200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/>
              <a:t>Category</a:t>
            </a:r>
            <a:r>
              <a:rPr lang="sv-SE" dirty="0"/>
              <a:t> 5</a:t>
            </a:r>
          </a:p>
          <a:p>
            <a:pPr algn="ctr"/>
            <a:r>
              <a:rPr lang="sv-SE" i="1" dirty="0" err="1"/>
              <a:t>Safety-related</a:t>
            </a:r>
            <a:endParaRPr lang="sv-SE" i="1" dirty="0"/>
          </a:p>
        </p:txBody>
      </p:sp>
      <p:sp>
        <p:nvSpPr>
          <p:cNvPr id="14" name="Right Brace 13">
            <a:extLst>
              <a:ext uri="{FF2B5EF4-FFF2-40B4-BE49-F238E27FC236}">
                <a16:creationId xmlns:a16="http://schemas.microsoft.com/office/drawing/2014/main" id="{DAEE2F63-8905-4071-A6F4-8DF6033F0763}"/>
              </a:ext>
            </a:extLst>
          </p:cNvPr>
          <p:cNvSpPr/>
          <p:nvPr/>
        </p:nvSpPr>
        <p:spPr>
          <a:xfrm>
            <a:off x="1979690" y="2378472"/>
            <a:ext cx="939230" cy="1584176"/>
          </a:xfrm>
          <a:prstGeom prst="rightBrace">
            <a:avLst>
              <a:gd name="adj1" fmla="val 8333"/>
              <a:gd name="adj2" fmla="val 49055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5" name="Diamond 14">
            <a:extLst>
              <a:ext uri="{FF2B5EF4-FFF2-40B4-BE49-F238E27FC236}">
                <a16:creationId xmlns:a16="http://schemas.microsoft.com/office/drawing/2014/main" id="{C31CAED0-FF7B-4D68-B57F-24001C27EBC0}"/>
              </a:ext>
            </a:extLst>
          </p:cNvPr>
          <p:cNvSpPr/>
          <p:nvPr/>
        </p:nvSpPr>
        <p:spPr>
          <a:xfrm>
            <a:off x="2714802" y="2849953"/>
            <a:ext cx="939230" cy="641214"/>
          </a:xfrm>
          <a:prstGeom prst="diamond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sv-SE" sz="1600" dirty="0"/>
              <a:t>Y/N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7139121-FDE3-4EEE-8F55-0A711020A2B7}"/>
              </a:ext>
            </a:extLst>
          </p:cNvPr>
          <p:cNvSpPr/>
          <p:nvPr/>
        </p:nvSpPr>
        <p:spPr>
          <a:xfrm>
            <a:off x="2189432" y="1979830"/>
            <a:ext cx="2012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1600" i="1" dirty="0" err="1">
                <a:solidFill>
                  <a:schemeClr val="tx2"/>
                </a:solidFill>
              </a:rPr>
              <a:t>Consequences</a:t>
            </a:r>
            <a:r>
              <a:rPr lang="sv-SE" sz="1600" i="1" dirty="0">
                <a:solidFill>
                  <a:schemeClr val="tx2"/>
                </a:solidFill>
              </a:rPr>
              <a:t> to Public?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C2229CF-C179-4822-906A-1F0171B32C22}"/>
              </a:ext>
            </a:extLst>
          </p:cNvPr>
          <p:cNvSpPr txBox="1"/>
          <p:nvPr/>
        </p:nvSpPr>
        <p:spPr>
          <a:xfrm>
            <a:off x="4101429" y="2441188"/>
            <a:ext cx="473675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b="1" i="1" dirty="0">
                <a:solidFill>
                  <a:schemeClr val="bg1"/>
                </a:solidFill>
              </a:rPr>
              <a:t>L2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09CF269-7E4E-41C3-ADEF-DF82BE352B15}"/>
              </a:ext>
            </a:extLst>
          </p:cNvPr>
          <p:cNvSpPr txBox="1"/>
          <p:nvPr/>
        </p:nvSpPr>
        <p:spPr>
          <a:xfrm>
            <a:off x="4101429" y="3449300"/>
            <a:ext cx="473675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b="1" i="1" dirty="0">
                <a:solidFill>
                  <a:schemeClr val="bg1"/>
                </a:solidFill>
              </a:rPr>
              <a:t>L3</a:t>
            </a:r>
          </a:p>
        </p:txBody>
      </p:sp>
      <p:cxnSp>
        <p:nvCxnSpPr>
          <p:cNvPr id="19" name="Connector: Elbow 15">
            <a:extLst>
              <a:ext uri="{FF2B5EF4-FFF2-40B4-BE49-F238E27FC236}">
                <a16:creationId xmlns:a16="http://schemas.microsoft.com/office/drawing/2014/main" id="{350A82AE-FF3D-4578-AE36-D38A3095F5E6}"/>
              </a:ext>
            </a:extLst>
          </p:cNvPr>
          <p:cNvCxnSpPr>
            <a:cxnSpLocks/>
            <a:stCxn id="15" idx="2"/>
            <a:endCxn id="18" idx="1"/>
          </p:cNvCxnSpPr>
          <p:nvPr/>
        </p:nvCxnSpPr>
        <p:spPr>
          <a:xfrm rot="16200000" flipH="1">
            <a:off x="3571524" y="3104060"/>
            <a:ext cx="142799" cy="917012"/>
          </a:xfrm>
          <a:prstGeom prst="bentConnector2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Elbow 22">
            <a:extLst>
              <a:ext uri="{FF2B5EF4-FFF2-40B4-BE49-F238E27FC236}">
                <a16:creationId xmlns:a16="http://schemas.microsoft.com/office/drawing/2014/main" id="{7B16A367-43D3-4BA7-A274-471C3C758C1E}"/>
              </a:ext>
            </a:extLst>
          </p:cNvPr>
          <p:cNvCxnSpPr>
            <a:cxnSpLocks/>
            <a:stCxn id="15" idx="0"/>
            <a:endCxn id="17" idx="1"/>
          </p:cNvCxnSpPr>
          <p:nvPr/>
        </p:nvCxnSpPr>
        <p:spPr>
          <a:xfrm rot="5400000" flipH="1" flipV="1">
            <a:off x="3530874" y="2279398"/>
            <a:ext cx="224099" cy="917012"/>
          </a:xfrm>
          <a:prstGeom prst="bentConnector2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8E2F58EF-C0F5-4D5A-951E-A686161EB1C7}"/>
              </a:ext>
            </a:extLst>
          </p:cNvPr>
          <p:cNvSpPr txBox="1"/>
          <p:nvPr/>
        </p:nvSpPr>
        <p:spPr>
          <a:xfrm>
            <a:off x="3614683" y="2450480"/>
            <a:ext cx="35202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i="1" dirty="0">
                <a:solidFill>
                  <a:schemeClr val="tx2"/>
                </a:solidFill>
              </a:rPr>
              <a:t>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551FA65-D20D-4929-ABB2-270D74347C6B}"/>
              </a:ext>
            </a:extLst>
          </p:cNvPr>
          <p:cNvSpPr txBox="1"/>
          <p:nvPr/>
        </p:nvSpPr>
        <p:spPr>
          <a:xfrm>
            <a:off x="3577002" y="3449300"/>
            <a:ext cx="3957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i="1" dirty="0">
                <a:solidFill>
                  <a:schemeClr val="tx2"/>
                </a:solidFill>
              </a:rPr>
              <a:t>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99F8744-46C1-4D1E-A1AD-81F4D6D80965}"/>
              </a:ext>
            </a:extLst>
          </p:cNvPr>
          <p:cNvSpPr txBox="1"/>
          <p:nvPr/>
        </p:nvSpPr>
        <p:spPr>
          <a:xfrm>
            <a:off x="4101429" y="4250680"/>
            <a:ext cx="473675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b="1" i="1" dirty="0">
                <a:solidFill>
                  <a:schemeClr val="bg1"/>
                </a:solidFill>
              </a:rPr>
              <a:t>L3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36A45E0-3E96-48D3-9E7A-A6B0B05DA5DD}"/>
              </a:ext>
            </a:extLst>
          </p:cNvPr>
          <p:cNvSpPr txBox="1"/>
          <p:nvPr/>
        </p:nvSpPr>
        <p:spPr>
          <a:xfrm>
            <a:off x="3371469" y="4970760"/>
            <a:ext cx="1707691" cy="64633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b="1" i="1" dirty="0">
                <a:solidFill>
                  <a:schemeClr val="bg1"/>
                </a:solidFill>
              </a:rPr>
              <a:t>Conventional </a:t>
            </a:r>
            <a:r>
              <a:rPr lang="sv-SE" b="1" i="1" dirty="0" err="1">
                <a:solidFill>
                  <a:schemeClr val="bg1"/>
                </a:solidFill>
              </a:rPr>
              <a:t>crane</a:t>
            </a:r>
            <a:endParaRPr lang="sv-SE" b="1" i="1" dirty="0">
              <a:solidFill>
                <a:schemeClr val="bg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CEBE6E0-A6C9-4C5E-8DC9-53C50ACEE44B}"/>
              </a:ext>
            </a:extLst>
          </p:cNvPr>
          <p:cNvSpPr txBox="1"/>
          <p:nvPr/>
        </p:nvSpPr>
        <p:spPr>
          <a:xfrm>
            <a:off x="3371469" y="5836597"/>
            <a:ext cx="1707691" cy="64633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b="1" i="1" dirty="0">
                <a:solidFill>
                  <a:schemeClr val="bg1"/>
                </a:solidFill>
              </a:rPr>
              <a:t>Conventional </a:t>
            </a:r>
            <a:r>
              <a:rPr lang="sv-SE" b="1" i="1" dirty="0" err="1">
                <a:solidFill>
                  <a:schemeClr val="bg1"/>
                </a:solidFill>
              </a:rPr>
              <a:t>crane</a:t>
            </a:r>
            <a:endParaRPr lang="sv-SE" b="1" i="1" dirty="0">
              <a:solidFill>
                <a:schemeClr val="bg1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EDAA0BAE-3956-427E-AD1C-A0CDA0820B1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195"/>
          <a:stretch/>
        </p:blipFill>
        <p:spPr>
          <a:xfrm>
            <a:off x="5327633" y="3026544"/>
            <a:ext cx="1191688" cy="14600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B9DD764-E1AC-4027-8EBB-C7A90214AC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5344" y="3010577"/>
            <a:ext cx="1224136" cy="14600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8" name="Rectangle: Rounded Corners 36">
            <a:extLst>
              <a:ext uri="{FF2B5EF4-FFF2-40B4-BE49-F238E27FC236}">
                <a16:creationId xmlns:a16="http://schemas.microsoft.com/office/drawing/2014/main" id="{27AD0807-4D1D-4E04-B6F6-849C70E4393B}"/>
              </a:ext>
            </a:extLst>
          </p:cNvPr>
          <p:cNvSpPr/>
          <p:nvPr/>
        </p:nvSpPr>
        <p:spPr>
          <a:xfrm>
            <a:off x="3245956" y="1669820"/>
            <a:ext cx="1912338" cy="364995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sv-SE" sz="1600" dirty="0"/>
              <a:t>CLASSIFICATION</a:t>
            </a:r>
          </a:p>
        </p:txBody>
      </p:sp>
      <p:sp>
        <p:nvSpPr>
          <p:cNvPr id="29" name="Rectangle: Rounded Corners 37">
            <a:extLst>
              <a:ext uri="{FF2B5EF4-FFF2-40B4-BE49-F238E27FC236}">
                <a16:creationId xmlns:a16="http://schemas.microsoft.com/office/drawing/2014/main" id="{72FD721E-0BE0-4BA9-9164-7FF381679534}"/>
              </a:ext>
            </a:extLst>
          </p:cNvPr>
          <p:cNvSpPr/>
          <p:nvPr/>
        </p:nvSpPr>
        <p:spPr>
          <a:xfrm>
            <a:off x="5158294" y="1669819"/>
            <a:ext cx="1444866" cy="364995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sv-SE" sz="1600" dirty="0"/>
              <a:t>DESIGN</a:t>
            </a:r>
          </a:p>
        </p:txBody>
      </p:sp>
      <p:sp>
        <p:nvSpPr>
          <p:cNvPr id="30" name="Rectangle: Rounded Corners 38">
            <a:extLst>
              <a:ext uri="{FF2B5EF4-FFF2-40B4-BE49-F238E27FC236}">
                <a16:creationId xmlns:a16="http://schemas.microsoft.com/office/drawing/2014/main" id="{C7A06621-6892-45DE-B449-DEB350F858B8}"/>
              </a:ext>
            </a:extLst>
          </p:cNvPr>
          <p:cNvSpPr/>
          <p:nvPr/>
        </p:nvSpPr>
        <p:spPr>
          <a:xfrm>
            <a:off x="6603160" y="1669821"/>
            <a:ext cx="1473200" cy="364994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sv-SE" sz="1600" dirty="0"/>
              <a:t>INSPECTION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464BDBB-9F33-419A-946A-F25FC678B899}"/>
              </a:ext>
            </a:extLst>
          </p:cNvPr>
          <p:cNvSpPr txBox="1"/>
          <p:nvPr/>
        </p:nvSpPr>
        <p:spPr>
          <a:xfrm>
            <a:off x="5027653" y="2090440"/>
            <a:ext cx="17076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dirty="0" err="1"/>
              <a:t>Requirements</a:t>
            </a:r>
            <a:r>
              <a:rPr lang="sv-SE" sz="1400" dirty="0"/>
              <a:t> </a:t>
            </a:r>
            <a:r>
              <a:rPr lang="sv-SE" sz="1400" dirty="0" err="1"/>
              <a:t>with</a:t>
            </a:r>
            <a:r>
              <a:rPr lang="sv-SE" sz="1400" dirty="0"/>
              <a:t> </a:t>
            </a:r>
            <a:r>
              <a:rPr lang="sv-SE" sz="1400" dirty="0" err="1"/>
              <a:t>reference</a:t>
            </a:r>
            <a:r>
              <a:rPr lang="sv-SE" sz="1400" dirty="0"/>
              <a:t> to KTA 3902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4DFD8BB-5BB7-4710-B6D3-CA5496896D8C}"/>
              </a:ext>
            </a:extLst>
          </p:cNvPr>
          <p:cNvCxnSpPr>
            <a:cxnSpLocks/>
          </p:cNvCxnSpPr>
          <p:nvPr/>
        </p:nvCxnSpPr>
        <p:spPr>
          <a:xfrm>
            <a:off x="4805947" y="4826744"/>
            <a:ext cx="4521685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0FFE97A-77B9-49E1-AAEB-D38CE3F9A2C3}"/>
              </a:ext>
            </a:extLst>
          </p:cNvPr>
          <p:cNvSpPr txBox="1"/>
          <p:nvPr/>
        </p:nvSpPr>
        <p:spPr>
          <a:xfrm>
            <a:off x="5705745" y="5508898"/>
            <a:ext cx="17076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dirty="0"/>
              <a:t>AFS </a:t>
            </a:r>
            <a:r>
              <a:rPr lang="en-US" sz="1600" dirty="0"/>
              <a:t>2008:3</a:t>
            </a:r>
            <a:endParaRPr lang="sv-SE" sz="16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982E5D8-CAF8-4294-A6BD-2A9CA88A29AD}"/>
              </a:ext>
            </a:extLst>
          </p:cNvPr>
          <p:cNvSpPr txBox="1"/>
          <p:nvPr/>
        </p:nvSpPr>
        <p:spPr>
          <a:xfrm>
            <a:off x="6559591" y="2085846"/>
            <a:ext cx="151677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dirty="0" err="1"/>
              <a:t>Requirements</a:t>
            </a:r>
            <a:r>
              <a:rPr lang="sv-SE" sz="1400" dirty="0"/>
              <a:t> </a:t>
            </a:r>
            <a:r>
              <a:rPr lang="sv-SE" sz="1400" dirty="0" err="1"/>
              <a:t>with</a:t>
            </a:r>
            <a:r>
              <a:rPr lang="sv-SE" sz="1400" dirty="0"/>
              <a:t> </a:t>
            </a:r>
            <a:r>
              <a:rPr lang="sv-SE" sz="1400" dirty="0" err="1"/>
              <a:t>reference</a:t>
            </a:r>
            <a:r>
              <a:rPr lang="sv-SE" sz="1400" dirty="0"/>
              <a:t> to KTA 3903</a:t>
            </a:r>
          </a:p>
        </p:txBody>
      </p:sp>
      <p:sp>
        <p:nvSpPr>
          <p:cNvPr id="35" name="Rectangle: Rounded Corners 40">
            <a:extLst>
              <a:ext uri="{FF2B5EF4-FFF2-40B4-BE49-F238E27FC236}">
                <a16:creationId xmlns:a16="http://schemas.microsoft.com/office/drawing/2014/main" id="{4E256C6A-59C0-4599-B575-50064C67A5BF}"/>
              </a:ext>
            </a:extLst>
          </p:cNvPr>
          <p:cNvSpPr/>
          <p:nvPr/>
        </p:nvSpPr>
        <p:spPr>
          <a:xfrm>
            <a:off x="8076360" y="1669821"/>
            <a:ext cx="1467296" cy="364994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sv-SE" sz="1600" dirty="0"/>
              <a:t>QUALITY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57B4B6C-EA20-405B-A99A-9720029BF1A7}"/>
              </a:ext>
            </a:extLst>
          </p:cNvPr>
          <p:cNvSpPr txBox="1"/>
          <p:nvPr/>
        </p:nvSpPr>
        <p:spPr>
          <a:xfrm>
            <a:off x="8450319" y="2441188"/>
            <a:ext cx="544005" cy="369332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b="1" i="1" dirty="0">
                <a:solidFill>
                  <a:schemeClr val="bg1"/>
                </a:solidFill>
              </a:rPr>
              <a:t>Q1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3C2CDDC-636E-49E6-B778-703C93BB7C2D}"/>
              </a:ext>
            </a:extLst>
          </p:cNvPr>
          <p:cNvSpPr txBox="1"/>
          <p:nvPr/>
        </p:nvSpPr>
        <p:spPr>
          <a:xfrm>
            <a:off x="8450319" y="5258792"/>
            <a:ext cx="544005" cy="369332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b="1" i="1" dirty="0">
                <a:solidFill>
                  <a:schemeClr val="bg1"/>
                </a:solidFill>
              </a:rPr>
              <a:t>Q2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7FD969D-E4D1-4586-9260-0405F081293C}"/>
              </a:ext>
            </a:extLst>
          </p:cNvPr>
          <p:cNvSpPr txBox="1"/>
          <p:nvPr/>
        </p:nvSpPr>
        <p:spPr>
          <a:xfrm>
            <a:off x="7763957" y="5755218"/>
            <a:ext cx="17076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dirty="0"/>
              <a:t>AFS </a:t>
            </a:r>
            <a:r>
              <a:rPr lang="en-US" sz="1600" dirty="0"/>
              <a:t>2003:6</a:t>
            </a:r>
            <a:endParaRPr lang="sv-SE" sz="16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1E01188-8EE2-4F18-8609-BB966794DC6F}"/>
              </a:ext>
            </a:extLst>
          </p:cNvPr>
          <p:cNvSpPr/>
          <p:nvPr/>
        </p:nvSpPr>
        <p:spPr>
          <a:xfrm>
            <a:off x="8076360" y="2959529"/>
            <a:ext cx="1467297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1400" dirty="0" err="1"/>
              <a:t>Requirements</a:t>
            </a:r>
            <a:r>
              <a:rPr lang="sv-SE" sz="1400" dirty="0"/>
              <a:t> </a:t>
            </a:r>
            <a:r>
              <a:rPr lang="sv-SE" sz="1400" dirty="0" err="1"/>
              <a:t>with</a:t>
            </a:r>
            <a:r>
              <a:rPr lang="sv-SE" sz="1400" dirty="0"/>
              <a:t> </a:t>
            </a:r>
            <a:r>
              <a:rPr lang="sv-SE" sz="1400" dirty="0" err="1"/>
              <a:t>reference</a:t>
            </a:r>
            <a:r>
              <a:rPr lang="sv-SE" sz="1400" dirty="0"/>
              <a:t> to</a:t>
            </a:r>
          </a:p>
          <a:p>
            <a:pPr algn="ctr"/>
            <a:r>
              <a:rPr lang="sv-SE" sz="1400" dirty="0"/>
              <a:t>KTA 3902</a:t>
            </a:r>
          </a:p>
          <a:p>
            <a:pPr algn="ctr"/>
            <a:r>
              <a:rPr lang="sv-SE" sz="1400" dirty="0"/>
              <a:t>KTA 3903</a:t>
            </a:r>
          </a:p>
          <a:p>
            <a:pPr algn="ctr"/>
            <a:r>
              <a:rPr lang="sv-SE" sz="1400" dirty="0"/>
              <a:t>AFS </a:t>
            </a:r>
            <a:r>
              <a:rPr lang="en-US" sz="1400" dirty="0"/>
              <a:t>2003:6</a:t>
            </a:r>
            <a:endParaRPr lang="sv-SE" sz="1400" dirty="0"/>
          </a:p>
          <a:p>
            <a:pPr algn="ctr"/>
            <a:endParaRPr lang="sv-SE" sz="1400" dirty="0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8A385279-7310-450F-9C93-7D3EFEBD7FE7}"/>
              </a:ext>
            </a:extLst>
          </p:cNvPr>
          <p:cNvSpPr txBox="1">
            <a:spLocks noGrp="1"/>
          </p:cNvSpPr>
          <p:nvPr>
            <p:ph type="body" sz="quarter" idx="14"/>
          </p:nvPr>
        </p:nvSpPr>
        <p:spPr>
          <a:xfrm>
            <a:off x="1103709" y="931026"/>
            <a:ext cx="9910655" cy="741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hlinkClick r:id="rId5"/>
              </a:rPr>
              <a:t>ESS-0135186</a:t>
            </a:r>
            <a:r>
              <a:rPr lang="sv-SE" dirty="0" smtClean="0"/>
              <a:t> </a:t>
            </a:r>
            <a:r>
              <a:rPr lang="en-GB" i="1" dirty="0"/>
              <a:t>ESS Rules for Radiation Safety Classification of Lifting Devices including Technical and Quality </a:t>
            </a:r>
            <a:r>
              <a:rPr lang="en-GB" i="1" dirty="0" smtClean="0"/>
              <a:t>Requirements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0541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ES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9DC"/>
      </a:accent1>
      <a:accent2>
        <a:srgbClr val="003366"/>
      </a:accent2>
      <a:accent3>
        <a:srgbClr val="99BE00"/>
      </a:accent3>
      <a:accent4>
        <a:srgbClr val="006646"/>
      </a:accent4>
      <a:accent5>
        <a:srgbClr val="FF7D00"/>
      </a:accent5>
      <a:accent6>
        <a:srgbClr val="821482"/>
      </a:accent6>
      <a:hlink>
        <a:srgbClr val="0099DC"/>
      </a:hlink>
      <a:folHlink>
        <a:srgbClr val="0099DC"/>
      </a:folHlink>
    </a:clrScheme>
    <a:fontScheme name="ESS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>
            <a:solidFill>
              <a:srgbClr val="66666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5" id="{C8E05FD6-4408-40A1-AAFA-F1913A6B3D38}" vid="{2ACFAA60-6D1B-4172-9AA5-52CCB5CBBC4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ESS-0060907 - Chess Core Powerpoint</Template>
  <TotalTime>51</TotalTime>
  <Words>128</Words>
  <Application>Microsoft Office PowerPoint</Application>
  <PresentationFormat>Widescreen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Segoe UI</vt:lpstr>
      <vt:lpstr>Segoe UI Light</vt:lpstr>
      <vt:lpstr>Segoe UI Semibold</vt:lpstr>
      <vt:lpstr>Wingdings</vt:lpstr>
      <vt:lpstr>Office-tema</vt:lpstr>
      <vt:lpstr>Classification of lifting devices</vt:lpstr>
    </vt:vector>
  </TitlesOfParts>
  <Company>European Spallation Source ERIC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Sjöholm</dc:creator>
  <cp:lastModifiedBy>Michael Sjöholm</cp:lastModifiedBy>
  <cp:revision>6</cp:revision>
  <cp:lastPrinted>2019-03-08T10:27:30Z</cp:lastPrinted>
  <dcterms:created xsi:type="dcterms:W3CDTF">2023-01-12T09:19:58Z</dcterms:created>
  <dcterms:modified xsi:type="dcterms:W3CDTF">2023-01-12T10:38:03Z</dcterms:modified>
</cp:coreProperties>
</file>