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2" r:id="rId5"/>
    <p:sldId id="267" r:id="rId6"/>
    <p:sldId id="280" r:id="rId7"/>
    <p:sldId id="279" r:id="rId8"/>
    <p:sldId id="268" r:id="rId9"/>
    <p:sldId id="281" r:id="rId10"/>
    <p:sldId id="277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6" autoAdjust="0"/>
    <p:restoredTop sz="94681" autoAdjust="0"/>
  </p:normalViewPr>
  <p:slideViewPr>
    <p:cSldViewPr snapToGrid="0" snapToObjects="1">
      <p:cViewPr>
        <p:scale>
          <a:sx n="80" d="100"/>
          <a:sy n="80" d="100"/>
        </p:scale>
        <p:origin x="10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2023-01-15</a:t>
            </a:fld>
            <a:endParaRPr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dirty="0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dirty="0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This is a title for</a:t>
            </a:r>
            <a:br>
              <a:rPr lang="en-GB" dirty="0"/>
            </a:br>
            <a:r>
              <a:rPr lang="en-GB" dirty="0"/>
              <a:t>a PowerPoint presentation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Optional subtitle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&lt;NAME NAMESON&gt;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2023-01-15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the classification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Which HVAC systems and equipment may require classification?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8729914" cy="4768062"/>
          </a:xfrm>
        </p:spPr>
        <p:txBody>
          <a:bodyPr>
            <a:normAutofit fontScale="85000" lnSpcReduction="10000"/>
          </a:bodyPr>
          <a:lstStyle/>
          <a:p>
            <a:pPr marL="214313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Parts which fall under definition of nuclear ventilation systems per ISO 17873, and which provide the following funtions, either directly to radiologically classified areas or to equipment serving such ares:</a:t>
            </a: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Contributing to </a:t>
            </a:r>
            <a:r>
              <a:rPr lang="en-US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static confinement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providing </a:t>
            </a:r>
            <a:r>
              <a:rPr lang="en-US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dynamic confinement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(pressure cascade) between rooms/enclosures characterizing with different radiological classification (risk levels) and between the facility and the external atmosphere</a:t>
            </a: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Providing </a:t>
            </a:r>
            <a:r>
              <a:rPr lang="sv-SE" sz="21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purification or filtration of potential contaminants</a:t>
            </a:r>
            <a:endParaRPr lang="en-US" sz="21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Participating to </a:t>
            </a:r>
            <a:r>
              <a:rPr lang="sv-SE" sz="21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monitoring of potential releases </a:t>
            </a: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(through organization or air flow, dedicated extraction points, etc.)</a:t>
            </a: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v-SE" sz="21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Renewing air</a:t>
            </a: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within the served volumes</a:t>
            </a: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v-SE" sz="21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Conditioning of room atmosphere </a:t>
            </a: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(cooling, heating), when it contributes to the correct operation of critical machines and safety of otherwise hazardous processes occuring in served volumes</a:t>
            </a:r>
          </a:p>
          <a:p>
            <a:pPr marL="671513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certain configurations and situations, </a:t>
            </a:r>
            <a:r>
              <a:rPr lang="sv-SE" sz="21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guaranteeing comfort to the operators</a:t>
            </a:r>
            <a:r>
              <a:rPr lang="sv-SE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the work undertaked in served rooms</a:t>
            </a:r>
          </a:p>
          <a:p>
            <a:pPr marL="541338" lvl="1" indent="-327025">
              <a:spcBef>
                <a:spcPts val="600"/>
              </a:spcBef>
              <a:spcAft>
                <a:spcPts val="600"/>
              </a:spcAft>
            </a:pPr>
            <a:endParaRPr lang="sv-SE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933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equipment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HVAC equipment and most common functions they take contribute to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384092" cy="4768062"/>
          </a:xfrm>
        </p:spPr>
        <p:txBody>
          <a:bodyPr/>
          <a:lstStyle/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Air handling units, including air supply fans, outside air filters, heating and cooling coils (functions a, d, e, f)</a:t>
            </a:r>
          </a:p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Local air cooling and heating units (functions c, e, f)</a:t>
            </a:r>
          </a:p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Ductwork and air disctribution/exhaust devices (functions a, b, c, e, f)</a:t>
            </a:r>
          </a:p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Exhaust fans (functions a, d, e, f)</a:t>
            </a:r>
          </a:p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Fitration units (a, b)</a:t>
            </a:r>
          </a:p>
          <a:p>
            <a:pPr marL="719138" lvl="1" indent="-504825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Isolation dampers and fire dampers (a)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14313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14313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Systems such as fire protection, cooling and heating water distribution, potable water distribution, drainage, etc. fall under mechanical and not HVAC classification. 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653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Governing rules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HVAC systems and equipment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66466D-47C9-4D74-A12E-6E0A050B37DC}"/>
              </a:ext>
            </a:extLst>
          </p:cNvPr>
          <p:cNvSpPr txBox="1"/>
          <p:nvPr/>
        </p:nvSpPr>
        <p:spPr>
          <a:xfrm>
            <a:off x="724422" y="5146613"/>
            <a:ext cx="2836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‘</a:t>
            </a:r>
            <a:r>
              <a:rPr lang="en-US" sz="1600" i="1" dirty="0"/>
              <a:t>ESS rules for radiation safety classification of HVAC systems and components</a:t>
            </a:r>
            <a:r>
              <a:rPr lang="en-US" sz="1600" dirty="0"/>
              <a:t>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7DC7AE-6D57-49DC-AAD8-6A043BD256C0}"/>
              </a:ext>
            </a:extLst>
          </p:cNvPr>
          <p:cNvSpPr txBox="1"/>
          <p:nvPr/>
        </p:nvSpPr>
        <p:spPr>
          <a:xfrm>
            <a:off x="724422" y="1932190"/>
            <a:ext cx="1563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ESS-0036956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36EA2-E21C-7B30-A843-B3B9DAFA79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60" t="14915" r="35632" b="4292"/>
          <a:stretch/>
        </p:blipFill>
        <p:spPr>
          <a:xfrm>
            <a:off x="1195647" y="2365579"/>
            <a:ext cx="1894115" cy="27183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3AFF2B-1603-52C2-120F-BA4DF8D39557}"/>
              </a:ext>
            </a:extLst>
          </p:cNvPr>
          <p:cNvSpPr txBox="1"/>
          <p:nvPr/>
        </p:nvSpPr>
        <p:spPr>
          <a:xfrm>
            <a:off x="4530435" y="2511649"/>
            <a:ext cx="6948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HVAC classification for public radiation safety function</a:t>
            </a:r>
          </a:p>
          <a:p>
            <a:endParaRPr lang="en-US" sz="1600" dirty="0"/>
          </a:p>
          <a:p>
            <a:pPr>
              <a:tabLst>
                <a:tab pos="5021263" algn="l"/>
              </a:tabLst>
            </a:pPr>
            <a:r>
              <a:rPr lang="en-US" sz="1600" dirty="0"/>
              <a:t>Cat 1, 2 and 3 (safety SSC) per ESS-00016468 	VQC1</a:t>
            </a:r>
          </a:p>
          <a:p>
            <a:pPr>
              <a:tabLst>
                <a:tab pos="5021263" algn="l"/>
              </a:tabLst>
            </a:pPr>
            <a:r>
              <a:rPr lang="en-US" sz="1600" dirty="0"/>
              <a:t>Cat 4 and 5 (safety-related SSC) per ESS-0016468	VQC2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97274D-08D3-DE60-DB2F-3086D99EAFB1}"/>
              </a:ext>
            </a:extLst>
          </p:cNvPr>
          <p:cNvSpPr txBox="1"/>
          <p:nvPr/>
        </p:nvSpPr>
        <p:spPr>
          <a:xfrm>
            <a:off x="4530435" y="4235506"/>
            <a:ext cx="69480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HVAC classification for worker radiation safety function</a:t>
            </a:r>
          </a:p>
          <a:p>
            <a:endParaRPr lang="en-US" sz="1600" dirty="0"/>
          </a:p>
          <a:p>
            <a:pPr>
              <a:tabLst>
                <a:tab pos="5021263" algn="l"/>
              </a:tabLst>
            </a:pPr>
            <a:r>
              <a:rPr lang="en-US" sz="1600" dirty="0"/>
              <a:t>DIDW-L1 per ESS-1408051 	VQC2</a:t>
            </a:r>
          </a:p>
          <a:p>
            <a:pPr>
              <a:tabLst>
                <a:tab pos="5021263" algn="l"/>
              </a:tabLst>
            </a:pPr>
            <a:r>
              <a:rPr lang="en-US" sz="1600" dirty="0"/>
              <a:t>DIDW-L2 per ESS-1408051 	VQC2</a:t>
            </a:r>
          </a:p>
          <a:p>
            <a:pPr>
              <a:tabLst>
                <a:tab pos="5021263" algn="l"/>
              </a:tabLst>
            </a:pPr>
            <a:r>
              <a:rPr lang="en-US" sz="1600" dirty="0"/>
              <a:t>DIDW-L3 per ESS-1408051 	VQC2</a:t>
            </a:r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DDF4-C1B4-414C-8587-D3E04285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What does VQC2 means?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0752C-31A8-4F89-A5BF-1F29C8E6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39232-FE5C-4DC7-9448-71EF29197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C9CE3-8027-4439-9117-DA6C52343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HVAC systems and equipment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7AA96-02B7-4BBE-B215-D61DEC9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478475" cy="4768062"/>
          </a:xfrm>
        </p:spPr>
        <p:txBody>
          <a:bodyPr>
            <a:normAutofit/>
          </a:bodyPr>
          <a:lstStyle/>
          <a:p>
            <a:pPr lvl="1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Industrial level components, applicable design requirments are derived from EN and ISO standards, no specific safet standards are used</a:t>
            </a:r>
          </a:p>
          <a:p>
            <a:pPr lvl="1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 differences between VQC1 and VQC2 limit to quality requirements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4375" lvl="2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4375" lvl="2" indent="0">
              <a:buNone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ESS-0037914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ESS rules for technical requirements applicable to HVAC systems and components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4375" lvl="2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Identifies technical requirements applicable to all typical components, depending on classification of served area (based on ISO 17873 categorization) and type of risk</a:t>
            </a:r>
          </a:p>
          <a:p>
            <a:pPr marL="714375" lvl="2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Does not cover mechanical, electrical nor automation components</a:t>
            </a:r>
          </a:p>
          <a:p>
            <a:pPr marL="714375" lvl="2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4375" lvl="2" indent="0">
              <a:buNone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ESS-0083831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ESS rules for quality requirements applicable to HVAC systems and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BFEAB-3DF6-462D-8EBF-E45337F3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017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A3DC72CB73044181C7DE6CB1AC423B" ma:contentTypeVersion="12" ma:contentTypeDescription="Skapa ett nytt dokument." ma:contentTypeScope="" ma:versionID="cef28080aa79dffd8283edc01a02c8d7">
  <xsd:schema xmlns:xsd="http://www.w3.org/2001/XMLSchema" xmlns:xs="http://www.w3.org/2001/XMLSchema" xmlns:p="http://schemas.microsoft.com/office/2006/metadata/properties" xmlns:ns3="cec2b554-aa3c-42f2-9782-50e2fe04f3e7" xmlns:ns4="05f9b121-ba71-47fe-89a7-05ad70324c38" targetNamespace="http://schemas.microsoft.com/office/2006/metadata/properties" ma:root="true" ma:fieldsID="1071d7fc6844fa748d7b6b2c1d245102" ns3:_="" ns4:_="">
    <xsd:import namespace="cec2b554-aa3c-42f2-9782-50e2fe04f3e7"/>
    <xsd:import namespace="05f9b121-ba71-47fe-89a7-05ad70324c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2b554-aa3c-42f2-9782-50e2fe04f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9b121-ba71-47fe-89a7-05ad70324c3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302B34-A357-4C7F-AC31-71118931FB09}">
  <ds:schemaRefs>
    <ds:schemaRef ds:uri="http://schemas.microsoft.com/office/2006/documentManagement/types"/>
    <ds:schemaRef ds:uri="05f9b121-ba71-47fe-89a7-05ad70324c38"/>
    <ds:schemaRef ds:uri="http://purl.org/dc/terms/"/>
    <ds:schemaRef ds:uri="http://purl.org/dc/elements/1.1/"/>
    <ds:schemaRef ds:uri="http://schemas.microsoft.com/office/infopath/2007/PartnerControls"/>
    <ds:schemaRef ds:uri="cec2b554-aa3c-42f2-9782-50e2fe04f3e7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111292E-5518-43C5-AEFB-A4B19042A1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c2b554-aa3c-42f2-9782-50e2fe04f3e7"/>
    <ds:schemaRef ds:uri="05f9b121-ba71-47fe-89a7-05ad70324c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E9224D-6FC4-4325-BE7C-32B9179225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528</TotalTime>
  <Words>508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This is a title for a PowerPoint presentation</vt:lpstr>
      <vt:lpstr>Scope of the classification</vt:lpstr>
      <vt:lpstr>Examples of equipment</vt:lpstr>
      <vt:lpstr>Governing rules</vt:lpstr>
      <vt:lpstr>What does VQC2 means?</vt:lpstr>
      <vt:lpstr>Finish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Dawid Jodłowiec</cp:lastModifiedBy>
  <cp:revision>25</cp:revision>
  <cp:lastPrinted>2019-03-08T10:27:30Z</cp:lastPrinted>
  <dcterms:created xsi:type="dcterms:W3CDTF">2020-01-21T09:56:49Z</dcterms:created>
  <dcterms:modified xsi:type="dcterms:W3CDTF">2023-01-16T00:10:45Z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0x010100CCA3DC72CB73044181C7DE6CB1AC423B</vt:lpwstr>
  </property>
</Properties>
</file>