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292" r:id="rId3"/>
    <p:sldId id="268" r:id="rId4"/>
    <p:sldId id="288" r:id="rId5"/>
    <p:sldId id="291" r:id="rId6"/>
    <p:sldId id="290" r:id="rId7"/>
    <p:sldId id="289" r:id="rId8"/>
    <p:sldId id="293" r:id="rId9"/>
    <p:sldId id="298" r:id="rId10"/>
    <p:sldId id="297" r:id="rId11"/>
    <p:sldId id="273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13" autoAdjust="0"/>
    <p:restoredTop sz="94694" autoAdjust="0"/>
  </p:normalViewPr>
  <p:slideViewPr>
    <p:cSldViewPr snapToGrid="0" snapToObjects="1">
      <p:cViewPr varScale="1">
        <p:scale>
          <a:sx n="109" d="100"/>
          <a:sy n="109" d="100"/>
        </p:scale>
        <p:origin x="10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2023-03-06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Pictures show slit system SL1 on the guide below the E02 shielding (left) and guide exchanger (right) during the FAT in June.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32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Pictures show the installation of the guide system in E02.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564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picture shows what stays there after the guide return.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4667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picture indicates the changes in the design of the old (left) and new (right) instrument shutter.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023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STAP SPRING 2023 - BEER status update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STAP SPRING 2023 - BEER status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sv-SE"/>
              <a:t>2023-03-06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STAP SPRING 2023 - BEER status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STAP SPRING 2023 - BEER status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STAP SPRING 2023 - BEER status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STAP SPRING 2023 - BEER status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STAP SPRING 2023 - BEER status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2023-03-06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STAP SPRING 2023 - BEER status update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8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Instruments status update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Jochen Fenske &amp; Gregor Nowak &amp; Premek Beran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>
                <a:solidFill>
                  <a:schemeClr val="bg1"/>
                </a:solidFill>
              </a:rPr>
              <a:t>2023-03-06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327" y="435228"/>
            <a:ext cx="908411" cy="75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01064-38BC-8D45-9964-A798FBF76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770" y="396000"/>
            <a:ext cx="46043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STAP SPRING 2023 - BEER status update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CD82C-7533-8A86-CB8C-1515401D4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Hereon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343063"/>
            <a:ext cx="10870621" cy="4768062"/>
          </a:xfrm>
        </p:spPr>
        <p:txBody>
          <a:bodyPr/>
          <a:lstStyle/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RC-manufacturing started at JJ-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xray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 Decision on BEER detector technology made at 16.12.2023 =&gt; 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r>
              <a:rPr lang="en-GB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C-MWPC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4988" lvl="1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STAP SPRING 2023 - BEER status update</a:t>
            </a:r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Components status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CA73C44E-F26D-0D4A-AEA5-AB85AF9B5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11" y="1562100"/>
            <a:ext cx="8475403" cy="4768850"/>
          </a:xfr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4542A824-F8C5-0E4E-8987-F7BAACEFC0B0}"/>
              </a:ext>
            </a:extLst>
          </p:cNvPr>
          <p:cNvSpPr txBox="1"/>
          <p:nvPr/>
        </p:nvSpPr>
        <p:spPr>
          <a:xfrm>
            <a:off x="5098073" y="1835058"/>
            <a:ext cx="2801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guide E02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Delivery: Nov 21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SAT: Mar 23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055E82B1-A6D9-B748-93DC-B24642955AED}"/>
              </a:ext>
            </a:extLst>
          </p:cNvPr>
          <p:cNvSpPr txBox="1"/>
          <p:nvPr/>
        </p:nvSpPr>
        <p:spPr>
          <a:xfrm>
            <a:off x="5544394" y="4408927"/>
            <a:ext cx="2375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shielding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 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Bottom part: Sep 22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Upper part: Q1 23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FF6C3B-4B16-5947-8E25-98A15368117C}"/>
              </a:ext>
            </a:extLst>
          </p:cNvPr>
          <p:cNvSpPr txBox="1"/>
          <p:nvPr/>
        </p:nvSpPr>
        <p:spPr>
          <a:xfrm>
            <a:off x="1206693" y="2041804"/>
            <a:ext cx="2418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shutter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CDR: Nov 22 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SAT: Apr 23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8C97693C-3A3C-AA4E-8547-8758BF7078C0}"/>
              </a:ext>
            </a:extLst>
          </p:cNvPr>
          <p:cNvSpPr txBox="1"/>
          <p:nvPr/>
        </p:nvSpPr>
        <p:spPr>
          <a:xfrm>
            <a:off x="6435095" y="634434"/>
            <a:ext cx="323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cave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CDR: Aug 23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SAT: Mar 24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2391CFFC-781E-FF4C-B7CB-1E8AF814DB66}"/>
              </a:ext>
            </a:extLst>
          </p:cNvPr>
          <p:cNvSpPr txBox="1"/>
          <p:nvPr/>
        </p:nvSpPr>
        <p:spPr>
          <a:xfrm>
            <a:off x="9682579" y="1779649"/>
            <a:ext cx="1809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hutch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CDR: Jul 23 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SAT: Mar 24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16F998C7-5579-FF46-9B42-EF6F4FA51C14}"/>
              </a:ext>
            </a:extLst>
          </p:cNvPr>
          <p:cNvSpPr txBox="1"/>
          <p:nvPr/>
        </p:nvSpPr>
        <p:spPr>
          <a:xfrm>
            <a:off x="8244661" y="3771673"/>
            <a:ext cx="323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tower and detectors</a:t>
            </a:r>
          </a:p>
          <a:p>
            <a:pPr algn="l"/>
            <a:r>
              <a:rPr lang="en-GB" dirty="0">
                <a:solidFill>
                  <a:schemeClr val="accent5"/>
                </a:solidFill>
              </a:rPr>
              <a:t>Delivery: Feb 24</a:t>
            </a:r>
          </a:p>
          <a:p>
            <a:pPr algn="l"/>
            <a:r>
              <a:rPr lang="en-GB" dirty="0">
                <a:solidFill>
                  <a:schemeClr val="accent5"/>
                </a:solidFill>
              </a:rPr>
              <a:t>Installation: Mar-Oct 24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614ACB09-35F9-8246-AC13-47F4412EFFB1}"/>
              </a:ext>
            </a:extLst>
          </p:cNvPr>
          <p:cNvSpPr txBox="1"/>
          <p:nvPr/>
        </p:nvSpPr>
        <p:spPr>
          <a:xfrm>
            <a:off x="1955530" y="5631186"/>
            <a:ext cx="323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In-bunker guide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Delivery: Mar 24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Installation: Apr 24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14E40F75-2A59-C548-B4BF-24AADA484ED4}"/>
              </a:ext>
            </a:extLst>
          </p:cNvPr>
          <p:cNvSpPr txBox="1"/>
          <p:nvPr/>
        </p:nvSpPr>
        <p:spPr>
          <a:xfrm>
            <a:off x="273684" y="3203530"/>
            <a:ext cx="2319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Choppers cascade</a:t>
            </a:r>
          </a:p>
          <a:p>
            <a:pPr algn="l"/>
            <a:r>
              <a:rPr lang="en-GB" dirty="0">
                <a:solidFill>
                  <a:schemeClr val="accent5"/>
                </a:solidFill>
              </a:rPr>
              <a:t>Delivery: Jul 24</a:t>
            </a:r>
          </a:p>
          <a:p>
            <a:pPr algn="l"/>
            <a:r>
              <a:rPr lang="en-GB" dirty="0">
                <a:solidFill>
                  <a:schemeClr val="accent5"/>
                </a:solidFill>
              </a:rPr>
              <a:t>Installation: Sep 24</a:t>
            </a:r>
          </a:p>
        </p:txBody>
      </p:sp>
      <p:sp>
        <p:nvSpPr>
          <p:cNvPr id="22" name="Down Arrow 18">
            <a:extLst>
              <a:ext uri="{FF2B5EF4-FFF2-40B4-BE49-F238E27FC236}">
                <a16:creationId xmlns:a16="http://schemas.microsoft.com/office/drawing/2014/main" id="{B59EE751-6883-B044-B5DF-E5EBBC3198BC}"/>
              </a:ext>
            </a:extLst>
          </p:cNvPr>
          <p:cNvSpPr/>
          <p:nvPr/>
        </p:nvSpPr>
        <p:spPr>
          <a:xfrm rot="20519390">
            <a:off x="1518113" y="4122689"/>
            <a:ext cx="269690" cy="114400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0">
            <a:extLst>
              <a:ext uri="{FF2B5EF4-FFF2-40B4-BE49-F238E27FC236}">
                <a16:creationId xmlns:a16="http://schemas.microsoft.com/office/drawing/2014/main" id="{11976496-C1D2-CD47-9172-C158B12FCC12}"/>
              </a:ext>
            </a:extLst>
          </p:cNvPr>
          <p:cNvSpPr/>
          <p:nvPr/>
        </p:nvSpPr>
        <p:spPr>
          <a:xfrm rot="20604990">
            <a:off x="2449617" y="2908773"/>
            <a:ext cx="153661" cy="1909113"/>
          </a:xfrm>
          <a:prstGeom prst="downArrow">
            <a:avLst>
              <a:gd name="adj1" fmla="val 3428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D2C5354-C7C1-2F43-9B51-25B7ED6411FF}"/>
              </a:ext>
            </a:extLst>
          </p:cNvPr>
          <p:cNvSpPr/>
          <p:nvPr/>
        </p:nvSpPr>
        <p:spPr>
          <a:xfrm rot="3997285">
            <a:off x="5219744" y="1723886"/>
            <a:ext cx="443398" cy="4996063"/>
          </a:xfrm>
          <a:prstGeom prst="rightBrace">
            <a:avLst>
              <a:gd name="adj1" fmla="val 8333"/>
              <a:gd name="adj2" fmla="val 44486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75CAD33-0751-BD47-871F-23A708A7549D}"/>
              </a:ext>
            </a:extLst>
          </p:cNvPr>
          <p:cNvSpPr/>
          <p:nvPr/>
        </p:nvSpPr>
        <p:spPr>
          <a:xfrm rot="3963011">
            <a:off x="2306631" y="4958494"/>
            <a:ext cx="311507" cy="898251"/>
          </a:xfrm>
          <a:prstGeom prst="rightBrace">
            <a:avLst>
              <a:gd name="adj1" fmla="val 8333"/>
              <a:gd name="adj2" fmla="val 71992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D4E73698-AD6C-7643-99B9-098530FD8191}"/>
              </a:ext>
            </a:extLst>
          </p:cNvPr>
          <p:cNvSpPr/>
          <p:nvPr/>
        </p:nvSpPr>
        <p:spPr>
          <a:xfrm rot="14906057">
            <a:off x="3578521" y="3224761"/>
            <a:ext cx="443398" cy="1919594"/>
          </a:xfrm>
          <a:prstGeom prst="rightBrace">
            <a:avLst>
              <a:gd name="adj1" fmla="val 8333"/>
              <a:gd name="adj2" fmla="val 68295"/>
            </a:avLst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D61B02F4-7F63-194F-B8CC-EC991C1F7CFA}"/>
              </a:ext>
            </a:extLst>
          </p:cNvPr>
          <p:cNvSpPr/>
          <p:nvPr/>
        </p:nvSpPr>
        <p:spPr>
          <a:xfrm rot="14837873">
            <a:off x="5941473" y="1843114"/>
            <a:ext cx="443398" cy="2655854"/>
          </a:xfrm>
          <a:prstGeom prst="rightBrace">
            <a:avLst>
              <a:gd name="adj1" fmla="val 8333"/>
              <a:gd name="adj2" fmla="val 59241"/>
            </a:avLst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1F8761B8-039F-8746-82C7-46321861F28F}"/>
              </a:ext>
            </a:extLst>
          </p:cNvPr>
          <p:cNvSpPr/>
          <p:nvPr/>
        </p:nvSpPr>
        <p:spPr>
          <a:xfrm rot="4837648">
            <a:off x="8960738" y="1855858"/>
            <a:ext cx="269690" cy="111768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C760E56A-42BD-AF4A-ABEC-2EF2D6F9899B}"/>
              </a:ext>
            </a:extLst>
          </p:cNvPr>
          <p:cNvSpPr/>
          <p:nvPr/>
        </p:nvSpPr>
        <p:spPr>
          <a:xfrm rot="19416122">
            <a:off x="7608477" y="1452497"/>
            <a:ext cx="269690" cy="114400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6325C98E-96FE-DE4E-8994-DBA12DAC00B1}"/>
              </a:ext>
            </a:extLst>
          </p:cNvPr>
          <p:cNvSpPr/>
          <p:nvPr/>
        </p:nvSpPr>
        <p:spPr>
          <a:xfrm rot="9578943">
            <a:off x="8208218" y="2647525"/>
            <a:ext cx="269690" cy="114400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3177B0-6546-C64C-B6B6-F686624EE2DF}"/>
              </a:ext>
            </a:extLst>
          </p:cNvPr>
          <p:cNvSpPr txBox="1"/>
          <p:nvPr/>
        </p:nvSpPr>
        <p:spPr>
          <a:xfrm>
            <a:off x="8343063" y="4738903"/>
            <a:ext cx="338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TG5 on Mar 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31F1B7-0743-DB43-B74F-96D1F1B8590D}"/>
              </a:ext>
            </a:extLst>
          </p:cNvPr>
          <p:cNvSpPr txBox="1"/>
          <p:nvPr/>
        </p:nvSpPr>
        <p:spPr>
          <a:xfrm>
            <a:off x="3084844" y="1225338"/>
            <a:ext cx="224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Choppers at 80 m</a:t>
            </a:r>
          </a:p>
          <a:p>
            <a:pPr algn="l"/>
            <a:r>
              <a:rPr lang="en-GB" dirty="0">
                <a:solidFill>
                  <a:schemeClr val="accent5"/>
                </a:solidFill>
              </a:rPr>
              <a:t>Delivery: Jul 24</a:t>
            </a:r>
          </a:p>
          <a:p>
            <a:pPr algn="l"/>
            <a:r>
              <a:rPr lang="en-GB" dirty="0">
                <a:solidFill>
                  <a:schemeClr val="accent5"/>
                </a:solidFill>
              </a:rPr>
              <a:t>Installation: Oct 24</a:t>
            </a: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5663E8D2-F99E-A84F-8976-C23DCF4FA9C1}"/>
              </a:ext>
            </a:extLst>
          </p:cNvPr>
          <p:cNvSpPr/>
          <p:nvPr/>
        </p:nvSpPr>
        <p:spPr>
          <a:xfrm rot="20519390">
            <a:off x="4531566" y="2147756"/>
            <a:ext cx="199947" cy="1816789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1E3B915A-BE94-C540-ADC0-155FF3FAAB55}"/>
              </a:ext>
            </a:extLst>
          </p:cNvPr>
          <p:cNvSpPr txBox="1"/>
          <p:nvPr/>
        </p:nvSpPr>
        <p:spPr>
          <a:xfrm>
            <a:off x="3060525" y="2939999"/>
            <a:ext cx="323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guide D03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Delivery: Nov 22</a:t>
            </a:r>
          </a:p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SAT: Mar 23</a:t>
            </a: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CE27E3E6-DBEC-C940-9721-DD57DEB83E26}"/>
              </a:ext>
            </a:extLst>
          </p:cNvPr>
          <p:cNvSpPr txBox="1"/>
          <p:nvPr/>
        </p:nvSpPr>
        <p:spPr>
          <a:xfrm>
            <a:off x="4228840" y="5551940"/>
            <a:ext cx="2375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BWI</a:t>
            </a:r>
          </a:p>
          <a:p>
            <a:r>
              <a:rPr lang="en-GB" dirty="0">
                <a:solidFill>
                  <a:schemeClr val="tx2"/>
                </a:solidFill>
              </a:rPr>
              <a:t>Delivery: Mar 24</a:t>
            </a:r>
          </a:p>
          <a:p>
            <a:r>
              <a:rPr lang="en-GB" dirty="0">
                <a:solidFill>
                  <a:schemeClr val="tx2"/>
                </a:solidFill>
              </a:rPr>
              <a:t>Installation: Apr 24</a:t>
            </a:r>
          </a:p>
        </p:txBody>
      </p:sp>
      <p:sp>
        <p:nvSpPr>
          <p:cNvPr id="36" name="Down Arrow 34">
            <a:extLst>
              <a:ext uri="{FF2B5EF4-FFF2-40B4-BE49-F238E27FC236}">
                <a16:creationId xmlns:a16="http://schemas.microsoft.com/office/drawing/2014/main" id="{69E1594B-7461-E441-BF0A-A30021FB03FB}"/>
              </a:ext>
            </a:extLst>
          </p:cNvPr>
          <p:cNvSpPr/>
          <p:nvPr/>
        </p:nvSpPr>
        <p:spPr>
          <a:xfrm rot="7502802">
            <a:off x="3404833" y="4582934"/>
            <a:ext cx="130983" cy="1816789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6BFCCFE9-7653-E2DE-D95D-145EB326EBEF}"/>
              </a:ext>
            </a:extLst>
          </p:cNvPr>
          <p:cNvSpPr>
            <a:spLocks noChangeAspect="1"/>
          </p:cNvSpPr>
          <p:nvPr/>
        </p:nvSpPr>
        <p:spPr>
          <a:xfrm rot="5400000">
            <a:off x="803888" y="5246845"/>
            <a:ext cx="363657" cy="1260000"/>
          </a:xfrm>
          <a:prstGeom prst="downArrow">
            <a:avLst>
              <a:gd name="adj1" fmla="val 70723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Hereon</a:t>
            </a:r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B2CD3E04-ABE3-AC2B-857F-91D03C406F80}"/>
              </a:ext>
            </a:extLst>
          </p:cNvPr>
          <p:cNvSpPr>
            <a:spLocks noChangeAspect="1"/>
          </p:cNvSpPr>
          <p:nvPr/>
        </p:nvSpPr>
        <p:spPr>
          <a:xfrm rot="5400000">
            <a:off x="791416" y="5651311"/>
            <a:ext cx="363658" cy="1260000"/>
          </a:xfrm>
          <a:prstGeom prst="downArrow">
            <a:avLst>
              <a:gd name="adj1" fmla="val 74129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NPI</a:t>
            </a:r>
          </a:p>
        </p:txBody>
      </p:sp>
    </p:spTree>
    <p:extLst>
      <p:ext uri="{BB962C8B-B14F-4D97-AF65-F5344CB8AC3E}">
        <p14:creationId xmlns:p14="http://schemas.microsoft.com/office/powerpoint/2010/main" val="465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STAP SPRING 2023 - BEER status update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General status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350585"/>
            <a:ext cx="9714979" cy="524204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Joining the common chopper project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All choppers and lower enclosures will be handled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Support for 80 m chopper also included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 A restart of the E02 guide installation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The cleaning process was approved &amp; Installation was done by now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 Installation in D03 started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All goes fine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Finalisation is expected in End of March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 Shutter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TG3 approved &amp; In manufacturing &amp; Delivery in July-August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 CTV documents for cave approved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 Engagement in CUP and CEP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 The deformation rig delivered to ESS from NPI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rgbClr val="00B0F0"/>
              </a:solidFill>
            </a:endParaRPr>
          </a:p>
          <a:p>
            <a:pPr marL="85725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5875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28625" indent="-3429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STAP SPRING 2023 - BEER status update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General status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8" y="1377775"/>
            <a:ext cx="10629379" cy="5157823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Again, retendering of the 6-axis Robotic arm =&gt; 03.2023</a:t>
            </a:r>
            <a:endParaRPr lang="en-GB" strike="sngStrik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Results from IDRs (RC, </a:t>
            </a:r>
            <a:r>
              <a:rPr lang="en-GB" dirty="0" err="1">
                <a:solidFill>
                  <a:schemeClr val="tx1"/>
                </a:solidFill>
              </a:rPr>
              <a:t>Hexapod+rotary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stage+sample</a:t>
            </a:r>
            <a:r>
              <a:rPr lang="en-GB" dirty="0">
                <a:solidFill>
                  <a:schemeClr val="tx1"/>
                </a:solidFill>
              </a:rPr>
              <a:t> tower)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Kick-of-Meeting for Bi-spectral switch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Kick-of-Meeting for Chopper-assembly (day-1)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Next IDR’s/sub-TG3 (Bi-spectral switch, Chopper assembly(day-1), in-Bunker optics, Detector support,…)</a:t>
            </a: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new method of converter tensioning in 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r>
              <a:rPr lang="en-GB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C-MWPC  =&gt; Status will be given by Joerg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Decision on BEER detector technology made on 16.12.2023 =&gt; 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r>
              <a:rPr lang="en-GB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C-MWPC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Approaching BMBF regarding cost increase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Software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 A tune-up of the </a:t>
            </a:r>
            <a:r>
              <a:rPr lang="en-GB" dirty="0" err="1">
                <a:solidFill>
                  <a:schemeClr val="tx1"/>
                </a:solidFill>
              </a:rPr>
              <a:t>McStats</a:t>
            </a:r>
            <a:r>
              <a:rPr lang="en-GB" dirty="0">
                <a:solidFill>
                  <a:schemeClr val="tx1"/>
                </a:solidFill>
              </a:rPr>
              <a:t> model was made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 Future communication and exchange were arranged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STAP SPRING 2023 - BEER status update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NPI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34804"/>
            <a:ext cx="9365782" cy="476806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00B0F0"/>
                </a:solidFill>
              </a:rPr>
              <a:t> 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guide out of the bunker </a:t>
            </a:r>
            <a:r>
              <a:rPr lang="en-GB" dirty="0"/>
              <a:t>(</a:t>
            </a:r>
            <a:r>
              <a:rPr lang="en-GB" dirty="0">
                <a:solidFill>
                  <a:srgbClr val="FFC000"/>
                </a:solidFill>
              </a:rPr>
              <a:t>slight delay</a:t>
            </a:r>
            <a:r>
              <a:rPr lang="en-GB" dirty="0"/>
              <a:t>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Re-installation of Sector 2 in E02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CE1569-8307-3CFA-8C5F-D0194E05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58" y="1434803"/>
            <a:ext cx="3983542" cy="53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90DD68-35F6-05FF-23B9-D4FA42F44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1" y="2368106"/>
            <a:ext cx="5294616" cy="397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STAP SPRING 2023 - BEER status update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NPI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34804"/>
            <a:ext cx="9365782" cy="476806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00B0F0"/>
                </a:solidFill>
              </a:rPr>
              <a:t> 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guide out of the bunker </a:t>
            </a:r>
            <a:r>
              <a:rPr lang="en-GB" dirty="0"/>
              <a:t>(</a:t>
            </a:r>
            <a:r>
              <a:rPr lang="en-GB" dirty="0">
                <a:solidFill>
                  <a:srgbClr val="FFC000"/>
                </a:solidFill>
              </a:rPr>
              <a:t>slight delay</a:t>
            </a:r>
            <a:r>
              <a:rPr lang="en-GB" dirty="0"/>
              <a:t>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Re-installation of Sector 2 in E02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 1 (D03), all parts delivered to ESS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of installation 20/03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AD07557-5EEF-E31E-38F9-3A2C1037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17" y="3229758"/>
            <a:ext cx="4145747" cy="31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E86B956-EB52-3340-6F37-9AFF15F3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45" y="1330603"/>
            <a:ext cx="3946518" cy="526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STAP SPRING 2023 - BEER status update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NPI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434804"/>
            <a:ext cx="10819347" cy="506897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00B0F0"/>
                </a:solidFill>
              </a:rPr>
              <a:t> 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guide out of the bunker </a:t>
            </a:r>
            <a:r>
              <a:rPr lang="en-GB" dirty="0"/>
              <a:t>(</a:t>
            </a:r>
            <a:r>
              <a:rPr lang="en-GB" dirty="0">
                <a:solidFill>
                  <a:srgbClr val="FFC000"/>
                </a:solidFill>
              </a:rPr>
              <a:t>slight delay</a:t>
            </a:r>
            <a:r>
              <a:rPr lang="en-GB" dirty="0"/>
              <a:t>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Re-installation of Sector 2 in E02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 1 (D03), all parts delivered to ESS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 1, the start of installation 20/03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Grounding of Sector 2 done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 of common shielding in E02 in progress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Sectors 1&amp;2 (87% of the guide out of the bunker) </a:t>
            </a:r>
          </a:p>
          <a:p>
            <a:pPr marL="588963" lvl="3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installed by the end of March 2023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51A78D1-D2C8-3B69-5C57-D7D58B86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125" y="2533975"/>
            <a:ext cx="4573937" cy="34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6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STAP SPRING 2023 - BEER status update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NPI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34804"/>
            <a:ext cx="9365782" cy="476806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Instrument shutter (</a:t>
            </a:r>
            <a:r>
              <a:rPr lang="en-GB" dirty="0">
                <a:solidFill>
                  <a:srgbClr val="92D050"/>
                </a:solidFill>
              </a:rPr>
              <a:t>on track</a:t>
            </a:r>
            <a:r>
              <a:rPr lang="en-GB" dirty="0"/>
              <a:t>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CDR/TG3 approved November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manufacturing, FAT planned for June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Delivery in July/August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Cave and hutch </a:t>
            </a:r>
            <a:r>
              <a:rPr lang="en-GB" dirty="0"/>
              <a:t>(</a:t>
            </a:r>
            <a:r>
              <a:rPr lang="en-GB" dirty="0">
                <a:solidFill>
                  <a:srgbClr val="FFC000"/>
                </a:solidFill>
              </a:rPr>
              <a:t>delay by 4 months</a:t>
            </a:r>
            <a:r>
              <a:rPr lang="en-GB" dirty="0"/>
              <a:t>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8163" lvl="2" indent="-28575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CTV approved</a:t>
            </a:r>
          </a:p>
          <a:p>
            <a:pPr marL="538163" lvl="2" indent="-28575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tender will start soon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  <p:pic>
        <p:nvPicPr>
          <p:cNvPr id="3" name="Obrázek 76" descr="Obsah obrázku LEGO, hračka&#10;&#10;Popis byl vytvořen automaticky">
            <a:extLst>
              <a:ext uri="{FF2B5EF4-FFF2-40B4-BE49-F238E27FC236}">
                <a16:creationId xmlns:a16="http://schemas.microsoft.com/office/drawing/2014/main" id="{97BC7E38-6778-F1B2-A589-3DE71149D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8"/>
          <a:stretch/>
        </p:blipFill>
        <p:spPr>
          <a:xfrm>
            <a:off x="6089656" y="518932"/>
            <a:ext cx="2780881" cy="343092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BAA40842-5208-9C18-C620-E654695201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91" y="4361953"/>
            <a:ext cx="4541797" cy="2295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30E5A-B385-E0EF-F644-7031FE796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1051" y="4025892"/>
            <a:ext cx="3148957" cy="2361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7677BE-58B5-C3A3-7752-C80EB6DFD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8035" y="4020941"/>
            <a:ext cx="3148958" cy="2361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94E689-366B-AB1D-9C2E-B40C3738DD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1051" y="1489201"/>
            <a:ext cx="3079547" cy="23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STAP SPRING 2023 - BEER status update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CD82C-7533-8A86-CB8C-1515401D4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Hereon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309384"/>
            <a:ext cx="11232417" cy="5287388"/>
          </a:xfrm>
        </p:spPr>
        <p:txBody>
          <a:bodyPr/>
          <a:lstStyle/>
          <a:p>
            <a:pPr marL="539750" lvl="1" indent="-4572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Again, retendering of the 6-axis Robotic arm =&gt;03.2023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=&gt; Lack of offers:</a:t>
            </a:r>
          </a:p>
          <a:p>
            <a:pPr marL="82550" lvl="1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-unattractive call-for-tender for robot arm-suppliers: </a:t>
            </a:r>
          </a:p>
          <a:p>
            <a:pPr marL="82550" lvl="1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Low budget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availbility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vs. high flying ESS-requirements (10 years warranty, material </a:t>
            </a:r>
          </a:p>
          <a:p>
            <a:pPr marL="82550" lvl="1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                        list, detailed design models, …)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2550" lvl="1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en-GB" dirty="0">
                <a:solidFill>
                  <a:schemeClr val="tx1"/>
                </a:solidFill>
              </a:rPr>
              <a:t>     Results from IDR’s (</a:t>
            </a:r>
            <a:r>
              <a:rPr lang="en-GB" dirty="0" err="1">
                <a:solidFill>
                  <a:schemeClr val="tx1"/>
                </a:solidFill>
              </a:rPr>
              <a:t>RC+Manipulator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dirty="0" err="1">
                <a:solidFill>
                  <a:schemeClr val="tx1"/>
                </a:solidFill>
              </a:rPr>
              <a:t>Hexapod+rotary-stage+sample-tower</a:t>
            </a:r>
            <a:r>
              <a:rPr lang="en-GB" dirty="0">
                <a:solidFill>
                  <a:schemeClr val="tx1"/>
                </a:solidFill>
              </a:rPr>
              <a:t>) 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- RC: </a:t>
            </a:r>
            <a:r>
              <a:rPr lang="en-GB" b="1" u="sng" dirty="0">
                <a:solidFill>
                  <a:schemeClr val="tx1"/>
                </a:solidFill>
              </a:rPr>
              <a:t>No design changes by ESS requested</a:t>
            </a:r>
            <a:r>
              <a:rPr lang="en-GB" dirty="0">
                <a:solidFill>
                  <a:schemeClr val="tx1"/>
                </a:solidFill>
              </a:rPr>
              <a:t>; decide on storage until TG4; Request for verification of: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</a:t>
            </a:r>
            <a:r>
              <a:rPr lang="en-GB" dirty="0" err="1">
                <a:solidFill>
                  <a:schemeClr val="tx1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)Gd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O</a:t>
            </a:r>
            <a:r>
              <a:rPr lang="en-GB" baseline="-25000" dirty="0">
                <a:solidFill>
                  <a:schemeClr val="tx1"/>
                </a:solidFill>
              </a:rPr>
              <a:t>3</a:t>
            </a:r>
            <a:r>
              <a:rPr lang="en-GB" dirty="0">
                <a:solidFill>
                  <a:schemeClr val="tx1"/>
                </a:solidFill>
              </a:rPr>
              <a:t>-coating homogeneity; ii) Analysis of activation of steel comp and mech. hazards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- </a:t>
            </a:r>
            <a:r>
              <a:rPr lang="en-GB" dirty="0" err="1">
                <a:solidFill>
                  <a:schemeClr val="tx1"/>
                </a:solidFill>
              </a:rPr>
              <a:t>Hexapod+RS+ST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b="1" u="sng" dirty="0">
                <a:solidFill>
                  <a:schemeClr val="tx1"/>
                </a:solidFill>
              </a:rPr>
              <a:t>No design changes by ESS requested</a:t>
            </a:r>
            <a:r>
              <a:rPr lang="en-GB" dirty="0">
                <a:solidFill>
                  <a:schemeClr val="tx1"/>
                </a:solidFill>
              </a:rPr>
              <a:t>; z-limitation (max. +/- 200 mm) by inflexible  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                       ST was pointed out by ESS; long lead-time items (</a:t>
            </a:r>
            <a:r>
              <a:rPr lang="en-GB" dirty="0" err="1">
                <a:solidFill>
                  <a:schemeClr val="tx1"/>
                </a:solidFill>
              </a:rPr>
              <a:t>Hexapod+RS</a:t>
            </a:r>
            <a:r>
              <a:rPr lang="en-GB" dirty="0">
                <a:solidFill>
                  <a:schemeClr val="tx1"/>
                </a:solidFill>
              </a:rPr>
              <a:t>) identified;  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                       controlling interface (EPICS or </a:t>
            </a:r>
            <a:r>
              <a:rPr lang="en-GB" dirty="0" err="1">
                <a:solidFill>
                  <a:schemeClr val="tx1"/>
                </a:solidFill>
              </a:rPr>
              <a:t>EtherCAT</a:t>
            </a:r>
            <a:r>
              <a:rPr lang="en-GB" dirty="0">
                <a:solidFill>
                  <a:schemeClr val="tx1"/>
                </a:solidFill>
              </a:rPr>
              <a:t>) under detailed discussion between ESS- 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                       Hereon-</a:t>
            </a:r>
            <a:r>
              <a:rPr lang="en-GB" dirty="0" err="1">
                <a:solidFill>
                  <a:schemeClr val="tx1"/>
                </a:solidFill>
              </a:rPr>
              <a:t>Symetrie</a:t>
            </a:r>
            <a:r>
              <a:rPr lang="en-GB" dirty="0">
                <a:solidFill>
                  <a:schemeClr val="tx1"/>
                </a:solidFill>
              </a:rPr>
              <a:t>; Synergy-effects in sample position tracking systems 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                       ODIN&lt;-&gt; BEER? (not foreseen in the budget! </a:t>
            </a:r>
            <a:r>
              <a:rPr lang="en-GB" b="1" dirty="0">
                <a:solidFill>
                  <a:schemeClr val="tx1"/>
                </a:solidFill>
              </a:rPr>
              <a:t>STAP-advice!</a:t>
            </a:r>
            <a:r>
              <a:rPr lang="en-GB" dirty="0">
                <a:solidFill>
                  <a:schemeClr val="tx1"/>
                </a:solidFill>
              </a:rPr>
              <a:t>)</a:t>
            </a:r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STAP SPRING 2023 - BEER status update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CD82C-7533-8A86-CB8C-1515401D4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Hereon update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7" y="1282627"/>
            <a:ext cx="10870621" cy="5255247"/>
          </a:xfrm>
        </p:spPr>
        <p:txBody>
          <a:bodyPr/>
          <a:lstStyle/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en-GB" dirty="0">
                <a:solidFill>
                  <a:schemeClr val="tx1"/>
                </a:solidFill>
              </a:rPr>
              <a:t>Kick-of-Meeting for Bi-spectral switch: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- Envelop definition and first promising mechanical design</a:t>
            </a:r>
          </a:p>
          <a:p>
            <a:pPr marL="331788" lvl="2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- in parallel: development of detailed wafer stacking design and manufacturing procedure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4. Kick-of-Meeting for Chopper-assembly (day-1-scope):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   - Crowded multi-supplier (ESS/</a:t>
            </a:r>
            <a:r>
              <a:rPr lang="en-GB" dirty="0" err="1">
                <a:solidFill>
                  <a:schemeClr val="tx1"/>
                </a:solidFill>
              </a:rPr>
              <a:t>Mirrotron</a:t>
            </a:r>
            <a:r>
              <a:rPr lang="en-GB" dirty="0">
                <a:solidFill>
                  <a:schemeClr val="tx1"/>
                </a:solidFill>
              </a:rPr>
              <a:t>/S-DH/Hereon)-interfaces and envelopes 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      defined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	       - detailed design of Chopper-housing (ESS) and adjacent NG’s (S-DH) as well as 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         interface to Bi-spectral switch (</a:t>
            </a:r>
            <a:r>
              <a:rPr lang="en-GB" dirty="0" err="1">
                <a:solidFill>
                  <a:schemeClr val="tx1"/>
                </a:solidFill>
              </a:rPr>
              <a:t>Mirrotron</a:t>
            </a:r>
            <a:r>
              <a:rPr lang="en-GB" dirty="0">
                <a:solidFill>
                  <a:schemeClr val="tx1"/>
                </a:solidFill>
              </a:rPr>
              <a:t>) in progress.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5.</a:t>
            </a:r>
            <a:r>
              <a:rPr lang="en-US" dirty="0">
                <a:solidFill>
                  <a:schemeClr val="tx1"/>
                </a:solidFill>
              </a:rPr>
              <a:t> Next IDR’s/sub-TG3 in preparation (Bi-spectral switch, Chopper assembly(day-1), in-Bunker                 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                                                             optics, BWI, </a:t>
            </a:r>
            <a:r>
              <a:rPr lang="en-US" dirty="0" err="1">
                <a:solidFill>
                  <a:schemeClr val="tx1"/>
                </a:solidFill>
              </a:rPr>
              <a:t>Detectorsupport</a:t>
            </a:r>
            <a:r>
              <a:rPr lang="en-US" dirty="0">
                <a:solidFill>
                  <a:schemeClr val="tx1"/>
                </a:solidFill>
              </a:rPr>
              <a:t>,…):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                    - maturity level of design and provided documents determine the dates for next 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                      IDR’s/subTG3-meetings with the ESS</a:t>
            </a:r>
            <a:endParaRPr lang="en-GB" dirty="0">
              <a:solidFill>
                <a:schemeClr val="tx1"/>
              </a:solidFill>
            </a:endParaRP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             </a:t>
            </a: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-2286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800" dirty="0">
                <a:solidFill>
                  <a:srgbClr val="FF0000"/>
                </a:solidFill>
              </a:rPr>
              <a:t> Significant cost increase for some components (about 30 % and more) caused by the increase in energy costs (inflation) and shortage of raw materials (Al, Cu, ….)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800" dirty="0">
                <a:solidFill>
                  <a:srgbClr val="FF0000"/>
                </a:solidFill>
              </a:rPr>
              <a:t>The issue has been discussed with ESS. Results: Chopper will be supplied by ESS Chopper Group. Instrument Teams have to deal with extra costs on national level</a:t>
            </a:r>
          </a:p>
          <a:p>
            <a:pPr marL="534988" lvl="1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2023-03-06</a:t>
            </a:r>
            <a:endParaRPr lang="sv-SE" dirty="0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9D8275F-AADF-BB45-B7F6-1981D74E5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147" y="354218"/>
            <a:ext cx="1122025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D53AA-A75D-0640-B8FD-902182A90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0" y="396000"/>
            <a:ext cx="46043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197</TotalTime>
  <Words>1082</Words>
  <Application>Microsoft Macintosh PowerPoint</Application>
  <PresentationFormat>Widescreen</PresentationFormat>
  <Paragraphs>180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BEER</vt:lpstr>
      <vt:lpstr>BEER</vt:lpstr>
      <vt:lpstr>BEER</vt:lpstr>
      <vt:lpstr>BEER</vt:lpstr>
      <vt:lpstr>BEER</vt:lpstr>
      <vt:lpstr>BEER</vt:lpstr>
      <vt:lpstr>BEER</vt:lpstr>
      <vt:lpstr>BEER</vt:lpstr>
      <vt:lpstr>BEER</vt:lpstr>
      <vt:lpstr>BEER</vt:lpstr>
      <vt:lpstr>BEER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BEER</dc:title>
  <dc:creator>Premek Beran</dc:creator>
  <cp:lastModifiedBy>Premek Beran</cp:lastModifiedBy>
  <cp:revision>162</cp:revision>
  <cp:lastPrinted>2019-03-08T10:27:30Z</cp:lastPrinted>
  <dcterms:created xsi:type="dcterms:W3CDTF">2021-09-23T07:53:29Z</dcterms:created>
  <dcterms:modified xsi:type="dcterms:W3CDTF">2023-03-06T10:55:50Z</dcterms:modified>
</cp:coreProperties>
</file>