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67" r:id="rId3"/>
    <p:sldId id="272" r:id="rId4"/>
    <p:sldId id="268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7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 autoAdjust="0"/>
    <p:restoredTop sz="94681" autoAdjust="0"/>
  </p:normalViewPr>
  <p:slideViewPr>
    <p:cSldViewPr snapToGrid="0" snapToObjects="1">
      <p:cViewPr varScale="1">
        <p:scale>
          <a:sx n="142" d="100"/>
          <a:sy n="142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2023-02-24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2023-02-24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2023-02-24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 dirty="0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PerfSonar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10" y="1438102"/>
            <a:ext cx="4822958" cy="1406698"/>
          </a:xfrm>
        </p:spPr>
        <p:txBody>
          <a:bodyPr/>
          <a:lstStyle/>
          <a:p>
            <a:pPr lvl="1"/>
            <a:r>
              <a:rPr lang="en-US"/>
              <a:t>Active bandwidth and latency tests</a:t>
            </a:r>
          </a:p>
          <a:p>
            <a:pPr lvl="1"/>
            <a:r>
              <a:rPr lang="en-US"/>
              <a:t>Intrusive tests</a:t>
            </a:r>
          </a:p>
          <a:p>
            <a:pPr lvl="1"/>
            <a:r>
              <a:rPr lang="en-US"/>
              <a:t>Used for the site-to-site link</a:t>
            </a:r>
          </a:p>
          <a:p>
            <a:pPr lvl="1"/>
            <a:r>
              <a:rPr lang="en-US"/>
              <a:t>Can be considered for other networks</a:t>
            </a:r>
          </a:p>
          <a:p>
            <a:pPr marL="142875" lvl="1" indent="0">
              <a:buNone/>
            </a:pPr>
            <a:endParaRPr lang="en-US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Network performance monitoring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82F8B-1F34-0E3F-7F10-D8D40DC5E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4" y="1260197"/>
            <a:ext cx="5756910" cy="287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16583B-6812-8E5C-B5DE-3535EF3FC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6" y="3312313"/>
            <a:ext cx="5092411" cy="3162957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BF914D6-F8AD-72FF-568B-58D7BE34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89" y="4649956"/>
            <a:ext cx="48768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0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63F7-F8ED-A4F1-D7E4-7CBA673C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PerfSonar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EAD79-1710-2AC5-2EF2-6AFFEE58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A79D-A777-153B-976A-EF050574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652056-69DC-56C5-A9F0-FF6D9F7DE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Network performance monitoring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6FA5A60-6D43-79C7-DDCC-DCF255FA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460C33-E345-1B29-BC5E-A7E1AC405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428" y="1673062"/>
            <a:ext cx="19346004" cy="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8">
            <a:extLst>
              <a:ext uri="{FF2B5EF4-FFF2-40B4-BE49-F238E27FC236}">
                <a16:creationId xmlns:a16="http://schemas.microsoft.com/office/drawing/2014/main" id="{1D3AE12D-1A87-0239-AF0D-E1BC93AA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02" y="1347233"/>
            <a:ext cx="10195035" cy="51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9C59D5D3-4627-2141-EA04-633209B298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50428" y="6546908"/>
            <a:ext cx="193460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Plans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Tentative with respect to available resources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 dirty="0"/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07129883-04D1-C80F-8779-E19CDE1F3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16991"/>
              </p:ext>
            </p:extLst>
          </p:nvPr>
        </p:nvGraphicFramePr>
        <p:xfrm>
          <a:off x="1180541" y="1282077"/>
          <a:ext cx="990775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583">
                  <a:extLst>
                    <a:ext uri="{9D8B030D-6E8A-4147-A177-3AD203B41FA5}">
                      <a16:colId xmlns:a16="http://schemas.microsoft.com/office/drawing/2014/main" val="1693338045"/>
                    </a:ext>
                  </a:extLst>
                </a:gridCol>
                <a:gridCol w="3302584">
                  <a:extLst>
                    <a:ext uri="{9D8B030D-6E8A-4147-A177-3AD203B41FA5}">
                      <a16:colId xmlns:a16="http://schemas.microsoft.com/office/drawing/2014/main" val="2742540860"/>
                    </a:ext>
                  </a:extLst>
                </a:gridCol>
                <a:gridCol w="3302583">
                  <a:extLst>
                    <a:ext uri="{9D8B030D-6E8A-4147-A177-3AD203B41FA5}">
                      <a16:colId xmlns:a16="http://schemas.microsoft.com/office/drawing/2014/main" val="1100404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Approx.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91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Ganglia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 from scratch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Nice to have – perhaps student work in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593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ZEEK (INFOSEC)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Expanded to all DMSC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be phased with migration of existing networks to the </a:t>
                      </a:r>
                      <a:r>
                        <a:rPr lang="en-US" dirty="0" err="1"/>
                        <a:t>NiN</a:t>
                      </a:r>
                      <a:r>
                        <a:rPr lang="en-US" dirty="0"/>
                        <a:t> range. Hopefully at least 2 networks in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5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Graylog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system to be 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70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Icinga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tests implemented</a:t>
                      </a:r>
                    </a:p>
                    <a:p>
                      <a:r>
                        <a:rPr lang="en-US" dirty="0"/>
                        <a:t>ZFS monitoring -&gt; </a:t>
                      </a:r>
                      <a:r>
                        <a:rPr lang="en-US" dirty="0" err="1"/>
                        <a:t>Icinga</a:t>
                      </a:r>
                      <a:endParaRPr lang="en-US" dirty="0"/>
                    </a:p>
                    <a:p>
                      <a:r>
                        <a:rPr lang="en-US" dirty="0"/>
                        <a:t>User application tests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Performance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2023 -&gt;</a:t>
                      </a:r>
                    </a:p>
                    <a:p>
                      <a:r>
                        <a:rPr lang="en-US" dirty="0"/>
                        <a:t>2023</a:t>
                      </a:r>
                    </a:p>
                    <a:p>
                      <a:r>
                        <a:rPr lang="en-US" dirty="0"/>
                        <a:t>2023 -&gt; in collaboration with ECDC and DRAM</a:t>
                      </a:r>
                    </a:p>
                    <a:p>
                      <a:r>
                        <a:rPr lang="en-US" dirty="0"/>
                        <a:t>2023 -&gt;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96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PerfSonar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tests of all networks*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2023 -&gt;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1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OSSEC (HIDS)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Implemented on workstations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2023 -&gt; Q2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3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Performance for storage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Implement from scratch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2023 -&gt;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0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01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Monitoring – status and plans at DST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Jesper Rude </a:t>
            </a:r>
            <a:r>
              <a:rPr lang="en-GB" dirty="0" err="1"/>
              <a:t>selknæs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2023-02-24</a:t>
            </a:fld>
            <a:endParaRPr lang="en-GB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14798"/>
              </p:ext>
            </p:extLst>
          </p:nvPr>
        </p:nvGraphicFramePr>
        <p:xfrm>
          <a:off x="1195647" y="1633448"/>
          <a:ext cx="10134600" cy="320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>
                          <a:solidFill>
                            <a:schemeClr val="bg1"/>
                          </a:solidFill>
                        </a:rPr>
                        <a:t>1	First subject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>
                          <a:solidFill>
                            <a:schemeClr val="bg1"/>
                          </a:solidFill>
                        </a:rPr>
                        <a:t>2	The second issue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>
                          <a:solidFill>
                            <a:schemeClr val="bg1"/>
                          </a:solidFill>
                        </a:rPr>
                        <a:t>3	Third thing to address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>
                          <a:solidFill>
                            <a:schemeClr val="bg1"/>
                          </a:solidFill>
                        </a:rPr>
                        <a:t>4	The fourth action 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>
                          <a:solidFill>
                            <a:schemeClr val="bg1"/>
                          </a:solidFill>
                        </a:rPr>
                        <a:t>5	The fifth matter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>
                          <a:solidFill>
                            <a:schemeClr val="bg1"/>
                          </a:solidFill>
                        </a:rPr>
                        <a:t>6	Discussion point six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>
                          <a:solidFill>
                            <a:schemeClr val="bg1"/>
                          </a:solidFill>
                        </a:rPr>
                        <a:t>7	Topic number seven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2023-02-24</a:t>
            </a:fld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Scope of DST monitoring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215" y="1587800"/>
            <a:ext cx="10302385" cy="4768062"/>
          </a:xfrm>
        </p:spPr>
        <p:txBody>
          <a:bodyPr/>
          <a:lstStyle/>
          <a:p>
            <a:pPr lvl="1"/>
            <a:r>
              <a:rPr lang="en-US" dirty="0"/>
              <a:t>The overall purpose of monitoring (from a DST perspective) is to ensure the continues operations of systems and services and to be able to gather post mortem information.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Overall purpose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pic>
        <p:nvPicPr>
          <p:cNvPr id="10242" name="Picture 2" descr="Enterprise-Class IT Application and Infrastructure Monitoring">
            <a:extLst>
              <a:ext uri="{FF2B5EF4-FFF2-40B4-BE49-F238E27FC236}">
                <a16:creationId xmlns:a16="http://schemas.microsoft.com/office/drawing/2014/main" id="{7D6347A6-36BD-42D4-14B2-B371AFE6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68" y="3026336"/>
            <a:ext cx="35306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38102"/>
            <a:ext cx="10302385" cy="4768062"/>
          </a:xfrm>
        </p:spPr>
        <p:txBody>
          <a:bodyPr/>
          <a:lstStyle/>
          <a:p>
            <a:pPr marL="600075" lvl="1" indent="-457200">
              <a:buFont typeface="+mj-lt"/>
              <a:buAutoNum type="arabicPeriod"/>
            </a:pPr>
            <a:r>
              <a:rPr lang="en-US" dirty="0"/>
              <a:t>INFOSEC</a:t>
            </a:r>
          </a:p>
          <a:p>
            <a:pPr marL="690563" lvl="2" indent="-457200">
              <a:buFont typeface="+mj-lt"/>
              <a:buAutoNum type="alphaLcPeriod"/>
            </a:pPr>
            <a:r>
              <a:rPr lang="en-US" dirty="0"/>
              <a:t>Intrusion detection</a:t>
            </a:r>
          </a:p>
          <a:p>
            <a:pPr marL="690563" lvl="2" indent="-457200">
              <a:buFont typeface="+mj-lt"/>
              <a:buAutoNum type="alphaLcPeriod"/>
            </a:pPr>
            <a:r>
              <a:rPr lang="en-US" dirty="0"/>
              <a:t>Vulnerability scanning 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US" dirty="0"/>
              <a:t>Hardware failures – including early warning for preventive maintenance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US" dirty="0"/>
              <a:t>Service / application issues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US" dirty="0"/>
              <a:t>Performance</a:t>
            </a:r>
          </a:p>
          <a:p>
            <a:pPr marL="600075" lvl="1" indent="-457200">
              <a:buFont typeface="+mj-lt"/>
              <a:buAutoNum type="arabicPeriod"/>
            </a:pPr>
            <a:r>
              <a:rPr lang="en-US" dirty="0"/>
              <a:t>Post mortem data collection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Prioritized areas of scope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pic>
        <p:nvPicPr>
          <p:cNvPr id="7" name="Picture 2" descr="Small guide of best practices for SAP monitoring | SAP Blogs">
            <a:extLst>
              <a:ext uri="{FF2B5EF4-FFF2-40B4-BE49-F238E27FC236}">
                <a16:creationId xmlns:a16="http://schemas.microsoft.com/office/drawing/2014/main" id="{DDDEFCAF-4138-3348-AF0C-D9D21B71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44" y="3558287"/>
            <a:ext cx="6812649" cy="25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Systems and technologies currently in place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36697BC3-2BCB-60D4-2802-49898E21D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23439"/>
              </p:ext>
            </p:extLst>
          </p:nvPr>
        </p:nvGraphicFramePr>
        <p:xfrm>
          <a:off x="1195647" y="1317680"/>
          <a:ext cx="9193708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569">
                  <a:extLst>
                    <a:ext uri="{9D8B030D-6E8A-4147-A177-3AD203B41FA5}">
                      <a16:colId xmlns:a16="http://schemas.microsoft.com/office/drawing/2014/main" val="908074516"/>
                    </a:ext>
                  </a:extLst>
                </a:gridCol>
                <a:gridCol w="3064570">
                  <a:extLst>
                    <a:ext uri="{9D8B030D-6E8A-4147-A177-3AD203B41FA5}">
                      <a16:colId xmlns:a16="http://schemas.microsoft.com/office/drawing/2014/main" val="1620334023"/>
                    </a:ext>
                  </a:extLst>
                </a:gridCol>
                <a:gridCol w="3064569">
                  <a:extLst>
                    <a:ext uri="{9D8B030D-6E8A-4147-A177-3AD203B41FA5}">
                      <a16:colId xmlns:a16="http://schemas.microsoft.com/office/drawing/2014/main" val="4129419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Monitoring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Monitoring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4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INFOSEC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OSSEC / WAZUH + </a:t>
                      </a:r>
                      <a:r>
                        <a:rPr lang="en-US" dirty="0" err="1"/>
                        <a:t>Graylog</a:t>
                      </a:r>
                      <a:endParaRPr lang="en-US" dirty="0"/>
                    </a:p>
                    <a:p>
                      <a:r>
                        <a:rPr lang="en-US" dirty="0"/>
                        <a:t>ZEEK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IMPLEMENTED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PARTIALLY IMPLEMENTED (ICS)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3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Hardware failures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Icinga</a:t>
                      </a:r>
                      <a:endParaRPr lang="en-US"/>
                    </a:p>
                    <a:p>
                      <a:r>
                        <a:rPr lang="en-US"/>
                        <a:t>GPFS monitoring</a:t>
                      </a:r>
                    </a:p>
                    <a:p>
                      <a:r>
                        <a:rPr lang="en-US" err="1"/>
                        <a:t>OpenStorage</a:t>
                      </a:r>
                      <a:r>
                        <a:rPr lang="en-US"/>
                        <a:t> manager</a:t>
                      </a:r>
                    </a:p>
                    <a:p>
                      <a:r>
                        <a:rPr lang="en-US"/>
                        <a:t>ZFS monitoring -&gt; </a:t>
                      </a:r>
                      <a:r>
                        <a:rPr lang="en-US" err="1"/>
                        <a:t>Icinga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B050"/>
                          </a:solidFill>
                        </a:rPr>
                        <a:t>IMPLEMENTED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IMPLEMENTED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IMPLEMENTED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FFC000"/>
                          </a:solidFill>
                        </a:rPr>
                        <a:t>PARTIALLY IMPLEMENTED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9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Service and application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Icinga</a:t>
                      </a:r>
                      <a:br>
                        <a:rPr lang="en-US" dirty="0"/>
                      </a:br>
                      <a:r>
                        <a:rPr lang="en-US" dirty="0"/>
                        <a:t>Foreman / Gitlab runners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PARTIALLY IMPLEMENTED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PARTIALLY IMPLEMENTED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6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Ganglia</a:t>
                      </a:r>
                    </a:p>
                    <a:p>
                      <a:r>
                        <a:rPr lang="en-US" err="1"/>
                        <a:t>PerfSonar</a:t>
                      </a:r>
                      <a:r>
                        <a:rPr lang="en-US"/>
                        <a:t> (network perf)</a:t>
                      </a:r>
                    </a:p>
                    <a:p>
                      <a:r>
                        <a:rPr lang="en-US"/>
                        <a:t>Storage monitoring</a:t>
                      </a:r>
                    </a:p>
                    <a:p>
                      <a:r>
                        <a:rPr lang="en-US" err="1"/>
                        <a:t>Icinga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PLANNED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PARTIALLY IMPLEMENTED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Needed – no detailed plans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PARTIALLY IMPLEMENTED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36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Post mortem 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Graylog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C000"/>
                          </a:solidFill>
                        </a:rPr>
                        <a:t>PARTIALLY IMPLEMENTED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8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Supportive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Graphite/</a:t>
                      </a:r>
                      <a:r>
                        <a:rPr lang="en-US" dirty="0" err="1"/>
                        <a:t>Graphana</a:t>
                      </a:r>
                      <a:r>
                        <a:rPr lang="en-US" dirty="0"/>
                        <a:t> syslog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IMPLEMENTED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2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7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OSSEC /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</a:rPr>
              <a:t>Wazuh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38102"/>
            <a:ext cx="10302385" cy="4768062"/>
          </a:xfrm>
        </p:spPr>
        <p:txBody>
          <a:bodyPr/>
          <a:lstStyle/>
          <a:p>
            <a:pPr lvl="1"/>
            <a:r>
              <a:rPr lang="en-US"/>
              <a:t>Uses log scanning and kernel message inspection</a:t>
            </a:r>
          </a:p>
          <a:p>
            <a:pPr lvl="1"/>
            <a:r>
              <a:rPr lang="en-US"/>
              <a:t>Logs warnings and alerts to </a:t>
            </a:r>
            <a:r>
              <a:rPr lang="en-US" err="1"/>
              <a:t>Graylog</a:t>
            </a:r>
            <a:endParaRPr lang="en-US"/>
          </a:p>
          <a:p>
            <a:pPr lvl="1"/>
            <a:r>
              <a:rPr lang="en-US"/>
              <a:t>Implemented on all prod systems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Host Intrusion Detection (HIDS)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AD59B-928F-AD69-721A-DB44E6B3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80" y="2217238"/>
            <a:ext cx="5892386" cy="3446962"/>
          </a:xfrm>
          <a:prstGeom prst="rect">
            <a:avLst/>
          </a:prstGeom>
        </p:spPr>
      </p:pic>
      <p:pic>
        <p:nvPicPr>
          <p:cNvPr id="4098" name="Picture 2" descr="OSSEC | Infosec Resources">
            <a:extLst>
              <a:ext uri="{FF2B5EF4-FFF2-40B4-BE49-F238E27FC236}">
                <a16:creationId xmlns:a16="http://schemas.microsoft.com/office/drawing/2014/main" id="{C678E3FE-E784-C2FC-8560-274D5E15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68" y="2692401"/>
            <a:ext cx="31369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zuh – Open Source Self hosted security platform. – Tech Blog">
            <a:extLst>
              <a:ext uri="{FF2B5EF4-FFF2-40B4-BE49-F238E27FC236}">
                <a16:creationId xmlns:a16="http://schemas.microsoft.com/office/drawing/2014/main" id="{8C205286-FC8F-6C18-089B-A5151343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1" y="4409324"/>
            <a:ext cx="4682826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4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</a:rPr>
              <a:t>Icinga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10" y="1438102"/>
            <a:ext cx="4822958" cy="1406698"/>
          </a:xfrm>
        </p:spPr>
        <p:txBody>
          <a:bodyPr/>
          <a:lstStyle/>
          <a:p>
            <a:pPr lvl="1"/>
            <a:r>
              <a:rPr lang="en-US"/>
              <a:t>Tests / inspections executed on clients</a:t>
            </a:r>
          </a:p>
          <a:p>
            <a:pPr lvl="1"/>
            <a:r>
              <a:rPr lang="en-US"/>
              <a:t>Integrates with Graphite/</a:t>
            </a:r>
            <a:r>
              <a:rPr lang="en-US" err="1"/>
              <a:t>Graphana</a:t>
            </a:r>
            <a:endParaRPr lang="en-US"/>
          </a:p>
          <a:p>
            <a:pPr lvl="1"/>
            <a:r>
              <a:rPr lang="en-US"/>
              <a:t>Alerts and notifications send by email</a:t>
            </a:r>
          </a:p>
          <a:p>
            <a:pPr lvl="1"/>
            <a:r>
              <a:rPr lang="en-US"/>
              <a:t>Implemented on all prod systems</a:t>
            </a:r>
          </a:p>
          <a:p>
            <a:pPr lvl="1"/>
            <a:endParaRPr lang="en-US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General monitoring system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81BAB-1FC5-491A-5205-4FA10EA7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63" y="2675467"/>
            <a:ext cx="6160475" cy="3623605"/>
          </a:xfrm>
          <a:prstGeom prst="rect">
            <a:avLst/>
          </a:prstGeom>
        </p:spPr>
      </p:pic>
      <p:pic>
        <p:nvPicPr>
          <p:cNvPr id="6146" name="Picture 2" descr="Icinga Monitoring: Inspect your Entire Infrastructure | HW-group.com">
            <a:extLst>
              <a:ext uri="{FF2B5EF4-FFF2-40B4-BE49-F238E27FC236}">
                <a16:creationId xmlns:a16="http://schemas.microsoft.com/office/drawing/2014/main" id="{CF1F8526-4952-5651-E94F-8F2AF783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8" y="420257"/>
            <a:ext cx="5384954" cy="18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7 Benefits of Icinga's Open Source Monitoring Tool">
            <a:extLst>
              <a:ext uri="{FF2B5EF4-FFF2-40B4-BE49-F238E27FC236}">
                <a16:creationId xmlns:a16="http://schemas.microsoft.com/office/drawing/2014/main" id="{0C49857D-552C-3762-C928-98FA85C4E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3" y="3362498"/>
            <a:ext cx="3949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</a:rPr>
              <a:t>Icinga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General monitoring system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2023-02-24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81BAB-1FC5-491A-5205-4FA10EA7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8" y="1334986"/>
            <a:ext cx="8938492" cy="52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5825</TotalTime>
  <Words>468</Words>
  <Application>Microsoft Macintosh PowerPoint</Application>
  <PresentationFormat>Widescreen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Monitoring – status and plans at DST</vt:lpstr>
      <vt:lpstr>Agenda</vt:lpstr>
      <vt:lpstr>Scope of DST monitoring</vt:lpstr>
      <vt:lpstr>Monitoring</vt:lpstr>
      <vt:lpstr>Monitoring</vt:lpstr>
      <vt:lpstr>OSSEC / Wazuh</vt:lpstr>
      <vt:lpstr>Icinga</vt:lpstr>
      <vt:lpstr>Icinga</vt:lpstr>
      <vt:lpstr>PerfSonar</vt:lpstr>
      <vt:lpstr>PerfSonar</vt:lpstr>
      <vt:lpstr>Plans</vt:lpstr>
      <vt:lpstr>Finish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Jesper Rude Selknaes</dc:creator>
  <cp:keywords/>
  <dc:description/>
  <cp:lastModifiedBy>Jesper Rude Selknaes</cp:lastModifiedBy>
  <cp:revision>35</cp:revision>
  <cp:lastPrinted>2019-03-08T10:27:30Z</cp:lastPrinted>
  <dcterms:created xsi:type="dcterms:W3CDTF">2023-02-24T07:52:55Z</dcterms:created>
  <dcterms:modified xsi:type="dcterms:W3CDTF">2023-02-28T08:58:30Z</dcterms:modified>
  <cp:category/>
</cp:coreProperties>
</file>