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3" r:id="rId2"/>
    <p:sldId id="526" r:id="rId3"/>
    <p:sldId id="504" r:id="rId4"/>
    <p:sldId id="506" r:id="rId5"/>
    <p:sldId id="509" r:id="rId6"/>
    <p:sldId id="510" r:id="rId7"/>
    <p:sldId id="508" r:id="rId8"/>
    <p:sldId id="511" r:id="rId9"/>
    <p:sldId id="513" r:id="rId10"/>
    <p:sldId id="525" r:id="rId11"/>
    <p:sldId id="515" r:id="rId12"/>
    <p:sldId id="518" r:id="rId13"/>
    <p:sldId id="517" r:id="rId14"/>
    <p:sldId id="516" r:id="rId15"/>
    <p:sldId id="519" r:id="rId16"/>
    <p:sldId id="520" r:id="rId17"/>
    <p:sldId id="522" r:id="rId18"/>
    <p:sldId id="514" r:id="rId19"/>
    <p:sldId id="512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760" userDrawn="1">
          <p15:clr>
            <a:srgbClr val="A4A3A4"/>
          </p15:clr>
        </p15:guide>
        <p15:guide id="4" orient="horz" pos="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B050"/>
    <a:srgbClr val="7F7F7F"/>
    <a:srgbClr val="069ED7"/>
    <a:srgbClr val="FF40FF"/>
    <a:srgbClr val="0094CA"/>
    <a:srgbClr val="F5F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2" autoAdjust="0"/>
    <p:restoredTop sz="96283" autoAdjust="0"/>
  </p:normalViewPr>
  <p:slideViewPr>
    <p:cSldViewPr>
      <p:cViewPr>
        <p:scale>
          <a:sx n="171" d="100"/>
          <a:sy n="171" d="100"/>
        </p:scale>
        <p:origin x="1016" y="8"/>
      </p:cViewPr>
      <p:guideLst>
        <p:guide pos="5760"/>
        <p:guide orient="horz" pos="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7404E-F755-DC49-A3B7-DBA9C05EAE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7F9A0-1F83-054A-B7C4-77699913C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FFB5-21DB-234C-94AB-22A05162940C}" type="datetimeFigureOut">
              <a:t>2023-02-28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ED1E5-BCB9-B745-ACCE-1038747D3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AE7C2-33D6-324F-8EB8-0344173B9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C2A9-4A55-C049-B33E-0FC1BFD85CC8}" type="slidenum"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1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2023-02-28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2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33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62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2023-02-28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lightweight-server-status-dashboard-using-python-svg-christens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10.100.211.156:87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4F042-7299-FF44-9D96-0169E0528CA6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endParaRPr lang="sv-SE" sz="19600"/>
          </a:p>
        </p:txBody>
      </p:sp>
    </p:spTree>
    <p:extLst>
      <p:ext uri="{BB962C8B-B14F-4D97-AF65-F5344CB8AC3E}">
        <p14:creationId xmlns:p14="http://schemas.microsoft.com/office/powerpoint/2010/main" val="38634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Cool dashboards?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236E5-D5BB-D647-A963-5707FA51F858}"/>
              </a:ext>
            </a:extLst>
          </p:cNvPr>
          <p:cNvSpPr/>
          <p:nvPr/>
        </p:nvSpPr>
        <p:spPr>
          <a:xfrm>
            <a:off x="1331150" y="4143734"/>
            <a:ext cx="648072" cy="288032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D8768-DD85-8E44-9C03-901ACC0AFD30}"/>
              </a:ext>
            </a:extLst>
          </p:cNvPr>
          <p:cNvSpPr/>
          <p:nvPr/>
        </p:nvSpPr>
        <p:spPr>
          <a:xfrm>
            <a:off x="2555286" y="3783694"/>
            <a:ext cx="648072" cy="288032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DFDB5-AC87-0342-BA7B-34AD01938140}"/>
              </a:ext>
            </a:extLst>
          </p:cNvPr>
          <p:cNvSpPr/>
          <p:nvPr/>
        </p:nvSpPr>
        <p:spPr>
          <a:xfrm>
            <a:off x="2555286" y="4143734"/>
            <a:ext cx="648072" cy="288032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3CC26-8B9A-0444-AF8D-00CEAF16E14F}"/>
              </a:ext>
            </a:extLst>
          </p:cNvPr>
          <p:cNvSpPr/>
          <p:nvPr/>
        </p:nvSpPr>
        <p:spPr>
          <a:xfrm>
            <a:off x="2555286" y="4503774"/>
            <a:ext cx="648072" cy="288032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9F782-55E5-144E-A8AE-87FBBC83589A}"/>
              </a:ext>
            </a:extLst>
          </p:cNvPr>
          <p:cNvSpPr/>
          <p:nvPr/>
        </p:nvSpPr>
        <p:spPr>
          <a:xfrm>
            <a:off x="3779422" y="3351646"/>
            <a:ext cx="6480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99E0CB-F22D-BB4A-9B2A-64D22E0CE8AA}"/>
              </a:ext>
            </a:extLst>
          </p:cNvPr>
          <p:cNvSpPr/>
          <p:nvPr/>
        </p:nvSpPr>
        <p:spPr>
          <a:xfrm>
            <a:off x="3779422" y="3711686"/>
            <a:ext cx="648072" cy="28803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366A3-125B-0547-9D0E-367E70DF8A36}"/>
              </a:ext>
            </a:extLst>
          </p:cNvPr>
          <p:cNvSpPr/>
          <p:nvPr/>
        </p:nvSpPr>
        <p:spPr>
          <a:xfrm>
            <a:off x="3779422" y="4071726"/>
            <a:ext cx="6480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CAFD2-FA18-5B48-8043-8359137AEC4D}"/>
              </a:ext>
            </a:extLst>
          </p:cNvPr>
          <p:cNvSpPr/>
          <p:nvPr/>
        </p:nvSpPr>
        <p:spPr>
          <a:xfrm>
            <a:off x="3779422" y="4457712"/>
            <a:ext cx="6480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E59F3-8974-814E-B45E-7E3DA3BB2D77}"/>
              </a:ext>
            </a:extLst>
          </p:cNvPr>
          <p:cNvSpPr/>
          <p:nvPr/>
        </p:nvSpPr>
        <p:spPr>
          <a:xfrm>
            <a:off x="3779422" y="4817752"/>
            <a:ext cx="6480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4712885-795E-5441-BB5C-475B74E205B5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1979222" y="3927710"/>
            <a:ext cx="576064" cy="36004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C31E488-A0A5-8E4C-BDB0-195BEFFD700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1979222" y="4287750"/>
            <a:ext cx="576064" cy="127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0FA978A-D9F6-BA42-9926-10CAB01B43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79222" y="4287750"/>
            <a:ext cx="576064" cy="37274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7318790-3FB0-CB40-BF28-9D0A0C89AE5C}"/>
              </a:ext>
            </a:extLst>
          </p:cNvPr>
          <p:cNvCxnSpPr>
            <a:endCxn id="12" idx="1"/>
          </p:cNvCxnSpPr>
          <p:nvPr/>
        </p:nvCxnSpPr>
        <p:spPr>
          <a:xfrm flipV="1">
            <a:off x="3203358" y="3495662"/>
            <a:ext cx="576064" cy="43204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9FD89754-8F33-FF4E-9B18-F34381B49E8B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203358" y="3495662"/>
            <a:ext cx="576064" cy="79208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6BD5779D-3281-2C47-A18E-6C9D36932699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3203358" y="4215742"/>
            <a:ext cx="576064" cy="43204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1DD7EB66-E755-3248-A01A-017C8EB3BB6F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3203358" y="4287750"/>
            <a:ext cx="576064" cy="67401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69D0C9E3-407D-054B-80FB-856965863991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3203358" y="3927710"/>
            <a:ext cx="576064" cy="67401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n 43">
            <a:extLst>
              <a:ext uri="{FF2B5EF4-FFF2-40B4-BE49-F238E27FC236}">
                <a16:creationId xmlns:a16="http://schemas.microsoft.com/office/drawing/2014/main" id="{1330FA2C-5305-F341-AFE9-34C0046A3B82}"/>
              </a:ext>
            </a:extLst>
          </p:cNvPr>
          <p:cNvSpPr/>
          <p:nvPr/>
        </p:nvSpPr>
        <p:spPr>
          <a:xfrm>
            <a:off x="6156666" y="4183234"/>
            <a:ext cx="360040" cy="4788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Can 44">
            <a:extLst>
              <a:ext uri="{FF2B5EF4-FFF2-40B4-BE49-F238E27FC236}">
                <a16:creationId xmlns:a16="http://schemas.microsoft.com/office/drawing/2014/main" id="{65F43E8B-E788-634B-8A93-9E7404223D5D}"/>
              </a:ext>
            </a:extLst>
          </p:cNvPr>
          <p:cNvSpPr/>
          <p:nvPr/>
        </p:nvSpPr>
        <p:spPr>
          <a:xfrm>
            <a:off x="7380802" y="4179573"/>
            <a:ext cx="360040" cy="4788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BACE53-D5C9-104D-9995-536F8D3BBBDD}"/>
              </a:ext>
            </a:extLst>
          </p:cNvPr>
          <p:cNvCxnSpPr>
            <a:cxnSpLocks/>
            <a:stCxn id="44" idx="4"/>
            <a:endCxn id="45" idx="2"/>
          </p:cNvCxnSpPr>
          <p:nvPr/>
        </p:nvCxnSpPr>
        <p:spPr>
          <a:xfrm flipV="1">
            <a:off x="6516706" y="4419000"/>
            <a:ext cx="864096" cy="366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F7445B3-C08B-C34D-A62D-178A61A226AC}"/>
              </a:ext>
            </a:extLst>
          </p:cNvPr>
          <p:cNvSpPr/>
          <p:nvPr/>
        </p:nvSpPr>
        <p:spPr>
          <a:xfrm>
            <a:off x="4932040" y="3677370"/>
            <a:ext cx="648072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00927-CF5F-4041-8E5F-D702B6892E89}"/>
              </a:ext>
            </a:extLst>
          </p:cNvPr>
          <p:cNvSpPr/>
          <p:nvPr/>
        </p:nvSpPr>
        <p:spPr>
          <a:xfrm>
            <a:off x="4932040" y="3999718"/>
            <a:ext cx="648072" cy="28803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534DC0-E981-0049-A80F-5C04614F0E78}"/>
              </a:ext>
            </a:extLst>
          </p:cNvPr>
          <p:cNvSpPr/>
          <p:nvPr/>
        </p:nvSpPr>
        <p:spPr>
          <a:xfrm>
            <a:off x="4932040" y="4322066"/>
            <a:ext cx="648072" cy="28803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F01822-B689-6641-BFE8-272CF244A845}"/>
              </a:ext>
            </a:extLst>
          </p:cNvPr>
          <p:cNvSpPr/>
          <p:nvPr/>
        </p:nvSpPr>
        <p:spPr>
          <a:xfrm>
            <a:off x="4932040" y="4644414"/>
            <a:ext cx="648072" cy="28803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8E45B4-D760-6047-B88C-5FCFB699FB8D}"/>
              </a:ext>
            </a:extLst>
          </p:cNvPr>
          <p:cNvSpPr txBox="1"/>
          <p:nvPr/>
        </p:nvSpPr>
        <p:spPr>
          <a:xfrm>
            <a:off x="206282" y="2938858"/>
            <a:ext cx="814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	       RM	           EFUs                  Kafka          Filewriters           Lund                 CPH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0D1971B-4EA9-1C49-8FB6-2658579CBE8A}"/>
              </a:ext>
            </a:extLst>
          </p:cNvPr>
          <p:cNvCxnSpPr>
            <a:stCxn id="12" idx="3"/>
            <a:endCxn id="49" idx="1"/>
          </p:cNvCxnSpPr>
          <p:nvPr/>
        </p:nvCxnSpPr>
        <p:spPr>
          <a:xfrm>
            <a:off x="4427494" y="3495662"/>
            <a:ext cx="504546" cy="325724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AC62C24B-784C-7D42-954B-B98A0C454587}"/>
              </a:ext>
            </a:extLst>
          </p:cNvPr>
          <p:cNvCxnSpPr>
            <a:stCxn id="14" idx="3"/>
            <a:endCxn id="49" idx="1"/>
          </p:cNvCxnSpPr>
          <p:nvPr/>
        </p:nvCxnSpPr>
        <p:spPr>
          <a:xfrm flipV="1">
            <a:off x="4427494" y="3821386"/>
            <a:ext cx="504546" cy="394356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FE492AD2-E0AF-C144-814D-409A077C8822}"/>
              </a:ext>
            </a:extLst>
          </p:cNvPr>
          <p:cNvCxnSpPr>
            <a:stCxn id="15" idx="3"/>
            <a:endCxn id="49" idx="1"/>
          </p:cNvCxnSpPr>
          <p:nvPr/>
        </p:nvCxnSpPr>
        <p:spPr>
          <a:xfrm flipV="1">
            <a:off x="4427494" y="3821386"/>
            <a:ext cx="504546" cy="78034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D607BBBD-8BDC-E246-BF5A-8EBC3DFDE5CD}"/>
              </a:ext>
            </a:extLst>
          </p:cNvPr>
          <p:cNvCxnSpPr>
            <a:stCxn id="16" idx="3"/>
            <a:endCxn id="49" idx="1"/>
          </p:cNvCxnSpPr>
          <p:nvPr/>
        </p:nvCxnSpPr>
        <p:spPr>
          <a:xfrm flipV="1">
            <a:off x="4427494" y="3821386"/>
            <a:ext cx="504546" cy="1140382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C2423F32-4FEB-674B-B267-59C6C97A80B0}"/>
              </a:ext>
            </a:extLst>
          </p:cNvPr>
          <p:cNvCxnSpPr>
            <a:stCxn id="49" idx="3"/>
            <a:endCxn id="44" idx="2"/>
          </p:cNvCxnSpPr>
          <p:nvPr/>
        </p:nvCxnSpPr>
        <p:spPr>
          <a:xfrm>
            <a:off x="5580112" y="3821386"/>
            <a:ext cx="576554" cy="601275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50A7F89-E164-8540-94ED-5BA7F4CA2B5F}"/>
              </a:ext>
            </a:extLst>
          </p:cNvPr>
          <p:cNvSpPr txBox="1"/>
          <p:nvPr/>
        </p:nvSpPr>
        <p:spPr>
          <a:xfrm>
            <a:off x="178777" y="4087825"/>
            <a:ext cx="12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MIRACLES</a:t>
            </a:r>
          </a:p>
        </p:txBody>
      </p:sp>
    </p:spTree>
    <p:extLst>
      <p:ext uri="{BB962C8B-B14F-4D97-AF65-F5344CB8AC3E}">
        <p14:creationId xmlns:p14="http://schemas.microsoft.com/office/powerpoint/2010/main" val="306305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AC2E-A130-704F-ACC2-04E361D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Have log, need dashboard?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937F-2F43-4142-B34C-3554E75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A8C47-9D82-514A-9347-D3F9BED0F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7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AC2E-A130-704F-ACC2-04E361D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Have log, need dashboard?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937F-2F43-4142-B34C-3554E75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DB5B8-1203-264A-B3E4-87B122F77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 b="2098"/>
          <a:stretch/>
        </p:blipFill>
        <p:spPr>
          <a:xfrm>
            <a:off x="10385" y="2246811"/>
            <a:ext cx="9133615" cy="26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AC2E-A130-704F-ACC2-04E361D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Have log, need dashboard?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937F-2F43-4142-B34C-3554E75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526B2-7D11-854E-A183-88F861EC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441"/>
            <a:ext cx="9144000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AC2E-A130-704F-ACC2-04E361D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Have log, need dashboard?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937F-2F43-4142-B34C-3554E75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E3F2F-7A78-AD49-AB0B-74C5C063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068"/>
            <a:ext cx="9144000" cy="27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B956-6429-1840-9D63-F447EB1E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D967-68F0-2147-88BA-2F6D6F98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4FA31-95B2-C742-9CF1-6A5F6347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27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Formulate ambitions (ideas)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AD45-ABBB-1346-B707-AC1BEBD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Common source of information (at top level)</a:t>
            </a:r>
          </a:p>
          <a:p>
            <a:r>
              <a:rPr lang="sv-SE"/>
              <a:t>Easy access!</a:t>
            </a:r>
          </a:p>
          <a:p>
            <a:r>
              <a:rPr lang="sv-SE"/>
              <a:t>Aim for global status at a glance</a:t>
            </a:r>
          </a:p>
          <a:p>
            <a:r>
              <a:rPr lang="sv-SE"/>
              <a:t>Look at dashboard regularly (daily)</a:t>
            </a:r>
          </a:p>
          <a:p>
            <a:r>
              <a:rPr lang="sv-SE"/>
              <a:t>Minimum required 'verboseness'</a:t>
            </a:r>
          </a:p>
          <a:p>
            <a:r>
              <a:rPr lang="sv-SE"/>
              <a:t>Normal operations should produce moderate log message rates</a:t>
            </a:r>
          </a:p>
          <a:p>
            <a:r>
              <a:rPr lang="sv-SE"/>
              <a:t>Log is for logging, not for stats</a:t>
            </a:r>
          </a:p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487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6511-E14A-1C44-85B2-72E50FAA8437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49</a:t>
            </a:r>
            <a:r>
              <a:rPr lang="sv-SE" sz="196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282EF-EBDF-2846-92C6-A21A33638254}"/>
              </a:ext>
            </a:extLst>
          </p:cNvPr>
          <p:cNvSpPr txBox="1"/>
          <p:nvPr/>
        </p:nvSpPr>
        <p:spPr>
          <a:xfrm>
            <a:off x="4211960" y="2830289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/>
              <a:t>(</a:t>
            </a:r>
            <a:r>
              <a:rPr lang="sv-SE" sz="9600">
                <a:solidFill>
                  <a:srgbClr val="00FA00"/>
                </a:solidFill>
              </a:rPr>
              <a:t>▲1</a:t>
            </a:r>
            <a:r>
              <a:rPr lang="sv-SE" sz="9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958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AFB3-C6D0-794C-BF2E-89DDCB9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FF7D8-1240-7542-8453-E5167D81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9212" r="6522" b="7694"/>
          <a:stretch/>
        </p:blipFill>
        <p:spPr>
          <a:xfrm>
            <a:off x="3131840" y="1772816"/>
            <a:ext cx="2736304" cy="3888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4AD611-AE1E-694B-81FA-E4C6B1C73A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0890" r="7692" b="7437"/>
          <a:stretch/>
        </p:blipFill>
        <p:spPr>
          <a:xfrm>
            <a:off x="6303815" y="1772816"/>
            <a:ext cx="2632370" cy="3821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FAB5C-7ACE-B44E-9373-B9EFEEBB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11237" r="8399" b="5641"/>
          <a:stretch/>
        </p:blipFill>
        <p:spPr>
          <a:xfrm>
            <a:off x="179512" y="1772816"/>
            <a:ext cx="2681582" cy="39387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1F4E50-61B4-1D4B-A8F9-F2A603A5CF88}"/>
              </a:ext>
            </a:extLst>
          </p:cNvPr>
          <p:cNvSpPr/>
          <p:nvPr/>
        </p:nvSpPr>
        <p:spPr>
          <a:xfrm>
            <a:off x="467544" y="597111"/>
            <a:ext cx="382676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80137-86B3-2E49-8BFB-42E8B40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770"/>
            <a:ext cx="7139136" cy="1143000"/>
          </a:xfrm>
        </p:spPr>
        <p:txBody>
          <a:bodyPr/>
          <a:lstStyle/>
          <a:p>
            <a:r>
              <a:rPr lang="sv-SE">
                <a:solidFill>
                  <a:srgbClr val="00FA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DS-Digital" pitchFamily="2" charset="0"/>
              </a:rPr>
              <a:t>From the attic (2007)</a:t>
            </a:r>
          </a:p>
        </p:txBody>
      </p:sp>
    </p:spTree>
    <p:extLst>
      <p:ext uri="{BB962C8B-B14F-4D97-AF65-F5344CB8AC3E}">
        <p14:creationId xmlns:p14="http://schemas.microsoft.com/office/powerpoint/2010/main" val="109981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4AC40E-46D7-9D4A-AE0A-748445B908BF}"/>
              </a:ext>
            </a:extLst>
          </p:cNvPr>
          <p:cNvSpPr/>
          <p:nvPr/>
        </p:nvSpPr>
        <p:spPr>
          <a:xfrm>
            <a:off x="467544" y="594561"/>
            <a:ext cx="382676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00FA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DS-Digital" pitchFamily="2" charset="0"/>
              </a:rPr>
              <a:t>From the attic (2012)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476C0-26EB-5D4A-A328-870E4BD15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2" y="1628800"/>
            <a:ext cx="3731132" cy="4948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4797D-35D7-A947-A250-FD6130063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7" y="1592042"/>
            <a:ext cx="3778421" cy="49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274BE-9F9E-F34E-A3FC-736F579B7BBB}"/>
              </a:ext>
            </a:extLst>
          </p:cNvPr>
          <p:cNvSpPr txBox="1"/>
          <p:nvPr/>
        </p:nvSpPr>
        <p:spPr>
          <a:xfrm>
            <a:off x="1007604" y="465313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/>
              <a:t>Systems Monitoring at ECDC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D1AE9-35D7-3D44-99C8-FADE0922D18E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endParaRPr lang="sv-SE" sz="19600"/>
          </a:p>
        </p:txBody>
      </p:sp>
    </p:spTree>
    <p:extLst>
      <p:ext uri="{BB962C8B-B14F-4D97-AF65-F5344CB8AC3E}">
        <p14:creationId xmlns:p14="http://schemas.microsoft.com/office/powerpoint/2010/main" val="23888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6511-E14A-1C44-85B2-72E50FAA8437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endParaRPr lang="sv-SE" sz="19600"/>
          </a:p>
        </p:txBody>
      </p:sp>
    </p:spTree>
    <p:extLst>
      <p:ext uri="{BB962C8B-B14F-4D97-AF65-F5344CB8AC3E}">
        <p14:creationId xmlns:p14="http://schemas.microsoft.com/office/powerpoint/2010/main" val="11280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6511-E14A-1C44-85B2-72E50FAA8437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r>
              <a:rPr lang="sv-SE" sz="196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282EF-EBDF-2846-92C6-A21A33638254}"/>
              </a:ext>
            </a:extLst>
          </p:cNvPr>
          <p:cNvSpPr txBox="1"/>
          <p:nvPr/>
        </p:nvSpPr>
        <p:spPr>
          <a:xfrm>
            <a:off x="4211960" y="2830289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/>
              <a:t>(▲)</a:t>
            </a:r>
          </a:p>
        </p:txBody>
      </p:sp>
    </p:spTree>
    <p:extLst>
      <p:ext uri="{BB962C8B-B14F-4D97-AF65-F5344CB8AC3E}">
        <p14:creationId xmlns:p14="http://schemas.microsoft.com/office/powerpoint/2010/main" val="274493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6511-E14A-1C44-85B2-72E50FAA8437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r>
              <a:rPr lang="sv-SE" sz="196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282EF-EBDF-2846-92C6-A21A33638254}"/>
              </a:ext>
            </a:extLst>
          </p:cNvPr>
          <p:cNvSpPr txBox="1"/>
          <p:nvPr/>
        </p:nvSpPr>
        <p:spPr>
          <a:xfrm>
            <a:off x="4211960" y="2830289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/>
              <a:t>(▲5)</a:t>
            </a:r>
          </a:p>
        </p:txBody>
      </p:sp>
    </p:spTree>
    <p:extLst>
      <p:ext uri="{BB962C8B-B14F-4D97-AF65-F5344CB8AC3E}">
        <p14:creationId xmlns:p14="http://schemas.microsoft.com/office/powerpoint/2010/main" val="36847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77466B-8F4A-6E48-9EEE-25722A3A574D}"/>
              </a:ext>
            </a:extLst>
          </p:cNvPr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06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6511-E14A-1C44-85B2-72E50FAA8437}"/>
              </a:ext>
            </a:extLst>
          </p:cNvPr>
          <p:cNvSpPr txBox="1"/>
          <p:nvPr/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600" b="1"/>
              <a:t>48</a:t>
            </a:r>
            <a:r>
              <a:rPr lang="sv-SE" sz="196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282EF-EBDF-2846-92C6-A21A33638254}"/>
              </a:ext>
            </a:extLst>
          </p:cNvPr>
          <p:cNvSpPr txBox="1"/>
          <p:nvPr/>
        </p:nvSpPr>
        <p:spPr>
          <a:xfrm>
            <a:off x="4211960" y="2830289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/>
              <a:t>(</a:t>
            </a:r>
            <a:r>
              <a:rPr lang="sv-SE" sz="9600">
                <a:solidFill>
                  <a:srgbClr val="00FA00"/>
                </a:solidFill>
              </a:rPr>
              <a:t>▲5</a:t>
            </a:r>
            <a:r>
              <a:rPr lang="sv-SE" sz="9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624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Answers we should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AD45-ABBB-1346-B707-AC1BEBD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If I want a quick look at the system where do I go?</a:t>
            </a:r>
          </a:p>
          <a:p>
            <a:r>
              <a:rPr lang="sv-SE"/>
              <a:t>Are all system components represented?</a:t>
            </a:r>
          </a:p>
          <a:p>
            <a:r>
              <a:rPr lang="sv-SE"/>
              <a:t>Is everything working nominally?</a:t>
            </a:r>
          </a:p>
          <a:p>
            <a:r>
              <a:rPr lang="sv-SE"/>
              <a:t>Has something changed?</a:t>
            </a:r>
          </a:p>
          <a:p>
            <a:pPr lvl="1"/>
            <a:r>
              <a:rPr lang="sv-SE"/>
              <a:t>the last woking day</a:t>
            </a:r>
          </a:p>
          <a:p>
            <a:pPr lvl="1"/>
            <a:r>
              <a:rPr lang="sv-SE"/>
              <a:t>the past week</a:t>
            </a:r>
          </a:p>
          <a:p>
            <a:r>
              <a:rPr lang="sv-SE"/>
              <a:t>Are things improving, degrading or unchanged?</a:t>
            </a:r>
          </a:p>
          <a:p>
            <a:r>
              <a:rPr lang="sv-SE"/>
              <a:t>If I see something wrong what do I do?</a:t>
            </a:r>
          </a:p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280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What information do we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AD45-ABBB-1346-B707-AC1BEBD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Commissioned servers</a:t>
            </a:r>
          </a:p>
          <a:p>
            <a:pPr lvl="1"/>
            <a:r>
              <a:rPr lang="sv-SE"/>
              <a:t>physical</a:t>
            </a:r>
          </a:p>
          <a:p>
            <a:pPr lvl="1"/>
            <a:r>
              <a:rPr lang="sv-SE"/>
              <a:t>virtual</a:t>
            </a:r>
          </a:p>
          <a:p>
            <a:r>
              <a:rPr lang="sv-SE"/>
              <a:t>Application status</a:t>
            </a:r>
          </a:p>
          <a:p>
            <a:pPr lvl="1"/>
            <a:r>
              <a:rPr lang="sv-SE"/>
              <a:t>Graylog</a:t>
            </a:r>
          </a:p>
          <a:p>
            <a:pPr lvl="1"/>
            <a:r>
              <a:rPr lang="sv-SE"/>
              <a:t>Grafana</a:t>
            </a:r>
          </a:p>
          <a:p>
            <a:pPr lvl="1"/>
            <a:r>
              <a:rPr lang="sv-SE"/>
              <a:t>Ad-hoc APIs</a:t>
            </a:r>
          </a:p>
          <a:p>
            <a:r>
              <a:rPr lang="sv-SE"/>
              <a:t>Software related metrics</a:t>
            </a:r>
          </a:p>
          <a:p>
            <a:pPr lvl="1"/>
            <a:r>
              <a:rPr lang="sv-SE"/>
              <a:t>repository activity</a:t>
            </a:r>
          </a:p>
          <a:p>
            <a:pPr lvl="1"/>
            <a:r>
              <a:rPr lang="sv-SE"/>
              <a:t>build, test and coverage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82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934-79E6-D444-A61F-CE46BC91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Dashboards?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44E5-2232-6A41-AD3E-88253CA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A581D-EC4F-E440-BA92-61DD55D4A77B}"/>
              </a:ext>
            </a:extLst>
          </p:cNvPr>
          <p:cNvSpPr/>
          <p:nvPr/>
        </p:nvSpPr>
        <p:spPr>
          <a:xfrm>
            <a:off x="1409815" y="6474916"/>
            <a:ext cx="6157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>
                <a:hlinkClick r:id="rId3"/>
              </a:rPr>
              <a:t>LinkedIn article on developing the server Dashboard</a:t>
            </a:r>
            <a:endParaRPr lang="sv-SE" sz="1200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F85938AF-78C1-C644-A263-D7B08A65A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6204"/>
            <a:ext cx="8496944" cy="45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3751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12689</TotalTime>
  <Words>244</Words>
  <Application>Microsoft Macintosh PowerPoint</Application>
  <PresentationFormat>On-screen Show (4:3)</PresentationFormat>
  <Paragraphs>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DS-Digital</vt:lpstr>
      <vt:lpstr>ESS Core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we should have</vt:lpstr>
      <vt:lpstr>What information do we have?</vt:lpstr>
      <vt:lpstr>Dashboards?</vt:lpstr>
      <vt:lpstr>Cool dashboards?</vt:lpstr>
      <vt:lpstr>Have log, need dashboard?</vt:lpstr>
      <vt:lpstr>Have log, need dashboard?</vt:lpstr>
      <vt:lpstr>Have log, need dashboard?</vt:lpstr>
      <vt:lpstr>Have log, need dashboard?</vt:lpstr>
      <vt:lpstr>PowerPoint Presentation</vt:lpstr>
      <vt:lpstr>Formulate ambitions (ideas)</vt:lpstr>
      <vt:lpstr>PowerPoint Presentation</vt:lpstr>
      <vt:lpstr>From the attic (2007)</vt:lpstr>
      <vt:lpstr>From the attic (2012)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452</cp:revision>
  <cp:lastPrinted>2019-08-27T13:40:04Z</cp:lastPrinted>
  <dcterms:created xsi:type="dcterms:W3CDTF">2013-10-29T16:05:10Z</dcterms:created>
  <dcterms:modified xsi:type="dcterms:W3CDTF">2023-02-28T06:57:05Z</dcterms:modified>
</cp:coreProperties>
</file>