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2" r:id="rId2"/>
    <p:sldId id="267" r:id="rId3"/>
    <p:sldId id="272" r:id="rId4"/>
    <p:sldId id="268" r:id="rId5"/>
    <p:sldId id="278" r:id="rId6"/>
    <p:sldId id="279" r:id="rId7"/>
    <p:sldId id="287" r:id="rId8"/>
    <p:sldId id="280" r:id="rId9"/>
    <p:sldId id="283" r:id="rId10"/>
    <p:sldId id="284" r:id="rId11"/>
    <p:sldId id="288" r:id="rId12"/>
    <p:sldId id="289" r:id="rId13"/>
    <p:sldId id="290" r:id="rId14"/>
    <p:sldId id="291" r:id="rId15"/>
    <p:sldId id="282" r:id="rId16"/>
    <p:sldId id="277"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05" autoAdjust="0"/>
    <p:restoredTop sz="94674" autoAdjust="0"/>
  </p:normalViewPr>
  <p:slideViewPr>
    <p:cSldViewPr snapToGrid="0" snapToObjects="1">
      <p:cViewPr varScale="1">
        <p:scale>
          <a:sx n="124" d="100"/>
          <a:sy n="124" d="100"/>
        </p:scale>
        <p:origin x="6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2023-02-28</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2023-02-28</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2023-02-28</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Possible tools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lvl="1">
              <a:buFont typeface="System Font Regular"/>
              <a:buChar char="+"/>
            </a:pPr>
            <a:r>
              <a:rPr lang="en-US" dirty="0"/>
              <a:t>No additional infrastructure required</a:t>
            </a:r>
          </a:p>
          <a:p>
            <a:pPr lvl="1">
              <a:buFont typeface="System Font Regular"/>
              <a:buChar char="+"/>
            </a:pPr>
            <a:r>
              <a:rPr lang="en-US" dirty="0"/>
              <a:t>Simple to write and maintain</a:t>
            </a:r>
          </a:p>
          <a:p>
            <a:pPr lvl="1">
              <a:buFont typeface="System Font Regular"/>
              <a:buChar char="+"/>
            </a:pPr>
            <a:r>
              <a:rPr lang="en-US" dirty="0" err="1"/>
              <a:t>Customisable</a:t>
            </a:r>
            <a:endParaRPr lang="en-US" dirty="0"/>
          </a:p>
          <a:p>
            <a:pPr marL="142875" lvl="1" indent="0">
              <a:buNone/>
            </a:pPr>
            <a:endParaRPr lang="en-US" dirty="0"/>
          </a:p>
          <a:p>
            <a:pPr lvl="1">
              <a:buFont typeface="System Font Regular"/>
              <a:buChar char="-"/>
            </a:pPr>
            <a:r>
              <a:rPr lang="en-US" dirty="0"/>
              <a:t>Needs to be kept up to date manually in case of changes</a:t>
            </a:r>
          </a:p>
          <a:p>
            <a:pPr lvl="1">
              <a:buFont typeface="System Font Regular"/>
              <a:buChar char="-"/>
            </a:pPr>
            <a:r>
              <a:rPr lang="en-US" dirty="0"/>
              <a:t>Might be less user-friendly initially</a:t>
            </a:r>
          </a:p>
          <a:p>
            <a:pPr lvl="1">
              <a:buFont typeface="System Font Regular"/>
              <a:buChar char="-"/>
            </a:pPr>
            <a:r>
              <a:rPr lang="en-US" dirty="0"/>
              <a:t>History is only kept locally</a:t>
            </a:r>
          </a:p>
          <a:p>
            <a:pPr lvl="1"/>
            <a:endParaRPr lang="en-US" dirty="0"/>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Command-line scripts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pic>
        <p:nvPicPr>
          <p:cNvPr id="19" name="Content Placeholder 18">
            <a:extLst>
              <a:ext uri="{FF2B5EF4-FFF2-40B4-BE49-F238E27FC236}">
                <a16:creationId xmlns:a16="http://schemas.microsoft.com/office/drawing/2014/main" id="{953D49D3-45EE-2C27-3A0C-D6453CC04AFC}"/>
              </a:ext>
            </a:extLst>
          </p:cNvPr>
          <p:cNvPicPr>
            <a:picLocks noGrp="1" noChangeAspect="1"/>
          </p:cNvPicPr>
          <p:nvPr>
            <p:ph idx="13"/>
          </p:nvPr>
        </p:nvPicPr>
        <p:blipFill>
          <a:blip r:embed="rId2"/>
          <a:stretch>
            <a:fillRect/>
          </a:stretch>
        </p:blipFill>
        <p:spPr>
          <a:xfrm>
            <a:off x="6373813" y="2178024"/>
            <a:ext cx="4994275" cy="3537001"/>
          </a:xfrm>
        </p:spPr>
      </p:pic>
    </p:spTree>
    <p:extLst>
      <p:ext uri="{BB962C8B-B14F-4D97-AF65-F5344CB8AC3E}">
        <p14:creationId xmlns:p14="http://schemas.microsoft.com/office/powerpoint/2010/main" val="36565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Possible tools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lvl="1">
              <a:buFont typeface="System Font Regular"/>
              <a:buChar char="+"/>
            </a:pPr>
            <a:r>
              <a:rPr lang="en-US" dirty="0"/>
              <a:t>Part of the Ansible ecosystem</a:t>
            </a:r>
          </a:p>
          <a:p>
            <a:pPr lvl="1">
              <a:buFont typeface="System Font Regular"/>
              <a:buChar char="+"/>
            </a:pPr>
            <a:r>
              <a:rPr lang="en-US" dirty="0"/>
              <a:t>Used by ICS</a:t>
            </a:r>
          </a:p>
          <a:p>
            <a:pPr marL="142875" lvl="1" indent="0">
              <a:buNone/>
            </a:pPr>
            <a:endParaRPr lang="en-US" dirty="0"/>
          </a:p>
          <a:p>
            <a:pPr lvl="1">
              <a:buFont typeface="System Font Regular"/>
              <a:buChar char="-"/>
            </a:pPr>
            <a:r>
              <a:rPr lang="en-US" dirty="0"/>
              <a:t>More complex to run</a:t>
            </a:r>
          </a:p>
          <a:p>
            <a:pPr lvl="1">
              <a:buFont typeface="System Font Regular"/>
              <a:buChar char="-"/>
            </a:pPr>
            <a:r>
              <a:rPr lang="en-US" dirty="0"/>
              <a:t>Could cause conflicts with Puppet/Foreman DST setup?</a:t>
            </a:r>
          </a:p>
        </p:txBody>
      </p:sp>
      <p:pic>
        <p:nvPicPr>
          <p:cNvPr id="7" name="Content Placeholder 6">
            <a:extLst>
              <a:ext uri="{FF2B5EF4-FFF2-40B4-BE49-F238E27FC236}">
                <a16:creationId xmlns:a16="http://schemas.microsoft.com/office/drawing/2014/main" id="{308F29D9-519E-C37D-DAD5-9E3FD28F4947}"/>
              </a:ext>
            </a:extLst>
          </p:cNvPr>
          <p:cNvPicPr>
            <a:picLocks noGrp="1" noChangeAspect="1"/>
          </p:cNvPicPr>
          <p:nvPr>
            <p:ph idx="13"/>
          </p:nvPr>
        </p:nvPicPr>
        <p:blipFill>
          <a:blip r:embed="rId2"/>
          <a:stretch>
            <a:fillRect/>
          </a:stretch>
        </p:blipFill>
        <p:spPr>
          <a:xfrm>
            <a:off x="6373813" y="2004732"/>
            <a:ext cx="4994275" cy="3883585"/>
          </a:xfrm>
        </p:spPr>
      </p:pic>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AWX</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379369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Possible tools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lvl="1">
              <a:buFont typeface="System Font Regular"/>
              <a:buChar char="+"/>
            </a:pPr>
            <a:r>
              <a:rPr lang="en-US" dirty="0"/>
              <a:t>Already available at ESS</a:t>
            </a:r>
          </a:p>
          <a:p>
            <a:pPr lvl="1">
              <a:buFont typeface="System Font Regular"/>
              <a:buChar char="+"/>
            </a:pPr>
            <a:r>
              <a:rPr lang="en-US" dirty="0"/>
              <a:t>Integration with CI: maintains history linked with commits and builds</a:t>
            </a:r>
          </a:p>
          <a:p>
            <a:pPr lvl="1">
              <a:buFont typeface="System Font Regular"/>
              <a:buChar char="+"/>
            </a:pPr>
            <a:r>
              <a:rPr lang="en-US" dirty="0"/>
              <a:t>Supports environments for deployments</a:t>
            </a:r>
          </a:p>
          <a:p>
            <a:pPr marL="142875" lvl="1" indent="0">
              <a:buNone/>
            </a:pPr>
            <a:endParaRPr lang="en-US" dirty="0"/>
          </a:p>
          <a:p>
            <a:pPr lvl="1">
              <a:buFont typeface="System Font Regular"/>
              <a:buChar char="-"/>
            </a:pPr>
            <a:r>
              <a:rPr lang="en-US" dirty="0"/>
              <a:t>How to map environments to our deployments?</a:t>
            </a:r>
          </a:p>
          <a:p>
            <a:pPr lvl="1">
              <a:buFont typeface="System Font Regular"/>
              <a:buChar char="-"/>
            </a:pPr>
            <a:r>
              <a:rPr lang="en-US" dirty="0"/>
              <a:t>How to reach the appropriate networks?</a:t>
            </a:r>
          </a:p>
        </p:txBody>
      </p:sp>
      <p:pic>
        <p:nvPicPr>
          <p:cNvPr id="7" name="Content Placeholder 6">
            <a:extLst>
              <a:ext uri="{FF2B5EF4-FFF2-40B4-BE49-F238E27FC236}">
                <a16:creationId xmlns:a16="http://schemas.microsoft.com/office/drawing/2014/main" id="{78B0EEA8-4D01-EA59-1822-C965DD51AF6A}"/>
              </a:ext>
            </a:extLst>
          </p:cNvPr>
          <p:cNvPicPr>
            <a:picLocks noGrp="1" noChangeAspect="1"/>
          </p:cNvPicPr>
          <p:nvPr>
            <p:ph idx="13"/>
          </p:nvPr>
        </p:nvPicPr>
        <p:blipFill>
          <a:blip r:embed="rId2"/>
          <a:stretch>
            <a:fillRect/>
          </a:stretch>
        </p:blipFill>
        <p:spPr>
          <a:xfrm>
            <a:off x="6373813" y="2004732"/>
            <a:ext cx="4994275" cy="3883585"/>
          </a:xfrm>
        </p:spPr>
      </p:pic>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GitLab</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399934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Possible tools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13</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lvl="1">
              <a:buFont typeface="System Font Regular"/>
              <a:buChar char="+"/>
            </a:pPr>
            <a:r>
              <a:rPr lang="en-US" dirty="0"/>
              <a:t>Single place for server configuration/deployment</a:t>
            </a:r>
          </a:p>
          <a:p>
            <a:pPr lvl="1">
              <a:buFont typeface="System Font Regular"/>
              <a:buChar char="+"/>
            </a:pPr>
            <a:r>
              <a:rPr lang="en-US" dirty="0"/>
              <a:t>Offers remote job scheduling</a:t>
            </a:r>
          </a:p>
          <a:p>
            <a:pPr lvl="1">
              <a:buFont typeface="System Font Regular"/>
              <a:buChar char="+"/>
            </a:pPr>
            <a:r>
              <a:rPr lang="en-US" dirty="0"/>
              <a:t>Keeps history (currently limited)</a:t>
            </a:r>
          </a:p>
          <a:p>
            <a:pPr lvl="1">
              <a:buFont typeface="System Font Regular"/>
              <a:buChar char="+"/>
            </a:pPr>
            <a:r>
              <a:rPr lang="en-US" dirty="0"/>
              <a:t>Used by DST</a:t>
            </a:r>
          </a:p>
          <a:p>
            <a:pPr marL="142875" lvl="1" indent="0">
              <a:buNone/>
            </a:pPr>
            <a:endParaRPr lang="en-US" dirty="0"/>
          </a:p>
          <a:p>
            <a:pPr lvl="1">
              <a:buFont typeface="System Font Regular"/>
              <a:buChar char="-"/>
            </a:pPr>
            <a:r>
              <a:rPr lang="en-US" dirty="0"/>
              <a:t>Remote job scheduling functionality not tested for this purpose</a:t>
            </a:r>
          </a:p>
          <a:p>
            <a:pPr lvl="1">
              <a:buFont typeface="System Font Regular"/>
              <a:buChar char="-"/>
            </a:pPr>
            <a:r>
              <a:rPr lang="en-US" dirty="0"/>
              <a:t>Dedicated to Puppet setup</a:t>
            </a:r>
          </a:p>
        </p:txBody>
      </p:sp>
      <p:pic>
        <p:nvPicPr>
          <p:cNvPr id="7" name="Content Placeholder 6">
            <a:extLst>
              <a:ext uri="{FF2B5EF4-FFF2-40B4-BE49-F238E27FC236}">
                <a16:creationId xmlns:a16="http://schemas.microsoft.com/office/drawing/2014/main" id="{A527F3A3-7612-5232-5AEB-D270ACCA7678}"/>
              </a:ext>
            </a:extLst>
          </p:cNvPr>
          <p:cNvPicPr>
            <a:picLocks noGrp="1" noChangeAspect="1"/>
          </p:cNvPicPr>
          <p:nvPr>
            <p:ph idx="13"/>
          </p:nvPr>
        </p:nvPicPr>
        <p:blipFill>
          <a:blip r:embed="rId2"/>
          <a:stretch>
            <a:fillRect/>
          </a:stretch>
        </p:blipFill>
        <p:spPr>
          <a:xfrm>
            <a:off x="6373813" y="2016746"/>
            <a:ext cx="4994275" cy="3859557"/>
          </a:xfrm>
        </p:spPr>
      </p:pic>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Foreman</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63854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Possible tools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lvl="1">
              <a:buFont typeface="System Font Regular"/>
              <a:buChar char="+"/>
            </a:pPr>
            <a:r>
              <a:rPr lang="en-US" dirty="0"/>
              <a:t>Available on the hosts we deploy to</a:t>
            </a:r>
          </a:p>
          <a:p>
            <a:pPr lvl="1">
              <a:buFont typeface="System Font Regular"/>
              <a:buChar char="+"/>
            </a:pPr>
            <a:r>
              <a:rPr lang="en-US" dirty="0"/>
              <a:t>Used by DST</a:t>
            </a:r>
          </a:p>
          <a:p>
            <a:pPr marL="142875" lvl="1" indent="0">
              <a:buNone/>
            </a:pPr>
            <a:endParaRPr lang="en-US" dirty="0"/>
          </a:p>
          <a:p>
            <a:pPr lvl="1">
              <a:buFont typeface="System Font Regular"/>
              <a:buChar char="-"/>
            </a:pPr>
            <a:r>
              <a:rPr lang="en-US" dirty="0"/>
              <a:t>Relies on pull model where changes are applied after merging to specific branches corresponding to environments</a:t>
            </a:r>
          </a:p>
          <a:p>
            <a:pPr lvl="1">
              <a:buFont typeface="System Font Regular"/>
              <a:buChar char="-"/>
            </a:pPr>
            <a:r>
              <a:rPr lang="en-US" dirty="0"/>
              <a:t>Harder to learn: has its own language</a:t>
            </a:r>
          </a:p>
          <a:p>
            <a:pPr lvl="1">
              <a:buFont typeface="System Font Regular"/>
              <a:buChar char="-"/>
            </a:pPr>
            <a:endParaRPr lang="en-US" dirty="0"/>
          </a:p>
          <a:p>
            <a:pPr marL="142875" lvl="1" indent="0">
              <a:buNone/>
            </a:pPr>
            <a:endParaRPr lang="en-US" dirty="0"/>
          </a:p>
        </p:txBody>
      </p:sp>
      <p:pic>
        <p:nvPicPr>
          <p:cNvPr id="7" name="Content Placeholder 6">
            <a:extLst>
              <a:ext uri="{FF2B5EF4-FFF2-40B4-BE49-F238E27FC236}">
                <a16:creationId xmlns:a16="http://schemas.microsoft.com/office/drawing/2014/main" id="{DD747BF6-1B91-52F1-2EA0-2510B0409301}"/>
              </a:ext>
            </a:extLst>
          </p:cNvPr>
          <p:cNvPicPr>
            <a:picLocks noGrp="1" noChangeAspect="1"/>
          </p:cNvPicPr>
          <p:nvPr>
            <p:ph idx="13"/>
          </p:nvPr>
        </p:nvPicPr>
        <p:blipFill>
          <a:blip r:embed="rId2"/>
          <a:stretch>
            <a:fillRect/>
          </a:stretch>
        </p:blipFill>
        <p:spPr>
          <a:xfrm>
            <a:off x="6373813" y="2016746"/>
            <a:ext cx="4994275" cy="3859557"/>
          </a:xfrm>
        </p:spPr>
      </p:pic>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Puppet</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231731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Possible tools </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15</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What it could look like</a:t>
            </a: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marL="72000" indent="-72000">
              <a:spcBef>
                <a:spcPts val="600"/>
              </a:spcBef>
              <a:spcAft>
                <a:spcPts val="600"/>
              </a:spcAft>
            </a:pPr>
            <a:r>
              <a:rPr lang="en-GB" dirty="0">
                <a:solidFill>
                  <a:schemeClr val="tx1">
                    <a:lumMod val="75000"/>
                    <a:lumOff val="25000"/>
                  </a:schemeClr>
                </a:solidFill>
              </a:rPr>
              <a:t>The following examples show some of the tools that could be used for deployments. They don’t represent how we currently deploy, nor are they necessarily the best choice. The intent of the demonstration is to illustrate possible ways of achieving the aims presented earlier.</a:t>
            </a:r>
          </a:p>
          <a:p>
            <a:pPr lvl="1"/>
            <a:endParaRPr lang="en-US"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36237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Questions and discussion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Streamlining the deployment process</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Afonso Mukai</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2023-02-28</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2636901396"/>
              </p:ext>
            </p:extLst>
          </p:nvPr>
        </p:nvGraphicFramePr>
        <p:xfrm>
          <a:off x="1195647" y="1633448"/>
          <a:ext cx="10134600" cy="2288970"/>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57794">
                <a:tc>
                  <a:txBody>
                    <a:bodyPr/>
                    <a:lstStyle/>
                    <a:p>
                      <a:pPr>
                        <a:tabLst>
                          <a:tab pos="357188" algn="l"/>
                        </a:tabLst>
                      </a:pPr>
                      <a:r>
                        <a:rPr lang="en-GB" sz="2000" b="0" noProof="0" dirty="0">
                          <a:solidFill>
                            <a:schemeClr val="bg1"/>
                          </a:solidFill>
                        </a:rPr>
                        <a:t>1	Software deployment in ECDC</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457794">
                <a:tc>
                  <a:txBody>
                    <a:bodyPr/>
                    <a:lstStyle/>
                    <a:p>
                      <a:pPr>
                        <a:tabLst>
                          <a:tab pos="357188" algn="l"/>
                        </a:tabLst>
                      </a:pPr>
                      <a:r>
                        <a:rPr lang="en-GB" sz="2000" b="0" noProof="0" dirty="0">
                          <a:solidFill>
                            <a:schemeClr val="bg1"/>
                          </a:solidFill>
                        </a:rPr>
                        <a:t>2	Aims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457794">
                <a:tc>
                  <a:txBody>
                    <a:bodyPr/>
                    <a:lstStyle/>
                    <a:p>
                      <a:pPr>
                        <a:tabLst>
                          <a:tab pos="357188" algn="l"/>
                        </a:tabLst>
                      </a:pPr>
                      <a:r>
                        <a:rPr lang="en-GB" sz="2000" b="0" noProof="0" dirty="0">
                          <a:solidFill>
                            <a:schemeClr val="bg1"/>
                          </a:solidFill>
                        </a:rPr>
                        <a:t>3	Possible tools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86532126"/>
                  </a:ext>
                </a:extLst>
              </a:tr>
              <a:tr h="457794">
                <a:tc>
                  <a:txBody>
                    <a:bodyPr/>
                    <a:lstStyle/>
                    <a:p>
                      <a:pPr>
                        <a:tabLst>
                          <a:tab pos="357188" algn="l"/>
                        </a:tabLst>
                      </a:pPr>
                      <a:r>
                        <a:rPr lang="en-GB" sz="2000" b="0" noProof="0" dirty="0">
                          <a:solidFill>
                            <a:schemeClr val="bg1"/>
                          </a:solidFill>
                        </a:rPr>
                        <a:t>4	Where do we go from here?</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80096166"/>
                  </a:ext>
                </a:extLst>
              </a:tr>
              <a:tr h="457794">
                <a:tc>
                  <a:txBody>
                    <a:bodyPr/>
                    <a:lstStyle/>
                    <a:p>
                      <a:pPr>
                        <a:tabLst>
                          <a:tab pos="357188" algn="l"/>
                        </a:tabLst>
                      </a:pPr>
                      <a:r>
                        <a:rPr lang="en-GB" sz="2000" b="0" noProof="0" dirty="0">
                          <a:solidFill>
                            <a:schemeClr val="bg1"/>
                          </a:solidFill>
                        </a:rPr>
                        <a:t>5	Questions and discussion</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39522269"/>
                  </a:ext>
                </a:extLst>
              </a:tr>
            </a:tbl>
          </a:graphicData>
        </a:graphic>
      </p:graphicFrame>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2023-02-28</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Software deployment in ECDC</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marL="72000" indent="-72000">
              <a:spcBef>
                <a:spcPts val="600"/>
              </a:spcBef>
              <a:spcAft>
                <a:spcPts val="600"/>
              </a:spcAft>
            </a:pPr>
            <a:r>
              <a:rPr lang="en-GB" dirty="0">
                <a:solidFill>
                  <a:schemeClr val="tx1">
                    <a:lumMod val="75000"/>
                    <a:lumOff val="25000"/>
                  </a:schemeClr>
                </a:solidFill>
              </a:rPr>
              <a:t>A layered approach:</a:t>
            </a:r>
          </a:p>
          <a:p>
            <a:pPr marL="329175" lvl="1" indent="-72000">
              <a:spcBef>
                <a:spcPts val="600"/>
              </a:spcBef>
              <a:spcAft>
                <a:spcPts val="600"/>
              </a:spcAft>
            </a:pPr>
            <a:r>
              <a:rPr lang="en-GB" dirty="0">
                <a:solidFill>
                  <a:schemeClr val="tx1">
                    <a:lumMod val="75000"/>
                    <a:lumOff val="25000"/>
                  </a:schemeClr>
                </a:solidFill>
              </a:rPr>
              <a:t>Foreman/OpenStack</a:t>
            </a:r>
          </a:p>
          <a:p>
            <a:pPr marL="329175" lvl="1" indent="-72000">
              <a:spcBef>
                <a:spcPts val="600"/>
              </a:spcBef>
              <a:spcAft>
                <a:spcPts val="600"/>
              </a:spcAft>
            </a:pPr>
            <a:r>
              <a:rPr lang="en-GB" dirty="0">
                <a:solidFill>
                  <a:schemeClr val="tx1">
                    <a:lumMod val="75000"/>
                    <a:lumOff val="25000"/>
                  </a:schemeClr>
                </a:solidFill>
              </a:rPr>
              <a:t>Puppet</a:t>
            </a:r>
          </a:p>
          <a:p>
            <a:pPr marL="329175" lvl="1" indent="-72000">
              <a:spcBef>
                <a:spcPts val="600"/>
              </a:spcBef>
              <a:spcAft>
                <a:spcPts val="600"/>
              </a:spcAft>
            </a:pPr>
            <a:r>
              <a:rPr lang="en-GB" dirty="0">
                <a:solidFill>
                  <a:schemeClr val="tx1">
                    <a:lumMod val="75000"/>
                    <a:lumOff val="25000"/>
                  </a:schemeClr>
                </a:solidFill>
              </a:rPr>
              <a:t>Ansible</a:t>
            </a:r>
          </a:p>
          <a:p>
            <a:pPr lvl="1"/>
            <a:endParaRPr lang="en-US" dirty="0"/>
          </a:p>
        </p:txBody>
      </p:sp>
      <p:pic>
        <p:nvPicPr>
          <p:cNvPr id="9" name="Content Placeholder 8">
            <a:extLst>
              <a:ext uri="{FF2B5EF4-FFF2-40B4-BE49-F238E27FC236}">
                <a16:creationId xmlns:a16="http://schemas.microsoft.com/office/drawing/2014/main" id="{6BC0EB28-E255-1D6E-6E23-FC9E31802AC3}"/>
              </a:ext>
            </a:extLst>
          </p:cNvPr>
          <p:cNvPicPr>
            <a:picLocks noGrp="1" noChangeAspect="1"/>
          </p:cNvPicPr>
          <p:nvPr>
            <p:ph idx="13"/>
          </p:nvPr>
        </p:nvPicPr>
        <p:blipFill>
          <a:blip r:embed="rId2"/>
          <a:stretch>
            <a:fillRect/>
          </a:stretch>
        </p:blipFill>
        <p:spPr>
          <a:xfrm>
            <a:off x="6373813" y="2775992"/>
            <a:ext cx="4994275" cy="2341066"/>
          </a:xfrm>
        </p:spPr>
      </p:pic>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The environment</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
        <p:nvSpPr>
          <p:cNvPr id="3" name="Multiply 2">
            <a:extLst>
              <a:ext uri="{FF2B5EF4-FFF2-40B4-BE49-F238E27FC236}">
                <a16:creationId xmlns:a16="http://schemas.microsoft.com/office/drawing/2014/main" id="{A7577B34-123D-107A-3471-8DFE4AB1ED6C}"/>
              </a:ext>
            </a:extLst>
          </p:cNvPr>
          <p:cNvSpPr/>
          <p:nvPr/>
        </p:nvSpPr>
        <p:spPr>
          <a:xfrm>
            <a:off x="8924740" y="4164465"/>
            <a:ext cx="1460458" cy="1017141"/>
          </a:xfrm>
          <a:prstGeom prst="mathMultiply">
            <a:avLst>
              <a:gd name="adj1" fmla="val 8713"/>
            </a:avLst>
          </a:prstGeom>
          <a:solidFill>
            <a:schemeClr val="accent2">
              <a:alpha val="70225"/>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Software deployment in ECDC</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marL="142875" lvl="1" indent="0">
              <a:buNone/>
            </a:pPr>
            <a:r>
              <a:rPr lang="en-US" dirty="0"/>
              <a:t>ECDC software:</a:t>
            </a:r>
          </a:p>
          <a:p>
            <a:pPr lvl="1"/>
            <a:r>
              <a:rPr lang="en-US" dirty="0"/>
              <a:t>EFU</a:t>
            </a:r>
          </a:p>
          <a:p>
            <a:pPr lvl="1"/>
            <a:r>
              <a:rPr lang="en-US" dirty="0"/>
              <a:t>File Writer</a:t>
            </a:r>
          </a:p>
          <a:p>
            <a:pPr lvl="1"/>
            <a:r>
              <a:rPr lang="en-US" dirty="0"/>
              <a:t>Forwarder</a:t>
            </a:r>
          </a:p>
          <a:p>
            <a:pPr lvl="1"/>
            <a:r>
              <a:rPr lang="en-US" dirty="0"/>
              <a:t>…</a:t>
            </a:r>
          </a:p>
          <a:p>
            <a:pPr marL="142875" lvl="1" indent="0">
              <a:buNone/>
            </a:pPr>
            <a:r>
              <a:rPr lang="en-US" dirty="0"/>
              <a:t>SWAP software:</a:t>
            </a:r>
          </a:p>
          <a:p>
            <a:pPr lvl="1"/>
            <a:r>
              <a:rPr lang="en-US" dirty="0" err="1"/>
              <a:t>Scipp</a:t>
            </a:r>
            <a:r>
              <a:rPr lang="en-US" dirty="0"/>
              <a:t> File Writer </a:t>
            </a:r>
            <a:r>
              <a:rPr lang="en-US" dirty="0" err="1"/>
              <a:t>Ingestor</a:t>
            </a:r>
            <a:endParaRPr lang="en-US" dirty="0"/>
          </a:p>
          <a:p>
            <a:pPr marL="142875" lvl="1" indent="0">
              <a:buNone/>
            </a:pPr>
            <a:r>
              <a:rPr lang="en-US" dirty="0"/>
              <a:t>External software:</a:t>
            </a:r>
          </a:p>
          <a:p>
            <a:pPr lvl="1"/>
            <a:r>
              <a:rPr lang="en-US" dirty="0"/>
              <a:t>Kafka</a:t>
            </a:r>
          </a:p>
        </p:txBody>
      </p:sp>
      <p:sp>
        <p:nvSpPr>
          <p:cNvPr id="7" name="Platshållare för innehåll 6">
            <a:extLst>
              <a:ext uri="{FF2B5EF4-FFF2-40B4-BE49-F238E27FC236}">
                <a16:creationId xmlns:a16="http://schemas.microsoft.com/office/drawing/2014/main" id="{62013AAD-DCA8-43EE-A6AD-BC89849E6BFF}"/>
              </a:ext>
            </a:extLst>
          </p:cNvPr>
          <p:cNvSpPr>
            <a:spLocks noGrp="1"/>
          </p:cNvSpPr>
          <p:nvPr>
            <p:ph idx="13"/>
          </p:nvPr>
        </p:nvSpPr>
        <p:spPr/>
        <p:txBody>
          <a:bodyPr/>
          <a:lstStyle/>
          <a:p>
            <a:r>
              <a:rPr lang="en-GB" dirty="0">
                <a:solidFill>
                  <a:schemeClr val="tx1">
                    <a:lumMod val="75000"/>
                    <a:lumOff val="25000"/>
                  </a:schemeClr>
                </a:solidFill>
              </a:rPr>
              <a:t>Assumptions:</a:t>
            </a:r>
          </a:p>
          <a:p>
            <a:pPr lvl="1"/>
            <a:r>
              <a:rPr lang="en-GB" dirty="0">
                <a:solidFill>
                  <a:schemeClr val="tx1">
                    <a:lumMod val="75000"/>
                    <a:lumOff val="25000"/>
                  </a:schemeClr>
                </a:solidFill>
              </a:rPr>
              <a:t>Server provisioned and configured with Foreman/OpenStack and Puppet</a:t>
            </a:r>
          </a:p>
          <a:p>
            <a:pPr lvl="1"/>
            <a:r>
              <a:rPr lang="en-GB" dirty="0">
                <a:solidFill>
                  <a:schemeClr val="tx1">
                    <a:lumMod val="75000"/>
                    <a:lumOff val="25000"/>
                  </a:schemeClr>
                </a:solidFill>
              </a:rPr>
              <a:t>SSH and </a:t>
            </a:r>
            <a:r>
              <a:rPr lang="en-GB" dirty="0" err="1">
                <a:solidFill>
                  <a:schemeClr val="tx1">
                    <a:lumMod val="75000"/>
                    <a:lumOff val="25000"/>
                  </a:schemeClr>
                </a:solidFill>
              </a:rPr>
              <a:t>sudo</a:t>
            </a:r>
            <a:r>
              <a:rPr lang="en-GB" dirty="0">
                <a:solidFill>
                  <a:schemeClr val="tx1">
                    <a:lumMod val="75000"/>
                    <a:lumOff val="25000"/>
                  </a:schemeClr>
                </a:solidFill>
              </a:rPr>
              <a:t> permissions for ECDC group members to deploy</a:t>
            </a: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What we deploy</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420011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Software deployment in ECDC</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Ansible</a:t>
            </a: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marL="142875" lvl="1" indent="0">
              <a:buNone/>
            </a:pPr>
            <a:r>
              <a:rPr lang="en-US" dirty="0"/>
              <a:t>Playbooks: map groups of hosts to roles</a:t>
            </a:r>
          </a:p>
          <a:p>
            <a:pPr marL="142875" lvl="1" indent="0">
              <a:buNone/>
            </a:pPr>
            <a:r>
              <a:rPr lang="en-US" dirty="0"/>
              <a:t>Roles: define deployment tasks and file templates</a:t>
            </a:r>
          </a:p>
          <a:p>
            <a:pPr marL="142875" lvl="1" indent="0">
              <a:buNone/>
            </a:pPr>
            <a:r>
              <a:rPr lang="en-US" dirty="0"/>
              <a:t>Inventories: define groups of hosts and variables</a:t>
            </a:r>
          </a:p>
          <a:p>
            <a:pPr marL="82550" lvl="1" indent="0">
              <a:buNone/>
            </a:pPr>
            <a:endParaRPr lang="en-US" dirty="0"/>
          </a:p>
          <a:p>
            <a:pPr marL="82550" lvl="1" indent="0">
              <a:buNone/>
            </a:pPr>
            <a:r>
              <a:rPr lang="en-US" dirty="0"/>
              <a:t>Sample command with wrapper script from the dm-ansible repository:</a:t>
            </a:r>
          </a:p>
          <a:p>
            <a:pPr marL="82550" lvl="1" indent="0">
              <a:buNone/>
            </a:pPr>
            <a:endParaRPr lang="en-GB" dirty="0">
              <a:solidFill>
                <a:schemeClr val="tx1"/>
              </a:solidFill>
              <a:latin typeface="Menlo" panose="020B0609030804020204" pitchFamily="49" charset="0"/>
            </a:endParaRPr>
          </a:p>
          <a:p>
            <a:pPr marL="82550" lvl="1" indent="0">
              <a:buNone/>
            </a:pPr>
            <a:endParaRPr lang="en-GB" dirty="0">
              <a:solidFill>
                <a:schemeClr val="tx1"/>
              </a:solidFill>
              <a:effectLst/>
              <a:latin typeface="Menlo" panose="020B0609030804020204" pitchFamily="49" charset="0"/>
            </a:endParaRPr>
          </a:p>
          <a:p>
            <a:pPr marL="82550" lvl="1" indent="0">
              <a:buNone/>
            </a:pPr>
            <a:r>
              <a:rPr lang="en-GB" dirty="0">
                <a:solidFill>
                  <a:schemeClr val="tx1"/>
                </a:solidFill>
                <a:effectLst/>
                <a:latin typeface="Menlo" panose="020B0609030804020204" pitchFamily="49" charset="0"/>
              </a:rPr>
              <a:t>python </a:t>
            </a:r>
            <a:r>
              <a:rPr lang="en-GB" dirty="0" err="1">
                <a:solidFill>
                  <a:schemeClr val="tx1"/>
                </a:solidFill>
                <a:effectLst/>
                <a:latin typeface="Menlo" panose="020B0609030804020204" pitchFamily="49" charset="0"/>
              </a:rPr>
              <a:t>ecdc-dh.py</a:t>
            </a:r>
            <a:r>
              <a:rPr lang="en-GB" dirty="0">
                <a:solidFill>
                  <a:schemeClr val="tx1"/>
                </a:solidFill>
                <a:effectLst/>
                <a:latin typeface="Menlo" panose="020B0609030804020204" pitchFamily="49" charset="0"/>
              </a:rPr>
              <a:t> -u </a:t>
            </a:r>
            <a:r>
              <a:rPr lang="en-GB" dirty="0" err="1">
                <a:solidFill>
                  <a:schemeClr val="tx1"/>
                </a:solidFill>
                <a:effectLst/>
                <a:latin typeface="Menlo" panose="020B0609030804020204" pitchFamily="49" charset="0"/>
              </a:rPr>
              <a:t>afonso.mukai</a:t>
            </a:r>
            <a:r>
              <a:rPr lang="en-GB" dirty="0">
                <a:solidFill>
                  <a:schemeClr val="tx1"/>
                </a:solidFill>
                <a:effectLst/>
                <a:latin typeface="Menlo" panose="020B0609030804020204" pitchFamily="49" charset="0"/>
              </a:rPr>
              <a:t> -</a:t>
            </a:r>
            <a:r>
              <a:rPr lang="en-GB" dirty="0" err="1">
                <a:solidFill>
                  <a:schemeClr val="tx1"/>
                </a:solidFill>
                <a:effectLst/>
                <a:latin typeface="Menlo" panose="020B0609030804020204" pitchFamily="49" charset="0"/>
              </a:rPr>
              <a:t>i</a:t>
            </a:r>
            <a:r>
              <a:rPr lang="en-GB" dirty="0">
                <a:solidFill>
                  <a:schemeClr val="tx1"/>
                </a:solidFill>
                <a:effectLst/>
                <a:latin typeface="Menlo" panose="020B0609030804020204" pitchFamily="49" charset="0"/>
              </a:rPr>
              <a:t> inventories/site -j site -x '' -l '</a:t>
            </a:r>
            <a:r>
              <a:rPr lang="en-GB" dirty="0" err="1">
                <a:solidFill>
                  <a:schemeClr val="tx1"/>
                </a:solidFill>
                <a:effectLst/>
                <a:latin typeface="Menlo" panose="020B0609030804020204" pitchFamily="49" charset="0"/>
              </a:rPr>
              <a:t>bifrost</a:t>
            </a:r>
            <a:r>
              <a:rPr lang="en-GB" dirty="0">
                <a:solidFill>
                  <a:schemeClr val="tx1"/>
                </a:solidFill>
                <a:effectLst/>
                <a:latin typeface="Menlo" panose="020B0609030804020204" pitchFamily="49" charset="0"/>
              </a:rPr>
              <a:t>*' deploy -p </a:t>
            </a:r>
            <a:r>
              <a:rPr lang="en-GB" dirty="0" err="1">
                <a:solidFill>
                  <a:schemeClr val="tx1"/>
                </a:solidFill>
                <a:effectLst/>
                <a:latin typeface="Menlo" panose="020B0609030804020204" pitchFamily="49" charset="0"/>
              </a:rPr>
              <a:t>yuos.yml</a:t>
            </a:r>
            <a:r>
              <a:rPr lang="en-GB" dirty="0">
                <a:solidFill>
                  <a:schemeClr val="tx1"/>
                </a:solidFill>
                <a:effectLst/>
                <a:latin typeface="Menlo" panose="020B0609030804020204" pitchFamily="49" charset="0"/>
              </a:rPr>
              <a:t> -s</a:t>
            </a:r>
          </a:p>
          <a:p>
            <a:pPr marL="82550" lvl="1" indent="0">
              <a:buNone/>
            </a:pPr>
            <a:endParaRPr lang="en-US" dirty="0">
              <a:solidFill>
                <a:schemeClr val="tx1"/>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cxnSp>
        <p:nvCxnSpPr>
          <p:cNvPr id="4" name="Straight Arrow Connector 3">
            <a:extLst>
              <a:ext uri="{FF2B5EF4-FFF2-40B4-BE49-F238E27FC236}">
                <a16:creationId xmlns:a16="http://schemas.microsoft.com/office/drawing/2014/main" id="{760C1DEC-C34A-073F-254A-39AB4EDB86C5}"/>
              </a:ext>
            </a:extLst>
          </p:cNvPr>
          <p:cNvCxnSpPr>
            <a:cxnSpLocks/>
          </p:cNvCxnSpPr>
          <p:nvPr/>
        </p:nvCxnSpPr>
        <p:spPr>
          <a:xfrm>
            <a:off x="4034117" y="4256852"/>
            <a:ext cx="862085" cy="35500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976128F-D59C-29C3-C550-F51457D3C355}"/>
              </a:ext>
            </a:extLst>
          </p:cNvPr>
          <p:cNvCxnSpPr>
            <a:cxnSpLocks/>
          </p:cNvCxnSpPr>
          <p:nvPr/>
        </p:nvCxnSpPr>
        <p:spPr>
          <a:xfrm>
            <a:off x="7661237" y="4256852"/>
            <a:ext cx="862085" cy="35500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540A4B9-8821-E1D9-F8BD-F595AC3F90C7}"/>
              </a:ext>
            </a:extLst>
          </p:cNvPr>
          <p:cNvCxnSpPr>
            <a:cxnSpLocks/>
          </p:cNvCxnSpPr>
          <p:nvPr/>
        </p:nvCxnSpPr>
        <p:spPr>
          <a:xfrm flipH="1" flipV="1">
            <a:off x="1574812" y="5266445"/>
            <a:ext cx="846000" cy="356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07A84C-EA71-2ABC-16D8-2C49FBBA0187}"/>
              </a:ext>
            </a:extLst>
          </p:cNvPr>
          <p:cNvCxnSpPr>
            <a:cxnSpLocks/>
          </p:cNvCxnSpPr>
          <p:nvPr/>
        </p:nvCxnSpPr>
        <p:spPr>
          <a:xfrm flipH="1" flipV="1">
            <a:off x="4034117" y="5266445"/>
            <a:ext cx="846000" cy="356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8C684A-ED01-D968-A8EF-6BC661E89457}"/>
              </a:ext>
            </a:extLst>
          </p:cNvPr>
          <p:cNvCxnSpPr>
            <a:cxnSpLocks/>
          </p:cNvCxnSpPr>
          <p:nvPr/>
        </p:nvCxnSpPr>
        <p:spPr>
          <a:xfrm flipH="1" flipV="1">
            <a:off x="7069567" y="5266445"/>
            <a:ext cx="846000" cy="356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885C5CA-BCB9-A41B-8DC0-20FD5B8E70DA}"/>
              </a:ext>
            </a:extLst>
          </p:cNvPr>
          <p:cNvSpPr txBox="1"/>
          <p:nvPr/>
        </p:nvSpPr>
        <p:spPr>
          <a:xfrm>
            <a:off x="3093409" y="3887520"/>
            <a:ext cx="1786708" cy="369332"/>
          </a:xfrm>
          <a:prstGeom prst="rect">
            <a:avLst/>
          </a:prstGeom>
          <a:noFill/>
        </p:spPr>
        <p:txBody>
          <a:bodyPr wrap="none" rtlCol="0">
            <a:spAutoFit/>
          </a:bodyPr>
          <a:lstStyle/>
          <a:p>
            <a:pPr algn="l"/>
            <a:r>
              <a:rPr lang="en-GB" dirty="0">
                <a:solidFill>
                  <a:schemeClr val="accent1"/>
                </a:solidFill>
              </a:rPr>
              <a:t>LDAP username</a:t>
            </a:r>
          </a:p>
        </p:txBody>
      </p:sp>
      <p:sp>
        <p:nvSpPr>
          <p:cNvPr id="18" name="TextBox 17">
            <a:extLst>
              <a:ext uri="{FF2B5EF4-FFF2-40B4-BE49-F238E27FC236}">
                <a16:creationId xmlns:a16="http://schemas.microsoft.com/office/drawing/2014/main" id="{576AED00-B8FB-4EE6-9700-4B9FE860DEE2}"/>
              </a:ext>
            </a:extLst>
          </p:cNvPr>
          <p:cNvSpPr txBox="1"/>
          <p:nvPr/>
        </p:nvSpPr>
        <p:spPr>
          <a:xfrm>
            <a:off x="6599213" y="3877374"/>
            <a:ext cx="1950855" cy="369332"/>
          </a:xfrm>
          <a:prstGeom prst="rect">
            <a:avLst/>
          </a:prstGeom>
          <a:noFill/>
        </p:spPr>
        <p:txBody>
          <a:bodyPr wrap="none" rtlCol="0">
            <a:spAutoFit/>
          </a:bodyPr>
          <a:lstStyle/>
          <a:p>
            <a:pPr algn="l"/>
            <a:r>
              <a:rPr lang="en-GB" dirty="0">
                <a:solidFill>
                  <a:schemeClr val="accent1"/>
                </a:solidFill>
              </a:rPr>
              <a:t>Ansible inventory</a:t>
            </a:r>
          </a:p>
        </p:txBody>
      </p:sp>
      <p:sp>
        <p:nvSpPr>
          <p:cNvPr id="19" name="TextBox 18">
            <a:extLst>
              <a:ext uri="{FF2B5EF4-FFF2-40B4-BE49-F238E27FC236}">
                <a16:creationId xmlns:a16="http://schemas.microsoft.com/office/drawing/2014/main" id="{FA571F02-F99A-5B83-EFD9-EA88D3AA3BB3}"/>
              </a:ext>
            </a:extLst>
          </p:cNvPr>
          <p:cNvSpPr txBox="1"/>
          <p:nvPr/>
        </p:nvSpPr>
        <p:spPr>
          <a:xfrm>
            <a:off x="1847578" y="5622845"/>
            <a:ext cx="1234633" cy="369332"/>
          </a:xfrm>
          <a:prstGeom prst="rect">
            <a:avLst/>
          </a:prstGeom>
          <a:noFill/>
        </p:spPr>
        <p:txBody>
          <a:bodyPr wrap="none" rtlCol="0">
            <a:spAutoFit/>
          </a:bodyPr>
          <a:lstStyle/>
          <a:p>
            <a:pPr algn="l"/>
            <a:r>
              <a:rPr lang="en-GB" dirty="0">
                <a:solidFill>
                  <a:schemeClr val="accent1"/>
                </a:solidFill>
              </a:rPr>
              <a:t>Jump host</a:t>
            </a:r>
          </a:p>
        </p:txBody>
      </p:sp>
      <p:sp>
        <p:nvSpPr>
          <p:cNvPr id="20" name="TextBox 19">
            <a:extLst>
              <a:ext uri="{FF2B5EF4-FFF2-40B4-BE49-F238E27FC236}">
                <a16:creationId xmlns:a16="http://schemas.microsoft.com/office/drawing/2014/main" id="{3ED70E68-0F81-41C6-D194-C89E8529591A}"/>
              </a:ext>
            </a:extLst>
          </p:cNvPr>
          <p:cNvSpPr txBox="1"/>
          <p:nvPr/>
        </p:nvSpPr>
        <p:spPr>
          <a:xfrm>
            <a:off x="4452206" y="5622845"/>
            <a:ext cx="819455" cy="369332"/>
          </a:xfrm>
          <a:prstGeom prst="rect">
            <a:avLst/>
          </a:prstGeom>
          <a:noFill/>
        </p:spPr>
        <p:txBody>
          <a:bodyPr wrap="none" rtlCol="0">
            <a:spAutoFit/>
          </a:bodyPr>
          <a:lstStyle/>
          <a:p>
            <a:pPr algn="l"/>
            <a:r>
              <a:rPr lang="en-GB" dirty="0">
                <a:solidFill>
                  <a:schemeClr val="accent1"/>
                </a:solidFill>
              </a:rPr>
              <a:t>Hosts </a:t>
            </a:r>
          </a:p>
        </p:txBody>
      </p:sp>
      <p:sp>
        <p:nvSpPr>
          <p:cNvPr id="21" name="TextBox 20">
            <a:extLst>
              <a:ext uri="{FF2B5EF4-FFF2-40B4-BE49-F238E27FC236}">
                <a16:creationId xmlns:a16="http://schemas.microsoft.com/office/drawing/2014/main" id="{0BC2C960-6F55-CDDD-4148-B8CB386A37BB}"/>
              </a:ext>
            </a:extLst>
          </p:cNvPr>
          <p:cNvSpPr txBox="1"/>
          <p:nvPr/>
        </p:nvSpPr>
        <p:spPr>
          <a:xfrm>
            <a:off x="7355157" y="5620608"/>
            <a:ext cx="1120820" cy="369332"/>
          </a:xfrm>
          <a:prstGeom prst="rect">
            <a:avLst/>
          </a:prstGeom>
          <a:noFill/>
        </p:spPr>
        <p:txBody>
          <a:bodyPr wrap="none" rtlCol="0">
            <a:spAutoFit/>
          </a:bodyPr>
          <a:lstStyle/>
          <a:p>
            <a:pPr algn="l"/>
            <a:r>
              <a:rPr lang="en-GB" dirty="0">
                <a:solidFill>
                  <a:schemeClr val="accent1"/>
                </a:solidFill>
              </a:rPr>
              <a:t>Playbook</a:t>
            </a:r>
          </a:p>
        </p:txBody>
      </p:sp>
    </p:spTree>
    <p:extLst>
      <p:ext uri="{BB962C8B-B14F-4D97-AF65-F5344CB8AC3E}">
        <p14:creationId xmlns:p14="http://schemas.microsoft.com/office/powerpoint/2010/main" val="62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Software deployment in ECDC</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7</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A typical deployment</a:t>
            </a:r>
          </a:p>
        </p:txBody>
      </p:sp>
      <p:sp>
        <p:nvSpPr>
          <p:cNvPr id="13" name="Content Placeholder 12">
            <a:extLst>
              <a:ext uri="{FF2B5EF4-FFF2-40B4-BE49-F238E27FC236}">
                <a16:creationId xmlns:a16="http://schemas.microsoft.com/office/drawing/2014/main" id="{893A4FDD-8AF6-0907-D449-DA3B23A0ABBD}"/>
              </a:ext>
            </a:extLst>
          </p:cNvPr>
          <p:cNvSpPr>
            <a:spLocks noGrp="1"/>
          </p:cNvSpPr>
          <p:nvPr>
            <p:ph idx="1"/>
          </p:nvPr>
        </p:nvSpPr>
        <p:spPr/>
        <p:txBody>
          <a:bodyPr/>
          <a:lstStyle/>
          <a:p>
            <a:pPr marL="457200" indent="-457200">
              <a:buFont typeface="+mj-lt"/>
              <a:buAutoNum type="arabicPeriod"/>
            </a:pPr>
            <a:r>
              <a:rPr lang="en-GB" dirty="0"/>
              <a:t>Create service users and directories</a:t>
            </a:r>
          </a:p>
          <a:p>
            <a:pPr marL="457200" indent="-457200">
              <a:buFont typeface="+mj-lt"/>
              <a:buAutoNum type="arabicPeriod"/>
            </a:pPr>
            <a:r>
              <a:rPr lang="en-GB" dirty="0"/>
              <a:t>Deploy binaries from Jenkins/</a:t>
            </a:r>
            <a:r>
              <a:rPr lang="en-GB" dirty="0" err="1"/>
              <a:t>localrepos</a:t>
            </a:r>
            <a:r>
              <a:rPr lang="en-GB" dirty="0"/>
              <a:t> or source code from Git repository</a:t>
            </a:r>
          </a:p>
          <a:p>
            <a:pPr marL="457200" indent="-457200">
              <a:buFont typeface="+mj-lt"/>
              <a:buAutoNum type="arabicPeriod"/>
            </a:pPr>
            <a:r>
              <a:rPr lang="en-GB" dirty="0"/>
              <a:t>Install configuration files from Ansible templates</a:t>
            </a:r>
          </a:p>
          <a:p>
            <a:pPr marL="457200" indent="-457200">
              <a:buFont typeface="+mj-lt"/>
              <a:buAutoNum type="arabicPeriod"/>
            </a:pPr>
            <a:r>
              <a:rPr lang="en-GB" dirty="0"/>
              <a:t>Install and enable systemd service files from Ansible templates</a:t>
            </a:r>
          </a:p>
          <a:p>
            <a:pPr marL="457200" indent="-457200">
              <a:buFont typeface="+mj-lt"/>
              <a:buAutoNum type="arabicPeriod"/>
            </a:pPr>
            <a:r>
              <a:rPr lang="en-GB" dirty="0"/>
              <a:t>Restart any services affected by changes</a:t>
            </a:r>
          </a:p>
          <a:p>
            <a:pPr marL="457200" indent="-457200">
              <a:buFont typeface="+mj-lt"/>
              <a:buAutoNum type="arabicPeriod"/>
            </a:pPr>
            <a:endParaRPr lang="en-GB"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224420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Aims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Motivation for improvement</a:t>
            </a: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marL="142875" lvl="1" indent="0">
              <a:buNone/>
            </a:pPr>
            <a:r>
              <a:rPr lang="en-US" dirty="0"/>
              <a:t>Main goals for improvement:</a:t>
            </a:r>
          </a:p>
          <a:p>
            <a:pPr lvl="1"/>
            <a:r>
              <a:rPr lang="en-US" dirty="0"/>
              <a:t>Nicer user interface:</a:t>
            </a:r>
          </a:p>
          <a:p>
            <a:pPr lvl="2"/>
            <a:r>
              <a:rPr lang="en-US" dirty="0"/>
              <a:t>Guide users that are not very familiar with the deployment process through the steps</a:t>
            </a:r>
          </a:p>
          <a:p>
            <a:pPr lvl="2"/>
            <a:r>
              <a:rPr lang="en-US" dirty="0"/>
              <a:t>Make clear what is being deployed to prevent mistakes</a:t>
            </a:r>
          </a:p>
          <a:p>
            <a:pPr lvl="2"/>
            <a:r>
              <a:rPr lang="en-US" dirty="0"/>
              <a:t>Offer visibility on source of configuration</a:t>
            </a:r>
          </a:p>
          <a:p>
            <a:pPr lvl="1"/>
            <a:r>
              <a:rPr lang="en-US" dirty="0"/>
              <a:t>History of deployments: </a:t>
            </a:r>
          </a:p>
          <a:p>
            <a:pPr lvl="2"/>
            <a:r>
              <a:rPr lang="en-US" dirty="0"/>
              <a:t>Allow users to check what versions are/were deployed to each host/environment</a:t>
            </a:r>
          </a:p>
          <a:p>
            <a:pPr lvl="2"/>
            <a:r>
              <a:rPr lang="en-US" dirty="0"/>
              <a:t>Allow easy rollbacks in case of problems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411046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Possible tools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a:spcBef>
                <a:spcPts val="600"/>
              </a:spcBef>
              <a:spcAft>
                <a:spcPts val="600"/>
              </a:spcAft>
            </a:pPr>
            <a:r>
              <a:rPr lang="en-GB" dirty="0">
                <a:solidFill>
                  <a:schemeClr val="tx1">
                    <a:lumMod val="75000"/>
                    <a:lumOff val="25000"/>
                  </a:schemeClr>
                </a:solidFill>
              </a:rPr>
              <a:t>Command-line scripts</a:t>
            </a:r>
          </a:p>
          <a:p>
            <a:pPr>
              <a:spcBef>
                <a:spcPts val="600"/>
              </a:spcBef>
              <a:spcAft>
                <a:spcPts val="600"/>
              </a:spcAft>
            </a:pPr>
            <a:r>
              <a:rPr lang="en-GB" dirty="0">
                <a:solidFill>
                  <a:schemeClr val="tx1">
                    <a:lumMod val="75000"/>
                    <a:lumOff val="25000"/>
                  </a:schemeClr>
                </a:solidFill>
              </a:rPr>
              <a:t>AWX</a:t>
            </a:r>
          </a:p>
          <a:p>
            <a:pPr>
              <a:spcBef>
                <a:spcPts val="600"/>
              </a:spcBef>
              <a:spcAft>
                <a:spcPts val="600"/>
              </a:spcAft>
            </a:pPr>
            <a:r>
              <a:rPr lang="en-GB" dirty="0">
                <a:solidFill>
                  <a:schemeClr val="tx1">
                    <a:lumMod val="75000"/>
                    <a:lumOff val="25000"/>
                  </a:schemeClr>
                </a:solidFill>
              </a:rPr>
              <a:t>GitLab</a:t>
            </a:r>
          </a:p>
          <a:p>
            <a:pPr>
              <a:spcBef>
                <a:spcPts val="600"/>
              </a:spcBef>
              <a:spcAft>
                <a:spcPts val="600"/>
              </a:spcAft>
            </a:pPr>
            <a:r>
              <a:rPr lang="en-GB" dirty="0">
                <a:solidFill>
                  <a:schemeClr val="tx1">
                    <a:lumMod val="75000"/>
                    <a:lumOff val="25000"/>
                  </a:schemeClr>
                </a:solidFill>
              </a:rPr>
              <a:t>Foreman</a:t>
            </a:r>
            <a:endParaRPr lang="en-US" dirty="0">
              <a:solidFill>
                <a:schemeClr val="tx1">
                  <a:lumMod val="75000"/>
                  <a:lumOff val="25000"/>
                </a:schemeClr>
              </a:solidFill>
            </a:endParaRPr>
          </a:p>
          <a:p>
            <a:pPr>
              <a:spcBef>
                <a:spcPts val="600"/>
              </a:spcBef>
              <a:spcAft>
                <a:spcPts val="600"/>
              </a:spcAft>
            </a:pPr>
            <a:r>
              <a:rPr lang="en-US" dirty="0">
                <a:solidFill>
                  <a:schemeClr val="tx1">
                    <a:lumMod val="75000"/>
                    <a:lumOff val="25000"/>
                  </a:schemeClr>
                </a:solidFill>
              </a:rPr>
              <a:t>Puppet</a:t>
            </a:r>
          </a:p>
          <a:p>
            <a:pPr>
              <a:spcBef>
                <a:spcPts val="600"/>
              </a:spcBef>
              <a:spcAft>
                <a:spcPts val="600"/>
              </a:spcAft>
            </a:pPr>
            <a:r>
              <a:rPr lang="en-US" dirty="0">
                <a:solidFill>
                  <a:schemeClr val="tx1">
                    <a:lumMod val="75000"/>
                    <a:lumOff val="25000"/>
                  </a:schemeClr>
                </a:solidFill>
              </a:rPr>
              <a:t>Something else? ARA, Ansible Semaphore?</a:t>
            </a:r>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What can we use?</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p:txBody>
          <a:bodyPr/>
          <a:lstStyle/>
          <a:p>
            <a:fld id="{18896B66-0B3A-474C-9C9C-E4F07B1F5DAD}" type="datetime1">
              <a:rPr lang="sv-SE" smtClean="0"/>
              <a:t>2023-02-28</a:t>
            </a:fld>
            <a:endParaRPr lang="sv-SE" dirty="0"/>
          </a:p>
        </p:txBody>
      </p:sp>
    </p:spTree>
    <p:extLst>
      <p:ext uri="{BB962C8B-B14F-4D97-AF65-F5344CB8AC3E}">
        <p14:creationId xmlns:p14="http://schemas.microsoft.com/office/powerpoint/2010/main" val="243854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2105</TotalTime>
  <Words>569</Words>
  <Application>Microsoft Macintosh PowerPoint</Application>
  <PresentationFormat>Widescreen</PresentationFormat>
  <Paragraphs>140</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Menlo</vt:lpstr>
      <vt:lpstr>Segoe UI</vt:lpstr>
      <vt:lpstr>Segoe UI Light</vt:lpstr>
      <vt:lpstr>Segoe UI Semibold</vt:lpstr>
      <vt:lpstr>System Font Regular</vt:lpstr>
      <vt:lpstr>Wingdings</vt:lpstr>
      <vt:lpstr>Office-tema</vt:lpstr>
      <vt:lpstr>PowerPoint Presentation</vt:lpstr>
      <vt:lpstr>Streamlining the deployment process</vt:lpstr>
      <vt:lpstr>Agenda</vt:lpstr>
      <vt:lpstr>Software deployment in ECDC</vt:lpstr>
      <vt:lpstr>Software deployment in ECDC</vt:lpstr>
      <vt:lpstr>Software deployment in ECDC</vt:lpstr>
      <vt:lpstr>Software deployment in ECDC</vt:lpstr>
      <vt:lpstr>Aims</vt:lpstr>
      <vt:lpstr>Possible tools</vt:lpstr>
      <vt:lpstr>Possible tools</vt:lpstr>
      <vt:lpstr>Possible tools</vt:lpstr>
      <vt:lpstr>Possible tools</vt:lpstr>
      <vt:lpstr>Possible tools</vt:lpstr>
      <vt:lpstr>Possible tools</vt:lpstr>
      <vt:lpstr>Possible tools </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Afonso Mukai</dc:creator>
  <cp:lastModifiedBy>Afonso Mukai</cp:lastModifiedBy>
  <cp:revision>88</cp:revision>
  <cp:lastPrinted>2019-03-08T10:27:30Z</cp:lastPrinted>
  <dcterms:created xsi:type="dcterms:W3CDTF">2023-02-22T11:47:16Z</dcterms:created>
  <dcterms:modified xsi:type="dcterms:W3CDTF">2023-02-28T13:59:57Z</dcterms:modified>
</cp:coreProperties>
</file>