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1902" r:id="rId2"/>
    <p:sldId id="1957" r:id="rId3"/>
    <p:sldId id="1929" r:id="rId4"/>
    <p:sldId id="1357" r:id="rId5"/>
    <p:sldId id="1930" r:id="rId6"/>
    <p:sldId id="1932" r:id="rId7"/>
    <p:sldId id="1933" r:id="rId8"/>
    <p:sldId id="1936" r:id="rId9"/>
    <p:sldId id="1935" r:id="rId10"/>
    <p:sldId id="1937" r:id="rId11"/>
    <p:sldId id="1938" r:id="rId12"/>
    <p:sldId id="1939" r:id="rId13"/>
    <p:sldId id="1940" r:id="rId14"/>
    <p:sldId id="1941" r:id="rId15"/>
    <p:sldId id="1942" r:id="rId16"/>
    <p:sldId id="1943" r:id="rId17"/>
    <p:sldId id="1944" r:id="rId18"/>
    <p:sldId id="1945" r:id="rId19"/>
    <p:sldId id="1946" r:id="rId20"/>
    <p:sldId id="1947" r:id="rId21"/>
    <p:sldId id="1948" r:id="rId22"/>
    <p:sldId id="1949" r:id="rId23"/>
    <p:sldId id="1950" r:id="rId24"/>
    <p:sldId id="1951" r:id="rId25"/>
    <p:sldId id="1952" r:id="rId26"/>
    <p:sldId id="1954" r:id="rId27"/>
    <p:sldId id="1955" r:id="rId28"/>
    <p:sldId id="1959" r:id="rId2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51"/>
    <p:restoredTop sz="93350"/>
  </p:normalViewPr>
  <p:slideViewPr>
    <p:cSldViewPr snapToGrid="0" snapToObjects="1">
      <p:cViewPr>
        <p:scale>
          <a:sx n="70" d="100"/>
          <a:sy n="70" d="100"/>
        </p:scale>
        <p:origin x="1072" y="16"/>
      </p:cViewPr>
      <p:guideLst/>
    </p:cSldViewPr>
  </p:slideViewPr>
  <p:outlineViewPr>
    <p:cViewPr>
      <p:scale>
        <a:sx n="33" d="100"/>
        <a:sy n="33" d="100"/>
      </p:scale>
      <p:origin x="0" y="-20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48" d="100"/>
        <a:sy n="14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9699E-56C0-B54C-B289-176263A99029}" type="datetimeFigureOut">
              <a:rPr lang="sv-SE" smtClean="0"/>
              <a:t>2023-03-23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E9BAA-A0DC-2C49-9FCD-4E0555F358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9967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E9BAA-A0DC-2C49-9FCD-4E0555F358A8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0362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517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421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288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832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1102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938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1196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393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7621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354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4092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8282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6651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0382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6466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7023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9107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9787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3170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661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88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056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680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911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309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94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820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0">
              <a:srgbClr val="CEB273"/>
            </a:gs>
            <a:gs pos="45000">
              <a:srgbClr val="C2A363"/>
            </a:gs>
            <a:gs pos="100000">
              <a:srgbClr val="946A34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24882-DFD6-114E-A6B7-09DB45B0BB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68415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1B4090-4D75-AB47-9385-F760E3E91D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75125"/>
            <a:ext cx="9144000" cy="5064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and surname, Institution</a:t>
            </a:r>
            <a:endParaRPr lang="en-GB" dirty="0"/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5EF22C61-9C81-F647-A279-1A247E02BAE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89025" y="10447338"/>
            <a:ext cx="25955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HighNESS</a:t>
            </a:r>
            <a:r>
              <a:rPr kumimoji="0" lang="en-GB" altLang="sv-SE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is funded by the European Union Framework Programme for Research and Innovation Horizon 2020, under grant agreement </a:t>
            </a:r>
            <a:r>
              <a:rPr kumimoji="0" lang="en-US" altLang="sv-SE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951782</a:t>
            </a:r>
            <a:endParaRPr kumimoji="0" lang="en-US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Billede 27">
            <a:extLst>
              <a:ext uri="{FF2B5EF4-FFF2-40B4-BE49-F238E27FC236}">
                <a16:creationId xmlns:a16="http://schemas.microsoft.com/office/drawing/2014/main" id="{DB7BD83F-4A08-1E4E-975F-9ADC6B1376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6356349"/>
            <a:ext cx="511175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F2824B36-AEA5-3B47-BCAA-2B0E3032921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B557DAA6-79F9-CA4A-9452-356D305DF0C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199C8ED-3574-CF4D-8E80-9F6778B30A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87205" y="-796103"/>
            <a:ext cx="5072223" cy="30382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82EB807-81BE-6942-BCC4-3184051F07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1979" y="6280149"/>
            <a:ext cx="4800600" cy="508000"/>
          </a:xfrm>
          <a:prstGeom prst="rect">
            <a:avLst/>
          </a:prstGeom>
        </p:spPr>
      </p:pic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18E0B30C-897C-DC4A-AC6C-AE33A25F2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5964" y="6174677"/>
            <a:ext cx="27432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Date, location</a:t>
            </a:r>
          </a:p>
        </p:txBody>
      </p:sp>
    </p:spTree>
    <p:extLst>
      <p:ext uri="{BB962C8B-B14F-4D97-AF65-F5344CB8AC3E}">
        <p14:creationId xmlns:p14="http://schemas.microsoft.com/office/powerpoint/2010/main" val="1839643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67A12-85F9-3E4A-AF2D-FDC22B47B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C35378-8783-E545-A4E8-1310AF01A5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E26AE-998B-C740-AAD1-B4AC14571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B4D08-2605-8941-942B-A7DDCDB30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BE918-4D31-2246-BA0E-3BA80AB07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7581-8EE4-014D-B133-05F4B4022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832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3EB0FF-38B9-1542-A371-844E3B859D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07E418-A524-0A43-9BE4-B3F33CA05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FD0D4-9876-0E45-8A63-58D212371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A0284-6FB1-3A42-8CC4-68F869EB0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2594F-8404-9749-B1D4-4F6B9C049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7581-8EE4-014D-B133-05F4B4022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849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34E59-EC15-4741-90D8-AA6A7A0D5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5024"/>
            <a:ext cx="10515600" cy="69847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39AB4-5DDA-3046-8FF2-E8D0CDBF8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6689"/>
            <a:ext cx="10515600" cy="41602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8D0B1C-08E9-8B42-8E36-4CC7DFD505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9901" y="681318"/>
            <a:ext cx="702099" cy="6176681"/>
          </a:xfrm>
          <a:prstGeom prst="rect">
            <a:avLst/>
          </a:prstGeom>
        </p:spPr>
      </p:pic>
      <p:pic>
        <p:nvPicPr>
          <p:cNvPr id="9" name="Billede 27">
            <a:extLst>
              <a:ext uri="{FF2B5EF4-FFF2-40B4-BE49-F238E27FC236}">
                <a16:creationId xmlns:a16="http://schemas.microsoft.com/office/drawing/2014/main" id="{F8A67A9F-48FA-0248-9714-53938C9ED2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6356349"/>
            <a:ext cx="511175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B001D6-5A15-124A-9AD1-BD6B59F8DDB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1979" y="6280149"/>
            <a:ext cx="4800600" cy="50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383A0A5-BC5B-E849-8193-B03D552479B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531722" y="-578933"/>
            <a:ext cx="3245224" cy="18881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684B56-5C20-5746-9987-56F7BD75EA4B}"/>
              </a:ext>
            </a:extLst>
          </p:cNvPr>
          <p:cNvSpPr txBox="1"/>
          <p:nvPr userDrawn="1"/>
        </p:nvSpPr>
        <p:spPr>
          <a:xfrm>
            <a:off x="11624370" y="6409852"/>
            <a:ext cx="667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AC55091-711D-464E-9343-FCCE02767C0F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964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A8B94-7235-AE4E-AD32-9582C84B4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1BBDFD-2A7E-C14F-BFA2-FF66DE046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D5A67-94B2-234C-A84E-9A6516DC9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F7D6C-46A4-214D-9741-F4F56E9C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908A2-8D43-0F4E-8C5B-F863EE9A3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7581-8EE4-014D-B133-05F4B4022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964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57224-7B45-2948-A629-32652CF57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24B3C-8D82-B247-9EBF-4440D1FE27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37E18-7D34-1D46-832A-C53E169C3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B7A4CF-A69D-F64B-9604-1823A2B6D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27C2A4-663C-ED49-9500-D1C659036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282525-B44F-AB45-8EE3-FA3B8C82E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7581-8EE4-014D-B133-05F4B4022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854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6B6E9-FAF0-C441-83B2-78808C39E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5FF4C-A8A6-5646-A57E-342CFD88C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BFBA30-60BF-BA4A-ABD3-B7B638836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EE979B-182D-DD49-B1B9-57431D3A8D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AFBB15-6816-1149-88DB-C6EF3DC132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F43848-89F9-264D-A8E8-1FC34BD3D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9DE544-A1B8-CC4C-8C74-4D1652EF9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8AA3F1-C68B-1C40-ACE5-DCEFAF2F5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7581-8EE4-014D-B133-05F4B4022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280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367CB-8280-894C-9CD2-D56414AA1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5F6990-B3AF-2743-8755-AC8CA50AD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677DA8-C9A5-AF44-9FD6-8E2D10277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40719-E178-BC4E-B196-49A055923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7581-8EE4-014D-B133-05F4B4022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938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3C0904-CA86-AC4C-A8E6-A47FF9C45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E1EB43-F1AE-4543-922B-71B00A5AF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D0F9F-6817-3740-A4ED-47B1606ED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7581-8EE4-014D-B133-05F4B4022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56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31809-95F3-EA4B-989C-FF1C1B927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CD4B2-B49F-6C4F-B6BC-DCE4C22A8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0B11D8-6F84-CC4D-B9A9-C5332114FE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989F2-EA86-6540-8A2C-EE1CF68C4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462EA4-CFE6-C541-8D5A-F11B7316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50A5FA-F6A4-EF42-9C7C-A33200B82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7581-8EE4-014D-B133-05F4B4022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53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24E2F-2472-7548-A00C-EE15E2025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8E3AD-CD4A-F149-B3BB-194203523E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3C888-A3E1-CE41-99CC-4738B8BDC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1D337B-70D4-BF43-A82B-83CF822F4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C29B86-9412-D841-9450-E0E99F74D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00582C-C25F-E24B-83BD-8DA7E2C62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7581-8EE4-014D-B133-05F4B4022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71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130BC9-6585-3C4E-8A6E-49A7F6403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6F5E2-D8B2-A241-9ECE-CBB93EDCA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5724D-B6C7-A440-9109-86771C3EE6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DB2BB-C3C6-8D4E-A813-50F602CC0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A5DF2-D4D4-F14A-A4FE-D4A981ED48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17581-8EE4-014D-B133-05F4B4022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30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EB273"/>
            </a:gs>
            <a:gs pos="45000">
              <a:srgbClr val="C2A363"/>
            </a:gs>
            <a:gs pos="100000">
              <a:srgbClr val="946A34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C04BE-6137-A74C-9F20-57D232E4A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6032" y="115476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  <a:latin typeface="Titillium" pitchFamily="2" charset="77"/>
              </a:rPr>
              <a:t>Designing SD2 UCN converter in the moderator cooling block at the 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79B8F2-56E3-D243-93DB-0CA655E47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531" y="3802147"/>
            <a:ext cx="11093159" cy="2285832"/>
          </a:xfrm>
        </p:spPr>
        <p:txBody>
          <a:bodyPr>
            <a:normAutofit/>
          </a:bodyPr>
          <a:lstStyle/>
          <a:p>
            <a:pPr algn="l"/>
            <a:r>
              <a:rPr lang="en-GB" dirty="0" err="1">
                <a:solidFill>
                  <a:schemeClr val="bg1"/>
                </a:solidFill>
              </a:rPr>
              <a:t>Blahoslav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Rataj</a:t>
            </a:r>
            <a:endParaRPr lang="en-GB" dirty="0">
              <a:solidFill>
                <a:schemeClr val="bg1"/>
              </a:solidFill>
            </a:endParaRPr>
          </a:p>
          <a:p>
            <a:pPr algn="l"/>
            <a:r>
              <a:rPr lang="sv-SE" dirty="0">
                <a:solidFill>
                  <a:schemeClr val="bg1"/>
                </a:solidFill>
              </a:rPr>
              <a:t>On </a:t>
            </a:r>
            <a:r>
              <a:rPr lang="sv-SE" dirty="0" err="1">
                <a:solidFill>
                  <a:schemeClr val="bg1"/>
                </a:solidFill>
              </a:rPr>
              <a:t>behalf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err="1">
                <a:solidFill>
                  <a:schemeClr val="bg1"/>
                </a:solidFill>
              </a:rPr>
              <a:t>of</a:t>
            </a:r>
            <a:r>
              <a:rPr lang="sv-SE" dirty="0">
                <a:solidFill>
                  <a:schemeClr val="bg1"/>
                </a:solidFill>
              </a:rPr>
              <a:t> the </a:t>
            </a:r>
            <a:r>
              <a:rPr lang="sv-SE" dirty="0" err="1">
                <a:solidFill>
                  <a:schemeClr val="bg1"/>
                </a:solidFill>
              </a:rPr>
              <a:t>HighNESS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err="1">
                <a:solidFill>
                  <a:schemeClr val="bg1"/>
                </a:solidFill>
              </a:rPr>
              <a:t>consortium</a:t>
            </a:r>
            <a:endParaRPr lang="sv-SE" dirty="0">
              <a:solidFill>
                <a:schemeClr val="bg1"/>
              </a:solidFill>
            </a:endParaRPr>
          </a:p>
          <a:p>
            <a:pPr algn="l"/>
            <a:endParaRPr lang="en-GB" dirty="0">
              <a:solidFill>
                <a:schemeClr val="bg1"/>
              </a:solidFill>
            </a:endParaRPr>
          </a:p>
          <a:p>
            <a:pPr algn="l"/>
            <a:endParaRPr lang="en-GB" dirty="0">
              <a:solidFill>
                <a:schemeClr val="bg1"/>
              </a:solidFill>
            </a:endParaRPr>
          </a:p>
          <a:p>
            <a:pPr algn="l"/>
            <a:r>
              <a:rPr lang="en-GB" dirty="0">
                <a:solidFill>
                  <a:schemeClr val="bg1"/>
                </a:solidFill>
              </a:rPr>
              <a:t>LENS/ELENA WG3 meeting 23-24 March 2023, </a:t>
            </a:r>
            <a:r>
              <a:rPr lang="en-GB" dirty="0" err="1">
                <a:solidFill>
                  <a:schemeClr val="bg1"/>
                </a:solidFill>
              </a:rPr>
              <a:t>Garching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113BA86-65FB-1D5C-3CA4-E6970F8E7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55968" y="392167"/>
            <a:ext cx="1424474" cy="762597"/>
          </a:xfrm>
          <a:prstGeom prst="rect">
            <a:avLst/>
          </a:prstGeom>
        </p:spPr>
      </p:pic>
      <p:pic>
        <p:nvPicPr>
          <p:cNvPr id="11" name="Picture 10" descr="A picture containing grass, military vehicle, outdoor, transport&#10;&#10;Description automatically generated">
            <a:extLst>
              <a:ext uri="{FF2B5EF4-FFF2-40B4-BE49-F238E27FC236}">
                <a16:creationId xmlns:a16="http://schemas.microsoft.com/office/drawing/2014/main" id="{292DFCCA-9FC7-FFAE-339F-81900F0FA1C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15000"/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02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Designing the solid deuterium UCN converter with a channel - initial idea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Platshållare för innehåll 5">
            <a:extLst>
              <a:ext uri="{FF2B5EF4-FFF2-40B4-BE49-F238E27FC236}">
                <a16:creationId xmlns:a16="http://schemas.microsoft.com/office/drawing/2014/main" id="{9872242C-E774-BB64-4DDA-0BA211AE0854}"/>
              </a:ext>
            </a:extLst>
          </p:cNvPr>
          <p:cNvSpPr txBox="1">
            <a:spLocks/>
          </p:cNvSpPr>
          <p:nvPr/>
        </p:nvSpPr>
        <p:spPr>
          <a:xfrm>
            <a:off x="1103710" y="1227449"/>
            <a:ext cx="9986076" cy="2964313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Conducted a general study where the parameters were varied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bigger channel radius gave rise to a higher P</a:t>
            </a:r>
            <a:r>
              <a:rPr lang="en-SE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UCN</a:t>
            </a: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but at the cost of loss in NNBAR FOM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Altough the Be filter cut a part of the neutron spectrum (2.5 – 4 Å) that contributed to the UCN production cross-section, the highest P</a:t>
            </a:r>
            <a:r>
              <a:rPr lang="en-SE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UCN </a:t>
            </a: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n-SE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measured when the channel opening was aligned with the Be filter. In this case, the distance between the LD2 moderator and spherical UCN converter was minimised.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smaller loss in NNBAR FOM if the channel opening was closer to the NNBAR emission surface.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mm thick layer of nanodiamonds that covered the walls of channel increased measured P</a:t>
            </a:r>
            <a:r>
              <a:rPr lang="en-SE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UCN </a:t>
            </a: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approximately 2 %</a:t>
            </a:r>
          </a:p>
          <a:p>
            <a:pPr marL="0" indent="0">
              <a:buNone/>
            </a:pPr>
            <a:endParaRPr lang="en-SE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650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Designing the solid deuterium UCN converter with a channel - initial idea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Platshållare för innehåll 5">
            <a:extLst>
              <a:ext uri="{FF2B5EF4-FFF2-40B4-BE49-F238E27FC236}">
                <a16:creationId xmlns:a16="http://schemas.microsoft.com/office/drawing/2014/main" id="{9872242C-E774-BB64-4DDA-0BA211AE0854}"/>
              </a:ext>
            </a:extLst>
          </p:cNvPr>
          <p:cNvSpPr txBox="1">
            <a:spLocks/>
          </p:cNvSpPr>
          <p:nvPr/>
        </p:nvSpPr>
        <p:spPr>
          <a:xfrm>
            <a:off x="1103710" y="1227449"/>
            <a:ext cx="9986076" cy="2964313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Conducted a general study – fixed R while varying the position of UCN detector sphere and channel opening </a:t>
            </a:r>
          </a:p>
          <a:p>
            <a:pPr marL="544150" lvl="1" indent="-285750">
              <a:buFont typeface="Arial" panose="020B0604020202020204" pitchFamily="34" charset="0"/>
              <a:buChar char="•"/>
            </a:pP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Reported highest P</a:t>
            </a:r>
            <a:r>
              <a:rPr lang="en-SE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UCN</a:t>
            </a: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 given case in the table below </a:t>
            </a:r>
          </a:p>
          <a:p>
            <a:pPr marL="634150" lvl="2" indent="-285750">
              <a:buFont typeface="Arial" panose="020B0604020202020204" pitchFamily="34" charset="0"/>
              <a:buChar char="•"/>
            </a:pPr>
            <a:r>
              <a:rPr lang="en-S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position of the UCN detector sphere that minimised the channel length 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</a:t>
            </a:r>
            <a:r>
              <a:rPr lang="en-S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the highest P</a:t>
            </a:r>
            <a:r>
              <a:rPr lang="en-SE" sz="20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UCN</a:t>
            </a:r>
            <a:r>
              <a:rPr lang="en-S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each case</a:t>
            </a:r>
          </a:p>
          <a:p>
            <a:pPr lvl="1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4E0467-13DF-902B-7661-37F34E9422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61371" y="3046036"/>
            <a:ext cx="6630485" cy="32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28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Designing the solid deuterium UCN converter with a channel - initial idea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Platshållare för innehåll 5">
            <a:extLst>
              <a:ext uri="{FF2B5EF4-FFF2-40B4-BE49-F238E27FC236}">
                <a16:creationId xmlns:a16="http://schemas.microsoft.com/office/drawing/2014/main" id="{9872242C-E774-BB64-4DDA-0BA211AE0854}"/>
              </a:ext>
            </a:extLst>
          </p:cNvPr>
          <p:cNvSpPr txBox="1">
            <a:spLocks/>
          </p:cNvSpPr>
          <p:nvPr/>
        </p:nvSpPr>
        <p:spPr>
          <a:xfrm>
            <a:off x="1103710" y="1227449"/>
            <a:ext cx="9986076" cy="2964313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Conducted a general study – fixed R and varied position of the UCN detector sphere and channel opening </a:t>
            </a:r>
          </a:p>
          <a:p>
            <a:pPr lvl="1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B21E55-E88E-299B-45FD-574B3BE0BC1C}"/>
              </a:ext>
            </a:extLst>
          </p:cNvPr>
          <p:cNvSpPr txBox="1"/>
          <p:nvPr/>
        </p:nvSpPr>
        <p:spPr>
          <a:xfrm>
            <a:off x="868666" y="3511569"/>
            <a:ext cx="188603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SE" dirty="0">
                <a:solidFill>
                  <a:srgbClr val="666666"/>
                </a:solidFill>
              </a:rPr>
              <a:t>Selected as a reference model for the cylindrical channel option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A02B24-4DC0-4142-E66A-9E2DD46123F6}"/>
              </a:ext>
            </a:extLst>
          </p:cNvPr>
          <p:cNvSpPr txBox="1"/>
          <p:nvPr/>
        </p:nvSpPr>
        <p:spPr>
          <a:xfrm>
            <a:off x="9582314" y="3511569"/>
            <a:ext cx="184605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SE" dirty="0">
                <a:solidFill>
                  <a:srgbClr val="666666"/>
                </a:solidFill>
              </a:rPr>
              <a:t>Maximal acceptable loss in NNBAR FOM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99CE9469-281E-3128-0154-80BD8002B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058" y="3028941"/>
            <a:ext cx="3278530" cy="328302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4A50242-C414-0A8B-9D30-60EEEFABD02D}"/>
              </a:ext>
            </a:extLst>
          </p:cNvPr>
          <p:cNvCxnSpPr>
            <a:cxnSpLocks/>
          </p:cNvCxnSpPr>
          <p:nvPr/>
        </p:nvCxnSpPr>
        <p:spPr>
          <a:xfrm flipV="1">
            <a:off x="1853066" y="2974038"/>
            <a:ext cx="355296" cy="493652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5BBD6FE-2E4D-4D37-1CA9-51ABDD301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6814" y="2656538"/>
            <a:ext cx="7721600" cy="317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A579C6-FF2F-B763-E9C3-CE20418A4E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9596" y="1980415"/>
            <a:ext cx="7772400" cy="65824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DA3A018-AB28-1777-B16D-633DC00A2A1B}"/>
              </a:ext>
            </a:extLst>
          </p:cNvPr>
          <p:cNvCxnSpPr/>
          <p:nvPr/>
        </p:nvCxnSpPr>
        <p:spPr>
          <a:xfrm flipH="1" flipV="1">
            <a:off x="9563589" y="2956948"/>
            <a:ext cx="681487" cy="536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938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Designing the solid deuterium UCN converter with a channel - initial idea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Platshållare för innehåll 5">
            <a:extLst>
              <a:ext uri="{FF2B5EF4-FFF2-40B4-BE49-F238E27FC236}">
                <a16:creationId xmlns:a16="http://schemas.microsoft.com/office/drawing/2014/main" id="{9872242C-E774-BB64-4DDA-0BA211AE0854}"/>
              </a:ext>
            </a:extLst>
          </p:cNvPr>
          <p:cNvSpPr txBox="1">
            <a:spLocks/>
          </p:cNvSpPr>
          <p:nvPr/>
        </p:nvSpPr>
        <p:spPr>
          <a:xfrm>
            <a:off x="6096000" y="1081145"/>
            <a:ext cx="4993785" cy="2964313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Selected as a reference model for the cylindrical channel option</a:t>
            </a:r>
          </a:p>
          <a:p>
            <a:pPr marL="375750" lvl="2" indent="-285750">
              <a:buFont typeface="Arial" panose="020B0604020202020204" pitchFamily="34" charset="0"/>
              <a:buChar char="•"/>
            </a:pPr>
            <a:r>
              <a:rPr lang="en-S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Replaced the spherical UCN converter with a 2 cm thick disc-shaped  UCN converter filled with solid deuterium </a:t>
            </a:r>
          </a:p>
          <a:p>
            <a:pPr marL="465750" lvl="3" indent="-285750">
              <a:buFont typeface="Arial" panose="020B0604020202020204" pitchFamily="34" charset="0"/>
              <a:buChar char="•"/>
            </a:pPr>
            <a:r>
              <a:rPr lang="en-S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taking into account the scattering of cold neutrons in the solid deuterium within the UCN converter</a:t>
            </a:r>
          </a:p>
          <a:p>
            <a:pPr marL="555750" lvl="4" indent="-285750">
              <a:buFont typeface="Arial" panose="020B0604020202020204" pitchFamily="34" charset="0"/>
              <a:buChar char="•"/>
            </a:pPr>
            <a:r>
              <a:rPr lang="en-S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SE" sz="18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UCN</a:t>
            </a:r>
            <a:r>
              <a:rPr lang="en-S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1.10 x 10</a:t>
            </a:r>
            <a:r>
              <a:rPr lang="en-SE" sz="1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S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n/s/cm</a:t>
            </a:r>
            <a:r>
              <a:rPr lang="en-SE" sz="1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555750" lvl="4" indent="-285750">
              <a:buFont typeface="Arial" panose="020B0604020202020204" pitchFamily="34" charset="0"/>
              <a:buChar char="•"/>
            </a:pPr>
            <a:r>
              <a:rPr lang="en-S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NNBAR FOM = 2.41 x 10</a:t>
            </a:r>
            <a:r>
              <a:rPr lang="en-SE" sz="1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n⋅Å</a:t>
            </a:r>
            <a:r>
              <a:rPr lang="en-GB" sz="1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/s/</a:t>
            </a:r>
            <a:r>
              <a:rPr lang="en-GB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</a:t>
            </a:r>
            <a:endParaRPr lang="en-GB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5750" lvl="4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= 0.91 l</a:t>
            </a:r>
            <a:endParaRPr lang="en-S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5750" lvl="4" indent="-285750">
              <a:buFont typeface="Arial" panose="020B0604020202020204" pitchFamily="34" charset="0"/>
              <a:buChar char="•"/>
            </a:pPr>
            <a:r>
              <a:rPr lang="en-S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Prompt heatload = 60 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66BBFD0-36D5-2864-37A6-20AD97BF1B17}"/>
              </a:ext>
            </a:extLst>
          </p:cNvPr>
          <p:cNvCxnSpPr>
            <a:cxnSpLocks/>
          </p:cNvCxnSpPr>
          <p:nvPr/>
        </p:nvCxnSpPr>
        <p:spPr>
          <a:xfrm>
            <a:off x="4610100" y="4210050"/>
            <a:ext cx="0" cy="109490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Content Placeholder 9" descr="Chart&#10;&#10;Description automatically generated">
            <a:extLst>
              <a:ext uri="{FF2B5EF4-FFF2-40B4-BE49-F238E27FC236}">
                <a16:creationId xmlns:a16="http://schemas.microsoft.com/office/drawing/2014/main" id="{A154EFB8-937E-7678-F76B-D4A62F76E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923" y="1152474"/>
            <a:ext cx="5049397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73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Designing the solid deuterium UCN converter with a channel - initial idea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Platshållare för innehåll 5">
            <a:extLst>
              <a:ext uri="{FF2B5EF4-FFF2-40B4-BE49-F238E27FC236}">
                <a16:creationId xmlns:a16="http://schemas.microsoft.com/office/drawing/2014/main" id="{9872242C-E774-BB64-4DDA-0BA211AE0854}"/>
              </a:ext>
            </a:extLst>
          </p:cNvPr>
          <p:cNvSpPr txBox="1">
            <a:spLocks/>
          </p:cNvSpPr>
          <p:nvPr/>
        </p:nvSpPr>
        <p:spPr>
          <a:xfrm>
            <a:off x="6096000" y="1081145"/>
            <a:ext cx="4993785" cy="2964313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Selected as a reference model for the cylindrical channel option</a:t>
            </a:r>
          </a:p>
          <a:p>
            <a:pPr marL="375750" lvl="2" indent="-285750">
              <a:buFont typeface="Arial" panose="020B0604020202020204" pitchFamily="34" charset="0"/>
              <a:buChar char="•"/>
            </a:pPr>
            <a:r>
              <a:rPr lang="en-S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Replaced the spherical UCN converter with a 2 cm thick disc-shaped  UCN converter filled with solid deuterium </a:t>
            </a:r>
          </a:p>
          <a:p>
            <a:pPr marL="465750" lvl="3" indent="-285750">
              <a:buFont typeface="Arial" panose="020B0604020202020204" pitchFamily="34" charset="0"/>
              <a:buChar char="•"/>
            </a:pPr>
            <a:r>
              <a:rPr lang="en-S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taking into account the scattering of cold neutrons in the solid deuterium within the UCN converter</a:t>
            </a:r>
          </a:p>
          <a:p>
            <a:pPr marL="555750" lvl="4" indent="-285750">
              <a:buFont typeface="Arial" panose="020B0604020202020204" pitchFamily="34" charset="0"/>
              <a:buChar char="•"/>
            </a:pPr>
            <a:r>
              <a:rPr lang="en-S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SE" sz="18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UCN</a:t>
            </a:r>
            <a:r>
              <a:rPr lang="en-S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1.10 x 10</a:t>
            </a:r>
            <a:r>
              <a:rPr lang="en-SE" sz="1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S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n/s/cm</a:t>
            </a:r>
            <a:r>
              <a:rPr lang="en-SE" sz="1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555750" lvl="4" indent="-285750">
              <a:buFont typeface="Arial" panose="020B0604020202020204" pitchFamily="34" charset="0"/>
              <a:buChar char="•"/>
            </a:pPr>
            <a:r>
              <a:rPr lang="en-S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NNBAR FOM = 2.41 x 10</a:t>
            </a:r>
            <a:r>
              <a:rPr lang="en-SE" sz="1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n⋅Å</a:t>
            </a:r>
            <a:r>
              <a:rPr lang="en-GB" sz="1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/s/</a:t>
            </a:r>
            <a:r>
              <a:rPr lang="en-GB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</a:t>
            </a:r>
            <a:endParaRPr lang="en-SE" sz="18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5750" lvl="4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= 0.91 l</a:t>
            </a:r>
            <a:endParaRPr lang="en-S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5750" lvl="4" indent="-285750">
              <a:buFont typeface="Arial" panose="020B0604020202020204" pitchFamily="34" charset="0"/>
              <a:buChar char="•"/>
            </a:pPr>
            <a:r>
              <a:rPr lang="en-S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Prompt heatload = 60 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9">
            <a:extLst>
              <a:ext uri="{FF2B5EF4-FFF2-40B4-BE49-F238E27FC236}">
                <a16:creationId xmlns:a16="http://schemas.microsoft.com/office/drawing/2014/main" id="{847DA3C2-21D8-6A90-6826-1410EF58A3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6059" y="1160432"/>
            <a:ext cx="5105087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47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Designing the UCN converter with a direct view on the NNBAR emission surface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Platshållare för innehåll 5">
            <a:extLst>
              <a:ext uri="{FF2B5EF4-FFF2-40B4-BE49-F238E27FC236}">
                <a16:creationId xmlns:a16="http://schemas.microsoft.com/office/drawing/2014/main" id="{9872242C-E774-BB64-4DDA-0BA211AE0854}"/>
              </a:ext>
            </a:extLst>
          </p:cNvPr>
          <p:cNvSpPr txBox="1">
            <a:spLocks/>
          </p:cNvSpPr>
          <p:nvPr/>
        </p:nvSpPr>
        <p:spPr>
          <a:xfrm>
            <a:off x="6096000" y="1081145"/>
            <a:ext cx="4993785" cy="2964313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S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previous results pointed out the possibility of designing the UCN converter with a direct view on the NNBAR emission surface </a:t>
            </a:r>
          </a:p>
          <a:p>
            <a:pPr marL="601300" lvl="1" indent="-342900">
              <a:buFont typeface="Arial" panose="020B0604020202020204" pitchFamily="34" charset="0"/>
              <a:buChar char="•"/>
            </a:pP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material was removed below a plane in the twister to accomplish that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66BBFD0-36D5-2864-37A6-20AD97BF1B17}"/>
              </a:ext>
            </a:extLst>
          </p:cNvPr>
          <p:cNvCxnSpPr>
            <a:cxnSpLocks/>
          </p:cNvCxnSpPr>
          <p:nvPr/>
        </p:nvCxnSpPr>
        <p:spPr>
          <a:xfrm>
            <a:off x="4610100" y="4210050"/>
            <a:ext cx="0" cy="109490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4BF44-29AC-8791-7271-C62330816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 dirty="0"/>
          </a:p>
        </p:txBody>
      </p:sp>
      <p:pic>
        <p:nvPicPr>
          <p:cNvPr id="2" name="Content Placeholder 9">
            <a:extLst>
              <a:ext uri="{FF2B5EF4-FFF2-40B4-BE49-F238E27FC236}">
                <a16:creationId xmlns:a16="http://schemas.microsoft.com/office/drawing/2014/main" id="{4DAEAC7E-0B33-F6C6-9A37-F662D2EC7E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9024" y="1160432"/>
            <a:ext cx="502231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16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Designing the UCN converter with a direct view on the NNBAR emission surface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Platshållare för innehåll 5">
            <a:extLst>
              <a:ext uri="{FF2B5EF4-FFF2-40B4-BE49-F238E27FC236}">
                <a16:creationId xmlns:a16="http://schemas.microsoft.com/office/drawing/2014/main" id="{9872242C-E774-BB64-4DDA-0BA211AE0854}"/>
              </a:ext>
            </a:extLst>
          </p:cNvPr>
          <p:cNvSpPr txBox="1">
            <a:spLocks/>
          </p:cNvSpPr>
          <p:nvPr/>
        </p:nvSpPr>
        <p:spPr>
          <a:xfrm>
            <a:off x="6096000" y="1081145"/>
            <a:ext cx="4993785" cy="2964313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S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previous results pointed out the possibility of designing the UCN converter with a direct view on the NNBAR emission surface </a:t>
            </a:r>
          </a:p>
          <a:p>
            <a:pPr marL="601300" lvl="1" indent="-342900">
              <a:buFont typeface="Arial" panose="020B0604020202020204" pitchFamily="34" charset="0"/>
              <a:buChar char="•"/>
            </a:pP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material was removed below a plane in the twister to accomplish that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66BBFD0-36D5-2864-37A6-20AD97BF1B17}"/>
              </a:ext>
            </a:extLst>
          </p:cNvPr>
          <p:cNvCxnSpPr>
            <a:cxnSpLocks/>
          </p:cNvCxnSpPr>
          <p:nvPr/>
        </p:nvCxnSpPr>
        <p:spPr>
          <a:xfrm>
            <a:off x="4610100" y="4210050"/>
            <a:ext cx="0" cy="109490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4BF44-29AC-8791-7271-C62330816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 dirty="0"/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F7273FE9-A0EB-0D76-FA31-E043448088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9024" y="1160432"/>
            <a:ext cx="5022310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2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Designing the UCN converter with a direct view on the NNBAR emission surface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Platshållare för innehåll 5">
            <a:extLst>
              <a:ext uri="{FF2B5EF4-FFF2-40B4-BE49-F238E27FC236}">
                <a16:creationId xmlns:a16="http://schemas.microsoft.com/office/drawing/2014/main" id="{9872242C-E774-BB64-4DDA-0BA211AE0854}"/>
              </a:ext>
            </a:extLst>
          </p:cNvPr>
          <p:cNvSpPr txBox="1">
            <a:spLocks/>
          </p:cNvSpPr>
          <p:nvPr/>
        </p:nvSpPr>
        <p:spPr>
          <a:xfrm>
            <a:off x="1213438" y="1099433"/>
            <a:ext cx="9986076" cy="2964313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 of P</a:t>
            </a:r>
            <a:r>
              <a:rPr lang="en-SE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UCN</a:t>
            </a: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both scenarios </a:t>
            </a:r>
          </a:p>
          <a:p>
            <a:pPr marL="0" indent="0">
              <a:buNone/>
            </a:pPr>
            <a:endParaRPr lang="en-S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Content Placeholder 6" descr="Chart&#10;&#10;Description automatically generated">
            <a:extLst>
              <a:ext uri="{FF2B5EF4-FFF2-40B4-BE49-F238E27FC236}">
                <a16:creationId xmlns:a16="http://schemas.microsoft.com/office/drawing/2014/main" id="{F15CEBAC-2B59-16F6-BA56-5804888C0B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2476" y="1540553"/>
            <a:ext cx="4724548" cy="4731029"/>
          </a:xfrm>
        </p:spPr>
      </p:pic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849457B6-FC63-CD30-F190-24AF427BA2C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428131" y="1540554"/>
            <a:ext cx="4724548" cy="473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99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Designing the UCN converter with a direct view on the NNBAR emission surface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Platshållare för innehåll 5">
            <a:extLst>
              <a:ext uri="{FF2B5EF4-FFF2-40B4-BE49-F238E27FC236}">
                <a16:creationId xmlns:a16="http://schemas.microsoft.com/office/drawing/2014/main" id="{9872242C-E774-BB64-4DDA-0BA211AE0854}"/>
              </a:ext>
            </a:extLst>
          </p:cNvPr>
          <p:cNvSpPr txBox="1">
            <a:spLocks/>
          </p:cNvSpPr>
          <p:nvPr/>
        </p:nvSpPr>
        <p:spPr>
          <a:xfrm>
            <a:off x="1213438" y="1099433"/>
            <a:ext cx="9986076" cy="2964313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 of P</a:t>
            </a:r>
            <a:r>
              <a:rPr lang="en-SE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UCN</a:t>
            </a: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both scenarios </a:t>
            </a:r>
          </a:p>
          <a:p>
            <a:pPr marL="0" indent="0">
              <a:buNone/>
            </a:pPr>
            <a:endParaRPr lang="en-S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E69D45DB-017B-829B-F28D-60187B9687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446419" y="1558841"/>
            <a:ext cx="4720325" cy="47268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31A0C40-83AF-ED2C-6BAE-391EC65C9155}"/>
              </a:ext>
            </a:extLst>
          </p:cNvPr>
          <p:cNvCxnSpPr>
            <a:cxnSpLocks/>
          </p:cNvCxnSpPr>
          <p:nvPr/>
        </p:nvCxnSpPr>
        <p:spPr>
          <a:xfrm flipV="1">
            <a:off x="8987690" y="4579245"/>
            <a:ext cx="112143" cy="224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8EA9D551-75C6-45F4-DFA5-6CD8AFF6339E}"/>
              </a:ext>
            </a:extLst>
          </p:cNvPr>
          <p:cNvSpPr/>
          <p:nvPr/>
        </p:nvSpPr>
        <p:spPr>
          <a:xfrm>
            <a:off x="9042725" y="4389463"/>
            <a:ext cx="198408" cy="1984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C1CE6192-3DB5-A840-D982-9FBD2A6A76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87190" y="1533510"/>
            <a:ext cx="4720324" cy="4726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000308-3B90-848F-6E4A-8E09426FD906}"/>
              </a:ext>
            </a:extLst>
          </p:cNvPr>
          <p:cNvSpPr txBox="1"/>
          <p:nvPr/>
        </p:nvSpPr>
        <p:spPr>
          <a:xfrm>
            <a:off x="8544463" y="4723005"/>
            <a:ext cx="126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SE" sz="1200" dirty="0">
                <a:solidFill>
                  <a:srgbClr val="666666"/>
                </a:solidFill>
              </a:rPr>
              <a:t>About 10 % higher P</a:t>
            </a:r>
            <a:r>
              <a:rPr lang="en-SE" sz="1200" baseline="-25000" dirty="0">
                <a:solidFill>
                  <a:srgbClr val="666666"/>
                </a:solidFill>
              </a:rPr>
              <a:t>UCN</a:t>
            </a:r>
          </a:p>
        </p:txBody>
      </p:sp>
    </p:spTree>
    <p:extLst>
      <p:ext uri="{BB962C8B-B14F-4D97-AF65-F5344CB8AC3E}">
        <p14:creationId xmlns:p14="http://schemas.microsoft.com/office/powerpoint/2010/main" val="3703661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Designing the UCN converter with a direct view on the NNBAR emission surface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Platshållare för innehåll 5">
            <a:extLst>
              <a:ext uri="{FF2B5EF4-FFF2-40B4-BE49-F238E27FC236}">
                <a16:creationId xmlns:a16="http://schemas.microsoft.com/office/drawing/2014/main" id="{9872242C-E774-BB64-4DDA-0BA211AE0854}"/>
              </a:ext>
            </a:extLst>
          </p:cNvPr>
          <p:cNvSpPr txBox="1">
            <a:spLocks/>
          </p:cNvSpPr>
          <p:nvPr/>
        </p:nvSpPr>
        <p:spPr>
          <a:xfrm>
            <a:off x="6096000" y="1081145"/>
            <a:ext cx="4993785" cy="2964313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S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Placed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UCN converter to the green-shaded area in MCB. Can expect P</a:t>
            </a:r>
            <a:r>
              <a:rPr lang="en-GB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UCN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order of 10</a:t>
            </a:r>
            <a:r>
              <a:rPr lang="en-GB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region.</a:t>
            </a:r>
          </a:p>
          <a:p>
            <a:pPr lv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66BBFD0-36D5-2864-37A6-20AD97BF1B17}"/>
              </a:ext>
            </a:extLst>
          </p:cNvPr>
          <p:cNvCxnSpPr>
            <a:cxnSpLocks/>
          </p:cNvCxnSpPr>
          <p:nvPr/>
        </p:nvCxnSpPr>
        <p:spPr>
          <a:xfrm>
            <a:off x="4610100" y="4210050"/>
            <a:ext cx="0" cy="109490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4BF44-29AC-8791-7271-C62330816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 dirty="0"/>
          </a:p>
        </p:txBody>
      </p:sp>
      <p:pic>
        <p:nvPicPr>
          <p:cNvPr id="2" name="Content Placeholder 9">
            <a:extLst>
              <a:ext uri="{FF2B5EF4-FFF2-40B4-BE49-F238E27FC236}">
                <a16:creationId xmlns:a16="http://schemas.microsoft.com/office/drawing/2014/main" id="{857E33FB-DDD7-C8D9-EBAA-1219A3B9F7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29722" y="1158918"/>
            <a:ext cx="509120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64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Outline of the presentation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902EBC-6581-7831-6D91-C971B5270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47252" y="3527826"/>
            <a:ext cx="4766738" cy="657339"/>
          </a:xfrm>
        </p:spPr>
        <p:txBody>
          <a:bodyPr>
            <a:noAutofit/>
          </a:bodyPr>
          <a:lstStyle/>
          <a:p>
            <a:pPr marL="0" indent="0" algn="ctr">
              <a:spcBef>
                <a:spcPts val="300"/>
              </a:spcBef>
              <a:buNone/>
            </a:pPr>
            <a:r>
              <a:rPr lang="en-SE" sz="1800" kern="600" dirty="0">
                <a:latin typeface="Arial" panose="020B0604020202020204" pitchFamily="34" charset="0"/>
                <a:cs typeface="Arial" panose="020B0604020202020204" pitchFamily="34" charset="0"/>
              </a:rPr>
              <a:t>(i)  A location of moderator moderator                 cooling block in the baseline model</a:t>
            </a:r>
          </a:p>
        </p:txBody>
      </p:sp>
      <p:pic>
        <p:nvPicPr>
          <p:cNvPr id="2" name="Content Placeholder 9" descr="Diagram&#10;&#10;Description automatically generated">
            <a:extLst>
              <a:ext uri="{FF2B5EF4-FFF2-40B4-BE49-F238E27FC236}">
                <a16:creationId xmlns:a16="http://schemas.microsoft.com/office/drawing/2014/main" id="{167C849C-C1BB-B93D-94EA-58FF1AAD7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50" y="828660"/>
            <a:ext cx="2677206" cy="2680878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E1BCACB-DFBF-567D-5594-C48F4713B3DC}"/>
              </a:ext>
            </a:extLst>
          </p:cNvPr>
          <p:cNvSpPr txBox="1">
            <a:spLocks/>
          </p:cNvSpPr>
          <p:nvPr/>
        </p:nvSpPr>
        <p:spPr>
          <a:xfrm>
            <a:off x="4129676" y="3489492"/>
            <a:ext cx="3844913" cy="657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SE" sz="1800" kern="600" dirty="0">
                <a:latin typeface="Arial" panose="020B0604020202020204" pitchFamily="34" charset="0"/>
                <a:cs typeface="Arial" panose="020B0604020202020204" pitchFamily="34" charset="0"/>
              </a:rPr>
              <a:t>(ii)  Calculating P</a:t>
            </a:r>
            <a:r>
              <a:rPr lang="en-SE" sz="1800" kern="600" baseline="-25000" dirty="0">
                <a:latin typeface="Arial" panose="020B0604020202020204" pitchFamily="34" charset="0"/>
                <a:cs typeface="Arial" panose="020B0604020202020204" pitchFamily="34" charset="0"/>
              </a:rPr>
              <a:t>UCN </a:t>
            </a:r>
            <a:r>
              <a:rPr lang="en-SE" sz="1800" kern="600" dirty="0">
                <a:latin typeface="Arial" panose="020B0604020202020204" pitchFamily="34" charset="0"/>
                <a:cs typeface="Arial" panose="020B0604020202020204" pitchFamily="34" charset="0"/>
              </a:rPr>
              <a:t> using the UCN production cross-section in SD2</a:t>
            </a:r>
            <a:endParaRPr lang="en-SE" sz="1800" kern="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522B7D47-A106-C93D-D2D6-7A5DEB580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436" y="828660"/>
            <a:ext cx="3188151" cy="2441330"/>
          </a:xfrm>
          <a:prstGeom prst="rect">
            <a:avLst/>
          </a:prstGeom>
        </p:spPr>
      </p:pic>
      <p:pic>
        <p:nvPicPr>
          <p:cNvPr id="12" name="Content Placeholder 9" descr="Chart&#10;&#10;Description automatically generated">
            <a:extLst>
              <a:ext uri="{FF2B5EF4-FFF2-40B4-BE49-F238E27FC236}">
                <a16:creationId xmlns:a16="http://schemas.microsoft.com/office/drawing/2014/main" id="{3E5C1B6C-281D-C581-8010-F26706088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667" y="788176"/>
            <a:ext cx="2677207" cy="2666498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E87452F-3E90-69BE-1F49-6DCEC74451BE}"/>
              </a:ext>
            </a:extLst>
          </p:cNvPr>
          <p:cNvSpPr txBox="1">
            <a:spLocks/>
          </p:cNvSpPr>
          <p:nvPr/>
        </p:nvSpPr>
        <p:spPr>
          <a:xfrm>
            <a:off x="7951133" y="3472962"/>
            <a:ext cx="3546850" cy="8524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SE" sz="1800" kern="600" dirty="0">
                <a:latin typeface="Arial" panose="020B0604020202020204" pitchFamily="34" charset="0"/>
                <a:cs typeface="Arial" panose="020B0604020202020204" pitchFamily="34" charset="0"/>
              </a:rPr>
              <a:t>(iii)  Designing the UCN source (SD2 converter) with a cylindrical channel through twister</a:t>
            </a:r>
            <a:endParaRPr lang="en-SE" sz="1800" kern="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5FFE79A7-AD06-8BE7-63CB-D12B6A56BBA7}"/>
              </a:ext>
            </a:extLst>
          </p:cNvPr>
          <p:cNvSpPr txBox="1">
            <a:spLocks/>
          </p:cNvSpPr>
          <p:nvPr/>
        </p:nvSpPr>
        <p:spPr>
          <a:xfrm>
            <a:off x="88295" y="5734245"/>
            <a:ext cx="5695414" cy="657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SE" sz="1800" kern="600" dirty="0">
                <a:latin typeface="Arial" panose="020B0604020202020204" pitchFamily="34" charset="0"/>
                <a:cs typeface="Arial" panose="020B0604020202020204" pitchFamily="34" charset="0"/>
              </a:rPr>
              <a:t>(iv) Designing the UCN source (SD2 converter) with a direct view on the NNBAR emission surface 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F885DC8A-001E-BC51-9242-85C85D7E49E7}"/>
              </a:ext>
            </a:extLst>
          </p:cNvPr>
          <p:cNvSpPr txBox="1">
            <a:spLocks/>
          </p:cNvSpPr>
          <p:nvPr/>
        </p:nvSpPr>
        <p:spPr>
          <a:xfrm>
            <a:off x="7800739" y="6316596"/>
            <a:ext cx="3770740" cy="657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SE" sz="1800" kern="600" dirty="0">
                <a:latin typeface="Arial" panose="020B0604020202020204" pitchFamily="34" charset="0"/>
                <a:cs typeface="Arial" panose="020B0604020202020204" pitchFamily="34" charset="0"/>
              </a:rPr>
              <a:t>(v)  Testing the gamma shielding made of Bismuth</a:t>
            </a:r>
          </a:p>
        </p:txBody>
      </p:sp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id="{69426A5B-F6EC-FE80-874E-8856ED7744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1820" y="4307528"/>
            <a:ext cx="2567556" cy="2084056"/>
          </a:xfrm>
          <a:prstGeom prst="rect">
            <a:avLst/>
          </a:prstGeom>
        </p:spPr>
      </p:pic>
      <p:pic>
        <p:nvPicPr>
          <p:cNvPr id="18" name="Picture 1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50C2087-F606-0C99-9A23-CEAA5EDEA7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1565" y="4208484"/>
            <a:ext cx="1948291" cy="1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03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Designing the UCN converter with a direct view on the NNBAR emission surface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Platshållare för innehåll 5">
                <a:extLst>
                  <a:ext uri="{FF2B5EF4-FFF2-40B4-BE49-F238E27FC236}">
                    <a16:creationId xmlns:a16="http://schemas.microsoft.com/office/drawing/2014/main" id="{9872242C-E774-BB64-4DDA-0BA211AE08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5999" y="751961"/>
                <a:ext cx="5304983" cy="2964313"/>
              </a:xfrm>
              <a:prstGeom prst="rect">
                <a:avLst/>
              </a:prstGeom>
            </p:spPr>
            <p:txBody>
              <a:bodyPr vert="horz" lIns="0" tIns="45720" rIns="18000" bIns="45720" rtlCol="0">
                <a:noAutofit/>
              </a:bodyPr>
              <a:lstStyle>
                <a:lvl1pPr marL="101600" indent="-101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rgbClr val="666666"/>
                  </a:buClr>
                  <a:buFont typeface="Segoe UI" panose="020B0502040204020203" pitchFamily="34" charset="0"/>
                  <a:buChar char=" "/>
                  <a:defRPr sz="2000" kern="1200">
                    <a:solidFill>
                      <a:srgbClr val="666666"/>
                    </a:solidFill>
                    <a:latin typeface="+mn-lt"/>
                    <a:ea typeface="+mn-ea"/>
                    <a:cs typeface="+mn-cs"/>
                  </a:defRPr>
                </a:lvl1pPr>
                <a:lvl2pPr marL="360000" indent="-2160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rgbClr val="666666"/>
                  </a:buClr>
                  <a:buFont typeface="Wingdings" panose="05000000000000000000" pitchFamily="2" charset="2"/>
                  <a:buChar char=""/>
                  <a:tabLst/>
                  <a:defRPr sz="2000" kern="1200">
                    <a:solidFill>
                      <a:srgbClr val="666666"/>
                    </a:solidFill>
                    <a:latin typeface="+mn-lt"/>
                    <a:ea typeface="+mn-ea"/>
                    <a:cs typeface="+mn-cs"/>
                  </a:defRPr>
                </a:lvl2pPr>
                <a:lvl3pPr marL="450000" indent="-1980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rgbClr val="666666"/>
                  </a:buClr>
                  <a:buFont typeface="Arial" panose="020B0604020202020204" pitchFamily="34" charset="0"/>
                  <a:buChar char="−"/>
                  <a:tabLst/>
                  <a:defRPr sz="1800" kern="1200">
                    <a:solidFill>
                      <a:srgbClr val="666666"/>
                    </a:solidFill>
                    <a:latin typeface="+mn-lt"/>
                    <a:ea typeface="+mn-ea"/>
                    <a:cs typeface="+mn-cs"/>
                  </a:defRPr>
                </a:lvl3pPr>
                <a:lvl4pPr marL="540000" indent="-1800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rgbClr val="666666"/>
                  </a:buClr>
                  <a:buFont typeface="Arial" panose="020B0604020202020204" pitchFamily="34" charset="0"/>
                  <a:buChar char="−"/>
                  <a:tabLst/>
                  <a:defRPr sz="1600" kern="1200">
                    <a:solidFill>
                      <a:srgbClr val="666666"/>
                    </a:solidFill>
                    <a:latin typeface="+mn-lt"/>
                    <a:ea typeface="+mn-ea"/>
                    <a:cs typeface="+mn-cs"/>
                  </a:defRPr>
                </a:lvl4pPr>
                <a:lvl5pPr marL="630000" indent="-1620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rgbClr val="666666"/>
                  </a:buClr>
                  <a:buFont typeface="Arial" panose="020B0604020202020204" pitchFamily="34" charset="0"/>
                  <a:buChar char="−"/>
                  <a:tabLst/>
                  <a:defRPr sz="1400" kern="1200">
                    <a:solidFill>
                      <a:srgbClr val="666666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UCN converter was filled with solid deuterium and inserted into the Al vessel (0.5 mm thick on the emission surface and 3 mm thick on the other sides)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Thickness of the converter = 13.4 cm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GB" baseline="-25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UCN </a:t>
                </a:r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4.51 x 10</a:t>
                </a:r>
                <a:r>
                  <a:rPr lang="en-GB" baseline="30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 </a:t>
                </a:r>
                <a:r>
                  <a:rPr lang="en-SE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n/s/cm</a:t>
                </a:r>
                <a:r>
                  <a:rPr lang="en-SE" sz="2000" baseline="30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GB" baseline="30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 = 6.05 l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2.72 x 10</a:t>
                </a:r>
                <a:r>
                  <a:rPr lang="en-GB" baseline="30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SE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n/s</a:t>
                </a:r>
                <a:endParaRPr lang="en-GB" baseline="30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baseline="30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65750" lvl="3" indent="-285750">
                  <a:buFont typeface="Arial" panose="020B0604020202020204" pitchFamily="34" charset="0"/>
                  <a:buChar char="•"/>
                </a:pPr>
                <a:endParaRPr lang="en-SE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Platshållare för innehåll 5">
                <a:extLst>
                  <a:ext uri="{FF2B5EF4-FFF2-40B4-BE49-F238E27FC236}">
                    <a16:creationId xmlns:a16="http://schemas.microsoft.com/office/drawing/2014/main" id="{9872242C-E774-BB64-4DDA-0BA211AE0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751961"/>
                <a:ext cx="5304983" cy="2964313"/>
              </a:xfrm>
              <a:prstGeom prst="rect">
                <a:avLst/>
              </a:prstGeom>
              <a:blipFill>
                <a:blip r:embed="rId3"/>
                <a:stretch>
                  <a:fillRect l="-2871" r="-718" b="-21368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66BBFD0-36D5-2864-37A6-20AD97BF1B17}"/>
              </a:ext>
            </a:extLst>
          </p:cNvPr>
          <p:cNvCxnSpPr>
            <a:cxnSpLocks/>
          </p:cNvCxnSpPr>
          <p:nvPr/>
        </p:nvCxnSpPr>
        <p:spPr>
          <a:xfrm>
            <a:off x="4610100" y="4210050"/>
            <a:ext cx="0" cy="109490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4BF44-29AC-8791-7271-C62330816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 dirty="0"/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C9B3C9D5-D3B1-1A32-52B6-DB47662A2B9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91017" y="1177206"/>
            <a:ext cx="5022310" cy="5029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42EB6C-7A04-77A7-A471-36222D59DD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7482" y="4514694"/>
            <a:ext cx="1820407" cy="181309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0BD647B-49FC-D415-364D-DDBE5CD4EA90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9251552" y="5716583"/>
            <a:ext cx="492200" cy="297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63D0D97-3406-DC27-F385-34B3ED323D05}"/>
              </a:ext>
            </a:extLst>
          </p:cNvPr>
          <p:cNvSpPr txBox="1"/>
          <p:nvPr/>
        </p:nvSpPr>
        <p:spPr>
          <a:xfrm>
            <a:off x="8043359" y="6014194"/>
            <a:ext cx="2416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SE" dirty="0">
                <a:solidFill>
                  <a:srgbClr val="666666"/>
                </a:solidFill>
              </a:rPr>
              <a:t>The SD2 UCN converter inside the Al vessel </a:t>
            </a:r>
          </a:p>
        </p:txBody>
      </p:sp>
    </p:spTree>
    <p:extLst>
      <p:ext uri="{BB962C8B-B14F-4D97-AF65-F5344CB8AC3E}">
        <p14:creationId xmlns:p14="http://schemas.microsoft.com/office/powerpoint/2010/main" val="2739405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Designing the UCN converter with a direct view on the NNBAR emission surface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Platshållare för innehåll 5">
            <a:extLst>
              <a:ext uri="{FF2B5EF4-FFF2-40B4-BE49-F238E27FC236}">
                <a16:creationId xmlns:a16="http://schemas.microsoft.com/office/drawing/2014/main" id="{9872242C-E774-BB64-4DDA-0BA211AE0854}"/>
              </a:ext>
            </a:extLst>
          </p:cNvPr>
          <p:cNvSpPr txBox="1">
            <a:spLocks/>
          </p:cNvSpPr>
          <p:nvPr/>
        </p:nvSpPr>
        <p:spPr>
          <a:xfrm>
            <a:off x="6096000" y="751961"/>
            <a:ext cx="5352166" cy="2964313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UCN converter was filled with solid deuterium and inserted into the Al vessel (0.5 mm thick on the emission surface and 3 mm thick on the other sides)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prompt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heatload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440 W</a:t>
            </a:r>
          </a:p>
          <a:p>
            <a:pPr marL="6013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Prompt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heatload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converter = 309 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heatload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photons = 200 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heatload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neutrons = 220 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750" lvl="3" indent="-285750">
              <a:buFont typeface="Arial" panose="020B0604020202020204" pitchFamily="34" charset="0"/>
              <a:buChar char="•"/>
            </a:pPr>
            <a:endParaRPr lang="en-S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66BBFD0-36D5-2864-37A6-20AD97BF1B17}"/>
              </a:ext>
            </a:extLst>
          </p:cNvPr>
          <p:cNvCxnSpPr>
            <a:cxnSpLocks/>
          </p:cNvCxnSpPr>
          <p:nvPr/>
        </p:nvCxnSpPr>
        <p:spPr>
          <a:xfrm>
            <a:off x="4610100" y="4210050"/>
            <a:ext cx="0" cy="109490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4BF44-29AC-8791-7271-C62330816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6689"/>
            <a:ext cx="10562783" cy="4160273"/>
          </a:xfrm>
        </p:spPr>
        <p:txBody>
          <a:bodyPr/>
          <a:lstStyle/>
          <a:p>
            <a:endParaRPr lang="en-SE" dirty="0"/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C9B3C9D5-D3B1-1A32-52B6-DB47662A2B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91017" y="1177206"/>
            <a:ext cx="5022310" cy="5029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E455468-B91B-0646-1263-9FAD2A6D1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7482" y="4514694"/>
            <a:ext cx="1820407" cy="1813096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B225676-9E7E-107D-F8CD-5697B2FF60B8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9251552" y="5716583"/>
            <a:ext cx="492200" cy="297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9313259-132E-B04C-A154-5DFB42186B39}"/>
              </a:ext>
            </a:extLst>
          </p:cNvPr>
          <p:cNvSpPr txBox="1"/>
          <p:nvPr/>
        </p:nvSpPr>
        <p:spPr>
          <a:xfrm>
            <a:off x="8043359" y="6014194"/>
            <a:ext cx="2416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SE" dirty="0">
                <a:solidFill>
                  <a:srgbClr val="666666"/>
                </a:solidFill>
              </a:rPr>
              <a:t>The SD2 UCN converter inside the Al vessel </a:t>
            </a:r>
          </a:p>
        </p:txBody>
      </p:sp>
    </p:spTree>
    <p:extLst>
      <p:ext uri="{BB962C8B-B14F-4D97-AF65-F5344CB8AC3E}">
        <p14:creationId xmlns:p14="http://schemas.microsoft.com/office/powerpoint/2010/main" val="2569410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Designing the UCN converter with a direct view on the NNBAR emission surface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Platshållare för innehåll 5">
                <a:extLst>
                  <a:ext uri="{FF2B5EF4-FFF2-40B4-BE49-F238E27FC236}">
                    <a16:creationId xmlns:a16="http://schemas.microsoft.com/office/drawing/2014/main" id="{9872242C-E774-BB64-4DDA-0BA211AE08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751961"/>
                <a:ext cx="5352166" cy="2964313"/>
              </a:xfrm>
              <a:prstGeom prst="rect">
                <a:avLst/>
              </a:prstGeom>
            </p:spPr>
            <p:txBody>
              <a:bodyPr vert="horz" lIns="0" tIns="45720" rIns="18000" bIns="45720" rtlCol="0">
                <a:noAutofit/>
              </a:bodyPr>
              <a:lstStyle>
                <a:lvl1pPr marL="101600" indent="-101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rgbClr val="666666"/>
                  </a:buClr>
                  <a:buFont typeface="Segoe UI" panose="020B0502040204020203" pitchFamily="34" charset="0"/>
                  <a:buChar char=" "/>
                  <a:defRPr sz="2000" kern="1200">
                    <a:solidFill>
                      <a:srgbClr val="666666"/>
                    </a:solidFill>
                    <a:latin typeface="+mn-lt"/>
                    <a:ea typeface="+mn-ea"/>
                    <a:cs typeface="+mn-cs"/>
                  </a:defRPr>
                </a:lvl1pPr>
                <a:lvl2pPr marL="360000" indent="-2160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rgbClr val="666666"/>
                  </a:buClr>
                  <a:buFont typeface="Wingdings" panose="05000000000000000000" pitchFamily="2" charset="2"/>
                  <a:buChar char=""/>
                  <a:tabLst/>
                  <a:defRPr sz="2000" kern="1200">
                    <a:solidFill>
                      <a:srgbClr val="666666"/>
                    </a:solidFill>
                    <a:latin typeface="+mn-lt"/>
                    <a:ea typeface="+mn-ea"/>
                    <a:cs typeface="+mn-cs"/>
                  </a:defRPr>
                </a:lvl2pPr>
                <a:lvl3pPr marL="450000" indent="-1980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rgbClr val="666666"/>
                  </a:buClr>
                  <a:buFont typeface="Arial" panose="020B0604020202020204" pitchFamily="34" charset="0"/>
                  <a:buChar char="−"/>
                  <a:tabLst/>
                  <a:defRPr sz="1800" kern="1200">
                    <a:solidFill>
                      <a:srgbClr val="666666"/>
                    </a:solidFill>
                    <a:latin typeface="+mn-lt"/>
                    <a:ea typeface="+mn-ea"/>
                    <a:cs typeface="+mn-cs"/>
                  </a:defRPr>
                </a:lvl3pPr>
                <a:lvl4pPr marL="540000" indent="-1800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rgbClr val="666666"/>
                  </a:buClr>
                  <a:buFont typeface="Arial" panose="020B0604020202020204" pitchFamily="34" charset="0"/>
                  <a:buChar char="−"/>
                  <a:tabLst/>
                  <a:defRPr sz="1600" kern="1200">
                    <a:solidFill>
                      <a:srgbClr val="666666"/>
                    </a:solidFill>
                    <a:latin typeface="+mn-lt"/>
                    <a:ea typeface="+mn-ea"/>
                    <a:cs typeface="+mn-cs"/>
                  </a:defRPr>
                </a:lvl4pPr>
                <a:lvl5pPr marL="630000" indent="-1620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rgbClr val="666666"/>
                  </a:buClr>
                  <a:buFont typeface="Arial" panose="020B0604020202020204" pitchFamily="34" charset="0"/>
                  <a:buChar char="−"/>
                  <a:tabLst/>
                  <a:defRPr sz="1400" kern="1200">
                    <a:solidFill>
                      <a:srgbClr val="666666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UCN converter was filled with solid deuterium and inserted into the Al vessel (0.5 mm thick on the emission surface and 3 mm thick on the other sides)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Thickness of the converter reduced to 2 cm since extraction of UCNs from a thin layer of the converter is possible only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GB" baseline="-25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UCN </a:t>
                </a:r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3.81 x 10</a:t>
                </a:r>
                <a:r>
                  <a:rPr lang="en-GB" baseline="30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 </a:t>
                </a:r>
                <a:r>
                  <a:rPr lang="en-SE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n/s/cm</a:t>
                </a:r>
                <a:r>
                  <a:rPr lang="en-SE" sz="2000" baseline="30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GB" baseline="30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 = 0.91 l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3.44 x 10</a:t>
                </a:r>
                <a:r>
                  <a:rPr lang="en-GB" baseline="30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 </a:t>
                </a:r>
                <a:r>
                  <a:rPr lang="en-SE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n/s</a:t>
                </a:r>
                <a:endParaRPr lang="en-GB" baseline="30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baseline="30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65750" lvl="3" indent="-285750">
                  <a:buFont typeface="Arial" panose="020B0604020202020204" pitchFamily="34" charset="0"/>
                  <a:buChar char="•"/>
                </a:pPr>
                <a:endParaRPr lang="en-SE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Platshållare för innehåll 5">
                <a:extLst>
                  <a:ext uri="{FF2B5EF4-FFF2-40B4-BE49-F238E27FC236}">
                    <a16:creationId xmlns:a16="http://schemas.microsoft.com/office/drawing/2014/main" id="{9872242C-E774-BB64-4DDA-0BA211AE0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751961"/>
                <a:ext cx="5352166" cy="2964313"/>
              </a:xfrm>
              <a:prstGeom prst="rect">
                <a:avLst/>
              </a:prstGeom>
              <a:blipFill>
                <a:blip r:embed="rId3"/>
                <a:stretch>
                  <a:fillRect l="-2844" r="-3555" b="-41880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66BBFD0-36D5-2864-37A6-20AD97BF1B17}"/>
              </a:ext>
            </a:extLst>
          </p:cNvPr>
          <p:cNvCxnSpPr>
            <a:cxnSpLocks/>
          </p:cNvCxnSpPr>
          <p:nvPr/>
        </p:nvCxnSpPr>
        <p:spPr>
          <a:xfrm>
            <a:off x="4610100" y="4210050"/>
            <a:ext cx="0" cy="109490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4BF44-29AC-8791-7271-C62330816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6689"/>
            <a:ext cx="10562783" cy="4160273"/>
          </a:xfrm>
        </p:spPr>
        <p:txBody>
          <a:bodyPr/>
          <a:lstStyle/>
          <a:p>
            <a:endParaRPr lang="en-SE" dirty="0"/>
          </a:p>
        </p:txBody>
      </p:sp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id="{6F3180AB-48D7-52D8-AD46-33836E5CE00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03311" y="1158918"/>
            <a:ext cx="4961145" cy="5029200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FB51A0A-9FDA-BEDC-69E1-C9726431A0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7308" y="4747166"/>
            <a:ext cx="2235200" cy="17653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D8FBE6B-D7F5-FB6E-D9D7-D5803E2F5261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9324704" y="5862887"/>
            <a:ext cx="492200" cy="297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0CF93A8-7783-B0A8-7326-F31D853A1E1D}"/>
              </a:ext>
            </a:extLst>
          </p:cNvPr>
          <p:cNvSpPr txBox="1"/>
          <p:nvPr/>
        </p:nvSpPr>
        <p:spPr>
          <a:xfrm>
            <a:off x="8116511" y="6160498"/>
            <a:ext cx="2416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SE" dirty="0">
                <a:solidFill>
                  <a:srgbClr val="666666"/>
                </a:solidFill>
              </a:rPr>
              <a:t>The SD2 UCN converter inside the Al vessel </a:t>
            </a:r>
          </a:p>
        </p:txBody>
      </p:sp>
    </p:spTree>
    <p:extLst>
      <p:ext uri="{BB962C8B-B14F-4D97-AF65-F5344CB8AC3E}">
        <p14:creationId xmlns:p14="http://schemas.microsoft.com/office/powerpoint/2010/main" val="491627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Designing the UCN converter with a direct view on the NNBAR emission surface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Platshållare för innehåll 5">
            <a:extLst>
              <a:ext uri="{FF2B5EF4-FFF2-40B4-BE49-F238E27FC236}">
                <a16:creationId xmlns:a16="http://schemas.microsoft.com/office/drawing/2014/main" id="{9872242C-E774-BB64-4DDA-0BA211AE0854}"/>
              </a:ext>
            </a:extLst>
          </p:cNvPr>
          <p:cNvSpPr txBox="1">
            <a:spLocks/>
          </p:cNvSpPr>
          <p:nvPr/>
        </p:nvSpPr>
        <p:spPr>
          <a:xfrm>
            <a:off x="6096000" y="751961"/>
            <a:ext cx="5352166" cy="2964313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Thickness of the converter reduced to 2 cm since extraction of UCNs from a thin layer of the converter is possible only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prompt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heatload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150 W</a:t>
            </a:r>
          </a:p>
          <a:p>
            <a:pPr marL="6013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Prompt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heatload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converter = 74 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heatload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photons = 80 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heatload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neutrons = 60 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750" lvl="3" indent="-285750">
              <a:buFont typeface="Arial" panose="020B0604020202020204" pitchFamily="34" charset="0"/>
              <a:buChar char="•"/>
            </a:pPr>
            <a:endParaRPr lang="en-S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66BBFD0-36D5-2864-37A6-20AD97BF1B17}"/>
              </a:ext>
            </a:extLst>
          </p:cNvPr>
          <p:cNvCxnSpPr>
            <a:cxnSpLocks/>
          </p:cNvCxnSpPr>
          <p:nvPr/>
        </p:nvCxnSpPr>
        <p:spPr>
          <a:xfrm>
            <a:off x="4610100" y="4210050"/>
            <a:ext cx="0" cy="109490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4BF44-29AC-8791-7271-C62330816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6689"/>
            <a:ext cx="10562783" cy="4160273"/>
          </a:xfrm>
        </p:spPr>
        <p:txBody>
          <a:bodyPr/>
          <a:lstStyle/>
          <a:p>
            <a:endParaRPr lang="en-SE" dirty="0"/>
          </a:p>
        </p:txBody>
      </p:sp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id="{6F3180AB-48D7-52D8-AD46-33836E5CE0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03311" y="1158918"/>
            <a:ext cx="4961145" cy="5029200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FB51A0A-9FDA-BEDC-69E1-C9726431A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7308" y="4747166"/>
            <a:ext cx="2235200" cy="17653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D8FBE6B-D7F5-FB6E-D9D7-D5803E2F5261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9324704" y="5862887"/>
            <a:ext cx="492200" cy="297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0CF93A8-7783-B0A8-7326-F31D853A1E1D}"/>
              </a:ext>
            </a:extLst>
          </p:cNvPr>
          <p:cNvSpPr txBox="1"/>
          <p:nvPr/>
        </p:nvSpPr>
        <p:spPr>
          <a:xfrm>
            <a:off x="8116511" y="6160498"/>
            <a:ext cx="2416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SE" dirty="0">
                <a:solidFill>
                  <a:srgbClr val="666666"/>
                </a:solidFill>
              </a:rPr>
              <a:t>The SD2 UCN converter inside the Al vessel </a:t>
            </a:r>
          </a:p>
        </p:txBody>
      </p:sp>
    </p:spTree>
    <p:extLst>
      <p:ext uri="{BB962C8B-B14F-4D97-AF65-F5344CB8AC3E}">
        <p14:creationId xmlns:p14="http://schemas.microsoft.com/office/powerpoint/2010/main" val="1491705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Designing the UCN converter with a direct view on the NNBAR emission surface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Platshållare för innehåll 5">
            <a:extLst>
              <a:ext uri="{FF2B5EF4-FFF2-40B4-BE49-F238E27FC236}">
                <a16:creationId xmlns:a16="http://schemas.microsoft.com/office/drawing/2014/main" id="{9872242C-E774-BB64-4DDA-0BA211AE0854}"/>
              </a:ext>
            </a:extLst>
          </p:cNvPr>
          <p:cNvSpPr txBox="1">
            <a:spLocks/>
          </p:cNvSpPr>
          <p:nvPr/>
        </p:nvSpPr>
        <p:spPr>
          <a:xfrm>
            <a:off x="6096000" y="1318889"/>
            <a:ext cx="5352166" cy="2964313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prompt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heatload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(Al vessel + SD2 converter) = 150 W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Calculating additional contribution to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heatload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due to the beta decay Aluminium 28 in the Al vessel:</a:t>
            </a:r>
          </a:p>
          <a:p>
            <a:pPr marL="601300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27Al + n → 28Al → 28Si* → 28Si </a:t>
            </a:r>
          </a:p>
          <a:p>
            <a:pPr marL="601300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decay heat due to Al 28 beta decay was 9 W </a:t>
            </a:r>
            <a:endParaRPr lang="en-GB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FB51A0A-9FDA-BEDC-69E1-C9726431A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7308" y="4747166"/>
            <a:ext cx="2235200" cy="1765300"/>
          </a:xfrm>
          <a:prstGeom prst="rect">
            <a:avLst/>
          </a:prstGeom>
        </p:spPr>
      </p:pic>
      <p:graphicFrame>
        <p:nvGraphicFramePr>
          <p:cNvPr id="2" name="Table 7">
            <a:extLst>
              <a:ext uri="{FF2B5EF4-FFF2-40B4-BE49-F238E27FC236}">
                <a16:creationId xmlns:a16="http://schemas.microsoft.com/office/drawing/2014/main" id="{040742D6-627B-4C52-B8F2-96E7120B44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1569690"/>
              </p:ext>
            </p:extLst>
          </p:nvPr>
        </p:nvGraphicFramePr>
        <p:xfrm>
          <a:off x="873972" y="1300274"/>
          <a:ext cx="4994274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4758">
                  <a:extLst>
                    <a:ext uri="{9D8B030D-6E8A-4147-A177-3AD203B41FA5}">
                      <a16:colId xmlns:a16="http://schemas.microsoft.com/office/drawing/2014/main" val="3457353143"/>
                    </a:ext>
                  </a:extLst>
                </a:gridCol>
                <a:gridCol w="1664758">
                  <a:extLst>
                    <a:ext uri="{9D8B030D-6E8A-4147-A177-3AD203B41FA5}">
                      <a16:colId xmlns:a16="http://schemas.microsoft.com/office/drawing/2014/main" val="621276292"/>
                    </a:ext>
                  </a:extLst>
                </a:gridCol>
                <a:gridCol w="1664758">
                  <a:extLst>
                    <a:ext uri="{9D8B030D-6E8A-4147-A177-3AD203B41FA5}">
                      <a16:colId xmlns:a16="http://schemas.microsoft.com/office/drawing/2014/main" val="40420948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Beta</a:t>
                      </a:r>
                    </a:p>
                    <a:p>
                      <a:r>
                        <a:rPr lang="en-SE" dirty="0"/>
                        <a:t>particles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Gamma particles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879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dirty="0"/>
                        <a:t>Decay power Al vessel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9.40 W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13.5 W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901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257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dirty="0"/>
                        <a:t>Decay heat</a:t>
                      </a:r>
                    </a:p>
                    <a:p>
                      <a:r>
                        <a:rPr lang="en-SE" dirty="0"/>
                        <a:t>Al vessel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6.61 W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0.476 W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149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/>
                        <a:t>Decay heat</a:t>
                      </a:r>
                    </a:p>
                    <a:p>
                      <a:r>
                        <a:rPr lang="en-SE"/>
                        <a:t>SD2 converter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1.22 W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0.139 W 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126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643352"/>
                  </a:ext>
                </a:extLst>
              </a:tr>
            </a:tbl>
          </a:graphicData>
        </a:graphic>
      </p:graphicFrame>
      <p:sp>
        <p:nvSpPr>
          <p:cNvPr id="4" name="Platshållare för innehåll 5">
            <a:extLst>
              <a:ext uri="{FF2B5EF4-FFF2-40B4-BE49-F238E27FC236}">
                <a16:creationId xmlns:a16="http://schemas.microsoft.com/office/drawing/2014/main" id="{DBFAD2D4-7DAA-7A1D-61C8-2FD19C5ACCE3}"/>
              </a:ext>
            </a:extLst>
          </p:cNvPr>
          <p:cNvSpPr txBox="1">
            <a:spLocks/>
          </p:cNvSpPr>
          <p:nvPr/>
        </p:nvSpPr>
        <p:spPr>
          <a:xfrm>
            <a:off x="971590" y="4293776"/>
            <a:ext cx="5352166" cy="1590364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About 70 % (6.61/9.40) of beta particles deposited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energy within the source cell (Al vessel). Most of the gamma particles escaped.</a:t>
            </a:r>
            <a:endParaRPr lang="en-GB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750" lvl="3" indent="-285750">
              <a:buFont typeface="Arial" panose="020B0604020202020204" pitchFamily="34" charset="0"/>
              <a:buChar char="•"/>
            </a:pPr>
            <a:endParaRPr lang="en-S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373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Testing a gamma shielding made of Bismuth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Platshållare för innehåll 5">
            <a:extLst>
              <a:ext uri="{FF2B5EF4-FFF2-40B4-BE49-F238E27FC236}">
                <a16:creationId xmlns:a16="http://schemas.microsoft.com/office/drawing/2014/main" id="{9872242C-E774-BB64-4DDA-0BA211AE0854}"/>
              </a:ext>
            </a:extLst>
          </p:cNvPr>
          <p:cNvSpPr txBox="1">
            <a:spLocks/>
          </p:cNvSpPr>
          <p:nvPr/>
        </p:nvSpPr>
        <p:spPr>
          <a:xfrm>
            <a:off x="1213438" y="1099433"/>
            <a:ext cx="9986076" cy="2964313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S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Content Placeholder 16" descr="Diagram&#10;&#10;Description automatically generated">
            <a:extLst>
              <a:ext uri="{FF2B5EF4-FFF2-40B4-BE49-F238E27FC236}">
                <a16:creationId xmlns:a16="http://schemas.microsoft.com/office/drawing/2014/main" id="{4ADB5DFD-1761-5C48-4312-BF38D3451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8719" y="1248789"/>
            <a:ext cx="4545791" cy="4552027"/>
          </a:xfrm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7849A36-652C-F8D5-A968-7EABFC700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502" y="1198834"/>
            <a:ext cx="5052362" cy="41009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D88C1C-9EFA-799C-D6EB-E587D11B69AF}"/>
              </a:ext>
            </a:extLst>
          </p:cNvPr>
          <p:cNvSpPr txBox="1"/>
          <p:nvPr/>
        </p:nvSpPr>
        <p:spPr>
          <a:xfrm>
            <a:off x="5839968" y="1918199"/>
            <a:ext cx="1472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SE" sz="1200" dirty="0"/>
              <a:t>Photon flux </a:t>
            </a:r>
          </a:p>
          <a:p>
            <a:pPr algn="l"/>
            <a:r>
              <a:rPr lang="en-SE" sz="1200" dirty="0"/>
              <a:t>(arbitary units)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887103-C51A-7A2F-683A-589A34872112}"/>
              </a:ext>
            </a:extLst>
          </p:cNvPr>
          <p:cNvSpPr/>
          <p:nvPr/>
        </p:nvSpPr>
        <p:spPr>
          <a:xfrm>
            <a:off x="6206476" y="1099433"/>
            <a:ext cx="369617" cy="8187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266581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Testing a gamma shielding made of Bismuth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Platshållare för innehåll 5">
            <a:extLst>
              <a:ext uri="{FF2B5EF4-FFF2-40B4-BE49-F238E27FC236}">
                <a16:creationId xmlns:a16="http://schemas.microsoft.com/office/drawing/2014/main" id="{9872242C-E774-BB64-4DDA-0BA211AE0854}"/>
              </a:ext>
            </a:extLst>
          </p:cNvPr>
          <p:cNvSpPr txBox="1">
            <a:spLocks/>
          </p:cNvSpPr>
          <p:nvPr/>
        </p:nvSpPr>
        <p:spPr>
          <a:xfrm>
            <a:off x="6096000" y="751961"/>
            <a:ext cx="5352166" cy="3161671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gamma shielding was efficient but suppressed the spectrum of cold neutrons simultaneously.</a:t>
            </a:r>
          </a:p>
          <a:p>
            <a:pPr marL="601300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result, a large drop in P</a:t>
            </a:r>
            <a:r>
              <a:rPr lang="en-GB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UCN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be expected since the cold spectrum of neutrons contributes to the UCN production cross-section.</a:t>
            </a:r>
          </a:p>
          <a:p>
            <a:pPr marL="465750" lvl="3" indent="-285750">
              <a:buFont typeface="Arial" panose="020B0604020202020204" pitchFamily="34" charset="0"/>
              <a:buChar char="•"/>
            </a:pPr>
            <a:endParaRPr lang="en-S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750" lvl="3" indent="-285750">
              <a:buFont typeface="Arial" panose="020B0604020202020204" pitchFamily="34" charset="0"/>
              <a:buChar char="•"/>
            </a:pPr>
            <a:endParaRPr lang="en-S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Chart, scatter chart&#10;&#10;Description automatically generated">
            <a:extLst>
              <a:ext uri="{FF2B5EF4-FFF2-40B4-BE49-F238E27FC236}">
                <a16:creationId xmlns:a16="http://schemas.microsoft.com/office/drawing/2014/main" id="{0BDA24F9-283C-DA85-C7C9-AA26F96B2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76" y="1006339"/>
            <a:ext cx="5150787" cy="373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037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Testing a gamma shielding made of Bismuth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Platshållare för innehåll 5">
            <a:extLst>
              <a:ext uri="{FF2B5EF4-FFF2-40B4-BE49-F238E27FC236}">
                <a16:creationId xmlns:a16="http://schemas.microsoft.com/office/drawing/2014/main" id="{9872242C-E774-BB64-4DDA-0BA211AE0854}"/>
              </a:ext>
            </a:extLst>
          </p:cNvPr>
          <p:cNvSpPr txBox="1">
            <a:spLocks/>
          </p:cNvSpPr>
          <p:nvPr/>
        </p:nvSpPr>
        <p:spPr>
          <a:xfrm>
            <a:off x="6096000" y="751961"/>
            <a:ext cx="5352166" cy="3161671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gamma shielding was efficient but suppressed the spectrum of cold neutrons simultaneously.</a:t>
            </a:r>
          </a:p>
          <a:p>
            <a:pPr marL="601300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result, a large drop in P</a:t>
            </a:r>
            <a:r>
              <a:rPr lang="en-GB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UCN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be expected since the cold spectrum of neutrons contributes to the UCN production cross-section.</a:t>
            </a:r>
          </a:p>
          <a:p>
            <a:pPr marL="465750" lvl="3" indent="-285750">
              <a:buFont typeface="Arial" panose="020B0604020202020204" pitchFamily="34" charset="0"/>
              <a:buChar char="•"/>
            </a:pPr>
            <a:endParaRPr lang="en-S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750" lvl="3" indent="-285750">
              <a:buFont typeface="Arial" panose="020B0604020202020204" pitchFamily="34" charset="0"/>
              <a:buChar char="•"/>
            </a:pPr>
            <a:endParaRPr lang="en-S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7" descr="Chart, scatter chart&#10;&#10;Description automatically generated">
            <a:extLst>
              <a:ext uri="{FF2B5EF4-FFF2-40B4-BE49-F238E27FC236}">
                <a16:creationId xmlns:a16="http://schemas.microsoft.com/office/drawing/2014/main" id="{9487400B-3B51-A334-D79A-3FEE726385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3562" y="995864"/>
            <a:ext cx="5121265" cy="3740400"/>
          </a:xfrm>
        </p:spPr>
      </p:pic>
    </p:spTree>
    <p:extLst>
      <p:ext uri="{BB962C8B-B14F-4D97-AF65-F5344CB8AC3E}">
        <p14:creationId xmlns:p14="http://schemas.microsoft.com/office/powerpoint/2010/main" val="28509371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Summary of the presentation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902EBC-6581-7831-6D91-C971B5270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47252" y="3527826"/>
            <a:ext cx="4766738" cy="657339"/>
          </a:xfrm>
        </p:spPr>
        <p:txBody>
          <a:bodyPr>
            <a:noAutofit/>
          </a:bodyPr>
          <a:lstStyle/>
          <a:p>
            <a:pPr marL="0" indent="0" algn="ctr">
              <a:spcBef>
                <a:spcPts val="300"/>
              </a:spcBef>
              <a:buNone/>
            </a:pPr>
            <a:r>
              <a:rPr lang="en-SE" sz="1800" kern="600" dirty="0">
                <a:latin typeface="Arial" panose="020B0604020202020204" pitchFamily="34" charset="0"/>
                <a:cs typeface="Arial" panose="020B0604020202020204" pitchFamily="34" charset="0"/>
              </a:rPr>
              <a:t>(i)  A location of moderator moderator                 cooling block in the baseline model</a:t>
            </a:r>
          </a:p>
        </p:txBody>
      </p:sp>
      <p:pic>
        <p:nvPicPr>
          <p:cNvPr id="2" name="Content Placeholder 9" descr="Diagram&#10;&#10;Description automatically generated">
            <a:extLst>
              <a:ext uri="{FF2B5EF4-FFF2-40B4-BE49-F238E27FC236}">
                <a16:creationId xmlns:a16="http://schemas.microsoft.com/office/drawing/2014/main" id="{167C849C-C1BB-B93D-94EA-58FF1AAD7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50" y="828660"/>
            <a:ext cx="2677206" cy="2680878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E1BCACB-DFBF-567D-5594-C48F4713B3DC}"/>
              </a:ext>
            </a:extLst>
          </p:cNvPr>
          <p:cNvSpPr txBox="1">
            <a:spLocks/>
          </p:cNvSpPr>
          <p:nvPr/>
        </p:nvSpPr>
        <p:spPr>
          <a:xfrm>
            <a:off x="4129676" y="3489492"/>
            <a:ext cx="3844913" cy="657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SE" sz="1800" kern="600" dirty="0">
                <a:latin typeface="Arial" panose="020B0604020202020204" pitchFamily="34" charset="0"/>
                <a:cs typeface="Arial" panose="020B0604020202020204" pitchFamily="34" charset="0"/>
              </a:rPr>
              <a:t>(ii)  Calculating P</a:t>
            </a:r>
            <a:r>
              <a:rPr lang="en-SE" sz="1800" kern="600" baseline="-25000" dirty="0">
                <a:latin typeface="Arial" panose="020B0604020202020204" pitchFamily="34" charset="0"/>
                <a:cs typeface="Arial" panose="020B0604020202020204" pitchFamily="34" charset="0"/>
              </a:rPr>
              <a:t>UCN </a:t>
            </a:r>
            <a:r>
              <a:rPr lang="en-SE" sz="1800" kern="600" dirty="0">
                <a:latin typeface="Arial" panose="020B0604020202020204" pitchFamily="34" charset="0"/>
                <a:cs typeface="Arial" panose="020B0604020202020204" pitchFamily="34" charset="0"/>
              </a:rPr>
              <a:t> using the UCN production cross-section in SD2</a:t>
            </a:r>
            <a:endParaRPr lang="en-SE" sz="1800" kern="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522B7D47-A106-C93D-D2D6-7A5DEB580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436" y="828660"/>
            <a:ext cx="3188151" cy="2441330"/>
          </a:xfrm>
          <a:prstGeom prst="rect">
            <a:avLst/>
          </a:prstGeom>
        </p:spPr>
      </p:pic>
      <p:pic>
        <p:nvPicPr>
          <p:cNvPr id="12" name="Content Placeholder 9" descr="Chart&#10;&#10;Description automatically generated">
            <a:extLst>
              <a:ext uri="{FF2B5EF4-FFF2-40B4-BE49-F238E27FC236}">
                <a16:creationId xmlns:a16="http://schemas.microsoft.com/office/drawing/2014/main" id="{3E5C1B6C-281D-C581-8010-F26706088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667" y="788176"/>
            <a:ext cx="2677207" cy="2666498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E87452F-3E90-69BE-1F49-6DCEC74451BE}"/>
              </a:ext>
            </a:extLst>
          </p:cNvPr>
          <p:cNvSpPr txBox="1">
            <a:spLocks/>
          </p:cNvSpPr>
          <p:nvPr/>
        </p:nvSpPr>
        <p:spPr>
          <a:xfrm>
            <a:off x="7951133" y="3472962"/>
            <a:ext cx="3546850" cy="8524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SE" sz="1800" kern="600" dirty="0">
                <a:latin typeface="Arial" panose="020B0604020202020204" pitchFamily="34" charset="0"/>
                <a:cs typeface="Arial" panose="020B0604020202020204" pitchFamily="34" charset="0"/>
              </a:rPr>
              <a:t>(iii)  Designing the UCN source (SD2 converter) with a cylindrical channel through twister</a:t>
            </a:r>
            <a:endParaRPr lang="en-SE" sz="1800" kern="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5FFE79A7-AD06-8BE7-63CB-D12B6A56BBA7}"/>
              </a:ext>
            </a:extLst>
          </p:cNvPr>
          <p:cNvSpPr txBox="1">
            <a:spLocks/>
          </p:cNvSpPr>
          <p:nvPr/>
        </p:nvSpPr>
        <p:spPr>
          <a:xfrm>
            <a:off x="88295" y="5734245"/>
            <a:ext cx="5695414" cy="657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SE" sz="1800" kern="600" dirty="0">
                <a:latin typeface="Arial" panose="020B0604020202020204" pitchFamily="34" charset="0"/>
                <a:cs typeface="Arial" panose="020B0604020202020204" pitchFamily="34" charset="0"/>
              </a:rPr>
              <a:t>(iv) Designing the UCN source (SD2 converter) with a direct view on the NNBAR emission surface 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F885DC8A-001E-BC51-9242-85C85D7E49E7}"/>
              </a:ext>
            </a:extLst>
          </p:cNvPr>
          <p:cNvSpPr txBox="1">
            <a:spLocks/>
          </p:cNvSpPr>
          <p:nvPr/>
        </p:nvSpPr>
        <p:spPr>
          <a:xfrm>
            <a:off x="7800739" y="6316596"/>
            <a:ext cx="3770740" cy="657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SE" sz="1800" kern="600" dirty="0">
                <a:latin typeface="Arial" panose="020B0604020202020204" pitchFamily="34" charset="0"/>
                <a:cs typeface="Arial" panose="020B0604020202020204" pitchFamily="34" charset="0"/>
              </a:rPr>
              <a:t>(v)  Testing the gamma shielding made of Bismuth</a:t>
            </a:r>
          </a:p>
        </p:txBody>
      </p:sp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id="{69426A5B-F6EC-FE80-874E-8856ED7744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1820" y="4307528"/>
            <a:ext cx="2567556" cy="2084056"/>
          </a:xfrm>
          <a:prstGeom prst="rect">
            <a:avLst/>
          </a:prstGeom>
        </p:spPr>
      </p:pic>
      <p:pic>
        <p:nvPicPr>
          <p:cNvPr id="18" name="Picture 1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50C2087-F606-0C99-9A23-CEAA5EDEA7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1565" y="4208484"/>
            <a:ext cx="1948291" cy="1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89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Current baseline model with the moderator cooling block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" name="Content Placeholder 9" descr="Diagram&#10;&#10;Description automatically generated">
            <a:extLst>
              <a:ext uri="{FF2B5EF4-FFF2-40B4-BE49-F238E27FC236}">
                <a16:creationId xmlns:a16="http://schemas.microsoft.com/office/drawing/2014/main" id="{68D39B16-22E8-EBF4-40FB-BA2F10954C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0455" y="1172585"/>
            <a:ext cx="5023254" cy="5030145"/>
          </a:xfrm>
        </p:spPr>
      </p:pic>
      <p:sp>
        <p:nvSpPr>
          <p:cNvPr id="18" name="Platshållare för innehåll 5">
            <a:extLst>
              <a:ext uri="{FF2B5EF4-FFF2-40B4-BE49-F238E27FC236}">
                <a16:creationId xmlns:a16="http://schemas.microsoft.com/office/drawing/2014/main" id="{9872242C-E774-BB64-4DDA-0BA211AE0854}"/>
              </a:ext>
            </a:extLst>
          </p:cNvPr>
          <p:cNvSpPr txBox="1">
            <a:spLocks/>
          </p:cNvSpPr>
          <p:nvPr/>
        </p:nvSpPr>
        <p:spPr>
          <a:xfrm>
            <a:off x="6096000" y="1172585"/>
            <a:ext cx="4993785" cy="2964313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Possibility to design a solid deuterium converter in the </a:t>
            </a:r>
            <a:r>
              <a:rPr lang="en-S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moderator cooling block (MCB) </a:t>
            </a: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would make use of the cold neutrons streaming from the LD2 moderator to produce ultracold neutrons (UCNs)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NNBAR FOM for the baseline model</a:t>
            </a:r>
          </a:p>
          <a:p>
            <a:pPr marL="544150" lvl="1" indent="-285750">
              <a:buFont typeface="Arial" panose="020B0604020202020204" pitchFamily="34" charset="0"/>
              <a:buChar char="•"/>
            </a:pP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2.53 x 10</a:t>
            </a:r>
            <a:r>
              <a:rPr lang="en-SE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en-SE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⋅</a:t>
            </a: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Å</a:t>
            </a:r>
            <a:r>
              <a:rPr lang="en-SE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/s/sr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dirty="0"/>
          </a:p>
          <a:p>
            <a:pPr lvl="1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5A29DE6-55A8-0D11-63FB-77BF8B4A0481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4536948" y="3899154"/>
            <a:ext cx="0" cy="109490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BD34080-47FC-94F5-09C7-0D1C14018F78}"/>
              </a:ext>
            </a:extLst>
          </p:cNvPr>
          <p:cNvSpPr txBox="1"/>
          <p:nvPr/>
        </p:nvSpPr>
        <p:spPr>
          <a:xfrm>
            <a:off x="3603503" y="4994054"/>
            <a:ext cx="1866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dirty="0">
                <a:solidFill>
                  <a:srgbClr val="666666"/>
                </a:solidFill>
              </a:rPr>
              <a:t>NNBAR experiment</a:t>
            </a:r>
          </a:p>
        </p:txBody>
      </p:sp>
    </p:spTree>
    <p:extLst>
      <p:ext uri="{BB962C8B-B14F-4D97-AF65-F5344CB8AC3E}">
        <p14:creationId xmlns:p14="http://schemas.microsoft.com/office/powerpoint/2010/main" val="3499428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The position of moderator cooling block in the target monolith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66BBFD0-36D5-2864-37A6-20AD97BF1B17}"/>
              </a:ext>
            </a:extLst>
          </p:cNvPr>
          <p:cNvCxnSpPr>
            <a:cxnSpLocks/>
          </p:cNvCxnSpPr>
          <p:nvPr/>
        </p:nvCxnSpPr>
        <p:spPr>
          <a:xfrm>
            <a:off x="4610100" y="4210050"/>
            <a:ext cx="0" cy="109490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Diagram, engineering drawing&#10;&#10;Description automatically generated">
            <a:extLst>
              <a:ext uri="{FF2B5EF4-FFF2-40B4-BE49-F238E27FC236}">
                <a16:creationId xmlns:a16="http://schemas.microsoft.com/office/drawing/2014/main" id="{4B972325-A36D-8E97-771F-07422AFD2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367" y="1437958"/>
            <a:ext cx="4993785" cy="469614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EFDAD38-4856-4A97-4665-BBB2513F3B8A}"/>
              </a:ext>
            </a:extLst>
          </p:cNvPr>
          <p:cNvSpPr txBox="1"/>
          <p:nvPr/>
        </p:nvSpPr>
        <p:spPr>
          <a:xfrm>
            <a:off x="6501492" y="5341526"/>
            <a:ext cx="3342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SE" sz="1100" dirty="0">
                <a:solidFill>
                  <a:schemeClr val="accent2">
                    <a:lumMod val="50000"/>
                  </a:schemeClr>
                </a:solidFill>
              </a:rPr>
              <a:t>Adapted from </a:t>
            </a:r>
            <a:r>
              <a:rPr lang="en-GB" sz="1100" dirty="0">
                <a:solidFill>
                  <a:schemeClr val="accent2">
                    <a:lumMod val="50000"/>
                  </a:schemeClr>
                </a:solidFill>
              </a:rPr>
              <a:t>Santoro, V., et al. "Development of a high intensity neutron source at the European Spallation Source: The </a:t>
            </a:r>
            <a:r>
              <a:rPr lang="en-GB" sz="1100" dirty="0" err="1">
                <a:solidFill>
                  <a:schemeClr val="accent2">
                    <a:lumMod val="50000"/>
                  </a:schemeClr>
                </a:solidFill>
              </a:rPr>
              <a:t>HighNESS</a:t>
            </a:r>
            <a:r>
              <a:rPr lang="en-GB" sz="1100" dirty="0">
                <a:solidFill>
                  <a:schemeClr val="accent2">
                    <a:lumMod val="50000"/>
                  </a:schemeClr>
                </a:solidFill>
              </a:rPr>
              <a:t> project." </a:t>
            </a:r>
            <a:r>
              <a:rPr lang="en-GB" sz="1100" dirty="0" err="1">
                <a:solidFill>
                  <a:schemeClr val="accent2">
                    <a:lumMod val="50000"/>
                  </a:schemeClr>
                </a:solidFill>
              </a:rPr>
              <a:t>arXiv</a:t>
            </a:r>
            <a:r>
              <a:rPr lang="en-GB" sz="1100" dirty="0">
                <a:solidFill>
                  <a:schemeClr val="accent2">
                    <a:lumMod val="50000"/>
                  </a:schemeClr>
                </a:solidFill>
              </a:rPr>
              <a:t> preprint arXiv:2204.04051 (2022).</a:t>
            </a:r>
          </a:p>
        </p:txBody>
      </p:sp>
    </p:spTree>
    <p:extLst>
      <p:ext uri="{BB962C8B-B14F-4D97-AF65-F5344CB8AC3E}">
        <p14:creationId xmlns:p14="http://schemas.microsoft.com/office/powerpoint/2010/main" val="3103991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Selecting the UCN production cross-section for solid deuterium 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Platshållare för innehåll 5">
            <a:extLst>
              <a:ext uri="{FF2B5EF4-FFF2-40B4-BE49-F238E27FC236}">
                <a16:creationId xmlns:a16="http://schemas.microsoft.com/office/drawing/2014/main" id="{9872242C-E774-BB64-4DDA-0BA211AE0854}"/>
              </a:ext>
            </a:extLst>
          </p:cNvPr>
          <p:cNvSpPr txBox="1">
            <a:spLocks/>
          </p:cNvSpPr>
          <p:nvPr/>
        </p:nvSpPr>
        <p:spPr>
          <a:xfrm>
            <a:off x="1103710" y="1245737"/>
            <a:ext cx="9986076" cy="2964313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MCNP cannot transport UCNs</a:t>
            </a:r>
          </a:p>
          <a:p>
            <a:pPr marL="5441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Ultracold neutron production rate P</a:t>
            </a:r>
            <a:r>
              <a:rPr lang="en-GB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UCN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[n/s/cm</a:t>
            </a:r>
            <a:r>
              <a:rPr lang="en-GB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can still be calculated using a UCN production cross-section for solid deuterium</a:t>
            </a:r>
          </a:p>
          <a:p>
            <a:pPr marL="5441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Investigated various available UCN production cross-sections for the solid deuterium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347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Selecting the UCN production cross-section for solid deuterium 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FDAD38-4856-4A97-4665-BBB2513F3B8A}"/>
              </a:ext>
            </a:extLst>
          </p:cNvPr>
          <p:cNvSpPr txBox="1"/>
          <p:nvPr/>
        </p:nvSpPr>
        <p:spPr>
          <a:xfrm>
            <a:off x="7594789" y="5203873"/>
            <a:ext cx="334271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SE" sz="1100" dirty="0">
                <a:solidFill>
                  <a:schemeClr val="accent2">
                    <a:lumMod val="50000"/>
                  </a:schemeClr>
                </a:solidFill>
              </a:rPr>
              <a:t>Adapted from </a:t>
            </a:r>
            <a:r>
              <a:rPr lang="en-GB" sz="1100" b="0" i="0" dirty="0" err="1">
                <a:solidFill>
                  <a:schemeClr val="accent2">
                    <a:lumMod val="50000"/>
                  </a:schemeClr>
                </a:solidFill>
                <a:effectLst/>
              </a:rPr>
              <a:t>Gutsmiedl</a:t>
            </a:r>
            <a:r>
              <a:rPr lang="en-GB" sz="1100" b="0" i="0" dirty="0">
                <a:solidFill>
                  <a:schemeClr val="accent2">
                    <a:lumMod val="50000"/>
                  </a:schemeClr>
                </a:solidFill>
                <a:effectLst/>
              </a:rPr>
              <a:t>, E., et al. "Production of ultra-cold neutrons in solid </a:t>
            </a:r>
            <a:r>
              <a:rPr lang="el-GR" sz="1100" b="0" i="0" dirty="0">
                <a:solidFill>
                  <a:schemeClr val="accent2">
                    <a:lumMod val="50000"/>
                  </a:schemeClr>
                </a:solidFill>
                <a:effectLst/>
              </a:rPr>
              <a:t>α-</a:t>
            </a:r>
            <a:r>
              <a:rPr lang="en-GB" sz="1100" b="0" i="0" dirty="0">
                <a:solidFill>
                  <a:schemeClr val="accent2">
                    <a:lumMod val="50000"/>
                  </a:schemeClr>
                </a:solidFill>
                <a:effectLst/>
              </a:rPr>
              <a:t>oxygen." </a:t>
            </a:r>
            <a:r>
              <a:rPr lang="en-GB" sz="1100" b="0" i="1" dirty="0" err="1">
                <a:solidFill>
                  <a:schemeClr val="accent2">
                    <a:lumMod val="50000"/>
                  </a:schemeClr>
                </a:solidFill>
                <a:effectLst/>
              </a:rPr>
              <a:t>Europhysics</a:t>
            </a:r>
            <a:r>
              <a:rPr lang="en-GB" sz="1100" b="0" i="1" dirty="0">
                <a:solidFill>
                  <a:schemeClr val="accent2">
                    <a:lumMod val="50000"/>
                  </a:schemeClr>
                </a:solidFill>
                <a:effectLst/>
              </a:rPr>
              <a:t> Letters</a:t>
            </a:r>
            <a:r>
              <a:rPr lang="en-GB" sz="1100" b="0" i="0" dirty="0">
                <a:solidFill>
                  <a:schemeClr val="accent2">
                    <a:lumMod val="50000"/>
                  </a:schemeClr>
                </a:solidFill>
                <a:effectLst/>
              </a:rPr>
              <a:t> 96.6 (2011): 62001.</a:t>
            </a:r>
            <a:endParaRPr lang="en-SE" sz="11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SE" sz="1200" dirty="0"/>
              <a:t> 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7977EDC-F213-42F3-49CD-40CF279AF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424" y="1206848"/>
            <a:ext cx="6567669" cy="50292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2F52237-415C-056D-C1EF-27C726723585}"/>
              </a:ext>
            </a:extLst>
          </p:cNvPr>
          <p:cNvCxnSpPr>
            <a:cxnSpLocks/>
          </p:cNvCxnSpPr>
          <p:nvPr/>
        </p:nvCxnSpPr>
        <p:spPr>
          <a:xfrm flipH="1">
            <a:off x="6533461" y="2489311"/>
            <a:ext cx="793714" cy="4077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492D33C-AF3E-0949-8E06-51D23AF0AB33}"/>
              </a:ext>
            </a:extLst>
          </p:cNvPr>
          <p:cNvSpPr txBox="1"/>
          <p:nvPr/>
        </p:nvSpPr>
        <p:spPr>
          <a:xfrm>
            <a:off x="7327175" y="2166145"/>
            <a:ext cx="2468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b="1" dirty="0"/>
              <a:t>Used in our calculations of P</a:t>
            </a:r>
            <a:r>
              <a:rPr lang="en-SE" b="1" baseline="-25000" dirty="0"/>
              <a:t>UCN</a:t>
            </a:r>
            <a:endParaRPr lang="en-SE" b="1" dirty="0"/>
          </a:p>
        </p:txBody>
      </p:sp>
    </p:spTree>
    <p:extLst>
      <p:ext uri="{BB962C8B-B14F-4D97-AF65-F5344CB8AC3E}">
        <p14:creationId xmlns:p14="http://schemas.microsoft.com/office/powerpoint/2010/main" val="2538452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Map of P</a:t>
            </a:r>
            <a:r>
              <a:rPr lang="en-SE" baseline="-25000" dirty="0"/>
              <a:t>UCN</a:t>
            </a:r>
            <a:r>
              <a:rPr lang="en-SE" dirty="0"/>
              <a:t> for the baseline model calculated with the Munich cross-section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 descr="A picture containing chart&#10;&#10;Description automatically generated">
            <a:extLst>
              <a:ext uri="{FF2B5EF4-FFF2-40B4-BE49-F238E27FC236}">
                <a16:creationId xmlns:a16="http://schemas.microsoft.com/office/drawing/2014/main" id="{40C1BDA5-33EB-45CD-B0AB-2A125C143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725" y="1220398"/>
            <a:ext cx="5118516" cy="512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19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Designing the solid deuterium UCN converter with a channel - initial idea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Platshållare för innehåll 5">
            <a:extLst>
              <a:ext uri="{FF2B5EF4-FFF2-40B4-BE49-F238E27FC236}">
                <a16:creationId xmlns:a16="http://schemas.microsoft.com/office/drawing/2014/main" id="{9872242C-E774-BB64-4DDA-0BA211AE0854}"/>
              </a:ext>
            </a:extLst>
          </p:cNvPr>
          <p:cNvSpPr txBox="1">
            <a:spLocks/>
          </p:cNvSpPr>
          <p:nvPr/>
        </p:nvSpPr>
        <p:spPr>
          <a:xfrm>
            <a:off x="6096000" y="1081145"/>
            <a:ext cx="4993785" cy="2964313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idea: Designing a cylindrical channel through the twister to supply cold neutrons to the solid deuterium converter in MCB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 a parametric model of the channel and UCN converter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Measured P</a:t>
            </a:r>
            <a:r>
              <a:rPr lang="en-GB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UCN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spherical UCN converter and NNBAR FOM simultaneously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goal of optimisation: </a:t>
            </a:r>
          </a:p>
          <a:p>
            <a:pPr marL="5441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Maximize P</a:t>
            </a:r>
            <a:r>
              <a:rPr lang="en-GB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UCN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minimize the loss in NNBAR FOM at the same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dirty="0"/>
          </a:p>
          <a:p>
            <a:pPr lvl="1"/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66BBFD0-36D5-2864-37A6-20AD97BF1B17}"/>
              </a:ext>
            </a:extLst>
          </p:cNvPr>
          <p:cNvCxnSpPr>
            <a:cxnSpLocks/>
          </p:cNvCxnSpPr>
          <p:nvPr/>
        </p:nvCxnSpPr>
        <p:spPr>
          <a:xfrm>
            <a:off x="4610100" y="4210050"/>
            <a:ext cx="0" cy="109490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4BF44-29AC-8791-7271-C62330816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 dirty="0"/>
          </a:p>
        </p:txBody>
      </p:sp>
      <p:pic>
        <p:nvPicPr>
          <p:cNvPr id="4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D3CB5440-4560-40E7-8083-3AB690CA9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538" y="1154297"/>
            <a:ext cx="502231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98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Designing the solid deuterium UCN converter with a channel - initial idea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Platshållare för innehåll 5">
            <a:extLst>
              <a:ext uri="{FF2B5EF4-FFF2-40B4-BE49-F238E27FC236}">
                <a16:creationId xmlns:a16="http://schemas.microsoft.com/office/drawing/2014/main" id="{9872242C-E774-BB64-4DDA-0BA211AE0854}"/>
              </a:ext>
            </a:extLst>
          </p:cNvPr>
          <p:cNvSpPr txBox="1">
            <a:spLocks/>
          </p:cNvSpPr>
          <p:nvPr/>
        </p:nvSpPr>
        <p:spPr>
          <a:xfrm>
            <a:off x="6096000" y="1081145"/>
            <a:ext cx="4993785" cy="2964313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parameters were varied in this model: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Spherical UCN converter</a:t>
            </a:r>
          </a:p>
          <a:p>
            <a:pPr marL="832950" lvl="2" indent="-285750">
              <a:buFont typeface="Arial" panose="020B0604020202020204" pitchFamily="34" charset="0"/>
              <a:buChar char="•"/>
            </a:pPr>
            <a:r>
              <a:rPr lang="en-S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coordinate of the centre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Spherical UCN converter </a:t>
            </a:r>
          </a:p>
          <a:p>
            <a:pPr marL="832950" lvl="2" indent="-285750">
              <a:buFont typeface="Arial" panose="020B0604020202020204" pitchFamily="34" charset="0"/>
              <a:buChar char="•"/>
            </a:pPr>
            <a:r>
              <a:rPr lang="en-S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coordinate of the centre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Cylindrical channel</a:t>
            </a:r>
          </a:p>
          <a:p>
            <a:pPr marL="832950" lvl="2" indent="-285750">
              <a:buFont typeface="Arial" panose="020B0604020202020204" pitchFamily="34" charset="0"/>
              <a:buChar char="•"/>
            </a:pPr>
            <a:r>
              <a:rPr lang="en-S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radius 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Cylindrical channel </a:t>
            </a:r>
          </a:p>
          <a:p>
            <a:pPr marL="832950" lvl="2" indent="-285750">
              <a:buFont typeface="Arial" panose="020B0604020202020204" pitchFamily="34" charset="0"/>
              <a:buChar char="•"/>
            </a:pPr>
            <a:r>
              <a:rPr lang="en-S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 of opening x’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66BBFD0-36D5-2864-37A6-20AD97BF1B17}"/>
              </a:ext>
            </a:extLst>
          </p:cNvPr>
          <p:cNvCxnSpPr>
            <a:cxnSpLocks/>
          </p:cNvCxnSpPr>
          <p:nvPr/>
        </p:nvCxnSpPr>
        <p:spPr>
          <a:xfrm>
            <a:off x="4610100" y="4210050"/>
            <a:ext cx="0" cy="109490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4BF44-29AC-8791-7271-C62330816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 dirty="0"/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8D9F6498-5197-452E-8869-5229B46F79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7538" y="1154297"/>
            <a:ext cx="502231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59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10779</TotalTime>
  <Words>1761</Words>
  <Application>Microsoft Macintosh PowerPoint</Application>
  <PresentationFormat>Widescreen</PresentationFormat>
  <Paragraphs>228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Arial</vt:lpstr>
      <vt:lpstr>Calibri</vt:lpstr>
      <vt:lpstr>Cambria Math</vt:lpstr>
      <vt:lpstr>Segoe UI</vt:lpstr>
      <vt:lpstr>Titillium</vt:lpstr>
      <vt:lpstr>Wingdings</vt:lpstr>
      <vt:lpstr>Office Theme</vt:lpstr>
      <vt:lpstr>Designing SD2 UCN converter in the moderator cooling block at the ESS</vt:lpstr>
      <vt:lpstr>Outline of the presentation</vt:lpstr>
      <vt:lpstr>Current baseline model with the moderator cooling block</vt:lpstr>
      <vt:lpstr>The position of moderator cooling block in the target monolith</vt:lpstr>
      <vt:lpstr>Selecting the UCN production cross-section for solid deuterium </vt:lpstr>
      <vt:lpstr>Selecting the UCN production cross-section for solid deuterium </vt:lpstr>
      <vt:lpstr>Map of PUCN for the baseline model calculated with the Munich cross-section</vt:lpstr>
      <vt:lpstr>Designing the solid deuterium UCN converter with a channel - initial idea</vt:lpstr>
      <vt:lpstr>Designing the solid deuterium UCN converter with a channel - initial idea</vt:lpstr>
      <vt:lpstr>Designing the solid deuterium UCN converter with a channel - initial idea</vt:lpstr>
      <vt:lpstr>Designing the solid deuterium UCN converter with a channel - initial idea</vt:lpstr>
      <vt:lpstr>Designing the solid deuterium UCN converter with a channel - initial idea</vt:lpstr>
      <vt:lpstr>Designing the solid deuterium UCN converter with a channel - initial idea</vt:lpstr>
      <vt:lpstr>Designing the solid deuterium UCN converter with a channel - initial idea</vt:lpstr>
      <vt:lpstr>Designing the UCN converter with a direct view on the NNBAR emission surface</vt:lpstr>
      <vt:lpstr>Designing the UCN converter with a direct view on the NNBAR emission surface</vt:lpstr>
      <vt:lpstr>Designing the UCN converter with a direct view on the NNBAR emission surface</vt:lpstr>
      <vt:lpstr>Designing the UCN converter with a direct view on the NNBAR emission surface</vt:lpstr>
      <vt:lpstr>Designing the UCN converter with a direct view on the NNBAR emission surface</vt:lpstr>
      <vt:lpstr>Designing the UCN converter with a direct view on the NNBAR emission surface</vt:lpstr>
      <vt:lpstr>Designing the UCN converter with a direct view on the NNBAR emission surface</vt:lpstr>
      <vt:lpstr>Designing the UCN converter with a direct view on the NNBAR emission surface</vt:lpstr>
      <vt:lpstr>Designing the UCN converter with a direct view on the NNBAR emission surface</vt:lpstr>
      <vt:lpstr>Designing the UCN converter with a direct view on the NNBAR emission surface</vt:lpstr>
      <vt:lpstr>Testing a gamma shielding made of Bismuth</vt:lpstr>
      <vt:lpstr>Testing a gamma shielding made of Bismuth</vt:lpstr>
      <vt:lpstr>Testing a gamma shielding made of Bismuth</vt:lpstr>
      <vt:lpstr>Summary of the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Madison Bell</dc:creator>
  <cp:lastModifiedBy>Blahoslav Rataj</cp:lastModifiedBy>
  <cp:revision>591</cp:revision>
  <cp:lastPrinted>2022-02-02T08:27:32Z</cp:lastPrinted>
  <dcterms:created xsi:type="dcterms:W3CDTF">2020-12-15T15:37:27Z</dcterms:created>
  <dcterms:modified xsi:type="dcterms:W3CDTF">2023-03-23T23:45:10Z</dcterms:modified>
</cp:coreProperties>
</file>