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1177" r:id="rId2"/>
    <p:sldId id="1324" r:id="rId3"/>
    <p:sldId id="1325" r:id="rId4"/>
    <p:sldId id="1319" r:id="rId5"/>
    <p:sldId id="1307" r:id="rId6"/>
    <p:sldId id="1336" r:id="rId7"/>
    <p:sldId id="1337" r:id="rId8"/>
    <p:sldId id="1327" r:id="rId9"/>
    <p:sldId id="1320" r:id="rId10"/>
    <p:sldId id="1335" r:id="rId11"/>
    <p:sldId id="1321" r:id="rId12"/>
    <p:sldId id="1338" r:id="rId13"/>
    <p:sldId id="1339" r:id="rId14"/>
    <p:sldId id="1329" r:id="rId15"/>
    <p:sldId id="1330" r:id="rId16"/>
    <p:sldId id="1331" r:id="rId17"/>
    <p:sldId id="1323" r:id="rId18"/>
    <p:sldId id="1314" r:id="rId19"/>
    <p:sldId id="1308" r:id="rId20"/>
    <p:sldId id="1341" r:id="rId21"/>
    <p:sldId id="1340" r:id="rId2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now Henrik" initials="RH" lastIdx="6" clrIdx="0">
    <p:extLst>
      <p:ext uri="{19B8F6BF-5375-455C-9EA6-DF929625EA0E}">
        <p15:presenceInfo xmlns:p15="http://schemas.microsoft.com/office/powerpoint/2012/main" userId="S::henrik.ronnow@epfl.ch::3d8f0374-4254-433e-95a1-ac190cd1ee02" providerId="AD"/>
      </p:ext>
    </p:extLst>
  </p:cmAuthor>
  <p:cmAuthor id="2" name="Akhyani Mina" initials="AM" lastIdx="1" clrIdx="1">
    <p:extLst>
      <p:ext uri="{19B8F6BF-5375-455C-9EA6-DF929625EA0E}">
        <p15:presenceInfo xmlns:p15="http://schemas.microsoft.com/office/powerpoint/2012/main" userId="S-1-5-21-57989841-436374069-839522115-455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5EA"/>
    <a:srgbClr val="D9E1D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9570"/>
  </p:normalViewPr>
  <p:slideViewPr>
    <p:cSldViewPr snapToGrid="0" snapToObjects="1" showGuides="1">
      <p:cViewPr varScale="1">
        <p:scale>
          <a:sx n="80" d="100"/>
          <a:sy n="80" d="100"/>
        </p:scale>
        <p:origin x="924" y="56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7" d="100"/>
          <a:sy n="167" d="100"/>
        </p:scale>
        <p:origin x="6464" y="192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yani\Desktop\BrightnessTool\brightn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yani\Desktop\BrightnessTool\brightne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hyani\Desktop\BrightnessTool\brightnes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Sheet1!$H$90:$H$96</c:f>
                <c:numCache>
                  <c:formatCode>General</c:formatCode>
                  <c:ptCount val="7"/>
                  <c:pt idx="0">
                    <c:v>3.6999999999999998E-2</c:v>
                  </c:pt>
                  <c:pt idx="1">
                    <c:v>1.4E-2</c:v>
                  </c:pt>
                  <c:pt idx="2">
                    <c:v>9.7999999999999997E-3</c:v>
                  </c:pt>
                  <c:pt idx="3">
                    <c:v>9.5999999999999992E-3</c:v>
                  </c:pt>
                  <c:pt idx="4">
                    <c:v>0.01</c:v>
                  </c:pt>
                  <c:pt idx="5">
                    <c:v>1.2E-2</c:v>
                  </c:pt>
                  <c:pt idx="6">
                    <c:v>0.09</c:v>
                  </c:pt>
                </c:numCache>
              </c:numRef>
            </c:plus>
            <c:minus>
              <c:numRef>
                <c:f>Sheet1!$H$90:$H$96</c:f>
                <c:numCache>
                  <c:formatCode>General</c:formatCode>
                  <c:ptCount val="7"/>
                  <c:pt idx="0">
                    <c:v>3.6999999999999998E-2</c:v>
                  </c:pt>
                  <c:pt idx="1">
                    <c:v>1.4E-2</c:v>
                  </c:pt>
                  <c:pt idx="2">
                    <c:v>9.7999999999999997E-3</c:v>
                  </c:pt>
                  <c:pt idx="3">
                    <c:v>9.5999999999999992E-3</c:v>
                  </c:pt>
                  <c:pt idx="4">
                    <c:v>0.01</c:v>
                  </c:pt>
                  <c:pt idx="5">
                    <c:v>1.2E-2</c:v>
                  </c:pt>
                  <c:pt idx="6">
                    <c:v>0.09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Sheet1!$F$90:$F$95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</c:numCache>
            </c:numRef>
          </c:cat>
          <c:val>
            <c:numRef>
              <c:f>Sheet1!$G$90:$G$95</c:f>
              <c:numCache>
                <c:formatCode>General</c:formatCode>
                <c:ptCount val="6"/>
                <c:pt idx="0">
                  <c:v>15597730657246.4</c:v>
                </c:pt>
                <c:pt idx="1">
                  <c:v>97831476460719.406</c:v>
                </c:pt>
                <c:pt idx="2">
                  <c:v>191297538737666</c:v>
                </c:pt>
                <c:pt idx="3">
                  <c:v>179517168787648</c:v>
                </c:pt>
                <c:pt idx="4">
                  <c:v>139981268132092</c:v>
                </c:pt>
                <c:pt idx="5">
                  <c:v>102020839439999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9C-4A62-A735-2E2D9E82C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752440"/>
        <c:axId val="350944728"/>
      </c:lineChart>
      <c:catAx>
        <c:axId val="355752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radius [cm]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50944728"/>
        <c:crosses val="autoZero"/>
        <c:auto val="1"/>
        <c:lblAlgn val="ctr"/>
        <c:lblOffset val="100"/>
        <c:noMultiLvlLbl val="0"/>
      </c:catAx>
      <c:valAx>
        <c:axId val="35094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Brightness [n/s/sr/cm2]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5575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Brightness</a:t>
            </a:r>
            <a:r>
              <a:rPr lang="en-US" baseline="0"/>
              <a:t> for 5 MW, 2 GeV proton beam, 3e6 nps 1.8e-4 sr angular window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brightness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Sheet1!$J$43:$J$49</c:f>
                <c:numCache>
                  <c:formatCode>General</c:formatCode>
                  <c:ptCount val="7"/>
                  <c:pt idx="0">
                    <c:v>36775637955252.641</c:v>
                  </c:pt>
                  <c:pt idx="1">
                    <c:v>15014445495133.869</c:v>
                  </c:pt>
                  <c:pt idx="2">
                    <c:v>6529601499789.5449</c:v>
                  </c:pt>
                  <c:pt idx="3">
                    <c:v>4136149604472.4131</c:v>
                  </c:pt>
                  <c:pt idx="4">
                    <c:v>3064327669417.2368</c:v>
                  </c:pt>
                  <c:pt idx="5">
                    <c:v>2632312758378.7236</c:v>
                  </c:pt>
                  <c:pt idx="6">
                    <c:v>1949995662643.0588</c:v>
                  </c:pt>
                </c:numCache>
              </c:numRef>
            </c:plus>
            <c:minus>
              <c:numRef>
                <c:f>Sheet1!$K$43:$K$49</c:f>
                <c:numCache>
                  <c:formatCode>General</c:formatCode>
                  <c:ptCount val="7"/>
                  <c:pt idx="0">
                    <c:v>36775637955252.641</c:v>
                  </c:pt>
                  <c:pt idx="1">
                    <c:v>15014445495133.869</c:v>
                  </c:pt>
                  <c:pt idx="2">
                    <c:v>6529601499789.5449</c:v>
                  </c:pt>
                  <c:pt idx="3">
                    <c:v>4136149604472.4131</c:v>
                  </c:pt>
                  <c:pt idx="4">
                    <c:v>3064327669417.2368</c:v>
                  </c:pt>
                  <c:pt idx="5">
                    <c:v>2632312758378.7236</c:v>
                  </c:pt>
                  <c:pt idx="6">
                    <c:v>1949995662643.0588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Sheet1!$F$43:$F$51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18</c:v>
                </c:pt>
                <c:pt idx="4">
                  <c:v>27</c:v>
                </c:pt>
                <c:pt idx="5">
                  <c:v>36</c:v>
                </c:pt>
                <c:pt idx="6">
                  <c:v>54</c:v>
                </c:pt>
                <c:pt idx="7">
                  <c:v>72</c:v>
                </c:pt>
                <c:pt idx="8">
                  <c:v>100</c:v>
                </c:pt>
              </c:numCache>
            </c:numRef>
          </c:cat>
          <c:val>
            <c:numRef>
              <c:f>Sheet1!$G$43:$G$51</c:f>
              <c:numCache>
                <c:formatCode>0.00E+00</c:formatCode>
                <c:ptCount val="9"/>
                <c:pt idx="0">
                  <c:v>91939094888131.594</c:v>
                </c:pt>
                <c:pt idx="1">
                  <c:v>53623019625478.102</c:v>
                </c:pt>
                <c:pt idx="2">
                  <c:v>34577667143014.199</c:v>
                </c:pt>
                <c:pt idx="3">
                  <c:v>28889040500988.5</c:v>
                </c:pt>
                <c:pt idx="4">
                  <c:v>24064315016606.898</c:v>
                </c:pt>
                <c:pt idx="5">
                  <c:v>23947869198823.102</c:v>
                </c:pt>
                <c:pt idx="6">
                  <c:v>19846558725051.699</c:v>
                </c:pt>
                <c:pt idx="7">
                  <c:v>17521792115336.699</c:v>
                </c:pt>
                <c:pt idx="8">
                  <c:v>12832783506717.801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B-4E71-AAA3-5759E8373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752440"/>
        <c:axId val="350944728"/>
      </c:lineChart>
      <c:catAx>
        <c:axId val="355752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window</a:t>
                </a:r>
                <a:r>
                  <a:rPr lang="en-US" baseline="0"/>
                  <a:t> area</a:t>
                </a:r>
                <a:r>
                  <a:rPr lang="en-US"/>
                  <a:t> [cm2]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50944728"/>
        <c:crosses val="autoZero"/>
        <c:auto val="1"/>
        <c:lblAlgn val="ctr"/>
        <c:lblOffset val="100"/>
        <c:noMultiLvlLbl val="0"/>
      </c:catAx>
      <c:valAx>
        <c:axId val="350944728"/>
        <c:scaling>
          <c:orientation val="minMax"/>
          <c:min val="100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Brightness [n/s/sr/cm2]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5575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Brightness</a:t>
            </a:r>
            <a:r>
              <a:rPr lang="en-US" baseline="0"/>
              <a:t> for 5 MW, 2 GeV proton beam, 3e6 nps,</a:t>
            </a:r>
          </a:p>
          <a:p>
            <a:pPr>
              <a:defRPr/>
            </a:pPr>
            <a:r>
              <a:rPr lang="en-US" baseline="0"/>
              <a:t> 1.8e-2 sr angular window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brightness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Sheet1!$J$33:$J$39</c:f>
                <c:numCache>
                  <c:formatCode>General</c:formatCode>
                  <c:ptCount val="7"/>
                  <c:pt idx="0">
                    <c:v>1647261816283.9441</c:v>
                  </c:pt>
                  <c:pt idx="1">
                    <c:v>867742568208.29199</c:v>
                  </c:pt>
                  <c:pt idx="2">
                    <c:v>424510971814.80798</c:v>
                  </c:pt>
                  <c:pt idx="3">
                    <c:v>390000000000</c:v>
                  </c:pt>
                  <c:pt idx="4">
                    <c:v>180340098032.87399</c:v>
                  </c:pt>
                  <c:pt idx="5">
                    <c:v>168286830780.20901</c:v>
                  </c:pt>
                  <c:pt idx="6">
                    <c:v>147235731617.42401</c:v>
                  </c:pt>
                </c:numCache>
              </c:numRef>
            </c:plus>
            <c:minus>
              <c:numRef>
                <c:f>Sheet1!$K$33:$K$39</c:f>
                <c:numCache>
                  <c:formatCode>General</c:formatCode>
                  <c:ptCount val="7"/>
                  <c:pt idx="0">
                    <c:v>1647261816283.9441</c:v>
                  </c:pt>
                  <c:pt idx="1">
                    <c:v>867742568208.29199</c:v>
                  </c:pt>
                  <c:pt idx="2">
                    <c:v>424510971814.80798</c:v>
                  </c:pt>
                  <c:pt idx="3">
                    <c:v>390000000000</c:v>
                  </c:pt>
                  <c:pt idx="4">
                    <c:v>180340098032.87399</c:v>
                  </c:pt>
                  <c:pt idx="5">
                    <c:v>168286830780.20901</c:v>
                  </c:pt>
                  <c:pt idx="6">
                    <c:v>147235731617.42401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Sheet1!$F$33:$F$39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18</c:v>
                </c:pt>
                <c:pt idx="4">
                  <c:v>27</c:v>
                </c:pt>
                <c:pt idx="5">
                  <c:v>36</c:v>
                </c:pt>
                <c:pt idx="6">
                  <c:v>54</c:v>
                </c:pt>
              </c:numCache>
            </c:numRef>
          </c:cat>
          <c:val>
            <c:numRef>
              <c:f>Sheet1!$G$33:$G$39</c:f>
              <c:numCache>
                <c:formatCode>0.00E+00</c:formatCode>
                <c:ptCount val="7"/>
                <c:pt idx="0">
                  <c:v>23532311661199.199</c:v>
                </c:pt>
                <c:pt idx="1">
                  <c:v>21693564205207.301</c:v>
                </c:pt>
                <c:pt idx="2">
                  <c:v>21225548590740.398</c:v>
                </c:pt>
                <c:pt idx="3">
                  <c:v>19500000000000</c:v>
                </c:pt>
                <c:pt idx="4">
                  <c:v>18034009803287.398</c:v>
                </c:pt>
                <c:pt idx="5">
                  <c:v>16828683078020.9</c:v>
                </c:pt>
                <c:pt idx="6">
                  <c:v>14723573161742.4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F0-466A-884F-29224AABA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752440"/>
        <c:axId val="350944728"/>
      </c:lineChart>
      <c:catAx>
        <c:axId val="355752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angular window</a:t>
                </a:r>
                <a:r>
                  <a:rPr lang="en-US" baseline="0"/>
                  <a:t> solid angle</a:t>
                </a:r>
                <a:r>
                  <a:rPr lang="en-US"/>
                  <a:t> [sr]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50944728"/>
        <c:crosses val="autoZero"/>
        <c:auto val="1"/>
        <c:lblAlgn val="ctr"/>
        <c:lblOffset val="100"/>
        <c:noMultiLvlLbl val="0"/>
      </c:catAx>
      <c:valAx>
        <c:axId val="350944728"/>
        <c:scaling>
          <c:orientation val="minMax"/>
          <c:min val="100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Brightness [n/s/sr/cm2]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35575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30F01-19C4-4136-996E-4A4B6AF45AA6}" type="datetime1">
              <a:rPr lang="fr-CH" smtClean="0">
                <a:latin typeface="Arial" panose="020B0604020202020204" pitchFamily="34" charset="0"/>
              </a:rPr>
              <a:t>21.03.2023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467E69D-E374-4A1A-81BA-46BFC9615D40}" type="datetime1">
              <a:rPr lang="fr-CH" smtClean="0"/>
              <a:t>21.03.2023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19125"/>
            <a:ext cx="6435725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3AA98E-E214-4B5F-B955-D1CA7EB5E97B}" type="datetime1">
              <a:rPr lang="fr-CH" smtClean="0"/>
              <a:t>21.03.2023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99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4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4" y="786536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8" y="80284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6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1" y="4440265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2" indent="-107952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31448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6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3"/>
            <a:ext cx="3144521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1563688"/>
            <a:ext cx="3144837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6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7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7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7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6" y="1563689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4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4" y="786536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8" y="80284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6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8"/>
            <a:ext cx="45719" cy="59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9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49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777876"/>
            <a:ext cx="4058921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1" y="2571750"/>
            <a:ext cx="4058921" cy="2156508"/>
          </a:xfrm>
        </p:spPr>
        <p:txBody>
          <a:bodyPr/>
          <a:lstStyle>
            <a:lvl1pPr marL="0" indent="0">
              <a:buNone/>
              <a:defRPr sz="1801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49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777876"/>
            <a:ext cx="4058921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1" y="2571750"/>
            <a:ext cx="4058921" cy="2156508"/>
          </a:xfrm>
        </p:spPr>
        <p:txBody>
          <a:bodyPr/>
          <a:lstStyle>
            <a:lvl1pPr marL="0" indent="0">
              <a:buNone/>
              <a:defRPr sz="1801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49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777876"/>
            <a:ext cx="4058921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1" y="2571750"/>
            <a:ext cx="4058921" cy="2156508"/>
          </a:xfrm>
        </p:spPr>
        <p:txBody>
          <a:bodyPr/>
          <a:lstStyle>
            <a:lvl1pPr marL="0" indent="0">
              <a:buNone/>
              <a:defRPr sz="1801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49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777876"/>
            <a:ext cx="4058921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1" y="2571750"/>
            <a:ext cx="4058921" cy="2156508"/>
          </a:xfrm>
        </p:spPr>
        <p:txBody>
          <a:bodyPr/>
          <a:lstStyle>
            <a:lvl1pPr marL="0" indent="0">
              <a:buNone/>
              <a:defRPr sz="1801">
                <a:solidFill>
                  <a:schemeClr val="bg1"/>
                </a:solidFill>
              </a:defRPr>
            </a:lvl1pPr>
            <a:lvl2pPr marL="3429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9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1" y="0"/>
            <a:ext cx="31448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31448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6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131033"/>
            <a:ext cx="3144521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3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7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
Quatrième niveau
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CH" noProof="0"/>
              <a:t>LENS/ELENA Meeting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90" y="1874064"/>
            <a:ext cx="3543260" cy="512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3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4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10"/>
            <a:ext cx="45719" cy="59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49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82" r:id="rId10"/>
    <p:sldLayoutId id="2147483676" r:id="rId11"/>
    <p:sldLayoutId id="2147483664" r:id="rId12"/>
    <p:sldLayoutId id="2147483666" r:id="rId13"/>
    <p:sldLayoutId id="2147483677" r:id="rId14"/>
    <p:sldLayoutId id="2147483678" r:id="rId15"/>
    <p:sldLayoutId id="214748367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9" rtl="0" eaLnBrk="1" latinLnBrk="0" hangingPunct="1">
        <a:lnSpc>
          <a:spcPct val="80000"/>
        </a:lnSpc>
        <a:spcBef>
          <a:spcPct val="0"/>
        </a:spcBef>
        <a:buNone/>
        <a:defRPr sz="3200" b="1" i="0" kern="1000" spc="-69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3" indent="-171453" algn="l" defTabSz="685809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7" indent="-171453" algn="l" defTabSz="685809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60" indent="-171453" algn="l" defTabSz="685809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64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0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974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8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781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687" indent="-171453" algn="l" defTabSz="6858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0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09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1" userDrawn="1">
          <p15:clr>
            <a:srgbClr val="F26B43"/>
          </p15:clr>
        </p15:guide>
        <p15:guide id="8" pos="1156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6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6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1A72B87-DF13-2B4C-B99A-DA8E9C2226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4" y="1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7014" y="80860"/>
            <a:ext cx="5716988" cy="21515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3200" dirty="0" err="1"/>
              <a:t>Brightify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A tool for calculating brightness </a:t>
            </a:r>
            <a:br>
              <a:rPr lang="en-US" sz="3200" dirty="0"/>
            </a:br>
            <a:r>
              <a:rPr lang="en-US" sz="3200" dirty="0"/>
              <a:t>in neutron sources</a:t>
            </a:r>
            <a:endParaRPr lang="fr-FR" sz="3200" baseline="-250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4" y="1933194"/>
            <a:ext cx="2037452" cy="1568450"/>
          </a:xfrm>
        </p:spPr>
        <p:txBody>
          <a:bodyPr vert="horz" lIns="90000" tIns="81280" rIns="162560" bIns="81280" rtlCol="0" anchor="ctr" anchorCtr="0">
            <a:normAutofit/>
          </a:bodyPr>
          <a:lstStyle/>
          <a:p>
            <a:r>
              <a:rPr lang="fr-FR" sz="1401" b="1" dirty="0"/>
              <a:t>Mina Akhyani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389" y="4683127"/>
            <a:ext cx="1828800" cy="460375"/>
          </a:xfrm>
        </p:spPr>
        <p:txBody>
          <a:bodyPr/>
          <a:lstStyle/>
          <a:p>
            <a:r>
              <a:rPr lang="fr-FR" b="1" dirty="0"/>
              <a:t>24</a:t>
            </a:r>
            <a:r>
              <a:rPr lang="fr-FR" b="1" baseline="30000" dirty="0"/>
              <a:t>th</a:t>
            </a:r>
            <a:r>
              <a:rPr lang="fr-FR" b="1" dirty="0"/>
              <a:t> March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4" y="4293913"/>
            <a:ext cx="753166" cy="823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12D90-6AB5-4B83-8F42-244F650B8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5" y="555791"/>
            <a:ext cx="979500" cy="891346"/>
          </a:xfrm>
          <a:prstGeom prst="rect">
            <a:avLst/>
          </a:prstGeom>
        </p:spPr>
      </p:pic>
      <p:pic>
        <p:nvPicPr>
          <p:cNvPr id="8" name="Picture 2" descr="European Union logo">
            <a:extLst>
              <a:ext uri="{FF2B5EF4-FFF2-40B4-BE49-F238E27FC236}">
                <a16:creationId xmlns:a16="http://schemas.microsoft.com/office/drawing/2014/main" id="{56757EC7-6BD3-40D5-B9D2-66B8F68B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8" y="1471301"/>
            <a:ext cx="63817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3A9DEA-0029-42D7-A08F-677C9F3068D0}"/>
              </a:ext>
            </a:extLst>
          </p:cNvPr>
          <p:cNvSpPr/>
          <p:nvPr/>
        </p:nvSpPr>
        <p:spPr>
          <a:xfrm>
            <a:off x="1" y="3501643"/>
            <a:ext cx="133191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700" dirty="0"/>
              <a:t>This project has received funding from the European Union’s Horizon 2020</a:t>
            </a:r>
            <a:r>
              <a:rPr lang="en-US" sz="700" dirty="0"/>
              <a:t> </a:t>
            </a:r>
            <a:r>
              <a:rPr lang="en-CH" sz="700" dirty="0"/>
              <a:t>research and innovation programme under the Marie </a:t>
            </a:r>
            <a:r>
              <a:rPr lang="en-CH" sz="700" dirty="0" err="1"/>
              <a:t>Skłodowska</a:t>
            </a:r>
            <a:r>
              <a:rPr lang="en-CH" sz="700" dirty="0"/>
              <a:t>-Curie</a:t>
            </a:r>
            <a:r>
              <a:rPr lang="en-US" sz="700" dirty="0"/>
              <a:t> </a:t>
            </a:r>
            <a:r>
              <a:rPr lang="en-CH" sz="700" dirty="0"/>
              <a:t>grant agreement No. 754354.</a:t>
            </a:r>
          </a:p>
        </p:txBody>
      </p:sp>
      <p:pic>
        <p:nvPicPr>
          <p:cNvPr id="1028" name="Picture 4" descr="Past Events | ESS">
            <a:extLst>
              <a:ext uri="{FF2B5EF4-FFF2-40B4-BE49-F238E27FC236}">
                <a16:creationId xmlns:a16="http://schemas.microsoft.com/office/drawing/2014/main" id="{9380F073-C081-4339-B73E-B04E83552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7799" r="33169" b="19491"/>
          <a:stretch/>
        </p:blipFill>
        <p:spPr bwMode="auto">
          <a:xfrm>
            <a:off x="197494" y="2203403"/>
            <a:ext cx="943241" cy="8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B2F45F-C792-45C8-B9CF-55093706C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Mctools.github.io/</a:t>
            </a:r>
            <a:r>
              <a:rPr lang="en-US" dirty="0" err="1"/>
              <a:t>mcpl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D80C36-1ECA-4A6F-B508-E0C24D5E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314506"/>
            <a:ext cx="3667125" cy="1072753"/>
          </a:xfrm>
        </p:spPr>
        <p:txBody>
          <a:bodyPr/>
          <a:lstStyle/>
          <a:p>
            <a:r>
              <a:rPr lang="en-US" dirty="0"/>
              <a:t>Prerequisite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5E26A-5993-4497-9E9E-1F255003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 dirty="0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9858A-512D-4AE9-B1D5-C61CEB3C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41D8E-AD8F-4A0F-812F-9780D0B1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330" y="277039"/>
            <a:ext cx="4643958" cy="4551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E1FE65-D56E-430E-BDCD-9A340E4BF009}"/>
              </a:ext>
            </a:extLst>
          </p:cNvPr>
          <p:cNvSpPr/>
          <p:nvPr/>
        </p:nvSpPr>
        <p:spPr>
          <a:xfrm>
            <a:off x="646566" y="4881890"/>
            <a:ext cx="22653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* DOI: 10.1016/j.cpc.2017.04.012</a:t>
            </a:r>
            <a:endParaRPr lang="en-CH" sz="1050" dirty="0"/>
          </a:p>
        </p:txBody>
      </p:sp>
    </p:spTree>
    <p:extLst>
      <p:ext uri="{BB962C8B-B14F-4D97-AF65-F5344CB8AC3E}">
        <p14:creationId xmlns:p14="http://schemas.microsoft.com/office/powerpoint/2010/main" val="23379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55214-69DF-4065-A3B8-94496017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910943"/>
            <a:ext cx="4737643" cy="3808168"/>
          </a:xfrm>
        </p:spPr>
        <p:txBody>
          <a:bodyPr>
            <a:normAutofit fontScale="92500"/>
          </a:bodyPr>
          <a:lstStyle/>
          <a:p>
            <a:pPr marL="285753" indent="-28575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Assume we have a TMR assembly and neutrons are coming all in 4</a:t>
            </a:r>
            <a:r>
              <a:rPr lang="el-GR" sz="1400" dirty="0"/>
              <a:t>π</a:t>
            </a:r>
            <a:endParaRPr lang="en-US" sz="1400" dirty="0"/>
          </a:p>
          <a:p>
            <a:pPr marL="285753" indent="-28575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we dump all the neutrons on a sphere around the TMR</a:t>
            </a:r>
          </a:p>
          <a:p>
            <a:pPr marL="285753" indent="-28575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We are going to scan this sphere with selected scan points</a:t>
            </a:r>
          </a:p>
          <a:p>
            <a:pPr marL="285753" indent="-28575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neutron guide can transport neutrons </a:t>
            </a:r>
          </a:p>
          <a:p>
            <a:pPr marL="742959" lvl="1" indent="-285753">
              <a:lnSpc>
                <a:spcPct val="120000"/>
              </a:lnSpc>
            </a:pPr>
            <a:r>
              <a:rPr lang="en-US" sz="1200" dirty="0"/>
              <a:t>in a limited area (position window)</a:t>
            </a:r>
          </a:p>
          <a:p>
            <a:pPr marL="742959" lvl="1" indent="-285753">
              <a:lnSpc>
                <a:spcPct val="120000"/>
              </a:lnSpc>
            </a:pPr>
            <a:r>
              <a:rPr lang="en-US" sz="1200" dirty="0"/>
              <a:t>In a limited divergence (direction window)</a:t>
            </a:r>
          </a:p>
          <a:p>
            <a:pPr marL="285753" indent="-28575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 each scan point, a selection of neutrons will be done.</a:t>
            </a:r>
          </a:p>
          <a:p>
            <a:pPr marL="285753" indent="-28575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population of neutrons for each scan point will appear by a color in the figure.</a:t>
            </a:r>
          </a:p>
          <a:p>
            <a:pPr marL="285753" indent="-28575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scan point which has the maximum number of neutrons corresponds to the maximum brightness.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22C52F-7690-4A17-AB4B-6A8503EB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79553"/>
            <a:ext cx="7618923" cy="1072754"/>
          </a:xfrm>
        </p:spPr>
        <p:txBody>
          <a:bodyPr>
            <a:normAutofit fontScale="90000"/>
          </a:bodyPr>
          <a:lstStyle/>
          <a:p>
            <a:r>
              <a:rPr lang="en-US" dirty="0"/>
              <a:t>How the brightness tool works?</a:t>
            </a:r>
            <a:br>
              <a:rPr lang="en-US" dirty="0"/>
            </a:br>
            <a:br>
              <a:rPr lang="en-CH" dirty="0"/>
            </a:b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EC21F-38ED-4BAD-A712-AE89E895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 dirty="0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84121-DC6A-4F79-BF5D-067F6BBE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8A0CF7-2E01-4C48-AEAA-BC87F72BCF48}"/>
              </a:ext>
            </a:extLst>
          </p:cNvPr>
          <p:cNvSpPr txBox="1">
            <a:spLocks/>
          </p:cNvSpPr>
          <p:nvPr/>
        </p:nvSpPr>
        <p:spPr>
          <a:xfrm>
            <a:off x="838202" y="668787"/>
            <a:ext cx="10515600" cy="1325563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7500"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CH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D684FC-06D2-4A87-B22C-321A8894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165" y="54101"/>
            <a:ext cx="2832354" cy="50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F5E0F-4225-4640-8593-C8D6C6A3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examples we had before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2913E-E33B-42CC-A49F-C0D4B4E3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 dirty="0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BABF3-3893-47AC-A637-C8B6190A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BB07A-65F8-4BCB-B28B-F3F929A9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45" y="144153"/>
            <a:ext cx="3406884" cy="283907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D3242B-2D64-4B67-A87F-1C9D065EA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641443"/>
              </p:ext>
            </p:extLst>
          </p:nvPr>
        </p:nvGraphicFramePr>
        <p:xfrm>
          <a:off x="986061" y="3050540"/>
          <a:ext cx="7418469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8560">
                  <a:extLst>
                    <a:ext uri="{9D8B030D-6E8A-4147-A177-3AD203B41FA5}">
                      <a16:colId xmlns:a16="http://schemas.microsoft.com/office/drawing/2014/main" val="1260425278"/>
                    </a:ext>
                  </a:extLst>
                </a:gridCol>
                <a:gridCol w="1477997">
                  <a:extLst>
                    <a:ext uri="{9D8B030D-6E8A-4147-A177-3AD203B41FA5}">
                      <a16:colId xmlns:a16="http://schemas.microsoft.com/office/drawing/2014/main" val="1991439472"/>
                    </a:ext>
                  </a:extLst>
                </a:gridCol>
                <a:gridCol w="1230759">
                  <a:extLst>
                    <a:ext uri="{9D8B030D-6E8A-4147-A177-3AD203B41FA5}">
                      <a16:colId xmlns:a16="http://schemas.microsoft.com/office/drawing/2014/main" val="985559777"/>
                    </a:ext>
                  </a:extLst>
                </a:gridCol>
                <a:gridCol w="1424579">
                  <a:extLst>
                    <a:ext uri="{9D8B030D-6E8A-4147-A177-3AD203B41FA5}">
                      <a16:colId xmlns:a16="http://schemas.microsoft.com/office/drawing/2014/main" val="695784961"/>
                    </a:ext>
                  </a:extLst>
                </a:gridCol>
                <a:gridCol w="872191">
                  <a:extLst>
                    <a:ext uri="{9D8B030D-6E8A-4147-A177-3AD203B41FA5}">
                      <a16:colId xmlns:a16="http://schemas.microsoft.com/office/drawing/2014/main" val="2701883864"/>
                    </a:ext>
                  </a:extLst>
                </a:gridCol>
                <a:gridCol w="1010881">
                  <a:extLst>
                    <a:ext uri="{9D8B030D-6E8A-4147-A177-3AD203B41FA5}">
                      <a16:colId xmlns:a16="http://schemas.microsoft.com/office/drawing/2014/main" val="79345767"/>
                    </a:ext>
                  </a:extLst>
                </a:gridCol>
                <a:gridCol w="733502">
                  <a:extLst>
                    <a:ext uri="{9D8B030D-6E8A-4147-A177-3AD203B41FA5}">
                      <a16:colId xmlns:a16="http://schemas.microsoft.com/office/drawing/2014/main" val="3553403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r.err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 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r.err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Brightify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r.err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2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(a)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9.9991e-1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9.9991e-1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0.0018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9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(b)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1.1333e-1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1.1429e-1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1.1334e-1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0.0054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86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(c)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1.5233e-2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1.5356e-2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0.0146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1.524e-2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0.0148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7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7.7333e-3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7.7900e-3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0.0208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7.7e-3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0.0208</a:t>
                      </a:r>
                      <a:endParaRPr lang="en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5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99F396-9B4D-4130-8476-936920A3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examples we had before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2EA1E-A805-48A9-8C79-4066F271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9B627-6582-46DC-ABDB-BA602CB6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C55AEAC-770C-4AB4-87D5-FF97575B0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042308"/>
              </p:ext>
            </p:extLst>
          </p:nvPr>
        </p:nvGraphicFramePr>
        <p:xfrm>
          <a:off x="4343132" y="2344116"/>
          <a:ext cx="4684955" cy="1338570"/>
        </p:xfrm>
        <a:graphic>
          <a:graphicData uri="http://schemas.openxmlformats.org/drawingml/2006/table">
            <a:tbl>
              <a:tblPr firstRow="1" firstCol="1" bandRow="1"/>
              <a:tblGrid>
                <a:gridCol w="381486">
                  <a:extLst>
                    <a:ext uri="{9D8B030D-6E8A-4147-A177-3AD203B41FA5}">
                      <a16:colId xmlns:a16="http://schemas.microsoft.com/office/drawing/2014/main" val="244881699"/>
                    </a:ext>
                  </a:extLst>
                </a:gridCol>
                <a:gridCol w="1096109">
                  <a:extLst>
                    <a:ext uri="{9D8B030D-6E8A-4147-A177-3AD203B41FA5}">
                      <a16:colId xmlns:a16="http://schemas.microsoft.com/office/drawing/2014/main" val="575343381"/>
                    </a:ext>
                  </a:extLst>
                </a:gridCol>
                <a:gridCol w="739471">
                  <a:extLst>
                    <a:ext uri="{9D8B030D-6E8A-4147-A177-3AD203B41FA5}">
                      <a16:colId xmlns:a16="http://schemas.microsoft.com/office/drawing/2014/main" val="3582394448"/>
                    </a:ext>
                  </a:extLst>
                </a:gridCol>
                <a:gridCol w="1458381">
                  <a:extLst>
                    <a:ext uri="{9D8B030D-6E8A-4147-A177-3AD203B41FA5}">
                      <a16:colId xmlns:a16="http://schemas.microsoft.com/office/drawing/2014/main" val="3037755505"/>
                    </a:ext>
                  </a:extLst>
                </a:gridCol>
                <a:gridCol w="1009508">
                  <a:extLst>
                    <a:ext uri="{9D8B030D-6E8A-4147-A177-3AD203B41FA5}">
                      <a16:colId xmlns:a16="http://schemas.microsoft.com/office/drawing/2014/main" val="1728994713"/>
                    </a:ext>
                  </a:extLst>
                </a:gridCol>
              </a:tblGrid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Tally Value</a:t>
                      </a:r>
                      <a:endParaRPr lang="en-CH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r.err</a:t>
                      </a:r>
                      <a:endParaRPr lang="en-CH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Brightify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CH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r.err</a:t>
                      </a:r>
                      <a:endParaRPr lang="en-CH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44077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0.0018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78573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5.5634E-01  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0.0016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0.0018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92669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9.9834E-01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0.0018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29822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9.9834E-01  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0.0018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8516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F70DF3A-5DCC-4A20-8F07-E9E7651999F9}"/>
              </a:ext>
            </a:extLst>
          </p:cNvPr>
          <p:cNvGrpSpPr/>
          <p:nvPr/>
        </p:nvGrpSpPr>
        <p:grpSpPr>
          <a:xfrm>
            <a:off x="955989" y="296204"/>
            <a:ext cx="5645630" cy="4345925"/>
            <a:chOff x="5304092" y="-1028162"/>
            <a:chExt cx="5645630" cy="43459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82435-4BB6-4727-ACE5-17A6EA2820B4}"/>
                </a:ext>
              </a:extLst>
            </p:cNvPr>
            <p:cNvSpPr/>
            <p:nvPr/>
          </p:nvSpPr>
          <p:spPr>
            <a:xfrm>
              <a:off x="6997664" y="1252307"/>
              <a:ext cx="71046" cy="6242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BBF98CC-9C14-4659-8ADE-C64B9B011CBA}"/>
                </a:ext>
              </a:extLst>
            </p:cNvPr>
            <p:cNvSpPr/>
            <p:nvPr/>
          </p:nvSpPr>
          <p:spPr>
            <a:xfrm>
              <a:off x="6142381" y="1005924"/>
              <a:ext cx="1321593" cy="132921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9D5560-D694-4566-927A-D5EBADBEB35C}"/>
                </a:ext>
              </a:extLst>
            </p:cNvPr>
            <p:cNvSpPr/>
            <p:nvPr/>
          </p:nvSpPr>
          <p:spPr>
            <a:xfrm>
              <a:off x="5304092" y="23296"/>
              <a:ext cx="3387143" cy="32944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12B69F9-BCD3-4642-97B1-D1BB2BFEBB54}"/>
                </a:ext>
              </a:extLst>
            </p:cNvPr>
            <p:cNvSpPr/>
            <p:nvPr/>
          </p:nvSpPr>
          <p:spPr>
            <a:xfrm rot="19762079">
              <a:off x="6594740" y="1391954"/>
              <a:ext cx="373711" cy="2170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596585-B0CC-4977-9572-AB363B9A2E9C}"/>
                </a:ext>
              </a:extLst>
            </p:cNvPr>
            <p:cNvCxnSpPr>
              <a:cxnSpLocks/>
              <a:stCxn id="9" idx="2"/>
              <a:endCxn id="9" idx="6"/>
            </p:cNvCxnSpPr>
            <p:nvPr/>
          </p:nvCxnSpPr>
          <p:spPr>
            <a:xfrm>
              <a:off x="6142381" y="1670530"/>
              <a:ext cx="13215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C91FEB-3205-482B-9035-6F5B1E8A791D}"/>
                </a:ext>
              </a:extLst>
            </p:cNvPr>
            <p:cNvSpPr/>
            <p:nvPr/>
          </p:nvSpPr>
          <p:spPr>
            <a:xfrm rot="13785140">
              <a:off x="6934423" y="1447059"/>
              <a:ext cx="337641" cy="114960"/>
            </a:xfrm>
            <a:custGeom>
              <a:avLst/>
              <a:gdLst>
                <a:gd name="connsiteX0" fmla="*/ 0 w 326004"/>
                <a:gd name="connsiteY0" fmla="*/ 0 h 362879"/>
                <a:gd name="connsiteX1" fmla="*/ 135172 w 326004"/>
                <a:gd name="connsiteY1" fmla="*/ 349857 h 362879"/>
                <a:gd name="connsiteX2" fmla="*/ 326004 w 326004"/>
                <a:gd name="connsiteY2" fmla="*/ 254441 h 36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04" h="362879">
                  <a:moveTo>
                    <a:pt x="0" y="0"/>
                  </a:moveTo>
                  <a:cubicBezTo>
                    <a:pt x="40419" y="153725"/>
                    <a:pt x="80838" y="307450"/>
                    <a:pt x="135172" y="349857"/>
                  </a:cubicBezTo>
                  <a:cubicBezTo>
                    <a:pt x="189506" y="392264"/>
                    <a:pt x="257755" y="323352"/>
                    <a:pt x="326004" y="25444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FA538F-D74F-4958-ADC8-EDBE50AF1DE5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6942377" y="-939387"/>
              <a:ext cx="3807009" cy="2344642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9D6779-0BD9-472B-9A2D-14F6C8C028F1}"/>
                    </a:ext>
                  </a:extLst>
                </p:cNvPr>
                <p:cNvSpPr txBox="1"/>
                <p:nvPr/>
              </p:nvSpPr>
              <p:spPr>
                <a:xfrm>
                  <a:off x="7246560" y="1457847"/>
                  <a:ext cx="635046" cy="20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9D6779-0BD9-472B-9A2D-14F6C8C02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560" y="1457847"/>
                  <a:ext cx="635046" cy="207749"/>
                </a:xfrm>
                <a:prstGeom prst="rect">
                  <a:avLst/>
                </a:prstGeom>
                <a:blipFill>
                  <a:blip r:embed="rId2"/>
                  <a:stretch>
                    <a:fillRect l="-5714" r="-5714" b="-8824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46D2DC-DDE7-4E69-9DDB-2399E48A5703}"/>
                </a:ext>
              </a:extLst>
            </p:cNvPr>
            <p:cNvSpPr txBox="1"/>
            <p:nvPr/>
          </p:nvSpPr>
          <p:spPr>
            <a:xfrm>
              <a:off x="6756619" y="1715111"/>
              <a:ext cx="230591" cy="30008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endParaRPr lang="en-CH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9500F5-F516-4815-A41B-7D533CA22C9B}"/>
                </a:ext>
              </a:extLst>
            </p:cNvPr>
            <p:cNvSpPr txBox="1"/>
            <p:nvPr/>
          </p:nvSpPr>
          <p:spPr>
            <a:xfrm>
              <a:off x="7410527" y="1897372"/>
              <a:ext cx="230591" cy="30008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H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D9DA18-D489-4829-8EC5-8FCAF6A21033}"/>
                </a:ext>
              </a:extLst>
            </p:cNvPr>
            <p:cNvSpPr txBox="1"/>
            <p:nvPr/>
          </p:nvSpPr>
          <p:spPr>
            <a:xfrm>
              <a:off x="8323026" y="2015193"/>
              <a:ext cx="230591" cy="30008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  <a:endParaRPr lang="en-CH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A64C58-FFA3-456D-8757-F798CC6EF39B}"/>
                </a:ext>
              </a:extLst>
            </p:cNvPr>
            <p:cNvSpPr/>
            <p:nvPr/>
          </p:nvSpPr>
          <p:spPr>
            <a:xfrm>
              <a:off x="10766841" y="-1028162"/>
              <a:ext cx="135172" cy="1204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8DF95-0B0D-41FB-A6F8-22AF9C2474B4}"/>
                </a:ext>
              </a:extLst>
            </p:cNvPr>
            <p:cNvSpPr txBox="1"/>
            <p:nvPr/>
          </p:nvSpPr>
          <p:spPr>
            <a:xfrm>
              <a:off x="10719131" y="-851917"/>
              <a:ext cx="230591" cy="3000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DD8FFE-1BF5-4CBB-806A-D66F6D5FCCB9}"/>
                </a:ext>
              </a:extLst>
            </p:cNvPr>
            <p:cNvSpPr txBox="1"/>
            <p:nvPr/>
          </p:nvSpPr>
          <p:spPr>
            <a:xfrm rot="19481136">
              <a:off x="6270356" y="1182222"/>
              <a:ext cx="7054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beam</a:t>
              </a:r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9349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33C9BE-AE1D-4DF5-8C16-906A4C8A9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381" y="991625"/>
            <a:ext cx="4059238" cy="304442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03993E-7E0A-49A3-A29E-E05FEF27F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4768137" cy="1072753"/>
          </a:xfrm>
        </p:spPr>
        <p:txBody>
          <a:bodyPr>
            <a:normAutofit/>
          </a:bodyPr>
          <a:lstStyle/>
          <a:p>
            <a:r>
              <a:rPr lang="en-US" dirty="0"/>
              <a:t>Case-Study No.1</a:t>
            </a:r>
            <a:br>
              <a:rPr lang="en-US" dirty="0"/>
            </a:br>
            <a:r>
              <a:rPr lang="en-US" dirty="0"/>
              <a:t>Point source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F428-A2C0-49D4-8733-45241C11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F42D1-3E23-421C-9CF2-8B5B20C1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345B827-AF5C-439B-B5A3-5DDCAFD419B1}"/>
              </a:ext>
            </a:extLst>
          </p:cNvPr>
          <p:cNvSpPr txBox="1">
            <a:spLocks/>
          </p:cNvSpPr>
          <p:nvPr/>
        </p:nvSpPr>
        <p:spPr>
          <a:xfrm>
            <a:off x="938598" y="4129008"/>
            <a:ext cx="3840136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3" indent="-171453" algn="l" defTabSz="68580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1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7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60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64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70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74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78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81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87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 MeV point source in the center of 6-cm spherical H2O moderator</a:t>
            </a:r>
          </a:p>
          <a:p>
            <a:endParaRPr lang="en-US" dirty="0"/>
          </a:p>
          <a:p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BBEF2-6401-4ECF-A4DC-9AAB227B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33" y="1198774"/>
            <a:ext cx="3549067" cy="2930234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4E8AB45-4A07-4EA0-B70E-23C33012CCF1}"/>
              </a:ext>
            </a:extLst>
          </p:cNvPr>
          <p:cNvSpPr txBox="1">
            <a:spLocks/>
          </p:cNvSpPr>
          <p:nvPr/>
        </p:nvSpPr>
        <p:spPr>
          <a:xfrm>
            <a:off x="4937932" y="4045298"/>
            <a:ext cx="3840136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3" indent="-171453" algn="l" defTabSz="68580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1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7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60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64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70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74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78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81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87" indent="-171453" algn="l" defTabSz="68580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Brightness map for </a:t>
            </a:r>
          </a:p>
          <a:p>
            <a:pPr marL="0" indent="0" algn="ctr">
              <a:buNone/>
            </a:pPr>
            <a:r>
              <a:rPr lang="en-US" dirty="0"/>
              <a:t>different energy ranges</a:t>
            </a:r>
          </a:p>
          <a:p>
            <a:endParaRPr lang="en-US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893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A407C-053D-4901-B308-C51A357C1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7" y="4164742"/>
            <a:ext cx="7726363" cy="9032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 GeV proton beam shooting into a tungsten target inside a 6-cm radius spherical water moderator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76C1C8-EC6D-4E26-B5CD-0E28DA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97" y="195263"/>
            <a:ext cx="6180168" cy="1072753"/>
          </a:xfrm>
        </p:spPr>
        <p:txBody>
          <a:bodyPr>
            <a:normAutofit/>
          </a:bodyPr>
          <a:lstStyle/>
          <a:p>
            <a:r>
              <a:rPr lang="en-US" dirty="0"/>
              <a:t>Case-Study No.2</a:t>
            </a:r>
            <a:br>
              <a:rPr lang="en-US" dirty="0"/>
            </a:br>
            <a:r>
              <a:rPr lang="en-US" dirty="0"/>
              <a:t>Superfast (&gt; 1 MeV) neutron brightness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DA766-E4C7-477C-BC41-5CDA2C22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760B-F977-4608-8AAA-A30506C1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98925-A818-4980-8619-80DA8D96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1208721"/>
            <a:ext cx="3371300" cy="272605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E4E4E7E-65D3-4811-9E4D-DBC955C22B2F}"/>
              </a:ext>
            </a:extLst>
          </p:cNvPr>
          <p:cNvSpPr/>
          <p:nvPr/>
        </p:nvSpPr>
        <p:spPr>
          <a:xfrm>
            <a:off x="1940118" y="2363526"/>
            <a:ext cx="2544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C39C5-BD94-4269-B9BB-57CAE01DB3AC}"/>
              </a:ext>
            </a:extLst>
          </p:cNvPr>
          <p:cNvSpPr txBox="1"/>
          <p:nvPr/>
        </p:nvSpPr>
        <p:spPr>
          <a:xfrm>
            <a:off x="1413352" y="2159153"/>
            <a:ext cx="655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 GeV beam</a:t>
            </a:r>
            <a:endParaRPr lang="en-CH" sz="105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CF853F-8CF7-4378-A5D2-9A709FD0F8F6}"/>
              </a:ext>
            </a:extLst>
          </p:cNvPr>
          <p:cNvCxnSpPr/>
          <p:nvPr/>
        </p:nvCxnSpPr>
        <p:spPr>
          <a:xfrm>
            <a:off x="2484783" y="2386385"/>
            <a:ext cx="294198" cy="496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09FBA6F-3ECC-44F7-8A4E-FE9C0F50B191}"/>
              </a:ext>
            </a:extLst>
          </p:cNvPr>
          <p:cNvSpPr txBox="1"/>
          <p:nvPr/>
        </p:nvSpPr>
        <p:spPr>
          <a:xfrm>
            <a:off x="2631882" y="2845520"/>
            <a:ext cx="683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target</a:t>
            </a:r>
            <a:endParaRPr lang="en-CH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90850-70C2-4CB1-8FF9-0281E39A5AD0}"/>
              </a:ext>
            </a:extLst>
          </p:cNvPr>
          <p:cNvSpPr txBox="1"/>
          <p:nvPr/>
        </p:nvSpPr>
        <p:spPr>
          <a:xfrm>
            <a:off x="2631882" y="1656161"/>
            <a:ext cx="922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moderator</a:t>
            </a:r>
            <a:endParaRPr lang="en-CH" sz="12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F7CE2D-3D77-496D-87D4-12955DEEA7DB}"/>
              </a:ext>
            </a:extLst>
          </p:cNvPr>
          <p:cNvCxnSpPr>
            <a:cxnSpLocks/>
          </p:cNvCxnSpPr>
          <p:nvPr/>
        </p:nvCxnSpPr>
        <p:spPr>
          <a:xfrm flipV="1">
            <a:off x="2537508" y="1949463"/>
            <a:ext cx="333593" cy="27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314750F-0174-4567-B685-0747E82F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12" y="1190484"/>
            <a:ext cx="3352163" cy="25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8FFFBF-A6CA-454C-8A89-2C3A32B9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5233532" cy="1072753"/>
          </a:xfrm>
        </p:spPr>
        <p:txBody>
          <a:bodyPr>
            <a:normAutofit fontScale="90000"/>
          </a:bodyPr>
          <a:lstStyle/>
          <a:p>
            <a:r>
              <a:rPr lang="en-US" dirty="0"/>
              <a:t>Case-Study No.3</a:t>
            </a:r>
            <a:br>
              <a:rPr lang="en-US" dirty="0"/>
            </a:br>
            <a:r>
              <a:rPr lang="en-US" dirty="0"/>
              <a:t>2 GeV beam, </a:t>
            </a:r>
            <a:r>
              <a:rPr lang="en-US" dirty="0" err="1"/>
              <a:t>Bispectral</a:t>
            </a:r>
            <a:r>
              <a:rPr lang="en-US" dirty="0"/>
              <a:t> moderator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F0CF-3BCD-4AA1-9BF8-7288BEFF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EFDA5-3A02-4A8A-AF3E-81CB2DBF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D4C8C-B70F-4AAB-AC02-92B54C7B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2" y="1130079"/>
            <a:ext cx="3660768" cy="302845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B7696D2-6F97-4CBB-B6A1-9AF9DF1D85D3}"/>
              </a:ext>
            </a:extLst>
          </p:cNvPr>
          <p:cNvSpPr/>
          <p:nvPr/>
        </p:nvSpPr>
        <p:spPr>
          <a:xfrm>
            <a:off x="1987825" y="2443036"/>
            <a:ext cx="2544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2C08B-2AE1-4C07-9F77-76CFAF3C6DE8}"/>
              </a:ext>
            </a:extLst>
          </p:cNvPr>
          <p:cNvSpPr txBox="1"/>
          <p:nvPr/>
        </p:nvSpPr>
        <p:spPr>
          <a:xfrm>
            <a:off x="1413352" y="2237863"/>
            <a:ext cx="655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 GeV beam</a:t>
            </a:r>
            <a:endParaRPr lang="en-CH" sz="10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B8F699-548C-49F2-BA30-D13401399B2A}"/>
              </a:ext>
            </a:extLst>
          </p:cNvPr>
          <p:cNvCxnSpPr>
            <a:cxnSpLocks/>
          </p:cNvCxnSpPr>
          <p:nvPr/>
        </p:nvCxnSpPr>
        <p:spPr>
          <a:xfrm>
            <a:off x="2618085" y="2457049"/>
            <a:ext cx="294198" cy="496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9E0B81-2969-43D6-B09B-3641BF5280F1}"/>
              </a:ext>
            </a:extLst>
          </p:cNvPr>
          <p:cNvSpPr txBox="1"/>
          <p:nvPr/>
        </p:nvSpPr>
        <p:spPr>
          <a:xfrm>
            <a:off x="2765184" y="2908145"/>
            <a:ext cx="683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target</a:t>
            </a:r>
            <a:endParaRPr lang="en-CH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3668C-A149-41BF-B826-90A5A11BE788}"/>
              </a:ext>
            </a:extLst>
          </p:cNvPr>
          <p:cNvSpPr txBox="1"/>
          <p:nvPr/>
        </p:nvSpPr>
        <p:spPr>
          <a:xfrm>
            <a:off x="2925284" y="1768494"/>
            <a:ext cx="92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H2O moderator</a:t>
            </a:r>
          </a:p>
          <a:p>
            <a:pPr algn="ctr"/>
            <a:r>
              <a:rPr lang="en-US" sz="1200" dirty="0"/>
              <a:t>(300 K)</a:t>
            </a:r>
            <a:endParaRPr lang="en-CH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560CC7-841E-40D0-BA82-EF0B6E418159}"/>
              </a:ext>
            </a:extLst>
          </p:cNvPr>
          <p:cNvCxnSpPr>
            <a:cxnSpLocks/>
          </p:cNvCxnSpPr>
          <p:nvPr/>
        </p:nvCxnSpPr>
        <p:spPr>
          <a:xfrm flipV="1">
            <a:off x="2660661" y="2098605"/>
            <a:ext cx="333593" cy="27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A1A8B4-01BA-4CFB-A770-D134080E5C2D}"/>
              </a:ext>
            </a:extLst>
          </p:cNvPr>
          <p:cNvSpPr txBox="1"/>
          <p:nvPr/>
        </p:nvSpPr>
        <p:spPr>
          <a:xfrm>
            <a:off x="1501192" y="2765993"/>
            <a:ext cx="92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H2O moderator</a:t>
            </a:r>
          </a:p>
          <a:p>
            <a:pPr algn="ctr"/>
            <a:r>
              <a:rPr lang="en-US" sz="1200" dirty="0"/>
              <a:t>(20 K)</a:t>
            </a:r>
            <a:endParaRPr lang="en-CH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F97EDA-3701-415D-96F0-26BA9B38F36F}"/>
              </a:ext>
            </a:extLst>
          </p:cNvPr>
          <p:cNvCxnSpPr>
            <a:cxnSpLocks/>
          </p:cNvCxnSpPr>
          <p:nvPr/>
        </p:nvCxnSpPr>
        <p:spPr>
          <a:xfrm flipH="1">
            <a:off x="2153715" y="2570336"/>
            <a:ext cx="351012" cy="271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209D6DA0-2F3A-4E4E-BD6D-335608679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2323" y="951236"/>
            <a:ext cx="4514849" cy="3386137"/>
          </a:xfrm>
        </p:spPr>
      </p:pic>
    </p:spTree>
    <p:extLst>
      <p:ext uri="{BB962C8B-B14F-4D97-AF65-F5344CB8AC3E}">
        <p14:creationId xmlns:p14="http://schemas.microsoft.com/office/powerpoint/2010/main" val="42219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AC0659-8019-4DEC-BC26-ABC597F0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5670854" cy="1072753"/>
          </a:xfrm>
        </p:spPr>
        <p:txBody>
          <a:bodyPr>
            <a:normAutofit/>
          </a:bodyPr>
          <a:lstStyle/>
          <a:p>
            <a:r>
              <a:rPr lang="en-US" dirty="0"/>
              <a:t>Case-Study No.4</a:t>
            </a:r>
            <a:br>
              <a:rPr lang="en-US" dirty="0"/>
            </a:br>
            <a:r>
              <a:rPr lang="en-US" dirty="0"/>
              <a:t>brightness inside the moderator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CD0AD-76B5-42AE-AD2A-813AB7E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8386F-4E3B-42E2-B8B4-D0D7A7FD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665364-B78D-4681-AC0D-BFD804B77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3" y="1188174"/>
            <a:ext cx="3754414" cy="3026014"/>
          </a:xfrm>
          <a:prstGeom prst="rect">
            <a:avLst/>
          </a:prstGeom>
        </p:spPr>
      </p:pic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419D0BB-1888-4B60-BA67-743CE06A2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880984"/>
              </p:ext>
            </p:extLst>
          </p:nvPr>
        </p:nvGraphicFramePr>
        <p:xfrm>
          <a:off x="4257827" y="1164318"/>
          <a:ext cx="4440901" cy="292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AB47AB-B3A6-4C48-95F5-A766C721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7" y="4238044"/>
            <a:ext cx="7726363" cy="712415"/>
          </a:xfrm>
        </p:spPr>
        <p:txBody>
          <a:bodyPr/>
          <a:lstStyle/>
          <a:p>
            <a:pPr marL="0" indent="0" algn="ctr">
              <a:buNone/>
              <a:defRPr sz="1400" b="0" i="0" u="none" strike="noStrike" kern="1200" spc="0" baseline="0">
                <a:solidFill>
                  <a:srgbClr val="413C3A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13C3A">
                    <a:lumMod val="65000"/>
                    <a:lumOff val="35000"/>
                  </a:srgbClr>
                </a:solidFill>
              </a:rPr>
              <a:t>Brightness for 5 MW, 2 GeV proton beam, 3e5 </a:t>
            </a:r>
            <a:r>
              <a:rPr lang="en-US" sz="1800" dirty="0" err="1">
                <a:solidFill>
                  <a:srgbClr val="413C3A">
                    <a:lumMod val="65000"/>
                    <a:lumOff val="35000"/>
                  </a:srgbClr>
                </a:solidFill>
              </a:rPr>
              <a:t>nps</a:t>
            </a:r>
            <a:r>
              <a:rPr lang="en-US" sz="1800" dirty="0">
                <a:solidFill>
                  <a:srgbClr val="413C3A">
                    <a:lumMod val="65000"/>
                    <a:lumOff val="35000"/>
                  </a:srgbClr>
                </a:solidFill>
              </a:rPr>
              <a:t>, 50 cm2 position window, 0.018 </a:t>
            </a:r>
            <a:r>
              <a:rPr lang="en-US" sz="1800" dirty="0" err="1">
                <a:solidFill>
                  <a:srgbClr val="413C3A">
                    <a:lumMod val="65000"/>
                    <a:lumOff val="35000"/>
                  </a:srgbClr>
                </a:solidFill>
              </a:rPr>
              <a:t>sr</a:t>
            </a:r>
            <a:r>
              <a:rPr lang="en-US" sz="1800" dirty="0">
                <a:solidFill>
                  <a:srgbClr val="413C3A">
                    <a:lumMod val="65000"/>
                    <a:lumOff val="35000"/>
                  </a:srgbClr>
                </a:solidFill>
              </a:rPr>
              <a:t> direction window 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111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C16E0-6125-47CD-AC71-AF2BA8196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5" y="1102514"/>
            <a:ext cx="7334251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Brightify</a:t>
            </a:r>
            <a:r>
              <a:rPr lang="en-US" dirty="0"/>
              <a:t> is developed for calculating brightness. It is based on MCPL file (independent of the MC code)</a:t>
            </a:r>
          </a:p>
          <a:p>
            <a:pPr>
              <a:lnSpc>
                <a:spcPct val="100000"/>
              </a:lnSpc>
            </a:pPr>
            <a:r>
              <a:rPr lang="en-US" dirty="0"/>
              <a:t>By the developed tool, the brightness can be calculated: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any surface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any distance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 any energy range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 any particle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by flexible mesh size in phase-space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Brightify</a:t>
            </a:r>
            <a:r>
              <a:rPr lang="en-US" dirty="0"/>
              <a:t> can help to optimize the source design directly based on brightness rather than the flux.</a:t>
            </a:r>
          </a:p>
          <a:p>
            <a:endParaRPr lang="en-US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AC5868-B9F3-4C4C-9B23-9E6BEDCB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9CB5F-C97C-48F8-B012-A8E6D336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 dirty="0"/>
              <a:t>LENS/ELENA Meeting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DD5F-39E3-4114-88CD-A877774D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6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Thank you for your attention!"/>
          <p:cNvSpPr txBox="1"/>
          <p:nvPr/>
        </p:nvSpPr>
        <p:spPr>
          <a:xfrm>
            <a:off x="2917937" y="1267574"/>
            <a:ext cx="5598201" cy="3626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1" tIns="19051" rIns="19051" bIns="19051" anchor="ctr">
            <a:spAutoFit/>
          </a:bodyPr>
          <a:lstStyle>
            <a:lvl1pPr>
              <a:defRPr sz="6700" b="0" spc="66">
                <a:solidFill>
                  <a:srgbClr val="0A2432"/>
                </a:solidFill>
                <a:latin typeface="Big Caslon Medium"/>
                <a:ea typeface="Big Caslon Medium"/>
                <a:cs typeface="Big Caslon Medium"/>
                <a:sym typeface="Big Caslon Medium"/>
              </a:defRPr>
            </a:lvl1pPr>
          </a:lstStyle>
          <a:p>
            <a:pPr algn="ctr"/>
            <a:r>
              <a:rPr sz="3200" dirty="0"/>
              <a:t>Thank you for your attention!</a:t>
            </a:r>
            <a:endParaRPr lang="en-US" sz="3200" dirty="0"/>
          </a:p>
          <a:p>
            <a:endParaRPr lang="en-US" sz="2514" dirty="0"/>
          </a:p>
          <a:p>
            <a:endParaRPr lang="en-US" sz="2514" dirty="0"/>
          </a:p>
          <a:p>
            <a:endParaRPr lang="en-US" sz="2514" dirty="0"/>
          </a:p>
          <a:p>
            <a:pPr algn="ctr"/>
            <a:r>
              <a:rPr lang="en-US" sz="2514" dirty="0"/>
              <a:t>If you find this tool useful,</a:t>
            </a:r>
          </a:p>
          <a:p>
            <a:pPr algn="ctr"/>
            <a:r>
              <a:rPr lang="en-US" sz="2514" dirty="0"/>
              <a:t>here is my contact </a:t>
            </a:r>
            <a:r>
              <a:rPr lang="en-US" sz="2514" dirty="0">
                <a:sym typeface="Wingdings" panose="05000000000000000000" pitchFamily="2" charset="2"/>
              </a:rPr>
              <a:t></a:t>
            </a:r>
            <a:endParaRPr lang="en-US" sz="2514" dirty="0"/>
          </a:p>
          <a:p>
            <a:pPr algn="ctr"/>
            <a:endParaRPr lang="en-US" sz="2514" dirty="0"/>
          </a:p>
          <a:p>
            <a:pPr algn="ctr"/>
            <a:r>
              <a:rPr lang="en-US" sz="2514" dirty="0"/>
              <a:t>Email: Mina.akhyani@epfl.ch</a:t>
            </a:r>
          </a:p>
          <a:p>
            <a:pPr algn="ctr"/>
            <a:endParaRPr lang="en-US" sz="2514" dirty="0"/>
          </a:p>
        </p:txBody>
      </p:sp>
      <p:grpSp>
        <p:nvGrpSpPr>
          <p:cNvPr id="34" name="Group">
            <a:extLst>
              <a:ext uri="{FF2B5EF4-FFF2-40B4-BE49-F238E27FC236}">
                <a16:creationId xmlns:a16="http://schemas.microsoft.com/office/drawing/2014/main" id="{EB2763CF-7B64-40F8-8981-7E15F38D3ED4}"/>
              </a:ext>
            </a:extLst>
          </p:cNvPr>
          <p:cNvGrpSpPr/>
          <p:nvPr/>
        </p:nvGrpSpPr>
        <p:grpSpPr>
          <a:xfrm>
            <a:off x="857898" y="2059387"/>
            <a:ext cx="1550260" cy="1399065"/>
            <a:chOff x="-35" y="-67"/>
            <a:chExt cx="4970765" cy="4417848"/>
          </a:xfrm>
        </p:grpSpPr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158BE40B-1093-42CC-84CB-8CECE42DDC32}"/>
                </a:ext>
              </a:extLst>
            </p:cNvPr>
            <p:cNvSpPr/>
            <p:nvPr/>
          </p:nvSpPr>
          <p:spPr>
            <a:xfrm>
              <a:off x="-36" y="-68"/>
              <a:ext cx="2493404" cy="441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0727" extrusionOk="0">
                  <a:moveTo>
                    <a:pt x="20269" y="2593"/>
                  </a:moveTo>
                  <a:lnTo>
                    <a:pt x="20269" y="20727"/>
                  </a:lnTo>
                  <a:lnTo>
                    <a:pt x="2213" y="10305"/>
                  </a:lnTo>
                  <a:cubicBezTo>
                    <a:pt x="-1331" y="7563"/>
                    <a:pt x="-539" y="3699"/>
                    <a:pt x="4016" y="1510"/>
                  </a:cubicBezTo>
                  <a:cubicBezTo>
                    <a:pt x="8976" y="-873"/>
                    <a:pt x="16380" y="-380"/>
                    <a:pt x="20269" y="2593"/>
                  </a:cubicBezTo>
                  <a:close/>
                </a:path>
              </a:pathLst>
            </a:custGeom>
            <a:solidFill>
              <a:srgbClr val="E74C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09567">
                <a:defRPr sz="3000" spc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1125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A0353CB9-C5E2-447A-8D3F-C6D221485711}"/>
                </a:ext>
              </a:extLst>
            </p:cNvPr>
            <p:cNvSpPr/>
            <p:nvPr/>
          </p:nvSpPr>
          <p:spPr>
            <a:xfrm>
              <a:off x="2477327" y="-68"/>
              <a:ext cx="2493404" cy="441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0727" extrusionOk="0">
                  <a:moveTo>
                    <a:pt x="0" y="2593"/>
                  </a:moveTo>
                  <a:lnTo>
                    <a:pt x="0" y="20727"/>
                  </a:lnTo>
                  <a:lnTo>
                    <a:pt x="18056" y="10305"/>
                  </a:lnTo>
                  <a:cubicBezTo>
                    <a:pt x="21600" y="7563"/>
                    <a:pt x="20808" y="3699"/>
                    <a:pt x="16253" y="1510"/>
                  </a:cubicBezTo>
                  <a:cubicBezTo>
                    <a:pt x="11293" y="-873"/>
                    <a:pt x="3889" y="-380"/>
                    <a:pt x="0" y="2593"/>
                  </a:cubicBezTo>
                  <a:close/>
                </a:path>
              </a:pathLst>
            </a:custGeom>
            <a:solidFill>
              <a:srgbClr val="D642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09567">
                <a:defRPr sz="3000" spc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1125"/>
            </a:p>
          </p:txBody>
        </p:sp>
      </p:grpSp>
      <p:grpSp>
        <p:nvGrpSpPr>
          <p:cNvPr id="37" name="Group">
            <a:extLst>
              <a:ext uri="{FF2B5EF4-FFF2-40B4-BE49-F238E27FC236}">
                <a16:creationId xmlns:a16="http://schemas.microsoft.com/office/drawing/2014/main" id="{435A899E-2FE8-4623-B774-E10B1DD4AC27}"/>
              </a:ext>
            </a:extLst>
          </p:cNvPr>
          <p:cNvGrpSpPr/>
          <p:nvPr/>
        </p:nvGrpSpPr>
        <p:grpSpPr>
          <a:xfrm>
            <a:off x="841106" y="2821075"/>
            <a:ext cx="1592924" cy="2354231"/>
            <a:chOff x="22" y="22"/>
            <a:chExt cx="5107566" cy="7433993"/>
          </a:xfrm>
        </p:grpSpPr>
        <p:sp>
          <p:nvSpPr>
            <p:cNvPr id="38" name="Rectangle">
              <a:extLst>
                <a:ext uri="{FF2B5EF4-FFF2-40B4-BE49-F238E27FC236}">
                  <a16:creationId xmlns:a16="http://schemas.microsoft.com/office/drawing/2014/main" id="{0C77B9C8-567D-43C1-AA31-BCC35CA8D75C}"/>
                </a:ext>
              </a:extLst>
            </p:cNvPr>
            <p:cNvSpPr/>
            <p:nvPr/>
          </p:nvSpPr>
          <p:spPr>
            <a:xfrm>
              <a:off x="472530" y="3254094"/>
              <a:ext cx="1572862" cy="2782343"/>
            </a:xfrm>
            <a:prstGeom prst="rect">
              <a:avLst/>
            </a:prstGeom>
            <a:solidFill>
              <a:srgbClr val="95A5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07782">
                <a:defRPr sz="2400" b="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794524AA-573C-4B84-8EEF-69567810AAB2}"/>
                </a:ext>
              </a:extLst>
            </p:cNvPr>
            <p:cNvSpPr/>
            <p:nvPr/>
          </p:nvSpPr>
          <p:spPr>
            <a:xfrm>
              <a:off x="310633" y="3373013"/>
              <a:ext cx="1902568" cy="40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5" y="17"/>
                  </a:lnTo>
                  <a:lnTo>
                    <a:pt x="3338" y="17"/>
                  </a:lnTo>
                  <a:lnTo>
                    <a:pt x="3338" y="7747"/>
                  </a:lnTo>
                  <a:cubicBezTo>
                    <a:pt x="3385" y="8079"/>
                    <a:pt x="3979" y="8334"/>
                    <a:pt x="4687" y="8327"/>
                  </a:cubicBezTo>
                  <a:cubicBezTo>
                    <a:pt x="5373" y="8320"/>
                    <a:pt x="5932" y="8068"/>
                    <a:pt x="5974" y="7747"/>
                  </a:cubicBezTo>
                  <a:lnTo>
                    <a:pt x="5974" y="0"/>
                  </a:lnTo>
                  <a:lnTo>
                    <a:pt x="21600" y="0"/>
                  </a:lnTo>
                  <a:lnTo>
                    <a:pt x="21480" y="2159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09567">
                <a:defRPr sz="3000" spc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1125"/>
            </a:p>
          </p:txBody>
        </p:sp>
        <p:sp>
          <p:nvSpPr>
            <p:cNvPr id="40" name="Circle">
              <a:extLst>
                <a:ext uri="{FF2B5EF4-FFF2-40B4-BE49-F238E27FC236}">
                  <a16:creationId xmlns:a16="http://schemas.microsoft.com/office/drawing/2014/main" id="{EB802578-DCCC-4714-98F1-6D87169F3F9D}"/>
                </a:ext>
              </a:extLst>
            </p:cNvPr>
            <p:cNvSpPr/>
            <p:nvPr/>
          </p:nvSpPr>
          <p:spPr>
            <a:xfrm>
              <a:off x="530127" y="3636368"/>
              <a:ext cx="374439" cy="37451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07782">
                <a:defRPr sz="2400" b="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1699072C-3C7D-4F6A-A351-EE9E7D7E37C8}"/>
                </a:ext>
              </a:extLst>
            </p:cNvPr>
            <p:cNvSpPr/>
            <p:nvPr/>
          </p:nvSpPr>
          <p:spPr>
            <a:xfrm>
              <a:off x="22" y="22"/>
              <a:ext cx="1948514" cy="325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97" extrusionOk="0">
                  <a:moveTo>
                    <a:pt x="9" y="47"/>
                  </a:moveTo>
                  <a:lnTo>
                    <a:pt x="9" y="10833"/>
                  </a:lnTo>
                  <a:cubicBezTo>
                    <a:pt x="-39" y="11417"/>
                    <a:pt x="111" y="12001"/>
                    <a:pt x="451" y="12550"/>
                  </a:cubicBezTo>
                  <a:cubicBezTo>
                    <a:pt x="780" y="13081"/>
                    <a:pt x="1280" y="13568"/>
                    <a:pt x="1923" y="13984"/>
                  </a:cubicBezTo>
                  <a:lnTo>
                    <a:pt x="11407" y="19220"/>
                  </a:lnTo>
                  <a:lnTo>
                    <a:pt x="11407" y="21497"/>
                  </a:lnTo>
                  <a:lnTo>
                    <a:pt x="21561" y="21497"/>
                  </a:lnTo>
                  <a:lnTo>
                    <a:pt x="21561" y="11778"/>
                  </a:lnTo>
                  <a:lnTo>
                    <a:pt x="12819" y="6558"/>
                  </a:lnTo>
                  <a:cubicBezTo>
                    <a:pt x="12144" y="6899"/>
                    <a:pt x="11680" y="7364"/>
                    <a:pt x="11499" y="7880"/>
                  </a:cubicBezTo>
                  <a:cubicBezTo>
                    <a:pt x="11195" y="8745"/>
                    <a:pt x="11700" y="9641"/>
                    <a:pt x="12819" y="10220"/>
                  </a:cubicBezTo>
                  <a:lnTo>
                    <a:pt x="16821" y="12610"/>
                  </a:lnTo>
                  <a:cubicBezTo>
                    <a:pt x="16969" y="12691"/>
                    <a:pt x="16988" y="12826"/>
                    <a:pt x="16865" y="12921"/>
                  </a:cubicBezTo>
                  <a:cubicBezTo>
                    <a:pt x="16717" y="13035"/>
                    <a:pt x="16435" y="13044"/>
                    <a:pt x="16266" y="12941"/>
                  </a:cubicBezTo>
                  <a:lnTo>
                    <a:pt x="4556" y="5949"/>
                  </a:lnTo>
                  <a:lnTo>
                    <a:pt x="4556" y="2347"/>
                  </a:lnTo>
                  <a:cubicBezTo>
                    <a:pt x="4603" y="1699"/>
                    <a:pt x="4177" y="1070"/>
                    <a:pt x="3390" y="623"/>
                  </a:cubicBezTo>
                  <a:cubicBezTo>
                    <a:pt x="2489" y="112"/>
                    <a:pt x="1226" y="-103"/>
                    <a:pt x="9" y="47"/>
                  </a:cubicBezTo>
                  <a:close/>
                </a:path>
              </a:pathLst>
            </a:custGeom>
            <a:solidFill>
              <a:srgbClr val="FD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09567">
                <a:defRPr sz="3000" spc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1125"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7D547E0C-052C-4FC4-A71B-17CDED66CA7E}"/>
                </a:ext>
              </a:extLst>
            </p:cNvPr>
            <p:cNvSpPr/>
            <p:nvPr/>
          </p:nvSpPr>
          <p:spPr>
            <a:xfrm>
              <a:off x="3159067" y="22"/>
              <a:ext cx="1948522" cy="325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97" extrusionOk="0">
                  <a:moveTo>
                    <a:pt x="21552" y="47"/>
                  </a:moveTo>
                  <a:lnTo>
                    <a:pt x="21552" y="10833"/>
                  </a:lnTo>
                  <a:cubicBezTo>
                    <a:pt x="21600" y="11417"/>
                    <a:pt x="21450" y="12001"/>
                    <a:pt x="21110" y="12550"/>
                  </a:cubicBezTo>
                  <a:cubicBezTo>
                    <a:pt x="20781" y="13081"/>
                    <a:pt x="20281" y="13568"/>
                    <a:pt x="19638" y="13984"/>
                  </a:cubicBezTo>
                  <a:lnTo>
                    <a:pt x="10154" y="19220"/>
                  </a:lnTo>
                  <a:lnTo>
                    <a:pt x="10154" y="21497"/>
                  </a:lnTo>
                  <a:lnTo>
                    <a:pt x="0" y="21497"/>
                  </a:lnTo>
                  <a:lnTo>
                    <a:pt x="0" y="11778"/>
                  </a:lnTo>
                  <a:lnTo>
                    <a:pt x="8742" y="6558"/>
                  </a:lnTo>
                  <a:cubicBezTo>
                    <a:pt x="9417" y="6899"/>
                    <a:pt x="9881" y="7364"/>
                    <a:pt x="10062" y="7880"/>
                  </a:cubicBezTo>
                  <a:cubicBezTo>
                    <a:pt x="10366" y="8745"/>
                    <a:pt x="9861" y="9641"/>
                    <a:pt x="8742" y="10220"/>
                  </a:cubicBezTo>
                  <a:lnTo>
                    <a:pt x="4740" y="12610"/>
                  </a:lnTo>
                  <a:cubicBezTo>
                    <a:pt x="4592" y="12691"/>
                    <a:pt x="4573" y="12826"/>
                    <a:pt x="4696" y="12921"/>
                  </a:cubicBezTo>
                  <a:cubicBezTo>
                    <a:pt x="4844" y="13035"/>
                    <a:pt x="5126" y="13044"/>
                    <a:pt x="5295" y="12941"/>
                  </a:cubicBezTo>
                  <a:lnTo>
                    <a:pt x="17005" y="5949"/>
                  </a:lnTo>
                  <a:lnTo>
                    <a:pt x="17005" y="2347"/>
                  </a:lnTo>
                  <a:cubicBezTo>
                    <a:pt x="16958" y="1699"/>
                    <a:pt x="17384" y="1070"/>
                    <a:pt x="18171" y="623"/>
                  </a:cubicBezTo>
                  <a:cubicBezTo>
                    <a:pt x="19072" y="112"/>
                    <a:pt x="20335" y="-103"/>
                    <a:pt x="21552" y="47"/>
                  </a:cubicBezTo>
                  <a:close/>
                </a:path>
              </a:pathLst>
            </a:custGeom>
            <a:solidFill>
              <a:srgbClr val="FDE3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09567">
                <a:defRPr sz="3000" spc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1125"/>
            </a:p>
          </p:txBody>
        </p:sp>
        <p:sp>
          <p:nvSpPr>
            <p:cNvPr id="43" name="Rectangle">
              <a:extLst>
                <a:ext uri="{FF2B5EF4-FFF2-40B4-BE49-F238E27FC236}">
                  <a16:creationId xmlns:a16="http://schemas.microsoft.com/office/drawing/2014/main" id="{A637B5A9-9187-4FAE-91EA-73ABFE77E2FC}"/>
                </a:ext>
              </a:extLst>
            </p:cNvPr>
            <p:cNvSpPr/>
            <p:nvPr/>
          </p:nvSpPr>
          <p:spPr>
            <a:xfrm>
              <a:off x="3055468" y="3254094"/>
              <a:ext cx="1572862" cy="2782343"/>
            </a:xfrm>
            <a:prstGeom prst="rect">
              <a:avLst/>
            </a:prstGeom>
            <a:solidFill>
              <a:srgbClr val="95A5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07782">
                <a:defRPr sz="2400" b="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1D4B91BE-22DC-47DF-866A-4D825649E4BF}"/>
                </a:ext>
              </a:extLst>
            </p:cNvPr>
            <p:cNvSpPr/>
            <p:nvPr/>
          </p:nvSpPr>
          <p:spPr>
            <a:xfrm>
              <a:off x="2890625" y="3373013"/>
              <a:ext cx="1902568" cy="40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555" y="17"/>
                  </a:lnTo>
                  <a:lnTo>
                    <a:pt x="18262" y="17"/>
                  </a:lnTo>
                  <a:lnTo>
                    <a:pt x="18262" y="7747"/>
                  </a:lnTo>
                  <a:cubicBezTo>
                    <a:pt x="18215" y="8079"/>
                    <a:pt x="17621" y="8334"/>
                    <a:pt x="16913" y="8327"/>
                  </a:cubicBezTo>
                  <a:cubicBezTo>
                    <a:pt x="16227" y="8320"/>
                    <a:pt x="15668" y="8068"/>
                    <a:pt x="15626" y="7747"/>
                  </a:cubicBezTo>
                  <a:lnTo>
                    <a:pt x="15626" y="0"/>
                  </a:lnTo>
                  <a:lnTo>
                    <a:pt x="0" y="0"/>
                  </a:lnTo>
                  <a:lnTo>
                    <a:pt x="120" y="2159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09567">
                <a:defRPr sz="3000" spc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1125"/>
            </a:p>
          </p:txBody>
        </p:sp>
        <p:sp>
          <p:nvSpPr>
            <p:cNvPr id="45" name="Circle">
              <a:extLst>
                <a:ext uri="{FF2B5EF4-FFF2-40B4-BE49-F238E27FC236}">
                  <a16:creationId xmlns:a16="http://schemas.microsoft.com/office/drawing/2014/main" id="{6C2710D3-32F4-4105-B25C-95271463EA35}"/>
                </a:ext>
              </a:extLst>
            </p:cNvPr>
            <p:cNvSpPr/>
            <p:nvPr/>
          </p:nvSpPr>
          <p:spPr>
            <a:xfrm>
              <a:off x="4196911" y="3636368"/>
              <a:ext cx="374440" cy="37451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07782">
                <a:defRPr sz="2400" b="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30C74-F9A1-40C4-A7FD-1C204578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B08-E070-4854-BECC-0D599682D6FE}" type="slidenum">
              <a:rPr lang="en-CH" smtClean="0"/>
              <a:t>19</a:t>
            </a:fld>
            <a:endParaRPr lang="en-CH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25D19-86D3-4FB9-89E9-9A93CD76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30092-BC4A-4E70-889F-72687C3EC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Brightness/brilliance</a:t>
            </a:r>
          </a:p>
          <a:p>
            <a:r>
              <a:rPr lang="en-US" dirty="0"/>
              <a:t>Liouville’s theorem</a:t>
            </a:r>
          </a:p>
          <a:p>
            <a:r>
              <a:rPr lang="en-US" dirty="0"/>
              <a:t>Methods for brightness calculation</a:t>
            </a:r>
          </a:p>
          <a:p>
            <a:r>
              <a:rPr lang="en-US" dirty="0"/>
              <a:t>Methodology of </a:t>
            </a:r>
            <a:r>
              <a:rPr lang="en-US" dirty="0" err="1"/>
              <a:t>Brightify</a:t>
            </a:r>
            <a:endParaRPr lang="en-US" dirty="0"/>
          </a:p>
          <a:p>
            <a:r>
              <a:rPr lang="en-US" dirty="0"/>
              <a:t>Applications of </a:t>
            </a:r>
            <a:r>
              <a:rPr lang="en-US" dirty="0" err="1"/>
              <a:t>Brightify</a:t>
            </a:r>
            <a:endParaRPr lang="en-US" dirty="0"/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716CE-42B4-4C50-A2C1-DBDBB4BB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EBFB-08A2-43C7-A751-11FB8B7E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3D031-9C88-416B-8C8A-7724E988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27931-49AA-4744-B9D2-CE184BE7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7DA1CB-BE57-47DB-B62A-CB3496F5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B628EC-284E-4BDF-84FD-CE0F4E8BA2A2}"/>
              </a:ext>
            </a:extLst>
          </p:cNvPr>
          <p:cNvGraphicFramePr>
            <a:graphicFrameLocks/>
          </p:cNvGraphicFramePr>
          <p:nvPr/>
        </p:nvGraphicFramePr>
        <p:xfrm>
          <a:off x="2060575" y="1104900"/>
          <a:ext cx="502285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41DE0604-4FE0-4307-98AD-1561A5D1334A}"/>
              </a:ext>
            </a:extLst>
          </p:cNvPr>
          <p:cNvSpPr txBox="1">
            <a:spLocks/>
          </p:cNvSpPr>
          <p:nvPr/>
        </p:nvSpPr>
        <p:spPr>
          <a:xfrm>
            <a:off x="904875" y="179553"/>
            <a:ext cx="6799939" cy="1072753"/>
          </a:xfrm>
          <a:prstGeom prst="rect">
            <a:avLst/>
          </a:prstGeom>
        </p:spPr>
        <p:txBody>
          <a:bodyPr/>
          <a:lstStyle>
            <a:lvl1pPr algn="l" defTabSz="68580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i="0" kern="1000" spc="-69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Sensitivity to the position window mesh size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948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E951B-1AD6-47D9-B9D2-36FA058F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1D2AA-400D-4854-ACEC-5507F1BC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B35699-6B68-4C88-B18C-0E0D95F6B482}"/>
              </a:ext>
            </a:extLst>
          </p:cNvPr>
          <p:cNvGraphicFramePr>
            <a:graphicFrameLocks/>
          </p:cNvGraphicFramePr>
          <p:nvPr/>
        </p:nvGraphicFramePr>
        <p:xfrm>
          <a:off x="2058987" y="819149"/>
          <a:ext cx="5026025" cy="350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1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30FDAB-4211-4C87-98B6-AF15986E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neutron sources, the terms ‘brightness’ and ‘brilliance’ are used interchangeably</a:t>
            </a:r>
          </a:p>
          <a:p>
            <a:r>
              <a:rPr lang="en-US" dirty="0"/>
              <a:t>Given in the units of [n cm</a:t>
            </a:r>
            <a:r>
              <a:rPr lang="en-US" baseline="30000" dirty="0"/>
              <a:t>−2</a:t>
            </a:r>
            <a:r>
              <a:rPr lang="en-US" dirty="0"/>
              <a:t> s</a:t>
            </a:r>
            <a:r>
              <a:rPr lang="en-US" baseline="30000" dirty="0"/>
              <a:t>−1</a:t>
            </a:r>
            <a:r>
              <a:rPr lang="en-US" dirty="0"/>
              <a:t> sr</a:t>
            </a:r>
            <a:r>
              <a:rPr lang="en-US" baseline="30000" dirty="0"/>
              <a:t>−1</a:t>
            </a:r>
            <a:r>
              <a:rPr lang="en-US" dirty="0"/>
              <a:t> ] or [n cm</a:t>
            </a:r>
            <a:r>
              <a:rPr lang="en-US" baseline="30000" dirty="0"/>
              <a:t>−2</a:t>
            </a:r>
            <a:r>
              <a:rPr lang="en-US" dirty="0"/>
              <a:t> s</a:t>
            </a:r>
            <a:r>
              <a:rPr lang="en-US" baseline="30000" dirty="0"/>
              <a:t>−1</a:t>
            </a:r>
            <a:r>
              <a:rPr lang="en-US" dirty="0"/>
              <a:t> sr</a:t>
            </a:r>
            <a:r>
              <a:rPr lang="en-US" baseline="30000" dirty="0"/>
              <a:t>−1</a:t>
            </a:r>
            <a:r>
              <a:rPr lang="en-US" dirty="0"/>
              <a:t> Å</a:t>
            </a:r>
            <a:r>
              <a:rPr lang="en-US" baseline="30000" dirty="0"/>
              <a:t>−1</a:t>
            </a:r>
            <a:r>
              <a:rPr lang="en-US" dirty="0"/>
              <a:t> 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 simulations:</a:t>
            </a:r>
          </a:p>
          <a:p>
            <a:pPr lvl="1"/>
            <a:r>
              <a:rPr lang="en-US" b="1" dirty="0"/>
              <a:t> </a:t>
            </a:r>
            <a:r>
              <a:rPr lang="en-US" dirty="0"/>
              <a:t>in the units of [n p</a:t>
            </a:r>
            <a:r>
              <a:rPr lang="en-US" baseline="30000" dirty="0"/>
              <a:t>−1 </a:t>
            </a:r>
            <a:r>
              <a:rPr lang="en-US" dirty="0"/>
              <a:t>cm</a:t>
            </a:r>
            <a:r>
              <a:rPr lang="en-US" baseline="30000" dirty="0"/>
              <a:t>−2</a:t>
            </a:r>
            <a:r>
              <a:rPr lang="en-US" dirty="0"/>
              <a:t> sr</a:t>
            </a:r>
            <a:r>
              <a:rPr lang="en-US" baseline="30000" dirty="0"/>
              <a:t>−1</a:t>
            </a:r>
            <a:r>
              <a:rPr lang="en-US" dirty="0"/>
              <a:t> ] and [n p</a:t>
            </a:r>
            <a:r>
              <a:rPr lang="en-US" baseline="30000" dirty="0"/>
              <a:t>−1 </a:t>
            </a:r>
            <a:r>
              <a:rPr lang="en-US" dirty="0"/>
              <a:t>] can be converted to [n s</a:t>
            </a:r>
            <a:r>
              <a:rPr lang="en-US" baseline="30000" dirty="0"/>
              <a:t>−1 </a:t>
            </a:r>
            <a:r>
              <a:rPr lang="en-US" dirty="0"/>
              <a:t>] by proton/particle current.</a:t>
            </a:r>
          </a:p>
          <a:p>
            <a:pPr lvl="1"/>
            <a:r>
              <a:rPr lang="en-US" dirty="0"/>
              <a:t>The relative error for the brightness value:</a:t>
            </a:r>
            <a:endParaRPr lang="en-CH" dirty="0"/>
          </a:p>
          <a:p>
            <a:pPr marL="342904" lvl="1" indent="0">
              <a:buNone/>
            </a:pPr>
            <a:endParaRPr lang="en-US" dirty="0"/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B6704-CF2C-4378-8079-68554211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br>
              <a:rPr lang="en-US" dirty="0"/>
            </a:br>
            <a:r>
              <a:rPr lang="en-US" dirty="0"/>
              <a:t>Brightness / Brilliance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63FD0-DA6A-4E95-AF72-A1E5ED6F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 dirty="0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56855-B620-4A88-8BD4-36A1AB69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39C3AB-DF23-4842-8B3B-B2802C7D1AA1}"/>
                  </a:ext>
                </a:extLst>
              </p:cNvPr>
              <p:cNvSpPr/>
              <p:nvPr/>
            </p:nvSpPr>
            <p:spPr>
              <a:xfrm>
                <a:off x="781391" y="3502052"/>
                <a:ext cx="7787951" cy="135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𝑒𝑟𝑟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</m:nary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39C3AB-DF23-4842-8B3B-B2802C7D1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91" y="3502052"/>
                <a:ext cx="7787951" cy="1358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06F47-0139-4BC6-BCB3-34C45DF1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7" y="1175761"/>
            <a:ext cx="7726363" cy="3386772"/>
          </a:xfrm>
        </p:spPr>
        <p:txBody>
          <a:bodyPr/>
          <a:lstStyle/>
          <a:p>
            <a:r>
              <a:rPr lang="en-CH" dirty="0"/>
              <a:t>“The particle </a:t>
            </a:r>
            <a:r>
              <a:rPr lang="en-CH" i="1" dirty="0"/>
              <a:t>phase-space distribution function is constant along the trajectories of the system</a:t>
            </a:r>
            <a:r>
              <a:rPr lang="en-CH" dirty="0"/>
              <a:t>—that is, the density of system points in the vicinity of a given system point traveling through phase-space is constant with time.” </a:t>
            </a:r>
            <a:endParaRPr lang="en-US" dirty="0"/>
          </a:p>
          <a:p>
            <a:r>
              <a:rPr lang="en-US" dirty="0"/>
              <a:t>The phase space distribution is the neutron flux per unit area per unit solid angle and this is the definition of </a:t>
            </a:r>
            <a:r>
              <a:rPr lang="en-US" b="1" dirty="0"/>
              <a:t>brightness</a:t>
            </a:r>
            <a:r>
              <a:rPr lang="en-US" dirty="0"/>
              <a:t>, so the brightness is a constant of motion.</a:t>
            </a:r>
          </a:p>
          <a:p>
            <a:r>
              <a:rPr lang="en-US" dirty="0"/>
              <a:t>The brightness remains constant while transferring by an ideal guide from the moderator to the sample.</a:t>
            </a:r>
          </a:p>
          <a:p>
            <a:r>
              <a:rPr lang="en-US" dirty="0"/>
              <a:t>It can act as a figure of merit for neutron source optimization.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39F2B-C9EE-4B8F-9F4C-BC4118CC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4600187" cy="1072754"/>
          </a:xfrm>
        </p:spPr>
        <p:txBody>
          <a:bodyPr>
            <a:normAutofit fontScale="90000"/>
          </a:bodyPr>
          <a:lstStyle/>
          <a:p>
            <a:r>
              <a:rPr lang="en-US" dirty="0"/>
              <a:t>Brightness: constant of motion</a:t>
            </a:r>
            <a:br>
              <a:rPr lang="en-US" dirty="0"/>
            </a:br>
            <a:r>
              <a:rPr lang="en-US" dirty="0"/>
              <a:t>Liouville’s theorem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B7C0-CD4E-4E97-8D92-323F1EEF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BE31-D731-40A6-AA8D-679E40EB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4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A0F72-1AEA-4FB5-9CC5-749AF762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878364"/>
            <a:ext cx="4358889" cy="38844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is no direct and unique way to calculate brightness in the simulations:</a:t>
            </a:r>
          </a:p>
          <a:p>
            <a:endParaRPr lang="en-US" dirty="0"/>
          </a:p>
          <a:p>
            <a:r>
              <a:rPr lang="en-US" b="1" dirty="0"/>
              <a:t>Perturbed brightness </a:t>
            </a:r>
            <a:r>
              <a:rPr lang="en-US" dirty="0"/>
              <a:t>(presence of an extraction window on the moderator)</a:t>
            </a:r>
          </a:p>
          <a:p>
            <a:pPr lvl="1"/>
            <a:r>
              <a:rPr lang="en-US" dirty="0"/>
              <a:t>by a point tally in a distance which is far enough compare to the dimension of the moderator </a:t>
            </a:r>
          </a:p>
          <a:p>
            <a:pPr lvl="1"/>
            <a:r>
              <a:rPr lang="en-US" dirty="0"/>
              <a:t>Limitations:</a:t>
            </a:r>
          </a:p>
          <a:p>
            <a:pPr lvl="2"/>
            <a:r>
              <a:rPr lang="en-US" dirty="0"/>
              <a:t>requires collimator definition.</a:t>
            </a:r>
          </a:p>
          <a:p>
            <a:pPr lvl="2"/>
            <a:r>
              <a:rPr lang="en-US" dirty="0"/>
              <a:t>needs to transport particles to a far distance and can be potentially computationally heavy</a:t>
            </a:r>
          </a:p>
          <a:p>
            <a:pPr lvl="2"/>
            <a:r>
              <a:rPr lang="en-US" dirty="0"/>
              <a:t>Type of particle (only photons and neutrons)</a:t>
            </a:r>
          </a:p>
          <a:p>
            <a:pPr lvl="2"/>
            <a:r>
              <a:rPr lang="en-US" dirty="0"/>
              <a:t>High energy range limitation</a:t>
            </a:r>
          </a:p>
          <a:p>
            <a:pPr lvl="2"/>
            <a:endParaRPr lang="en-CH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0689F-804F-4236-ABC8-3175FC13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4525867" cy="1072754"/>
          </a:xfrm>
        </p:spPr>
        <p:txBody>
          <a:bodyPr/>
          <a:lstStyle/>
          <a:p>
            <a:r>
              <a:rPr lang="en-US" dirty="0"/>
              <a:t>Brightness in simulations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C945-195D-4945-A77B-2DCE9AD7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5D8D-5D4E-4D91-9D92-44F86B75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BB676-27A9-4AA1-82C6-0CDBD177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722" y="309866"/>
            <a:ext cx="2369216" cy="226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35A5A-63EC-439B-A986-C2B71927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192" y="2738135"/>
            <a:ext cx="2962276" cy="2095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2F85A5-6B61-4DCC-9D67-286D057583FC}"/>
              </a:ext>
            </a:extLst>
          </p:cNvPr>
          <p:cNvSpPr/>
          <p:nvPr/>
        </p:nvSpPr>
        <p:spPr>
          <a:xfrm>
            <a:off x="803094" y="4889698"/>
            <a:ext cx="30091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CharisSIL-Italic"/>
              </a:rPr>
              <a:t>*Nuclear Inst. and Methods in Physics Research, A 925 (2019) 33–52</a:t>
            </a:r>
            <a:endParaRPr lang="en-CH" sz="1349" dirty="0"/>
          </a:p>
        </p:txBody>
      </p:sp>
    </p:spTree>
    <p:extLst>
      <p:ext uri="{BB962C8B-B14F-4D97-AF65-F5344CB8AC3E}">
        <p14:creationId xmlns:p14="http://schemas.microsoft.com/office/powerpoint/2010/main" val="16250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A0F72-1AEA-4FB5-9CC5-749AF7623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878364"/>
            <a:ext cx="4525866" cy="3884468"/>
          </a:xfrm>
        </p:spPr>
        <p:txBody>
          <a:bodyPr>
            <a:normAutofit/>
          </a:bodyPr>
          <a:lstStyle/>
          <a:p>
            <a:r>
              <a:rPr lang="en-US" dirty="0"/>
              <a:t>There is no direct and unique way to calculate brightness in the simulations:</a:t>
            </a:r>
          </a:p>
          <a:p>
            <a:endParaRPr lang="en-US" dirty="0"/>
          </a:p>
          <a:p>
            <a:r>
              <a:rPr lang="en-US" b="1" dirty="0"/>
              <a:t>Unperturbed brightness </a:t>
            </a:r>
            <a:r>
              <a:rPr lang="en-US" dirty="0"/>
              <a:t>(no extraction window)</a:t>
            </a:r>
          </a:p>
          <a:p>
            <a:pPr lvl="1"/>
            <a:r>
              <a:rPr lang="en-US" dirty="0"/>
              <a:t>By surface-crossing tally and measuring angular current</a:t>
            </a:r>
          </a:p>
          <a:p>
            <a:pPr lvl="1"/>
            <a:r>
              <a:rPr lang="en-US" dirty="0"/>
              <a:t>Limitations: </a:t>
            </a:r>
          </a:p>
          <a:p>
            <a:pPr lvl="2"/>
            <a:r>
              <a:rPr lang="en-US" dirty="0"/>
              <a:t>only measures </a:t>
            </a:r>
            <a:r>
              <a:rPr lang="en-US" dirty="0" err="1"/>
              <a:t>wrt</a:t>
            </a:r>
            <a:r>
              <a:rPr lang="en-US" dirty="0"/>
              <a:t> the normal to the surface of the defined tally</a:t>
            </a:r>
          </a:p>
          <a:p>
            <a:pPr lvl="2"/>
            <a:r>
              <a:rPr lang="en-US" dirty="0"/>
              <a:t>Depends on the shape of the tally</a:t>
            </a:r>
          </a:p>
          <a:p>
            <a:pPr lvl="2"/>
            <a:endParaRPr lang="en-CH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0689F-804F-4236-ABC8-3175FC13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4525867" cy="1072754"/>
          </a:xfrm>
        </p:spPr>
        <p:txBody>
          <a:bodyPr/>
          <a:lstStyle/>
          <a:p>
            <a:r>
              <a:rPr lang="en-US" dirty="0"/>
              <a:t>Brightness in simulations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C945-195D-4945-A77B-2DCE9AD7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5D8D-5D4E-4D91-9D92-44F86B75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2F85A5-6B61-4DCC-9D67-286D057583FC}"/>
              </a:ext>
            </a:extLst>
          </p:cNvPr>
          <p:cNvSpPr/>
          <p:nvPr/>
        </p:nvSpPr>
        <p:spPr>
          <a:xfrm>
            <a:off x="803094" y="4794670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CharisSIL-Italic"/>
              </a:rPr>
              <a:t>*DOI: 10.1016/j.nima.2013.07.031</a:t>
            </a:r>
          </a:p>
          <a:p>
            <a:r>
              <a:rPr lang="en-US" sz="800" i="1" dirty="0">
                <a:latin typeface="CharisSIL-Italic"/>
              </a:rPr>
              <a:t>* PHITS manual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FF4D3-BE8F-47AB-89E5-DDFBA0C71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005" y="1624177"/>
            <a:ext cx="2286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7955E-2FC9-47CE-B24D-73069C85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7" y="858410"/>
            <a:ext cx="3738685" cy="1630018"/>
          </a:xfrm>
        </p:spPr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sz="1600" dirty="0"/>
              <a:t>Parallel beam</a:t>
            </a:r>
          </a:p>
          <a:p>
            <a:pPr marL="457200" indent="-457200">
              <a:buAutoNum type="alphaLcParenBoth"/>
            </a:pPr>
            <a:r>
              <a:rPr lang="en-US" sz="1600" dirty="0"/>
              <a:t>A dome source with 30 degree opening solid angle</a:t>
            </a:r>
          </a:p>
          <a:p>
            <a:pPr marL="457200" indent="-457200">
              <a:buAutoNum type="alphaLcParenBoth"/>
            </a:pPr>
            <a:r>
              <a:rPr lang="en-US" sz="1600" dirty="0"/>
              <a:t>Hemisphere source</a:t>
            </a:r>
          </a:p>
          <a:p>
            <a:pPr marL="457200" indent="-457200">
              <a:buAutoNum type="alphaLcParenBoth"/>
            </a:pPr>
            <a:r>
              <a:rPr lang="en-US" sz="1600" dirty="0"/>
              <a:t>Isotropic source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09D64A-AD1C-456B-90E1-521297F4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5623146" cy="1072753"/>
          </a:xfrm>
        </p:spPr>
        <p:txBody>
          <a:bodyPr>
            <a:normAutofit/>
          </a:bodyPr>
          <a:lstStyle/>
          <a:p>
            <a:r>
              <a:rPr lang="en-US" dirty="0"/>
              <a:t>Two methods in practice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F3789-2189-4E63-BDD0-09C1C49E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DEF53-19CE-4249-B5A9-14F30357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57789-A1E5-492B-AD1E-86AADDB0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45" y="144153"/>
            <a:ext cx="3406884" cy="283907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68F384F-9E59-4AD1-93BD-5A23EBA8A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10392"/>
              </p:ext>
            </p:extLst>
          </p:nvPr>
        </p:nvGraphicFramePr>
        <p:xfrm>
          <a:off x="4126826" y="3007612"/>
          <a:ext cx="4655487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541">
                  <a:extLst>
                    <a:ext uri="{9D8B030D-6E8A-4147-A177-3AD203B41FA5}">
                      <a16:colId xmlns:a16="http://schemas.microsoft.com/office/drawing/2014/main" val="1260425278"/>
                    </a:ext>
                  </a:extLst>
                </a:gridCol>
                <a:gridCol w="1212671">
                  <a:extLst>
                    <a:ext uri="{9D8B030D-6E8A-4147-A177-3AD203B41FA5}">
                      <a16:colId xmlns:a16="http://schemas.microsoft.com/office/drawing/2014/main" val="1991439472"/>
                    </a:ext>
                  </a:extLst>
                </a:gridCol>
                <a:gridCol w="1009816">
                  <a:extLst>
                    <a:ext uri="{9D8B030D-6E8A-4147-A177-3AD203B41FA5}">
                      <a16:colId xmlns:a16="http://schemas.microsoft.com/office/drawing/2014/main" val="985559777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695784961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2701883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 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r.err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 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r.err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2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(a)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9.9991e-1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9.9991e-1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29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(b)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1.1333e-1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1.1429e-1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0.0051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86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(c)</a:t>
                      </a:r>
                      <a:endParaRPr lang="en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1.5233e-2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1.5356e-2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0.0146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97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7.7333e-3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0.0207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7.7900e-3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0.0208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169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9E1CA43-3C41-4298-890E-E25DA7636DFE}"/>
              </a:ext>
            </a:extLst>
          </p:cNvPr>
          <p:cNvSpPr/>
          <p:nvPr/>
        </p:nvSpPr>
        <p:spPr>
          <a:xfrm>
            <a:off x="1103637" y="2698187"/>
            <a:ext cx="2799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Method 1: </a:t>
            </a:r>
          </a:p>
          <a:p>
            <a:r>
              <a:rPr lang="en-US" sz="1600" dirty="0"/>
              <a:t>a tally 5 m away covering a solid angle 2</a:t>
            </a:r>
            <a:r>
              <a:rPr lang="el-GR" sz="1600" dirty="0"/>
              <a:t>π</a:t>
            </a:r>
            <a:r>
              <a:rPr lang="en-US" sz="1600" dirty="0"/>
              <a:t>.cos(10°)</a:t>
            </a:r>
          </a:p>
          <a:p>
            <a:endParaRPr lang="en-US" sz="1600" dirty="0"/>
          </a:p>
          <a:p>
            <a:r>
              <a:rPr lang="en-US" sz="1600" b="1" dirty="0"/>
              <a:t>Method 2: </a:t>
            </a:r>
          </a:p>
          <a:p>
            <a:r>
              <a:rPr lang="en-US" sz="1600" dirty="0"/>
              <a:t>a tally 2 cm away calculating angular current within 10 degrees.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5440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165409-B583-4604-B0A3-A1F842BE6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36097" y="1001551"/>
                <a:ext cx="3667125" cy="3386772"/>
              </a:xfrm>
            </p:spPr>
            <p:txBody>
              <a:bodyPr/>
              <a:lstStyle/>
              <a:p>
                <a:r>
                  <a:rPr lang="en-US" dirty="0"/>
                  <a:t>The direction of the beam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wrt</a:t>
                </a:r>
                <a:r>
                  <a:rPr lang="en-US" dirty="0"/>
                  <a:t> to the z-axis (normal direction of the </a:t>
                </a:r>
                <a:r>
                  <a:rPr lang="en-US" dirty="0">
                    <a:solidFill>
                      <a:srgbClr val="FFC000"/>
                    </a:solidFill>
                  </a:rPr>
                  <a:t>first tally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 angular current is calculated 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CH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165409-B583-4604-B0A3-A1F842BE6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36097" y="1001551"/>
                <a:ext cx="3667125" cy="3386772"/>
              </a:xfrm>
              <a:blipFill>
                <a:blip r:embed="rId2"/>
                <a:stretch>
                  <a:fillRect t="-16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786B7F4-1790-4451-A4A5-311FC159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bothering part!</a:t>
            </a:r>
            <a:br>
              <a:rPr lang="en-US" dirty="0"/>
            </a:br>
            <a:r>
              <a:rPr lang="en-US" dirty="0"/>
              <a:t>Inconsistency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EDCCE-1487-4FDD-9CFE-F173E73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847C5-B089-4257-B167-517AEB83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FEC848DD-29C0-48A9-B1BB-1BEB89A4D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617911"/>
              </p:ext>
            </p:extLst>
          </p:nvPr>
        </p:nvGraphicFramePr>
        <p:xfrm>
          <a:off x="5246223" y="2793613"/>
          <a:ext cx="3279322" cy="1338570"/>
        </p:xfrm>
        <a:graphic>
          <a:graphicData uri="http://schemas.openxmlformats.org/drawingml/2006/table">
            <a:tbl>
              <a:tblPr firstRow="1" firstCol="1" bandRow="1"/>
              <a:tblGrid>
                <a:gridCol w="469259">
                  <a:extLst>
                    <a:ext uri="{9D8B030D-6E8A-4147-A177-3AD203B41FA5}">
                      <a16:colId xmlns:a16="http://schemas.microsoft.com/office/drawing/2014/main" val="244881699"/>
                    </a:ext>
                  </a:extLst>
                </a:gridCol>
                <a:gridCol w="1568286">
                  <a:extLst>
                    <a:ext uri="{9D8B030D-6E8A-4147-A177-3AD203B41FA5}">
                      <a16:colId xmlns:a16="http://schemas.microsoft.com/office/drawing/2014/main" val="575343381"/>
                    </a:ext>
                  </a:extLst>
                </a:gridCol>
                <a:gridCol w="1241777">
                  <a:extLst>
                    <a:ext uri="{9D8B030D-6E8A-4147-A177-3AD203B41FA5}">
                      <a16:colId xmlns:a16="http://schemas.microsoft.com/office/drawing/2014/main" val="3582394448"/>
                    </a:ext>
                  </a:extLst>
                </a:gridCol>
              </a:tblGrid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Tally Value</a:t>
                      </a:r>
                      <a:endParaRPr lang="en-CH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r.err</a:t>
                      </a:r>
                      <a:endParaRPr lang="en-CH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44077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78573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5.5634E-01  </a:t>
                      </a:r>
                      <a:endParaRPr lang="en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0.0016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92669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9.9834E-01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29822"/>
                  </a:ext>
                </a:extLst>
              </a:tr>
              <a:tr h="267714"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9.9834E-01  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9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13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1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21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27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30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34" algn="l" defTabSz="685809" rtl="0" eaLnBrk="1" latinLnBrk="0" hangingPunct="1">
                        <a:defRPr sz="134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</a:t>
                      </a:r>
                      <a:endParaRPr lang="en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85165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E563F735-E651-4021-9FA1-27A98796477A}"/>
              </a:ext>
            </a:extLst>
          </p:cNvPr>
          <p:cNvGrpSpPr/>
          <p:nvPr/>
        </p:nvGrpSpPr>
        <p:grpSpPr>
          <a:xfrm>
            <a:off x="955989" y="296204"/>
            <a:ext cx="5645630" cy="4345925"/>
            <a:chOff x="5304092" y="-1028162"/>
            <a:chExt cx="5645630" cy="4345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069ED9-2152-43A9-AF19-BEA12C4FCCA6}"/>
                </a:ext>
              </a:extLst>
            </p:cNvPr>
            <p:cNvSpPr/>
            <p:nvPr/>
          </p:nvSpPr>
          <p:spPr>
            <a:xfrm>
              <a:off x="6997664" y="1252307"/>
              <a:ext cx="71046" cy="6242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A9FDB6-F848-48E1-A023-6E2B0E445B62}"/>
                </a:ext>
              </a:extLst>
            </p:cNvPr>
            <p:cNvSpPr/>
            <p:nvPr/>
          </p:nvSpPr>
          <p:spPr>
            <a:xfrm>
              <a:off x="6142381" y="1005924"/>
              <a:ext cx="1321593" cy="132921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653299-AE73-4765-89A1-B0CB97008D74}"/>
                </a:ext>
              </a:extLst>
            </p:cNvPr>
            <p:cNvSpPr/>
            <p:nvPr/>
          </p:nvSpPr>
          <p:spPr>
            <a:xfrm>
              <a:off x="5304092" y="23296"/>
              <a:ext cx="3387143" cy="329446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A136291D-9FCF-406B-B668-197B76F3804F}"/>
                </a:ext>
              </a:extLst>
            </p:cNvPr>
            <p:cNvSpPr/>
            <p:nvPr/>
          </p:nvSpPr>
          <p:spPr>
            <a:xfrm rot="19762079">
              <a:off x="6594740" y="1391954"/>
              <a:ext cx="373711" cy="2170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118309-0945-4804-8088-3589A5ACBE34}"/>
                </a:ext>
              </a:extLst>
            </p:cNvPr>
            <p:cNvCxnSpPr>
              <a:cxnSpLocks/>
              <a:stCxn id="11" idx="2"/>
              <a:endCxn id="11" idx="6"/>
            </p:cNvCxnSpPr>
            <p:nvPr/>
          </p:nvCxnSpPr>
          <p:spPr>
            <a:xfrm>
              <a:off x="6142381" y="1670530"/>
              <a:ext cx="13215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A44049-2E08-4955-96EE-9D5BA64F83AD}"/>
                </a:ext>
              </a:extLst>
            </p:cNvPr>
            <p:cNvSpPr/>
            <p:nvPr/>
          </p:nvSpPr>
          <p:spPr>
            <a:xfrm rot="13785140">
              <a:off x="6934423" y="1447059"/>
              <a:ext cx="337641" cy="114960"/>
            </a:xfrm>
            <a:custGeom>
              <a:avLst/>
              <a:gdLst>
                <a:gd name="connsiteX0" fmla="*/ 0 w 326004"/>
                <a:gd name="connsiteY0" fmla="*/ 0 h 362879"/>
                <a:gd name="connsiteX1" fmla="*/ 135172 w 326004"/>
                <a:gd name="connsiteY1" fmla="*/ 349857 h 362879"/>
                <a:gd name="connsiteX2" fmla="*/ 326004 w 326004"/>
                <a:gd name="connsiteY2" fmla="*/ 254441 h 36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04" h="362879">
                  <a:moveTo>
                    <a:pt x="0" y="0"/>
                  </a:moveTo>
                  <a:cubicBezTo>
                    <a:pt x="40419" y="153725"/>
                    <a:pt x="80838" y="307450"/>
                    <a:pt x="135172" y="349857"/>
                  </a:cubicBezTo>
                  <a:cubicBezTo>
                    <a:pt x="189506" y="392264"/>
                    <a:pt x="257755" y="323352"/>
                    <a:pt x="326004" y="25444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B9AA86-DA39-4E98-BB3A-82C7174073B2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6942377" y="-939387"/>
              <a:ext cx="3807009" cy="2344642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1A11DA-6AEA-4577-B9E2-7B2091E33E61}"/>
                    </a:ext>
                  </a:extLst>
                </p:cNvPr>
                <p:cNvSpPr txBox="1"/>
                <p:nvPr/>
              </p:nvSpPr>
              <p:spPr>
                <a:xfrm>
                  <a:off x="7246560" y="1457847"/>
                  <a:ext cx="635046" cy="20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51A11DA-6AEA-4577-B9E2-7B2091E33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560" y="1457847"/>
                  <a:ext cx="635046" cy="207749"/>
                </a:xfrm>
                <a:prstGeom prst="rect">
                  <a:avLst/>
                </a:prstGeom>
                <a:blipFill>
                  <a:blip r:embed="rId3"/>
                  <a:stretch>
                    <a:fillRect l="-5714" r="-5714" b="-8824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94FF1-2BEA-4FE2-802B-A10A583CBC6D}"/>
                </a:ext>
              </a:extLst>
            </p:cNvPr>
            <p:cNvSpPr txBox="1"/>
            <p:nvPr/>
          </p:nvSpPr>
          <p:spPr>
            <a:xfrm>
              <a:off x="6756619" y="1715111"/>
              <a:ext cx="230591" cy="30008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  <a:endParaRPr lang="en-CH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1BFBA7-C0D2-48C9-8AB5-8A5D1A06D0CA}"/>
                </a:ext>
              </a:extLst>
            </p:cNvPr>
            <p:cNvSpPr txBox="1"/>
            <p:nvPr/>
          </p:nvSpPr>
          <p:spPr>
            <a:xfrm>
              <a:off x="7410527" y="1897372"/>
              <a:ext cx="230591" cy="30008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  <a:endParaRPr lang="en-CH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501FB1-3E07-4A8F-9C94-580719200508}"/>
                </a:ext>
              </a:extLst>
            </p:cNvPr>
            <p:cNvSpPr txBox="1"/>
            <p:nvPr/>
          </p:nvSpPr>
          <p:spPr>
            <a:xfrm>
              <a:off x="8575939" y="2197454"/>
              <a:ext cx="230591" cy="30008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  <a:endParaRPr lang="en-CH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F097F5-0FBC-40D6-BFBD-26ACC2A918B6}"/>
                </a:ext>
              </a:extLst>
            </p:cNvPr>
            <p:cNvSpPr/>
            <p:nvPr/>
          </p:nvSpPr>
          <p:spPr>
            <a:xfrm>
              <a:off x="10766841" y="-1028162"/>
              <a:ext cx="135172" cy="1204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11725C-D719-44DB-96B4-8F416A02EC5A}"/>
                </a:ext>
              </a:extLst>
            </p:cNvPr>
            <p:cNvSpPr txBox="1"/>
            <p:nvPr/>
          </p:nvSpPr>
          <p:spPr>
            <a:xfrm>
              <a:off x="10719131" y="-851917"/>
              <a:ext cx="230591" cy="3000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EA1A09-75D1-443E-9F8E-EE347ADC1F8C}"/>
                </a:ext>
              </a:extLst>
            </p:cNvPr>
            <p:cNvSpPr txBox="1"/>
            <p:nvPr/>
          </p:nvSpPr>
          <p:spPr>
            <a:xfrm rot="19481136">
              <a:off x="6270356" y="1182222"/>
              <a:ext cx="7054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beam</a:t>
              </a:r>
              <a:endParaRPr lang="en-CH" dirty="0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776BF0-DE76-43F0-9E75-9D67EB453779}"/>
              </a:ext>
            </a:extLst>
          </p:cNvPr>
          <p:cNvCxnSpPr>
            <a:cxnSpLocks/>
            <a:stCxn id="28" idx="0"/>
            <a:endCxn id="11" idx="7"/>
          </p:cNvCxnSpPr>
          <p:nvPr/>
        </p:nvCxnSpPr>
        <p:spPr>
          <a:xfrm flipV="1">
            <a:off x="2523812" y="2524949"/>
            <a:ext cx="398516" cy="5145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9F04AE-2758-41B7-9E45-B710EFE28D3E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2523812" y="1924120"/>
            <a:ext cx="1412809" cy="11153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D41EDBE-5B39-4DEB-BFBC-3392E5C7441D}"/>
              </a:ext>
            </a:extLst>
          </p:cNvPr>
          <p:cNvSpPr txBox="1"/>
          <p:nvPr/>
        </p:nvSpPr>
        <p:spPr>
          <a:xfrm>
            <a:off x="2869460" y="3521820"/>
            <a:ext cx="99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at 20 cm</a:t>
            </a:r>
            <a:endParaRPr lang="en-CH" sz="1200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63D615-E4D1-490C-B4DA-8DCB8A8A0D5A}"/>
              </a:ext>
            </a:extLst>
          </p:cNvPr>
          <p:cNvSpPr txBox="1"/>
          <p:nvPr/>
        </p:nvSpPr>
        <p:spPr>
          <a:xfrm>
            <a:off x="4044277" y="3795652"/>
            <a:ext cx="99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at 200 cm</a:t>
            </a:r>
            <a:endParaRPr lang="en-CH" sz="1200" dirty="0">
              <a:solidFill>
                <a:srgbClr val="0070C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EDDA31-7451-4735-8142-9D3F7CE065C3}"/>
              </a:ext>
            </a:extLst>
          </p:cNvPr>
          <p:cNvSpPr txBox="1"/>
          <p:nvPr/>
        </p:nvSpPr>
        <p:spPr>
          <a:xfrm>
            <a:off x="2230272" y="3273117"/>
            <a:ext cx="99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at 2 cm</a:t>
            </a:r>
            <a:endParaRPr lang="en-CH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97638-E47C-4FC9-9134-53616F4B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98" y="1592542"/>
            <a:ext cx="3738172" cy="3386772"/>
          </a:xfrm>
        </p:spPr>
        <p:txBody>
          <a:bodyPr/>
          <a:lstStyle/>
          <a:p>
            <a:r>
              <a:rPr lang="en-US" b="1" i="1" dirty="0" err="1"/>
              <a:t>Brightify</a:t>
            </a:r>
            <a:r>
              <a:rPr lang="en-US" dirty="0"/>
              <a:t> is going to answer a typical question: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where should we put the guide in order to receive the maximum number of neutrons?</a:t>
            </a:r>
          </a:p>
          <a:p>
            <a:endParaRPr lang="en-US" dirty="0"/>
          </a:p>
          <a:p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68E8E-B4BB-461D-A1A4-28D5FFE6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8" y="179553"/>
            <a:ext cx="5400506" cy="1072754"/>
          </a:xfrm>
        </p:spPr>
        <p:txBody>
          <a:bodyPr>
            <a:normAutofit fontScale="90000"/>
          </a:bodyPr>
          <a:lstStyle/>
          <a:p>
            <a:r>
              <a:rPr lang="en-US" dirty="0"/>
              <a:t>A need for a consistent computational tool for brightness calculation 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68E98-FC6D-4663-A7A0-307284C9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 dirty="0"/>
              <a:t>LENS/ELENA Meeting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740C-BD42-45E4-832A-FDECCEE3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B76393-955E-4AA6-9655-01CF1E92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75" y="1563688"/>
            <a:ext cx="4136606" cy="3044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216E11-E8F6-4509-8A8E-DFB3B57C32FC}"/>
              </a:ext>
            </a:extLst>
          </p:cNvPr>
          <p:cNvSpPr/>
          <p:nvPr/>
        </p:nvSpPr>
        <p:spPr>
          <a:xfrm rot="17339298">
            <a:off x="6685289" y="1529388"/>
            <a:ext cx="1379349" cy="115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34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D594-1FFB-4BAC-9B22-08396F1E9EFA}"/>
              </a:ext>
            </a:extLst>
          </p:cNvPr>
          <p:cNvSpPr txBox="1"/>
          <p:nvPr/>
        </p:nvSpPr>
        <p:spPr>
          <a:xfrm rot="17348866">
            <a:off x="6902359" y="1409734"/>
            <a:ext cx="136385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dirty="0"/>
              <a:t>Neutron guide</a:t>
            </a:r>
            <a:endParaRPr lang="en-CH" sz="1401" dirty="0"/>
          </a:p>
        </p:txBody>
      </p:sp>
    </p:spTree>
    <p:extLst>
      <p:ext uri="{BB962C8B-B14F-4D97-AF65-F5344CB8AC3E}">
        <p14:creationId xmlns:p14="http://schemas.microsoft.com/office/powerpoint/2010/main" val="22780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55773</TotalTime>
  <Words>1289</Words>
  <Application>Microsoft Office PowerPoint</Application>
  <PresentationFormat>On-screen Show (16:9)</PresentationFormat>
  <Paragraphs>282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Big Caslon Medium</vt:lpstr>
      <vt:lpstr>Calibri</vt:lpstr>
      <vt:lpstr>Cambria Math</vt:lpstr>
      <vt:lpstr>CharisSIL-Italic</vt:lpstr>
      <vt:lpstr>Franklin Gothic Demi Cond</vt:lpstr>
      <vt:lpstr>Helvetica Light</vt:lpstr>
      <vt:lpstr>Helvetica Neue</vt:lpstr>
      <vt:lpstr>Roboto Black</vt:lpstr>
      <vt:lpstr>Wingdings</vt:lpstr>
      <vt:lpstr>Thème Office</vt:lpstr>
      <vt:lpstr> Brightify: A tool for calculating brightness  in neutron sources</vt:lpstr>
      <vt:lpstr>Content</vt:lpstr>
      <vt:lpstr>Definition Brightness / Brilliance</vt:lpstr>
      <vt:lpstr>Brightness: constant of motion Liouville’s theorem</vt:lpstr>
      <vt:lpstr>Brightness in simulations</vt:lpstr>
      <vt:lpstr>Brightness in simulations</vt:lpstr>
      <vt:lpstr>Two methods in practice</vt:lpstr>
      <vt:lpstr>The bothering part! Inconsistency</vt:lpstr>
      <vt:lpstr>A need for a consistent computational tool for brightness calculation </vt:lpstr>
      <vt:lpstr>Prerequisite</vt:lpstr>
      <vt:lpstr>How the brightness tool works?  </vt:lpstr>
      <vt:lpstr>Back to the examples we had before</vt:lpstr>
      <vt:lpstr>Back to the examples we had before</vt:lpstr>
      <vt:lpstr>Case-Study No.1 Point source</vt:lpstr>
      <vt:lpstr>Case-Study No.2 Superfast (&gt; 1 MeV) neutron brightness</vt:lpstr>
      <vt:lpstr>Case-Study No.3 2 GeV beam, Bispectral moderator</vt:lpstr>
      <vt:lpstr>Case-Study No.4 brightness inside the moderator</vt:lpstr>
      <vt:lpstr>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Akhyani Mina</cp:lastModifiedBy>
  <cp:revision>578</cp:revision>
  <cp:lastPrinted>2020-02-17T10:22:34Z</cp:lastPrinted>
  <dcterms:created xsi:type="dcterms:W3CDTF">2019-04-02T06:24:35Z</dcterms:created>
  <dcterms:modified xsi:type="dcterms:W3CDTF">2023-03-24T09:58:05Z</dcterms:modified>
</cp:coreProperties>
</file>