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7" r:id="rId2"/>
    <p:sldId id="272" r:id="rId3"/>
    <p:sldId id="295" r:id="rId4"/>
    <p:sldId id="268" r:id="rId5"/>
    <p:sldId id="275" r:id="rId6"/>
    <p:sldId id="269" r:id="rId7"/>
    <p:sldId id="281" r:id="rId8"/>
    <p:sldId id="278" r:id="rId9"/>
    <p:sldId id="279" r:id="rId10"/>
    <p:sldId id="280" r:id="rId11"/>
    <p:sldId id="294" r:id="rId12"/>
    <p:sldId id="283" r:id="rId13"/>
    <p:sldId id="282" r:id="rId14"/>
    <p:sldId id="271" r:id="rId15"/>
    <p:sldId id="277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6" autoAdjust="0"/>
    <p:restoredTop sz="93209" autoAdjust="0"/>
  </p:normalViewPr>
  <p:slideViewPr>
    <p:cSldViewPr snapToGrid="0" snapToObjects="1">
      <p:cViewPr varScale="1">
        <p:scale>
          <a:sx n="116" d="100"/>
          <a:sy n="116" d="100"/>
        </p:scale>
        <p:origin x="22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2023-04-19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2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63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How to do procurement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020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19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2023-04-19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2023-04-19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5t.github.io/tof-tools/lab?path=accessible.ipyn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Cryostats and Magnets for MPS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STAP meeting April 2023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Alex Holmes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sv-SE" sz="1200" b="1" dirty="0">
                <a:solidFill>
                  <a:schemeClr val="bg1"/>
                </a:solidFill>
              </a:rPr>
              <a:t>2023-04-24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406F-BE69-C685-271A-9B8D6399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Pool &amp; Instrument Cryostats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0FC33-A664-A9C8-B5C1-C1A13359C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9E17B-2AD4-8004-90E3-EC07F886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4937B1-2B50-6618-7CD6-771CFBC13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Cryo meeting held – information gathered from instrument stakeholders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392A15-E2CC-0789-F484-44B73B5C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2023-04-23</a:t>
            </a:fld>
            <a:endParaRPr lang="sv-SE" dirty="0"/>
          </a:p>
        </p:txBody>
      </p:sp>
      <p:graphicFrame>
        <p:nvGraphicFramePr>
          <p:cNvPr id="12" name="Content Placeholder 18">
            <a:extLst>
              <a:ext uri="{FF2B5EF4-FFF2-40B4-BE49-F238E27FC236}">
                <a16:creationId xmlns:a16="http://schemas.microsoft.com/office/drawing/2014/main" id="{5E6936FB-21D1-15B3-F374-08FE51A901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228734"/>
              </p:ext>
            </p:extLst>
          </p:nvPr>
        </p:nvGraphicFramePr>
        <p:xfrm>
          <a:off x="433353" y="1446416"/>
          <a:ext cx="11758647" cy="7205002"/>
        </p:xfrm>
        <a:graphic>
          <a:graphicData uri="http://schemas.openxmlformats.org/drawingml/2006/table">
            <a:tbl>
              <a:tblPr/>
              <a:tblGrid>
                <a:gridCol w="852462">
                  <a:extLst>
                    <a:ext uri="{9D8B030D-6E8A-4147-A177-3AD203B41FA5}">
                      <a16:colId xmlns:a16="http://schemas.microsoft.com/office/drawing/2014/main" val="880238176"/>
                    </a:ext>
                  </a:extLst>
                </a:gridCol>
                <a:gridCol w="694881">
                  <a:extLst>
                    <a:ext uri="{9D8B030D-6E8A-4147-A177-3AD203B41FA5}">
                      <a16:colId xmlns:a16="http://schemas.microsoft.com/office/drawing/2014/main" val="2157803795"/>
                    </a:ext>
                  </a:extLst>
                </a:gridCol>
                <a:gridCol w="779044">
                  <a:extLst>
                    <a:ext uri="{9D8B030D-6E8A-4147-A177-3AD203B41FA5}">
                      <a16:colId xmlns:a16="http://schemas.microsoft.com/office/drawing/2014/main" val="3721369549"/>
                    </a:ext>
                  </a:extLst>
                </a:gridCol>
                <a:gridCol w="710301">
                  <a:extLst>
                    <a:ext uri="{9D8B030D-6E8A-4147-A177-3AD203B41FA5}">
                      <a16:colId xmlns:a16="http://schemas.microsoft.com/office/drawing/2014/main" val="2404562038"/>
                    </a:ext>
                  </a:extLst>
                </a:gridCol>
                <a:gridCol w="696382">
                  <a:extLst>
                    <a:ext uri="{9D8B030D-6E8A-4147-A177-3AD203B41FA5}">
                      <a16:colId xmlns:a16="http://schemas.microsoft.com/office/drawing/2014/main" val="4225946194"/>
                    </a:ext>
                  </a:extLst>
                </a:gridCol>
                <a:gridCol w="724542">
                  <a:extLst>
                    <a:ext uri="{9D8B030D-6E8A-4147-A177-3AD203B41FA5}">
                      <a16:colId xmlns:a16="http://schemas.microsoft.com/office/drawing/2014/main" val="739974831"/>
                    </a:ext>
                  </a:extLst>
                </a:gridCol>
                <a:gridCol w="940529">
                  <a:extLst>
                    <a:ext uri="{9D8B030D-6E8A-4147-A177-3AD203B41FA5}">
                      <a16:colId xmlns:a16="http://schemas.microsoft.com/office/drawing/2014/main" val="3255159235"/>
                    </a:ext>
                  </a:extLst>
                </a:gridCol>
                <a:gridCol w="388832">
                  <a:extLst>
                    <a:ext uri="{9D8B030D-6E8A-4147-A177-3AD203B41FA5}">
                      <a16:colId xmlns:a16="http://schemas.microsoft.com/office/drawing/2014/main" val="929804884"/>
                    </a:ext>
                  </a:extLst>
                </a:gridCol>
                <a:gridCol w="1021965">
                  <a:extLst>
                    <a:ext uri="{9D8B030D-6E8A-4147-A177-3AD203B41FA5}">
                      <a16:colId xmlns:a16="http://schemas.microsoft.com/office/drawing/2014/main" val="2609148171"/>
                    </a:ext>
                  </a:extLst>
                </a:gridCol>
                <a:gridCol w="1054113">
                  <a:extLst>
                    <a:ext uri="{9D8B030D-6E8A-4147-A177-3AD203B41FA5}">
                      <a16:colId xmlns:a16="http://schemas.microsoft.com/office/drawing/2014/main" val="2314873287"/>
                    </a:ext>
                  </a:extLst>
                </a:gridCol>
                <a:gridCol w="484989">
                  <a:extLst>
                    <a:ext uri="{9D8B030D-6E8A-4147-A177-3AD203B41FA5}">
                      <a16:colId xmlns:a16="http://schemas.microsoft.com/office/drawing/2014/main" val="4115617950"/>
                    </a:ext>
                  </a:extLst>
                </a:gridCol>
                <a:gridCol w="1121908">
                  <a:extLst>
                    <a:ext uri="{9D8B030D-6E8A-4147-A177-3AD203B41FA5}">
                      <a16:colId xmlns:a16="http://schemas.microsoft.com/office/drawing/2014/main" val="2244646385"/>
                    </a:ext>
                  </a:extLst>
                </a:gridCol>
                <a:gridCol w="617358">
                  <a:extLst>
                    <a:ext uri="{9D8B030D-6E8A-4147-A177-3AD203B41FA5}">
                      <a16:colId xmlns:a16="http://schemas.microsoft.com/office/drawing/2014/main" val="1953621634"/>
                    </a:ext>
                  </a:extLst>
                </a:gridCol>
                <a:gridCol w="1671341">
                  <a:extLst>
                    <a:ext uri="{9D8B030D-6E8A-4147-A177-3AD203B41FA5}">
                      <a16:colId xmlns:a16="http://schemas.microsoft.com/office/drawing/2014/main" val="1562817071"/>
                    </a:ext>
                  </a:extLst>
                </a:gridCol>
              </a:tblGrid>
              <a:tr h="815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Instrument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Top/floor loading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Interface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Tail/</a:t>
                      </a:r>
                      <a:b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window material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Rotation (Insert/ </a:t>
                      </a:r>
                      <a:b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stack)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Other alignment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ULT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Cryofurnace</a:t>
                      </a:r>
                      <a:endParaRPr lang="en-GB" sz="14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Typical measurement time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IVC size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Special geometric constraints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 OVC option?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Compatibility group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572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ODIN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IMG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L0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tack rotation available, stick needed also.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XYZ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hours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lose as possible to detector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1?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959275"/>
                  </a:ext>
                </a:extLst>
              </a:tr>
              <a:tr h="1462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MAGIC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L0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stick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XYZ stage below equipment. Sample in rotation centre. Cryostat needs alignment too. 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 &lt;5% &gt;300K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easurement2-3h, expt days. 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50mm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Coils - reduced tail. 120mm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879641"/>
                  </a:ext>
                </a:extLst>
              </a:tr>
              <a:tr h="1462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BIFROST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Own/L1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Stack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1-7 days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70mm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6274"/>
                  </a:ext>
                </a:extLst>
              </a:tr>
              <a:tr h="1462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CSPEC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TL/FL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L1*,L2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Insert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xyz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easurement hours, expt days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70mm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700mm diam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F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360128"/>
                  </a:ext>
                </a:extLst>
              </a:tr>
              <a:tr h="1462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MIRACLES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L3*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insert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xyz</a:t>
                      </a:r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70mm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400mm pot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327491"/>
                  </a:ext>
                </a:extLst>
              </a:tr>
              <a:tr h="1462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TREX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Insert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xyz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70mm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oils – need response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130704"/>
                  </a:ext>
                </a:extLst>
              </a:tr>
              <a:tr h="1462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LOKI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SANS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Stack</a:t>
                      </a:r>
                    </a:p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Could be done but no rotation stage yet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Xyz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motor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(y)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(y)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mins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50mm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Same as odin.</a:t>
                      </a:r>
                    </a:p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in WMB &lt;80mm.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795289"/>
                  </a:ext>
                </a:extLst>
              </a:tr>
              <a:tr h="1462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ESTIA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Sapphire (optical alignment), Al or Si ok for diff.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Stack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exapod L2, rotation L1, L0 fixed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ours-minutes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Side loading flow. 2</a:t>
                      </a:r>
                      <a:r>
                        <a:rPr lang="en-GB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spin filter limits size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572244"/>
                  </a:ext>
                </a:extLst>
              </a:tr>
              <a:tr h="1462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FREIA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455630"/>
                  </a:ext>
                </a:extLst>
              </a:tr>
              <a:tr h="1462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SKADI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SANS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L1/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Lsans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Stack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Xyz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motor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Minutes-H</a:t>
                      </a:r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ours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70mm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GSANS standard sample size is 2 inches.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829561"/>
                  </a:ext>
                </a:extLst>
              </a:tr>
              <a:tr h="1462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L0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396672"/>
                  </a:ext>
                </a:extLst>
              </a:tr>
              <a:tr h="1462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DREAM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POWDER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TL/FL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Insert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xyz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(tank)</a:t>
                      </a:r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~n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ours-minutes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700mm tank diam.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80082"/>
                  </a:ext>
                </a:extLst>
              </a:tr>
              <a:tr h="1462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HEIMDAL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POWDER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TL/FL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Stack?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Dream+sans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915877"/>
                  </a:ext>
                </a:extLst>
              </a:tr>
              <a:tr h="1462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VESPA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but fixed orientation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xyz</a:t>
                      </a:r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5min-6hour, 30 mins- 2 hours sample changes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100mm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geometry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589396"/>
                  </a:ext>
                </a:extLst>
              </a:tr>
              <a:tr h="1462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NMX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MX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783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45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97AFB75-2B81-EC42-3E2A-F42172EEB5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91" t="-164" r="-16247"/>
          <a:stretch/>
        </p:blipFill>
        <p:spPr>
          <a:xfrm>
            <a:off x="50104" y="0"/>
            <a:ext cx="12192000" cy="68580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9BCDC8-84F7-8E0B-D136-438089D371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4DE57B-774A-4CB7-EA0E-0F995BCDA7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9361B36-F86A-EDD2-66B3-5C7BD2CC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FF3F5-89BC-2A9A-B9E5-1B9D2CFC594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75413"/>
            <a:ext cx="4321175" cy="365125"/>
          </a:xfrm>
        </p:spPr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DE71A-7468-1BE8-9BB0-40ADAE1DEB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75413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F940B61-339F-F377-0010-A0A8DBD9331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75413"/>
            <a:ext cx="83343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558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406F-BE69-C685-271A-9B8D6399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Pool &amp; Instrument Cryostats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0FC33-A664-A9C8-B5C1-C1A13359C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9E17B-2AD4-8004-90E3-EC07F886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897769-C94A-BEE4-34DF-108C0EF1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13412"/>
            <a:ext cx="4993785" cy="5030227"/>
          </a:xfrm>
        </p:spPr>
        <p:txBody>
          <a:bodyPr/>
          <a:lstStyle/>
          <a:p>
            <a:r>
              <a:rPr lang="en-SE" dirty="0"/>
              <a:t>Instrument specific:</a:t>
            </a:r>
          </a:p>
          <a:p>
            <a:r>
              <a:rPr lang="en-SE" dirty="0"/>
              <a:t>BIFROST Delivered and tested</a:t>
            </a:r>
          </a:p>
          <a:p>
            <a:r>
              <a:rPr lang="en-SE" dirty="0"/>
              <a:t>MAGiC – MLZ refurbished Variox with ESS cart (possiblity for additional dilution)</a:t>
            </a:r>
          </a:p>
          <a:p>
            <a:r>
              <a:rPr lang="en-SE" dirty="0"/>
              <a:t>ESTIA – Flow cryo PSI procurement starting June with help from PSI SE group</a:t>
            </a:r>
          </a:p>
          <a:p>
            <a:r>
              <a:rPr lang="en-SE" dirty="0"/>
              <a:t>DREAM 20 position cryofurnace in progress by instrument team. 2x Orange Cryofurnaces coming from LLB.</a:t>
            </a:r>
          </a:p>
          <a:p>
            <a:r>
              <a:rPr lang="en-SE" dirty="0"/>
              <a:t>CSPEC tender in preparation, limited engineering support available.</a:t>
            </a:r>
          </a:p>
          <a:p>
            <a:pPr marL="0" indent="0">
              <a:buNone/>
            </a:pPr>
            <a:endParaRPr lang="en-SE" dirty="0"/>
          </a:p>
          <a:p>
            <a:endParaRPr lang="en-SE" dirty="0"/>
          </a:p>
          <a:p>
            <a:endParaRPr lang="en-SE" dirty="0"/>
          </a:p>
          <a:p>
            <a:pPr marL="0" indent="0">
              <a:buNone/>
            </a:pPr>
            <a:endParaRPr lang="en-SE" dirty="0"/>
          </a:p>
          <a:p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EE1064-F498-F18A-21B0-170010A0B29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SE" dirty="0"/>
              <a:t>Others/Pool :</a:t>
            </a:r>
          </a:p>
          <a:p>
            <a:r>
              <a:rPr lang="en-SE" dirty="0"/>
              <a:t>Dry cryo for diffraction &amp; electrochemistry</a:t>
            </a:r>
          </a:p>
          <a:p>
            <a:r>
              <a:rPr lang="en-SE" dirty="0"/>
              <a:t>Tender still in preparation 🫣</a:t>
            </a:r>
          </a:p>
          <a:p>
            <a:r>
              <a:rPr lang="en-SE" dirty="0"/>
              <a:t>Framework agreements to be set up, starting with dry systems – task for OZ supported by ATH, JF.</a:t>
            </a:r>
          </a:p>
          <a:p>
            <a:r>
              <a:rPr lang="en-SE" dirty="0"/>
              <a:t>ULT - OZ</a:t>
            </a:r>
          </a:p>
          <a:p>
            <a:endParaRPr lang="en-S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4937B1-2B50-6618-7CD6-771CFBC13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400" i="1" dirty="0">
                <a:solidFill>
                  <a:schemeClr val="tx1"/>
                </a:solidFill>
              </a:rPr>
              <a:t>Oleksiy </a:t>
            </a:r>
            <a:r>
              <a:rPr lang="en-GB" sz="2400" i="1" dirty="0" err="1">
                <a:solidFill>
                  <a:schemeClr val="tx1"/>
                </a:solidFill>
              </a:rPr>
              <a:t>Zadorozhko</a:t>
            </a:r>
            <a:r>
              <a:rPr lang="en-SE" sz="2400" i="1" dirty="0">
                <a:solidFill>
                  <a:schemeClr val="tx1"/>
                </a:solidFill>
              </a:rPr>
              <a:t> to be main cryo responsible</a:t>
            </a:r>
            <a:r>
              <a:rPr lang="en-SE" i="1" dirty="0">
                <a:solidFill>
                  <a:schemeClr val="tx1"/>
                </a:solidFill>
              </a:rPr>
              <a:t> after 29/5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392A15-E2CC-0789-F484-44B73B5C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2023-04-23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47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4CD8E-879A-8722-1C31-28BEA1AB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Other cryo/magnet related projects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15F758-5A76-A0AD-6731-36D8F9E7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85EB5-83B3-B694-658C-C6F008E8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13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CE1037-7E7F-CFD0-AFB6-D2B98F96A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SE" dirty="0"/>
              <a:t>Sample stick rotation stages for 50/70mm cryostats/magnets </a:t>
            </a:r>
            <a:br>
              <a:rPr lang="en-SE" dirty="0"/>
            </a:br>
            <a:r>
              <a:rPr lang="en-SE" dirty="0"/>
              <a:t>(drawings being finalised)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Magnetic force testing rig </a:t>
            </a:r>
            <a:br>
              <a:rPr lang="en-SE" dirty="0"/>
            </a:br>
            <a:r>
              <a:rPr lang="en-SE" dirty="0"/>
              <a:t>(drawings finalised, transducers bought, manufacture ready to go)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Vacuum interface testing vessel </a:t>
            </a:r>
            <a:br>
              <a:rPr lang="en-SE" dirty="0"/>
            </a:br>
            <a:r>
              <a:rPr lang="en-SE" dirty="0"/>
              <a:t>(consultation with manufacturer done, design complete, being reviewed)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Extra Huginn &amp; adaptation to OC</a:t>
            </a:r>
            <a:br>
              <a:rPr lang="en-SE" dirty="0"/>
            </a:br>
            <a:r>
              <a:rPr lang="en-SE" dirty="0"/>
              <a:t>(Stick with IVC done and leak tested, 2nd Huginn assembled and in testing, software move from Utgård to E03 not trivial but now tested)</a:t>
            </a:r>
          </a:p>
          <a:p>
            <a:pPr lvl="1">
              <a:buFont typeface="Wingdings" pitchFamily="2" charset="2"/>
              <a:buChar char="§"/>
            </a:pPr>
            <a:endParaRPr lang="en-SE" dirty="0"/>
          </a:p>
          <a:p>
            <a:pPr lvl="1">
              <a:buFont typeface="Wingdings" pitchFamily="2" charset="2"/>
              <a:buChar char="§"/>
            </a:pP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4599E0-718F-66A2-2B45-348C40703CC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AEB483-C5BD-A91B-FFEE-5293EAC16F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In progress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19452BC-BDE6-8541-227D-A1ABC703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2023-04-24</a:t>
            </a:fld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C75501-5A37-DA6F-C200-15D473672F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592" y="1189559"/>
            <a:ext cx="4152900" cy="1511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1EC146-32A3-821E-14BC-E6345F5855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520" y="3073675"/>
            <a:ext cx="3444542" cy="18306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0C546B-2DA3-7FDC-8DE3-C05A2C6AC7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815" y="3739736"/>
            <a:ext cx="2222176" cy="27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3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1418F35-25F0-F047-989C-3E7D038B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Helium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1AAFA-8158-5D32-C177-583B2DD41F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Slides from JF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72B2E3-A091-0678-9698-5DFA17B77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115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</a:t>
            </a:fld>
            <a:endParaRPr lang="sv-SE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217875"/>
              </p:ext>
            </p:extLst>
          </p:nvPr>
        </p:nvGraphicFramePr>
        <p:xfrm>
          <a:off x="1611976" y="1774126"/>
          <a:ext cx="7168822" cy="4120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8822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>
                        <a:buFontTx/>
                        <a:buNone/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1	Pumping cart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Tx/>
                        <a:buNone/>
                        <a:tabLst>
                          <a:tab pos="357188" algn="l"/>
                        </a:tabLst>
                      </a:pPr>
                      <a:r>
                        <a:rPr lang="en-GB" sz="200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	Bifrost cryostat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  <a:tabLst>
                          <a:tab pos="357188" algn="l"/>
                        </a:tabLst>
                      </a:pPr>
                      <a:r>
                        <a:rPr lang="en-GB" sz="200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	8T magnet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  <a:tabLst>
                          <a:tab pos="357188" algn="l"/>
                        </a:tabLst>
                      </a:pPr>
                      <a:r>
                        <a:rPr lang="en-GB" sz="200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	Warm bore magnet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89663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Tx/>
                        <a:buNone/>
                        <a:tabLst>
                          <a:tab pos="357188" algn="l"/>
                        </a:tabLst>
                      </a:pPr>
                      <a:r>
                        <a:rPr lang="en-GB" sz="200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	15T magnet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13222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  <a:tabLst>
                          <a:tab pos="357188" algn="l"/>
                        </a:tabLst>
                      </a:pPr>
                      <a:r>
                        <a:rPr lang="en-GB" sz="200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	Spectroscopy magnet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3212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  <a:tabLst>
                          <a:tab pos="357188" algn="l"/>
                        </a:tabLst>
                      </a:pPr>
                      <a:r>
                        <a:rPr lang="en-GB" sz="200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	Cryostats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066788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Tx/>
                        <a:buNone/>
                        <a:tabLst>
                          <a:tab pos="357188" algn="l"/>
                        </a:tabLst>
                      </a:pPr>
                      <a:r>
                        <a:rPr lang="en-GB" sz="200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	Other projects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09616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Tx/>
                        <a:buNone/>
                        <a:tabLst>
                          <a:tab pos="357188" algn="l"/>
                        </a:tabLst>
                      </a:pPr>
                      <a:r>
                        <a:rPr lang="en-GB" sz="200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	Helium Management (JF)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522269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>
                <a:solidFill>
                  <a:schemeClr val="bg1"/>
                </a:solidFill>
              </a:rPr>
              <a:t>2023-04-19</a:t>
            </a:fld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71DB-FEDE-7580-DD68-C8908AD14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Acknowledgements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9F286D-CB52-3195-B766-6E3AAA7BD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0EAEB-FCE3-5A84-E8A3-89193956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D95108-B10E-9BB1-25F1-472EEADD9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448097"/>
            <a:ext cx="4993785" cy="4768062"/>
          </a:xfrm>
        </p:spPr>
        <p:txBody>
          <a:bodyPr/>
          <a:lstStyle/>
          <a:p>
            <a:pPr marL="82550" lvl="1" indent="0">
              <a:buNone/>
            </a:pPr>
            <a:r>
              <a:rPr lang="en-SE" dirty="0"/>
              <a:t>Richard Ammer</a:t>
            </a:r>
          </a:p>
          <a:p>
            <a:pPr marL="82550" lvl="1" indent="0">
              <a:buNone/>
            </a:pPr>
            <a:r>
              <a:rPr lang="en-SE" dirty="0"/>
              <a:t>Philipp Arnold</a:t>
            </a:r>
          </a:p>
          <a:p>
            <a:pPr marL="82550" lvl="1" indent="0">
              <a:buNone/>
            </a:pPr>
            <a:r>
              <a:rPr lang="en-SE" dirty="0"/>
              <a:t>Niklas Ektröm</a:t>
            </a:r>
          </a:p>
          <a:p>
            <a:pPr marL="82550" lvl="1" indent="0">
              <a:buNone/>
            </a:pPr>
            <a:r>
              <a:rPr lang="en-SE" dirty="0"/>
              <a:t>Xavier Fabrèges</a:t>
            </a:r>
          </a:p>
          <a:p>
            <a:pPr marL="82550" lvl="1" indent="0">
              <a:buNone/>
            </a:pPr>
            <a:r>
              <a:rPr lang="en-SE" dirty="0"/>
              <a:t>Jarek Fydrych</a:t>
            </a:r>
          </a:p>
          <a:p>
            <a:pPr marL="82550" lvl="1" indent="0">
              <a:buNone/>
            </a:pPr>
            <a:r>
              <a:rPr lang="en-SE" dirty="0"/>
              <a:t>Andreas Hagelberg</a:t>
            </a:r>
          </a:p>
          <a:p>
            <a:pPr marL="82550" lvl="1" indent="0">
              <a:buNone/>
            </a:pPr>
            <a:r>
              <a:rPr lang="en-SE" dirty="0"/>
              <a:t>Karl Hampus Lenton</a:t>
            </a:r>
          </a:p>
          <a:p>
            <a:pPr marL="82550" lvl="1" indent="0">
              <a:buNone/>
            </a:pPr>
            <a:r>
              <a:rPr lang="en-SE" dirty="0"/>
              <a:t>Hal Lee</a:t>
            </a:r>
          </a:p>
          <a:p>
            <a:pPr marL="82550" lvl="1" indent="0">
              <a:buNone/>
            </a:pPr>
            <a:r>
              <a:rPr lang="en-SE" dirty="0"/>
              <a:t>Karl Hampus Lenton</a:t>
            </a:r>
          </a:p>
          <a:p>
            <a:pPr marL="82550" lvl="1" indent="0">
              <a:buNone/>
            </a:pPr>
            <a:r>
              <a:rPr lang="en-SE" dirty="0"/>
              <a:t>L</a:t>
            </a:r>
            <a:r>
              <a:rPr lang="en-GB" dirty="0"/>
              <a:t>a</a:t>
            </a:r>
            <a:r>
              <a:rPr lang="en-SE" dirty="0"/>
              <a:t>urence Page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90D965-B7C1-B8D0-AD0C-B6BCD5BAED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16492" y="1448097"/>
            <a:ext cx="4993785" cy="4768062"/>
          </a:xfrm>
        </p:spPr>
        <p:txBody>
          <a:bodyPr/>
          <a:lstStyle/>
          <a:p>
            <a:pPr marL="82550" lvl="1" indent="0">
              <a:buNone/>
            </a:pPr>
            <a:r>
              <a:rPr lang="en-SE" dirty="0"/>
              <a:t>Anders Pettersson</a:t>
            </a:r>
          </a:p>
          <a:p>
            <a:pPr marL="82550" lvl="1" indent="0">
              <a:buNone/>
            </a:pPr>
            <a:r>
              <a:rPr lang="en-SE" dirty="0"/>
              <a:t>Tobias Quispe</a:t>
            </a:r>
          </a:p>
          <a:p>
            <a:pPr marL="82550" lvl="1" indent="0">
              <a:buNone/>
            </a:pPr>
            <a:r>
              <a:rPr lang="en-SE" dirty="0"/>
              <a:t>Nathalie de Ruette </a:t>
            </a:r>
          </a:p>
          <a:p>
            <a:pPr marL="82550" lvl="1" indent="0">
              <a:buNone/>
            </a:pPr>
            <a:r>
              <a:rPr lang="en-SE" dirty="0"/>
              <a:t>Lauritz Saxtrup</a:t>
            </a:r>
          </a:p>
          <a:p>
            <a:r>
              <a:rPr lang="en-SE" dirty="0"/>
              <a:t>And of course the guidance and support of Caroline Curfs</a:t>
            </a:r>
          </a:p>
          <a:p>
            <a:r>
              <a:rPr lang="en-SE" dirty="0"/>
              <a:t>Not forgetting the valuable wisdom from the STAP members and input from many other ESS staff.</a:t>
            </a:r>
          </a:p>
          <a:p>
            <a:pPr marL="0" indent="0">
              <a:buNone/>
            </a:pPr>
            <a:endParaRPr lang="en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A0D69-597C-A680-82D9-C409FE2AD1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Many thanks to:</a:t>
            </a:r>
          </a:p>
          <a:p>
            <a:endParaRPr lang="en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F1F403-FB2C-C105-E8E5-B361A1F8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2023-04-23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177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11" y="160370"/>
            <a:ext cx="9360000" cy="657339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Pumping cart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6509" y="848824"/>
            <a:ext cx="9360000" cy="507076"/>
          </a:xfrm>
        </p:spPr>
        <p:txBody>
          <a:bodyPr/>
          <a:lstStyle/>
          <a:p>
            <a:r>
              <a:rPr lang="en-GB" dirty="0"/>
              <a:t>Prototype tested and working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2023-04-19</a:t>
            </a:fld>
            <a:endParaRPr lang="sv-SE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78B4435-F603-B850-0E99-C4E24107046C}"/>
              </a:ext>
            </a:extLst>
          </p:cNvPr>
          <p:cNvSpPr>
            <a:spLocks noGrp="1" noChangeAspect="1" noChangeArrowheads="1"/>
          </p:cNvSpPr>
          <p:nvPr>
            <p:ph idx="13"/>
          </p:nvPr>
        </p:nvSpPr>
        <p:spPr bwMode="auto">
          <a:xfrm>
            <a:off x="8611512" y="3346973"/>
            <a:ext cx="3557115" cy="351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Font typeface="Wingdings" pitchFamily="2" charset="2"/>
              <a:buChar char="§"/>
            </a:pPr>
            <a:r>
              <a:rPr lang="en-SE" dirty="0"/>
              <a:t>Separate VTI and sample space pumps. </a:t>
            </a:r>
            <a:br>
              <a:rPr lang="en-SE" dirty="0"/>
            </a:br>
            <a:r>
              <a:rPr lang="en-SE" dirty="0"/>
              <a:t>(36/15 m</a:t>
            </a:r>
            <a:r>
              <a:rPr lang="en-SE" baseline="30000" dirty="0"/>
              <a:t>3</a:t>
            </a:r>
            <a:r>
              <a:rPr lang="en-SE" dirty="0"/>
              <a:t>/h)</a:t>
            </a:r>
          </a:p>
          <a:p>
            <a:pPr lvl="1">
              <a:buFont typeface="Wingdings" pitchFamily="2" charset="2"/>
              <a:buChar char="§"/>
            </a:pPr>
            <a:r>
              <a:rPr lang="en-SE" dirty="0"/>
              <a:t>Semiautomated pump/ flush of whole system during preparation</a:t>
            </a:r>
          </a:p>
          <a:p>
            <a:pPr marL="144000" lvl="1" indent="0">
              <a:buNone/>
            </a:pPr>
            <a:r>
              <a:rPr lang="en-US" dirty="0"/>
              <a:t>To do – integrate LN2 &amp; He monitoring</a:t>
            </a:r>
          </a:p>
          <a:p>
            <a:pPr marL="144000" lvl="1" indent="0">
              <a:buNone/>
            </a:pPr>
            <a:r>
              <a:rPr lang="en-US" dirty="0"/>
              <a:t>Now building first 5 more (with vacuum group help)</a:t>
            </a:r>
          </a:p>
          <a:p>
            <a:pPr marL="144000" lvl="1" indent="0">
              <a:buNone/>
            </a:pPr>
            <a:endParaRPr lang="en-S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EB6310-AF2A-8773-4055-1DC3942338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543" y="34562"/>
            <a:ext cx="3759668" cy="28197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A0F929-D1AD-D3FF-75C1-57619AB514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09" y="1355900"/>
            <a:ext cx="2986610" cy="3982146"/>
          </a:xfrm>
          <a:prstGeom prst="rect">
            <a:avLst/>
          </a:pr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491" y="2885510"/>
            <a:ext cx="4759801" cy="3051569"/>
          </a:xfrm>
        </p:spPr>
        <p:txBody>
          <a:bodyPr/>
          <a:lstStyle/>
          <a:p>
            <a:pPr lvl="1"/>
            <a:r>
              <a:rPr lang="en-US" dirty="0"/>
              <a:t>Modular - Electronics &amp; gas handling racks separate. Can be operated without PLC.</a:t>
            </a:r>
          </a:p>
          <a:p>
            <a:pPr lvl="1"/>
            <a:r>
              <a:rPr lang="en-US" dirty="0"/>
              <a:t>Analogue &amp; digital gauges for easy monitoring</a:t>
            </a:r>
          </a:p>
          <a:p>
            <a:pPr lvl="1"/>
            <a:r>
              <a:rPr lang="en-US" dirty="0"/>
              <a:t>Automation via Beckhoff/LS336/</a:t>
            </a:r>
            <a:r>
              <a:rPr lang="en-US" dirty="0" err="1"/>
              <a:t>octopy</a:t>
            </a:r>
            <a:r>
              <a:rPr lang="en-US" dirty="0"/>
              <a:t> of needle valve and flushing cycle</a:t>
            </a:r>
          </a:p>
          <a:p>
            <a:pPr lvl="1"/>
            <a:r>
              <a:rPr lang="en-US" dirty="0"/>
              <a:t>Touch screen interface</a:t>
            </a:r>
          </a:p>
          <a:p>
            <a:pPr lvl="1"/>
            <a:r>
              <a:rPr lang="en-US" dirty="0"/>
              <a:t>Manual valve state readable at a glance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623F18-9FBB-4E9A-6DEE-8A657657B343}"/>
              </a:ext>
            </a:extLst>
          </p:cNvPr>
          <p:cNvSpPr txBox="1"/>
          <p:nvPr/>
        </p:nvSpPr>
        <p:spPr>
          <a:xfrm>
            <a:off x="4131027" y="2516222"/>
            <a:ext cx="1622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sz="2000" dirty="0">
                <a:solidFill>
                  <a:srgbClr val="666666"/>
                </a:solidFill>
              </a:rPr>
              <a:t>Key features:</a:t>
            </a:r>
          </a:p>
        </p:txBody>
      </p:sp>
    </p:spTree>
    <p:extLst>
      <p:ext uri="{BB962C8B-B14F-4D97-AF65-F5344CB8AC3E}">
        <p14:creationId xmlns:p14="http://schemas.microsoft.com/office/powerpoint/2010/main" val="10745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277C56-3EF8-495F-98AC-A7E8CE6D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BIFROST cryostat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F5D470B-BE7E-49E6-B723-2EFD0840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756E12-8A7A-4F8A-8D1C-AE175B11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108556F-5D32-452D-B384-98CCF3F44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2" y="1562400"/>
            <a:ext cx="3927778" cy="4768062"/>
          </a:xfrm>
        </p:spPr>
        <p:txBody>
          <a:bodyPr/>
          <a:lstStyle/>
          <a:p>
            <a:pPr marL="4826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Two rounds of fixing –dimensions of tail &amp; leak (due to indium seal between OVC and VTI insert).</a:t>
            </a:r>
          </a:p>
          <a:p>
            <a:pPr marL="4826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Tested, with new pumping cart.</a:t>
            </a:r>
          </a:p>
          <a:p>
            <a:pPr marL="4826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 temperature of 1.32K reached at heat exchanger (assuming calibration is correct, definitely &lt;1.4K)</a:t>
            </a:r>
          </a:p>
          <a:p>
            <a:pPr lvl="1"/>
            <a:r>
              <a:rPr lang="en-SE" sz="2000" dirty="0"/>
              <a:t>Mechanical integration complete and test mounted on BIFROST instrument stack.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57A266-1EA8-4A09-8126-11EA28233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SAT passed - finally</a:t>
            </a:r>
          </a:p>
          <a:p>
            <a:endParaRPr lang="sv-SE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D218966-D5E4-FCB7-ABF9-02C2EBCED8C3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930" y="1446416"/>
            <a:ext cx="4499374" cy="3374530"/>
          </a:xfrm>
        </p:spPr>
      </p:pic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FB21B05D-41C5-3F45-94B7-7EEA5B44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2023-04-19</a:t>
            </a:fld>
            <a:endParaRPr lang="sv-S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E1643A-360E-FE0B-2905-7DCA8C5198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0" y="0"/>
            <a:ext cx="2743200" cy="365760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12EDCB0-38CC-D326-01E4-F7CFEED0BF1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642" y="3593814"/>
            <a:ext cx="2448140" cy="3264186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26C207-757A-28AF-A25C-7D8B5B428211}"/>
              </a:ext>
            </a:extLst>
          </p:cNvPr>
          <p:cNvSpPr txBox="1"/>
          <p:nvPr/>
        </p:nvSpPr>
        <p:spPr>
          <a:xfrm>
            <a:off x="4445930" y="5088418"/>
            <a:ext cx="37279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Needle valve motor remains to be integrated into ESS Beckhoff control (or replaced with ESS standard motor).</a:t>
            </a:r>
            <a:endParaRPr lang="en-US" sz="2000" dirty="0"/>
          </a:p>
          <a:p>
            <a:pPr marL="285750" indent="-285750" algn="l">
              <a:buFont typeface="Wingdings" pitchFamily="2" charset="2"/>
              <a:buChar char="§"/>
            </a:pPr>
            <a:endParaRPr lang="en-SE" sz="2000" dirty="0"/>
          </a:p>
        </p:txBody>
      </p:sp>
    </p:spTree>
    <p:extLst>
      <p:ext uri="{BB962C8B-B14F-4D97-AF65-F5344CB8AC3E}">
        <p14:creationId xmlns:p14="http://schemas.microsoft.com/office/powerpoint/2010/main" val="8707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DE52089-65F1-3898-98AE-0989631E028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r="-1567"/>
          <a:stretch/>
        </p:blipFill>
        <p:spPr>
          <a:xfrm>
            <a:off x="5506497" y="1092866"/>
            <a:ext cx="6842927" cy="4768850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8T Magnet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62752E2-2F80-4819-B076-C4D61E38A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1" y="1562400"/>
            <a:ext cx="4320448" cy="4768062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Critical Design Review passed 11/4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Manufacture now starting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Delivery due July 2024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Discussions with Quality division prompted a lot of internal debate, hopefully leading to workable rules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2AF575-E0B9-46E1-9056-42B34ED44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LLB in-kind contribution to ESS</a:t>
            </a:r>
          </a:p>
          <a:p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2023-04-19</a:t>
            </a:fld>
            <a:endParaRPr lang="sv-S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67C362-F237-F1B6-5590-DA31EA900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53" y="4137299"/>
            <a:ext cx="3693187" cy="26109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D607FD-288D-E486-4B0C-29182EB1FFC6}"/>
              </a:ext>
            </a:extLst>
          </p:cNvPr>
          <p:cNvSpPr txBox="1"/>
          <p:nvPr/>
        </p:nvSpPr>
        <p:spPr>
          <a:xfrm>
            <a:off x="5506497" y="6033534"/>
            <a:ext cx="4989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Dilution insert: Tender in preparation (XF@LLB)</a:t>
            </a:r>
          </a:p>
        </p:txBody>
      </p:sp>
    </p:spTree>
    <p:extLst>
      <p:ext uri="{BB962C8B-B14F-4D97-AF65-F5344CB8AC3E}">
        <p14:creationId xmlns:p14="http://schemas.microsoft.com/office/powerpoint/2010/main" val="1574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F19A-18F9-4955-C6ED-3B50DFFC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Warm bore magnet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45108-3DF7-4F71-5BB7-96E6B5173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52708-BAC2-6A06-186A-03D880CEB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972795-1E3A-EB3D-1BCE-951A2CC3D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E" dirty="0"/>
              <a:t>Based on TOFTOF magnet design with updated for polarisation compatibility</a:t>
            </a:r>
          </a:p>
          <a:p>
            <a:pPr marL="0" indent="0">
              <a:buNone/>
            </a:pPr>
            <a:r>
              <a:rPr lang="en-SE" dirty="0"/>
              <a:t>Design study completed by HTS110, significant help from Hal Lee, Artur Glavic. </a:t>
            </a:r>
          </a:p>
          <a:p>
            <a:pPr marL="0" indent="0">
              <a:buNone/>
            </a:pPr>
            <a:r>
              <a:rPr lang="en-SE" dirty="0"/>
              <a:t>Settled on pure assymmetic system</a:t>
            </a:r>
          </a:p>
          <a:p>
            <a:pPr marL="0" indent="0">
              <a:buNone/>
            </a:pPr>
            <a:r>
              <a:rPr lang="en-SE" dirty="0"/>
              <a:t>Full procurement to be released imminently</a:t>
            </a:r>
          </a:p>
          <a:p>
            <a:pPr marL="0" indent="0">
              <a:buNone/>
            </a:pPr>
            <a:r>
              <a:rPr lang="en-SE" dirty="0"/>
              <a:t>Delivery Q3/24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8437B9-659E-45E9-03FA-7045EF8E8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2.1 T Assymmetric warm bore for </a:t>
            </a:r>
            <a:r>
              <a:rPr lang="en-SE" b="1" dirty="0"/>
              <a:t>ESTIA</a:t>
            </a:r>
            <a:r>
              <a:rPr lang="en-SE" dirty="0"/>
              <a:t>, LOKI, SKADI (and others)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88BB439-1D30-D175-F293-13DBC6D1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2023-04-23</a:t>
            </a:fld>
            <a:endParaRPr lang="sv-SE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E380A22-EB13-EB49-2DD3-77341D85BC7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656" y="1914212"/>
            <a:ext cx="3793885" cy="4768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A74985-7C9D-067B-3DAD-EF9A15D70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901" y="1282588"/>
            <a:ext cx="3588099" cy="2374980"/>
          </a:xfrm>
          <a:prstGeom prst="rect">
            <a:avLst/>
          </a:prstGeom>
        </p:spPr>
      </p:pic>
      <p:pic>
        <p:nvPicPr>
          <p:cNvPr id="15" name="pg_pg27.png">
            <a:extLst>
              <a:ext uri="{FF2B5EF4-FFF2-40B4-BE49-F238E27FC236}">
                <a16:creationId xmlns:a16="http://schemas.microsoft.com/office/drawing/2014/main" id="{E2EB889D-EA7D-97B0-9258-4BD057127EF6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635" y="4330742"/>
            <a:ext cx="3102787" cy="232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909188D-AEBE-3D30-4856-6AF6CFFBEE8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0151" y="1082637"/>
            <a:ext cx="3730209" cy="356184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C8346E-CE08-332F-3ABE-27DBBCDD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15T Magnet (ex HZB VM1B)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A744E-F806-8F35-639F-C9022AB1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ADFFE-12FA-8E71-AC1A-058BE310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8B1A506-C7C1-E3F0-534A-D3341F9BD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38994" y="3362863"/>
            <a:ext cx="3994443" cy="299583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E7AAB1-5360-0762-9DA3-44DE347E97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To be used on Bifrost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CA4A277-4BCF-6A59-8E0A-FC7F4FAF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2023-04-21</a:t>
            </a:fld>
            <a:endParaRPr lang="sv-S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A6615B-CBB4-F8A0-B549-EE14EA0534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1864" y="336171"/>
            <a:ext cx="3242268" cy="24317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9CF943-8A96-030B-2F74-91E108831B07}"/>
              </a:ext>
            </a:extLst>
          </p:cNvPr>
          <p:cNvSpPr txBox="1"/>
          <p:nvPr/>
        </p:nvSpPr>
        <p:spPr>
          <a:xfrm>
            <a:off x="970309" y="1438102"/>
            <a:ext cx="34582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SE" dirty="0">
                <a:solidFill>
                  <a:srgbClr val="666666"/>
                </a:solidFill>
              </a:rPr>
              <a:t>Refurbished (fresh MLI on tail, new o-rings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SE" dirty="0">
                <a:solidFill>
                  <a:srgbClr val="666666"/>
                </a:solidFill>
              </a:rPr>
              <a:t>Dry run carried out moving to cold box hall to be able to recovery helium during cooldown – deemed a bit too risky (forklift rebooted!!).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SE" dirty="0">
                <a:solidFill>
                  <a:srgbClr val="666666"/>
                </a:solidFill>
              </a:rPr>
              <a:t>Leak tested at 300K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SE" dirty="0">
                <a:solidFill>
                  <a:srgbClr val="666666"/>
                </a:solidFill>
              </a:rPr>
              <a:t>Precooled with Nitrogen, leak tested at 77K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SE" dirty="0">
                <a:solidFill>
                  <a:srgbClr val="666666"/>
                </a:solidFill>
              </a:rPr>
              <a:t>Cart with Mercury controllers set up and integrated into octopy.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SE" dirty="0">
                <a:solidFill>
                  <a:srgbClr val="666666"/>
                </a:solidFill>
              </a:rPr>
              <a:t>Full cooldown to be done once helium recovery available in E03 (next few weeks)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F2BC98-C8EB-26E4-B4B3-DED418BDB5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666" y="4637833"/>
            <a:ext cx="3730209" cy="220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C79F-369A-EF16-BB20-43B554226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Spectroscopy Magnet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624F3A-D442-365B-B9C3-BB7184EF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B1FD8-F576-08FE-B518-B38507F9A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2D8338-38EB-FFAE-71F7-BF24AE859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912870"/>
          </a:xfrm>
        </p:spPr>
        <p:txBody>
          <a:bodyPr/>
          <a:lstStyle/>
          <a:p>
            <a:r>
              <a:rPr lang="en-SE" dirty="0"/>
              <a:t>Priority from instruments (CSPEC, TREX) is </a:t>
            </a:r>
            <a:r>
              <a:rPr lang="en-SE" b="1" dirty="0"/>
              <a:t>low background </a:t>
            </a:r>
            <a:r>
              <a:rPr lang="en-SE" dirty="0"/>
              <a:t>and</a:t>
            </a:r>
            <a:r>
              <a:rPr lang="en-SE" b="1" dirty="0"/>
              <a:t> high field</a:t>
            </a:r>
            <a:r>
              <a:rPr lang="en-SE" dirty="0"/>
              <a:t>, more than largest possible aperture.</a:t>
            </a:r>
          </a:p>
          <a:p>
            <a:r>
              <a:rPr lang="en-SE" dirty="0"/>
              <a:t>Traditional designs have </a:t>
            </a:r>
            <a:r>
              <a:rPr lang="en-SE" b="1" dirty="0"/>
              <a:t>thick Al rings </a:t>
            </a:r>
            <a:r>
              <a:rPr lang="en-SE" dirty="0"/>
              <a:t>to support forces between coils – </a:t>
            </a:r>
            <a:r>
              <a:rPr lang="en-SE" b="1" dirty="0"/>
              <a:t>high background</a:t>
            </a:r>
            <a:r>
              <a:rPr lang="en-SE" dirty="0"/>
              <a:t>.</a:t>
            </a:r>
          </a:p>
          <a:p>
            <a:r>
              <a:rPr lang="en-SE" dirty="0"/>
              <a:t>Newer designs (e.g. 8T magnet) have </a:t>
            </a:r>
            <a:r>
              <a:rPr lang="en-SE" b="1" dirty="0"/>
              <a:t>open segments</a:t>
            </a:r>
            <a:r>
              <a:rPr lang="en-SE" dirty="0"/>
              <a:t>, at expense of field or coverage.</a:t>
            </a:r>
          </a:p>
          <a:p>
            <a:r>
              <a:rPr lang="en-SE" dirty="0"/>
              <a:t>Time of Flight means some obstructions in openings can be tolerated without loss of too much (q,E) coverage. Broad spectroscopic features can be fitted even with some missing data.</a:t>
            </a:r>
          </a:p>
          <a:p>
            <a:r>
              <a:rPr lang="en-SE" dirty="0"/>
              <a:t> ➙  </a:t>
            </a:r>
            <a:r>
              <a:rPr lang="en-SE" b="1" dirty="0"/>
              <a:t>Radial supports</a:t>
            </a:r>
            <a:r>
              <a:rPr lang="en-SE" dirty="0"/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4A9734-9462-9CE4-74F6-AE5E2AED68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425065"/>
            <a:ext cx="4993785" cy="4768062"/>
          </a:xfrm>
        </p:spPr>
        <p:txBody>
          <a:bodyPr/>
          <a:lstStyle/>
          <a:p>
            <a:r>
              <a:rPr lang="en-SE" dirty="0"/>
              <a:t>Kick-off meeting held with ESS instrument  stakeholders.</a:t>
            </a:r>
          </a:p>
          <a:p>
            <a:r>
              <a:rPr lang="en-SE" dirty="0"/>
              <a:t>Tool from Greg Tucker (DMSC) </a:t>
            </a:r>
          </a:p>
          <a:p>
            <a:endParaRPr lang="en-SE" dirty="0"/>
          </a:p>
          <a:p>
            <a:endParaRPr lang="en-SE" dirty="0"/>
          </a:p>
          <a:p>
            <a:endParaRPr lang="en-SE" dirty="0"/>
          </a:p>
          <a:p>
            <a:endParaRPr lang="en-SE" dirty="0"/>
          </a:p>
          <a:p>
            <a:endParaRPr lang="en-SE" dirty="0"/>
          </a:p>
          <a:p>
            <a:endParaRPr lang="en-SE" dirty="0"/>
          </a:p>
          <a:p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5F4B99-1B8E-FB65-9937-DFBB8561C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06962"/>
            <a:ext cx="10590986" cy="507076"/>
          </a:xfrm>
        </p:spPr>
        <p:txBody>
          <a:bodyPr/>
          <a:lstStyle/>
          <a:p>
            <a:r>
              <a:rPr lang="en-SE" dirty="0"/>
              <a:t>Next new magnet – a novel high field magnet for direct geometry spectroscopy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E12A3E6-CC4C-1272-72B2-B415D2C7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2023-04-21</a:t>
            </a:fld>
            <a:endParaRPr lang="sv-S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85DAC4-B744-13F1-59C7-7C99F23744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821" y="2584333"/>
            <a:ext cx="3432591" cy="29162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D6B4BC-3FD8-4A61-68E0-C75391F96F9B}"/>
              </a:ext>
            </a:extLst>
          </p:cNvPr>
          <p:cNvSpPr txBox="1"/>
          <p:nvPr/>
        </p:nvSpPr>
        <p:spPr>
          <a:xfrm>
            <a:off x="6373692" y="5497028"/>
            <a:ext cx="61000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1600" b="0" i="0" dirty="0">
                <a:effectLst/>
                <a:latin typeface="Calibri" panose="020F0502020204030204" pitchFamily="34" charset="0"/>
                <a:hlinkClick r:id="rId4" tooltip="https://g5t.github.io/tof-tools/lab?path=accessible.ipynb"/>
              </a:rPr>
              <a:t>https://g5t.github.io/tof-tools/lab?path=accessible.ipynb</a:t>
            </a:r>
            <a:endParaRPr lang="en-SE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89A271-22B8-D984-B035-4D2FF8898EBC}"/>
              </a:ext>
            </a:extLst>
          </p:cNvPr>
          <p:cNvSpPr txBox="1"/>
          <p:nvPr/>
        </p:nvSpPr>
        <p:spPr>
          <a:xfrm>
            <a:off x="6457705" y="5802061"/>
            <a:ext cx="51952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SE" sz="2000" dirty="0">
                <a:solidFill>
                  <a:srgbClr val="666666"/>
                </a:solidFill>
              </a:rPr>
              <a:t>Preliminary discussions with OxInst. Design study quoted, to be started ASAP followed by open procurement.</a:t>
            </a:r>
          </a:p>
        </p:txBody>
      </p:sp>
    </p:spTree>
    <p:extLst>
      <p:ext uri="{BB962C8B-B14F-4D97-AF65-F5344CB8AC3E}">
        <p14:creationId xmlns:p14="http://schemas.microsoft.com/office/powerpoint/2010/main" val="389844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7288</TotalTime>
  <Words>1323</Words>
  <Application>Microsoft Macintosh PowerPoint</Application>
  <PresentationFormat>Widescreen</PresentationFormat>
  <Paragraphs>349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Cryostats and Magnets for MPS</vt:lpstr>
      <vt:lpstr>Agenda</vt:lpstr>
      <vt:lpstr>Acknowledgements</vt:lpstr>
      <vt:lpstr>Pumping cart</vt:lpstr>
      <vt:lpstr>BIFROST cryostat</vt:lpstr>
      <vt:lpstr>8T Magnet</vt:lpstr>
      <vt:lpstr>Warm bore magnet</vt:lpstr>
      <vt:lpstr>15T Magnet (ex HZB VM1B)</vt:lpstr>
      <vt:lpstr>Spectroscopy Magnet</vt:lpstr>
      <vt:lpstr>Pool &amp; Instrument Cryostats</vt:lpstr>
      <vt:lpstr>PowerPoint Presentation</vt:lpstr>
      <vt:lpstr>Pool &amp; Instrument Cryostats</vt:lpstr>
      <vt:lpstr>Other cryo/magnet related projects </vt:lpstr>
      <vt:lpstr>Helium Management</vt:lpstr>
      <vt:lpstr>Finish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Holmes</dc:creator>
  <cp:lastModifiedBy>Alex Holmes</cp:lastModifiedBy>
  <cp:revision>15</cp:revision>
  <cp:lastPrinted>2019-03-08T10:27:30Z</cp:lastPrinted>
  <dcterms:created xsi:type="dcterms:W3CDTF">2023-04-19T08:17:54Z</dcterms:created>
  <dcterms:modified xsi:type="dcterms:W3CDTF">2023-04-24T09:46:25Z</dcterms:modified>
</cp:coreProperties>
</file>