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395" r:id="rId3"/>
    <p:sldId id="386" r:id="rId4"/>
    <p:sldId id="397" r:id="rId5"/>
    <p:sldId id="399" r:id="rId6"/>
    <p:sldId id="396" r:id="rId7"/>
    <p:sldId id="393" r:id="rId8"/>
    <p:sldId id="378" r:id="rId9"/>
    <p:sldId id="401" r:id="rId10"/>
    <p:sldId id="402" r:id="rId11"/>
    <p:sldId id="398" r:id="rId12"/>
    <p:sldId id="403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CC99"/>
    <a:srgbClr val="666666"/>
    <a:srgbClr val="CCCCCC"/>
    <a:srgbClr val="FEE6CC"/>
    <a:srgbClr val="CCDFDB"/>
    <a:srgbClr val="E5F0EC"/>
    <a:srgbClr val="D7E59A"/>
    <a:srgbClr val="EBF1CB"/>
    <a:srgbClr val="CD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19" autoAdjust="0"/>
    <p:restoredTop sz="94681" autoAdjust="0"/>
  </p:normalViewPr>
  <p:slideViewPr>
    <p:cSldViewPr snapToGrid="0" snapToObjects="1">
      <p:cViewPr varScale="1">
        <p:scale>
          <a:sx n="59" d="100"/>
          <a:sy n="59" d="100"/>
        </p:scale>
        <p:origin x="480" y="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446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21B3D-5505-43EF-B5D4-0C9FD1774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2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714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5167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4027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5382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3493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82518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20725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8919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3471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  <p:pic>
        <p:nvPicPr>
          <p:cNvPr id="9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pic>
        <p:nvPicPr>
          <p:cNvPr id="9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FDD8-E9D5-414B-9D01-E73C6B8A8FCA}" type="datetime1">
              <a:rPr lang="sv-SE" smtClean="0"/>
              <a:t>2023-04-25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pic>
        <p:nvPicPr>
          <p:cNvPr id="9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91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pic>
        <p:nvPicPr>
          <p:cNvPr id="11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pic>
        <p:nvPicPr>
          <p:cNvPr id="10" name="Picture 2" descr="League of advanced European Neutron Sourc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77500"/>
            <a:ext cx="3184226" cy="11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2023-04-25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2.emf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4.wdp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017" y="1987826"/>
            <a:ext cx="10084255" cy="3075186"/>
          </a:xfrm>
        </p:spPr>
        <p:txBody>
          <a:bodyPr/>
          <a:lstStyle/>
          <a:p>
            <a:r>
              <a:rPr lang="en-SE" sz="4400" dirty="0"/>
              <a:t>Polarisation</a:t>
            </a:r>
            <a:r>
              <a:rPr lang="en-US" sz="4400" dirty="0"/>
              <a:t> Project in MPS</a:t>
            </a:r>
            <a:r>
              <a:rPr lang="en-SE" sz="4400" dirty="0"/>
              <a:t/>
            </a:r>
            <a:br>
              <a:rPr lang="en-SE" sz="4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SE" sz="2000" dirty="0"/>
              <a:t>Wai Tung (Hal) Lee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07017" y="6117873"/>
            <a:ext cx="3215183" cy="459883"/>
          </a:xfrm>
        </p:spPr>
        <p:txBody>
          <a:bodyPr/>
          <a:lstStyle/>
          <a:p>
            <a:r>
              <a:rPr lang="en-SE" sz="1200" b="1" dirty="0">
                <a:solidFill>
                  <a:schemeClr val="bg1"/>
                </a:solidFill>
              </a:rPr>
              <a:t>202</a:t>
            </a:r>
            <a:r>
              <a:rPr lang="en-GB" sz="1200" b="1" dirty="0">
                <a:solidFill>
                  <a:schemeClr val="bg1"/>
                </a:solidFill>
              </a:rPr>
              <a:t>3-04</a:t>
            </a:r>
            <a:r>
              <a:rPr lang="en-SE" sz="1200" b="1" dirty="0">
                <a:solidFill>
                  <a:schemeClr val="bg1"/>
                </a:solidFill>
              </a:rPr>
              <a:t>-</a:t>
            </a:r>
            <a:r>
              <a:rPr lang="en-GB" sz="1200" b="1" dirty="0">
                <a:solidFill>
                  <a:schemeClr val="bg1"/>
                </a:solidFill>
              </a:rPr>
              <a:t>24 MPS STAP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6910A-E95A-6E36-5D46-7DD800753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78" y="1009984"/>
            <a:ext cx="1104265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sp>
        <p:nvSpPr>
          <p:cNvPr id="40" name="Rounded Rectangle 39"/>
          <p:cNvSpPr/>
          <p:nvPr/>
        </p:nvSpPr>
        <p:spPr>
          <a:xfrm>
            <a:off x="3926781" y="1860910"/>
            <a:ext cx="4077935" cy="4659086"/>
          </a:xfrm>
          <a:prstGeom prst="roundRect">
            <a:avLst>
              <a:gd name="adj" fmla="val 4555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4013783" y="2001534"/>
            <a:ext cx="3901087" cy="4426106"/>
            <a:chOff x="379361" y="2218240"/>
            <a:chExt cx="3901087" cy="4426106"/>
          </a:xfrm>
        </p:grpSpPr>
        <p:grpSp>
          <p:nvGrpSpPr>
            <p:cNvPr id="42" name="Group 41"/>
            <p:cNvGrpSpPr/>
            <p:nvPr/>
          </p:nvGrpSpPr>
          <p:grpSpPr>
            <a:xfrm>
              <a:off x="379361" y="2218240"/>
              <a:ext cx="3901087" cy="3867613"/>
              <a:chOff x="5613872" y="2060131"/>
              <a:chExt cx="4376696" cy="431690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3872" y="2060131"/>
                <a:ext cx="2239561" cy="203992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48" t="24329" r="38931" b="29817"/>
              <a:stretch/>
            </p:blipFill>
            <p:spPr>
              <a:xfrm>
                <a:off x="8089352" y="2109607"/>
                <a:ext cx="1728000" cy="1872000"/>
              </a:xfrm>
              <a:prstGeom prst="rect">
                <a:avLst/>
              </a:prstGeom>
            </p:spPr>
          </p:pic>
          <p:sp>
            <p:nvSpPr>
              <p:cNvPr id="48" name="TextBox 17"/>
              <p:cNvSpPr txBox="1"/>
              <p:nvPr/>
            </p:nvSpPr>
            <p:spPr>
              <a:xfrm>
                <a:off x="5822066" y="3993266"/>
                <a:ext cx="1616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E" sz="1200" dirty="0"/>
                  <a:t>Lab-based polariser</a:t>
                </a:r>
                <a:endParaRPr lang="en-GB" sz="1200" dirty="0"/>
              </a:p>
            </p:txBody>
          </p:sp>
          <p:sp>
            <p:nvSpPr>
              <p:cNvPr id="49" name="TextBox 18"/>
              <p:cNvSpPr txBox="1"/>
              <p:nvPr/>
            </p:nvSpPr>
            <p:spPr>
              <a:xfrm>
                <a:off x="8348693" y="4002282"/>
                <a:ext cx="1271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E" sz="1200" dirty="0"/>
                  <a:t>SKADI analyser</a:t>
                </a:r>
                <a:endParaRPr lang="en-GB" sz="1200" dirty="0"/>
              </a:p>
            </p:txBody>
          </p:sp>
          <p:sp>
            <p:nvSpPr>
              <p:cNvPr id="50" name="TextBox 19"/>
              <p:cNvSpPr txBox="1"/>
              <p:nvPr/>
            </p:nvSpPr>
            <p:spPr>
              <a:xfrm>
                <a:off x="5676860" y="5861742"/>
                <a:ext cx="2276676" cy="515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Narrow-angle </a:t>
                </a:r>
                <a:r>
                  <a:rPr lang="en-US" sz="1200" dirty="0" err="1"/>
                  <a:t>analyser</a:t>
                </a:r>
                <a:r>
                  <a:rPr lang="en-US" sz="1200" dirty="0"/>
                  <a:t> coil </a:t>
                </a:r>
              </a:p>
              <a:p>
                <a:r>
                  <a:rPr lang="en-US" sz="1200" dirty="0"/>
                  <a:t>Large uniform field volume</a:t>
                </a:r>
                <a:endParaRPr lang="en-GB" sz="1200" dirty="0"/>
              </a:p>
            </p:txBody>
          </p:sp>
          <p:sp>
            <p:nvSpPr>
              <p:cNvPr id="51" name="TextBox 20"/>
              <p:cNvSpPr txBox="1"/>
              <p:nvPr/>
            </p:nvSpPr>
            <p:spPr>
              <a:xfrm>
                <a:off x="7929692" y="5855525"/>
                <a:ext cx="2060876" cy="515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Wide-angle </a:t>
                </a:r>
                <a:r>
                  <a:rPr lang="en-US" sz="1200" dirty="0" err="1"/>
                  <a:t>analyser</a:t>
                </a:r>
                <a:r>
                  <a:rPr lang="en-US" sz="1200" dirty="0"/>
                  <a:t> coil uniformity volume</a:t>
                </a: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429001" y="6044182"/>
              <a:ext cx="202927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E" sz="1100" dirty="0"/>
                <a:t>Designed by Joel Hagman. Advisor: Tommy Nylander, Lund University. SREss3 grant.</a:t>
              </a:r>
              <a:endParaRPr lang="en-GB" sz="11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159834" y="1854777"/>
            <a:ext cx="3768162" cy="4659086"/>
            <a:chOff x="7964396" y="1892903"/>
            <a:chExt cx="3768162" cy="4659086"/>
          </a:xfrm>
        </p:grpSpPr>
        <p:sp>
          <p:nvSpPr>
            <p:cNvPr id="13" name="Rounded Rectangle 12"/>
            <p:cNvSpPr/>
            <p:nvPr/>
          </p:nvSpPr>
          <p:spPr>
            <a:xfrm>
              <a:off x="7964396" y="1892903"/>
              <a:ext cx="3694922" cy="4659086"/>
            </a:xfrm>
            <a:prstGeom prst="roundRect">
              <a:avLst>
                <a:gd name="adj" fmla="val 4555"/>
              </a:avLst>
            </a:prstGeom>
            <a:solidFill>
              <a:schemeClr val="bg1"/>
            </a:solidFill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083513" y="2009557"/>
              <a:ext cx="3649045" cy="2148112"/>
              <a:chOff x="4379168" y="2170922"/>
              <a:chExt cx="3234685" cy="214811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379168" y="2170922"/>
                <a:ext cx="3010677" cy="1803240"/>
                <a:chOff x="4379168" y="2170922"/>
                <a:chExt cx="3010677" cy="180324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83577" y="2295331"/>
                  <a:ext cx="1078060" cy="135915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1" name="Group 30"/>
                <p:cNvGrpSpPr/>
                <p:nvPr/>
              </p:nvGrpSpPr>
              <p:grpSpPr>
                <a:xfrm>
                  <a:off x="6371221" y="2170922"/>
                  <a:ext cx="1018624" cy="1710614"/>
                  <a:chOff x="7329165" y="2058955"/>
                  <a:chExt cx="937757" cy="1766596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7377404" y="2058955"/>
                    <a:ext cx="880354" cy="883298"/>
                    <a:chOff x="7377404" y="2058955"/>
                    <a:chExt cx="880354" cy="883298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377404" y="2058955"/>
                      <a:ext cx="880354" cy="88329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7506707" y="2342375"/>
                      <a:ext cx="41549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SE" sz="900" dirty="0"/>
                        <a:t>H=0</a:t>
                      </a:r>
                    </a:p>
                    <a:p>
                      <a:r>
                        <a:rPr lang="en-SE" sz="900" dirty="0"/>
                        <a:t>T=5K</a:t>
                      </a:r>
                      <a:endParaRPr lang="en-GB" sz="900" dirty="0"/>
                    </a:p>
                  </p:txBody>
                </p: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7329165" y="2780524"/>
                    <a:ext cx="937757" cy="1045027"/>
                    <a:chOff x="7329165" y="2780524"/>
                    <a:chExt cx="937757" cy="1045027"/>
                  </a:xfrm>
                </p:grpSpPr>
                <p:pic>
                  <p:nvPicPr>
                    <p:cNvPr id="36" name="Picture 35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329165" y="2780524"/>
                      <a:ext cx="937757" cy="10450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7820838" y="3079493"/>
                      <a:ext cx="42832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SE" sz="900" dirty="0"/>
                        <a:t>H=5T</a:t>
                      </a:r>
                    </a:p>
                    <a:p>
                      <a:r>
                        <a:rPr lang="en-SE" sz="900" dirty="0"/>
                        <a:t>T=5K</a:t>
                      </a:r>
                      <a:endParaRPr lang="en-GB" sz="900" dirty="0"/>
                    </a:p>
                  </p:txBody>
                </p:sp>
              </p:grpSp>
            </p:grp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79168" y="2230595"/>
                  <a:ext cx="939988" cy="1484965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33" name="TextBox 41"/>
                <p:cNvSpPr txBox="1"/>
                <p:nvPr/>
              </p:nvSpPr>
              <p:spPr>
                <a:xfrm>
                  <a:off x="4574255" y="3712552"/>
                  <a:ext cx="174098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SE" sz="1100" dirty="0"/>
                    <a:t>Hexaferrite, Pol. SANS, ILL D33 </a:t>
                  </a:r>
                  <a:endParaRPr lang="en-GB" sz="1100" dirty="0"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4379168" y="3888147"/>
                <a:ext cx="323468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E" sz="1100" dirty="0"/>
                  <a:t>Data analysed by Annika Stellhorn. Advisor: Elizabeth Blackburn, Lund University. SREss3 grant.</a:t>
                </a:r>
                <a:endParaRPr lang="en-GB" sz="11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208750" y="4190135"/>
              <a:ext cx="3271349" cy="2275631"/>
              <a:chOff x="4736013" y="4410269"/>
              <a:chExt cx="2975891" cy="227563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9789" y="5237468"/>
                <a:ext cx="915702" cy="77144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4130" y="4410270"/>
                <a:ext cx="927774" cy="788241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6836359" y="5277460"/>
                <a:ext cx="482824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E" sz="900" b="1" dirty="0">
                    <a:solidFill>
                      <a:schemeClr val="bg1"/>
                    </a:solidFill>
                  </a:rPr>
                  <a:t>3.1mT</a:t>
                </a:r>
                <a:endParaRPr lang="en-GB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826320" y="4471917"/>
                <a:ext cx="482824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E" sz="900" b="1" dirty="0">
                    <a:solidFill>
                      <a:schemeClr val="bg1"/>
                    </a:solidFill>
                  </a:rPr>
                  <a:t>1.4mT</a:t>
                </a:r>
                <a:endParaRPr lang="en-GB" sz="9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769668" y="6073198"/>
                <a:ext cx="2868912" cy="612702"/>
                <a:chOff x="4483530" y="6073198"/>
                <a:chExt cx="2868912" cy="612702"/>
              </a:xfrm>
            </p:grpSpPr>
            <p:sp>
              <p:nvSpPr>
                <p:cNvPr id="26" name="TextBox 63"/>
                <p:cNvSpPr txBox="1"/>
                <p:nvPr/>
              </p:nvSpPr>
              <p:spPr>
                <a:xfrm>
                  <a:off x="4832402" y="6073198"/>
                  <a:ext cx="217719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SE" sz="1100" dirty="0"/>
                    <a:t>Silicon steel, Pol. Imaging, PSI BOA </a:t>
                  </a:r>
                  <a:endParaRPr lang="en-GB" sz="1100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483530" y="6255013"/>
                  <a:ext cx="2868912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SE" sz="1100" dirty="0"/>
                    <a:t>Measured by Alex Backs. Advisor: Dmytro Orlov, Lund University. SREss3 grant.</a:t>
                  </a:r>
                  <a:endParaRPr lang="en-GB" sz="1100" dirty="0"/>
                </a:p>
              </p:txBody>
            </p:sp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84" r="21279" b="-894"/>
              <a:stretch/>
            </p:blipFill>
            <p:spPr>
              <a:xfrm rot="5400000">
                <a:off x="5466403" y="4672868"/>
                <a:ext cx="1456564" cy="103090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03" r="-310"/>
              <a:stretch/>
            </p:blipFill>
            <p:spPr>
              <a:xfrm>
                <a:off x="4736013" y="4410269"/>
                <a:ext cx="839116" cy="1563304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886326" y="5931550"/>
                <a:ext cx="52129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E" sz="1000" dirty="0"/>
                  <a:t>Model</a:t>
                </a:r>
                <a:endParaRPr lang="en-GB" sz="10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63746" y="5915999"/>
                <a:ext cx="84670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E" sz="1000" dirty="0"/>
                  <a:t>Design/Build</a:t>
                </a:r>
                <a:endParaRPr lang="en-GB" sz="10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81734" y="5922220"/>
                <a:ext cx="64472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E" sz="1000" dirty="0"/>
                  <a:t>Measure</a:t>
                </a:r>
                <a:endParaRPr lang="en-GB" sz="1000" dirty="0"/>
              </a:p>
            </p:txBody>
          </p:sp>
        </p:grp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04BD2DC9-EBC2-CDBA-045A-1B5CDEE0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GB" dirty="0"/>
              <a:t>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6CB88-8FB2-94A1-DEA2-3DDB415C17CC}"/>
              </a:ext>
            </a:extLst>
          </p:cNvPr>
          <p:cNvSpPr txBox="1"/>
          <p:nvPr/>
        </p:nvSpPr>
        <p:spPr>
          <a:xfrm>
            <a:off x="466725" y="901236"/>
            <a:ext cx="1133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Science-drive development: engage in scientific studies that feedback to instrumentation designs.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with MPS to evaluate magnet design for </a:t>
            </a:r>
            <a:r>
              <a:rPr lang="en-US" dirty="0" err="1"/>
              <a:t>polarisation</a:t>
            </a:r>
            <a:r>
              <a:rPr lang="en-US" dirty="0"/>
              <a:t> applications.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Innovation: larger uniform field volume and angular coverage than any coil design found in literature.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738E0-93DC-1C09-9801-180D7DE50C1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8103" r="31623" b="3486"/>
          <a:stretch/>
        </p:blipFill>
        <p:spPr>
          <a:xfrm>
            <a:off x="854207" y="2159123"/>
            <a:ext cx="1163790" cy="14155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64E9DE2-D613-F978-66D5-33F9AD0DC1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22" y="4064819"/>
            <a:ext cx="1926893" cy="13131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4D67D6F-17C8-8954-07D3-8225F2B491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9353" y="4094470"/>
            <a:ext cx="1729666" cy="139988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1CE5288-BB28-5140-718C-5DC61E0DBF60}"/>
              </a:ext>
            </a:extLst>
          </p:cNvPr>
          <p:cNvSpPr/>
          <p:nvPr/>
        </p:nvSpPr>
        <p:spPr>
          <a:xfrm>
            <a:off x="6069282" y="5827476"/>
            <a:ext cx="1842171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Stack of 4 round coils. </a:t>
            </a:r>
          </a:p>
          <a:p>
            <a:r>
              <a:rPr lang="en-US" sz="1100" dirty="0"/>
              <a:t>Large uniform volume and</a:t>
            </a:r>
          </a:p>
          <a:p>
            <a:r>
              <a:rPr lang="en-US" sz="1100" dirty="0"/>
              <a:t>vertical angle at ±28°</a:t>
            </a:r>
          </a:p>
        </p:txBody>
      </p:sp>
      <p:sp>
        <p:nvSpPr>
          <p:cNvPr id="56" name="Rounded Rectangle 39">
            <a:extLst>
              <a:ext uri="{FF2B5EF4-FFF2-40B4-BE49-F238E27FC236}">
                <a16:creationId xmlns:a16="http://schemas.microsoft.com/office/drawing/2014/main" id="{6805D1C4-A1C6-8A28-66FB-C38BF1B6BC44}"/>
              </a:ext>
            </a:extLst>
          </p:cNvPr>
          <p:cNvSpPr/>
          <p:nvPr/>
        </p:nvSpPr>
        <p:spPr>
          <a:xfrm>
            <a:off x="583086" y="1884114"/>
            <a:ext cx="3240003" cy="4659086"/>
          </a:xfrm>
          <a:prstGeom prst="roundRect">
            <a:avLst>
              <a:gd name="adj" fmla="val 4555"/>
            </a:avLst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779BDC-9D63-0480-AC00-EF70E25828D1}"/>
              </a:ext>
            </a:extLst>
          </p:cNvPr>
          <p:cNvSpPr/>
          <p:nvPr/>
        </p:nvSpPr>
        <p:spPr>
          <a:xfrm>
            <a:off x="2104998" y="2297684"/>
            <a:ext cx="163109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Evaluate design of 2T warm bore magnet for polarized neutron scattering use. </a:t>
            </a:r>
          </a:p>
          <a:p>
            <a:endParaRPr lang="en-US" sz="1100" dirty="0"/>
          </a:p>
          <a:p>
            <a:r>
              <a:rPr lang="en-US" sz="1100" dirty="0"/>
              <a:t>With Ale Holmes, MPS.</a:t>
            </a:r>
            <a:endParaRPr lang="en-GB" sz="110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A93217C-9053-070E-B9BF-D8D4723418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55" y="3951082"/>
            <a:ext cx="1251626" cy="9387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1A3DD2D-DE10-04A6-8A8F-31403CE5DB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6881" y="3874417"/>
            <a:ext cx="1453204" cy="1159982"/>
          </a:xfrm>
          <a:prstGeom prst="rect">
            <a:avLst/>
          </a:prstGeom>
        </p:spPr>
      </p:pic>
      <p:pic>
        <p:nvPicPr>
          <p:cNvPr id="62" name="Picture 2" descr="image002">
            <a:extLst>
              <a:ext uri="{FF2B5EF4-FFF2-40B4-BE49-F238E27FC236}">
                <a16:creationId xmlns:a16="http://schemas.microsoft.com/office/drawing/2014/main" id="{C4FF43E5-FB64-D821-14EB-59DD8E3E7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30" b="264"/>
          <a:stretch/>
        </p:blipFill>
        <p:spPr bwMode="auto">
          <a:xfrm flipH="1">
            <a:off x="932090" y="4994489"/>
            <a:ext cx="2340263" cy="89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D8725E65-DD8D-4C27-6DC7-DEE3F9F08359}"/>
              </a:ext>
            </a:extLst>
          </p:cNvPr>
          <p:cNvSpPr/>
          <p:nvPr/>
        </p:nvSpPr>
        <p:spPr>
          <a:xfrm>
            <a:off x="964720" y="5970588"/>
            <a:ext cx="243219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BIFROST guide field design and prototype building</a:t>
            </a:r>
          </a:p>
        </p:txBody>
      </p:sp>
    </p:spTree>
    <p:extLst>
      <p:ext uri="{BB962C8B-B14F-4D97-AF65-F5344CB8AC3E}">
        <p14:creationId xmlns:p14="http://schemas.microsoft.com/office/powerpoint/2010/main" val="34189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BD2DC9-EBC2-CDBA-045A-1B5CDEE0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6CB88-8FB2-94A1-DEA2-3DDB415C17CC}"/>
              </a:ext>
            </a:extLst>
          </p:cNvPr>
          <p:cNvSpPr txBox="1"/>
          <p:nvPr/>
        </p:nvSpPr>
        <p:spPr>
          <a:xfrm>
            <a:off x="466725" y="1166842"/>
            <a:ext cx="113374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Polarisation</a:t>
            </a:r>
            <a:r>
              <a:rPr lang="en-US" dirty="0"/>
              <a:t> project in MPS supports 10 instruments, together with in-kind and grant contributions.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Runs in parallel to instrument construction projects, with the process designed to seamlessly incorporate the capabilities without compromising instrument construction process or user program.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Regular communication with instrument teams.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Overall project is in the design and initiation phase, with preliminary design reviews approaching.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Adapt proven design to ensure functionality. Innovate to improve on existing design.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MPS staff – advice and help from a diverse experience.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Dedicated staff on </a:t>
            </a:r>
            <a:r>
              <a:rPr lang="en-US" dirty="0" err="1"/>
              <a:t>polarisation</a:t>
            </a:r>
            <a:r>
              <a:rPr lang="en-US" dirty="0"/>
              <a:t> has started on 1</a:t>
            </a:r>
            <a:r>
              <a:rPr lang="en-US" baseline="30000" dirty="0"/>
              <a:t>st</a:t>
            </a:r>
            <a:r>
              <a:rPr lang="en-US" dirty="0"/>
              <a:t> April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In-kind project brings additional help – designer to start on 1</a:t>
            </a:r>
            <a:r>
              <a:rPr lang="en-US" baseline="30000" dirty="0"/>
              <a:t>st</a:t>
            </a:r>
            <a:r>
              <a:rPr lang="en-US" dirty="0"/>
              <a:t> May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staff planned from 2024 &amp; 2025.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Engaging external collaborators who are future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Keeps the user community involved.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Grants bring additional resources.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Feedback from future users and from doing scientific studies drive instrumentation.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Polarisation Project in MPS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8394" y="951488"/>
            <a:ext cx="1064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Science cases established (ESS Polarisation Workshop Report, 21-22 September 2020).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dirty="0"/>
              <a:t>12 of the 15 approved ESS instruments </a:t>
            </a:r>
            <a:r>
              <a:rPr lang="en-US" dirty="0"/>
              <a:t>will provide </a:t>
            </a:r>
            <a:r>
              <a:rPr lang="en-SE" dirty="0"/>
              <a:t>polarised neutrons.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E" dirty="0"/>
              <a:t>Polarisation </a:t>
            </a:r>
            <a:r>
              <a:rPr lang="en-GB" dirty="0"/>
              <a:t>p</a:t>
            </a:r>
            <a:r>
              <a:rPr lang="en-SE" dirty="0" err="1"/>
              <a:t>roject</a:t>
            </a:r>
            <a:r>
              <a:rPr lang="en-US" dirty="0"/>
              <a:t> supports 10 instruments, together with </a:t>
            </a:r>
            <a:r>
              <a:rPr lang="en-SE" dirty="0"/>
              <a:t>in-kind contributions</a:t>
            </a:r>
            <a:r>
              <a:rPr lang="en-US" dirty="0"/>
              <a:t> and</a:t>
            </a:r>
            <a:r>
              <a:rPr lang="en-SE" dirty="0"/>
              <a:t> external grants.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Project</a:t>
            </a:r>
            <a:r>
              <a:rPr lang="en-SE" dirty="0"/>
              <a:t> incorporated into the ESS </a:t>
            </a:r>
            <a:r>
              <a:rPr lang="en-GB" dirty="0" err="1"/>
              <a:t>rebaselined</a:t>
            </a:r>
            <a:r>
              <a:rPr lang="en-GB" dirty="0"/>
              <a:t> </a:t>
            </a:r>
            <a:r>
              <a:rPr lang="en-SE" dirty="0"/>
              <a:t>plan for 2022-2027. 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3F8BE00-F8A5-5B97-FDBA-F3F160D73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4" y="2286398"/>
            <a:ext cx="10198998" cy="39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Techniques for each instrument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371537" y="5805023"/>
            <a:ext cx="11661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SE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Grant acknowledgement: 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SE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(A) W.-T. Lee, E. Blackburn, T. Nylander, D. Orlov, et. al., </a:t>
            </a:r>
            <a:r>
              <a:rPr lang="en-GB" sz="12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Tillväxtverket</a:t>
            </a:r>
            <a:r>
              <a:rPr lang="en-SE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European Regional Development Fund project SREss3 (2020-2023). 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SE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GB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M. Feygenson, E. Babcock, W. Schweika et. al, </a:t>
            </a:r>
            <a:r>
              <a:rPr lang="en-GB" sz="12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Röntgen</a:t>
            </a:r>
            <a:r>
              <a:rPr lang="en-GB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Ångström</a:t>
            </a:r>
            <a:r>
              <a:rPr lang="en-GB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Cluster: </a:t>
            </a:r>
            <a:r>
              <a:rPr lang="en-GB" sz="12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nPDFSAS</a:t>
            </a:r>
            <a:r>
              <a:rPr lang="en-GB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(grant no 2019-</a:t>
            </a:r>
            <a:r>
              <a:rPr lang="en-GB" sz="12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06117_VR</a:t>
            </a:r>
            <a:r>
              <a:rPr lang="en-GB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SE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(C) E. Blackburn, M. </a:t>
            </a:r>
            <a:r>
              <a:rPr lang="en-GB" sz="1200" kern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Månsson</a:t>
            </a:r>
            <a:r>
              <a:rPr lang="en-SE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W.-T  Lee, G. Nilsen, P. Deen, R. </a:t>
            </a:r>
            <a:r>
              <a:rPr lang="en-GB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Toft-Petersen</a:t>
            </a:r>
            <a:r>
              <a:rPr lang="en-SE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M. Pascal, Swedish Research Council (VR) “</a:t>
            </a:r>
            <a:r>
              <a:rPr lang="en-GB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Cooperation with ISIS: instrumentation and methods for ESS</a:t>
            </a:r>
            <a:r>
              <a:rPr lang="en-SE" sz="1200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 Grant # 2021-06157.</a:t>
            </a:r>
            <a:endParaRPr lang="en-GB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753DD-D696-3A78-0726-07FFA2FC9B8B}"/>
              </a:ext>
            </a:extLst>
          </p:cNvPr>
          <p:cNvSpPr txBox="1"/>
          <p:nvPr/>
        </p:nvSpPr>
        <p:spPr>
          <a:xfrm>
            <a:off x="938394" y="951488"/>
            <a:ext cx="1064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Polarisation</a:t>
            </a:r>
            <a:r>
              <a:rPr lang="en-US" dirty="0"/>
              <a:t> equipment: polarizer, </a:t>
            </a:r>
            <a:r>
              <a:rPr lang="en-US" dirty="0" err="1"/>
              <a:t>analyser</a:t>
            </a:r>
            <a:r>
              <a:rPr lang="en-US" dirty="0"/>
              <a:t>, spin-flippers, guide field. </a:t>
            </a:r>
            <a:endParaRPr lang="en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ED6EB-C9F9-B72B-6AF9-23CB60C2E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3" y="1293419"/>
            <a:ext cx="10566603" cy="45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build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753DD-D696-3A78-0726-07FFA2FC9B8B}"/>
              </a:ext>
            </a:extLst>
          </p:cNvPr>
          <p:cNvSpPr txBox="1"/>
          <p:nvPr/>
        </p:nvSpPr>
        <p:spPr>
          <a:xfrm>
            <a:off x="938394" y="951488"/>
            <a:ext cx="1064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 and dedicated equipment, control and data reduction software.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copies of shared equipment to support 3 simultaneous experiments. </a:t>
            </a:r>
            <a:endParaRPr lang="en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661AD8-05F7-7677-6B40-2785A650B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1" y="1597819"/>
            <a:ext cx="11144705" cy="47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proceed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7770" y="960316"/>
            <a:ext cx="114334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dirty="0"/>
              <a:t>1. 	Parallel project to instrument construction projects. </a:t>
            </a:r>
          </a:p>
          <a:p>
            <a:pPr>
              <a:tabLst>
                <a:tab pos="542925" algn="l"/>
              </a:tabLst>
            </a:pPr>
            <a:r>
              <a:rPr lang="en-GB" dirty="0"/>
              <a:t>    2. 	Tollgates: Preliminary design, final design, procurement, construction, installation, commission. </a:t>
            </a:r>
          </a:p>
          <a:p>
            <a:pPr>
              <a:tabLst>
                <a:tab pos="542925" algn="l"/>
              </a:tabLst>
            </a:pPr>
            <a:r>
              <a:rPr lang="en-GB" dirty="0"/>
              <a:t>    3. 	Ensure the instrument construction projects are not compromised.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dirty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/>
              <a:t>Project schedule anchor to instrument construction TG5 &amp; Hot Commissioning.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GB" dirty="0"/>
              <a:t>Installation to start after instrument TG5, i.e. completion of installation.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GB" dirty="0"/>
              <a:t>Hot commissioning as the last item of instrument hot commissioning.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GB" dirty="0"/>
              <a:t>Only proceed when instrument team gives ‘go ahead’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Project’s own resource for design, procurement, construction, test and installation</a:t>
            </a:r>
            <a:r>
              <a:rPr lang="en-GB" dirty="0" smtClean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Outsource works to universities, other labs to reduce demand on ESS staff.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staff involvement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GB" dirty="0"/>
              <a:t>During design, procurement, construction, test: </a:t>
            </a:r>
          </a:p>
          <a:p>
            <a:pPr marL="1171575" lvl="2" indent="-257175">
              <a:buFont typeface="Arial" panose="020B0604020202020204" pitchFamily="34" charset="0"/>
              <a:buChar char="•"/>
            </a:pPr>
            <a:r>
              <a:rPr lang="en-GB" dirty="0"/>
              <a:t>Once a month coordination meeting with instrument scientist(s) of an instrument. Other staff invited based on the issues at hand. </a:t>
            </a:r>
          </a:p>
          <a:p>
            <a:pPr marL="1171575" lvl="2" indent="-257175">
              <a:buFont typeface="Arial" panose="020B0604020202020204" pitchFamily="34" charset="0"/>
              <a:buChar char="•"/>
            </a:pPr>
            <a:r>
              <a:rPr lang="en-GB" dirty="0"/>
              <a:t>Keep to a minimum of information request for parameters critical for design.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GB" dirty="0"/>
              <a:t>Tollgate reviews – instrument team, staff with relevant expertise.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GB" dirty="0"/>
              <a:t>Installation assistance – instrument team, staff with relevant expertise (e.g. metrology, rigging, if needed).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GB" dirty="0"/>
              <a:t>Hot commissioning assistance – instrument team, staff with relevant expertise.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043F6-CD11-18CC-1E63-D7FB0D34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14D72-3873-318F-C2D1-FF92E940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D82E26E-6A39-188C-6E53-089A19D4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US" dirty="0"/>
              <a:t>Project s</a:t>
            </a:r>
            <a:r>
              <a:rPr lang="en-SE" dirty="0" err="1"/>
              <a:t>chedule</a:t>
            </a:r>
            <a:r>
              <a:rPr lang="en-US" dirty="0"/>
              <a:t>: 2022-2027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F75E16-6A46-1307-C683-2148D5958ADD}"/>
              </a:ext>
            </a:extLst>
          </p:cNvPr>
          <p:cNvSpPr txBox="1"/>
          <p:nvPr/>
        </p:nvSpPr>
        <p:spPr>
          <a:xfrm>
            <a:off x="551061" y="1052400"/>
            <a:ext cx="5544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Anchor to instrument TG5 &amp; hot commissioning</a:t>
            </a:r>
            <a:r>
              <a:rPr lang="en-SE" dirty="0"/>
              <a:t>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2023-2025 design, construction,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2025-2027 installation, commissioning,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MEOP filling station: installation 2025-2026. 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5BCD2-26C8-AAB1-90C4-79E5256A4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1" y="2491642"/>
            <a:ext cx="4749384" cy="4100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D23B9-3906-237E-A7A5-739D80949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32" y="923292"/>
            <a:ext cx="4946121" cy="56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7770" y="960316"/>
            <a:ext cx="61299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MPS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Hal Lee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Subject matter expert, project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Joel Hagman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Magnetic field &amp; mechanical design &amp; 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MPS staff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 on case-to-case basis. </a:t>
            </a:r>
          </a:p>
          <a:p>
            <a:pPr lvl="1"/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Annika Stellhorn (joint post-doc with Lund University, join ESS 1/9 as instrument scientist)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Magnetic field design for SKADI, </a:t>
            </a:r>
            <a:r>
              <a:rPr lang="en-GB" sz="1600" dirty="0" err="1"/>
              <a:t>LoKI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Polarised SANS data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Scientific experiments – feedback to instrumentation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Alex Backs (joint post-doc with Lund University)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Magnetic field design for ODIN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Scientific experiments – feedback to instrumentation </a:t>
            </a:r>
            <a:r>
              <a:rPr lang="en-GB" sz="1600" dirty="0" smtClean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Johan </a:t>
            </a:r>
            <a:r>
              <a:rPr lang="en-GB" sz="1600" dirty="0" err="1" smtClean="0"/>
              <a:t>Ranstad</a:t>
            </a:r>
            <a:r>
              <a:rPr lang="en-GB" sz="1600" dirty="0" smtClean="0"/>
              <a:t> (designer, in-kind project with </a:t>
            </a:r>
            <a:r>
              <a:rPr lang="en-GB" sz="1600" dirty="0"/>
              <a:t>Lund University)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Start in May for 10-11 months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2967F-523A-902E-4C40-BF7F32BB651E}"/>
              </a:ext>
            </a:extLst>
          </p:cNvPr>
          <p:cNvSpPr txBox="1"/>
          <p:nvPr/>
        </p:nvSpPr>
        <p:spPr>
          <a:xfrm>
            <a:off x="6839712" y="973532"/>
            <a:ext cx="51808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Other groups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Instrument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Monthly coordination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Short Q&amp;A on critical design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Peter Willendrup (DMSC)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McStas</a:t>
            </a:r>
            <a:r>
              <a:rPr lang="en-GB" dirty="0"/>
              <a:t> code development for polarisation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Damian Martin Rodriguez (CLS)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BIFROST, MIRACLES, ODIN polariser simulations.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Celine Durniak + instrument data scientists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Data reduction &amp;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ECDC, MCA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Equipment control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FBF5A-CBB1-F52B-A068-CD8542195F2F}"/>
              </a:ext>
            </a:extLst>
          </p:cNvPr>
          <p:cNvSpPr txBox="1"/>
          <p:nvPr/>
        </p:nvSpPr>
        <p:spPr>
          <a:xfrm>
            <a:off x="85724" y="6038629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/>
              <a:t>Additional dedicated staff for polarisation planned from 2024 &amp; 2025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Outsourcing design works to universities and other labs.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7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SE" dirty="0" err="1"/>
              <a:t>ollaborations</a:t>
            </a:r>
            <a:r>
              <a:rPr lang="en-US" dirty="0"/>
              <a:t> &amp; grants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74775" y="1220231"/>
            <a:ext cx="107563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Tillväxtverket</a:t>
            </a:r>
            <a:r>
              <a:rPr lang="en-GB" dirty="0"/>
              <a:t> </a:t>
            </a:r>
            <a:r>
              <a:rPr lang="en-SE" dirty="0"/>
              <a:t>SREss3 grant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2021 – 2023, just completed in March. Joint project with Lund University.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/>
              <a:t>0.5 FTE of 2 post-docs and 1 engineer</a:t>
            </a:r>
            <a:r>
              <a:rPr lang="en-US" dirty="0"/>
              <a:t> to work on </a:t>
            </a:r>
            <a:r>
              <a:rPr lang="en-US" dirty="0" err="1"/>
              <a:t>polarisation</a:t>
            </a:r>
            <a:r>
              <a:rPr lang="en-US" dirty="0"/>
              <a:t> for SKADI / </a:t>
            </a:r>
            <a:r>
              <a:rPr lang="en-US" dirty="0" err="1"/>
              <a:t>LoKI</a:t>
            </a:r>
            <a:r>
              <a:rPr lang="en-US" dirty="0"/>
              <a:t>, ODIN.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On-going: Swedish Research Council “Cooperation with ISIS: instrumentation and methods for ESS”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2022-2025. </a:t>
            </a:r>
            <a:r>
              <a:rPr lang="en-GB" dirty="0"/>
              <a:t>Joint project with Lund University, Royal Institute of Technology.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Equipment for BIFROST, CSPEC, WISH (ISIS), PhD student and postdoc. </a:t>
            </a: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Swedish</a:t>
            </a:r>
            <a:r>
              <a:rPr lang="en-SE" dirty="0"/>
              <a:t> in-kind project</a:t>
            </a:r>
            <a:r>
              <a:rPr lang="en-GB" dirty="0"/>
              <a:t> </a:t>
            </a:r>
            <a:endParaRPr lang="en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2023-2025. </a:t>
            </a:r>
            <a:r>
              <a:rPr lang="en-SE" dirty="0"/>
              <a:t>Partners from Lund University, Royal Institute of Technology, Uppsala University.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/>
              <a:t>Contributes a wide range of polarisation equipment defined in the Polarisation Project.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Magnetic field setup, neutron spin filter devices, </a:t>
            </a:r>
            <a:r>
              <a:rPr lang="en-SE" dirty="0"/>
              <a:t>instrument specific tasks</a:t>
            </a:r>
            <a:r>
              <a:rPr lang="en-US" dirty="0"/>
              <a:t> for 8 instruments</a:t>
            </a:r>
            <a:r>
              <a:rPr lang="en-SE" dirty="0"/>
              <a:t>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ESS-ILL collaboration</a:t>
            </a:r>
            <a:endParaRPr lang="en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2023-2026. Build filling station to supply </a:t>
            </a:r>
            <a:r>
              <a:rPr lang="en-US" dirty="0" err="1"/>
              <a:t>polarised</a:t>
            </a:r>
            <a:r>
              <a:rPr lang="en-US" dirty="0"/>
              <a:t> </a:t>
            </a:r>
            <a:r>
              <a:rPr lang="en-US" baseline="30000" dirty="0"/>
              <a:t>3</a:t>
            </a:r>
            <a:r>
              <a:rPr lang="en-US" dirty="0"/>
              <a:t>He gas for experiments</a:t>
            </a:r>
            <a:r>
              <a:rPr lang="en-SE" dirty="0"/>
              <a:t>.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927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6725" y="901236"/>
            <a:ext cx="1133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Dedicated staff on board – Joel Hagman</a:t>
            </a:r>
            <a:r>
              <a:rPr lang="en-US" dirty="0"/>
              <a:t>. In-kind project designer begin on 1</a:t>
            </a:r>
            <a:r>
              <a:rPr lang="en-US" baseline="30000" dirty="0"/>
              <a:t>st</a:t>
            </a:r>
            <a:r>
              <a:rPr lang="en-US" dirty="0"/>
              <a:t> May.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Mostly in design stage: Field calculation, </a:t>
            </a:r>
            <a:r>
              <a:rPr lang="en-US" dirty="0" err="1"/>
              <a:t>McStas</a:t>
            </a:r>
            <a:r>
              <a:rPr lang="en-US" dirty="0"/>
              <a:t> simulation, mechanical design, preliminary design – equipment layout. Building: 1</a:t>
            </a:r>
            <a:r>
              <a:rPr lang="en-US" baseline="30000" dirty="0"/>
              <a:t>st</a:t>
            </a:r>
            <a:r>
              <a:rPr lang="en-US" dirty="0"/>
              <a:t> field coil, guide field prototype, lab-based </a:t>
            </a:r>
            <a:r>
              <a:rPr lang="en-US" dirty="0" err="1"/>
              <a:t>polariser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E8B60-A618-9A34-D249-5B86B9CA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60" y="1824566"/>
            <a:ext cx="10782877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31869</TotalTime>
  <Words>1183</Words>
  <Application>Microsoft Office PowerPoint</Application>
  <PresentationFormat>Widescreen</PresentationFormat>
  <Paragraphs>154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Segoe UI Semibold</vt:lpstr>
      <vt:lpstr>Times New Roman</vt:lpstr>
      <vt:lpstr>Wingdings</vt:lpstr>
      <vt:lpstr>Office-tema</vt:lpstr>
      <vt:lpstr>Polarisation Project in MPS  Wai Tung (Hal) Lee </vt:lpstr>
      <vt:lpstr>Polarisation Project in MPS</vt:lpstr>
      <vt:lpstr>Techniques for each instrument</vt:lpstr>
      <vt:lpstr>What we build</vt:lpstr>
      <vt:lpstr>How we proceed</vt:lpstr>
      <vt:lpstr>Project schedule: 2022-2027</vt:lpstr>
      <vt:lpstr>People</vt:lpstr>
      <vt:lpstr>Collaborations &amp; grants</vt:lpstr>
      <vt:lpstr>Status</vt:lpstr>
      <vt:lpstr>Status</vt:lpstr>
      <vt:lpstr>Status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Polarisation Project in MPS  Wai Tung (Hal) Lee </dc:title>
  <cp:lastModifiedBy>Wai Tung Lee</cp:lastModifiedBy>
  <cp:revision>5</cp:revision>
  <cp:lastPrinted>2019-03-08T10:27:30Z</cp:lastPrinted>
  <dcterms:created xsi:type="dcterms:W3CDTF">2020-02-28T14:12:38Z</dcterms:created>
  <dcterms:modified xsi:type="dcterms:W3CDTF">2023-04-25T09:01:48Z</dcterms:modified>
</cp:coreProperties>
</file>