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7" r:id="rId3"/>
    <p:sldId id="272" r:id="rId4"/>
    <p:sldId id="278" r:id="rId5"/>
    <p:sldId id="281" r:id="rId6"/>
    <p:sldId id="284" r:id="rId7"/>
    <p:sldId id="279" r:id="rId8"/>
    <p:sldId id="282" r:id="rId9"/>
    <p:sldId id="285" r:id="rId10"/>
    <p:sldId id="280" r:id="rId11"/>
    <p:sldId id="283" r:id="rId12"/>
    <p:sldId id="27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94649" autoAdjust="0"/>
  </p:normalViewPr>
  <p:slideViewPr>
    <p:cSldViewPr snapToGrid="0" snapToObjects="1">
      <p:cViewPr varScale="1">
        <p:scale>
          <a:sx n="135" d="100"/>
          <a:sy n="135" d="100"/>
        </p:scale>
        <p:origin x="8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2023-04-24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MOP = </a:t>
            </a:r>
            <a:r>
              <a:rPr lang="en-GB" sz="1200" dirty="0">
                <a:solidFill>
                  <a:srgbClr val="666666"/>
                </a:solidFill>
              </a:rPr>
              <a:t>Maximum </a:t>
            </a:r>
            <a:r>
              <a:rPr lang="en-GB" sz="1200" dirty="0" err="1">
                <a:solidFill>
                  <a:srgbClr val="666666"/>
                </a:solidFill>
              </a:rPr>
              <a:t>Operatiing</a:t>
            </a:r>
            <a:r>
              <a:rPr lang="en-GB" sz="1200" dirty="0">
                <a:solidFill>
                  <a:srgbClr val="666666"/>
                </a:solidFill>
              </a:rPr>
              <a:t> Pressure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59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>
            <a:extLst>
              <a:ext uri="{FF2B5EF4-FFF2-40B4-BE49-F238E27FC236}">
                <a16:creationId xmlns:a16="http://schemas.microsoft.com/office/drawing/2014/main" id="{308EE5E2-D0B2-000D-36FA-32BA37A4BDC8}"/>
              </a:ext>
            </a:extLst>
          </p:cNvPr>
          <p:cNvSpPr txBox="1">
            <a:spLocks/>
          </p:cNvSpPr>
          <p:nvPr/>
        </p:nvSpPr>
        <p:spPr>
          <a:xfrm>
            <a:off x="1230491" y="2169209"/>
            <a:ext cx="8360981" cy="2462613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solidFill>
                  <a:schemeClr val="bg1"/>
                </a:solidFill>
              </a:rPr>
              <a:t>Mechanical processing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44F75CA7-3668-DA31-67F3-D0A6F112F214}"/>
              </a:ext>
            </a:extLst>
          </p:cNvPr>
          <p:cNvSpPr txBox="1">
            <a:spLocks/>
          </p:cNvSpPr>
          <p:nvPr/>
        </p:nvSpPr>
        <p:spPr>
          <a:xfrm>
            <a:off x="1230491" y="1051132"/>
            <a:ext cx="4255909" cy="829149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63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processing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3" y="1189171"/>
            <a:ext cx="10384092" cy="4768062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800" b="1" dirty="0"/>
              <a:t>NPI stress rig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40kN (60kN/100 </a:t>
            </a:r>
            <a:r>
              <a:rPr lang="en-US" sz="1600" dirty="0" err="1"/>
              <a:t>kN</a:t>
            </a:r>
            <a:r>
              <a:rPr lang="en-US" sz="1600" dirty="0"/>
              <a:t>) uniaxial rig with joule heating and vacuum chamber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FAT (October 22) and SAT (January 23) </a:t>
            </a:r>
            <a:r>
              <a:rPr lang="en-US" sz="1600" dirty="0" err="1"/>
              <a:t>sucessful</a:t>
            </a:r>
            <a:r>
              <a:rPr lang="en-US" sz="1600" dirty="0"/>
              <a:t>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Control software still being improved with NPI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New grips needed to reach 60 </a:t>
            </a:r>
            <a:r>
              <a:rPr lang="en-US" sz="1600" dirty="0" err="1"/>
              <a:t>kN</a:t>
            </a:r>
            <a:r>
              <a:rPr lang="en-US" sz="1600" dirty="0"/>
              <a:t>, new load cell to reach 100 </a:t>
            </a:r>
            <a:r>
              <a:rPr lang="en-US" sz="1600" dirty="0" err="1"/>
              <a:t>kN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600" dirty="0"/>
              <a:t>Mechanical integration: waiting for mechanical designer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Control integration done : Integrated via MQTT 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Torsion/rotation rig for tomography</a:t>
            </a:r>
          </a:p>
          <a:p>
            <a:pPr lvl="2">
              <a:spcBef>
                <a:spcPts val="600"/>
              </a:spcBef>
            </a:pPr>
            <a:r>
              <a:rPr lang="en-US" sz="1600" dirty="0" err="1"/>
              <a:t>SREss</a:t>
            </a:r>
            <a:r>
              <a:rPr lang="en-US" sz="1600" dirty="0"/>
              <a:t> grant with Lund University  for new design/drawing and manufacturing by ESS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3D DVC/DIC system with Malmö Uni 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Dilatometer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Specifications on going</a:t>
            </a:r>
          </a:p>
          <a:p>
            <a:pPr lvl="1">
              <a:spcBef>
                <a:spcPts val="600"/>
              </a:spcBef>
            </a:pPr>
            <a:r>
              <a:rPr lang="en-US" sz="1600" b="1" dirty="0"/>
              <a:t>Other ?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Another rig for tomography  for smaller samples?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Same control and control software for all the rigs, based on Beckhoff and python? </a:t>
            </a:r>
          </a:p>
          <a:p>
            <a:pPr lvl="1"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7B6A5-6A47-E600-85C9-4E725BFB1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74994" y="1174369"/>
            <a:ext cx="1677231" cy="253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94D0F-4AAF-C5B8-123A-8C4C9689C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649" y="2335151"/>
            <a:ext cx="892930" cy="1190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45D77-E68B-E2C9-FBF9-CEE700AFF9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894" y="2877657"/>
            <a:ext cx="1058109" cy="816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AD69B-5434-B4E5-32AA-5989CB6BE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060" y="4591309"/>
            <a:ext cx="1088898" cy="816674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F6578F6D-8DC4-DDB3-98A6-5E25ACECFB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63" y="3849005"/>
            <a:ext cx="858092" cy="16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Projects updates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4" y="3883393"/>
            <a:ext cx="9606609" cy="921363"/>
          </a:xfrm>
        </p:spPr>
        <p:txBody>
          <a:bodyPr/>
          <a:lstStyle/>
          <a:p>
            <a:r>
              <a:rPr lang="en-GB" dirty="0"/>
              <a:t>High pressure, high temperature and mechanical processing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Caroline </a:t>
            </a:r>
            <a:r>
              <a:rPr lang="en-GB" dirty="0" err="1"/>
              <a:t>curfs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2023-04-24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55898"/>
              </p:ext>
            </p:extLst>
          </p:nvPr>
        </p:nvGraphicFramePr>
        <p:xfrm>
          <a:off x="1195647" y="1633448"/>
          <a:ext cx="10134600" cy="320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High Pressure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High Temperature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Mechanical processing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2023-04-24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>
            <a:extLst>
              <a:ext uri="{FF2B5EF4-FFF2-40B4-BE49-F238E27FC236}">
                <a16:creationId xmlns:a16="http://schemas.microsoft.com/office/drawing/2014/main" id="{308EE5E2-D0B2-000D-36FA-32BA37A4BDC8}"/>
              </a:ext>
            </a:extLst>
          </p:cNvPr>
          <p:cNvSpPr txBox="1">
            <a:spLocks/>
          </p:cNvSpPr>
          <p:nvPr/>
        </p:nvSpPr>
        <p:spPr>
          <a:xfrm>
            <a:off x="1230491" y="2169209"/>
            <a:ext cx="8360981" cy="2462613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solidFill>
                  <a:schemeClr val="bg1"/>
                </a:solidFill>
              </a:rPr>
              <a:t>High Pressure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44F75CA7-3668-DA31-67F3-D0A6F112F214}"/>
              </a:ext>
            </a:extLst>
          </p:cNvPr>
          <p:cNvSpPr txBox="1">
            <a:spLocks/>
          </p:cNvSpPr>
          <p:nvPr/>
        </p:nvSpPr>
        <p:spPr>
          <a:xfrm>
            <a:off x="1230491" y="1051132"/>
            <a:ext cx="4255909" cy="829149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45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Pressure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1562400"/>
            <a:ext cx="10816340" cy="4768062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b="1" dirty="0"/>
              <a:t>New High-Pressure expert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Damian </a:t>
            </a:r>
            <a:r>
              <a:rPr lang="en-US" sz="1400" dirty="0" err="1"/>
              <a:t>Pawolida</a:t>
            </a:r>
            <a:endParaRPr lang="en-US" sz="1400" dirty="0"/>
          </a:p>
          <a:p>
            <a:pPr lvl="2">
              <a:spcBef>
                <a:spcPts val="600"/>
              </a:spcBef>
            </a:pPr>
            <a:r>
              <a:rPr lang="en-US" sz="1400" dirty="0"/>
              <a:t>Starting 02.05.2023</a:t>
            </a:r>
          </a:p>
          <a:p>
            <a:pPr lvl="2">
              <a:spcBef>
                <a:spcPts val="600"/>
              </a:spcBef>
            </a:pPr>
            <a:endParaRPr lang="en-US" sz="800" dirty="0"/>
          </a:p>
          <a:p>
            <a:pPr lvl="1">
              <a:spcBef>
                <a:spcPts val="600"/>
              </a:spcBef>
            </a:pPr>
            <a:r>
              <a:rPr lang="en-US" sz="1600" b="1" dirty="0"/>
              <a:t>Labs &amp; Workshops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E03 / 1</a:t>
            </a:r>
            <a:r>
              <a:rPr lang="en-US" sz="1400" baseline="30000" dirty="0"/>
              <a:t>st</a:t>
            </a:r>
            <a:r>
              <a:rPr lang="en-US" sz="1400" dirty="0"/>
              <a:t> floor :  267 m</a:t>
            </a:r>
            <a:r>
              <a:rPr lang="en-US" sz="1400" baseline="30000" dirty="0"/>
              <a:t>2</a:t>
            </a:r>
            <a:r>
              <a:rPr lang="en-US" sz="1400" dirty="0"/>
              <a:t> to share with mechanical workshop, control integration and prototyping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D08/ 1</a:t>
            </a:r>
            <a:r>
              <a:rPr lang="en-US" sz="1400" baseline="30000" dirty="0"/>
              <a:t>st</a:t>
            </a:r>
            <a:r>
              <a:rPr lang="en-US" sz="1400" dirty="0"/>
              <a:t> floor : 45 m</a:t>
            </a:r>
            <a:r>
              <a:rPr lang="en-US" sz="1400" baseline="30000" dirty="0"/>
              <a:t>2</a:t>
            </a:r>
            <a:r>
              <a:rPr lang="en-US" sz="1400" dirty="0"/>
              <a:t> for DAC, installation to start before end 23</a:t>
            </a:r>
          </a:p>
          <a:p>
            <a:pPr lvl="2">
              <a:spcBef>
                <a:spcPts val="600"/>
              </a:spcBef>
            </a:pPr>
            <a:endParaRPr lang="en-US" sz="800" dirty="0"/>
          </a:p>
          <a:p>
            <a:pPr lvl="1">
              <a:spcBef>
                <a:spcPts val="600"/>
              </a:spcBef>
            </a:pPr>
            <a:r>
              <a:rPr lang="en-US" sz="1600" b="1" dirty="0"/>
              <a:t>Projects :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PACE and VINCI </a:t>
            </a:r>
            <a:r>
              <a:rPr lang="en-US" sz="1400" dirty="0"/>
              <a:t>pumps integrated in NICOS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Diamond Anvil Cells </a:t>
            </a:r>
            <a:r>
              <a:rPr lang="en-US" sz="1400" dirty="0"/>
              <a:t>: budget of 50 </a:t>
            </a:r>
            <a:r>
              <a:rPr lang="en-US" sz="1400" dirty="0" err="1"/>
              <a:t>kEuros</a:t>
            </a:r>
            <a:r>
              <a:rPr lang="en-US" sz="1400" dirty="0"/>
              <a:t> for 2024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In Kind project for </a:t>
            </a:r>
            <a:r>
              <a:rPr lang="en-US" sz="1400" b="1" dirty="0"/>
              <a:t>Clamps, gas and liquid systems and Paris Edinburgh systems </a:t>
            </a:r>
          </a:p>
          <a:p>
            <a:pPr lvl="3">
              <a:spcBef>
                <a:spcPts val="600"/>
              </a:spcBef>
            </a:pPr>
            <a:r>
              <a:rPr lang="en-US" sz="1400" dirty="0"/>
              <a:t>Partners from LLB, Sorbonne Uni and ILL)</a:t>
            </a:r>
          </a:p>
          <a:p>
            <a:pPr lvl="3">
              <a:spcBef>
                <a:spcPts val="600"/>
              </a:spcBef>
            </a:pPr>
            <a:r>
              <a:rPr lang="en-US" sz="1400" dirty="0"/>
              <a:t>Project end planned: December 24</a:t>
            </a:r>
          </a:p>
          <a:p>
            <a:pPr lvl="3">
              <a:spcBef>
                <a:spcPts val="600"/>
              </a:spcBef>
            </a:pPr>
            <a:r>
              <a:rPr lang="en-US" sz="1400" dirty="0"/>
              <a:t>Budget : </a:t>
            </a:r>
            <a:r>
              <a:rPr lang="en-SE" sz="1400" i="0" u="none" strike="noStrike" dirty="0">
                <a:effectLst/>
              </a:rPr>
              <a:t>690,770 Euros</a:t>
            </a:r>
            <a:r>
              <a:rPr lang="en-SE" sz="1400" i="0" u="none" strike="noStrike" baseline="-25000" dirty="0">
                <a:effectLst/>
              </a:rPr>
              <a:t>2013</a:t>
            </a:r>
          </a:p>
          <a:p>
            <a:pPr lvl="3"/>
            <a:endParaRPr lang="en-US" sz="1200" dirty="0"/>
          </a:p>
          <a:p>
            <a:pPr marL="252413" lvl="2" indent="0">
              <a:buNone/>
            </a:pPr>
            <a:endParaRPr lang="en-US" sz="140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FC0CC-B3E5-F2F0-69CD-400BAE85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311" y="3832424"/>
            <a:ext cx="1235231" cy="1646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D3743-BE6A-2C26-D902-97C1A1D26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542" y="4884112"/>
            <a:ext cx="801922" cy="1190573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5D0C76A-1DA5-71BF-5DA0-B27ED319B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Update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78506-7F5E-B53F-5133-FC689771D9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471" y="1945068"/>
            <a:ext cx="2516475" cy="18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941D0B21-D346-FBE9-7272-E1EBCDAFA8F0}"/>
              </a:ext>
            </a:extLst>
          </p:cNvPr>
          <p:cNvSpPr txBox="1">
            <a:spLocks/>
          </p:cNvSpPr>
          <p:nvPr/>
        </p:nvSpPr>
        <p:spPr>
          <a:xfrm>
            <a:off x="6930428" y="1572996"/>
            <a:ext cx="4852507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600" b="1" dirty="0"/>
              <a:t>Paris-Edinburgh Systems: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PE presses: </a:t>
            </a:r>
            <a:r>
              <a:rPr lang="en-US" sz="1400" dirty="0"/>
              <a:t>2x VX1, 1x VX5 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VX1 delivered and successfully tested at Sorbonne Uni 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VX5 to arrive soon</a:t>
            </a:r>
          </a:p>
          <a:p>
            <a:pPr marL="361338" lvl="3" indent="0">
              <a:spcBef>
                <a:spcPts val="600"/>
              </a:spcBef>
              <a:buNone/>
            </a:pPr>
            <a:endParaRPr lang="en-US" sz="1200" dirty="0"/>
          </a:p>
          <a:p>
            <a:pPr marL="361338" lvl="3" indent="0">
              <a:spcBef>
                <a:spcPts val="600"/>
              </a:spcBef>
              <a:buNone/>
            </a:pPr>
            <a:endParaRPr lang="en-US" sz="1200" dirty="0"/>
          </a:p>
          <a:p>
            <a:pPr marL="361338" lvl="3" indent="0">
              <a:spcBef>
                <a:spcPts val="600"/>
              </a:spcBef>
              <a:buNone/>
            </a:pPr>
            <a:endParaRPr lang="en-US" sz="1200" dirty="0"/>
          </a:p>
          <a:p>
            <a:pPr marL="361338" lvl="3" indent="0">
              <a:spcBef>
                <a:spcPts val="600"/>
              </a:spcBef>
              <a:buNone/>
            </a:pPr>
            <a:endParaRPr lang="en-US" sz="1200" dirty="0"/>
          </a:p>
          <a:p>
            <a:pPr marL="361338" lvl="3" indent="0">
              <a:spcBef>
                <a:spcPts val="600"/>
              </a:spcBef>
              <a:buNone/>
            </a:pPr>
            <a:endParaRPr lang="en-US" sz="1200" dirty="0"/>
          </a:p>
          <a:p>
            <a:pPr lvl="2">
              <a:spcBef>
                <a:spcPts val="600"/>
              </a:spcBef>
            </a:pPr>
            <a:r>
              <a:rPr lang="en-US" sz="1400" b="1" dirty="0"/>
              <a:t>Gas loading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To be </a:t>
            </a:r>
            <a:r>
              <a:rPr lang="en-US" sz="1200" dirty="0" err="1"/>
              <a:t>delievered</a:t>
            </a:r>
            <a:r>
              <a:rPr lang="en-US" sz="1200" dirty="0"/>
              <a:t> with PE presses in 09.23</a:t>
            </a:r>
            <a:endParaRPr lang="en-US" sz="1400" b="1" dirty="0"/>
          </a:p>
          <a:p>
            <a:pPr lvl="2">
              <a:spcBef>
                <a:spcPts val="600"/>
              </a:spcBef>
            </a:pPr>
            <a:r>
              <a:rPr lang="en-US" sz="1400" b="1" dirty="0"/>
              <a:t>Cryostat for PE presses </a:t>
            </a:r>
            <a:r>
              <a:rPr lang="en-US" sz="1400" dirty="0"/>
              <a:t>: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Mounted by ILL with support from ESS personal in 01.24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 to be delivered at ESS before summer 24 for first cooling down at ESS 09.24</a:t>
            </a:r>
          </a:p>
          <a:p>
            <a:pPr marL="142875" lvl="1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Pressure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02" y="1572655"/>
            <a:ext cx="4852507" cy="4768062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600" b="1" dirty="0"/>
              <a:t>Gas, liquid and clamps systems 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Gas cells </a:t>
            </a:r>
            <a:r>
              <a:rPr lang="en-US" sz="1400" dirty="0"/>
              <a:t>= </a:t>
            </a:r>
            <a:r>
              <a:rPr lang="en-US" sz="1200" dirty="0"/>
              <a:t>2x </a:t>
            </a:r>
            <a:r>
              <a:rPr lang="en-US" sz="1200" dirty="0" err="1"/>
              <a:t>TiZr</a:t>
            </a:r>
            <a:r>
              <a:rPr lang="en-US" sz="1200" dirty="0"/>
              <a:t> , 2x Al, 1x </a:t>
            </a:r>
            <a:r>
              <a:rPr lang="en-US" sz="1200" dirty="0" err="1"/>
              <a:t>CuBe</a:t>
            </a:r>
            <a:endParaRPr lang="en-US" sz="1200" dirty="0"/>
          </a:p>
          <a:p>
            <a:pPr lvl="3">
              <a:spcBef>
                <a:spcPts val="600"/>
              </a:spcBef>
            </a:pPr>
            <a:r>
              <a:rPr lang="en-US" sz="1200" dirty="0"/>
              <a:t>Design and fabrication done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HP tests successful up to 1.25x MOP 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HP test for </a:t>
            </a:r>
            <a:r>
              <a:rPr lang="en-US" sz="1200" dirty="0" err="1"/>
              <a:t>CuBe</a:t>
            </a:r>
            <a:r>
              <a:rPr lang="en-US" sz="1200" dirty="0"/>
              <a:t> done up to 6.5 </a:t>
            </a:r>
            <a:r>
              <a:rPr lang="en-US" sz="1200" dirty="0" err="1"/>
              <a:t>kBar</a:t>
            </a:r>
            <a:r>
              <a:rPr lang="en-US" sz="1200" dirty="0"/>
              <a:t> (OP =  7 </a:t>
            </a:r>
            <a:r>
              <a:rPr lang="en-US" sz="1200" dirty="0" err="1"/>
              <a:t>kBar</a:t>
            </a:r>
            <a:r>
              <a:rPr lang="en-US" sz="1200" dirty="0"/>
              <a:t>)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Ready to be transferred 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Liquid cells</a:t>
            </a:r>
            <a:r>
              <a:rPr lang="en-US" sz="1400" dirty="0"/>
              <a:t> = </a:t>
            </a:r>
            <a:r>
              <a:rPr lang="en-US" sz="1200" dirty="0"/>
              <a:t>2x </a:t>
            </a:r>
            <a:r>
              <a:rPr lang="en-US" sz="1200" dirty="0" err="1"/>
              <a:t>TiZr</a:t>
            </a:r>
            <a:r>
              <a:rPr lang="en-US" sz="1200" dirty="0"/>
              <a:t>, 2x Al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Design and fabrication done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HP tests successful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Ready to be transferred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Clamp cell</a:t>
            </a:r>
            <a:r>
              <a:rPr lang="en-US" sz="1400" dirty="0"/>
              <a:t>: </a:t>
            </a:r>
            <a:r>
              <a:rPr lang="en-US" sz="1200" dirty="0"/>
              <a:t>1x </a:t>
            </a:r>
            <a:r>
              <a:rPr lang="en-US" sz="1200" dirty="0" err="1"/>
              <a:t>CuBe</a:t>
            </a:r>
            <a:endParaRPr lang="en-US" sz="1200" dirty="0"/>
          </a:p>
          <a:p>
            <a:pPr lvl="3">
              <a:spcBef>
                <a:spcPts val="600"/>
              </a:spcBef>
            </a:pPr>
            <a:r>
              <a:rPr lang="en-US" sz="1200" dirty="0"/>
              <a:t>Design and fabrication done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OP = 15 </a:t>
            </a:r>
            <a:r>
              <a:rPr lang="en-US" sz="1200" dirty="0" err="1"/>
              <a:t>kBar</a:t>
            </a:r>
            <a:r>
              <a:rPr lang="en-US" sz="1200" dirty="0"/>
              <a:t> 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Test to be done at ILL or when compressor available 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Training</a:t>
            </a:r>
            <a:r>
              <a:rPr lang="en-US" sz="1400" dirty="0"/>
              <a:t> : end 23</a:t>
            </a:r>
          </a:p>
          <a:p>
            <a:pPr lvl="2">
              <a:spcBef>
                <a:spcPts val="600"/>
              </a:spcBef>
            </a:pPr>
            <a:r>
              <a:rPr lang="en-US" sz="1400" b="1" dirty="0"/>
              <a:t>SITEC compressor </a:t>
            </a:r>
            <a:r>
              <a:rPr lang="en-US" sz="1400" dirty="0"/>
              <a:t>: 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FAT successful</a:t>
            </a:r>
          </a:p>
          <a:p>
            <a:pPr lvl="3">
              <a:spcBef>
                <a:spcPts val="600"/>
              </a:spcBef>
            </a:pPr>
            <a:r>
              <a:rPr lang="en-US" sz="1200" dirty="0"/>
              <a:t>SAT at ESS in Sept. 23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35EB32-F6A8-EFDF-7F37-F0FD82F10D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87" t="67592" r="46461" b="11123"/>
          <a:stretch/>
        </p:blipFill>
        <p:spPr>
          <a:xfrm>
            <a:off x="4353221" y="1726747"/>
            <a:ext cx="1440416" cy="80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97914-47D7-79FE-B61A-77E4F7CD2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0" t="46741" r="42790" b="32724"/>
          <a:stretch/>
        </p:blipFill>
        <p:spPr>
          <a:xfrm>
            <a:off x="5276779" y="2701642"/>
            <a:ext cx="681365" cy="513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B75758-5BE5-A5AC-76CF-54B37B763C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07541" y="2927573"/>
            <a:ext cx="1190572" cy="892929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26EA1AC-3BBB-15F3-1ACE-4A9336354F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Update – In Kind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27513-734A-BE64-8DCB-7C8719434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920" y="3538898"/>
            <a:ext cx="2027019" cy="13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1">
            <a:extLst>
              <a:ext uri="{FF2B5EF4-FFF2-40B4-BE49-F238E27FC236}">
                <a16:creationId xmlns:a16="http://schemas.microsoft.com/office/drawing/2014/main" id="{308EE5E2-D0B2-000D-36FA-32BA37A4BDC8}"/>
              </a:ext>
            </a:extLst>
          </p:cNvPr>
          <p:cNvSpPr txBox="1">
            <a:spLocks/>
          </p:cNvSpPr>
          <p:nvPr/>
        </p:nvSpPr>
        <p:spPr>
          <a:xfrm>
            <a:off x="1230491" y="2169209"/>
            <a:ext cx="8360981" cy="2462613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solidFill>
                  <a:schemeClr val="bg1"/>
                </a:solidFill>
              </a:rPr>
              <a:t>High Temperature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44F75CA7-3668-DA31-67F3-D0A6F112F214}"/>
              </a:ext>
            </a:extLst>
          </p:cNvPr>
          <p:cNvSpPr txBox="1">
            <a:spLocks/>
          </p:cNvSpPr>
          <p:nvPr/>
        </p:nvSpPr>
        <p:spPr>
          <a:xfrm>
            <a:off x="1230491" y="1051132"/>
            <a:ext cx="4255909" cy="829149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35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Temperature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21" y="1495896"/>
            <a:ext cx="7030349" cy="4768062"/>
          </a:xfrm>
        </p:spPr>
        <p:txBody>
          <a:bodyPr/>
          <a:lstStyle/>
          <a:p>
            <a:pPr lvl="1"/>
            <a:r>
              <a:rPr lang="en-US" b="1" dirty="0"/>
              <a:t>ILL-type furnaces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hand from LLB</a:t>
            </a:r>
          </a:p>
          <a:p>
            <a:pPr lvl="2"/>
            <a:r>
              <a:rPr lang="en-US" dirty="0"/>
              <a:t>1350 C : 1 Nb resistor with 5 Nb screens, dia.  45 mm, used on diffraction instrument</a:t>
            </a:r>
          </a:p>
          <a:p>
            <a:pPr lvl="2"/>
            <a:r>
              <a:rPr lang="en-US" dirty="0"/>
              <a:t>1800 C : 1 Nb resistor with 7 Nd screens, </a:t>
            </a:r>
            <a:r>
              <a:rPr lang="en-US" dirty="0" err="1"/>
              <a:t>dia</a:t>
            </a:r>
            <a:r>
              <a:rPr lang="en-US" dirty="0"/>
              <a:t> 35 mm, used on spectrometer</a:t>
            </a:r>
          </a:p>
          <a:p>
            <a:pPr lvl="2"/>
            <a:r>
              <a:rPr lang="en-US" dirty="0"/>
              <a:t>Will be refurbished at ESS with LLB help during fall 2023/winter 23-24</a:t>
            </a:r>
          </a:p>
          <a:p>
            <a:pPr lvl="2"/>
            <a:r>
              <a:rPr lang="en-US" dirty="0"/>
              <a:t>One to be used on </a:t>
            </a:r>
            <a:r>
              <a:rPr lang="en-US" b="1" dirty="0"/>
              <a:t>DREAM</a:t>
            </a:r>
            <a:r>
              <a:rPr lang="en-US" dirty="0"/>
              <a:t>. The other for </a:t>
            </a:r>
            <a:r>
              <a:rPr lang="en-US" b="1" dirty="0"/>
              <a:t>CSPEC</a:t>
            </a:r>
            <a:r>
              <a:rPr lang="en-US" dirty="0"/>
              <a:t>?</a:t>
            </a:r>
          </a:p>
          <a:p>
            <a:pPr lvl="2"/>
            <a:r>
              <a:rPr lang="en-US" b="1" dirty="0"/>
              <a:t>Do we need more ? </a:t>
            </a:r>
          </a:p>
          <a:p>
            <a:pPr marL="142875" lvl="1" indent="0">
              <a:buNone/>
            </a:pPr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4064FF2D-6404-E481-95AB-34E25F0208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13587" y="1927276"/>
            <a:ext cx="2885854" cy="16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94994-3C20-A403-6C32-6C49A9527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5748" y="2681546"/>
            <a:ext cx="1622288" cy="288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0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Temperature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3" y="1314960"/>
            <a:ext cx="10384092" cy="4768062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800" b="1" dirty="0"/>
              <a:t>UHT furnace with Chalmers &amp; ISIS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VR grant: design at ISIS by ISIS team and manufacturing by Chalmers Uni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Standalone or attached to 60 </a:t>
            </a:r>
            <a:r>
              <a:rPr lang="en-US" sz="1600" dirty="0" err="1"/>
              <a:t>kN</a:t>
            </a:r>
            <a:r>
              <a:rPr lang="en-US" sz="1600" dirty="0"/>
              <a:t> stress rig 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Lamp furnace : max temperature 1800 C</a:t>
            </a:r>
          </a:p>
          <a:p>
            <a:pPr marL="142875" lvl="1" indent="0">
              <a:spcBef>
                <a:spcPts val="600"/>
              </a:spcBef>
              <a:buNone/>
            </a:pP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b="1" dirty="0"/>
              <a:t>Induction furnace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Parts (power supply, coils and induction generator) bought for Aarhus transferred to ESS.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VR grant or next ESS research engineer?</a:t>
            </a:r>
          </a:p>
          <a:p>
            <a:pPr marL="142875" lvl="1" indent="0">
              <a:spcBef>
                <a:spcPts val="600"/>
              </a:spcBef>
              <a:buNone/>
            </a:pP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b="1" dirty="0" err="1"/>
              <a:t>Cryostream</a:t>
            </a:r>
            <a:r>
              <a:rPr lang="en-US" sz="1800" b="1" dirty="0"/>
              <a:t>/hot air blower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Planned to be a full system with a glass chamber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Hot air blower bought for Aarhus, transferred to ESS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Used as standalone systems or combined together in air atmosphere with a sample changer?</a:t>
            </a:r>
          </a:p>
          <a:p>
            <a:pPr marL="252413" lvl="2" indent="0">
              <a:spcBef>
                <a:spcPts val="600"/>
              </a:spcBef>
              <a:buNone/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800" b="1" dirty="0"/>
              <a:t>Others?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FEC12-0C4C-2B85-F716-18320D0D42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541" y="1519019"/>
            <a:ext cx="2725438" cy="1474815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7FFAD088-6CE7-595A-3477-F96F20B79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84" y="3801020"/>
            <a:ext cx="1474815" cy="14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1882</TotalTime>
  <Words>666</Words>
  <Application>Microsoft Macintosh PowerPoint</Application>
  <PresentationFormat>Widescreen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Projects updates </vt:lpstr>
      <vt:lpstr>Agenda</vt:lpstr>
      <vt:lpstr>PowerPoint Presentation</vt:lpstr>
      <vt:lpstr>High Pressure</vt:lpstr>
      <vt:lpstr>High Pressure</vt:lpstr>
      <vt:lpstr>PowerPoint Presentation</vt:lpstr>
      <vt:lpstr>High Temperature</vt:lpstr>
      <vt:lpstr>High Temperature</vt:lpstr>
      <vt:lpstr>PowerPoint Presentation</vt:lpstr>
      <vt:lpstr>Mechanical processing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Microsoft Office User</cp:lastModifiedBy>
  <cp:revision>45</cp:revision>
  <cp:lastPrinted>2019-03-08T10:27:30Z</cp:lastPrinted>
  <dcterms:created xsi:type="dcterms:W3CDTF">2020-01-21T09:56:49Z</dcterms:created>
  <dcterms:modified xsi:type="dcterms:W3CDTF">2023-04-24T11:01:35Z</dcterms:modified>
</cp:coreProperties>
</file>