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7" r:id="rId2"/>
    <p:sldId id="272" r:id="rId3"/>
    <p:sldId id="268" r:id="rId4"/>
    <p:sldId id="295" r:id="rId5"/>
    <p:sldId id="275" r:id="rId6"/>
    <p:sldId id="279" r:id="rId7"/>
    <p:sldId id="280" r:id="rId8"/>
    <p:sldId id="294" r:id="rId9"/>
    <p:sldId id="277" r:id="rId1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CC"/>
    <a:srgbClr val="666666"/>
    <a:srgbClr val="FECC99"/>
    <a:srgbClr val="FEE6CC"/>
    <a:srgbClr val="CCDFDB"/>
    <a:srgbClr val="E5F0EC"/>
    <a:srgbClr val="D7E59A"/>
    <a:srgbClr val="EBF1CB"/>
    <a:srgbClr val="CDD5E0"/>
    <a:srgbClr val="E6E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690" autoAdjust="0"/>
    <p:restoredTop sz="94681" autoAdjust="0"/>
  </p:normalViewPr>
  <p:slideViewPr>
    <p:cSldViewPr snapToGrid="0" snapToObjects="1">
      <p:cViewPr varScale="1">
        <p:scale>
          <a:sx n="106" d="100"/>
          <a:sy n="106" d="100"/>
        </p:scale>
        <p:origin x="12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16F17-FF12-814E-936A-620B3383A43B}" type="datetimeFigureOut">
              <a:rPr lang="sv-SE" smtClean="0"/>
              <a:t>2023-04-25</a:t>
            </a:fld>
            <a:endParaRPr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5A434-646A-2746-9BDC-885B2382B33E}" type="slidenum">
              <a:rPr lang="sv-SE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182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829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190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8639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How to do procurement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6020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105BBA5-0B01-43EB-96EC-725AF28E5A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B3141B3-566C-47FF-8C29-67289995D2FA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65145F-CDA4-4965-A7C5-ACBA59393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3069" y="1048935"/>
            <a:ext cx="8872165" cy="47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2023-04-25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FA784AEE-BB11-4271-AB33-DE077410560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103313" y="1657350"/>
            <a:ext cx="7767637" cy="44450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GB"/>
              <a:t>Click icon to add chart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55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489D1BD7-202A-4115-BE6C-1B053CFFDE1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103313" y="1614488"/>
            <a:ext cx="9359900" cy="44069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GB"/>
              <a:t>Click icon to add table</a:t>
            </a:r>
            <a:endParaRPr lang="sv-SE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EF177138-95E5-674B-B010-143A8CD1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2023-04-25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518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0" y="388593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9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DF3056-F3A8-2949-876C-528413E34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5" y="3883393"/>
            <a:ext cx="8640000" cy="921363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A5DA2EE-60AD-41D0-96B0-DDF02E0AE5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0395" y="5605695"/>
            <a:ext cx="6290892" cy="459883"/>
          </a:xfrm>
          <a:prstGeom prst="rect">
            <a:avLst/>
          </a:prstGeom>
        </p:spPr>
        <p:txBody>
          <a:bodyPr lIns="90000" tIns="18000" bIns="36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strike="noStrike" cap="all" spc="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presented by &lt;name nameson&gt;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CE429DE-35D4-F144-9881-2C3DD8AB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30395" y="6096663"/>
            <a:ext cx="1241068" cy="365125"/>
          </a:xfrm>
        </p:spPr>
        <p:txBody>
          <a:bodyPr/>
          <a:lstStyle>
            <a:lvl1pPr>
              <a:defRPr sz="1200"/>
            </a:lvl1pPr>
          </a:lstStyle>
          <a:p>
            <a:fld id="{18896B66-0B3A-474C-9C9C-E4F07B1F5DAD}" type="datetime1">
              <a:rPr lang="sv-SE" smtClean="0"/>
              <a:pPr/>
              <a:t>2023-04-25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138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BCCEAFE-E21B-43CF-80C4-FF01C3F9D479}"/>
              </a:ext>
            </a:extLst>
          </p:cNvPr>
          <p:cNvSpPr/>
          <p:nvPr userDrawn="1"/>
        </p:nvSpPr>
        <p:spPr>
          <a:xfrm>
            <a:off x="0" y="16274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PRESENTATION </a:t>
            </a:r>
            <a:r>
              <a:rPr lang="sv-SE" dirty="0" err="1"/>
              <a:t>TITLe</a:t>
            </a:r>
            <a:r>
              <a:rPr lang="sv-SE" dirty="0"/>
              <a:t>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426DF26-09C3-4DAE-B43E-0C11D6A635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5C48DF05-1B09-4DA6-AC56-07304871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5647" y="1640719"/>
            <a:ext cx="10042073" cy="4375520"/>
          </a:xfrm>
        </p:spPr>
        <p:txBody>
          <a:bodyPr>
            <a:noAutofit/>
          </a:bodyPr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Platshållare för datum 3">
            <a:extLst>
              <a:ext uri="{FF2B5EF4-FFF2-40B4-BE49-F238E27FC236}">
                <a16:creationId xmlns:a16="http://schemas.microsoft.com/office/drawing/2014/main" id="{04D3287D-3E21-D845-8766-C307E676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2023-04-25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988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50D024A-8F85-4618-9506-0F493B263A92}"/>
              </a:ext>
            </a:extLst>
          </p:cNvPr>
          <p:cNvSpPr/>
          <p:nvPr userDrawn="1"/>
        </p:nvSpPr>
        <p:spPr>
          <a:xfrm>
            <a:off x="0" y="0"/>
            <a:ext cx="64777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28E18C2-A66E-436E-89DA-1C5D481CB4B4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7712" y="0"/>
            <a:ext cx="5714288" cy="6858000"/>
          </a:xfrm>
          <a:solidFill>
            <a:srgbClr val="ECECEC"/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5DE042-7DE8-4583-986C-4082375307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0491" y="1051132"/>
            <a:ext cx="4255909" cy="829149"/>
          </a:xfrm>
        </p:spPr>
        <p:txBody>
          <a:bodyPr rIns="18000"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# (chapter)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DC53C5B-9DC3-4646-B6B3-DD59404D44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0491" y="2169209"/>
            <a:ext cx="4255909" cy="2462613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25464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917406D-4BE3-3B4C-BCFF-41B4F0FAB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365782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3E8E36C4-8565-B94E-A90D-FF5DD7F8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2023-04-25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008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58775" indent="-2159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BA21051E-3C35-41FB-8E6B-797DB8F269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2865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154C1432-4F85-1F42-8016-9B83B89C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2023-04-25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510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975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B2D0E559-A900-41F3-93C5-387A7764A15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05297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39750" indent="-19685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E4E99B3B-ADB3-4D1A-9A7F-AA1B8528E6C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16194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F91A8E7B-C629-D343-8A83-7EB0ADF60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2023-04-25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76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6B191E2-1C71-4B4C-B562-DD793673C2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73813" y="1562100"/>
            <a:ext cx="4994275" cy="47688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rgbClr val="666666"/>
                </a:solidFill>
              </a:defRPr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 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C4F3A85-66E6-412A-97CD-99D922EFBEE2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06E76ED-0FF0-4A03-8EB9-06B57B12E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5D496E45-863B-704B-B14F-5E0F5857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2023-04-25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655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.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 dirty="0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8F5BB748-C0D0-CB4F-BA93-7488E4BA7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Image </a:t>
            </a:r>
            <a:r>
              <a:rPr lang="sv-SE" dirty="0" err="1"/>
              <a:t>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286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1532B06-EA3A-AA45-A1FA-C8E1873F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81999"/>
            <a:ext cx="9478393" cy="657340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E4D6F2-5CFB-9D4E-AED8-120937FE2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5647" y="6483583"/>
            <a:ext cx="83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80" baseline="0">
                <a:solidFill>
                  <a:srgbClr val="CCCCCC"/>
                </a:solidFill>
              </a:defRPr>
            </a:lvl1pPr>
          </a:lstStyle>
          <a:p>
            <a:fld id="{926FFDD8-E9D5-414B-9D01-E73C6B8A8FCA}" type="datetime1">
              <a:rPr lang="sv-SE" smtClean="0"/>
              <a:t>2023-04-25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5FD9D7-4C35-3343-B008-A413FF500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3244" y="648358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80" baseline="0">
                <a:solidFill>
                  <a:srgbClr val="CCCCCC"/>
                </a:solidFill>
              </a:defRPr>
            </a:lvl1pPr>
          </a:lstStyle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6B396D-270A-E047-8DAD-6D51B53CA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292" y="64835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D0A89FF-22DC-4B6A-B9ED-60B2F32E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5894" y="1561865"/>
            <a:ext cx="9561022" cy="456539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2584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65" r:id="rId3"/>
    <p:sldLayoutId id="2147483667" r:id="rId4"/>
    <p:sldLayoutId id="2147483669" r:id="rId5"/>
    <p:sldLayoutId id="2147483650" r:id="rId6"/>
    <p:sldLayoutId id="2147483668" r:id="rId7"/>
    <p:sldLayoutId id="2147483662" r:id="rId8"/>
    <p:sldLayoutId id="2147483664" r:id="rId9"/>
    <p:sldLayoutId id="2147483663" r:id="rId10"/>
    <p:sldLayoutId id="2147483666" r:id="rId11"/>
    <p:sldLayoutId id="214748367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101600" indent="-101600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Segoe UI" panose="020B0502040204020203" pitchFamily="34" charset="0"/>
        <a:buChar char=" "/>
        <a:defRPr sz="2000" kern="1200">
          <a:solidFill>
            <a:srgbClr val="666666"/>
          </a:solidFill>
          <a:latin typeface="+mn-lt"/>
          <a:ea typeface="+mn-ea"/>
          <a:cs typeface="+mn-cs"/>
        </a:defRPr>
      </a:lvl1pPr>
      <a:lvl2pPr marL="315913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Wingdings" panose="05000000000000000000" pitchFamily="2" charset="2"/>
        <a:buChar char=""/>
        <a:defRPr sz="2000" kern="1200">
          <a:solidFill>
            <a:srgbClr val="666666"/>
          </a:solidFill>
          <a:latin typeface="+mn-lt"/>
          <a:ea typeface="+mn-ea"/>
          <a:cs typeface="+mn-cs"/>
        </a:defRPr>
      </a:lvl2pPr>
      <a:lvl3pPr marL="582613" indent="-2508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800" kern="1200">
          <a:solidFill>
            <a:srgbClr val="666666"/>
          </a:solidFill>
          <a:latin typeface="+mn-lt"/>
          <a:ea typeface="+mn-ea"/>
          <a:cs typeface="+mn-cs"/>
        </a:defRPr>
      </a:lvl3pPr>
      <a:lvl4pPr marL="839788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055688" indent="-2000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4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g5t.github.io/tof-tools/lab?path=accessible.ipynb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Sample Environment for Spectroscopy – </a:t>
            </a:r>
            <a:r>
              <a:rPr lang="en-GB" dirty="0" err="1"/>
              <a:t>Cryo</a:t>
            </a:r>
            <a:r>
              <a:rPr lang="en-GB" dirty="0"/>
              <a:t> &amp; Magnets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D51EF2D-F832-4781-89C3-3F5E4843BF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Spectroscopy STAP meeting April 2023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6DA0E2-82BB-493E-9B68-2D93A245C5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PRESENTED BY Alex Holmes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0E777A6-9513-43F3-BB24-ED0539ADDD8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930395" y="6117873"/>
            <a:ext cx="3215183" cy="459883"/>
          </a:xfrm>
        </p:spPr>
        <p:txBody>
          <a:bodyPr/>
          <a:lstStyle/>
          <a:p>
            <a:r>
              <a:rPr lang="en-GB" sz="1200" b="1" dirty="0">
                <a:solidFill>
                  <a:schemeClr val="bg1"/>
                </a:solidFill>
              </a:rPr>
              <a:t>2023-04-26</a:t>
            </a:r>
          </a:p>
        </p:txBody>
      </p:sp>
    </p:spTree>
    <p:extLst>
      <p:ext uri="{BB962C8B-B14F-4D97-AF65-F5344CB8AC3E}">
        <p14:creationId xmlns:p14="http://schemas.microsoft.com/office/powerpoint/2010/main" val="214199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515B4B-3ADD-418D-A61D-2099706C2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34CE1B4-62B3-438D-AEBF-F359667A0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2</a:t>
            </a:fld>
            <a:endParaRPr lang="sv-SE"/>
          </a:p>
        </p:txBody>
      </p:sp>
      <p:graphicFrame>
        <p:nvGraphicFramePr>
          <p:cNvPr id="8" name="Tabell 8">
            <a:extLst>
              <a:ext uri="{FF2B5EF4-FFF2-40B4-BE49-F238E27FC236}">
                <a16:creationId xmlns:a16="http://schemas.microsoft.com/office/drawing/2014/main" id="{6785EE1E-4A1C-4346-83D0-84014F8F23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912356"/>
              </p:ext>
            </p:extLst>
          </p:nvPr>
        </p:nvGraphicFramePr>
        <p:xfrm>
          <a:off x="1195647" y="1633448"/>
          <a:ext cx="10134600" cy="3204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4600">
                  <a:extLst>
                    <a:ext uri="{9D8B030D-6E8A-4147-A177-3AD203B41FA5}">
                      <a16:colId xmlns:a16="http://schemas.microsoft.com/office/drawing/2014/main" val="1887023439"/>
                    </a:ext>
                  </a:extLst>
                </a:gridCol>
              </a:tblGrid>
              <a:tr h="4577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7188" algn="l"/>
                        </a:tabLst>
                        <a:defRPr/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1	</a:t>
                      </a:r>
                      <a:r>
                        <a:rPr lang="en-GB" sz="2000" b="0" noProof="0" dirty="0" err="1">
                          <a:solidFill>
                            <a:schemeClr val="bg1"/>
                          </a:solidFill>
                        </a:rPr>
                        <a:t>Cryo</a:t>
                      </a: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 SE provision for spectroscopy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5739561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2	Instrument interaction with MPS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2991455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3	Resolved Interface issues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8378964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4	High field magnet for spectroscopy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913222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endParaRPr lang="en-GB" sz="20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6532126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endParaRPr lang="en-GB" sz="20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0096166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endParaRPr lang="en-GB" sz="20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9522269"/>
                  </a:ext>
                </a:extLst>
              </a:tr>
            </a:tbl>
          </a:graphicData>
        </a:graphic>
      </p:graphicFrame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A59AED1-4BAA-47FE-A233-9C2F413DB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78972905-E434-5D47-AFD2-FA25DA38A1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>
                <a:solidFill>
                  <a:schemeClr val="bg1"/>
                </a:solidFill>
              </a:rPr>
              <a:t>2023-04-25</a:t>
            </a:fld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43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Cryo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SE provision for spectroscopy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3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FEF36EF-EA79-48B1-8977-F8AA6F2C6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Instrument specific equipment (part of instrument scope):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BIFROST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Wet cryostat – 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delivered and tested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CSPEC</a:t>
            </a:r>
            <a:endParaRPr lang="en-US" dirty="0"/>
          </a:p>
          <a:p>
            <a:pPr lvl="1"/>
            <a:r>
              <a:rPr lang="en-US" dirty="0"/>
              <a:t>Wet </a:t>
            </a:r>
            <a:r>
              <a:rPr lang="en-US" dirty="0" err="1"/>
              <a:t>Cryofurnace</a:t>
            </a:r>
            <a:r>
              <a:rPr lang="en-US" dirty="0"/>
              <a:t>, He3 insert, sample changer</a:t>
            </a:r>
          </a:p>
          <a:p>
            <a:pPr marL="0" indent="-114300">
              <a:buNone/>
            </a:pPr>
            <a:r>
              <a:rPr lang="en-US" dirty="0"/>
              <a:t>TREX</a:t>
            </a:r>
          </a:p>
          <a:p>
            <a:pPr lvl="1"/>
            <a:r>
              <a:rPr lang="en-US" dirty="0"/>
              <a:t>Wet </a:t>
            </a:r>
            <a:r>
              <a:rPr lang="en-US" dirty="0" err="1"/>
              <a:t>cryofurnace</a:t>
            </a:r>
            <a:endParaRPr lang="en-US" dirty="0"/>
          </a:p>
          <a:p>
            <a:r>
              <a:rPr lang="en-US" dirty="0"/>
              <a:t>VESPA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Dry Cryostat/furnace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2013AAD-DCA8-43EE-A6AD-BC89849E6BFF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Pool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cryo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equipment: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Dilution insert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He3 sorption insert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Top loading dry cryostat for spectroscopy (CSPEC, TREX, MIRACLES)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Wet*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cryo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MIRACLES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Framework agreements to be prepared</a:t>
            </a:r>
          </a:p>
          <a:p>
            <a:pPr marL="144000" lvl="1" indent="0">
              <a:buNone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Other SEE from MPS</a:t>
            </a:r>
          </a:p>
          <a:p>
            <a:pPr lvl="1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Furnaces</a:t>
            </a:r>
          </a:p>
          <a:p>
            <a:pPr lvl="1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High pressure esp. PE &amp; clamp cells</a:t>
            </a:r>
          </a:p>
          <a:p>
            <a:pPr lvl="1">
              <a:buFont typeface="Wingdings" pitchFamily="2" charset="2"/>
              <a:buChar char="§"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Starting provision for day 1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2023-04-25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7453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A406F-BE69-C685-271A-9B8D6399A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Pool &amp; Instrument Cryostats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C0FC33-A664-A9C8-B5C1-C1A13359C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9E17B-2AD4-8004-90E3-EC07F8862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4</a:t>
            </a:fld>
            <a:endParaRPr lang="sv-SE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34937B1-2B50-6618-7CD6-771CFBC131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3708" y="931026"/>
            <a:ext cx="10374783" cy="507076"/>
          </a:xfrm>
        </p:spPr>
        <p:txBody>
          <a:bodyPr/>
          <a:lstStyle/>
          <a:p>
            <a:r>
              <a:rPr lang="en-SE" dirty="0"/>
              <a:t>Cryo meeting held Sep ‘22 – information gathered from instrument stakeholders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1392A15-E2CC-0789-F484-44B73B5C2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2023-04-25</a:t>
            </a:fld>
            <a:endParaRPr lang="sv-SE" dirty="0"/>
          </a:p>
        </p:txBody>
      </p:sp>
      <p:graphicFrame>
        <p:nvGraphicFramePr>
          <p:cNvPr id="12" name="Content Placeholder 18">
            <a:extLst>
              <a:ext uri="{FF2B5EF4-FFF2-40B4-BE49-F238E27FC236}">
                <a16:creationId xmlns:a16="http://schemas.microsoft.com/office/drawing/2014/main" id="{5E6936FB-21D1-15B3-F374-08FE51A901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6723745"/>
              </p:ext>
            </p:extLst>
          </p:nvPr>
        </p:nvGraphicFramePr>
        <p:xfrm>
          <a:off x="416689" y="1446416"/>
          <a:ext cx="11775311" cy="2922612"/>
        </p:xfrm>
        <a:graphic>
          <a:graphicData uri="http://schemas.openxmlformats.org/drawingml/2006/table">
            <a:tbl>
              <a:tblPr/>
              <a:tblGrid>
                <a:gridCol w="869126">
                  <a:extLst>
                    <a:ext uri="{9D8B030D-6E8A-4147-A177-3AD203B41FA5}">
                      <a16:colId xmlns:a16="http://schemas.microsoft.com/office/drawing/2014/main" val="880238176"/>
                    </a:ext>
                  </a:extLst>
                </a:gridCol>
                <a:gridCol w="694881">
                  <a:extLst>
                    <a:ext uri="{9D8B030D-6E8A-4147-A177-3AD203B41FA5}">
                      <a16:colId xmlns:a16="http://schemas.microsoft.com/office/drawing/2014/main" val="2157803795"/>
                    </a:ext>
                  </a:extLst>
                </a:gridCol>
                <a:gridCol w="779044">
                  <a:extLst>
                    <a:ext uri="{9D8B030D-6E8A-4147-A177-3AD203B41FA5}">
                      <a16:colId xmlns:a16="http://schemas.microsoft.com/office/drawing/2014/main" val="3721369549"/>
                    </a:ext>
                  </a:extLst>
                </a:gridCol>
                <a:gridCol w="710301">
                  <a:extLst>
                    <a:ext uri="{9D8B030D-6E8A-4147-A177-3AD203B41FA5}">
                      <a16:colId xmlns:a16="http://schemas.microsoft.com/office/drawing/2014/main" val="2404562038"/>
                    </a:ext>
                  </a:extLst>
                </a:gridCol>
                <a:gridCol w="696382">
                  <a:extLst>
                    <a:ext uri="{9D8B030D-6E8A-4147-A177-3AD203B41FA5}">
                      <a16:colId xmlns:a16="http://schemas.microsoft.com/office/drawing/2014/main" val="4225946194"/>
                    </a:ext>
                  </a:extLst>
                </a:gridCol>
                <a:gridCol w="724542">
                  <a:extLst>
                    <a:ext uri="{9D8B030D-6E8A-4147-A177-3AD203B41FA5}">
                      <a16:colId xmlns:a16="http://schemas.microsoft.com/office/drawing/2014/main" val="739974831"/>
                    </a:ext>
                  </a:extLst>
                </a:gridCol>
                <a:gridCol w="940529">
                  <a:extLst>
                    <a:ext uri="{9D8B030D-6E8A-4147-A177-3AD203B41FA5}">
                      <a16:colId xmlns:a16="http://schemas.microsoft.com/office/drawing/2014/main" val="3255159235"/>
                    </a:ext>
                  </a:extLst>
                </a:gridCol>
                <a:gridCol w="388832">
                  <a:extLst>
                    <a:ext uri="{9D8B030D-6E8A-4147-A177-3AD203B41FA5}">
                      <a16:colId xmlns:a16="http://schemas.microsoft.com/office/drawing/2014/main" val="929804884"/>
                    </a:ext>
                  </a:extLst>
                </a:gridCol>
                <a:gridCol w="1021965">
                  <a:extLst>
                    <a:ext uri="{9D8B030D-6E8A-4147-A177-3AD203B41FA5}">
                      <a16:colId xmlns:a16="http://schemas.microsoft.com/office/drawing/2014/main" val="2609148171"/>
                    </a:ext>
                  </a:extLst>
                </a:gridCol>
                <a:gridCol w="1054113">
                  <a:extLst>
                    <a:ext uri="{9D8B030D-6E8A-4147-A177-3AD203B41FA5}">
                      <a16:colId xmlns:a16="http://schemas.microsoft.com/office/drawing/2014/main" val="2314873287"/>
                    </a:ext>
                  </a:extLst>
                </a:gridCol>
                <a:gridCol w="484989">
                  <a:extLst>
                    <a:ext uri="{9D8B030D-6E8A-4147-A177-3AD203B41FA5}">
                      <a16:colId xmlns:a16="http://schemas.microsoft.com/office/drawing/2014/main" val="4115617950"/>
                    </a:ext>
                  </a:extLst>
                </a:gridCol>
                <a:gridCol w="1121908">
                  <a:extLst>
                    <a:ext uri="{9D8B030D-6E8A-4147-A177-3AD203B41FA5}">
                      <a16:colId xmlns:a16="http://schemas.microsoft.com/office/drawing/2014/main" val="2244646385"/>
                    </a:ext>
                  </a:extLst>
                </a:gridCol>
                <a:gridCol w="617358">
                  <a:extLst>
                    <a:ext uri="{9D8B030D-6E8A-4147-A177-3AD203B41FA5}">
                      <a16:colId xmlns:a16="http://schemas.microsoft.com/office/drawing/2014/main" val="1953621634"/>
                    </a:ext>
                  </a:extLst>
                </a:gridCol>
                <a:gridCol w="1671341">
                  <a:extLst>
                    <a:ext uri="{9D8B030D-6E8A-4147-A177-3AD203B41FA5}">
                      <a16:colId xmlns:a16="http://schemas.microsoft.com/office/drawing/2014/main" val="1562817071"/>
                    </a:ext>
                  </a:extLst>
                </a:gridCol>
              </a:tblGrid>
              <a:tr h="81570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Instrument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Type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Top/floor loading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Interface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Tail/</a:t>
                      </a:r>
                      <a:br>
                        <a:rPr lang="en-GB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window material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Rotation (Insert/ </a:t>
                      </a:r>
                      <a:br>
                        <a:rPr lang="en-GB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stack)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Other alignment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ULT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noProof="0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Cryofurnace</a:t>
                      </a:r>
                      <a:endParaRPr lang="en-GB" sz="1400" b="1" i="0" u="none" strike="noStrike" noProof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Typical measurement time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IVC size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Special geometric constraints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 OVC option?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Compatibility group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572129"/>
                  </a:ext>
                </a:extLst>
              </a:tr>
              <a:tr h="14620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BIFROST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Own/L1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Stack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1-7 days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70mm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none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56274"/>
                  </a:ext>
                </a:extLst>
              </a:tr>
              <a:tr h="14620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CSPEC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TL/FL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L1*,L2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Insert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Fixed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xyz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  <a:r>
                        <a:rPr lang="en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easurement hours, expt days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70mm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700mm diam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6F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360128"/>
                  </a:ext>
                </a:extLst>
              </a:tr>
              <a:tr h="14620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MIRACLES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TL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L3*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insert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Fixed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xyz</a:t>
                      </a:r>
                      <a:endParaRPr lang="en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70mm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400mm pot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327491"/>
                  </a:ext>
                </a:extLst>
              </a:tr>
              <a:tr h="14620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TREX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TL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L1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Insert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Fixed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xyz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70mm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r>
                        <a:rPr lang="en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oils – need response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130704"/>
                  </a:ext>
                </a:extLst>
              </a:tr>
              <a:tr h="14620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VESPA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TL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own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but fixed orientation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Fixed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xyz</a:t>
                      </a:r>
                      <a:endParaRPr lang="en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5min-6hour, 30 mins- 2 hours sample changes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100mm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Special geometry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3" marR="6853" marT="68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853" marR="6853" marT="6853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58939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F8B9CC9-EAD4-7AF8-AB87-73657F0D3834}"/>
              </a:ext>
            </a:extLst>
          </p:cNvPr>
          <p:cNvSpPr txBox="1"/>
          <p:nvPr/>
        </p:nvSpPr>
        <p:spPr>
          <a:xfrm>
            <a:off x="578734" y="5000263"/>
            <a:ext cx="6906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SE" dirty="0">
                <a:solidFill>
                  <a:srgbClr val="666666"/>
                </a:solidFill>
              </a:rPr>
              <a:t>Topical meetings with instruments to be held on a regular basis.  </a:t>
            </a:r>
          </a:p>
          <a:p>
            <a:pPr algn="l"/>
            <a:r>
              <a:rPr lang="en-SE" dirty="0">
                <a:solidFill>
                  <a:srgbClr val="666666"/>
                </a:solidFill>
              </a:rPr>
              <a:t>Upcoming – magnets.  </a:t>
            </a:r>
          </a:p>
        </p:txBody>
      </p:sp>
    </p:spTree>
    <p:extLst>
      <p:ext uri="{BB962C8B-B14F-4D97-AF65-F5344CB8AC3E}">
        <p14:creationId xmlns:p14="http://schemas.microsoft.com/office/powerpoint/2010/main" val="151145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277C56-3EF8-495F-98AC-A7E8CE6D9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Interface issues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F5D470B-BE7E-49E6-B723-2EFD0840B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0756E12-8A7A-4F8A-8D1C-AE175B113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5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D108556F-5D32-452D-B384-98CCF3F44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CSPEC collimation and gate valve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contraints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&lt; standard ⌀ 800mm:</a:t>
            </a:r>
          </a:p>
          <a:p>
            <a:pPr marL="72000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L1 top loading interface retained</a:t>
            </a:r>
          </a:p>
          <a:p>
            <a:pPr marL="72000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SEE limited to ⌀ 700mm </a:t>
            </a:r>
          </a:p>
          <a:p>
            <a:pPr lvl="1"/>
            <a:endParaRPr lang="en-US" dirty="0"/>
          </a:p>
          <a:p>
            <a:pPr lvl="1"/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D3E67-DDEC-F7C4-5095-F501E4FF6AFD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SE" dirty="0"/>
              <a:t>MIRACLES sample pot</a:t>
            </a:r>
          </a:p>
          <a:p>
            <a:r>
              <a:rPr lang="en-SE" dirty="0"/>
              <a:t>Issue – sample pot has no independent pump &amp; flushing, requires additional on SEE.</a:t>
            </a:r>
          </a:p>
          <a:p>
            <a:r>
              <a:rPr lang="en-SE" dirty="0"/>
              <a:t>Resolution – larger equipment used without sample pot, in main detector vacuum. </a:t>
            </a:r>
            <a:r>
              <a:rPr lang="en-GB" dirty="0"/>
              <a:t>S</a:t>
            </a:r>
            <a:r>
              <a:rPr lang="en-SE" dirty="0"/>
              <a:t>maller equipment uses additional interface adaptor with pump feedthrough.</a:t>
            </a:r>
          </a:p>
          <a:p>
            <a:endParaRPr lang="en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B57A266-1EA8-4A09-8126-11EA28233D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Resolved after discussions with instruments</a:t>
            </a:r>
          </a:p>
          <a:p>
            <a:endParaRPr lang="sv-SE" dirty="0"/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FB21B05D-41C5-3F45-94B7-7EEA5B44A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2023-04-25</a:t>
            </a:fld>
            <a:endParaRPr lang="sv-S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AD2812-DE7B-45FA-D6F8-245B08B32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709" y="3190891"/>
            <a:ext cx="2568973" cy="3211975"/>
          </a:xfrm>
          <a:prstGeom prst="rect">
            <a:avLst/>
          </a:prstGeom>
        </p:spPr>
      </p:pic>
      <p:pic>
        <p:nvPicPr>
          <p:cNvPr id="12" name="Imagen 12">
            <a:extLst>
              <a:ext uri="{FF2B5EF4-FFF2-40B4-BE49-F238E27FC236}">
                <a16:creationId xmlns:a16="http://schemas.microsoft.com/office/drawing/2014/main" id="{54C0A9C1-F425-0C97-D1C8-1F8088F920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485" t="17732" r="20206" b="33581"/>
          <a:stretch/>
        </p:blipFill>
        <p:spPr>
          <a:xfrm>
            <a:off x="8173267" y="4872767"/>
            <a:ext cx="3930977" cy="178506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D090B9-0D7E-BEDF-52E0-747708C3B6FE}"/>
              </a:ext>
            </a:extLst>
          </p:cNvPr>
          <p:cNvSpPr txBox="1"/>
          <p:nvPr/>
        </p:nvSpPr>
        <p:spPr>
          <a:xfrm>
            <a:off x="3643510" y="4681660"/>
            <a:ext cx="36146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SE" dirty="0">
                <a:solidFill>
                  <a:srgbClr val="666666"/>
                </a:solidFill>
              </a:rPr>
              <a:t>6.5T magnet will not fit CSPEC without major modifications (i.e. new body).</a:t>
            </a:r>
          </a:p>
          <a:p>
            <a:pPr algn="l"/>
            <a:r>
              <a:rPr lang="en-SE" dirty="0">
                <a:solidFill>
                  <a:srgbClr val="666666"/>
                </a:solidFill>
              </a:rPr>
              <a:t>Remains as plan B in case high field magnet (see next slides) delayed</a:t>
            </a:r>
          </a:p>
        </p:txBody>
      </p:sp>
    </p:spTree>
    <p:extLst>
      <p:ext uri="{BB962C8B-B14F-4D97-AF65-F5344CB8AC3E}">
        <p14:creationId xmlns:p14="http://schemas.microsoft.com/office/powerpoint/2010/main" val="87075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3C79F-369A-EF16-BB20-43B554226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Spectroscopy Magnet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624F3A-D442-365B-B9C3-BB7184EF5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3B1FD8-F576-08FE-B518-B38507F9A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6</a:t>
            </a:fld>
            <a:endParaRPr lang="sv-SE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2D8338-38EB-FFAE-71F7-BF24AE859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912870"/>
          </a:xfrm>
        </p:spPr>
        <p:txBody>
          <a:bodyPr/>
          <a:lstStyle/>
          <a:p>
            <a:r>
              <a:rPr lang="en-SE" dirty="0"/>
              <a:t>Priority from instruments (CSPEC, TREX) is </a:t>
            </a:r>
            <a:r>
              <a:rPr lang="en-SE" b="1" dirty="0"/>
              <a:t>low background </a:t>
            </a:r>
            <a:r>
              <a:rPr lang="en-SE" dirty="0"/>
              <a:t>and</a:t>
            </a:r>
            <a:r>
              <a:rPr lang="en-SE" b="1" dirty="0"/>
              <a:t> high field</a:t>
            </a:r>
            <a:r>
              <a:rPr lang="en-SE" dirty="0"/>
              <a:t>, more than largest possible aperture.</a:t>
            </a:r>
          </a:p>
          <a:p>
            <a:r>
              <a:rPr lang="en-SE" dirty="0"/>
              <a:t>Traditional designs have </a:t>
            </a:r>
            <a:r>
              <a:rPr lang="en-SE" b="1" dirty="0"/>
              <a:t>thick Al rings </a:t>
            </a:r>
            <a:r>
              <a:rPr lang="en-SE" dirty="0"/>
              <a:t>to support forces between coils – </a:t>
            </a:r>
            <a:r>
              <a:rPr lang="en-SE" b="1" dirty="0"/>
              <a:t>high background</a:t>
            </a:r>
            <a:r>
              <a:rPr lang="en-SE" dirty="0"/>
              <a:t>.</a:t>
            </a:r>
          </a:p>
          <a:p>
            <a:r>
              <a:rPr lang="en-SE" dirty="0"/>
              <a:t>Newer designs (e.g. 8T magnet) have </a:t>
            </a:r>
            <a:r>
              <a:rPr lang="en-SE" b="1" dirty="0"/>
              <a:t>open segments</a:t>
            </a:r>
            <a:r>
              <a:rPr lang="en-SE" dirty="0"/>
              <a:t>, at expense of field or coverage.</a:t>
            </a:r>
          </a:p>
          <a:p>
            <a:r>
              <a:rPr lang="en-SE" dirty="0"/>
              <a:t>Time of Flight means some obstructions in openings can be tolerated without loss of too much (q,E) coverage. Broad spectroscopic features can be fitted even with some missing data.</a:t>
            </a:r>
          </a:p>
          <a:p>
            <a:r>
              <a:rPr lang="en-SE" dirty="0"/>
              <a:t> ➙  </a:t>
            </a:r>
            <a:r>
              <a:rPr lang="en-SE" b="1" dirty="0"/>
              <a:t>Radial supports</a:t>
            </a:r>
            <a:r>
              <a:rPr lang="en-SE" dirty="0"/>
              <a:t>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4A9734-9462-9CE4-74F6-AE5E2AED680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1425065"/>
            <a:ext cx="4993785" cy="4768062"/>
          </a:xfrm>
        </p:spPr>
        <p:txBody>
          <a:bodyPr/>
          <a:lstStyle/>
          <a:p>
            <a:r>
              <a:rPr lang="en-SE" dirty="0"/>
              <a:t>Kick-off meeting held with ESS instrument  stakeholders.</a:t>
            </a:r>
          </a:p>
          <a:p>
            <a:r>
              <a:rPr lang="en-SE" dirty="0"/>
              <a:t>Tool from Greg Tucker (DMSC) </a:t>
            </a:r>
          </a:p>
          <a:p>
            <a:endParaRPr lang="en-SE" dirty="0"/>
          </a:p>
          <a:p>
            <a:endParaRPr lang="en-SE" dirty="0"/>
          </a:p>
          <a:p>
            <a:endParaRPr lang="en-SE" dirty="0"/>
          </a:p>
          <a:p>
            <a:endParaRPr lang="en-SE" dirty="0"/>
          </a:p>
          <a:p>
            <a:endParaRPr lang="en-SE" dirty="0"/>
          </a:p>
          <a:p>
            <a:endParaRPr lang="en-SE" dirty="0"/>
          </a:p>
          <a:p>
            <a:endParaRPr lang="en-SE" dirty="0"/>
          </a:p>
          <a:p>
            <a:pPr marL="0" indent="0">
              <a:buNone/>
            </a:pPr>
            <a:endParaRPr lang="en-S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5F4B99-1B8E-FB65-9937-DFBB8561C8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3709" y="906962"/>
            <a:ext cx="10590986" cy="507076"/>
          </a:xfrm>
        </p:spPr>
        <p:txBody>
          <a:bodyPr/>
          <a:lstStyle/>
          <a:p>
            <a:r>
              <a:rPr lang="en-SE" dirty="0"/>
              <a:t>Next new magnet – a novel high field magnet for direct geometry spectroscopy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E12A3E6-CC4C-1272-72B2-B415D2C7D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2023-04-25</a:t>
            </a:fld>
            <a:endParaRPr lang="sv-SE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785DAC4-B744-13F1-59C7-7C99F23744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0821" y="2584333"/>
            <a:ext cx="3432591" cy="291622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6D6B4BC-3FD8-4A61-68E0-C75391F96F9B}"/>
              </a:ext>
            </a:extLst>
          </p:cNvPr>
          <p:cNvSpPr txBox="1"/>
          <p:nvPr/>
        </p:nvSpPr>
        <p:spPr>
          <a:xfrm>
            <a:off x="6373692" y="5497028"/>
            <a:ext cx="61000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GB" sz="1600" b="0" i="0" dirty="0">
                <a:effectLst/>
                <a:latin typeface="Calibri" panose="020F0502020204030204" pitchFamily="34" charset="0"/>
                <a:hlinkClick r:id="rId4" tooltip="https://g5t.github.io/tof-tools/lab?path=accessible.ipynb"/>
              </a:rPr>
              <a:t>https://g5t.github.io/tof-tools/lab?path=accessible.ipynb</a:t>
            </a:r>
            <a:endParaRPr lang="en-SE" sz="1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89A271-22B8-D984-B035-4D2FF8898EBC}"/>
              </a:ext>
            </a:extLst>
          </p:cNvPr>
          <p:cNvSpPr txBox="1"/>
          <p:nvPr/>
        </p:nvSpPr>
        <p:spPr>
          <a:xfrm>
            <a:off x="6457705" y="5802061"/>
            <a:ext cx="51952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SE" sz="2000" dirty="0">
                <a:solidFill>
                  <a:srgbClr val="666666"/>
                </a:solidFill>
              </a:rPr>
              <a:t>Preliminary discussions with OxInst. Design study quoted, to be started ASAP followed by open procurement. Target mid 2026.</a:t>
            </a:r>
          </a:p>
        </p:txBody>
      </p:sp>
    </p:spTree>
    <p:extLst>
      <p:ext uri="{BB962C8B-B14F-4D97-AF65-F5344CB8AC3E}">
        <p14:creationId xmlns:p14="http://schemas.microsoft.com/office/powerpoint/2010/main" val="389844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134" y="161200"/>
            <a:ext cx="9360000" cy="657339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Key specifications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7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FEF36EF-EA79-48B1-8977-F8AA6F2C6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3109" y="818539"/>
            <a:ext cx="10288896" cy="5552558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11-12T minimum (12T preferably)</a:t>
            </a:r>
          </a:p>
          <a:p>
            <a:pPr algn="l"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Sample size – up to 1cm (h)x 2cm (v) -&gt; </a:t>
            </a:r>
          </a:p>
          <a:p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Symmetric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vertical field </a:t>
            </a:r>
            <a:endParaRPr lang="en-US" sz="16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2cm split</a:t>
            </a:r>
          </a:p>
          <a:p>
            <a:pPr algn="l"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Homogeneity? 1-2%</a:t>
            </a:r>
            <a:endParaRPr lang="en-US" sz="16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>
              <a:spcAft>
                <a:spcPts val="0"/>
              </a:spcAft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Above 300K not needed. Compatible with &lt;1K ULT inserts essential. 100-300K needed</a:t>
            </a:r>
          </a:p>
          <a:p>
            <a:pPr algn="l">
              <a:spcAft>
                <a:spcPts val="0"/>
              </a:spcAft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CSPEC collimation &gt;48.5mm -&gt; 50mm diameter sample space</a:t>
            </a:r>
          </a:p>
          <a:p>
            <a:pPr algn="l">
              <a:spcAft>
                <a:spcPts val="0"/>
              </a:spcAft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Recondensing?  No.</a:t>
            </a:r>
          </a:p>
          <a:p>
            <a:pPr algn="l">
              <a:spcAft>
                <a:spcPts val="0"/>
              </a:spcAft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Vertical opening: +/- 10 degrees – part of design study.  5-10 degrees, a few different configurations</a:t>
            </a:r>
          </a:p>
          <a:p>
            <a:pPr algn="l">
              <a:spcAft>
                <a:spcPts val="0"/>
              </a:spcAft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Horizontal opening: </a:t>
            </a:r>
          </a:p>
          <a:p>
            <a:pPr marL="349250" lvl="2" indent="0">
              <a:buNone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Full detector coverage (CSPEC: -30° to +140, TREX +1°to 72° (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-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36° to 144° full scope)), but with support wedges is OK. </a:t>
            </a:r>
            <a:br>
              <a:rPr lang="en-US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Not too many and avoid region where n-n scattering occurs.</a:t>
            </a:r>
          </a:p>
          <a:p>
            <a:pPr algn="l">
              <a:spcAft>
                <a:spcPts val="0"/>
              </a:spcAft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Thinned incoming and outgoing beam windows. Incoming and outgoing windows 0.125 mm and the radiation shields typically 25 micron. </a:t>
            </a:r>
          </a:p>
          <a:p>
            <a:pPr algn="l"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1mm cadmium on exposed surfaces.</a:t>
            </a:r>
          </a:p>
          <a:p>
            <a:pPr algn="l">
              <a:spcAft>
                <a:spcPts val="0"/>
              </a:spcAft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Top (vacuum tank) mounted, L1 (OD restricted to 700mm below flange).  + floor mounting option.</a:t>
            </a:r>
          </a:p>
          <a:p>
            <a:pPr algn="l">
              <a:spcAft>
                <a:spcPts val="0"/>
              </a:spcAft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Stray field limited by M-chopper</a:t>
            </a:r>
          </a:p>
          <a:p>
            <a:pPr algn="l">
              <a:spcAft>
                <a:spcPts val="0"/>
              </a:spcAft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>
              <a:spcAft>
                <a:spcPts val="0"/>
              </a:spcAft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lvl="1"/>
            <a:endParaRPr lang="en-US" sz="1600" dirty="0"/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2023-04-25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591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197AFB75-2B81-EC42-3E2A-F42172EEB55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791" t="-164" r="-16247"/>
          <a:stretch/>
        </p:blipFill>
        <p:spPr>
          <a:xfrm>
            <a:off x="50104" y="0"/>
            <a:ext cx="12192000" cy="6858000"/>
          </a:xfr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E9BCDC8-84F7-8E0B-D136-438089D371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84DE57B-774A-4CB7-EA0E-0F995BCDA7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9361B36-F86A-EDD2-66B3-5C7BD2CC5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DFF3F5-89BC-2A9A-B9E5-1B9D2CFC594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475413"/>
            <a:ext cx="4321175" cy="365125"/>
          </a:xfrm>
        </p:spPr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6DE71A-7468-1BE8-9BB0-40ADAE1DEBE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475413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8</a:t>
            </a:fld>
            <a:endParaRPr lang="sv-SE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F940B61-339F-F377-0010-A0A8DBD93311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475413"/>
            <a:ext cx="83343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2023-04-25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0558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Finish presentation</a:t>
            </a:r>
          </a:p>
        </p:txBody>
      </p:sp>
    </p:spTree>
    <p:extLst>
      <p:ext uri="{BB962C8B-B14F-4D97-AF65-F5344CB8AC3E}">
        <p14:creationId xmlns:p14="http://schemas.microsoft.com/office/powerpoint/2010/main" val="120996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ES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DC"/>
      </a:accent1>
      <a:accent2>
        <a:srgbClr val="003366"/>
      </a:accent2>
      <a:accent3>
        <a:srgbClr val="99BE00"/>
      </a:accent3>
      <a:accent4>
        <a:srgbClr val="006646"/>
      </a:accent4>
      <a:accent5>
        <a:srgbClr val="FF7D00"/>
      </a:accent5>
      <a:accent6>
        <a:srgbClr val="821482"/>
      </a:accent6>
      <a:hlink>
        <a:srgbClr val="0099DC"/>
      </a:hlink>
      <a:folHlink>
        <a:srgbClr val="0099DC"/>
      </a:folHlink>
    </a:clrScheme>
    <a:fontScheme name="ES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>
            <a:solidFill>
              <a:srgbClr val="6666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C8E05FD6-4408-40A1-AAFA-F1913A6B3D38}" vid="{2ACFAA60-6D1B-4172-9AA5-52CCB5CBBC4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1424</TotalTime>
  <Words>809</Words>
  <Application>Microsoft Macintosh PowerPoint</Application>
  <PresentationFormat>Widescreen</PresentationFormat>
  <Paragraphs>187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Segoe UI</vt:lpstr>
      <vt:lpstr>Segoe UI Light</vt:lpstr>
      <vt:lpstr>Segoe UI Semibold</vt:lpstr>
      <vt:lpstr>Wingdings</vt:lpstr>
      <vt:lpstr>Office-tema</vt:lpstr>
      <vt:lpstr>Sample Environment for Spectroscopy – Cryo &amp; Magnets</vt:lpstr>
      <vt:lpstr>Agenda</vt:lpstr>
      <vt:lpstr>Cryo SE provision for spectroscopy</vt:lpstr>
      <vt:lpstr>Pool &amp; Instrument Cryostats</vt:lpstr>
      <vt:lpstr>Interface issues</vt:lpstr>
      <vt:lpstr>Spectroscopy Magnet</vt:lpstr>
      <vt:lpstr>Key specifications</vt:lpstr>
      <vt:lpstr>PowerPoint Presentation</vt:lpstr>
      <vt:lpstr>Finish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Holmes</dc:creator>
  <cp:lastModifiedBy>Alex Holmes</cp:lastModifiedBy>
  <cp:revision>7</cp:revision>
  <cp:lastPrinted>2019-03-08T10:27:30Z</cp:lastPrinted>
  <dcterms:created xsi:type="dcterms:W3CDTF">2023-04-25T07:33:56Z</dcterms:created>
  <dcterms:modified xsi:type="dcterms:W3CDTF">2023-04-26T07:18:49Z</dcterms:modified>
</cp:coreProperties>
</file>