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7" r:id="rId2"/>
    <p:sldId id="395" r:id="rId3"/>
    <p:sldId id="386" r:id="rId4"/>
    <p:sldId id="399" r:id="rId5"/>
    <p:sldId id="396" r:id="rId6"/>
    <p:sldId id="393" r:id="rId7"/>
    <p:sldId id="378" r:id="rId8"/>
    <p:sldId id="401" r:id="rId9"/>
    <p:sldId id="410" r:id="rId10"/>
    <p:sldId id="409" r:id="rId11"/>
    <p:sldId id="411" r:id="rId12"/>
    <p:sldId id="412" r:id="rId13"/>
    <p:sldId id="413" r:id="rId14"/>
    <p:sldId id="414" r:id="rId15"/>
    <p:sldId id="415" r:id="rId16"/>
    <p:sldId id="416" r:id="rId17"/>
    <p:sldId id="40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FECC99"/>
    <a:srgbClr val="00FF99"/>
    <a:srgbClr val="00FF00"/>
    <a:srgbClr val="666666"/>
    <a:srgbClr val="CCCCCC"/>
    <a:srgbClr val="FEE6CC"/>
    <a:srgbClr val="CCDFDB"/>
    <a:srgbClr val="E5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19" autoAdjust="0"/>
    <p:restoredTop sz="94681" autoAdjust="0"/>
  </p:normalViewPr>
  <p:slideViewPr>
    <p:cSldViewPr snapToGrid="0" snapToObjects="1">
      <p:cViewPr varScale="1">
        <p:scale>
          <a:sx n="142" d="100"/>
          <a:sy n="142" d="100"/>
        </p:scale>
        <p:origin x="113" y="6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446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21B3D-5505-43EF-B5D4-0C9FD1774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523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7147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98604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65258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18437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7414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58346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4428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5167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40273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3493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82518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2072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8919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9907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9060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FDD8-E9D5-414B-9D01-E73C6B8A8FCA}" type="datetime1">
              <a:rPr lang="sv-SE" smtClean="0"/>
              <a:t>2023-04-26</a:t>
            </a:fld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2023-04-26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pic>
        <p:nvPicPr>
          <p:cNvPr id="9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91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pic>
        <p:nvPicPr>
          <p:cNvPr id="11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pic>
        <p:nvPicPr>
          <p:cNvPr id="10" name="Picture 2" descr="League of advanced European Neutron Source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00" y="77500"/>
            <a:ext cx="3184226" cy="11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2023-04-26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017" y="1987826"/>
            <a:ext cx="10084255" cy="3075186"/>
          </a:xfrm>
        </p:spPr>
        <p:txBody>
          <a:bodyPr/>
          <a:lstStyle/>
          <a:p>
            <a:r>
              <a:rPr lang="en-US" sz="4400" dirty="0"/>
              <a:t>Spectroscopy STAP - </a:t>
            </a:r>
            <a:r>
              <a:rPr lang="en-SE" sz="4400" dirty="0"/>
              <a:t>Polarisation</a:t>
            </a:r>
            <a:br>
              <a:rPr lang="en-SE" sz="4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SE" sz="2000" dirty="0"/>
              <a:t>Wai Tung (Hal) Lee</a:t>
            </a:r>
            <a:r>
              <a:rPr lang="en-GB" sz="4400" dirty="0"/>
              <a:t/>
            </a:r>
            <a:br>
              <a:rPr lang="en-GB" sz="4400" dirty="0"/>
            </a:b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07017" y="6117873"/>
            <a:ext cx="3215183" cy="459883"/>
          </a:xfrm>
        </p:spPr>
        <p:txBody>
          <a:bodyPr/>
          <a:lstStyle/>
          <a:p>
            <a:r>
              <a:rPr lang="en-SE" sz="1200" b="1" dirty="0">
                <a:solidFill>
                  <a:schemeClr val="bg1"/>
                </a:solidFill>
              </a:rPr>
              <a:t>202</a:t>
            </a:r>
            <a:r>
              <a:rPr lang="en-GB" sz="1200" b="1" dirty="0">
                <a:solidFill>
                  <a:schemeClr val="bg1"/>
                </a:solidFill>
              </a:rPr>
              <a:t>3-04</a:t>
            </a:r>
            <a:r>
              <a:rPr lang="en-SE" sz="1200" b="1" dirty="0">
                <a:solidFill>
                  <a:schemeClr val="bg1"/>
                </a:solidFill>
              </a:rPr>
              <a:t>-</a:t>
            </a:r>
            <a:r>
              <a:rPr lang="en-GB" sz="1200" b="1" dirty="0">
                <a:solidFill>
                  <a:schemeClr val="bg1"/>
                </a:solidFill>
              </a:rPr>
              <a:t>26 Spectroscopy STAP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CSPEC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2BC08-EF2F-9F56-1251-C66CD61A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2" y="1704745"/>
            <a:ext cx="8759058" cy="4663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EAD1E-A7D9-6125-D406-238497C105A9}"/>
              </a:ext>
            </a:extLst>
          </p:cNvPr>
          <p:cNvSpPr txBox="1"/>
          <p:nvPr/>
        </p:nvSpPr>
        <p:spPr>
          <a:xfrm>
            <a:off x="842142" y="877594"/>
            <a:ext cx="112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</a:t>
            </a:r>
            <a:r>
              <a:rPr lang="en-US" sz="1600" dirty="0" err="1"/>
              <a:t>McStas</a:t>
            </a:r>
            <a:r>
              <a:rPr lang="en-US" sz="1600" dirty="0"/>
              <a:t> simulation of </a:t>
            </a:r>
            <a:r>
              <a:rPr lang="en-US" sz="1600" dirty="0" err="1"/>
              <a:t>polariser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Non-magnetic guide development at TUM is on-going. Monte Carlo to evaluate in case there is no guide after polarizer.</a:t>
            </a:r>
            <a:r>
              <a:rPr lang="en-US" sz="1600" dirty="0"/>
              <a:t>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Discussion </a:t>
            </a:r>
            <a:r>
              <a:rPr lang="en-US" sz="1600" dirty="0"/>
              <a:t>paused from September on instrument team request. </a:t>
            </a:r>
            <a:r>
              <a:rPr lang="en-US" sz="1600" dirty="0" smtClean="0"/>
              <a:t>Met </a:t>
            </a:r>
            <a:r>
              <a:rPr lang="en-US" sz="1600" dirty="0"/>
              <a:t>in April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F3149-A431-0D98-BEDF-F0B8BA62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742" y="1714414"/>
            <a:ext cx="2100716" cy="14557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DF2F3A-E2C3-D6A8-6496-39CE6A25C5D8}"/>
              </a:ext>
            </a:extLst>
          </p:cNvPr>
          <p:cNvSpPr/>
          <p:nvPr/>
        </p:nvSpPr>
        <p:spPr>
          <a:xfrm>
            <a:off x="9974742" y="4845598"/>
            <a:ext cx="210071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CSPEC </a:t>
            </a:r>
            <a:r>
              <a:rPr lang="en-US" sz="1100" dirty="0" err="1"/>
              <a:t>polariser</a:t>
            </a:r>
            <a:r>
              <a:rPr lang="en-US" sz="1100" dirty="0"/>
              <a:t> magnetic field design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E3270B-B7FB-B4D0-88C4-B605F74F8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816" y="3230051"/>
            <a:ext cx="2146641" cy="1571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615" y="5663138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B356BC4F-BA01-06BD-066E-31D3638E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3" y="1709498"/>
            <a:ext cx="8759058" cy="46643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CSPEC</a:t>
            </a:r>
            <a:endParaRPr lang="en-GB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E1D3255-BCD2-2108-52D5-151DBFEA5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742" y="1714414"/>
            <a:ext cx="2100716" cy="1455733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AE969A5-A693-EFBB-9DF6-BCF23DBA7B2F}"/>
              </a:ext>
            </a:extLst>
          </p:cNvPr>
          <p:cNvSpPr/>
          <p:nvPr/>
        </p:nvSpPr>
        <p:spPr>
          <a:xfrm>
            <a:off x="9974742" y="4845598"/>
            <a:ext cx="210071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CSPEC </a:t>
            </a:r>
            <a:r>
              <a:rPr lang="en-US" sz="1100" dirty="0" err="1"/>
              <a:t>polariser</a:t>
            </a:r>
            <a:r>
              <a:rPr lang="en-US" sz="1100" dirty="0"/>
              <a:t> magnetic field design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A107743-ACCA-7F4A-32D9-4C7B5867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816" y="3230051"/>
            <a:ext cx="2146641" cy="1571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615" y="5663138"/>
            <a:ext cx="669585" cy="669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6EAD1E-A7D9-6125-D406-238497C105A9}"/>
              </a:ext>
            </a:extLst>
          </p:cNvPr>
          <p:cNvSpPr txBox="1"/>
          <p:nvPr/>
        </p:nvSpPr>
        <p:spPr>
          <a:xfrm>
            <a:off x="842142" y="877594"/>
            <a:ext cx="112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</a:t>
            </a:r>
            <a:r>
              <a:rPr lang="en-US" sz="1600" dirty="0" err="1"/>
              <a:t>McStas</a:t>
            </a:r>
            <a:r>
              <a:rPr lang="en-US" sz="1600" dirty="0"/>
              <a:t> simulation of </a:t>
            </a:r>
            <a:r>
              <a:rPr lang="en-US" sz="1600" dirty="0" err="1"/>
              <a:t>polariser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Non-magnetic guide development at TUM is on-going. Monte Carlo to evaluate in case there is no guide after polarizer.</a:t>
            </a:r>
            <a:r>
              <a:rPr lang="en-US" sz="1600" dirty="0"/>
              <a:t>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Discussion </a:t>
            </a:r>
            <a:r>
              <a:rPr lang="en-US" sz="1600" dirty="0"/>
              <a:t>paused from September on instrument team request. </a:t>
            </a:r>
            <a:r>
              <a:rPr lang="en-US" sz="1600" smtClean="0"/>
              <a:t>Met </a:t>
            </a:r>
            <a:r>
              <a:rPr lang="en-US" sz="1600" dirty="0"/>
              <a:t>in April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56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MIRACLES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842142" y="877594"/>
            <a:ext cx="1064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Happening or done: </a:t>
            </a:r>
            <a:r>
              <a:rPr lang="en-US" sz="1600" dirty="0" err="1"/>
              <a:t>McStas</a:t>
            </a:r>
            <a:r>
              <a:rPr lang="en-US" sz="1600" dirty="0"/>
              <a:t> simulation and magnetic field design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Shielding calculations, mechanical modelling and setting infrastructure requirements.</a:t>
            </a:r>
            <a:endParaRPr lang="en-SE" sz="1600" dirty="0"/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31605EC3-3681-F6DD-F880-EABE27763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1" y="1685599"/>
            <a:ext cx="8920579" cy="4907027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5894CF38-ADDF-C452-848E-E13519A5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933" y="3532329"/>
            <a:ext cx="2269067" cy="1701800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0230198E-698D-ECEA-4A25-1E92B19DE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720" y="1623871"/>
            <a:ext cx="2429280" cy="1821960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B31417D1-FD0D-D68A-D8AD-3D4F35AF51B2}"/>
              </a:ext>
            </a:extLst>
          </p:cNvPr>
          <p:cNvSpPr/>
          <p:nvPr/>
        </p:nvSpPr>
        <p:spPr>
          <a:xfrm>
            <a:off x="9980537" y="5320627"/>
            <a:ext cx="2350802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err="1"/>
              <a:t>McStas</a:t>
            </a:r>
            <a:r>
              <a:rPr lang="en-US" sz="1100" dirty="0"/>
              <a:t> simulation of MIRACLES </a:t>
            </a:r>
            <a:r>
              <a:rPr lang="en-US" sz="1100" dirty="0" err="1"/>
              <a:t>polariser</a:t>
            </a:r>
            <a:r>
              <a:rPr lang="en-US" sz="1100" dirty="0"/>
              <a:t>. </a:t>
            </a:r>
          </a:p>
          <a:p>
            <a:r>
              <a:rPr lang="en-US" sz="1100" dirty="0"/>
              <a:t>λ= 5-7 Å, P&gt;95% </a:t>
            </a:r>
            <a:endParaRPr lang="en-US" sz="1100" dirty="0" smtClean="0"/>
          </a:p>
          <a:p>
            <a:r>
              <a:rPr lang="en-US" sz="1100" dirty="0"/>
              <a:t>Done by Damian Martin Rodriguez. </a:t>
            </a:r>
          </a:p>
          <a:p>
            <a:r>
              <a:rPr lang="en-US" sz="1100" dirty="0" smtClean="0"/>
              <a:t>Cross-checking the results. 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615" y="5815538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27">
            <a:extLst>
              <a:ext uri="{FF2B5EF4-FFF2-40B4-BE49-F238E27FC236}">
                <a16:creationId xmlns:a16="http://schemas.microsoft.com/office/drawing/2014/main" id="{646D4517-FC19-BDD6-8DE7-1CD35E974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2" y="1691266"/>
            <a:ext cx="8920579" cy="490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MIRACLES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842142" y="877594"/>
            <a:ext cx="1064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Happening or done: </a:t>
            </a:r>
            <a:r>
              <a:rPr lang="en-US" sz="1600" dirty="0" err="1"/>
              <a:t>McStas</a:t>
            </a:r>
            <a:r>
              <a:rPr lang="en-US" sz="1600" dirty="0"/>
              <a:t> simulation and magnetic field design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Shielding calculations, mechanical modelling and setting infrastructure requirements.</a:t>
            </a:r>
            <a:endParaRPr lang="en-SE" sz="1600" dirty="0"/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4EAD1A73-42B9-B59C-4E50-FF90E6B4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21" y="2272317"/>
            <a:ext cx="2226733" cy="975892"/>
          </a:xfrm>
          <a:prstGeom prst="rect">
            <a:avLst/>
          </a:prstGeom>
        </p:spPr>
      </p:pic>
      <p:sp>
        <p:nvSpPr>
          <p:cNvPr id="231" name="Rectangle 230">
            <a:extLst>
              <a:ext uri="{FF2B5EF4-FFF2-40B4-BE49-F238E27FC236}">
                <a16:creationId xmlns:a16="http://schemas.microsoft.com/office/drawing/2014/main" id="{CC8A76E6-B264-C023-700C-C669ECAE8422}"/>
              </a:ext>
            </a:extLst>
          </p:cNvPr>
          <p:cNvSpPr/>
          <p:nvPr/>
        </p:nvSpPr>
        <p:spPr>
          <a:xfrm>
            <a:off x="9838921" y="3279093"/>
            <a:ext cx="235307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MIRACLES </a:t>
            </a:r>
            <a:r>
              <a:rPr lang="en-US" sz="1100" dirty="0" err="1"/>
              <a:t>analyser</a:t>
            </a:r>
            <a:r>
              <a:rPr lang="en-US" sz="1100" dirty="0"/>
              <a:t> magnetic field design evaluation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615" y="5815538"/>
            <a:ext cx="669585" cy="6695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555" y="3834152"/>
            <a:ext cx="2209099" cy="1335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8A76E6-B264-C023-700C-C669ECAE8422}"/>
              </a:ext>
            </a:extLst>
          </p:cNvPr>
          <p:cNvSpPr/>
          <p:nvPr/>
        </p:nvSpPr>
        <p:spPr>
          <a:xfrm>
            <a:off x="9838921" y="5169653"/>
            <a:ext cx="2353079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MIRACLES </a:t>
            </a:r>
            <a:r>
              <a:rPr lang="en-US" sz="1100" dirty="0" smtClean="0"/>
              <a:t>polarization layout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240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– T-REX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842142" y="877594"/>
            <a:ext cx="10644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Done: Magnetic interference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provides backup </a:t>
            </a:r>
            <a:r>
              <a:rPr lang="en-US" sz="1600" baseline="30000" dirty="0"/>
              <a:t>3</a:t>
            </a:r>
            <a:r>
              <a:rPr lang="en-US" sz="1600" dirty="0"/>
              <a:t>He based </a:t>
            </a:r>
            <a:r>
              <a:rPr lang="en-US" sz="1600" dirty="0" err="1"/>
              <a:t>polariser</a:t>
            </a:r>
            <a:r>
              <a:rPr lang="en-US" sz="1600" dirty="0"/>
              <a:t> and </a:t>
            </a:r>
            <a:r>
              <a:rPr lang="en-US" sz="1600" dirty="0" err="1"/>
              <a:t>analyser</a:t>
            </a:r>
            <a:r>
              <a:rPr lang="en-US" sz="1600" dirty="0"/>
              <a:t> from shared equipment pool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Review </a:t>
            </a:r>
            <a:r>
              <a:rPr lang="en-US" sz="1600" dirty="0" err="1"/>
              <a:t>polarisation</a:t>
            </a:r>
            <a:r>
              <a:rPr lang="en-US" sz="1600" dirty="0"/>
              <a:t> setup of T-REX.</a:t>
            </a:r>
            <a:endParaRPr lang="en-SE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AE3CDD-82E2-1232-6E7C-7024B3F3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2" y="2675924"/>
            <a:ext cx="7931583" cy="218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140" y="4249205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7B3ADD-E76F-9CAF-47B9-1A96D7620A06}"/>
              </a:ext>
            </a:extLst>
          </p:cNvPr>
          <p:cNvGrpSpPr/>
          <p:nvPr/>
        </p:nvGrpSpPr>
        <p:grpSpPr>
          <a:xfrm>
            <a:off x="842142" y="2675924"/>
            <a:ext cx="7922557" cy="2133938"/>
            <a:chOff x="3100710" y="1866278"/>
            <a:chExt cx="7922557" cy="213393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8D7217A-72DC-5DD2-64A9-189AC27FDD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8939" y="2143277"/>
              <a:ext cx="0" cy="9974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498591-44E7-C795-4500-1BD74CBAE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2122" y="2143277"/>
              <a:ext cx="0" cy="5079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14CA69-3721-B42B-3148-F3B877AA9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2462" y="2143277"/>
              <a:ext cx="0" cy="162610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ABC512D-AE43-8ED2-90BD-988867AD6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1515" y="2099970"/>
              <a:ext cx="7906" cy="166511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3B2C79-8625-4707-F83B-9CB88E1DBA0E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5724199" y="2575769"/>
              <a:ext cx="768055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E1797E-F81E-FB5B-998C-517E82201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54" y="2575365"/>
              <a:ext cx="0" cy="1194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D5DD50-B7C2-8033-92C7-0F98EA6D2CC5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4419604" y="3769383"/>
              <a:ext cx="2072650" cy="922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69FD819-DD19-93B1-A35E-FDDA6F21E240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5724199" y="3130404"/>
              <a:ext cx="4571268" cy="2842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EB25DB5-7EF7-0170-895F-5FE7340B8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4674" y="2575365"/>
              <a:ext cx="2961" cy="119401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8FEAD9-621C-7074-9E4C-9AEA2E732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4674" y="2566136"/>
              <a:ext cx="2078434" cy="922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4B2123-2D65-33CC-0427-F9A7FDC1F7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84811" y="2575365"/>
              <a:ext cx="16595" cy="120324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18A44F-20BD-23D5-4C59-4DD068637295}"/>
                </a:ext>
              </a:extLst>
            </p:cNvPr>
            <p:cNvSpPr/>
            <p:nvPr/>
          </p:nvSpPr>
          <p:spPr>
            <a:xfrm>
              <a:off x="3100710" y="2352204"/>
              <a:ext cx="1334582" cy="4616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Polariser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</a:t>
              </a:r>
              <a:r>
                <a:rPr kumimoji="0" lang="en-US" sz="1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He)</a:t>
              </a:r>
              <a:endParaRPr kumimoji="0" lang="en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9C3C1-D278-B9EC-407D-634C8B2D5BB2}"/>
                </a:ext>
              </a:extLst>
            </p:cNvPr>
            <p:cNvSpPr/>
            <p:nvPr/>
          </p:nvSpPr>
          <p:spPr>
            <a:xfrm>
              <a:off x="3105981" y="2936907"/>
              <a:ext cx="1318894" cy="4616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Analyser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field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F9BA2D-517A-633E-AA37-8C565D7F6383}"/>
                </a:ext>
              </a:extLst>
            </p:cNvPr>
            <p:cNvSpPr/>
            <p:nvPr/>
          </p:nvSpPr>
          <p:spPr>
            <a:xfrm>
              <a:off x="3100710" y="3538550"/>
              <a:ext cx="1318894" cy="4616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Analyser</a:t>
              </a:r>
              <a:endParaRPr kumimoji="0" lang="en-S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64244F-E671-D312-FAE4-6848D9DDC7E2}"/>
                </a:ext>
              </a:extLst>
            </p:cNvPr>
            <p:cNvSpPr txBox="1"/>
            <p:nvPr/>
          </p:nvSpPr>
          <p:spPr>
            <a:xfrm>
              <a:off x="10010672" y="2883702"/>
              <a:ext cx="101259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00"/>
                  </a:solidFill>
                  <a:latin typeface="Segoe UI"/>
                </a:rPr>
                <a:t>Oct 27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53F564-E9DD-9595-0F15-EF8E049F3F0E}"/>
                </a:ext>
              </a:extLst>
            </p:cNvPr>
            <p:cNvSpPr txBox="1"/>
            <p:nvPr/>
          </p:nvSpPr>
          <p:spPr>
            <a:xfrm>
              <a:off x="6612637" y="2651201"/>
              <a:ext cx="97405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Preliminary design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00"/>
                  </a:solidFill>
                  <a:latin typeface="Segoe UI"/>
                </a:rPr>
                <a:t>Jan 25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581103-DA85-EE07-2434-40074A9BC686}"/>
                </a:ext>
              </a:extLst>
            </p:cNvPr>
            <p:cNvSpPr txBox="1"/>
            <p:nvPr/>
          </p:nvSpPr>
          <p:spPr>
            <a:xfrm>
              <a:off x="6592255" y="1875406"/>
              <a:ext cx="97986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TG2 review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7C4110-8E09-77D2-103E-21202DE8D2D3}"/>
                </a:ext>
              </a:extLst>
            </p:cNvPr>
            <p:cNvSpPr txBox="1"/>
            <p:nvPr/>
          </p:nvSpPr>
          <p:spPr>
            <a:xfrm>
              <a:off x="8935606" y="1872619"/>
              <a:ext cx="91934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TG5 review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E589AF-4D3D-7EBB-08D6-B416CD8A3CEB}"/>
                </a:ext>
              </a:extLst>
            </p:cNvPr>
            <p:cNvSpPr txBox="1"/>
            <p:nvPr/>
          </p:nvSpPr>
          <p:spPr>
            <a:xfrm>
              <a:off x="9903592" y="1872619"/>
              <a:ext cx="91934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TG6 review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AAD22D-A366-0C16-0611-9EF777D49DBF}"/>
                </a:ext>
              </a:extLst>
            </p:cNvPr>
            <p:cNvSpPr/>
            <p:nvPr/>
          </p:nvSpPr>
          <p:spPr>
            <a:xfrm>
              <a:off x="4569473" y="2927993"/>
              <a:ext cx="1154726" cy="461666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Shared equipment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91DF62-6850-26F8-54D3-E32B85152E15}"/>
                </a:ext>
              </a:extLst>
            </p:cNvPr>
            <p:cNvSpPr/>
            <p:nvPr/>
          </p:nvSpPr>
          <p:spPr>
            <a:xfrm>
              <a:off x="4559259" y="3538550"/>
              <a:ext cx="1154726" cy="461666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Shared equipment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F41D8B-8B36-40FC-65D2-4F290D34F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7669" y="3768764"/>
              <a:ext cx="2085439" cy="616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A5C766-FDB2-EE1D-B384-FC5C97620AB1}"/>
                </a:ext>
              </a:extLst>
            </p:cNvPr>
            <p:cNvSpPr txBox="1"/>
            <p:nvPr/>
          </p:nvSpPr>
          <p:spPr>
            <a:xfrm>
              <a:off x="8956453" y="2289015"/>
              <a:ext cx="77207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Installed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00"/>
                  </a:solidFill>
                  <a:latin typeface="Segoe UI"/>
                </a:rPr>
                <a:t>Oct 26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D56134-18CE-14C3-A68E-6DEC57396A7A}"/>
                </a:ext>
              </a:extLst>
            </p:cNvPr>
            <p:cNvSpPr txBox="1"/>
            <p:nvPr/>
          </p:nvSpPr>
          <p:spPr>
            <a:xfrm>
              <a:off x="8960216" y="3482918"/>
              <a:ext cx="77207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Installed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00"/>
                  </a:solidFill>
                  <a:latin typeface="Segoe UI"/>
                </a:rPr>
                <a:t>Oct 26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0CDC16-861F-22BE-E5D2-E632E0203246}"/>
                </a:ext>
              </a:extLst>
            </p:cNvPr>
            <p:cNvSpPr txBox="1"/>
            <p:nvPr/>
          </p:nvSpPr>
          <p:spPr>
            <a:xfrm>
              <a:off x="8960216" y="2849575"/>
              <a:ext cx="77207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Installed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000000"/>
                  </a:solidFill>
                  <a:latin typeface="Segoe UI"/>
                </a:rPr>
                <a:t>Oct 26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4E7EBEA-4176-EB36-E981-79D8F9E57D23}"/>
                </a:ext>
              </a:extLst>
            </p:cNvPr>
            <p:cNvSpPr/>
            <p:nvPr/>
          </p:nvSpPr>
          <p:spPr>
            <a:xfrm>
              <a:off x="4569473" y="2344936"/>
              <a:ext cx="1154726" cy="461666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Shared equipment</a:t>
              </a:r>
              <a:endParaRPr kumimoji="0" lang="en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2403EF-E76E-D5DE-EA2B-7CAEA93D147E}"/>
                </a:ext>
              </a:extLst>
            </p:cNvPr>
            <p:cNvSpPr txBox="1"/>
            <p:nvPr/>
          </p:nvSpPr>
          <p:spPr>
            <a:xfrm>
              <a:off x="7967620" y="1866278"/>
              <a:ext cx="91934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TG4 review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– T-REX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842142" y="877594"/>
            <a:ext cx="10644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Done: Magnetic interference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provides backup </a:t>
            </a:r>
            <a:r>
              <a:rPr lang="en-US" sz="1600" baseline="30000" dirty="0"/>
              <a:t>3</a:t>
            </a:r>
            <a:r>
              <a:rPr lang="en-US" sz="1600" dirty="0"/>
              <a:t>He based </a:t>
            </a:r>
            <a:r>
              <a:rPr lang="en-US" sz="1600" dirty="0" err="1"/>
              <a:t>polariser</a:t>
            </a:r>
            <a:r>
              <a:rPr lang="en-US" sz="1600" dirty="0"/>
              <a:t> and </a:t>
            </a:r>
            <a:r>
              <a:rPr lang="en-US" sz="1600" dirty="0" err="1"/>
              <a:t>analyser</a:t>
            </a:r>
            <a:r>
              <a:rPr lang="en-US" sz="1600" dirty="0"/>
              <a:t> from shared equipment pool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Review </a:t>
            </a:r>
            <a:r>
              <a:rPr lang="en-US" sz="1600" dirty="0" err="1"/>
              <a:t>polarisation</a:t>
            </a:r>
            <a:r>
              <a:rPr lang="en-US" sz="1600" dirty="0"/>
              <a:t> setup of T-REX.</a:t>
            </a:r>
            <a:endParaRPr lang="en-SE" sz="1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140" y="4249205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42" y="1828799"/>
            <a:ext cx="7515970" cy="48504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– Shared equipment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842142" y="877594"/>
            <a:ext cx="11072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On-going: building lab-based SEOP station being built – provides a test bed of magnetic field devices, MEOP station negotiation, design of wide-angle </a:t>
            </a:r>
            <a:r>
              <a:rPr lang="en-US" sz="1600" dirty="0" err="1"/>
              <a:t>analyser</a:t>
            </a:r>
            <a:r>
              <a:rPr lang="en-US" sz="1600" dirty="0"/>
              <a:t> coil, in-situ SEOP, </a:t>
            </a:r>
            <a:r>
              <a:rPr lang="en-US" sz="1600" baseline="30000" dirty="0"/>
              <a:t>3</a:t>
            </a:r>
            <a:r>
              <a:rPr lang="en-US" sz="1600" dirty="0"/>
              <a:t>He cell-making station.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Working with in-kind project partners to design equipment. Scientific glass service 20 min from ESS. Buy or make cells.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427A740-B3A4-1F33-5F81-741CE9769829}"/>
              </a:ext>
            </a:extLst>
          </p:cNvPr>
          <p:cNvSpPr/>
          <p:nvPr/>
        </p:nvSpPr>
        <p:spPr>
          <a:xfrm>
            <a:off x="9287170" y="2917165"/>
            <a:ext cx="206268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Our design. Large uniform volume. Vertical angle ±28°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6E7D208-E902-FA01-082A-74005623F888}"/>
              </a:ext>
            </a:extLst>
          </p:cNvPr>
          <p:cNvSpPr/>
          <p:nvPr/>
        </p:nvSpPr>
        <p:spPr>
          <a:xfrm>
            <a:off x="9268817" y="4562520"/>
            <a:ext cx="2000315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err="1"/>
              <a:t>Tetracoil</a:t>
            </a:r>
            <a:r>
              <a:rPr lang="en-US" sz="1100" dirty="0"/>
              <a:t>. Adequate uniform volume. Vertical angle ±17° 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3A1D652-EF6E-98B8-8E00-739220A5D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17" y="4999931"/>
            <a:ext cx="1578276" cy="1444989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693416D8-A308-1E56-859B-4413F2D52443}"/>
              </a:ext>
            </a:extLst>
          </p:cNvPr>
          <p:cNvSpPr/>
          <p:nvPr/>
        </p:nvSpPr>
        <p:spPr>
          <a:xfrm>
            <a:off x="9166723" y="6383657"/>
            <a:ext cx="2319524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SEOP </a:t>
            </a:r>
            <a:r>
              <a:rPr lang="en-US" sz="1100" dirty="0" err="1"/>
              <a:t>polariser</a:t>
            </a:r>
            <a:r>
              <a:rPr lang="en-US" sz="1100" dirty="0"/>
              <a:t> design, lab-based.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527" y="5957687"/>
            <a:ext cx="669585" cy="6695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296400" y="1705385"/>
            <a:ext cx="1823450" cy="1207943"/>
            <a:chOff x="9296400" y="1705385"/>
            <a:chExt cx="1823450" cy="1207943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E7AAD5FD-18AA-D934-1CE2-9393E0F6F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0" y="1705385"/>
              <a:ext cx="1772582" cy="120794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223607" y="2082373"/>
              <a:ext cx="240102" cy="42262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 rot="5400000">
              <a:off x="10808387" y="2244235"/>
              <a:ext cx="484428" cy="138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" dirty="0" smtClean="0"/>
                <a:t>Gradient (rad/cm)</a:t>
              </a:r>
              <a:endParaRPr lang="en-GB" sz="3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010073" y="2671360"/>
              <a:ext cx="66717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" b="1" dirty="0" smtClean="0">
                  <a:solidFill>
                    <a:schemeClr val="bg1"/>
                  </a:solidFill>
                </a:rPr>
                <a:t>Cell cross-section</a:t>
              </a:r>
            </a:p>
            <a:p>
              <a:r>
                <a:rPr lang="en-US" sz="300" b="1" dirty="0" smtClean="0">
                  <a:solidFill>
                    <a:schemeClr val="bg1"/>
                  </a:solidFill>
                </a:rPr>
                <a:t>ID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6cm</a:t>
              </a:r>
              <a:r>
                <a:rPr lang="en-US" sz="300" b="1" dirty="0" smtClean="0">
                  <a:solidFill>
                    <a:schemeClr val="bg1"/>
                  </a:solidFill>
                </a:rPr>
                <a:t>, OD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20cm</a:t>
              </a:r>
              <a:r>
                <a:rPr lang="en-US" sz="300" b="1" dirty="0" smtClean="0">
                  <a:solidFill>
                    <a:schemeClr val="bg1"/>
                  </a:solidFill>
                </a:rPr>
                <a:t>, H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12cm</a:t>
              </a:r>
              <a:endParaRPr lang="en-GB" sz="3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2" idx="2"/>
            </p:cNvCxnSpPr>
            <p:nvPr/>
          </p:nvCxnSpPr>
          <p:spPr>
            <a:xfrm flipV="1">
              <a:off x="10343658" y="2504995"/>
              <a:ext cx="0" cy="208269"/>
            </a:xfrm>
            <a:prstGeom prst="straightConnector1">
              <a:avLst/>
            </a:prstGeom>
            <a:ln>
              <a:solidFill>
                <a:schemeClr val="bg1"/>
              </a:solidFill>
              <a:headEnd w="sm" len="sm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488261" y="3407833"/>
            <a:ext cx="1430111" cy="1106904"/>
            <a:chOff x="9488261" y="3407833"/>
            <a:chExt cx="1430111" cy="1106904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DA69479-617A-0D1B-747A-BE77CA622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88261" y="3407833"/>
              <a:ext cx="1430111" cy="107609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0303435" y="3740630"/>
              <a:ext cx="240102" cy="42262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94437" y="4330071"/>
              <a:ext cx="66717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" b="1" dirty="0" smtClean="0">
                  <a:solidFill>
                    <a:schemeClr val="bg1"/>
                  </a:solidFill>
                </a:rPr>
                <a:t>Cell cross-section</a:t>
              </a:r>
            </a:p>
            <a:p>
              <a:r>
                <a:rPr lang="en-US" sz="300" b="1" dirty="0" smtClean="0">
                  <a:solidFill>
                    <a:schemeClr val="bg1"/>
                  </a:solidFill>
                </a:rPr>
                <a:t>ID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6cm</a:t>
              </a:r>
              <a:r>
                <a:rPr lang="en-US" sz="300" b="1" dirty="0" smtClean="0">
                  <a:solidFill>
                    <a:schemeClr val="bg1"/>
                  </a:solidFill>
                </a:rPr>
                <a:t>, OD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20cm</a:t>
              </a:r>
              <a:r>
                <a:rPr lang="en-US" sz="300" b="1" dirty="0" smtClean="0">
                  <a:solidFill>
                    <a:schemeClr val="bg1"/>
                  </a:solidFill>
                </a:rPr>
                <a:t>, H </a:t>
              </a:r>
              <a:r>
                <a:rPr lang="en-US" sz="300" b="1" dirty="0" err="1" smtClean="0">
                  <a:solidFill>
                    <a:schemeClr val="bg1"/>
                  </a:solidFill>
                </a:rPr>
                <a:t>12cm</a:t>
              </a:r>
              <a:endParaRPr lang="en-GB" sz="3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0428022" y="4163707"/>
              <a:ext cx="0" cy="200104"/>
            </a:xfrm>
            <a:prstGeom prst="straightConnector1">
              <a:avLst/>
            </a:prstGeom>
            <a:ln>
              <a:solidFill>
                <a:schemeClr val="bg1"/>
              </a:solidFill>
              <a:headEnd w="sm" len="sm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65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4BD2DC9-EBC2-CDBA-045A-1B5CDEE0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6CB88-8FB2-94A1-DEA2-3DDB415C17CC}"/>
              </a:ext>
            </a:extLst>
          </p:cNvPr>
          <p:cNvSpPr txBox="1"/>
          <p:nvPr/>
        </p:nvSpPr>
        <p:spPr>
          <a:xfrm>
            <a:off x="466725" y="1166842"/>
            <a:ext cx="113374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Polarisation</a:t>
            </a:r>
            <a:r>
              <a:rPr lang="en-US" dirty="0"/>
              <a:t> project in MPS supports 10 instruments, including 4 spectroscopy instruments.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Runs in parallel to instrument construction projects, with the process designed to seamlessly incorporate the capabilities without compromising instrument construction process or user program.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Overall project is in the design and initiation phase, with preliminary design reviews approaching.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regular communication with instrument teams.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Adapt proven design to ensure functionality. Innovate to improve on existing design.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MPS staff – advice and help from a diverse experience.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Dedicated staff on </a:t>
            </a:r>
            <a:r>
              <a:rPr lang="en-US" dirty="0" err="1"/>
              <a:t>polarisation</a:t>
            </a:r>
            <a:r>
              <a:rPr lang="en-US" dirty="0"/>
              <a:t> has started on 1</a:t>
            </a:r>
            <a:r>
              <a:rPr lang="en-US" baseline="30000" dirty="0"/>
              <a:t>st</a:t>
            </a:r>
            <a:r>
              <a:rPr lang="en-US" dirty="0"/>
              <a:t> April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In-kind project brings additional help – designer to start on 1</a:t>
            </a:r>
            <a:r>
              <a:rPr lang="en-US" baseline="30000" dirty="0"/>
              <a:t>st</a:t>
            </a:r>
            <a:r>
              <a:rPr lang="en-US" dirty="0"/>
              <a:t> May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Additional staff planned from 2024 &amp;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Outsource design work where possible.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FA57E8-A3A9-845C-41DE-62A269B50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12" y="2275625"/>
            <a:ext cx="10402975" cy="40657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Polarisation Project in MPS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394" y="951488"/>
            <a:ext cx="10644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Science cases established (ESS Polarisation Workshop Report, 21-22 September 2020).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/>
              <a:t>12 of the 15 approved ESS instruments </a:t>
            </a:r>
            <a:r>
              <a:rPr lang="en-US" dirty="0"/>
              <a:t>will provide </a:t>
            </a:r>
            <a:r>
              <a:rPr lang="en-SE" dirty="0"/>
              <a:t>polarised neutrons.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/>
              <a:t>Polarisation </a:t>
            </a:r>
            <a:r>
              <a:rPr lang="en-GB" dirty="0"/>
              <a:t>project</a:t>
            </a:r>
            <a:r>
              <a:rPr lang="en-US" dirty="0"/>
              <a:t> supports 10 instruments, </a:t>
            </a:r>
            <a:r>
              <a:rPr lang="en-GB" dirty="0" smtClean="0"/>
              <a:t>including 4 spectroscopy instruments</a:t>
            </a:r>
            <a:r>
              <a:rPr lang="en-SE" dirty="0" smtClean="0"/>
              <a:t>. </a:t>
            </a:r>
            <a:endParaRPr lang="en-S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Project</a:t>
            </a:r>
            <a:r>
              <a:rPr lang="en-SE" dirty="0"/>
              <a:t> incorporated into the ESS </a:t>
            </a:r>
            <a:r>
              <a:rPr lang="en-GB" dirty="0" err="1"/>
              <a:t>rebaselined</a:t>
            </a:r>
            <a:r>
              <a:rPr lang="en-GB" dirty="0"/>
              <a:t> </a:t>
            </a:r>
            <a:r>
              <a:rPr lang="en-SE" dirty="0"/>
              <a:t>plan for 2022-2027.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1ACEDE-93CB-C5A5-FC1D-8E60CFC35D05}"/>
              </a:ext>
            </a:extLst>
          </p:cNvPr>
          <p:cNvSpPr/>
          <p:nvPr/>
        </p:nvSpPr>
        <p:spPr>
          <a:xfrm>
            <a:off x="776896" y="3251964"/>
            <a:ext cx="2585071" cy="8456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AF7C30-0F13-F516-83C2-558660343767}"/>
              </a:ext>
            </a:extLst>
          </p:cNvPr>
          <p:cNvSpPr/>
          <p:nvPr/>
        </p:nvSpPr>
        <p:spPr>
          <a:xfrm>
            <a:off x="2000680" y="2645099"/>
            <a:ext cx="1533095" cy="2699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153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Techniques for each instrument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753DD-D696-3A78-0726-07FFA2FC9B8B}"/>
              </a:ext>
            </a:extLst>
          </p:cNvPr>
          <p:cNvSpPr txBox="1"/>
          <p:nvPr/>
        </p:nvSpPr>
        <p:spPr>
          <a:xfrm>
            <a:off x="938394" y="951488"/>
            <a:ext cx="1064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Polarisation</a:t>
            </a:r>
            <a:r>
              <a:rPr lang="en-US" dirty="0"/>
              <a:t> equipment: polarizer, </a:t>
            </a:r>
            <a:r>
              <a:rPr lang="en-US" dirty="0" err="1"/>
              <a:t>analyser</a:t>
            </a:r>
            <a:r>
              <a:rPr lang="en-US" dirty="0"/>
              <a:t>, spin-flippers, guide field. </a:t>
            </a:r>
            <a:endParaRPr lang="en-SE" dirty="0"/>
          </a:p>
        </p:txBody>
      </p:sp>
      <p:sp>
        <p:nvSpPr>
          <p:cNvPr id="4" name="TextBox 3"/>
          <p:cNvSpPr txBox="1"/>
          <p:nvPr/>
        </p:nvSpPr>
        <p:spPr>
          <a:xfrm>
            <a:off x="753035" y="5912864"/>
            <a:ext cx="11111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i="1" dirty="0" smtClean="0"/>
              <a:t>Notes from discussion</a:t>
            </a:r>
            <a:r>
              <a:rPr lang="en-GB" sz="1100" dirty="0" smtClean="0"/>
              <a:t>: MEOP has fast throughput of 2 bar-litre / hour and fills wide-angle analyser. SEOP takes 1 day to reach polarisation and very challenging for wide-angle analyser. </a:t>
            </a:r>
          </a:p>
          <a:p>
            <a:pPr algn="l"/>
            <a:r>
              <a:rPr lang="en-GB" sz="1100" dirty="0" smtClean="0"/>
              <a:t>SEOP in-situ keeps polarisation stable through the experiment. MEOP virtually impossible to have in-situ option. </a:t>
            </a:r>
          </a:p>
          <a:p>
            <a:pPr algn="l"/>
            <a:r>
              <a:rPr lang="en-GB" sz="1100" dirty="0" smtClean="0"/>
              <a:t>Best combination: SEOP in-situ polariser, MEOP wide-angle analyser. Added benefit: only 1 cell with decaying transmission/polarisation instead of compounded effect from two.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6" y="1452733"/>
            <a:ext cx="8714682" cy="41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proceed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7770" y="960316"/>
            <a:ext cx="114334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en-GB" sz="1600" dirty="0"/>
              <a:t>1. 	Parallel project to instrument construction projects. </a:t>
            </a:r>
          </a:p>
          <a:p>
            <a:pPr marL="536575" indent="-268288">
              <a:buAutoNum type="arabicPeriod" startAt="2"/>
            </a:pPr>
            <a:r>
              <a:rPr lang="en-GB" sz="1600" dirty="0"/>
              <a:t>Tollgates: Preliminary design, final design, procurement &amp; construction, installation, commission. </a:t>
            </a:r>
          </a:p>
          <a:p>
            <a:pPr marL="447675" indent="-179388">
              <a:buAutoNum type="arabicPeriod" startAt="2"/>
              <a:tabLst>
                <a:tab pos="536575" algn="l"/>
              </a:tabLst>
            </a:pPr>
            <a:r>
              <a:rPr lang="en-GB" sz="1600" dirty="0"/>
              <a:t> 	Ensure the instrument construction projects are not compromised.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sz="1600" dirty="0"/>
              <a:t>Project schedule anchor to instrument construction TG5 &amp; Hot Commissioning.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Installation to start after instrument TG5, i.e. completion of installation.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Hot commissioning as the last item of instrument hot commissioning.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Only proceed when instrument team gives ‘go ahead’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Project’s own resource for design, procurement, construction, test, installation, </a:t>
            </a:r>
            <a:r>
              <a:rPr lang="en-GB" sz="1600" dirty="0" err="1"/>
              <a:t>commssioning</a:t>
            </a:r>
            <a:r>
              <a:rPr lang="en-GB" sz="1600" dirty="0"/>
              <a:t>.  Outsourcing if needed and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ESS staff involvement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During design, procurement, construction, test: </a:t>
            </a:r>
          </a:p>
          <a:p>
            <a:pPr marL="1171575" lvl="2" indent="-257175">
              <a:buFont typeface="Arial" panose="020B0604020202020204" pitchFamily="34" charset="0"/>
              <a:buChar char="•"/>
            </a:pPr>
            <a:r>
              <a:rPr lang="en-GB" sz="1600" dirty="0"/>
              <a:t>Once a month coordination meeting with instrument scientist(s) of an instrument. Other staff invited based on the issues at hand. </a:t>
            </a:r>
          </a:p>
          <a:p>
            <a:pPr marL="1171575" lvl="2" indent="-257175">
              <a:buFont typeface="Arial" panose="020B0604020202020204" pitchFamily="34" charset="0"/>
              <a:buChar char="•"/>
            </a:pPr>
            <a:r>
              <a:rPr lang="en-GB" sz="1600" dirty="0"/>
              <a:t>Keep to a minimum of information request for parameters critical for design.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 smtClean="0"/>
              <a:t>Software development – </a:t>
            </a:r>
            <a:r>
              <a:rPr lang="en-GB" sz="1600" dirty="0" err="1" smtClean="0"/>
              <a:t>ECDC</a:t>
            </a:r>
            <a:r>
              <a:rPr lang="en-GB" sz="1600" dirty="0" smtClean="0"/>
              <a:t>, DMSC data scientists (coordinator: Celine Durniak).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 smtClean="0"/>
              <a:t>Tollgate </a:t>
            </a:r>
            <a:r>
              <a:rPr lang="en-GB" sz="1600" dirty="0"/>
              <a:t>reviews – instrument team, staff with relevant expertise.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Installation assistance – instrument team, staff with relevant expertise (e.g. metrology, rigging, if needed).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Hot commissioning assistance – instrument team, staff with relevant expertise.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We are codifying the project process. </a:t>
            </a:r>
          </a:p>
        </p:txBody>
      </p:sp>
    </p:spTree>
    <p:extLst>
      <p:ext uri="{BB962C8B-B14F-4D97-AF65-F5344CB8AC3E}">
        <p14:creationId xmlns:p14="http://schemas.microsoft.com/office/powerpoint/2010/main" val="34399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043F6-CD11-18CC-1E63-D7FB0D34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614D72-3873-318F-C2D1-FF92E940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2023-04-26</a:t>
            </a:fld>
            <a:endParaRPr lang="sv-S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D82E26E-6A39-188C-6E53-089A19D4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Project s</a:t>
            </a:r>
            <a:r>
              <a:rPr lang="en-SE" dirty="0" err="1"/>
              <a:t>chedule</a:t>
            </a:r>
            <a:r>
              <a:rPr lang="en-US" dirty="0"/>
              <a:t>: 2022-2027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F75E16-6A46-1307-C683-2148D5958ADD}"/>
              </a:ext>
            </a:extLst>
          </p:cNvPr>
          <p:cNvSpPr txBox="1"/>
          <p:nvPr/>
        </p:nvSpPr>
        <p:spPr>
          <a:xfrm>
            <a:off x="551061" y="1052400"/>
            <a:ext cx="554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Anchor to instrument TG5 &amp; hot commissioning</a:t>
            </a:r>
            <a:r>
              <a:rPr lang="en-SE" dirty="0"/>
              <a:t>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2023-2025 design, construction,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2025-2027 installation, commissioning,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MEOP filling station: installation 2025-2026. 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5BCD2-26C8-AAB1-90C4-79E5256A4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1" y="2491642"/>
            <a:ext cx="4749384" cy="4100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D23B9-3906-237E-A7A5-739D80949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32" y="923292"/>
            <a:ext cx="4946121" cy="56693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EBCDB4-9B7F-7328-40CD-726F00321B50}"/>
              </a:ext>
            </a:extLst>
          </p:cNvPr>
          <p:cNvSpPr/>
          <p:nvPr/>
        </p:nvSpPr>
        <p:spPr>
          <a:xfrm>
            <a:off x="967001" y="2839453"/>
            <a:ext cx="4601092" cy="37531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0750FC-60EB-2F7E-6A91-BD2E29C30430}"/>
              </a:ext>
            </a:extLst>
          </p:cNvPr>
          <p:cNvSpPr/>
          <p:nvPr/>
        </p:nvSpPr>
        <p:spPr>
          <a:xfrm>
            <a:off x="6046123" y="2665547"/>
            <a:ext cx="4802923" cy="15145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01E4A-CDD0-0075-5111-1F9AB6203E02}"/>
              </a:ext>
            </a:extLst>
          </p:cNvPr>
          <p:cNvSpPr/>
          <p:nvPr/>
        </p:nvSpPr>
        <p:spPr>
          <a:xfrm>
            <a:off x="6050232" y="5575777"/>
            <a:ext cx="4802923" cy="10168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629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People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0214" y="903458"/>
            <a:ext cx="581296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MPS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Hal Lee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Subject matter expert, 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Joel Hagman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Magnetic field &amp; mechanical design &amp; 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MPS staff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Support on case-to-case basis.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Additional dedicated staff for polarisation planned from 2024 &amp; 2025.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D2967F-523A-902E-4C40-BF7F32BB651E}"/>
              </a:ext>
            </a:extLst>
          </p:cNvPr>
          <p:cNvSpPr txBox="1"/>
          <p:nvPr/>
        </p:nvSpPr>
        <p:spPr>
          <a:xfrm>
            <a:off x="6353175" y="903458"/>
            <a:ext cx="574357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Other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Instrument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Monthly coordination 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Short Q&amp;A on critical design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Tollgate reviews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Installation, commissioning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Peter Willendrup (DMSC)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McStas</a:t>
            </a:r>
            <a:r>
              <a:rPr lang="en-GB" dirty="0"/>
              <a:t> code development for polarisation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Damian Martin Rodriguez (CLS)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BIFROST &amp; MIRACLES polariser McStas simulations.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ECDC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Equipment control &amp; integration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</a:t>
            </a:r>
            <a:r>
              <a:rPr lang="en-GB" dirty="0"/>
              <a:t>scientists, coordinator: Celine Durniak </a:t>
            </a:r>
            <a:r>
              <a:rPr lang="en-GB" dirty="0" smtClean="0"/>
              <a:t>(DMSC)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reduction &amp;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Additional </a:t>
            </a:r>
            <a:r>
              <a:rPr lang="en-GB" dirty="0"/>
              <a:t>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Expert advice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Tollgate reviews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Installation, commissioning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Request from centralised ESS services.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40214" y="3998356"/>
            <a:ext cx="5918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Johan </a:t>
            </a:r>
            <a:r>
              <a:rPr lang="en-GB" dirty="0" err="1"/>
              <a:t>Ranstad</a:t>
            </a:r>
            <a:r>
              <a:rPr lang="en-GB" dirty="0"/>
              <a:t> (in-kind project with Lund University)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Designer for 11 months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 designer at Lund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Support on case-to-case basis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767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SE" dirty="0" err="1"/>
              <a:t>ollaborations</a:t>
            </a:r>
            <a:r>
              <a:rPr lang="en-US" dirty="0"/>
              <a:t> &amp; grants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74775" y="1220231"/>
            <a:ext cx="107563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On-going: Swedish Research Council “Cooperation with ISIS: instrumentation and methods for ESS”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2022-2025. </a:t>
            </a:r>
            <a:r>
              <a:rPr lang="en-GB" dirty="0"/>
              <a:t>Joint project with Lund University, Royal Institute of Technology.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Equipment for BIFROST, CSPEC, WISH (ISIS), PhD student and postdoc. </a:t>
            </a:r>
            <a:endParaRPr lang="en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Swedish</a:t>
            </a:r>
            <a:r>
              <a:rPr lang="en-SE" dirty="0"/>
              <a:t> in-kind project</a:t>
            </a:r>
            <a:r>
              <a:rPr lang="en-GB" dirty="0"/>
              <a:t> </a:t>
            </a:r>
            <a:endParaRPr lang="en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2023-2025. </a:t>
            </a:r>
            <a:r>
              <a:rPr lang="en-SE" dirty="0"/>
              <a:t>Partners from Lund University, Royal Institute of Technology, Uppsala University.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dirty="0"/>
              <a:t>Contributes a wide range of polarisation equipment defined in the Polarisation Project.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Magnetic field &amp; neutron spin filter devices, </a:t>
            </a:r>
            <a:r>
              <a:rPr lang="en-SE" dirty="0"/>
              <a:t>instrument specific tasks</a:t>
            </a:r>
            <a:r>
              <a:rPr lang="en-US" dirty="0"/>
              <a:t> for 8 instruments</a:t>
            </a:r>
            <a:r>
              <a:rPr lang="en-SE" dirty="0"/>
              <a:t>. 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FTE designer expected.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ESS-ILL collaboration</a:t>
            </a:r>
            <a:endParaRPr lang="en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2023-2026. Build filling station to supply </a:t>
            </a:r>
            <a:r>
              <a:rPr lang="en-US" dirty="0" err="1"/>
              <a:t>polarised</a:t>
            </a:r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He gas for experiments</a:t>
            </a:r>
            <a:r>
              <a:rPr lang="en-SE" dirty="0"/>
              <a:t>.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2927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" y="1708590"/>
            <a:ext cx="8582755" cy="49589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BIFROST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A3D80-F349-34BB-E460-E9C64F80ADB0}"/>
              </a:ext>
            </a:extLst>
          </p:cNvPr>
          <p:cNvSpPr txBox="1"/>
          <p:nvPr/>
        </p:nvSpPr>
        <p:spPr>
          <a:xfrm>
            <a:off x="927867" y="966957"/>
            <a:ext cx="1064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Happening or done: </a:t>
            </a:r>
            <a:r>
              <a:rPr lang="en-US" sz="1600" dirty="0" err="1"/>
              <a:t>McStas</a:t>
            </a:r>
            <a:r>
              <a:rPr lang="en-US" sz="1600" dirty="0"/>
              <a:t> simulation and magnetic field design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Shielding calculations, mechanical modelling and setting infrastructure requirements.</a:t>
            </a:r>
            <a:endParaRPr lang="en-S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9CB39-1226-AC05-C94A-BB9F96379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399" y="3137553"/>
            <a:ext cx="2215431" cy="1661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8E0D6F-8348-D63B-14C4-41E1FFF0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401" y="1570163"/>
            <a:ext cx="2215430" cy="16615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7D59B1-3CD6-16B0-AD14-B22F1464FBF9}"/>
              </a:ext>
            </a:extLst>
          </p:cNvPr>
          <p:cNvSpPr/>
          <p:nvPr/>
        </p:nvSpPr>
        <p:spPr>
          <a:xfrm>
            <a:off x="9643401" y="4843402"/>
            <a:ext cx="2438532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err="1"/>
              <a:t>McStas</a:t>
            </a:r>
            <a:r>
              <a:rPr lang="en-US" sz="1100" dirty="0"/>
              <a:t> simulation of BIFROST </a:t>
            </a:r>
            <a:r>
              <a:rPr lang="en-US" sz="1100" dirty="0" err="1"/>
              <a:t>polariser</a:t>
            </a:r>
            <a:r>
              <a:rPr lang="en-US" sz="1100" dirty="0"/>
              <a:t>. </a:t>
            </a:r>
          </a:p>
          <a:p>
            <a:r>
              <a:rPr lang="en-US" sz="1100" dirty="0"/>
              <a:t>λ= 2-6 Å, P&gt;95% </a:t>
            </a:r>
          </a:p>
          <a:p>
            <a:r>
              <a:rPr lang="en-US" sz="1100" dirty="0" smtClean="0"/>
              <a:t>Done </a:t>
            </a:r>
            <a:r>
              <a:rPr lang="en-US" sz="1100" dirty="0"/>
              <a:t>by Damian Martin </a:t>
            </a:r>
            <a:r>
              <a:rPr lang="en-US" sz="1100" dirty="0" smtClean="0"/>
              <a:t>Rodriguez. </a:t>
            </a:r>
          </a:p>
          <a:p>
            <a:r>
              <a:rPr lang="en-US" sz="1100" dirty="0"/>
              <a:t>Cross-checking the </a:t>
            </a:r>
            <a:r>
              <a:rPr lang="en-US" sz="1100" dirty="0" smtClean="0"/>
              <a:t>results</a:t>
            </a:r>
            <a:r>
              <a:rPr lang="en-US" sz="1100" dirty="0"/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921" y="5997931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9" y="1708591"/>
            <a:ext cx="8578023" cy="49561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- BIFROST</a:t>
            </a:r>
            <a:endParaRPr lang="en-GB" dirty="0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DFDA76E-DE18-8201-BB99-A5D17B68B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64" y="1785256"/>
            <a:ext cx="1251626" cy="93872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5A831C4D-E911-B46E-1EB2-C67106B0C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360" y="1708591"/>
            <a:ext cx="1453204" cy="1159982"/>
          </a:xfrm>
          <a:prstGeom prst="rect">
            <a:avLst/>
          </a:prstGeom>
        </p:spPr>
      </p:pic>
      <p:pic>
        <p:nvPicPr>
          <p:cNvPr id="117" name="Picture 2" descr="image002">
            <a:extLst>
              <a:ext uri="{FF2B5EF4-FFF2-40B4-BE49-F238E27FC236}">
                <a16:creationId xmlns:a16="http://schemas.microsoft.com/office/drawing/2014/main" id="{7ECB79E0-A556-2BFB-42FB-2F5612DDF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30" b="264"/>
          <a:stretch/>
        </p:blipFill>
        <p:spPr bwMode="auto">
          <a:xfrm flipH="1">
            <a:off x="9518569" y="2828663"/>
            <a:ext cx="2340263" cy="8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5180C69-ED88-5EA9-8DC9-B5EC6DD1A238}"/>
              </a:ext>
            </a:extLst>
          </p:cNvPr>
          <p:cNvSpPr/>
          <p:nvPr/>
        </p:nvSpPr>
        <p:spPr>
          <a:xfrm>
            <a:off x="9303360" y="3727473"/>
            <a:ext cx="282839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BIFROST guide field design and prototype building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4B90D49-BFF3-B0B0-E824-BE3C7A0507FC}"/>
              </a:ext>
            </a:extLst>
          </p:cNvPr>
          <p:cNvSpPr txBox="1"/>
          <p:nvPr/>
        </p:nvSpPr>
        <p:spPr>
          <a:xfrm>
            <a:off x="927867" y="966957"/>
            <a:ext cx="1064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Happening or done: </a:t>
            </a:r>
            <a:r>
              <a:rPr lang="en-US" sz="1600" dirty="0" err="1"/>
              <a:t>McStas</a:t>
            </a:r>
            <a:r>
              <a:rPr lang="en-US" sz="1600" dirty="0"/>
              <a:t> simulation and magnetic field design</a:t>
            </a:r>
            <a:r>
              <a:rPr lang="en-SE" sz="16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Soon to start: Shielding calculations, mechanical modelling and setting infrastructure requirements.</a:t>
            </a:r>
            <a:endParaRPr lang="en-SE" sz="1600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DB35B0AD-6CDD-0FF1-BEFA-CB9128A87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600" y="4391523"/>
            <a:ext cx="2759158" cy="1707882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F8F266F3-8E37-1A5F-D5E7-FA27B0115722}"/>
              </a:ext>
            </a:extLst>
          </p:cNvPr>
          <p:cNvSpPr/>
          <p:nvPr/>
        </p:nvSpPr>
        <p:spPr>
          <a:xfrm>
            <a:off x="9274501" y="6099405"/>
            <a:ext cx="282839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BIFROST </a:t>
            </a:r>
            <a:r>
              <a:rPr lang="en-US" sz="1100" dirty="0" err="1"/>
              <a:t>analyser</a:t>
            </a:r>
            <a:r>
              <a:rPr lang="en-US" sz="1100" dirty="0"/>
              <a:t> magnetic field design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0921" y="5997931"/>
            <a:ext cx="669585" cy="6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32526</TotalTime>
  <Words>1291</Words>
  <Application>Microsoft Office PowerPoint</Application>
  <PresentationFormat>Widescreen</PresentationFormat>
  <Paragraphs>189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Spectroscopy STAP - Polarisation  Wai Tung (Hal) Lee </vt:lpstr>
      <vt:lpstr>Polarisation Project in MPS</vt:lpstr>
      <vt:lpstr>Techniques for each instrument</vt:lpstr>
      <vt:lpstr>How we proceed</vt:lpstr>
      <vt:lpstr>Project schedule: 2022-2027</vt:lpstr>
      <vt:lpstr>People</vt:lpstr>
      <vt:lpstr>Collaborations &amp; grants</vt:lpstr>
      <vt:lpstr>Status - BIFROST</vt:lpstr>
      <vt:lpstr>Status - BIFROST</vt:lpstr>
      <vt:lpstr>Status - CSPEC</vt:lpstr>
      <vt:lpstr>Status - CSPEC</vt:lpstr>
      <vt:lpstr>Status - MIRACLES</vt:lpstr>
      <vt:lpstr>Status - MIRACLES</vt:lpstr>
      <vt:lpstr>Status – T-REX</vt:lpstr>
      <vt:lpstr>Status – T-REX</vt:lpstr>
      <vt:lpstr>Status – Shared equipment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Polarisation Project in MPS  Wai Tung (Hal) Lee</dc:title>
  <dc:creator>Wai Tung Lee</dc:creator>
  <cp:lastModifiedBy>Wai Tung Lee</cp:lastModifiedBy>
  <cp:revision>135</cp:revision>
  <cp:lastPrinted>2019-03-08T10:27:30Z</cp:lastPrinted>
  <dcterms:created xsi:type="dcterms:W3CDTF">2020-02-28T14:12:38Z</dcterms:created>
  <dcterms:modified xsi:type="dcterms:W3CDTF">2023-04-26T10:28:02Z</dcterms:modified>
</cp:coreProperties>
</file>