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2" r:id="rId2"/>
    <p:sldId id="267" r:id="rId3"/>
    <p:sldId id="268" r:id="rId4"/>
    <p:sldId id="1503" r:id="rId5"/>
    <p:sldId id="1470" r:id="rId6"/>
    <p:sldId id="1469" r:id="rId7"/>
    <p:sldId id="1444" r:id="rId8"/>
    <p:sldId id="1499" r:id="rId9"/>
    <p:sldId id="1455" r:id="rId10"/>
    <p:sldId id="1504" r:id="rId11"/>
    <p:sldId id="1328" r:id="rId12"/>
    <p:sldId id="1332" r:id="rId13"/>
    <p:sldId id="1578" r:id="rId14"/>
    <p:sldId id="1506" r:id="rId15"/>
    <p:sldId id="1573" r:id="rId16"/>
    <p:sldId id="1135" r:id="rId17"/>
    <p:sldId id="257" r:id="rId18"/>
    <p:sldId id="1554" r:id="rId19"/>
    <p:sldId id="1553" r:id="rId20"/>
    <p:sldId id="1136" r:id="rId21"/>
    <p:sldId id="1562" r:id="rId22"/>
    <p:sldId id="1505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92D025-F313-664F-AE77-12BCBC18EF06}">
          <p14:sldIdLst>
            <p14:sldId id="262"/>
            <p14:sldId id="267"/>
          </p14:sldIdLst>
        </p14:section>
        <p14:section name="Scope" id="{DCDBB6F0-E2B4-FB4B-82CF-23BAF0BC9E33}">
          <p14:sldIdLst>
            <p14:sldId id="268"/>
            <p14:sldId id="1503"/>
            <p14:sldId id="1470"/>
            <p14:sldId id="1469"/>
            <p14:sldId id="1444"/>
            <p14:sldId id="1499"/>
            <p14:sldId id="1455"/>
            <p14:sldId id="1504"/>
          </p14:sldIdLst>
        </p14:section>
        <p14:section name="Motion and Verification" id="{D5626E37-F4BD-9244-A5FE-031424945172}">
          <p14:sldIdLst>
            <p14:sldId id="1328"/>
            <p14:sldId id="1332"/>
            <p14:sldId id="1578"/>
            <p14:sldId id="1506"/>
          </p14:sldIdLst>
        </p14:section>
        <p14:section name="Detetcors" id="{EAA807AC-7D18-664F-AA6A-37850FA681DB}">
          <p14:sldIdLst>
            <p14:sldId id="1573"/>
            <p14:sldId id="1135"/>
            <p14:sldId id="257"/>
            <p14:sldId id="1554"/>
            <p14:sldId id="1553"/>
            <p14:sldId id="1136"/>
            <p14:sldId id="1562"/>
          </p14:sldIdLst>
        </p14:section>
        <p14:section name="Risks etc" id="{2727C27B-B31E-AC45-A918-7F97387AC682}">
          <p14:sldIdLst>
            <p14:sldId id="1505"/>
          </p14:sldIdLst>
        </p14:section>
        <p14:section name="backup" id="{9A34F730-99D5-8D44-92D1-804FFB9FA10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2" autoAdjust="0"/>
    <p:restoredTop sz="84082" autoAdjust="0"/>
  </p:normalViewPr>
  <p:slideViewPr>
    <p:cSldViewPr snapToGrid="0" snapToObjects="1">
      <p:cViewPr varScale="1">
        <p:scale>
          <a:sx n="101" d="100"/>
          <a:sy n="101" d="100"/>
        </p:scale>
        <p:origin x="232" y="312"/>
      </p:cViewPr>
      <p:guideLst/>
    </p:cSldViewPr>
  </p:slideViewPr>
  <p:outlineViewPr>
    <p:cViewPr>
      <p:scale>
        <a:sx n="33" d="100"/>
        <a:sy n="33" d="100"/>
      </p:scale>
      <p:origin x="0" y="-91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6D4593-5604-2A46-8B75-90D3D0D5F404}" type="doc">
      <dgm:prSet loTypeId="urn:microsoft.com/office/officeart/2005/8/layout/radial4" loCatId="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0919CFD3-3ACE-4945-A29D-5E13164FEEB3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/>
            <a:t>Experiment control (NICOS)</a:t>
          </a:r>
          <a:endParaRPr lang="en-SE"/>
        </a:p>
      </dgm:t>
    </dgm:pt>
    <dgm:pt modelId="{05F65B66-C782-F846-9E09-427B2D7C5FE4}" type="parTrans" cxnId="{EA423CC9-A2F1-0B40-966E-29EC67564C32}">
      <dgm:prSet/>
      <dgm:spPr/>
      <dgm:t>
        <a:bodyPr/>
        <a:lstStyle/>
        <a:p>
          <a:endParaRPr lang="en-GB"/>
        </a:p>
      </dgm:t>
    </dgm:pt>
    <dgm:pt modelId="{B333A066-19CD-494E-95A1-53E34B15E48E}" type="sibTrans" cxnId="{EA423CC9-A2F1-0B40-966E-29EC67564C32}">
      <dgm:prSet/>
      <dgm:spPr/>
      <dgm:t>
        <a:bodyPr/>
        <a:lstStyle/>
        <a:p>
          <a:endParaRPr lang="en-GB"/>
        </a:p>
      </dgm:t>
    </dgm:pt>
    <dgm:pt modelId="{F8CF12BB-A360-FB44-AECE-B1D6A3027AEC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/>
            <a:t>Data streaming and file writing</a:t>
          </a:r>
          <a:endParaRPr lang="en-SE"/>
        </a:p>
      </dgm:t>
    </dgm:pt>
    <dgm:pt modelId="{CD3ED17C-FB11-AF4E-9BB3-B484F383454A}" type="parTrans" cxnId="{13E60CE7-03EC-4E4F-B83C-4CB8438E7C1D}">
      <dgm:prSet/>
      <dgm:spPr/>
      <dgm:t>
        <a:bodyPr/>
        <a:lstStyle/>
        <a:p>
          <a:endParaRPr lang="en-GB"/>
        </a:p>
      </dgm:t>
    </dgm:pt>
    <dgm:pt modelId="{4801FE97-CCDA-5F4D-8F79-A5C47FFEA2C0}" type="sibTrans" cxnId="{13E60CE7-03EC-4E4F-B83C-4CB8438E7C1D}">
      <dgm:prSet/>
      <dgm:spPr/>
      <dgm:t>
        <a:bodyPr/>
        <a:lstStyle/>
        <a:p>
          <a:endParaRPr lang="en-GB"/>
        </a:p>
      </dgm:t>
    </dgm:pt>
    <dgm:pt modelId="{DB8869E0-A43C-574B-A8DD-0AE63A069356}">
      <dgm:prSet phldrT="[Text]"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/>
            <a:t>ECDC</a:t>
          </a:r>
        </a:p>
      </dgm:t>
    </dgm:pt>
    <dgm:pt modelId="{86C452FE-0088-444B-B92E-BB4639502DDD}" type="parTrans" cxnId="{4BFF0AB0-86A9-C94D-9F8E-77700254C6C1}">
      <dgm:prSet/>
      <dgm:spPr/>
      <dgm:t>
        <a:bodyPr/>
        <a:lstStyle/>
        <a:p>
          <a:endParaRPr lang="en-GB"/>
        </a:p>
      </dgm:t>
    </dgm:pt>
    <dgm:pt modelId="{399789B5-4B7E-1A4C-BACA-12232D42C496}" type="sibTrans" cxnId="{4BFF0AB0-86A9-C94D-9F8E-77700254C6C1}">
      <dgm:prSet/>
      <dgm:spPr/>
      <dgm:t>
        <a:bodyPr/>
        <a:lstStyle/>
        <a:p>
          <a:endParaRPr lang="en-GB"/>
        </a:p>
      </dgm:t>
    </dgm:pt>
    <dgm:pt modelId="{4FADD956-D557-C34A-9046-947A820169E6}">
      <dgm:prSet phldrT="[Text]"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/>
            <a:t>Event formation</a:t>
          </a:r>
        </a:p>
      </dgm:t>
    </dgm:pt>
    <dgm:pt modelId="{7D0F2B53-794F-E644-B60D-616EEF254C63}" type="parTrans" cxnId="{941E3BB7-31F3-9941-AF82-EC5197F0A495}">
      <dgm:prSet/>
      <dgm:spPr/>
      <dgm:t>
        <a:bodyPr/>
        <a:lstStyle/>
        <a:p>
          <a:endParaRPr lang="en-GB"/>
        </a:p>
      </dgm:t>
    </dgm:pt>
    <dgm:pt modelId="{89BFE1B9-1754-7F4D-954D-B30BE46A2017}" type="sibTrans" cxnId="{941E3BB7-31F3-9941-AF82-EC5197F0A495}">
      <dgm:prSet/>
      <dgm:spPr/>
      <dgm:t>
        <a:bodyPr/>
        <a:lstStyle/>
        <a:p>
          <a:endParaRPr lang="en-GB"/>
        </a:p>
      </dgm:t>
    </dgm:pt>
    <dgm:pt modelId="{323FDA6F-D64D-C849-AB94-BD5942217590}">
      <dgm:prSet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/>
            <a:t>Testing, deployment and Infrastructure </a:t>
          </a:r>
          <a:endParaRPr lang="en-SE"/>
        </a:p>
      </dgm:t>
    </dgm:pt>
    <dgm:pt modelId="{75ACEBB3-AA5C-324E-83C9-5EBEA61EB81C}" type="parTrans" cxnId="{D4F358EA-7FCF-B247-AF73-FCCB7F3EEB8F}">
      <dgm:prSet/>
      <dgm:spPr/>
      <dgm:t>
        <a:bodyPr/>
        <a:lstStyle/>
        <a:p>
          <a:endParaRPr lang="en-GB"/>
        </a:p>
      </dgm:t>
    </dgm:pt>
    <dgm:pt modelId="{F9763316-A2B3-944F-8C17-189AF1091B27}" type="sibTrans" cxnId="{D4F358EA-7FCF-B247-AF73-FCCB7F3EEB8F}">
      <dgm:prSet/>
      <dgm:spPr/>
      <dgm:t>
        <a:bodyPr/>
        <a:lstStyle/>
        <a:p>
          <a:endParaRPr lang="en-GB"/>
        </a:p>
      </dgm:t>
    </dgm:pt>
    <dgm:pt modelId="{8EA79353-30AB-184D-B4BB-FD7D5626CAE8}">
      <dgm:prSet phldrT="[Text]"/>
      <dgm:spPr/>
      <dgm:t>
        <a:bodyPr/>
        <a:lstStyle/>
        <a:p>
          <a:pPr>
            <a:buFont typeface="Symbol" pitchFamily="2" charset="2"/>
            <a:buChar char=""/>
          </a:pPr>
          <a:r>
            <a:rPr lang="en-GB"/>
            <a:t>Device integration</a:t>
          </a:r>
        </a:p>
      </dgm:t>
    </dgm:pt>
    <dgm:pt modelId="{8F8DE6A0-6BF2-A346-B962-24B2B64F8ACC}" type="parTrans" cxnId="{F2425CA8-93E4-3E4F-BBC5-9D20BE52BE54}">
      <dgm:prSet/>
      <dgm:spPr/>
      <dgm:t>
        <a:bodyPr/>
        <a:lstStyle/>
        <a:p>
          <a:endParaRPr lang="en-GB"/>
        </a:p>
      </dgm:t>
    </dgm:pt>
    <dgm:pt modelId="{A5C61536-B7E8-514C-BD3E-E8CCE6E174AF}" type="sibTrans" cxnId="{F2425CA8-93E4-3E4F-BBC5-9D20BE52BE54}">
      <dgm:prSet/>
      <dgm:spPr/>
      <dgm:t>
        <a:bodyPr/>
        <a:lstStyle/>
        <a:p>
          <a:endParaRPr lang="en-GB"/>
        </a:p>
      </dgm:t>
    </dgm:pt>
    <dgm:pt modelId="{0D4CEC2C-6B64-854B-BA10-ABB5CDD884B2}" type="pres">
      <dgm:prSet presAssocID="{176D4593-5604-2A46-8B75-90D3D0D5F40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54535CB-4486-6844-B761-176950DD15B5}" type="pres">
      <dgm:prSet presAssocID="{DB8869E0-A43C-574B-A8DD-0AE63A069356}" presName="centerShape" presStyleLbl="node0" presStyleIdx="0" presStyleCnt="1"/>
      <dgm:spPr/>
    </dgm:pt>
    <dgm:pt modelId="{638A69C7-55E4-D146-91A7-A0CB0693EAEE}" type="pres">
      <dgm:prSet presAssocID="{7D0F2B53-794F-E644-B60D-616EEF254C63}" presName="parTrans" presStyleLbl="bgSibTrans2D1" presStyleIdx="0" presStyleCnt="5"/>
      <dgm:spPr/>
    </dgm:pt>
    <dgm:pt modelId="{41A79C66-68CF-0543-B0F7-DCB2FA87AB7D}" type="pres">
      <dgm:prSet presAssocID="{4FADD956-D557-C34A-9046-947A820169E6}" presName="node" presStyleLbl="node1" presStyleIdx="0" presStyleCnt="5">
        <dgm:presLayoutVars>
          <dgm:bulletEnabled val="1"/>
        </dgm:presLayoutVars>
      </dgm:prSet>
      <dgm:spPr/>
    </dgm:pt>
    <dgm:pt modelId="{989E15F5-72E1-6E44-8542-A3DA5D277049}" type="pres">
      <dgm:prSet presAssocID="{8F8DE6A0-6BF2-A346-B962-24B2B64F8ACC}" presName="parTrans" presStyleLbl="bgSibTrans2D1" presStyleIdx="1" presStyleCnt="5"/>
      <dgm:spPr/>
    </dgm:pt>
    <dgm:pt modelId="{6A6D27A4-DC69-BA47-89C5-53628A18BACF}" type="pres">
      <dgm:prSet presAssocID="{8EA79353-30AB-184D-B4BB-FD7D5626CAE8}" presName="node" presStyleLbl="node1" presStyleIdx="1" presStyleCnt="5">
        <dgm:presLayoutVars>
          <dgm:bulletEnabled val="1"/>
        </dgm:presLayoutVars>
      </dgm:prSet>
      <dgm:spPr/>
    </dgm:pt>
    <dgm:pt modelId="{DE760CAF-1246-4947-92D9-40D7B142BD72}" type="pres">
      <dgm:prSet presAssocID="{05F65B66-C782-F846-9E09-427B2D7C5FE4}" presName="parTrans" presStyleLbl="bgSibTrans2D1" presStyleIdx="2" presStyleCnt="5"/>
      <dgm:spPr/>
    </dgm:pt>
    <dgm:pt modelId="{C8511FF9-F032-E74E-B27C-841E1E098D0C}" type="pres">
      <dgm:prSet presAssocID="{0919CFD3-3ACE-4945-A29D-5E13164FEEB3}" presName="node" presStyleLbl="node1" presStyleIdx="2" presStyleCnt="5">
        <dgm:presLayoutVars>
          <dgm:bulletEnabled val="1"/>
        </dgm:presLayoutVars>
      </dgm:prSet>
      <dgm:spPr/>
    </dgm:pt>
    <dgm:pt modelId="{CCFDE30F-94C9-E248-AB47-17C173B7D0EC}" type="pres">
      <dgm:prSet presAssocID="{CD3ED17C-FB11-AF4E-9BB3-B484F383454A}" presName="parTrans" presStyleLbl="bgSibTrans2D1" presStyleIdx="3" presStyleCnt="5"/>
      <dgm:spPr/>
    </dgm:pt>
    <dgm:pt modelId="{C43B9400-A991-7042-A701-6EB3D7C4477E}" type="pres">
      <dgm:prSet presAssocID="{F8CF12BB-A360-FB44-AECE-B1D6A3027AEC}" presName="node" presStyleLbl="node1" presStyleIdx="3" presStyleCnt="5">
        <dgm:presLayoutVars>
          <dgm:bulletEnabled val="1"/>
        </dgm:presLayoutVars>
      </dgm:prSet>
      <dgm:spPr/>
    </dgm:pt>
    <dgm:pt modelId="{6E5FCC4D-B3BA-6E44-B75C-8D589075979D}" type="pres">
      <dgm:prSet presAssocID="{75ACEBB3-AA5C-324E-83C9-5EBEA61EB81C}" presName="parTrans" presStyleLbl="bgSibTrans2D1" presStyleIdx="4" presStyleCnt="5"/>
      <dgm:spPr/>
    </dgm:pt>
    <dgm:pt modelId="{FEA74EA0-1D2A-CD46-9B31-CE0206FA8705}" type="pres">
      <dgm:prSet presAssocID="{323FDA6F-D64D-C849-AB94-BD5942217590}" presName="node" presStyleLbl="node1" presStyleIdx="4" presStyleCnt="5">
        <dgm:presLayoutVars>
          <dgm:bulletEnabled val="1"/>
        </dgm:presLayoutVars>
      </dgm:prSet>
      <dgm:spPr/>
    </dgm:pt>
  </dgm:ptLst>
  <dgm:cxnLst>
    <dgm:cxn modelId="{01CE6013-50F4-4F4F-BB4F-038E6B31001F}" type="presOf" srcId="{323FDA6F-D64D-C849-AB94-BD5942217590}" destId="{FEA74EA0-1D2A-CD46-9B31-CE0206FA8705}" srcOrd="0" destOrd="0" presId="urn:microsoft.com/office/officeart/2005/8/layout/radial4"/>
    <dgm:cxn modelId="{C5A38523-D40A-7547-A399-2109F140121D}" type="presOf" srcId="{8F8DE6A0-6BF2-A346-B962-24B2B64F8ACC}" destId="{989E15F5-72E1-6E44-8542-A3DA5D277049}" srcOrd="0" destOrd="0" presId="urn:microsoft.com/office/officeart/2005/8/layout/radial4"/>
    <dgm:cxn modelId="{E264E43A-E6FC-2A4E-887E-49B4942E9F09}" type="presOf" srcId="{0919CFD3-3ACE-4945-A29D-5E13164FEEB3}" destId="{C8511FF9-F032-E74E-B27C-841E1E098D0C}" srcOrd="0" destOrd="0" presId="urn:microsoft.com/office/officeart/2005/8/layout/radial4"/>
    <dgm:cxn modelId="{D732BB79-317E-194E-BE30-80EC39ACB3FF}" type="presOf" srcId="{F8CF12BB-A360-FB44-AECE-B1D6A3027AEC}" destId="{C43B9400-A991-7042-A701-6EB3D7C4477E}" srcOrd="0" destOrd="0" presId="urn:microsoft.com/office/officeart/2005/8/layout/radial4"/>
    <dgm:cxn modelId="{49B2647A-B0F1-864D-8B01-B535232C7029}" type="presOf" srcId="{75ACEBB3-AA5C-324E-83C9-5EBEA61EB81C}" destId="{6E5FCC4D-B3BA-6E44-B75C-8D589075979D}" srcOrd="0" destOrd="0" presId="urn:microsoft.com/office/officeart/2005/8/layout/radial4"/>
    <dgm:cxn modelId="{E34F7C7B-ABE1-A84A-9F87-AAA785D7FAE4}" type="presOf" srcId="{05F65B66-C782-F846-9E09-427B2D7C5FE4}" destId="{DE760CAF-1246-4947-92D9-40D7B142BD72}" srcOrd="0" destOrd="0" presId="urn:microsoft.com/office/officeart/2005/8/layout/radial4"/>
    <dgm:cxn modelId="{7312F886-BD1D-2442-9392-6C43E63668A3}" type="presOf" srcId="{4FADD956-D557-C34A-9046-947A820169E6}" destId="{41A79C66-68CF-0543-B0F7-DCB2FA87AB7D}" srcOrd="0" destOrd="0" presId="urn:microsoft.com/office/officeart/2005/8/layout/radial4"/>
    <dgm:cxn modelId="{D9EFAB92-BFCD-9E47-96DC-795D1D077257}" type="presOf" srcId="{CD3ED17C-FB11-AF4E-9BB3-B484F383454A}" destId="{CCFDE30F-94C9-E248-AB47-17C173B7D0EC}" srcOrd="0" destOrd="0" presId="urn:microsoft.com/office/officeart/2005/8/layout/radial4"/>
    <dgm:cxn modelId="{A80B9A94-7900-B347-AAFF-C19450DBD3C8}" type="presOf" srcId="{DB8869E0-A43C-574B-A8DD-0AE63A069356}" destId="{354535CB-4486-6844-B761-176950DD15B5}" srcOrd="0" destOrd="0" presId="urn:microsoft.com/office/officeart/2005/8/layout/radial4"/>
    <dgm:cxn modelId="{F2425CA8-93E4-3E4F-BBC5-9D20BE52BE54}" srcId="{DB8869E0-A43C-574B-A8DD-0AE63A069356}" destId="{8EA79353-30AB-184D-B4BB-FD7D5626CAE8}" srcOrd="1" destOrd="0" parTransId="{8F8DE6A0-6BF2-A346-B962-24B2B64F8ACC}" sibTransId="{A5C61536-B7E8-514C-BD3E-E8CCE6E174AF}"/>
    <dgm:cxn modelId="{4BFF0AB0-86A9-C94D-9F8E-77700254C6C1}" srcId="{176D4593-5604-2A46-8B75-90D3D0D5F404}" destId="{DB8869E0-A43C-574B-A8DD-0AE63A069356}" srcOrd="0" destOrd="0" parTransId="{86C452FE-0088-444B-B92E-BB4639502DDD}" sibTransId="{399789B5-4B7E-1A4C-BACA-12232D42C496}"/>
    <dgm:cxn modelId="{941E3BB7-31F3-9941-AF82-EC5197F0A495}" srcId="{DB8869E0-A43C-574B-A8DD-0AE63A069356}" destId="{4FADD956-D557-C34A-9046-947A820169E6}" srcOrd="0" destOrd="0" parTransId="{7D0F2B53-794F-E644-B60D-616EEF254C63}" sibTransId="{89BFE1B9-1754-7F4D-954D-B30BE46A2017}"/>
    <dgm:cxn modelId="{EA423CC9-A2F1-0B40-966E-29EC67564C32}" srcId="{DB8869E0-A43C-574B-A8DD-0AE63A069356}" destId="{0919CFD3-3ACE-4945-A29D-5E13164FEEB3}" srcOrd="2" destOrd="0" parTransId="{05F65B66-C782-F846-9E09-427B2D7C5FE4}" sibTransId="{B333A066-19CD-494E-95A1-53E34B15E48E}"/>
    <dgm:cxn modelId="{9CB290CD-0884-3243-AC10-AC851E04E402}" type="presOf" srcId="{8EA79353-30AB-184D-B4BB-FD7D5626CAE8}" destId="{6A6D27A4-DC69-BA47-89C5-53628A18BACF}" srcOrd="0" destOrd="0" presId="urn:microsoft.com/office/officeart/2005/8/layout/radial4"/>
    <dgm:cxn modelId="{9855C6D6-244F-CD4F-B03C-B49F4FE1B800}" type="presOf" srcId="{176D4593-5604-2A46-8B75-90D3D0D5F404}" destId="{0D4CEC2C-6B64-854B-BA10-ABB5CDD884B2}" srcOrd="0" destOrd="0" presId="urn:microsoft.com/office/officeart/2005/8/layout/radial4"/>
    <dgm:cxn modelId="{13E60CE7-03EC-4E4F-B83C-4CB8438E7C1D}" srcId="{DB8869E0-A43C-574B-A8DD-0AE63A069356}" destId="{F8CF12BB-A360-FB44-AECE-B1D6A3027AEC}" srcOrd="3" destOrd="0" parTransId="{CD3ED17C-FB11-AF4E-9BB3-B484F383454A}" sibTransId="{4801FE97-CCDA-5F4D-8F79-A5C47FFEA2C0}"/>
    <dgm:cxn modelId="{D4F358EA-7FCF-B247-AF73-FCCB7F3EEB8F}" srcId="{DB8869E0-A43C-574B-A8DD-0AE63A069356}" destId="{323FDA6F-D64D-C849-AB94-BD5942217590}" srcOrd="4" destOrd="0" parTransId="{75ACEBB3-AA5C-324E-83C9-5EBEA61EB81C}" sibTransId="{F9763316-A2B3-944F-8C17-189AF1091B27}"/>
    <dgm:cxn modelId="{8E74DCF3-20C3-6549-8E62-18C5981A6F29}" type="presOf" srcId="{7D0F2B53-794F-E644-B60D-616EEF254C63}" destId="{638A69C7-55E4-D146-91A7-A0CB0693EAEE}" srcOrd="0" destOrd="0" presId="urn:microsoft.com/office/officeart/2005/8/layout/radial4"/>
    <dgm:cxn modelId="{265CC5C1-8029-ED46-BE66-BE8B109A23E6}" type="presParOf" srcId="{0D4CEC2C-6B64-854B-BA10-ABB5CDD884B2}" destId="{354535CB-4486-6844-B761-176950DD15B5}" srcOrd="0" destOrd="0" presId="urn:microsoft.com/office/officeart/2005/8/layout/radial4"/>
    <dgm:cxn modelId="{3061EB6E-C28B-F341-B015-93981154429F}" type="presParOf" srcId="{0D4CEC2C-6B64-854B-BA10-ABB5CDD884B2}" destId="{638A69C7-55E4-D146-91A7-A0CB0693EAEE}" srcOrd="1" destOrd="0" presId="urn:microsoft.com/office/officeart/2005/8/layout/radial4"/>
    <dgm:cxn modelId="{A5D214D9-1ACB-644F-BA55-DB00E0F4C83F}" type="presParOf" srcId="{0D4CEC2C-6B64-854B-BA10-ABB5CDD884B2}" destId="{41A79C66-68CF-0543-B0F7-DCB2FA87AB7D}" srcOrd="2" destOrd="0" presId="urn:microsoft.com/office/officeart/2005/8/layout/radial4"/>
    <dgm:cxn modelId="{D2A69D89-4F7B-1448-B88C-5D6A3CB1D004}" type="presParOf" srcId="{0D4CEC2C-6B64-854B-BA10-ABB5CDD884B2}" destId="{989E15F5-72E1-6E44-8542-A3DA5D277049}" srcOrd="3" destOrd="0" presId="urn:microsoft.com/office/officeart/2005/8/layout/radial4"/>
    <dgm:cxn modelId="{3FB7C4F6-7901-F84E-BA4C-8180D4BFB262}" type="presParOf" srcId="{0D4CEC2C-6B64-854B-BA10-ABB5CDD884B2}" destId="{6A6D27A4-DC69-BA47-89C5-53628A18BACF}" srcOrd="4" destOrd="0" presId="urn:microsoft.com/office/officeart/2005/8/layout/radial4"/>
    <dgm:cxn modelId="{EFF45F66-8FA7-004E-BFD8-9F288F82B2C3}" type="presParOf" srcId="{0D4CEC2C-6B64-854B-BA10-ABB5CDD884B2}" destId="{DE760CAF-1246-4947-92D9-40D7B142BD72}" srcOrd="5" destOrd="0" presId="urn:microsoft.com/office/officeart/2005/8/layout/radial4"/>
    <dgm:cxn modelId="{2D440DF5-A0E2-444E-90A0-BBCDBD6597BD}" type="presParOf" srcId="{0D4CEC2C-6B64-854B-BA10-ABB5CDD884B2}" destId="{C8511FF9-F032-E74E-B27C-841E1E098D0C}" srcOrd="6" destOrd="0" presId="urn:microsoft.com/office/officeart/2005/8/layout/radial4"/>
    <dgm:cxn modelId="{62482DA4-3FAD-9841-8352-4AA01584009F}" type="presParOf" srcId="{0D4CEC2C-6B64-854B-BA10-ABB5CDD884B2}" destId="{CCFDE30F-94C9-E248-AB47-17C173B7D0EC}" srcOrd="7" destOrd="0" presId="urn:microsoft.com/office/officeart/2005/8/layout/radial4"/>
    <dgm:cxn modelId="{702D3531-DB21-0E44-B1BE-A1C735491A85}" type="presParOf" srcId="{0D4CEC2C-6B64-854B-BA10-ABB5CDD884B2}" destId="{C43B9400-A991-7042-A701-6EB3D7C4477E}" srcOrd="8" destOrd="0" presId="urn:microsoft.com/office/officeart/2005/8/layout/radial4"/>
    <dgm:cxn modelId="{9482CE88-9B82-B044-BF35-6DEE36496845}" type="presParOf" srcId="{0D4CEC2C-6B64-854B-BA10-ABB5CDD884B2}" destId="{6E5FCC4D-B3BA-6E44-B75C-8D589075979D}" srcOrd="9" destOrd="0" presId="urn:microsoft.com/office/officeart/2005/8/layout/radial4"/>
    <dgm:cxn modelId="{E8859002-2420-B744-AF7A-1ADCCDFBAEA1}" type="presParOf" srcId="{0D4CEC2C-6B64-854B-BA10-ABB5CDD884B2}" destId="{FEA74EA0-1D2A-CD46-9B31-CE0206FA8705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73476D-9413-2D40-9FA2-A17780CA5989}" type="doc">
      <dgm:prSet loTypeId="urn:microsoft.com/office/officeart/2005/8/layout/process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62A85C-0476-8F48-B216-BBFC21DB52DD}">
      <dgm:prSet phldrT="[Text]"/>
      <dgm:spPr>
        <a:solidFill>
          <a:srgbClr val="002060"/>
        </a:solidFill>
      </dgm:spPr>
      <dgm:t>
        <a:bodyPr/>
        <a:lstStyle/>
        <a:p>
          <a:r>
            <a:rPr lang="en-GB" dirty="0"/>
            <a:t>Converter</a:t>
          </a:r>
        </a:p>
      </dgm:t>
    </dgm:pt>
    <dgm:pt modelId="{FC33759D-84AD-0342-A4F9-8A22B2D91AAB}" type="parTrans" cxnId="{07086063-CABA-DB40-82C2-F7F2999FE651}">
      <dgm:prSet/>
      <dgm:spPr/>
      <dgm:t>
        <a:bodyPr/>
        <a:lstStyle/>
        <a:p>
          <a:endParaRPr lang="en-GB"/>
        </a:p>
      </dgm:t>
    </dgm:pt>
    <dgm:pt modelId="{BB4DE8AA-5355-1141-8C60-FD86B527B0FB}" type="sibTrans" cxnId="{07086063-CABA-DB40-82C2-F7F2999FE651}">
      <dgm:prSet/>
      <dgm:spPr/>
      <dgm:t>
        <a:bodyPr/>
        <a:lstStyle/>
        <a:p>
          <a:endParaRPr lang="en-GB"/>
        </a:p>
      </dgm:t>
    </dgm:pt>
    <dgm:pt modelId="{4F9CF044-28F5-CC45-9465-6402DA9A5A70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dirty="0"/>
            <a:t>Ring</a:t>
          </a:r>
        </a:p>
      </dgm:t>
    </dgm:pt>
    <dgm:pt modelId="{144638CA-4DE5-D54F-9299-8393DAECDC9C}" type="parTrans" cxnId="{CA837121-EFD8-664B-A5F2-5C2C749716BF}">
      <dgm:prSet/>
      <dgm:spPr/>
      <dgm:t>
        <a:bodyPr/>
        <a:lstStyle/>
        <a:p>
          <a:endParaRPr lang="en-GB"/>
        </a:p>
      </dgm:t>
    </dgm:pt>
    <dgm:pt modelId="{260F7E6F-6059-444C-97F8-2623BC9C3D9C}" type="sibTrans" cxnId="{CA837121-EFD8-664B-A5F2-5C2C749716BF}">
      <dgm:prSet/>
      <dgm:spPr/>
      <dgm:t>
        <a:bodyPr/>
        <a:lstStyle/>
        <a:p>
          <a:endParaRPr lang="en-GB"/>
        </a:p>
      </dgm:t>
    </dgm:pt>
    <dgm:pt modelId="{CC86CF2D-A602-C942-AEE3-5D09766B1A4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dirty="0"/>
            <a:t>Readout Master</a:t>
          </a:r>
        </a:p>
      </dgm:t>
    </dgm:pt>
    <dgm:pt modelId="{DF4CDD61-76F1-604D-9F22-73CB11D3F54A}" type="parTrans" cxnId="{C40630F8-70C8-A041-A63D-BF8B48458CD0}">
      <dgm:prSet/>
      <dgm:spPr/>
      <dgm:t>
        <a:bodyPr/>
        <a:lstStyle/>
        <a:p>
          <a:endParaRPr lang="en-GB"/>
        </a:p>
      </dgm:t>
    </dgm:pt>
    <dgm:pt modelId="{BD8D84EF-EA53-1D44-A763-1771DCB60717}" type="sibTrans" cxnId="{C40630F8-70C8-A041-A63D-BF8B48458CD0}">
      <dgm:prSet/>
      <dgm:spPr/>
      <dgm:t>
        <a:bodyPr/>
        <a:lstStyle/>
        <a:p>
          <a:endParaRPr lang="en-GB"/>
        </a:p>
      </dgm:t>
    </dgm:pt>
    <dgm:pt modelId="{3FE77637-15C5-F840-A330-0953570AD43E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dirty="0"/>
            <a:t>Frontend</a:t>
          </a:r>
        </a:p>
      </dgm:t>
    </dgm:pt>
    <dgm:pt modelId="{86F573C3-CD36-0546-8C02-D2C25EEA58B3}" type="parTrans" cxnId="{6DFFFF7B-88D0-7A48-89D7-321D1126B9D8}">
      <dgm:prSet/>
      <dgm:spPr/>
      <dgm:t>
        <a:bodyPr/>
        <a:lstStyle/>
        <a:p>
          <a:endParaRPr lang="en-GB"/>
        </a:p>
      </dgm:t>
    </dgm:pt>
    <dgm:pt modelId="{209DEC8C-9EB9-3044-9B78-971EF8192980}" type="sibTrans" cxnId="{6DFFFF7B-88D0-7A48-89D7-321D1126B9D8}">
      <dgm:prSet/>
      <dgm:spPr/>
      <dgm:t>
        <a:bodyPr/>
        <a:lstStyle/>
        <a:p>
          <a:endParaRPr lang="en-GB"/>
        </a:p>
      </dgm:t>
    </dgm:pt>
    <dgm:pt modelId="{ECD5365C-3031-7142-83E6-C49ED66BABB3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Assister</a:t>
          </a:r>
        </a:p>
      </dgm:t>
    </dgm:pt>
    <dgm:pt modelId="{F9096AB2-3BC7-F143-BD0F-CAE976BCCE50}" type="parTrans" cxnId="{C4BD5206-33F6-F249-AD6C-73DC40C96024}">
      <dgm:prSet/>
      <dgm:spPr/>
      <dgm:t>
        <a:bodyPr/>
        <a:lstStyle/>
        <a:p>
          <a:endParaRPr lang="en-GB"/>
        </a:p>
      </dgm:t>
    </dgm:pt>
    <dgm:pt modelId="{46E4F7BC-3548-A348-8866-F4C8F91159C6}" type="sibTrans" cxnId="{C4BD5206-33F6-F249-AD6C-73DC40C96024}">
      <dgm:prSet/>
      <dgm:spPr/>
      <dgm:t>
        <a:bodyPr/>
        <a:lstStyle/>
        <a:p>
          <a:endParaRPr lang="en-GB"/>
        </a:p>
      </dgm:t>
    </dgm:pt>
    <dgm:pt modelId="{D5039C4A-2045-9741-BA5C-CE72612979B2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Event Formation Unit</a:t>
          </a:r>
        </a:p>
      </dgm:t>
    </dgm:pt>
    <dgm:pt modelId="{A435C5E8-3297-774A-A776-55A496EF62E0}" type="parTrans" cxnId="{19C0682C-2C45-3A43-9C9E-9A70B7F6F93D}">
      <dgm:prSet/>
      <dgm:spPr/>
      <dgm:t>
        <a:bodyPr/>
        <a:lstStyle/>
        <a:p>
          <a:endParaRPr lang="en-GB"/>
        </a:p>
      </dgm:t>
    </dgm:pt>
    <dgm:pt modelId="{ABB4EA19-4133-334C-B028-DF02FD416AAE}" type="sibTrans" cxnId="{19C0682C-2C45-3A43-9C9E-9A70B7F6F93D}">
      <dgm:prSet/>
      <dgm:spPr/>
      <dgm:t>
        <a:bodyPr/>
        <a:lstStyle/>
        <a:p>
          <a:endParaRPr lang="en-GB"/>
        </a:p>
      </dgm:t>
    </dgm:pt>
    <dgm:pt modelId="{12D48849-D87D-A842-BC83-520FD699FABC}" type="pres">
      <dgm:prSet presAssocID="{0573476D-9413-2D40-9FA2-A17780CA5989}" presName="Name0" presStyleCnt="0">
        <dgm:presLayoutVars>
          <dgm:dir/>
          <dgm:resizeHandles val="exact"/>
        </dgm:presLayoutVars>
      </dgm:prSet>
      <dgm:spPr/>
    </dgm:pt>
    <dgm:pt modelId="{00D47C1A-8B12-C54F-98E8-50688C0433C6}" type="pres">
      <dgm:prSet presAssocID="{1A62A85C-0476-8F48-B216-BBFC21DB52DD}" presName="node" presStyleLbl="node1" presStyleIdx="0" presStyleCnt="6">
        <dgm:presLayoutVars>
          <dgm:bulletEnabled val="1"/>
        </dgm:presLayoutVars>
      </dgm:prSet>
      <dgm:spPr/>
    </dgm:pt>
    <dgm:pt modelId="{462CC560-2972-EC44-9509-B0ABE8436F01}" type="pres">
      <dgm:prSet presAssocID="{BB4DE8AA-5355-1141-8C60-FD86B527B0FB}" presName="sibTrans" presStyleLbl="sibTrans2D1" presStyleIdx="0" presStyleCnt="5"/>
      <dgm:spPr/>
    </dgm:pt>
    <dgm:pt modelId="{2F43F672-BB42-BF43-81DE-B4980AAF3861}" type="pres">
      <dgm:prSet presAssocID="{BB4DE8AA-5355-1141-8C60-FD86B527B0FB}" presName="connectorText" presStyleLbl="sibTrans2D1" presStyleIdx="0" presStyleCnt="5"/>
      <dgm:spPr/>
    </dgm:pt>
    <dgm:pt modelId="{BA07267F-7F31-AF4D-8F1E-31FA694AFB90}" type="pres">
      <dgm:prSet presAssocID="{3FE77637-15C5-F840-A330-0953570AD43E}" presName="node" presStyleLbl="node1" presStyleIdx="1" presStyleCnt="6">
        <dgm:presLayoutVars>
          <dgm:bulletEnabled val="1"/>
        </dgm:presLayoutVars>
      </dgm:prSet>
      <dgm:spPr/>
    </dgm:pt>
    <dgm:pt modelId="{C7D9C28F-F56F-6D4B-B112-F749DAC848ED}" type="pres">
      <dgm:prSet presAssocID="{209DEC8C-9EB9-3044-9B78-971EF8192980}" presName="sibTrans" presStyleLbl="sibTrans2D1" presStyleIdx="1" presStyleCnt="5"/>
      <dgm:spPr/>
    </dgm:pt>
    <dgm:pt modelId="{2FB5DA58-F137-164E-8916-9B16BE85803A}" type="pres">
      <dgm:prSet presAssocID="{209DEC8C-9EB9-3044-9B78-971EF8192980}" presName="connectorText" presStyleLbl="sibTrans2D1" presStyleIdx="1" presStyleCnt="5"/>
      <dgm:spPr/>
    </dgm:pt>
    <dgm:pt modelId="{BA7F9EFB-B651-3E4B-977D-869B7F736FF5}" type="pres">
      <dgm:prSet presAssocID="{ECD5365C-3031-7142-83E6-C49ED66BABB3}" presName="node" presStyleLbl="node1" presStyleIdx="2" presStyleCnt="6">
        <dgm:presLayoutVars>
          <dgm:bulletEnabled val="1"/>
        </dgm:presLayoutVars>
      </dgm:prSet>
      <dgm:spPr/>
    </dgm:pt>
    <dgm:pt modelId="{83A6138A-71F7-3D4E-9423-E2B827159AA4}" type="pres">
      <dgm:prSet presAssocID="{46E4F7BC-3548-A348-8866-F4C8F91159C6}" presName="sibTrans" presStyleLbl="sibTrans2D1" presStyleIdx="2" presStyleCnt="5"/>
      <dgm:spPr/>
    </dgm:pt>
    <dgm:pt modelId="{31FEEF1E-B51F-8946-9FBF-C1B7B343EDDC}" type="pres">
      <dgm:prSet presAssocID="{46E4F7BC-3548-A348-8866-F4C8F91159C6}" presName="connectorText" presStyleLbl="sibTrans2D1" presStyleIdx="2" presStyleCnt="5"/>
      <dgm:spPr/>
    </dgm:pt>
    <dgm:pt modelId="{1B9AF9C0-5202-CA40-A02E-3BD9D18CFF5C}" type="pres">
      <dgm:prSet presAssocID="{4F9CF044-28F5-CC45-9465-6402DA9A5A70}" presName="node" presStyleLbl="node1" presStyleIdx="3" presStyleCnt="6">
        <dgm:presLayoutVars>
          <dgm:bulletEnabled val="1"/>
        </dgm:presLayoutVars>
      </dgm:prSet>
      <dgm:spPr/>
    </dgm:pt>
    <dgm:pt modelId="{DBC58E7D-576A-7045-900F-D9851A4E99E8}" type="pres">
      <dgm:prSet presAssocID="{260F7E6F-6059-444C-97F8-2623BC9C3D9C}" presName="sibTrans" presStyleLbl="sibTrans2D1" presStyleIdx="3" presStyleCnt="5"/>
      <dgm:spPr/>
    </dgm:pt>
    <dgm:pt modelId="{23B5B783-6D56-B942-9679-DF27A237BE1D}" type="pres">
      <dgm:prSet presAssocID="{260F7E6F-6059-444C-97F8-2623BC9C3D9C}" presName="connectorText" presStyleLbl="sibTrans2D1" presStyleIdx="3" presStyleCnt="5"/>
      <dgm:spPr/>
    </dgm:pt>
    <dgm:pt modelId="{DC23073B-A312-4A42-B41F-573568D7E74D}" type="pres">
      <dgm:prSet presAssocID="{CC86CF2D-A602-C942-AEE3-5D09766B1A48}" presName="node" presStyleLbl="node1" presStyleIdx="4" presStyleCnt="6">
        <dgm:presLayoutVars>
          <dgm:bulletEnabled val="1"/>
        </dgm:presLayoutVars>
      </dgm:prSet>
      <dgm:spPr/>
    </dgm:pt>
    <dgm:pt modelId="{240D8233-1C2E-9046-BBAE-AF38D451FDEA}" type="pres">
      <dgm:prSet presAssocID="{BD8D84EF-EA53-1D44-A763-1771DCB60717}" presName="sibTrans" presStyleLbl="sibTrans2D1" presStyleIdx="4" presStyleCnt="5"/>
      <dgm:spPr/>
    </dgm:pt>
    <dgm:pt modelId="{D6EDC019-9700-A94B-8179-C8281BFAA3A9}" type="pres">
      <dgm:prSet presAssocID="{BD8D84EF-EA53-1D44-A763-1771DCB60717}" presName="connectorText" presStyleLbl="sibTrans2D1" presStyleIdx="4" presStyleCnt="5"/>
      <dgm:spPr/>
    </dgm:pt>
    <dgm:pt modelId="{7A875883-7446-B64D-81FF-42569F327962}" type="pres">
      <dgm:prSet presAssocID="{D5039C4A-2045-9741-BA5C-CE72612979B2}" presName="node" presStyleLbl="node1" presStyleIdx="5" presStyleCnt="6">
        <dgm:presLayoutVars>
          <dgm:bulletEnabled val="1"/>
        </dgm:presLayoutVars>
      </dgm:prSet>
      <dgm:spPr/>
    </dgm:pt>
  </dgm:ptLst>
  <dgm:cxnLst>
    <dgm:cxn modelId="{C4BD5206-33F6-F249-AD6C-73DC40C96024}" srcId="{0573476D-9413-2D40-9FA2-A17780CA5989}" destId="{ECD5365C-3031-7142-83E6-C49ED66BABB3}" srcOrd="2" destOrd="0" parTransId="{F9096AB2-3BC7-F143-BD0F-CAE976BCCE50}" sibTransId="{46E4F7BC-3548-A348-8866-F4C8F91159C6}"/>
    <dgm:cxn modelId="{CA837121-EFD8-664B-A5F2-5C2C749716BF}" srcId="{0573476D-9413-2D40-9FA2-A17780CA5989}" destId="{4F9CF044-28F5-CC45-9465-6402DA9A5A70}" srcOrd="3" destOrd="0" parTransId="{144638CA-4DE5-D54F-9299-8393DAECDC9C}" sibTransId="{260F7E6F-6059-444C-97F8-2623BC9C3D9C}"/>
    <dgm:cxn modelId="{339E6F26-0182-1240-B1C1-C59621A40C31}" type="presOf" srcId="{3FE77637-15C5-F840-A330-0953570AD43E}" destId="{BA07267F-7F31-AF4D-8F1E-31FA694AFB90}" srcOrd="0" destOrd="0" presId="urn:microsoft.com/office/officeart/2005/8/layout/process1"/>
    <dgm:cxn modelId="{19C0682C-2C45-3A43-9C9E-9A70B7F6F93D}" srcId="{0573476D-9413-2D40-9FA2-A17780CA5989}" destId="{D5039C4A-2045-9741-BA5C-CE72612979B2}" srcOrd="5" destOrd="0" parTransId="{A435C5E8-3297-774A-A776-55A496EF62E0}" sibTransId="{ABB4EA19-4133-334C-B028-DF02FD416AAE}"/>
    <dgm:cxn modelId="{94418331-B736-0B47-9A72-B1DE5D9CFC8C}" type="presOf" srcId="{BB4DE8AA-5355-1141-8C60-FD86B527B0FB}" destId="{462CC560-2972-EC44-9509-B0ABE8436F01}" srcOrd="0" destOrd="0" presId="urn:microsoft.com/office/officeart/2005/8/layout/process1"/>
    <dgm:cxn modelId="{501B2F36-5162-7744-B976-B5DC27174D75}" type="presOf" srcId="{209DEC8C-9EB9-3044-9B78-971EF8192980}" destId="{C7D9C28F-F56F-6D4B-B112-F749DAC848ED}" srcOrd="0" destOrd="0" presId="urn:microsoft.com/office/officeart/2005/8/layout/process1"/>
    <dgm:cxn modelId="{EC0D183A-85E6-844E-98BB-244E0F587414}" type="presOf" srcId="{BD8D84EF-EA53-1D44-A763-1771DCB60717}" destId="{D6EDC019-9700-A94B-8179-C8281BFAA3A9}" srcOrd="1" destOrd="0" presId="urn:microsoft.com/office/officeart/2005/8/layout/process1"/>
    <dgm:cxn modelId="{1BCFC83F-8F9C-C043-958F-BDD735331B13}" type="presOf" srcId="{4F9CF044-28F5-CC45-9465-6402DA9A5A70}" destId="{1B9AF9C0-5202-CA40-A02E-3BD9D18CFF5C}" srcOrd="0" destOrd="0" presId="urn:microsoft.com/office/officeart/2005/8/layout/process1"/>
    <dgm:cxn modelId="{EDA96842-C5F4-CD44-87AC-33D67BBA4C61}" type="presOf" srcId="{46E4F7BC-3548-A348-8866-F4C8F91159C6}" destId="{31FEEF1E-B51F-8946-9FBF-C1B7B343EDDC}" srcOrd="1" destOrd="0" presId="urn:microsoft.com/office/officeart/2005/8/layout/process1"/>
    <dgm:cxn modelId="{CD49D249-C44A-C145-BF6D-0AD73E412229}" type="presOf" srcId="{ECD5365C-3031-7142-83E6-C49ED66BABB3}" destId="{BA7F9EFB-B651-3E4B-977D-869B7F736FF5}" srcOrd="0" destOrd="0" presId="urn:microsoft.com/office/officeart/2005/8/layout/process1"/>
    <dgm:cxn modelId="{C5B6274B-7DFC-664B-BB03-B239479BF921}" type="presOf" srcId="{D5039C4A-2045-9741-BA5C-CE72612979B2}" destId="{7A875883-7446-B64D-81FF-42569F327962}" srcOrd="0" destOrd="0" presId="urn:microsoft.com/office/officeart/2005/8/layout/process1"/>
    <dgm:cxn modelId="{07086063-CABA-DB40-82C2-F7F2999FE651}" srcId="{0573476D-9413-2D40-9FA2-A17780CA5989}" destId="{1A62A85C-0476-8F48-B216-BBFC21DB52DD}" srcOrd="0" destOrd="0" parTransId="{FC33759D-84AD-0342-A4F9-8A22B2D91AAB}" sibTransId="{BB4DE8AA-5355-1141-8C60-FD86B527B0FB}"/>
    <dgm:cxn modelId="{C3602265-37BB-DA48-82FC-358AB22EAA9B}" type="presOf" srcId="{1A62A85C-0476-8F48-B216-BBFC21DB52DD}" destId="{00D47C1A-8B12-C54F-98E8-50688C0433C6}" srcOrd="0" destOrd="0" presId="urn:microsoft.com/office/officeart/2005/8/layout/process1"/>
    <dgm:cxn modelId="{6DFFFF7B-88D0-7A48-89D7-321D1126B9D8}" srcId="{0573476D-9413-2D40-9FA2-A17780CA5989}" destId="{3FE77637-15C5-F840-A330-0953570AD43E}" srcOrd="1" destOrd="0" parTransId="{86F573C3-CD36-0546-8C02-D2C25EEA58B3}" sibTransId="{209DEC8C-9EB9-3044-9B78-971EF8192980}"/>
    <dgm:cxn modelId="{E4A96888-BE52-8642-B688-D08ECD220650}" type="presOf" srcId="{260F7E6F-6059-444C-97F8-2623BC9C3D9C}" destId="{DBC58E7D-576A-7045-900F-D9851A4E99E8}" srcOrd="0" destOrd="0" presId="urn:microsoft.com/office/officeart/2005/8/layout/process1"/>
    <dgm:cxn modelId="{AABE269F-EEA3-AF45-9FB3-C990F3858D82}" type="presOf" srcId="{BB4DE8AA-5355-1141-8C60-FD86B527B0FB}" destId="{2F43F672-BB42-BF43-81DE-B4980AAF3861}" srcOrd="1" destOrd="0" presId="urn:microsoft.com/office/officeart/2005/8/layout/process1"/>
    <dgm:cxn modelId="{B37E03AB-2B59-CD4A-8404-4DB18F9EF88A}" type="presOf" srcId="{BD8D84EF-EA53-1D44-A763-1771DCB60717}" destId="{240D8233-1C2E-9046-BBAE-AF38D451FDEA}" srcOrd="0" destOrd="0" presId="urn:microsoft.com/office/officeart/2005/8/layout/process1"/>
    <dgm:cxn modelId="{C0A7FCBC-AF05-2C45-B2CD-9DED24CBB47E}" type="presOf" srcId="{CC86CF2D-A602-C942-AEE3-5D09766B1A48}" destId="{DC23073B-A312-4A42-B41F-573568D7E74D}" srcOrd="0" destOrd="0" presId="urn:microsoft.com/office/officeart/2005/8/layout/process1"/>
    <dgm:cxn modelId="{5BC665BE-22E9-7848-B7FC-2E014F5BE5E1}" type="presOf" srcId="{46E4F7BC-3548-A348-8866-F4C8F91159C6}" destId="{83A6138A-71F7-3D4E-9423-E2B827159AA4}" srcOrd="0" destOrd="0" presId="urn:microsoft.com/office/officeart/2005/8/layout/process1"/>
    <dgm:cxn modelId="{ACA82BCB-B896-CE4D-BBA3-6C91AB994A57}" type="presOf" srcId="{260F7E6F-6059-444C-97F8-2623BC9C3D9C}" destId="{23B5B783-6D56-B942-9679-DF27A237BE1D}" srcOrd="1" destOrd="0" presId="urn:microsoft.com/office/officeart/2005/8/layout/process1"/>
    <dgm:cxn modelId="{193B39DD-CBD9-5740-ACF8-B37BC34AC830}" type="presOf" srcId="{209DEC8C-9EB9-3044-9B78-971EF8192980}" destId="{2FB5DA58-F137-164E-8916-9B16BE85803A}" srcOrd="1" destOrd="0" presId="urn:microsoft.com/office/officeart/2005/8/layout/process1"/>
    <dgm:cxn modelId="{40CA33F4-847A-7946-A0D4-C0E683DF1C22}" type="presOf" srcId="{0573476D-9413-2D40-9FA2-A17780CA5989}" destId="{12D48849-D87D-A842-BC83-520FD699FABC}" srcOrd="0" destOrd="0" presId="urn:microsoft.com/office/officeart/2005/8/layout/process1"/>
    <dgm:cxn modelId="{C40630F8-70C8-A041-A63D-BF8B48458CD0}" srcId="{0573476D-9413-2D40-9FA2-A17780CA5989}" destId="{CC86CF2D-A602-C942-AEE3-5D09766B1A48}" srcOrd="4" destOrd="0" parTransId="{DF4CDD61-76F1-604D-9F22-73CB11D3F54A}" sibTransId="{BD8D84EF-EA53-1D44-A763-1771DCB60717}"/>
    <dgm:cxn modelId="{1BF39FAE-9D3C-FD40-9361-3CD33595CB03}" type="presParOf" srcId="{12D48849-D87D-A842-BC83-520FD699FABC}" destId="{00D47C1A-8B12-C54F-98E8-50688C0433C6}" srcOrd="0" destOrd="0" presId="urn:microsoft.com/office/officeart/2005/8/layout/process1"/>
    <dgm:cxn modelId="{6CD45093-8A76-8B4E-8FCC-03C7EA20A7CA}" type="presParOf" srcId="{12D48849-D87D-A842-BC83-520FD699FABC}" destId="{462CC560-2972-EC44-9509-B0ABE8436F01}" srcOrd="1" destOrd="0" presId="urn:microsoft.com/office/officeart/2005/8/layout/process1"/>
    <dgm:cxn modelId="{84489735-1086-4343-9CE2-EA3415F4020A}" type="presParOf" srcId="{462CC560-2972-EC44-9509-B0ABE8436F01}" destId="{2F43F672-BB42-BF43-81DE-B4980AAF3861}" srcOrd="0" destOrd="0" presId="urn:microsoft.com/office/officeart/2005/8/layout/process1"/>
    <dgm:cxn modelId="{74E75863-881C-BD48-A86B-1A760AD48D90}" type="presParOf" srcId="{12D48849-D87D-A842-BC83-520FD699FABC}" destId="{BA07267F-7F31-AF4D-8F1E-31FA694AFB90}" srcOrd="2" destOrd="0" presId="urn:microsoft.com/office/officeart/2005/8/layout/process1"/>
    <dgm:cxn modelId="{1F912957-659D-E541-A4C1-447BA65B9005}" type="presParOf" srcId="{12D48849-D87D-A842-BC83-520FD699FABC}" destId="{C7D9C28F-F56F-6D4B-B112-F749DAC848ED}" srcOrd="3" destOrd="0" presId="urn:microsoft.com/office/officeart/2005/8/layout/process1"/>
    <dgm:cxn modelId="{911C87A7-739A-414F-A6A4-5AEC975049BE}" type="presParOf" srcId="{C7D9C28F-F56F-6D4B-B112-F749DAC848ED}" destId="{2FB5DA58-F137-164E-8916-9B16BE85803A}" srcOrd="0" destOrd="0" presId="urn:microsoft.com/office/officeart/2005/8/layout/process1"/>
    <dgm:cxn modelId="{A7FF163C-043C-2746-AA21-1B803C2D4A1D}" type="presParOf" srcId="{12D48849-D87D-A842-BC83-520FD699FABC}" destId="{BA7F9EFB-B651-3E4B-977D-869B7F736FF5}" srcOrd="4" destOrd="0" presId="urn:microsoft.com/office/officeart/2005/8/layout/process1"/>
    <dgm:cxn modelId="{B64E0AB5-7541-DA47-84C7-5CDC6222265F}" type="presParOf" srcId="{12D48849-D87D-A842-BC83-520FD699FABC}" destId="{83A6138A-71F7-3D4E-9423-E2B827159AA4}" srcOrd="5" destOrd="0" presId="urn:microsoft.com/office/officeart/2005/8/layout/process1"/>
    <dgm:cxn modelId="{14CB096C-B194-514E-88E3-1B47A9C609DE}" type="presParOf" srcId="{83A6138A-71F7-3D4E-9423-E2B827159AA4}" destId="{31FEEF1E-B51F-8946-9FBF-C1B7B343EDDC}" srcOrd="0" destOrd="0" presId="urn:microsoft.com/office/officeart/2005/8/layout/process1"/>
    <dgm:cxn modelId="{E07FBE41-7285-EA41-9280-9DBF92947F45}" type="presParOf" srcId="{12D48849-D87D-A842-BC83-520FD699FABC}" destId="{1B9AF9C0-5202-CA40-A02E-3BD9D18CFF5C}" srcOrd="6" destOrd="0" presId="urn:microsoft.com/office/officeart/2005/8/layout/process1"/>
    <dgm:cxn modelId="{84F614DB-8357-C746-AB42-387A3C7C33C8}" type="presParOf" srcId="{12D48849-D87D-A842-BC83-520FD699FABC}" destId="{DBC58E7D-576A-7045-900F-D9851A4E99E8}" srcOrd="7" destOrd="0" presId="urn:microsoft.com/office/officeart/2005/8/layout/process1"/>
    <dgm:cxn modelId="{5932550A-619E-D045-AEEA-1A2EDCC65D10}" type="presParOf" srcId="{DBC58E7D-576A-7045-900F-D9851A4E99E8}" destId="{23B5B783-6D56-B942-9679-DF27A237BE1D}" srcOrd="0" destOrd="0" presId="urn:microsoft.com/office/officeart/2005/8/layout/process1"/>
    <dgm:cxn modelId="{D4FFC1E9-0B46-2845-BBC0-8C02777533B5}" type="presParOf" srcId="{12D48849-D87D-A842-BC83-520FD699FABC}" destId="{DC23073B-A312-4A42-B41F-573568D7E74D}" srcOrd="8" destOrd="0" presId="urn:microsoft.com/office/officeart/2005/8/layout/process1"/>
    <dgm:cxn modelId="{228C01C1-81C6-5B41-8687-814C63D2065A}" type="presParOf" srcId="{12D48849-D87D-A842-BC83-520FD699FABC}" destId="{240D8233-1C2E-9046-BBAE-AF38D451FDEA}" srcOrd="9" destOrd="0" presId="urn:microsoft.com/office/officeart/2005/8/layout/process1"/>
    <dgm:cxn modelId="{50A62B31-0DDF-7446-AEB3-0C6114EB53CC}" type="presParOf" srcId="{240D8233-1C2E-9046-BBAE-AF38D451FDEA}" destId="{D6EDC019-9700-A94B-8179-C8281BFAA3A9}" srcOrd="0" destOrd="0" presId="urn:microsoft.com/office/officeart/2005/8/layout/process1"/>
    <dgm:cxn modelId="{F13CB691-7A95-EF4F-BB6D-5FFD0CDC9451}" type="presParOf" srcId="{12D48849-D87D-A842-BC83-520FD699FABC}" destId="{7A875883-7446-B64D-81FF-42569F327962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535CB-4486-6844-B761-176950DD15B5}">
      <dsp:nvSpPr>
        <dsp:cNvPr id="0" name=""/>
        <dsp:cNvSpPr/>
      </dsp:nvSpPr>
      <dsp:spPr>
        <a:xfrm>
          <a:off x="1894598" y="951022"/>
          <a:ext cx="703679" cy="703679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1500" kern="1200"/>
            <a:t>ECDC</a:t>
          </a:r>
        </a:p>
      </dsp:txBody>
      <dsp:txXfrm>
        <a:off x="1997649" y="1054073"/>
        <a:ext cx="497577" cy="497577"/>
      </dsp:txXfrm>
    </dsp:sp>
    <dsp:sp modelId="{638A69C7-55E4-D146-91A7-A0CB0693EAEE}">
      <dsp:nvSpPr>
        <dsp:cNvPr id="0" name=""/>
        <dsp:cNvSpPr/>
      </dsp:nvSpPr>
      <dsp:spPr>
        <a:xfrm rot="10800000">
          <a:off x="1211450" y="1202587"/>
          <a:ext cx="645575" cy="20054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A79C66-68CF-0543-B0F7-DCB2FA87AB7D}">
      <dsp:nvSpPr>
        <dsp:cNvPr id="0" name=""/>
        <dsp:cNvSpPr/>
      </dsp:nvSpPr>
      <dsp:spPr>
        <a:xfrm>
          <a:off x="877202" y="1035463"/>
          <a:ext cx="668495" cy="534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700" kern="1200"/>
            <a:t>Event formation</a:t>
          </a:r>
        </a:p>
      </dsp:txBody>
      <dsp:txXfrm>
        <a:off x="892866" y="1051127"/>
        <a:ext cx="637167" cy="503468"/>
      </dsp:txXfrm>
    </dsp:sp>
    <dsp:sp modelId="{989E15F5-72E1-6E44-8542-A3DA5D277049}">
      <dsp:nvSpPr>
        <dsp:cNvPr id="0" name=""/>
        <dsp:cNvSpPr/>
      </dsp:nvSpPr>
      <dsp:spPr>
        <a:xfrm rot="13500000">
          <a:off x="1420048" y="698985"/>
          <a:ext cx="645575" cy="20054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346765"/>
                <a:satOff val="-36538"/>
                <a:lumOff val="226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346765"/>
                <a:satOff val="-36538"/>
                <a:lumOff val="226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346765"/>
                <a:satOff val="-36538"/>
                <a:lumOff val="226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6D27A4-DC69-BA47-89C5-53628A18BACF}">
      <dsp:nvSpPr>
        <dsp:cNvPr id="0" name=""/>
        <dsp:cNvSpPr/>
      </dsp:nvSpPr>
      <dsp:spPr>
        <a:xfrm>
          <a:off x="1180343" y="303616"/>
          <a:ext cx="668495" cy="534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318088"/>
                <a:satOff val="-36632"/>
                <a:lumOff val="257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318088"/>
                <a:satOff val="-36632"/>
                <a:lumOff val="257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318088"/>
                <a:satOff val="-36632"/>
                <a:lumOff val="257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700" kern="1200"/>
            <a:t>Device integration</a:t>
          </a:r>
        </a:p>
      </dsp:txBody>
      <dsp:txXfrm>
        <a:off x="1196007" y="319280"/>
        <a:ext cx="637167" cy="503468"/>
      </dsp:txXfrm>
    </dsp:sp>
    <dsp:sp modelId="{DE760CAF-1246-4947-92D9-40D7B142BD72}">
      <dsp:nvSpPr>
        <dsp:cNvPr id="0" name=""/>
        <dsp:cNvSpPr/>
      </dsp:nvSpPr>
      <dsp:spPr>
        <a:xfrm rot="16200000">
          <a:off x="1923650" y="490387"/>
          <a:ext cx="645575" cy="20054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693530"/>
                <a:satOff val="-73075"/>
                <a:lumOff val="452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693530"/>
                <a:satOff val="-73075"/>
                <a:lumOff val="452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693530"/>
                <a:satOff val="-73075"/>
                <a:lumOff val="452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511FF9-F032-E74E-B27C-841E1E098D0C}">
      <dsp:nvSpPr>
        <dsp:cNvPr id="0" name=""/>
        <dsp:cNvSpPr/>
      </dsp:nvSpPr>
      <dsp:spPr>
        <a:xfrm>
          <a:off x="1912190" y="475"/>
          <a:ext cx="668495" cy="534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636177"/>
                <a:satOff val="-73264"/>
                <a:lumOff val="514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636177"/>
                <a:satOff val="-73264"/>
                <a:lumOff val="514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636177"/>
                <a:satOff val="-73264"/>
                <a:lumOff val="514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700" kern="1200"/>
            <a:t>Experiment control (NICOS)</a:t>
          </a:r>
          <a:endParaRPr lang="en-SE" sz="700" kern="1200"/>
        </a:p>
      </dsp:txBody>
      <dsp:txXfrm>
        <a:off x="1927854" y="16139"/>
        <a:ext cx="637167" cy="503468"/>
      </dsp:txXfrm>
    </dsp:sp>
    <dsp:sp modelId="{CCFDE30F-94C9-E248-AB47-17C173B7D0EC}">
      <dsp:nvSpPr>
        <dsp:cNvPr id="0" name=""/>
        <dsp:cNvSpPr/>
      </dsp:nvSpPr>
      <dsp:spPr>
        <a:xfrm rot="18900000">
          <a:off x="2427252" y="698985"/>
          <a:ext cx="645575" cy="20054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693530"/>
                <a:satOff val="-73075"/>
                <a:lumOff val="452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693530"/>
                <a:satOff val="-73075"/>
                <a:lumOff val="452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693530"/>
                <a:satOff val="-73075"/>
                <a:lumOff val="452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3B9400-A991-7042-A701-6EB3D7C4477E}">
      <dsp:nvSpPr>
        <dsp:cNvPr id="0" name=""/>
        <dsp:cNvSpPr/>
      </dsp:nvSpPr>
      <dsp:spPr>
        <a:xfrm>
          <a:off x="2644037" y="303616"/>
          <a:ext cx="668495" cy="534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636177"/>
                <a:satOff val="-73264"/>
                <a:lumOff val="514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636177"/>
                <a:satOff val="-73264"/>
                <a:lumOff val="514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636177"/>
                <a:satOff val="-73264"/>
                <a:lumOff val="514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700" kern="1200"/>
            <a:t>Data streaming and file writing</a:t>
          </a:r>
          <a:endParaRPr lang="en-SE" sz="700" kern="1200"/>
        </a:p>
      </dsp:txBody>
      <dsp:txXfrm>
        <a:off x="2659701" y="319280"/>
        <a:ext cx="637167" cy="503468"/>
      </dsp:txXfrm>
    </dsp:sp>
    <dsp:sp modelId="{6E5FCC4D-B3BA-6E44-B75C-8D589075979D}">
      <dsp:nvSpPr>
        <dsp:cNvPr id="0" name=""/>
        <dsp:cNvSpPr/>
      </dsp:nvSpPr>
      <dsp:spPr>
        <a:xfrm>
          <a:off x="2635850" y="1202587"/>
          <a:ext cx="645575" cy="20054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346765"/>
                <a:satOff val="-36538"/>
                <a:lumOff val="226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346765"/>
                <a:satOff val="-36538"/>
                <a:lumOff val="226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346765"/>
                <a:satOff val="-36538"/>
                <a:lumOff val="226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A74EA0-1D2A-CD46-9B31-CE0206FA8705}">
      <dsp:nvSpPr>
        <dsp:cNvPr id="0" name=""/>
        <dsp:cNvSpPr/>
      </dsp:nvSpPr>
      <dsp:spPr>
        <a:xfrm>
          <a:off x="2947178" y="1035463"/>
          <a:ext cx="668495" cy="534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318088"/>
                <a:satOff val="-36632"/>
                <a:lumOff val="257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318088"/>
                <a:satOff val="-36632"/>
                <a:lumOff val="257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318088"/>
                <a:satOff val="-36632"/>
                <a:lumOff val="257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GB" sz="700" kern="1200"/>
            <a:t>Testing, deployment and Infrastructure </a:t>
          </a:r>
          <a:endParaRPr lang="en-SE" sz="700" kern="1200"/>
        </a:p>
      </dsp:txBody>
      <dsp:txXfrm>
        <a:off x="2962842" y="1051127"/>
        <a:ext cx="637167" cy="503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47C1A-8B12-C54F-98E8-50688C0433C6}">
      <dsp:nvSpPr>
        <dsp:cNvPr id="0" name=""/>
        <dsp:cNvSpPr/>
      </dsp:nvSpPr>
      <dsp:spPr>
        <a:xfrm>
          <a:off x="0" y="389994"/>
          <a:ext cx="1169999" cy="965249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Converter</a:t>
          </a:r>
        </a:p>
      </dsp:txBody>
      <dsp:txXfrm>
        <a:off x="28271" y="418265"/>
        <a:ext cx="1113457" cy="908707"/>
      </dsp:txXfrm>
    </dsp:sp>
    <dsp:sp modelId="{462CC560-2972-EC44-9509-B0ABE8436F01}">
      <dsp:nvSpPr>
        <dsp:cNvPr id="0" name=""/>
        <dsp:cNvSpPr/>
      </dsp:nvSpPr>
      <dsp:spPr>
        <a:xfrm>
          <a:off x="1286999" y="727539"/>
          <a:ext cx="248039" cy="290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1286999" y="785571"/>
        <a:ext cx="173627" cy="174095"/>
      </dsp:txXfrm>
    </dsp:sp>
    <dsp:sp modelId="{BA07267F-7F31-AF4D-8F1E-31FA694AFB90}">
      <dsp:nvSpPr>
        <dsp:cNvPr id="0" name=""/>
        <dsp:cNvSpPr/>
      </dsp:nvSpPr>
      <dsp:spPr>
        <a:xfrm>
          <a:off x="1637999" y="389994"/>
          <a:ext cx="1169999" cy="96524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Frontend</a:t>
          </a:r>
        </a:p>
      </dsp:txBody>
      <dsp:txXfrm>
        <a:off x="1666270" y="418265"/>
        <a:ext cx="1113457" cy="908707"/>
      </dsp:txXfrm>
    </dsp:sp>
    <dsp:sp modelId="{C7D9C28F-F56F-6D4B-B112-F749DAC848ED}">
      <dsp:nvSpPr>
        <dsp:cNvPr id="0" name=""/>
        <dsp:cNvSpPr/>
      </dsp:nvSpPr>
      <dsp:spPr>
        <a:xfrm>
          <a:off x="2924999" y="727539"/>
          <a:ext cx="248039" cy="290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2924999" y="785571"/>
        <a:ext cx="173627" cy="174095"/>
      </dsp:txXfrm>
    </dsp:sp>
    <dsp:sp modelId="{BA7F9EFB-B651-3E4B-977D-869B7F736FF5}">
      <dsp:nvSpPr>
        <dsp:cNvPr id="0" name=""/>
        <dsp:cNvSpPr/>
      </dsp:nvSpPr>
      <dsp:spPr>
        <a:xfrm>
          <a:off x="3275999" y="389994"/>
          <a:ext cx="1169999" cy="965249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Assister</a:t>
          </a:r>
        </a:p>
      </dsp:txBody>
      <dsp:txXfrm>
        <a:off x="3304270" y="418265"/>
        <a:ext cx="1113457" cy="908707"/>
      </dsp:txXfrm>
    </dsp:sp>
    <dsp:sp modelId="{83A6138A-71F7-3D4E-9423-E2B827159AA4}">
      <dsp:nvSpPr>
        <dsp:cNvPr id="0" name=""/>
        <dsp:cNvSpPr/>
      </dsp:nvSpPr>
      <dsp:spPr>
        <a:xfrm>
          <a:off x="4562999" y="727539"/>
          <a:ext cx="248039" cy="290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4562999" y="785571"/>
        <a:ext cx="173627" cy="174095"/>
      </dsp:txXfrm>
    </dsp:sp>
    <dsp:sp modelId="{1B9AF9C0-5202-CA40-A02E-3BD9D18CFF5C}">
      <dsp:nvSpPr>
        <dsp:cNvPr id="0" name=""/>
        <dsp:cNvSpPr/>
      </dsp:nvSpPr>
      <dsp:spPr>
        <a:xfrm>
          <a:off x="4913999" y="389994"/>
          <a:ext cx="1169999" cy="96524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Ring</a:t>
          </a:r>
        </a:p>
      </dsp:txBody>
      <dsp:txXfrm>
        <a:off x="4942270" y="418265"/>
        <a:ext cx="1113457" cy="908707"/>
      </dsp:txXfrm>
    </dsp:sp>
    <dsp:sp modelId="{DBC58E7D-576A-7045-900F-D9851A4E99E8}">
      <dsp:nvSpPr>
        <dsp:cNvPr id="0" name=""/>
        <dsp:cNvSpPr/>
      </dsp:nvSpPr>
      <dsp:spPr>
        <a:xfrm>
          <a:off x="6200999" y="727539"/>
          <a:ext cx="248039" cy="290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6200999" y="785571"/>
        <a:ext cx="173627" cy="174095"/>
      </dsp:txXfrm>
    </dsp:sp>
    <dsp:sp modelId="{DC23073B-A312-4A42-B41F-573568D7E74D}">
      <dsp:nvSpPr>
        <dsp:cNvPr id="0" name=""/>
        <dsp:cNvSpPr/>
      </dsp:nvSpPr>
      <dsp:spPr>
        <a:xfrm>
          <a:off x="6551999" y="389994"/>
          <a:ext cx="1169999" cy="96524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Readout Master</a:t>
          </a:r>
        </a:p>
      </dsp:txBody>
      <dsp:txXfrm>
        <a:off x="6580270" y="418265"/>
        <a:ext cx="1113457" cy="908707"/>
      </dsp:txXfrm>
    </dsp:sp>
    <dsp:sp modelId="{240D8233-1C2E-9046-BBAE-AF38D451FDEA}">
      <dsp:nvSpPr>
        <dsp:cNvPr id="0" name=""/>
        <dsp:cNvSpPr/>
      </dsp:nvSpPr>
      <dsp:spPr>
        <a:xfrm>
          <a:off x="7838999" y="727539"/>
          <a:ext cx="248039" cy="2901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7838999" y="785571"/>
        <a:ext cx="173627" cy="174095"/>
      </dsp:txXfrm>
    </dsp:sp>
    <dsp:sp modelId="{7A875883-7446-B64D-81FF-42569F327962}">
      <dsp:nvSpPr>
        <dsp:cNvPr id="0" name=""/>
        <dsp:cNvSpPr/>
      </dsp:nvSpPr>
      <dsp:spPr>
        <a:xfrm>
          <a:off x="8189999" y="389994"/>
          <a:ext cx="1169999" cy="96524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Event Formation Unit</a:t>
          </a:r>
        </a:p>
      </dsp:txBody>
      <dsp:txXfrm>
        <a:off x="8218270" y="418265"/>
        <a:ext cx="1113457" cy="908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2023-04-17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  <a:p>
            <a:r>
              <a:rPr lang="en-SE" dirty="0"/>
              <a:t>Comparing starts and finishes with plan is odd</a:t>
            </a:r>
          </a:p>
          <a:p>
            <a:r>
              <a:rPr lang="en-SE" dirty="0"/>
              <a:t>Average delay of planned activities?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691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</a:t>
            </a:r>
            <a:r>
              <a:rPr lang="sv-SE" err="1"/>
              <a:t>TITLe</a:t>
            </a:r>
            <a:r>
              <a:rPr lang="sv-SE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2023-04-17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21.em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confluence.esss.lu.se/display/ECDC/Instrument+Status+Overvie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luence.esss.lu.se/display/ECDC/Instrument+Status+Overview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647CE-0F53-D34F-B07C-18C0B578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A6925-51EA-0CA5-7C76-59EC7C96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Main focus areas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8124AE-563F-2BDD-544B-921C30E42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9AC7F-9D92-AD7A-8D2B-49B94E8E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1128D7-AF6B-81A1-DB5C-E910D9045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/>
              <a:t>2023</a:t>
            </a:r>
          </a:p>
          <a:p>
            <a:pPr lvl="1"/>
            <a:r>
              <a:rPr lang="en-GB"/>
              <a:t>F</a:t>
            </a:r>
            <a:r>
              <a:rPr lang="en-SE"/>
              <a:t>inalise most work on critical common infrastructure with verifications</a:t>
            </a:r>
          </a:p>
          <a:p>
            <a:pPr lvl="2"/>
            <a:r>
              <a:rPr lang="en-GB"/>
              <a:t>F</a:t>
            </a:r>
            <a:r>
              <a:rPr lang="en-SE"/>
              <a:t>ile writing</a:t>
            </a:r>
          </a:p>
          <a:p>
            <a:pPr lvl="2"/>
            <a:r>
              <a:rPr lang="en-SE"/>
              <a:t>Data streaming</a:t>
            </a:r>
          </a:p>
          <a:p>
            <a:pPr lvl="2"/>
            <a:r>
              <a:rPr lang="en-SE"/>
              <a:t>Overall experiment control</a:t>
            </a:r>
          </a:p>
          <a:p>
            <a:pPr lvl="2"/>
            <a:r>
              <a:rPr lang="en-SE"/>
              <a:t>Verification activities (downstream, timing)</a:t>
            </a:r>
          </a:p>
          <a:p>
            <a:pPr lvl="1"/>
            <a:r>
              <a:rPr lang="en-SE"/>
              <a:t>Complete scope for tranche 1 instruments</a:t>
            </a:r>
          </a:p>
          <a:p>
            <a:pPr lvl="2"/>
            <a:r>
              <a:rPr lang="en-SE"/>
              <a:t>NeXus templates</a:t>
            </a:r>
          </a:p>
          <a:p>
            <a:pPr lvl="2"/>
            <a:r>
              <a:rPr lang="en-SE"/>
              <a:t>NICOS interfaces</a:t>
            </a:r>
          </a:p>
          <a:p>
            <a:pPr lvl="2"/>
            <a:r>
              <a:rPr lang="en-SE"/>
              <a:t>Device integration &amp; verification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9D1D5E-9D29-1D4A-354A-7F823C6B863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1"/>
            <a:endParaRPr lang="en-SE"/>
          </a:p>
          <a:p>
            <a:pPr lvl="1"/>
            <a:r>
              <a:rPr lang="en-SE"/>
              <a:t>Detector and Camera integration</a:t>
            </a:r>
          </a:p>
          <a:p>
            <a:pPr lvl="2"/>
            <a:r>
              <a:rPr lang="en-SE"/>
              <a:t>event formation </a:t>
            </a:r>
          </a:p>
          <a:p>
            <a:pPr lvl="2"/>
            <a:r>
              <a:rPr lang="en-GB"/>
              <a:t>S</a:t>
            </a:r>
            <a:r>
              <a:rPr lang="en-SE"/>
              <a:t>low control and calibration</a:t>
            </a:r>
          </a:p>
          <a:p>
            <a:pPr lvl="1"/>
            <a:r>
              <a:rPr lang="en-SE"/>
              <a:t>More detailed planning, if possible</a:t>
            </a:r>
          </a:p>
          <a:p>
            <a:endParaRPr lang="en-SE"/>
          </a:p>
          <a:p>
            <a:r>
              <a:rPr lang="en-SE"/>
              <a:t>2024</a:t>
            </a:r>
          </a:p>
          <a:p>
            <a:pPr lvl="1"/>
            <a:r>
              <a:rPr lang="en-SE"/>
              <a:t>Instrument tranche 1 rollout and </a:t>
            </a:r>
            <a:br>
              <a:rPr lang="en-SE"/>
            </a:br>
            <a:r>
              <a:rPr lang="en-SE"/>
              <a:t>cold commissioning</a:t>
            </a:r>
          </a:p>
          <a:p>
            <a:pPr lvl="1"/>
            <a:r>
              <a:rPr lang="en-SE"/>
              <a:t>Scope for tranche 2</a:t>
            </a:r>
          </a:p>
          <a:p>
            <a:pPr lvl="1"/>
            <a:r>
              <a:rPr lang="en-SE"/>
              <a:t>Detector and camera integration </a:t>
            </a:r>
          </a:p>
          <a:p>
            <a:pPr lvl="1"/>
            <a:r>
              <a:rPr lang="en-SE"/>
              <a:t>Sample environment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DDFBD4-A5F3-2DC6-9045-05BD8CFBE2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ECDC in the next couple of years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4B0A2-F583-5D1C-4529-6337DAE9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021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12AFBC3F-407E-A126-5A20-2759FA0683AF}"/>
              </a:ext>
            </a:extLst>
          </p:cNvPr>
          <p:cNvCxnSpPr>
            <a:cxnSpLocks/>
            <a:stCxn id="10" idx="2"/>
            <a:endCxn id="25" idx="0"/>
          </p:cNvCxnSpPr>
          <p:nvPr/>
        </p:nvCxnSpPr>
        <p:spPr>
          <a:xfrm rot="5400000">
            <a:off x="5516018" y="3475003"/>
            <a:ext cx="312024" cy="12700"/>
          </a:xfrm>
          <a:prstGeom prst="bentConnector3">
            <a:avLst>
              <a:gd name="adj1" fmla="val -96527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3BE7D790-C586-5FD9-48AD-9660FB251166}"/>
              </a:ext>
            </a:extLst>
          </p:cNvPr>
          <p:cNvCxnSpPr>
            <a:cxnSpLocks/>
            <a:stCxn id="79" idx="1"/>
            <a:endCxn id="126" idx="1"/>
          </p:cNvCxnSpPr>
          <p:nvPr/>
        </p:nvCxnSpPr>
        <p:spPr>
          <a:xfrm rot="10800000" flipH="1" flipV="1">
            <a:off x="677495" y="3745960"/>
            <a:ext cx="3953541" cy="2113662"/>
          </a:xfrm>
          <a:prstGeom prst="bentConnector3">
            <a:avLst>
              <a:gd name="adj1" fmla="val -7012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3" name="Connector: Elbow 202">
            <a:extLst>
              <a:ext uri="{FF2B5EF4-FFF2-40B4-BE49-F238E27FC236}">
                <a16:creationId xmlns:a16="http://schemas.microsoft.com/office/drawing/2014/main" id="{DD14CF06-664A-DE3B-7851-5D7525D0D4D2}"/>
              </a:ext>
            </a:extLst>
          </p:cNvPr>
          <p:cNvCxnSpPr>
            <a:cxnSpLocks/>
            <a:stCxn id="194" idx="1"/>
            <a:endCxn id="126" idx="2"/>
          </p:cNvCxnSpPr>
          <p:nvPr/>
        </p:nvCxnSpPr>
        <p:spPr>
          <a:xfrm rot="10800000" flipH="1" flipV="1">
            <a:off x="1169060" y="1788155"/>
            <a:ext cx="4458183" cy="4323854"/>
          </a:xfrm>
          <a:prstGeom prst="bentConnector4">
            <a:avLst>
              <a:gd name="adj1" fmla="val -19093"/>
              <a:gd name="adj2" fmla="val 105287"/>
            </a:avLst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E2C24762-686B-2F8C-F31A-5A76B56B16B5}"/>
              </a:ext>
            </a:extLst>
          </p:cNvPr>
          <p:cNvSpPr/>
          <p:nvPr/>
        </p:nvSpPr>
        <p:spPr>
          <a:xfrm>
            <a:off x="7923263" y="2283717"/>
            <a:ext cx="4184804" cy="2343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IPC2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E63AB8F7-F12D-BC2F-3D4B-52A9F4803CA7}"/>
              </a:ext>
            </a:extLst>
          </p:cNvPr>
          <p:cNvSpPr/>
          <p:nvPr/>
        </p:nvSpPr>
        <p:spPr>
          <a:xfrm>
            <a:off x="472141" y="2536835"/>
            <a:ext cx="3055576" cy="20905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IPC1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4CD4C4F-723A-7890-4B94-5F5B65B3F1FE}"/>
              </a:ext>
            </a:extLst>
          </p:cNvPr>
          <p:cNvSpPr/>
          <p:nvPr/>
        </p:nvSpPr>
        <p:spPr>
          <a:xfrm>
            <a:off x="8139710" y="2743352"/>
            <a:ext cx="2369793" cy="1752054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/>
              <a:t>PTP EVR IOC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93DF69-DE9F-696B-7B2E-29836EEC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Timing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8361C-AEC4-E940-823B-A4813C3D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4489" y="6358013"/>
            <a:ext cx="2743200" cy="365125"/>
          </a:xfrm>
        </p:spPr>
        <p:txBody>
          <a:bodyPr/>
          <a:lstStyle/>
          <a:p>
            <a:fld id="{F7283078-D760-1647-8B80-66BA8B52336D}" type="slidenum">
              <a:rPr lang="en-GB" smtClean="0"/>
              <a:t>11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E7B3EB-228C-2B65-B4F1-84F2EE7227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One Oscillator</a:t>
            </a:r>
            <a:endParaRPr lang="en-GB" i="1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FDDE776-BAB4-0561-0DB5-F74B9EA5A0D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33971" y="237770"/>
            <a:ext cx="2859581" cy="1878506"/>
          </a:xfrm>
          <a:prstGeom prst="rect">
            <a:avLst/>
          </a:prstGeom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5AC1B8-DBBA-87A4-D6F6-6DF1CAA27551}"/>
              </a:ext>
            </a:extLst>
          </p:cNvPr>
          <p:cNvSpPr/>
          <p:nvPr/>
        </p:nvSpPr>
        <p:spPr>
          <a:xfrm>
            <a:off x="5106644" y="2834483"/>
            <a:ext cx="1130772" cy="484508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EVG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6DCCBA9-3B5E-728E-463C-E06B22E3F04E}"/>
              </a:ext>
            </a:extLst>
          </p:cNvPr>
          <p:cNvSpPr/>
          <p:nvPr/>
        </p:nvSpPr>
        <p:spPr>
          <a:xfrm>
            <a:off x="677496" y="2983467"/>
            <a:ext cx="2617694" cy="1524986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/>
              <a:t>EVR IOC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7D3111-B9EB-E0AB-598B-A601DE531B1C}"/>
              </a:ext>
            </a:extLst>
          </p:cNvPr>
          <p:cNvSpPr/>
          <p:nvPr/>
        </p:nvSpPr>
        <p:spPr>
          <a:xfrm>
            <a:off x="850428" y="3345073"/>
            <a:ext cx="2235200" cy="1142612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/>
              <a:t>PCIe EVR2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92E122-449E-D1DE-594F-418176A97BC8}"/>
              </a:ext>
            </a:extLst>
          </p:cNvPr>
          <p:cNvSpPr/>
          <p:nvPr/>
        </p:nvSpPr>
        <p:spPr>
          <a:xfrm>
            <a:off x="1463687" y="4815932"/>
            <a:ext cx="1056341" cy="4764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Neutron Chopper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B846D-1BC1-DB79-3725-4D45A85CFADC}"/>
              </a:ext>
            </a:extLst>
          </p:cNvPr>
          <p:cNvSpPr/>
          <p:nvPr/>
        </p:nvSpPr>
        <p:spPr>
          <a:xfrm>
            <a:off x="962687" y="4127365"/>
            <a:ext cx="786880" cy="23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/>
              <a:t>TTL Input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274005E-1CEC-D39B-BC1D-0EFB63152033}"/>
              </a:ext>
            </a:extLst>
          </p:cNvPr>
          <p:cNvCxnSpPr>
            <a:cxnSpLocks/>
            <a:stCxn id="23" idx="3"/>
            <a:endCxn id="14" idx="3"/>
          </p:cNvCxnSpPr>
          <p:nvPr/>
        </p:nvCxnSpPr>
        <p:spPr>
          <a:xfrm flipH="1">
            <a:off x="2520028" y="4244778"/>
            <a:ext cx="343775" cy="809379"/>
          </a:xfrm>
          <a:prstGeom prst="bentConnector3">
            <a:avLst>
              <a:gd name="adj1" fmla="val -66497"/>
            </a:avLst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DBB347F6-73EC-0E23-4116-8AA8FAAFCE70}"/>
              </a:ext>
            </a:extLst>
          </p:cNvPr>
          <p:cNvCxnSpPr>
            <a:cxnSpLocks/>
            <a:stCxn id="14" idx="1"/>
            <a:endCxn id="15" idx="1"/>
          </p:cNvCxnSpPr>
          <p:nvPr/>
        </p:nvCxnSpPr>
        <p:spPr>
          <a:xfrm rot="10800000">
            <a:off x="962687" y="4244779"/>
            <a:ext cx="501000" cy="809379"/>
          </a:xfrm>
          <a:prstGeom prst="bentConnector3">
            <a:avLst>
              <a:gd name="adj1" fmla="val 145629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E004F54-0004-595B-38B5-54C205982914}"/>
              </a:ext>
            </a:extLst>
          </p:cNvPr>
          <p:cNvSpPr/>
          <p:nvPr/>
        </p:nvSpPr>
        <p:spPr>
          <a:xfrm>
            <a:off x="586347" y="4883019"/>
            <a:ext cx="680109" cy="222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/>
              <a:t>TDC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563887E-A0FA-0C00-EC6B-C7EDB71D2B73}"/>
              </a:ext>
            </a:extLst>
          </p:cNvPr>
          <p:cNvSpPr/>
          <p:nvPr/>
        </p:nvSpPr>
        <p:spPr>
          <a:xfrm>
            <a:off x="2659753" y="4742679"/>
            <a:ext cx="749214" cy="23229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/>
              <a:t>Setpoint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49CBF9-4B56-367D-FA2B-78349E554C18}"/>
              </a:ext>
            </a:extLst>
          </p:cNvPr>
          <p:cNvSpPr/>
          <p:nvPr/>
        </p:nvSpPr>
        <p:spPr>
          <a:xfrm>
            <a:off x="1961323" y="3661595"/>
            <a:ext cx="898526" cy="2905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/>
              <a:t>Sequencer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2EE6164-D14E-FF86-0429-DFE00BECFB8D}"/>
              </a:ext>
            </a:extLst>
          </p:cNvPr>
          <p:cNvSpPr/>
          <p:nvPr/>
        </p:nvSpPr>
        <p:spPr>
          <a:xfrm>
            <a:off x="1997737" y="4127365"/>
            <a:ext cx="866066" cy="2348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/>
              <a:t>TTL Output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FB66F2D1-26D9-A4E5-E5E5-0EDF0CA639EE}"/>
              </a:ext>
            </a:extLst>
          </p:cNvPr>
          <p:cNvCxnSpPr>
            <a:cxnSpLocks/>
            <a:stCxn id="20" idx="2"/>
            <a:endCxn id="23" idx="0"/>
          </p:cNvCxnSpPr>
          <p:nvPr/>
        </p:nvCxnSpPr>
        <p:spPr>
          <a:xfrm rot="16200000" flipH="1">
            <a:off x="2333063" y="4029658"/>
            <a:ext cx="175230" cy="2018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2A6B49-7A32-ADA8-C730-9B7E0152B342}"/>
              </a:ext>
            </a:extLst>
          </p:cNvPr>
          <p:cNvSpPr/>
          <p:nvPr/>
        </p:nvSpPr>
        <p:spPr>
          <a:xfrm>
            <a:off x="4962467" y="3631015"/>
            <a:ext cx="1419126" cy="540631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EVM Fanout</a:t>
            </a:r>
            <a:br>
              <a:rPr lang="en-GB" sz="1200"/>
            </a:br>
            <a:r>
              <a:rPr lang="en-GB" sz="1200"/>
              <a:t>(Repeater Hub)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E989B7-DB5B-FC8F-892A-5F115A20F9E5}"/>
              </a:ext>
            </a:extLst>
          </p:cNvPr>
          <p:cNvSpPr/>
          <p:nvPr/>
        </p:nvSpPr>
        <p:spPr>
          <a:xfrm>
            <a:off x="8381051" y="3135874"/>
            <a:ext cx="1891038" cy="1237679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/>
              <a:t>PCIe EVR1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03AD9E5-4ADD-C80C-154E-30B3E9DEF91C}"/>
              </a:ext>
            </a:extLst>
          </p:cNvPr>
          <p:cNvSpPr/>
          <p:nvPr/>
        </p:nvSpPr>
        <p:spPr>
          <a:xfrm>
            <a:off x="10586596" y="4892614"/>
            <a:ext cx="1568450" cy="8162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Motion controller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6558EE52-BF98-42D8-A474-A846866ACD21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6381593" y="3754714"/>
            <a:ext cx="1999458" cy="1466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F8835F2-0B10-9DEE-C735-DD5EF152D0A9}"/>
              </a:ext>
            </a:extLst>
          </p:cNvPr>
          <p:cNvSpPr/>
          <p:nvPr/>
        </p:nvSpPr>
        <p:spPr>
          <a:xfrm>
            <a:off x="6580478" y="3631420"/>
            <a:ext cx="1067700" cy="540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/>
              <a:t>Optical </a:t>
            </a:r>
            <a:r>
              <a:rPr lang="en-GB" sz="1000" err="1"/>
              <a:t>fiber</a:t>
            </a:r>
            <a:r>
              <a:rPr lang="en-GB" sz="1000"/>
              <a:t> 14Hz &amp; 88.0525 MHz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041D8847-5846-ECB1-8269-6C00F3DC7B4F}"/>
              </a:ext>
            </a:extLst>
          </p:cNvPr>
          <p:cNvCxnSpPr>
            <a:cxnSpLocks/>
            <a:stCxn id="88" idx="2"/>
            <a:endCxn id="28" idx="0"/>
          </p:cNvCxnSpPr>
          <p:nvPr/>
        </p:nvCxnSpPr>
        <p:spPr>
          <a:xfrm rot="5400000">
            <a:off x="10874336" y="4396129"/>
            <a:ext cx="992970" cy="12700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1CED010-7ACD-D336-9DEB-CCD3EE6F599B}"/>
              </a:ext>
            </a:extLst>
          </p:cNvPr>
          <p:cNvSpPr/>
          <p:nvPr/>
        </p:nvSpPr>
        <p:spPr>
          <a:xfrm>
            <a:off x="5130704" y="1408033"/>
            <a:ext cx="1082652" cy="759433"/>
          </a:xfrm>
          <a:prstGeom prst="roundRect">
            <a:avLst/>
          </a:prstGeom>
          <a:ln w="635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/>
              <a:t>Master oscillator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473C8464-6C25-4EB9-34A4-C8CD68DB8235}"/>
              </a:ext>
            </a:extLst>
          </p:cNvPr>
          <p:cNvCxnSpPr>
            <a:cxnSpLocks/>
            <a:stCxn id="42" idx="1"/>
            <a:endCxn id="10" idx="1"/>
          </p:cNvCxnSpPr>
          <p:nvPr/>
        </p:nvCxnSpPr>
        <p:spPr>
          <a:xfrm rot="10800000" flipV="1">
            <a:off x="5106644" y="1787749"/>
            <a:ext cx="24060" cy="1288987"/>
          </a:xfrm>
          <a:prstGeom prst="bentConnector3">
            <a:avLst>
              <a:gd name="adj1" fmla="val 1050125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D5781FF8-6ABF-F44F-5036-B1F62742FEA9}"/>
              </a:ext>
            </a:extLst>
          </p:cNvPr>
          <p:cNvCxnSpPr>
            <a:cxnSpLocks/>
            <a:stCxn id="42" idx="2"/>
            <a:endCxn id="10" idx="0"/>
          </p:cNvCxnSpPr>
          <p:nvPr/>
        </p:nvCxnSpPr>
        <p:spPr>
          <a:xfrm rot="5400000">
            <a:off x="5338522" y="2500974"/>
            <a:ext cx="667017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13A5D8E-6D45-DCF7-B613-1B34E618E722}"/>
              </a:ext>
            </a:extLst>
          </p:cNvPr>
          <p:cNvSpPr/>
          <p:nvPr/>
        </p:nvSpPr>
        <p:spPr>
          <a:xfrm>
            <a:off x="4036182" y="2283735"/>
            <a:ext cx="1134078" cy="2535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/>
              <a:t>1 Hz PPS</a:t>
            </a:r>
            <a:br>
              <a:rPr lang="en-GB" sz="800"/>
            </a:br>
            <a:r>
              <a:rPr lang="en-GB" sz="800"/>
              <a:t>System new second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FD21A387-0AAC-BD6F-FAA5-67A855BB3A25}"/>
              </a:ext>
            </a:extLst>
          </p:cNvPr>
          <p:cNvSpPr/>
          <p:nvPr/>
        </p:nvSpPr>
        <p:spPr>
          <a:xfrm>
            <a:off x="10750844" y="3335069"/>
            <a:ext cx="1239954" cy="5645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PTP </a:t>
            </a:r>
            <a:r>
              <a:rPr lang="en-GB" sz="1100"/>
              <a:t>GrandMaster</a:t>
            </a:r>
            <a:endParaRPr lang="en-GB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BED8E242-A1A1-62CF-AA9B-31C19A2AB552}"/>
              </a:ext>
            </a:extLst>
          </p:cNvPr>
          <p:cNvCxnSpPr>
            <a:cxnSpLocks/>
            <a:stCxn id="25" idx="1"/>
            <a:endCxn id="11" idx="3"/>
          </p:cNvCxnSpPr>
          <p:nvPr/>
        </p:nvCxnSpPr>
        <p:spPr>
          <a:xfrm rot="10800000" flipV="1">
            <a:off x="3085629" y="3901331"/>
            <a:ext cx="1876839" cy="1504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A7DB15-9CF3-8CF8-84F2-13CA6B51DAC7}"/>
              </a:ext>
            </a:extLst>
          </p:cNvPr>
          <p:cNvSpPr/>
          <p:nvPr/>
        </p:nvSpPr>
        <p:spPr>
          <a:xfrm>
            <a:off x="3671198" y="3631420"/>
            <a:ext cx="1067700" cy="540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900"/>
              <a:t>Optical fiber 14Hz &amp; 88.0525 MHz</a:t>
            </a:r>
          </a:p>
        </p:txBody>
      </p: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52E31D55-0F2E-680C-8DED-2125F982BB7A}"/>
              </a:ext>
            </a:extLst>
          </p:cNvPr>
          <p:cNvCxnSpPr>
            <a:cxnSpLocks/>
            <a:stCxn id="42" idx="3"/>
            <a:endCxn id="10" idx="3"/>
          </p:cNvCxnSpPr>
          <p:nvPr/>
        </p:nvCxnSpPr>
        <p:spPr>
          <a:xfrm>
            <a:off x="6213356" y="1787750"/>
            <a:ext cx="24060" cy="1288987"/>
          </a:xfrm>
          <a:prstGeom prst="bentConnector3">
            <a:avLst>
              <a:gd name="adj1" fmla="val 1050125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3AB784E6-3F42-0936-E57E-3EEEC086F65C}"/>
              </a:ext>
            </a:extLst>
          </p:cNvPr>
          <p:cNvSpPr/>
          <p:nvPr/>
        </p:nvSpPr>
        <p:spPr>
          <a:xfrm>
            <a:off x="5314561" y="2283953"/>
            <a:ext cx="714939" cy="2531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800"/>
              <a:t>88.0525 MHz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A47A82-7CEE-7F9E-78F7-90C8429A9EDB}"/>
              </a:ext>
            </a:extLst>
          </p:cNvPr>
          <p:cNvSpPr/>
          <p:nvPr/>
        </p:nvSpPr>
        <p:spPr>
          <a:xfrm>
            <a:off x="6193856" y="2283953"/>
            <a:ext cx="714939" cy="2531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800"/>
              <a:t>UTC time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FA8C5C5F-A942-459F-D326-C603ECEC99D9}"/>
              </a:ext>
            </a:extLst>
          </p:cNvPr>
          <p:cNvCxnSpPr>
            <a:cxnSpLocks/>
            <a:stCxn id="77" idx="3"/>
            <a:endCxn id="88" idx="1"/>
          </p:cNvCxnSpPr>
          <p:nvPr/>
        </p:nvCxnSpPr>
        <p:spPr>
          <a:xfrm flipV="1">
            <a:off x="10509503" y="3617357"/>
            <a:ext cx="241341" cy="20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5973FB1-E8EF-737E-7DB8-8B1B0E9F54F8}"/>
              </a:ext>
            </a:extLst>
          </p:cNvPr>
          <p:cNvSpPr/>
          <p:nvPr/>
        </p:nvSpPr>
        <p:spPr>
          <a:xfrm>
            <a:off x="4631037" y="5607234"/>
            <a:ext cx="1992413" cy="5047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EPICS forwarder</a:t>
            </a:r>
          </a:p>
        </p:txBody>
      </p:sp>
      <p:cxnSp>
        <p:nvCxnSpPr>
          <p:cNvPr id="129" name="Connector: Elbow 128">
            <a:extLst>
              <a:ext uri="{FF2B5EF4-FFF2-40B4-BE49-F238E27FC236}">
                <a16:creationId xmlns:a16="http://schemas.microsoft.com/office/drawing/2014/main" id="{A08E2431-45AE-DB62-D3D8-B71EAFD529BC}"/>
              </a:ext>
            </a:extLst>
          </p:cNvPr>
          <p:cNvCxnSpPr>
            <a:cxnSpLocks/>
            <a:stCxn id="28" idx="1"/>
            <a:endCxn id="126" idx="0"/>
          </p:cNvCxnSpPr>
          <p:nvPr/>
        </p:nvCxnSpPr>
        <p:spPr>
          <a:xfrm rot="10800000" flipV="1">
            <a:off x="5627244" y="5300760"/>
            <a:ext cx="4959352" cy="30647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47A5757E-0182-1094-D093-A05C9A311020}"/>
              </a:ext>
            </a:extLst>
          </p:cNvPr>
          <p:cNvSpPr/>
          <p:nvPr/>
        </p:nvSpPr>
        <p:spPr>
          <a:xfrm>
            <a:off x="7770070" y="4969343"/>
            <a:ext cx="1067700" cy="662837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00"/>
              <a:t>Medium accuracy PTP time stamped motion data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A29FB31C-C2E4-368B-556F-D237BB5E9DAE}"/>
              </a:ext>
            </a:extLst>
          </p:cNvPr>
          <p:cNvSpPr/>
          <p:nvPr/>
        </p:nvSpPr>
        <p:spPr>
          <a:xfrm>
            <a:off x="2933903" y="5572782"/>
            <a:ext cx="1067700" cy="540631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/>
              <a:t>High accuracy EVR time stamped chopper data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CCE54FDE-F582-6A45-DF5C-0B6187EBD856}"/>
              </a:ext>
            </a:extLst>
          </p:cNvPr>
          <p:cNvSpPr/>
          <p:nvPr/>
        </p:nvSpPr>
        <p:spPr>
          <a:xfrm>
            <a:off x="6563095" y="6226073"/>
            <a:ext cx="3406447" cy="40814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Kafka cluster+NeXus+DMSC</a:t>
            </a:r>
          </a:p>
        </p:txBody>
      </p:sp>
      <p:cxnSp>
        <p:nvCxnSpPr>
          <p:cNvPr id="179" name="Connector: Elbow 178">
            <a:extLst>
              <a:ext uri="{FF2B5EF4-FFF2-40B4-BE49-F238E27FC236}">
                <a16:creationId xmlns:a16="http://schemas.microsoft.com/office/drawing/2014/main" id="{A8EAAD7D-0DBE-6504-2F48-5C55228C933F}"/>
              </a:ext>
            </a:extLst>
          </p:cNvPr>
          <p:cNvCxnSpPr>
            <a:cxnSpLocks/>
            <a:stCxn id="126" idx="3"/>
            <a:endCxn id="135" idx="0"/>
          </p:cNvCxnSpPr>
          <p:nvPr/>
        </p:nvCxnSpPr>
        <p:spPr>
          <a:xfrm>
            <a:off x="6623450" y="5859622"/>
            <a:ext cx="1642869" cy="366451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id="{19A9DF36-20B2-0CB6-88BE-EA2821537966}"/>
              </a:ext>
            </a:extLst>
          </p:cNvPr>
          <p:cNvSpPr/>
          <p:nvPr/>
        </p:nvSpPr>
        <p:spPr>
          <a:xfrm>
            <a:off x="5225255" y="294071"/>
            <a:ext cx="893551" cy="656244"/>
          </a:xfrm>
          <a:prstGeom prst="roundRect">
            <a:avLst/>
          </a:prstGeom>
          <a:ln w="635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GPS</a:t>
            </a:r>
          </a:p>
        </p:txBody>
      </p:sp>
      <p:cxnSp>
        <p:nvCxnSpPr>
          <p:cNvPr id="192" name="Connector: Elbow 191">
            <a:extLst>
              <a:ext uri="{FF2B5EF4-FFF2-40B4-BE49-F238E27FC236}">
                <a16:creationId xmlns:a16="http://schemas.microsoft.com/office/drawing/2014/main" id="{06E1D094-C952-7BFB-C133-D66BC7DDC978}"/>
              </a:ext>
            </a:extLst>
          </p:cNvPr>
          <p:cNvCxnSpPr>
            <a:cxnSpLocks/>
            <a:stCxn id="190" idx="2"/>
            <a:endCxn id="42" idx="0"/>
          </p:cNvCxnSpPr>
          <p:nvPr/>
        </p:nvCxnSpPr>
        <p:spPr>
          <a:xfrm rot="5400000">
            <a:off x="5443172" y="1179174"/>
            <a:ext cx="457718" cy="1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C6E00531-D3EC-F996-D732-BF08F31378EB}"/>
              </a:ext>
            </a:extLst>
          </p:cNvPr>
          <p:cNvSpPr/>
          <p:nvPr/>
        </p:nvSpPr>
        <p:spPr>
          <a:xfrm>
            <a:off x="1169061" y="1397386"/>
            <a:ext cx="1275315" cy="781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IPC3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FEA28FA0-97E6-0EC2-4829-FF8714E44056}"/>
              </a:ext>
            </a:extLst>
          </p:cNvPr>
          <p:cNvSpPr/>
          <p:nvPr/>
        </p:nvSpPr>
        <p:spPr>
          <a:xfrm>
            <a:off x="1308787" y="1861121"/>
            <a:ext cx="962272" cy="339474"/>
          </a:xfrm>
          <a:prstGeom prst="round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GB" sz="1200"/>
              <a:t>NTP IOC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121352B3-5C0A-1E42-349E-E028281C7E9E}"/>
              </a:ext>
            </a:extLst>
          </p:cNvPr>
          <p:cNvSpPr/>
          <p:nvPr/>
        </p:nvSpPr>
        <p:spPr>
          <a:xfrm>
            <a:off x="3107305" y="1460032"/>
            <a:ext cx="893551" cy="656244"/>
          </a:xfrm>
          <a:prstGeom prst="roundRect">
            <a:avLst/>
          </a:prstGeom>
          <a:ln w="635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/>
              <a:t>NTP server</a:t>
            </a:r>
          </a:p>
        </p:txBody>
      </p:sp>
      <p:cxnSp>
        <p:nvCxnSpPr>
          <p:cNvPr id="197" name="Connector: Elbow 196">
            <a:extLst>
              <a:ext uri="{FF2B5EF4-FFF2-40B4-BE49-F238E27FC236}">
                <a16:creationId xmlns:a16="http://schemas.microsoft.com/office/drawing/2014/main" id="{33FF7D57-C337-9D03-D793-B9E2F61313E9}"/>
              </a:ext>
            </a:extLst>
          </p:cNvPr>
          <p:cNvCxnSpPr>
            <a:cxnSpLocks/>
            <a:stCxn id="196" idx="1"/>
            <a:endCxn id="194" idx="3"/>
          </p:cNvCxnSpPr>
          <p:nvPr/>
        </p:nvCxnSpPr>
        <p:spPr>
          <a:xfrm rot="10800000" flipV="1">
            <a:off x="2444377" y="1788153"/>
            <a:ext cx="662929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61E61D81-A802-ABF6-478B-36D5A1C0195D}"/>
              </a:ext>
            </a:extLst>
          </p:cNvPr>
          <p:cNvCxnSpPr>
            <a:cxnSpLocks/>
            <a:stCxn id="42" idx="1"/>
            <a:endCxn id="196" idx="3"/>
          </p:cNvCxnSpPr>
          <p:nvPr/>
        </p:nvCxnSpPr>
        <p:spPr>
          <a:xfrm rot="10800000" flipV="1">
            <a:off x="4000856" y="1787750"/>
            <a:ext cx="1129848" cy="4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9C9F6C4D-D7B9-02E0-DC00-34F94851F1E5}"/>
              </a:ext>
            </a:extLst>
          </p:cNvPr>
          <p:cNvSpPr/>
          <p:nvPr/>
        </p:nvSpPr>
        <p:spPr>
          <a:xfrm>
            <a:off x="1676141" y="6090947"/>
            <a:ext cx="1067700" cy="540631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00"/>
              <a:t>Low accuracy NTP time stamped meta data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E9D68D48-4489-4362-D758-EAAA98EC6257}"/>
              </a:ext>
            </a:extLst>
          </p:cNvPr>
          <p:cNvSpPr/>
          <p:nvPr/>
        </p:nvSpPr>
        <p:spPr>
          <a:xfrm>
            <a:off x="9564828" y="339078"/>
            <a:ext cx="1323848" cy="16758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Accuracy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r>
              <a:rPr lang="en-GB">
                <a:solidFill>
                  <a:schemeClr val="tx1"/>
                </a:solidFill>
              </a:rPr>
              <a:t>NTP~10ms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PTP~10us 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EVR~10ns</a:t>
            </a:r>
          </a:p>
        </p:txBody>
      </p:sp>
    </p:spTree>
    <p:extLst>
      <p:ext uri="{BB962C8B-B14F-4D97-AF65-F5344CB8AC3E}">
        <p14:creationId xmlns:p14="http://schemas.microsoft.com/office/powerpoint/2010/main" val="38166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D6F4-A6FC-6B59-E85C-179F5A793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Event mode data acquisition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58E2B-6FA4-0B72-A1AD-5F2591840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2023-04-17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6D1C5-2DA1-0113-3908-4D0158FC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7109A-BA01-C734-ED15-7B7039F7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04EB13-1515-2E1D-3868-994CA1F21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Neutron events and motior positions on separate time axes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F665CF1-34A0-7DCC-4D86-7FB484921EBC}"/>
              </a:ext>
            </a:extLst>
          </p:cNvPr>
          <p:cNvGrpSpPr/>
          <p:nvPr/>
        </p:nvGrpSpPr>
        <p:grpSpPr>
          <a:xfrm>
            <a:off x="734377" y="1678489"/>
            <a:ext cx="9949813" cy="2136097"/>
            <a:chOff x="734377" y="1678489"/>
            <a:chExt cx="9949813" cy="2136097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5ADF561-AC34-7743-A310-BD815A2B018F}"/>
                </a:ext>
              </a:extLst>
            </p:cNvPr>
            <p:cNvGrpSpPr/>
            <p:nvPr/>
          </p:nvGrpSpPr>
          <p:grpSpPr>
            <a:xfrm>
              <a:off x="734377" y="1678489"/>
              <a:ext cx="9949813" cy="2136097"/>
              <a:chOff x="734377" y="1678489"/>
              <a:chExt cx="9949813" cy="21360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F27B2A9-31CA-ED71-15F5-8D2CDED5416A}"/>
                  </a:ext>
                </a:extLst>
              </p:cNvPr>
              <p:cNvGrpSpPr/>
              <p:nvPr/>
            </p:nvGrpSpPr>
            <p:grpSpPr>
              <a:xfrm>
                <a:off x="1233226" y="1678489"/>
                <a:ext cx="8812648" cy="1954060"/>
                <a:chOff x="1233226" y="1678489"/>
                <a:chExt cx="8812648" cy="1954060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26C7D84E-7947-7B91-3CD5-0C81D2E8613F}"/>
                    </a:ext>
                  </a:extLst>
                </p:cNvPr>
                <p:cNvCxnSpPr/>
                <p:nvPr/>
              </p:nvCxnSpPr>
              <p:spPr>
                <a:xfrm flipV="1">
                  <a:off x="1233226" y="1678489"/>
                  <a:ext cx="0" cy="1954060"/>
                </a:xfrm>
                <a:prstGeom prst="straightConnector1">
                  <a:avLst/>
                </a:prstGeom>
                <a:ln w="25400">
                  <a:solidFill>
                    <a:schemeClr val="accent2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457A794A-E9A7-1567-65B1-8A8730F510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33226" y="3632549"/>
                  <a:ext cx="8812648" cy="0"/>
                </a:xfrm>
                <a:prstGeom prst="straightConnector1">
                  <a:avLst/>
                </a:prstGeom>
                <a:ln w="25400">
                  <a:solidFill>
                    <a:schemeClr val="accent2"/>
                  </a:solidFill>
                  <a:headEnd w="lg" len="lg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F6D911-E849-79C1-E12F-15B75C88BF58}"/>
                  </a:ext>
                </a:extLst>
              </p:cNvPr>
              <p:cNvSpPr txBox="1"/>
              <p:nvPr/>
            </p:nvSpPr>
            <p:spPr>
              <a:xfrm>
                <a:off x="10045874" y="3445254"/>
                <a:ext cx="638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>
                    <a:solidFill>
                      <a:schemeClr val="accent2"/>
                    </a:solidFill>
                  </a:rPr>
                  <a:t>time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3EC9D92-E1D4-5A17-73F8-12E5F5978139}"/>
                  </a:ext>
                </a:extLst>
              </p:cNvPr>
              <p:cNvSpPr txBox="1"/>
              <p:nvPr/>
            </p:nvSpPr>
            <p:spPr>
              <a:xfrm rot="5400000">
                <a:off x="419547" y="2470853"/>
                <a:ext cx="998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chemeClr val="accent2"/>
                    </a:solidFill>
                  </a:rPr>
                  <a:t>location</a:t>
                </a: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95F26608-3BCD-87C1-A140-5259E24482D0}"/>
                </a:ext>
              </a:extLst>
            </p:cNvPr>
            <p:cNvGrpSpPr/>
            <p:nvPr/>
          </p:nvGrpSpPr>
          <p:grpSpPr>
            <a:xfrm>
              <a:off x="1515649" y="1891430"/>
              <a:ext cx="8530225" cy="1430055"/>
              <a:chOff x="1515649" y="1891430"/>
              <a:chExt cx="8530225" cy="143005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1B7D097-4595-6EEA-C2B5-9E0D14F7A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5649" y="1891430"/>
                <a:ext cx="1691014" cy="0"/>
              </a:xfrm>
              <a:prstGeom prst="line">
                <a:avLst/>
              </a:prstGeom>
              <a:ln w="3492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AD741CD-5B09-61C8-630C-4302AB1BC1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5292" y="3321485"/>
                <a:ext cx="1310582" cy="0"/>
              </a:xfrm>
              <a:prstGeom prst="line">
                <a:avLst/>
              </a:prstGeom>
              <a:ln w="3492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7810C85-CE85-4D98-9FEF-750B037807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6252" y="2156023"/>
                <a:ext cx="1691014" cy="0"/>
              </a:xfrm>
              <a:prstGeom prst="line">
                <a:avLst/>
              </a:prstGeom>
              <a:ln w="3492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D275D5-C808-9667-2133-DC63AED2D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1463" y="2824619"/>
                <a:ext cx="1691014" cy="0"/>
              </a:xfrm>
              <a:prstGeom prst="line">
                <a:avLst/>
              </a:prstGeom>
              <a:ln w="3492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urved Connector 19">
                <a:extLst>
                  <a:ext uri="{FF2B5EF4-FFF2-40B4-BE49-F238E27FC236}">
                    <a16:creationId xmlns:a16="http://schemas.microsoft.com/office/drawing/2014/main" id="{D94CA04F-7EA2-7101-83C5-CE1E5D66A35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151463" y="1891430"/>
                <a:ext cx="373276" cy="933189"/>
              </a:xfrm>
              <a:prstGeom prst="curvedConnector3">
                <a:avLst>
                  <a:gd name="adj1" fmla="val 50000"/>
                </a:avLst>
              </a:prstGeom>
              <a:ln w="158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urved Connector 32">
                <a:extLst>
                  <a:ext uri="{FF2B5EF4-FFF2-40B4-BE49-F238E27FC236}">
                    <a16:creationId xmlns:a16="http://schemas.microsoft.com/office/drawing/2014/main" id="{541C4466-7184-1E00-A4A0-24BEC2C40A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188342" y="2183434"/>
                <a:ext cx="668599" cy="613775"/>
              </a:xfrm>
              <a:prstGeom prst="curvedConnector3">
                <a:avLst>
                  <a:gd name="adj1" fmla="val -11825"/>
                </a:avLst>
              </a:prstGeom>
              <a:ln w="158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urved Connector 33">
                <a:extLst>
                  <a:ext uri="{FF2B5EF4-FFF2-40B4-BE49-F238E27FC236}">
                    <a16:creationId xmlns:a16="http://schemas.microsoft.com/office/drawing/2014/main" id="{7119D025-841F-1D43-B1FD-DB93A1E49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544" y="2156022"/>
                <a:ext cx="1214748" cy="1159964"/>
              </a:xfrm>
              <a:prstGeom prst="curvedConnector3">
                <a:avLst>
                  <a:gd name="adj1" fmla="val 50000"/>
                </a:avLst>
              </a:prstGeom>
              <a:ln w="158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ED96B7B-845E-6786-698B-C495C400E975}"/>
              </a:ext>
            </a:extLst>
          </p:cNvPr>
          <p:cNvGrpSpPr/>
          <p:nvPr/>
        </p:nvGrpSpPr>
        <p:grpSpPr>
          <a:xfrm>
            <a:off x="1331013" y="4018172"/>
            <a:ext cx="8970867" cy="1889975"/>
            <a:chOff x="1331013" y="4018172"/>
            <a:chExt cx="8970867" cy="188997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D450CD9-7573-DE1D-2B2C-214071EF8166}"/>
                </a:ext>
              </a:extLst>
            </p:cNvPr>
            <p:cNvSpPr/>
            <p:nvPr/>
          </p:nvSpPr>
          <p:spPr>
            <a:xfrm>
              <a:off x="2555310" y="439663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E17D827-6946-D6BB-2A5F-3EC9782AD41B}"/>
                </a:ext>
              </a:extLst>
            </p:cNvPr>
            <p:cNvSpPr/>
            <p:nvPr/>
          </p:nvSpPr>
          <p:spPr>
            <a:xfrm>
              <a:off x="2438402" y="5484581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5A474D0-C8AC-9CA5-5C37-B640A65F86C9}"/>
                </a:ext>
              </a:extLst>
            </p:cNvPr>
            <p:cNvSpPr/>
            <p:nvPr/>
          </p:nvSpPr>
          <p:spPr>
            <a:xfrm>
              <a:off x="2070056" y="4784944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7D9AF0A-C8A6-D182-BC26-DDFFB15616E6}"/>
                </a:ext>
              </a:extLst>
            </p:cNvPr>
            <p:cNvSpPr/>
            <p:nvPr/>
          </p:nvSpPr>
          <p:spPr>
            <a:xfrm>
              <a:off x="3012510" y="485383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81A573-2D53-7AFD-77B1-753E1D1EAA15}"/>
                </a:ext>
              </a:extLst>
            </p:cNvPr>
            <p:cNvSpPr/>
            <p:nvPr/>
          </p:nvSpPr>
          <p:spPr>
            <a:xfrm>
              <a:off x="1800777" y="521378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345454B-E43F-3B18-4710-C1158DAAD9AB}"/>
                </a:ext>
              </a:extLst>
            </p:cNvPr>
            <p:cNvSpPr/>
            <p:nvPr/>
          </p:nvSpPr>
          <p:spPr>
            <a:xfrm>
              <a:off x="3317310" y="515863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D2F9F0-BE27-2F68-FC2A-B992901E0CCC}"/>
                </a:ext>
              </a:extLst>
            </p:cNvPr>
            <p:cNvSpPr/>
            <p:nvPr/>
          </p:nvSpPr>
          <p:spPr>
            <a:xfrm rot="5147910">
              <a:off x="5841451" y="556234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E71F8FD-8B46-488C-4148-F697156E15CA}"/>
                </a:ext>
              </a:extLst>
            </p:cNvPr>
            <p:cNvSpPr/>
            <p:nvPr/>
          </p:nvSpPr>
          <p:spPr>
            <a:xfrm rot="5147910">
              <a:off x="5041709" y="5634944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81F291C-351D-FA99-4939-BA3ED43DB23D}"/>
                </a:ext>
              </a:extLst>
            </p:cNvPr>
            <p:cNvSpPr/>
            <p:nvPr/>
          </p:nvSpPr>
          <p:spPr>
            <a:xfrm rot="5147910">
              <a:off x="4710963" y="4647161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550706E-73DA-3202-8446-B771CDD4F760}"/>
                </a:ext>
              </a:extLst>
            </p:cNvPr>
            <p:cNvSpPr/>
            <p:nvPr/>
          </p:nvSpPr>
          <p:spPr>
            <a:xfrm rot="5147910">
              <a:off x="5691818" y="442870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07C8D61-C087-0384-015B-8189FFBEC717}"/>
                </a:ext>
              </a:extLst>
            </p:cNvPr>
            <p:cNvSpPr/>
            <p:nvPr/>
          </p:nvSpPr>
          <p:spPr>
            <a:xfrm rot="5147910">
              <a:off x="4441684" y="507600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AF0015E-AF6C-7CFC-BF73-D5E73AF2E551}"/>
                </a:ext>
              </a:extLst>
            </p:cNvPr>
            <p:cNvSpPr/>
            <p:nvPr/>
          </p:nvSpPr>
          <p:spPr>
            <a:xfrm rot="5147910">
              <a:off x="6120368" y="469335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EB7FE20-28E3-2397-2F9E-3149F0D63044}"/>
                </a:ext>
              </a:extLst>
            </p:cNvPr>
            <p:cNvSpPr/>
            <p:nvPr/>
          </p:nvSpPr>
          <p:spPr>
            <a:xfrm>
              <a:off x="3586616" y="4604500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E9778BA-75B9-D9BC-B9F2-5AD0E374E7B1}"/>
                </a:ext>
              </a:extLst>
            </p:cNvPr>
            <p:cNvSpPr/>
            <p:nvPr/>
          </p:nvSpPr>
          <p:spPr>
            <a:xfrm>
              <a:off x="3891416" y="4909300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78DB8B6-E0A7-90CF-1468-2CAD60CFBB11}"/>
                </a:ext>
              </a:extLst>
            </p:cNvPr>
            <p:cNvSpPr/>
            <p:nvPr/>
          </p:nvSpPr>
          <p:spPr>
            <a:xfrm rot="5147910">
              <a:off x="5653415" y="509746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D52F261-EF31-BED4-DCDD-D14C1EDDA974}"/>
                </a:ext>
              </a:extLst>
            </p:cNvPr>
            <p:cNvSpPr/>
            <p:nvPr/>
          </p:nvSpPr>
          <p:spPr>
            <a:xfrm rot="5147910">
              <a:off x="5285069" y="439782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723075-87FB-6DF5-F64C-573DA104F484}"/>
                </a:ext>
              </a:extLst>
            </p:cNvPr>
            <p:cNvSpPr/>
            <p:nvPr/>
          </p:nvSpPr>
          <p:spPr>
            <a:xfrm rot="5147910">
              <a:off x="5015790" y="4826669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92DF93E-98E5-2E5A-57A8-32922A674978}"/>
                </a:ext>
              </a:extLst>
            </p:cNvPr>
            <p:cNvSpPr/>
            <p:nvPr/>
          </p:nvSpPr>
          <p:spPr>
            <a:xfrm>
              <a:off x="8712694" y="442335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B469F1C-37EE-4F0F-1A21-F055816B0DDC}"/>
                </a:ext>
              </a:extLst>
            </p:cNvPr>
            <p:cNvSpPr/>
            <p:nvPr/>
          </p:nvSpPr>
          <p:spPr>
            <a:xfrm>
              <a:off x="8372328" y="565296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C7E9CD3-38BD-614A-9FF7-74292164492B}"/>
                </a:ext>
              </a:extLst>
            </p:cNvPr>
            <p:cNvSpPr/>
            <p:nvPr/>
          </p:nvSpPr>
          <p:spPr>
            <a:xfrm>
              <a:off x="8227440" y="481166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41671CB-BEB2-DFDF-E984-506366FB5D9B}"/>
                </a:ext>
              </a:extLst>
            </p:cNvPr>
            <p:cNvSpPr/>
            <p:nvPr/>
          </p:nvSpPr>
          <p:spPr>
            <a:xfrm>
              <a:off x="9169894" y="488055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6D62004-1485-3EBD-9EAA-1BD129709252}"/>
                </a:ext>
              </a:extLst>
            </p:cNvPr>
            <p:cNvSpPr/>
            <p:nvPr/>
          </p:nvSpPr>
          <p:spPr>
            <a:xfrm>
              <a:off x="9474694" y="518535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E228A75-9D13-EA5B-6C73-D1206A0CD307}"/>
                </a:ext>
              </a:extLst>
            </p:cNvPr>
            <p:cNvSpPr/>
            <p:nvPr/>
          </p:nvSpPr>
          <p:spPr>
            <a:xfrm>
              <a:off x="9744000" y="4631219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C6B3B59-5E77-A9C6-DF5B-22FE25507839}"/>
                </a:ext>
              </a:extLst>
            </p:cNvPr>
            <p:cNvSpPr/>
            <p:nvPr/>
          </p:nvSpPr>
          <p:spPr>
            <a:xfrm>
              <a:off x="10048800" y="4936019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332E4D6-AD6D-A142-AA5F-A0682904ECCD}"/>
                </a:ext>
              </a:extLst>
            </p:cNvPr>
            <p:cNvSpPr/>
            <p:nvPr/>
          </p:nvSpPr>
          <p:spPr>
            <a:xfrm rot="5147910">
              <a:off x="7913142" y="473682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9D2A9BA-C83A-EC47-8EA8-38AE6240EC5F}"/>
                </a:ext>
              </a:extLst>
            </p:cNvPr>
            <p:cNvSpPr/>
            <p:nvPr/>
          </p:nvSpPr>
          <p:spPr>
            <a:xfrm rot="5147910">
              <a:off x="7151000" y="452127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B22FA88-995E-4756-8376-D57A625CA747}"/>
                </a:ext>
              </a:extLst>
            </p:cNvPr>
            <p:cNvSpPr/>
            <p:nvPr/>
          </p:nvSpPr>
          <p:spPr>
            <a:xfrm rot="5147910">
              <a:off x="6513375" y="425048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17EB20F-706C-290E-4983-36F9992B7406}"/>
                </a:ext>
              </a:extLst>
            </p:cNvPr>
            <p:cNvSpPr/>
            <p:nvPr/>
          </p:nvSpPr>
          <p:spPr>
            <a:xfrm rot="5147910">
              <a:off x="8029908" y="419533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80BD409-2766-673A-F1A4-1B3898CE3B5C}"/>
                </a:ext>
              </a:extLst>
            </p:cNvPr>
            <p:cNvSpPr/>
            <p:nvPr/>
          </p:nvSpPr>
          <p:spPr>
            <a:xfrm>
              <a:off x="5963107" y="4083780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A15107F-9BEE-8385-E8D3-56D7C854154C}"/>
                </a:ext>
              </a:extLst>
            </p:cNvPr>
            <p:cNvSpPr/>
            <p:nvPr/>
          </p:nvSpPr>
          <p:spPr>
            <a:xfrm rot="5147910">
              <a:off x="7725106" y="427194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C265E26-2DA9-AFF6-AD1D-87FC5189183C}"/>
                </a:ext>
              </a:extLst>
            </p:cNvPr>
            <p:cNvSpPr/>
            <p:nvPr/>
          </p:nvSpPr>
          <p:spPr>
            <a:xfrm rot="5147910">
              <a:off x="7724060" y="5339019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FF103B2-3E85-408B-CAF1-436BB883313B}"/>
                </a:ext>
              </a:extLst>
            </p:cNvPr>
            <p:cNvSpPr/>
            <p:nvPr/>
          </p:nvSpPr>
          <p:spPr>
            <a:xfrm rot="5147910">
              <a:off x="8666514" y="5407911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3F5D5C8-9295-A05C-9C78-FCABC4C9C6CA}"/>
                </a:ext>
              </a:extLst>
            </p:cNvPr>
            <p:cNvSpPr/>
            <p:nvPr/>
          </p:nvSpPr>
          <p:spPr>
            <a:xfrm rot="5147910">
              <a:off x="8298166" y="508968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6BE8F38-3A18-1AEE-ACAE-0588B30ED8C8}"/>
                </a:ext>
              </a:extLst>
            </p:cNvPr>
            <p:cNvSpPr/>
            <p:nvPr/>
          </p:nvSpPr>
          <p:spPr>
            <a:xfrm rot="5147910">
              <a:off x="8028887" y="5518527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816E107-C1DE-A970-20BD-BC63C555C8CD}"/>
                </a:ext>
              </a:extLst>
            </p:cNvPr>
            <p:cNvSpPr/>
            <p:nvPr/>
          </p:nvSpPr>
          <p:spPr>
            <a:xfrm rot="5147910">
              <a:off x="10164097" y="521313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1A30305-DED3-CD7D-68D9-78B6D535D86B}"/>
                </a:ext>
              </a:extLst>
            </p:cNvPr>
            <p:cNvSpPr/>
            <p:nvPr/>
          </p:nvSpPr>
          <p:spPr>
            <a:xfrm rot="5147910">
              <a:off x="9526472" y="494234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468326E-9449-BDB4-49F5-36AED1FF9E17}"/>
                </a:ext>
              </a:extLst>
            </p:cNvPr>
            <p:cNvSpPr/>
            <p:nvPr/>
          </p:nvSpPr>
          <p:spPr>
            <a:xfrm>
              <a:off x="9032111" y="460198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8753680-B611-CE12-82AB-91F842AD3E5F}"/>
                </a:ext>
              </a:extLst>
            </p:cNvPr>
            <p:cNvSpPr/>
            <p:nvPr/>
          </p:nvSpPr>
          <p:spPr>
            <a:xfrm rot="20374397">
              <a:off x="3526347" y="4822940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B74086B-CB1B-AB45-53B7-96C779ED733F}"/>
                </a:ext>
              </a:extLst>
            </p:cNvPr>
            <p:cNvSpPr/>
            <p:nvPr/>
          </p:nvSpPr>
          <p:spPr>
            <a:xfrm rot="20374397">
              <a:off x="3158001" y="412330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88509CA-B709-1F96-90EC-FE99C5C86997}"/>
                </a:ext>
              </a:extLst>
            </p:cNvPr>
            <p:cNvSpPr/>
            <p:nvPr/>
          </p:nvSpPr>
          <p:spPr>
            <a:xfrm rot="20374397">
              <a:off x="4100455" y="419219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CC1CB3B-F337-2077-1A4C-57C28BC32841}"/>
                </a:ext>
              </a:extLst>
            </p:cNvPr>
            <p:cNvSpPr/>
            <p:nvPr/>
          </p:nvSpPr>
          <p:spPr>
            <a:xfrm rot="20374397">
              <a:off x="2888722" y="4552147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5B07A39-507F-5958-E75E-E30C70F2338B}"/>
                </a:ext>
              </a:extLst>
            </p:cNvPr>
            <p:cNvSpPr/>
            <p:nvPr/>
          </p:nvSpPr>
          <p:spPr>
            <a:xfrm rot="20374397">
              <a:off x="4100453" y="4573604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4ADA355-43E3-BCF9-6E79-20EBAFCB9493}"/>
                </a:ext>
              </a:extLst>
            </p:cNvPr>
            <p:cNvSpPr/>
            <p:nvPr/>
          </p:nvSpPr>
          <p:spPr>
            <a:xfrm rot="20374397">
              <a:off x="3462828" y="4302811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CB143B7-C4D6-5FC3-9E0E-CAFCE79665B8}"/>
                </a:ext>
              </a:extLst>
            </p:cNvPr>
            <p:cNvSpPr/>
            <p:nvPr/>
          </p:nvSpPr>
          <p:spPr>
            <a:xfrm>
              <a:off x="6371103" y="5269287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AF328CC-A4C2-9A14-79BF-BAB9FD5ADD1C}"/>
                </a:ext>
              </a:extLst>
            </p:cNvPr>
            <p:cNvSpPr/>
            <p:nvPr/>
          </p:nvSpPr>
          <p:spPr>
            <a:xfrm>
              <a:off x="6675903" y="5574087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67BF66A-E956-78FE-7357-8F83E78AAD29}"/>
                </a:ext>
              </a:extLst>
            </p:cNvPr>
            <p:cNvSpPr/>
            <p:nvPr/>
          </p:nvSpPr>
          <p:spPr>
            <a:xfrm rot="5147910">
              <a:off x="8069556" y="506261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91CF605-49ED-1C6E-394B-1C7F533BCE03}"/>
                </a:ext>
              </a:extLst>
            </p:cNvPr>
            <p:cNvSpPr/>
            <p:nvPr/>
          </p:nvSpPr>
          <p:spPr>
            <a:xfrm rot="5147910">
              <a:off x="7800277" y="549145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6F27C51-DB9F-7D95-C7BE-3046079C6A48}"/>
                </a:ext>
              </a:extLst>
            </p:cNvPr>
            <p:cNvSpPr/>
            <p:nvPr/>
          </p:nvSpPr>
          <p:spPr>
            <a:xfrm>
              <a:off x="6945209" y="5019951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CBADD67-8890-D562-8548-0E6B2B5E48DC}"/>
                </a:ext>
              </a:extLst>
            </p:cNvPr>
            <p:cNvSpPr/>
            <p:nvPr/>
          </p:nvSpPr>
          <p:spPr>
            <a:xfrm>
              <a:off x="7250009" y="5324751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F3CA558-EE45-C377-5727-8DA0478130AF}"/>
                </a:ext>
              </a:extLst>
            </p:cNvPr>
            <p:cNvSpPr/>
            <p:nvPr/>
          </p:nvSpPr>
          <p:spPr>
            <a:xfrm rot="9949108">
              <a:off x="1946959" y="4258617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6C48883-0232-5778-D280-4C2DB8C756CF}"/>
                </a:ext>
              </a:extLst>
            </p:cNvPr>
            <p:cNvSpPr/>
            <p:nvPr/>
          </p:nvSpPr>
          <p:spPr>
            <a:xfrm rot="9949108">
              <a:off x="1821621" y="4861844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516E6D5-0072-FBDF-72DF-A26CD3871D48}"/>
                </a:ext>
              </a:extLst>
            </p:cNvPr>
            <p:cNvSpPr/>
            <p:nvPr/>
          </p:nvSpPr>
          <p:spPr>
            <a:xfrm rot="9949108">
              <a:off x="1451436" y="464100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C8EB917-CAE0-AF84-02ED-AB96464266CD}"/>
                </a:ext>
              </a:extLst>
            </p:cNvPr>
            <p:cNvSpPr/>
            <p:nvPr/>
          </p:nvSpPr>
          <p:spPr>
            <a:xfrm rot="8723505">
              <a:off x="1826537" y="463529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5147DCF-F303-3A7A-D26E-04E8839AC644}"/>
                </a:ext>
              </a:extLst>
            </p:cNvPr>
            <p:cNvSpPr/>
            <p:nvPr/>
          </p:nvSpPr>
          <p:spPr>
            <a:xfrm rot="8723505">
              <a:off x="2355065" y="522336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865569B-132A-CBE5-FA84-5C2B56B13ECE}"/>
                </a:ext>
              </a:extLst>
            </p:cNvPr>
            <p:cNvSpPr/>
            <p:nvPr/>
          </p:nvSpPr>
          <p:spPr>
            <a:xfrm rot="8723505">
              <a:off x="1424454" y="538747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F54A57B-48DE-6DF5-95AD-5C5456881606}"/>
                </a:ext>
              </a:extLst>
            </p:cNvPr>
            <p:cNvSpPr/>
            <p:nvPr/>
          </p:nvSpPr>
          <p:spPr>
            <a:xfrm rot="8723505">
              <a:off x="1331013" y="501768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9A3DE14-AAB9-3323-69E5-20C7121C3A30}"/>
                </a:ext>
              </a:extLst>
            </p:cNvPr>
            <p:cNvSpPr/>
            <p:nvPr/>
          </p:nvSpPr>
          <p:spPr>
            <a:xfrm rot="8723505">
              <a:off x="1859541" y="560575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3285E1A-81CB-AA2E-1783-02EED3B4246F}"/>
                </a:ext>
              </a:extLst>
            </p:cNvPr>
            <p:cNvSpPr/>
            <p:nvPr/>
          </p:nvSpPr>
          <p:spPr>
            <a:xfrm rot="8723505">
              <a:off x="2015549" y="512401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AC3E5F1-A344-6B41-6A20-68238E5D8DE6}"/>
                </a:ext>
              </a:extLst>
            </p:cNvPr>
            <p:cNvSpPr/>
            <p:nvPr/>
          </p:nvSpPr>
          <p:spPr>
            <a:xfrm rot="6801306">
              <a:off x="9101002" y="4041507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780DC60-6C5F-A61D-700B-43363D4445EF}"/>
                </a:ext>
              </a:extLst>
            </p:cNvPr>
            <p:cNvSpPr/>
            <p:nvPr/>
          </p:nvSpPr>
          <p:spPr>
            <a:xfrm rot="6801306">
              <a:off x="6799440" y="422090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B344215-0567-66EA-883B-65C60E54B350}"/>
                </a:ext>
              </a:extLst>
            </p:cNvPr>
            <p:cNvSpPr/>
            <p:nvPr/>
          </p:nvSpPr>
          <p:spPr>
            <a:xfrm rot="6801306">
              <a:off x="6398782" y="437990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9EE41C2-7CCA-8085-DEC7-7FF0D577388C}"/>
                </a:ext>
              </a:extLst>
            </p:cNvPr>
            <p:cNvSpPr/>
            <p:nvPr/>
          </p:nvSpPr>
          <p:spPr>
            <a:xfrm rot="5575703">
              <a:off x="6622790" y="407898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69F0F849-DB10-7CCE-94F9-342277A160CC}"/>
                </a:ext>
              </a:extLst>
            </p:cNvPr>
            <p:cNvSpPr/>
            <p:nvPr/>
          </p:nvSpPr>
          <p:spPr>
            <a:xfrm rot="5575703">
              <a:off x="7411125" y="401817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8C597D5-D3BB-855B-3A93-F81CC0059053}"/>
                </a:ext>
              </a:extLst>
            </p:cNvPr>
            <p:cNvSpPr/>
            <p:nvPr/>
          </p:nvSpPr>
          <p:spPr>
            <a:xfrm rot="5575703">
              <a:off x="6974262" y="485609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5E34813-D832-A754-BDC2-14D425E2F48A}"/>
                </a:ext>
              </a:extLst>
            </p:cNvPr>
            <p:cNvSpPr/>
            <p:nvPr/>
          </p:nvSpPr>
          <p:spPr>
            <a:xfrm rot="5575703">
              <a:off x="6624104" y="470489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F3095B0-E5BE-2228-75F6-558645C3042D}"/>
                </a:ext>
              </a:extLst>
            </p:cNvPr>
            <p:cNvSpPr/>
            <p:nvPr/>
          </p:nvSpPr>
          <p:spPr>
            <a:xfrm rot="5575703">
              <a:off x="7412440" y="464408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80F652D-82FE-2A06-7D82-784878177FBE}"/>
                </a:ext>
              </a:extLst>
            </p:cNvPr>
            <p:cNvSpPr/>
            <p:nvPr/>
          </p:nvSpPr>
          <p:spPr>
            <a:xfrm rot="5575703">
              <a:off x="7125483" y="4226861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4C5B888-6CD9-12B5-13D7-DDE93E8989EB}"/>
                </a:ext>
              </a:extLst>
            </p:cNvPr>
            <p:cNvSpPr/>
            <p:nvPr/>
          </p:nvSpPr>
          <p:spPr>
            <a:xfrm rot="20841285">
              <a:off x="2921942" y="560895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825C21A-F9A5-E9CB-5454-3E93F025DB1F}"/>
                </a:ext>
              </a:extLst>
            </p:cNvPr>
            <p:cNvSpPr/>
            <p:nvPr/>
          </p:nvSpPr>
          <p:spPr>
            <a:xfrm rot="4389195">
              <a:off x="4433753" y="543972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8903ED83-DBE5-0BC1-BB71-F85E96785F31}"/>
                </a:ext>
              </a:extLst>
            </p:cNvPr>
            <p:cNvSpPr/>
            <p:nvPr/>
          </p:nvSpPr>
          <p:spPr>
            <a:xfrm rot="4389195">
              <a:off x="5368429" y="5300630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B25C7C6-5AF5-A860-DDCE-EA6ADE25905D}"/>
                </a:ext>
              </a:extLst>
            </p:cNvPr>
            <p:cNvSpPr/>
            <p:nvPr/>
          </p:nvSpPr>
          <p:spPr>
            <a:xfrm rot="20841285">
              <a:off x="3327339" y="5644234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2D1682C0-BC1A-10B1-2C2A-C3C5792AC118}"/>
                </a:ext>
              </a:extLst>
            </p:cNvPr>
            <p:cNvSpPr/>
            <p:nvPr/>
          </p:nvSpPr>
          <p:spPr>
            <a:xfrm rot="4389195">
              <a:off x="4939351" y="5070757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7B60D65F-5BF6-0BA7-6078-84B0B321CEFF}"/>
                </a:ext>
              </a:extLst>
            </p:cNvPr>
            <p:cNvSpPr/>
            <p:nvPr/>
          </p:nvSpPr>
          <p:spPr>
            <a:xfrm rot="4389195">
              <a:off x="4770483" y="554814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10A8DC4-1341-2E91-887C-5A5C8EFD02BD}"/>
                </a:ext>
              </a:extLst>
            </p:cNvPr>
            <p:cNvSpPr/>
            <p:nvPr/>
          </p:nvSpPr>
          <p:spPr>
            <a:xfrm rot="4389195">
              <a:off x="7038241" y="5598206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48640443-B37D-3B98-1285-7141E1403227}"/>
                </a:ext>
              </a:extLst>
            </p:cNvPr>
            <p:cNvSpPr/>
            <p:nvPr/>
          </p:nvSpPr>
          <p:spPr>
            <a:xfrm rot="19615682">
              <a:off x="4055212" y="5770364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4D6A5DA6-4FD8-C730-3A26-E5D135DEC692}"/>
                </a:ext>
              </a:extLst>
            </p:cNvPr>
            <p:cNvSpPr/>
            <p:nvPr/>
          </p:nvSpPr>
          <p:spPr>
            <a:xfrm rot="19615682">
              <a:off x="3738455" y="512944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5BD28B7-9631-1BB2-2161-A648C69FC85A}"/>
                </a:ext>
              </a:extLst>
            </p:cNvPr>
            <p:cNvSpPr/>
            <p:nvPr/>
          </p:nvSpPr>
          <p:spPr>
            <a:xfrm rot="19615682">
              <a:off x="2634912" y="5745930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B475222-E54A-F4C1-A480-53D909899F49}"/>
                </a:ext>
              </a:extLst>
            </p:cNvPr>
            <p:cNvSpPr/>
            <p:nvPr/>
          </p:nvSpPr>
          <p:spPr>
            <a:xfrm rot="19615682">
              <a:off x="3821949" y="550160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A0AB6E5-0A27-D3C5-CCA7-B8E350B7490A}"/>
                </a:ext>
              </a:extLst>
            </p:cNvPr>
            <p:cNvSpPr/>
            <p:nvPr/>
          </p:nvSpPr>
          <p:spPr>
            <a:xfrm rot="19615682">
              <a:off x="3140510" y="537696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ECA7249-0E51-EA7E-C7A4-61FE8218C546}"/>
                </a:ext>
              </a:extLst>
            </p:cNvPr>
            <p:cNvSpPr/>
            <p:nvPr/>
          </p:nvSpPr>
          <p:spPr>
            <a:xfrm rot="6042591">
              <a:off x="6378260" y="456661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B5A41FA9-2E8A-0903-5DC3-549391865BA6}"/>
                </a:ext>
              </a:extLst>
            </p:cNvPr>
            <p:cNvSpPr/>
            <p:nvPr/>
          </p:nvSpPr>
          <p:spPr>
            <a:xfrm rot="6042591">
              <a:off x="6022126" y="480946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9F692B0-3F5B-86F2-1C95-C789C369603D}"/>
                </a:ext>
              </a:extLst>
            </p:cNvPr>
            <p:cNvSpPr/>
            <p:nvPr/>
          </p:nvSpPr>
          <p:spPr>
            <a:xfrm rot="4816988">
              <a:off x="6687893" y="514812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BBFBBDA9-FB97-AC70-7C9E-9805FF3B73AC}"/>
                </a:ext>
              </a:extLst>
            </p:cNvPr>
            <p:cNvSpPr/>
            <p:nvPr/>
          </p:nvSpPr>
          <p:spPr>
            <a:xfrm rot="4816988">
              <a:off x="6313128" y="5077244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3B6E0C5-18AC-973C-5E04-7FC24DD2B9D6}"/>
                </a:ext>
              </a:extLst>
            </p:cNvPr>
            <p:cNvSpPr/>
            <p:nvPr/>
          </p:nvSpPr>
          <p:spPr>
            <a:xfrm rot="4816988">
              <a:off x="6697698" y="450104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8BB167D2-0066-E971-894A-F18AF19C3936}"/>
                </a:ext>
              </a:extLst>
            </p:cNvPr>
            <p:cNvSpPr/>
            <p:nvPr/>
          </p:nvSpPr>
          <p:spPr>
            <a:xfrm rot="5147910">
              <a:off x="5993851" y="5714748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75E322BA-E1C9-618F-91FD-3A1507CC8DB7}"/>
                </a:ext>
              </a:extLst>
            </p:cNvPr>
            <p:cNvSpPr/>
            <p:nvPr/>
          </p:nvSpPr>
          <p:spPr>
            <a:xfrm rot="5147910">
              <a:off x="4626607" y="572553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F1BC9E3B-E835-D3EC-09E7-8284E9187A48}"/>
                </a:ext>
              </a:extLst>
            </p:cNvPr>
            <p:cNvSpPr/>
            <p:nvPr/>
          </p:nvSpPr>
          <p:spPr>
            <a:xfrm rot="5147910">
              <a:off x="4713912" y="523837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F7B2692-5AF6-E412-C809-84AD664CC209}"/>
                </a:ext>
              </a:extLst>
            </p:cNvPr>
            <p:cNvSpPr/>
            <p:nvPr/>
          </p:nvSpPr>
          <p:spPr>
            <a:xfrm rot="5147910">
              <a:off x="5805817" y="486845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9F3F7C7-64E6-0292-E8A8-93982A03D06F}"/>
                </a:ext>
              </a:extLst>
            </p:cNvPr>
            <p:cNvSpPr/>
            <p:nvPr/>
          </p:nvSpPr>
          <p:spPr>
            <a:xfrm rot="5147910">
              <a:off x="6110617" y="5173253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4EFD07-8DA1-82BF-C4A2-6C86EA72210B}"/>
                </a:ext>
              </a:extLst>
            </p:cNvPr>
            <p:cNvSpPr/>
            <p:nvPr/>
          </p:nvSpPr>
          <p:spPr>
            <a:xfrm rot="5147910">
              <a:off x="5805815" y="5249862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6DA8CDA-D0D3-2891-C9BD-D0FBF70432A8}"/>
                </a:ext>
              </a:extLst>
            </p:cNvPr>
            <p:cNvSpPr/>
            <p:nvPr/>
          </p:nvSpPr>
          <p:spPr>
            <a:xfrm rot="5147910">
              <a:off x="5437469" y="4550225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8C7F9E6A-0332-430B-98A1-FB6074582400}"/>
                </a:ext>
              </a:extLst>
            </p:cNvPr>
            <p:cNvSpPr/>
            <p:nvPr/>
          </p:nvSpPr>
          <p:spPr>
            <a:xfrm rot="5147910">
              <a:off x="5168190" y="4979069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875D3D5-7655-54E1-EC06-D8C2DFA068AA}"/>
                </a:ext>
              </a:extLst>
            </p:cNvPr>
            <p:cNvSpPr/>
            <p:nvPr/>
          </p:nvSpPr>
          <p:spPr>
            <a:xfrm>
              <a:off x="6115507" y="4236180"/>
              <a:ext cx="137783" cy="1377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78C6CE3-25FC-8778-AA9E-D1DC28DE792F}"/>
              </a:ext>
            </a:extLst>
          </p:cNvPr>
          <p:cNvGrpSpPr/>
          <p:nvPr/>
        </p:nvGrpSpPr>
        <p:grpSpPr>
          <a:xfrm>
            <a:off x="734377" y="3524844"/>
            <a:ext cx="9937798" cy="2668855"/>
            <a:chOff x="746392" y="3524844"/>
            <a:chExt cx="9937798" cy="266885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8DEBDDE-A44D-402F-4807-03FF094732C6}"/>
                </a:ext>
              </a:extLst>
            </p:cNvPr>
            <p:cNvGrpSpPr/>
            <p:nvPr/>
          </p:nvGrpSpPr>
          <p:grpSpPr>
            <a:xfrm>
              <a:off x="1233226" y="4076879"/>
              <a:ext cx="8812648" cy="1954060"/>
              <a:chOff x="1233226" y="1678489"/>
              <a:chExt cx="8812648" cy="1954060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A0B6162-6758-A01B-63E2-928ED4B96AB4}"/>
                  </a:ext>
                </a:extLst>
              </p:cNvPr>
              <p:cNvCxnSpPr/>
              <p:nvPr/>
            </p:nvCxnSpPr>
            <p:spPr>
              <a:xfrm flipV="1">
                <a:off x="1233226" y="1678489"/>
                <a:ext cx="0" cy="1954060"/>
              </a:xfrm>
              <a:prstGeom prst="straightConnector1">
                <a:avLst/>
              </a:prstGeom>
              <a:ln w="25400">
                <a:solidFill>
                  <a:schemeClr val="accent2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D5990511-2CC4-D5B0-5BA3-8CB2D82B65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3226" y="3632549"/>
                <a:ext cx="8812648" cy="0"/>
              </a:xfrm>
              <a:prstGeom prst="straightConnector1">
                <a:avLst/>
              </a:prstGeom>
              <a:ln w="25400">
                <a:solidFill>
                  <a:schemeClr val="accent2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B7B658-D7D3-5FD2-E69D-760C2E791BCF}"/>
                </a:ext>
              </a:extLst>
            </p:cNvPr>
            <p:cNvSpPr txBox="1"/>
            <p:nvPr/>
          </p:nvSpPr>
          <p:spPr>
            <a:xfrm>
              <a:off x="10045874" y="5824367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>
                  <a:solidFill>
                    <a:schemeClr val="accent2"/>
                  </a:solidFill>
                </a:rPr>
                <a:t>time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6658D4-035C-D840-9008-733A1B011C11}"/>
                </a:ext>
              </a:extLst>
            </p:cNvPr>
            <p:cNvSpPr txBox="1"/>
            <p:nvPr/>
          </p:nvSpPr>
          <p:spPr>
            <a:xfrm rot="5400000">
              <a:off x="559674" y="4869243"/>
              <a:ext cx="742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SE">
                  <a:solidFill>
                    <a:schemeClr val="accent2"/>
                  </a:solidFill>
                </a:rPr>
                <a:t>event</a:t>
              </a: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2DE8FB3A-688D-7124-EF77-43AA26678FC1}"/>
                </a:ext>
              </a:extLst>
            </p:cNvPr>
            <p:cNvGrpSpPr/>
            <p:nvPr/>
          </p:nvGrpSpPr>
          <p:grpSpPr>
            <a:xfrm>
              <a:off x="1609364" y="3524844"/>
              <a:ext cx="7934221" cy="2596095"/>
              <a:chOff x="1609364" y="3524844"/>
              <a:chExt cx="7934221" cy="2596095"/>
            </a:xfrm>
          </p:grpSpPr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7C096DC-053B-E320-4DB4-DBE5426EB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9364" y="3524844"/>
                <a:ext cx="0" cy="18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FA95ACA5-8EFE-49B2-27AF-E3A9F74224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9364" y="5940939"/>
                <a:ext cx="0" cy="18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E0272BE-7AB4-617C-B800-7168561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43585" y="3524844"/>
                <a:ext cx="0" cy="18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D97D7D9-13CE-EDEA-C04E-39D2A58615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43585" y="5940939"/>
                <a:ext cx="0" cy="18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1058154C-0944-992D-3084-498610255B61}"/>
              </a:ext>
            </a:extLst>
          </p:cNvPr>
          <p:cNvSpPr/>
          <p:nvPr/>
        </p:nvSpPr>
        <p:spPr>
          <a:xfrm>
            <a:off x="1480183" y="1677694"/>
            <a:ext cx="1735954" cy="4799677"/>
          </a:xfrm>
          <a:prstGeom prst="rect">
            <a:avLst/>
          </a:prstGeom>
          <a:solidFill>
            <a:schemeClr val="bg1">
              <a:lumMod val="85000"/>
              <a:alpha val="5874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D23CE5DD-F3BE-BE30-B81F-E8F1230E33F7}"/>
              </a:ext>
            </a:extLst>
          </p:cNvPr>
          <p:cNvSpPr/>
          <p:nvPr/>
        </p:nvSpPr>
        <p:spPr>
          <a:xfrm>
            <a:off x="8721608" y="1677694"/>
            <a:ext cx="1308874" cy="4799677"/>
          </a:xfrm>
          <a:prstGeom prst="rect">
            <a:avLst/>
          </a:prstGeom>
          <a:solidFill>
            <a:schemeClr val="bg1">
              <a:lumMod val="85000"/>
              <a:alpha val="5874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B26AED83-73E6-A611-8A81-C17124CA0FB0}"/>
              </a:ext>
            </a:extLst>
          </p:cNvPr>
          <p:cNvSpPr/>
          <p:nvPr/>
        </p:nvSpPr>
        <p:spPr>
          <a:xfrm>
            <a:off x="5819333" y="1677694"/>
            <a:ext cx="1735954" cy="4799677"/>
          </a:xfrm>
          <a:prstGeom prst="rect">
            <a:avLst/>
          </a:prstGeom>
          <a:solidFill>
            <a:schemeClr val="bg1">
              <a:lumMod val="85000"/>
              <a:alpha val="5874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37BE239-FC17-A9F7-A8DB-975460716DEB}"/>
              </a:ext>
            </a:extLst>
          </p:cNvPr>
          <p:cNvSpPr/>
          <p:nvPr/>
        </p:nvSpPr>
        <p:spPr>
          <a:xfrm>
            <a:off x="3490290" y="1677694"/>
            <a:ext cx="1735954" cy="4799677"/>
          </a:xfrm>
          <a:prstGeom prst="rect">
            <a:avLst/>
          </a:prstGeom>
          <a:solidFill>
            <a:schemeClr val="bg1">
              <a:lumMod val="85000"/>
              <a:alpha val="5874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775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3" grpId="0" animBg="1"/>
      <p:bldP spid="164" grpId="0" animBg="1"/>
      <p:bldP spid="1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B1BFB-C66E-3438-8D8D-E47845AAB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Timing Verification for Motion Control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0573C-DC88-A801-8B4B-3977857B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DBD29-AAB7-287A-3852-C8F99A97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9A34B7-3FC4-DC67-F4D0-1D77E36179A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373813" y="2171721"/>
            <a:ext cx="4994275" cy="354960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8A11DD-80DF-DE84-9504-EE337007A8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Paper in preparation for ICALEPCS 2023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2C6116-F8C8-79A1-F1C1-821B04AC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2023-04-20</a:t>
            </a:fld>
            <a:endParaRPr lang="sv-SE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2FA9E04-DDB5-C7EA-E19D-C85909412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69811" y="1562100"/>
            <a:ext cx="3642228" cy="4768850"/>
          </a:xfrm>
          <a:custGeom>
            <a:avLst/>
            <a:gdLst>
              <a:gd name="connsiteX0" fmla="*/ 2754564 w 3642228"/>
              <a:gd name="connsiteY0" fmla="*/ 2768600 h 4768850"/>
              <a:gd name="connsiteX1" fmla="*/ 2754564 w 3642228"/>
              <a:gd name="connsiteY1" fmla="*/ 3606800 h 4768850"/>
              <a:gd name="connsiteX2" fmla="*/ 3554664 w 3642228"/>
              <a:gd name="connsiteY2" fmla="*/ 3606800 h 4768850"/>
              <a:gd name="connsiteX3" fmla="*/ 3554664 w 3642228"/>
              <a:gd name="connsiteY3" fmla="*/ 2768600 h 4768850"/>
              <a:gd name="connsiteX4" fmla="*/ 0 w 3642228"/>
              <a:gd name="connsiteY4" fmla="*/ 0 h 4768850"/>
              <a:gd name="connsiteX5" fmla="*/ 3642228 w 3642228"/>
              <a:gd name="connsiteY5" fmla="*/ 0 h 4768850"/>
              <a:gd name="connsiteX6" fmla="*/ 3642228 w 3642228"/>
              <a:gd name="connsiteY6" fmla="*/ 4768850 h 4768850"/>
              <a:gd name="connsiteX7" fmla="*/ 0 w 3642228"/>
              <a:gd name="connsiteY7" fmla="*/ 4768850 h 47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2228" h="4768850">
                <a:moveTo>
                  <a:pt x="2754564" y="2768600"/>
                </a:moveTo>
                <a:lnTo>
                  <a:pt x="2754564" y="3606800"/>
                </a:lnTo>
                <a:lnTo>
                  <a:pt x="3554664" y="3606800"/>
                </a:lnTo>
                <a:lnTo>
                  <a:pt x="3554664" y="2768600"/>
                </a:lnTo>
                <a:close/>
                <a:moveTo>
                  <a:pt x="0" y="0"/>
                </a:moveTo>
                <a:lnTo>
                  <a:pt x="3642228" y="0"/>
                </a:lnTo>
                <a:lnTo>
                  <a:pt x="3642228" y="4768850"/>
                </a:lnTo>
                <a:lnTo>
                  <a:pt x="0" y="4768850"/>
                </a:lnTo>
                <a:close/>
              </a:path>
            </a:pathLst>
          </a:cu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898575DC-73E8-36E0-E249-D28420855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813" y="2073672"/>
            <a:ext cx="4994275" cy="374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74201-D091-2771-CB79-E8A50420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NeXus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1979F-8876-1C23-2A9A-A0FB790F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F0AAD-8AF6-8948-CA87-78F62BCA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D5D627-DF95-4514-21D1-95780FC3E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Getting good engagement and feedback from scipp team (DMSC).</a:t>
            </a:r>
          </a:p>
          <a:p>
            <a:endParaRPr lang="en-SE" dirty="0"/>
          </a:p>
          <a:p>
            <a:r>
              <a:rPr lang="en-SE" dirty="0"/>
              <a:t>Issues and tasks on the roadmap:</a:t>
            </a:r>
          </a:p>
          <a:p>
            <a:pPr lvl="1"/>
            <a:r>
              <a:rPr lang="en-GB" dirty="0"/>
              <a:t>Complex geometries are large in size (DREAM)</a:t>
            </a:r>
          </a:p>
          <a:p>
            <a:pPr lvl="1"/>
            <a:r>
              <a:rPr lang="en-SE" dirty="0"/>
              <a:t>NeXus standard often ambiguous or incomplete</a:t>
            </a:r>
          </a:p>
          <a:p>
            <a:pPr lvl="1"/>
            <a:r>
              <a:rPr lang="en-SE" dirty="0"/>
              <a:t>Some missing definitions: </a:t>
            </a:r>
            <a:r>
              <a:rPr lang="en-GB" dirty="0"/>
              <a:t>scintillator </a:t>
            </a:r>
            <a:r>
              <a:rPr lang="en-SE" dirty="0"/>
              <a:t>screens, optics, guides, rheometer</a:t>
            </a:r>
          </a:p>
          <a:p>
            <a:pPr lvl="1"/>
            <a:r>
              <a:rPr lang="en-GB" dirty="0"/>
              <a:t>A</a:t>
            </a:r>
            <a:r>
              <a:rPr lang="en-SE" dirty="0"/>
              <a:t>larms and connection status</a:t>
            </a:r>
          </a:p>
          <a:p>
            <a:pPr lvl="1"/>
            <a:r>
              <a:rPr lang="en-GB" dirty="0"/>
              <a:t>S</a:t>
            </a:r>
            <a:r>
              <a:rPr lang="en-SE" dirty="0"/>
              <a:t>ome bugs in file writer and pipeline</a:t>
            </a:r>
          </a:p>
          <a:p>
            <a:pPr lvl="1"/>
            <a:endParaRPr lang="en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2E47EA-E960-2D1D-D700-EE03FA5619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Complete record of the experiments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37B4D60-1842-8DB1-7F89-A3DCAFE5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2023-04-20</a:t>
            </a:fld>
            <a:endParaRPr lang="sv-SE"/>
          </a:p>
        </p:txBody>
      </p:sp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53F27203-65AA-33C4-1547-3C0DEE08F88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48791" t="14733" r="2022" b="6761"/>
          <a:stretch/>
        </p:blipFill>
        <p:spPr>
          <a:xfrm rot="3900000">
            <a:off x="6034743" y="1251221"/>
            <a:ext cx="5809409" cy="5436354"/>
          </a:xfrm>
          <a:custGeom>
            <a:avLst/>
            <a:gdLst>
              <a:gd name="connsiteX0" fmla="*/ 0 w 8677866"/>
              <a:gd name="connsiteY0" fmla="*/ 5280650 h 8178966"/>
              <a:gd name="connsiteX1" fmla="*/ 2462408 w 8677866"/>
              <a:gd name="connsiteY1" fmla="*/ 0 h 8178966"/>
              <a:gd name="connsiteX2" fmla="*/ 8677866 w 8677866"/>
              <a:gd name="connsiteY2" fmla="*/ 2898316 h 8178966"/>
              <a:gd name="connsiteX3" fmla="*/ 6215459 w 8677866"/>
              <a:gd name="connsiteY3" fmla="*/ 8178966 h 817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7866" h="8178966">
                <a:moveTo>
                  <a:pt x="0" y="5280650"/>
                </a:moveTo>
                <a:lnTo>
                  <a:pt x="2462408" y="0"/>
                </a:lnTo>
                <a:lnTo>
                  <a:pt x="8677866" y="2898316"/>
                </a:lnTo>
                <a:lnTo>
                  <a:pt x="6215459" y="8178966"/>
                </a:lnTo>
                <a:close/>
              </a:path>
            </a:pathLst>
          </a:custGeom>
          <a:solidFill>
            <a:srgbClr val="ECECEC"/>
          </a:solidFill>
        </p:spPr>
      </p:pic>
    </p:spTree>
    <p:extLst>
      <p:ext uri="{BB962C8B-B14F-4D97-AF65-F5344CB8AC3E}">
        <p14:creationId xmlns:p14="http://schemas.microsoft.com/office/powerpoint/2010/main" val="9008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A58CC-26A5-EB9F-547C-DB015B89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CAEN R5560 – BIFROST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099B5-5AF3-2D8E-DF79-9202AF3B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2023-04-17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5CF2F6-05F0-6F1F-FC55-2A3A4CF5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1FE55-E379-0898-2AF8-2A2A8B5D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A59D45-B078-F813-473C-088AE2D06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1"/>
            <a:r>
              <a:rPr lang="en-GB" dirty="0"/>
              <a:t>Hardware c</a:t>
            </a:r>
            <a:r>
              <a:rPr lang="en-SE" dirty="0"/>
              <a:t>ommon for all tube/straw technologies</a:t>
            </a:r>
          </a:p>
          <a:p>
            <a:pPr lvl="1"/>
            <a:r>
              <a:rPr lang="en-SE" dirty="0"/>
              <a:t>ECDC leading effort to harmonise CAEN firmwares between instruments that need them to maximise commonalities without compromising tested functionality</a:t>
            </a:r>
          </a:p>
          <a:p>
            <a:pPr lvl="2"/>
            <a:r>
              <a:rPr lang="en-GB" dirty="0"/>
              <a:t>D</a:t>
            </a:r>
            <a:r>
              <a:rPr lang="en-SE" dirty="0"/>
              <a:t>evelopment &amp; deployment</a:t>
            </a:r>
          </a:p>
          <a:p>
            <a:pPr lvl="2"/>
            <a:r>
              <a:rPr lang="en-SE" dirty="0"/>
              <a:t>Data format</a:t>
            </a:r>
          </a:p>
          <a:p>
            <a:pPr lvl="2"/>
            <a:r>
              <a:rPr lang="en-SE" dirty="0"/>
              <a:t>Slow control</a:t>
            </a:r>
          </a:p>
          <a:p>
            <a:pPr lvl="1"/>
            <a:r>
              <a:rPr lang="en-SE" dirty="0"/>
              <a:t>Different FPGA firmware need per instrument</a:t>
            </a:r>
          </a:p>
          <a:p>
            <a:pPr lvl="1"/>
            <a:r>
              <a:rPr lang="en-SE" dirty="0"/>
              <a:t>Baseline NeXus detector geometries under discussion (BIFROST picture)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E64103-D36C-5CAE-1EDC-D167DDE28C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9894491" cy="507076"/>
          </a:xfrm>
        </p:spPr>
        <p:txBody>
          <a:bodyPr/>
          <a:lstStyle/>
          <a:p>
            <a:r>
              <a:rPr lang="en-SE" dirty="0"/>
              <a:t>PSD tubes with CAEN R5560 – also LoKI as well as C-SPEC and MIRACLES (?)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9C8418B-343F-DF09-E0A6-06DF34C01D8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373813" y="2480572"/>
            <a:ext cx="4994275" cy="29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2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77466B-8F4A-6E48-9EEE-25722A3A574D}"/>
              </a:ext>
            </a:extLst>
          </p:cNvPr>
          <p:cNvSpPr/>
          <p:nvPr/>
        </p:nvSpPr>
        <p:spPr>
          <a:xfrm>
            <a:off x="1524000" y="5589240"/>
            <a:ext cx="9144000" cy="1268760"/>
          </a:xfrm>
          <a:prstGeom prst="rect">
            <a:avLst/>
          </a:prstGeom>
          <a:solidFill>
            <a:srgbClr val="069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v-SE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8F7FEB-0D65-B843-BFD2-48BF7AF9A764}"/>
              </a:ext>
            </a:extLst>
          </p:cNvPr>
          <p:cNvCxnSpPr>
            <a:cxnSpLocks/>
          </p:cNvCxnSpPr>
          <p:nvPr/>
        </p:nvCxnSpPr>
        <p:spPr>
          <a:xfrm>
            <a:off x="3578218" y="1412776"/>
            <a:ext cx="0" cy="544522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A06A57-8302-0547-925B-8B991616CBD3}"/>
              </a:ext>
            </a:extLst>
          </p:cNvPr>
          <p:cNvCxnSpPr>
            <a:cxnSpLocks/>
          </p:cNvCxnSpPr>
          <p:nvPr/>
        </p:nvCxnSpPr>
        <p:spPr>
          <a:xfrm>
            <a:off x="6023992" y="1404825"/>
            <a:ext cx="0" cy="544522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6E2499-2CB7-154F-912C-419A07D3823C}"/>
              </a:ext>
            </a:extLst>
          </p:cNvPr>
          <p:cNvCxnSpPr>
            <a:cxnSpLocks/>
          </p:cNvCxnSpPr>
          <p:nvPr/>
        </p:nvCxnSpPr>
        <p:spPr>
          <a:xfrm>
            <a:off x="8581797" y="1404825"/>
            <a:ext cx="0" cy="544522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B881DA4-0E5A-3946-A9ED-AF67E025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" r="1470"/>
          <a:stretch/>
        </p:blipFill>
        <p:spPr>
          <a:xfrm>
            <a:off x="1562162" y="2979204"/>
            <a:ext cx="1872117" cy="9110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73E2E32-E605-4E4F-AD86-C428D609E9EE}"/>
              </a:ext>
            </a:extLst>
          </p:cNvPr>
          <p:cNvGrpSpPr/>
          <p:nvPr/>
        </p:nvGrpSpPr>
        <p:grpSpPr>
          <a:xfrm>
            <a:off x="6168009" y="2587164"/>
            <a:ext cx="2319841" cy="1695140"/>
            <a:chOff x="4268383" y="2636912"/>
            <a:chExt cx="2319841" cy="16951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A5D50F-9CDA-A94D-85D7-0359279963E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894778" y="2636912"/>
              <a:ext cx="1067050" cy="961371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BAC8C4-BA88-FD46-8D4E-6DCEA578A26C}"/>
                </a:ext>
              </a:extLst>
            </p:cNvPr>
            <p:cNvGrpSpPr/>
            <p:nvPr/>
          </p:nvGrpSpPr>
          <p:grpSpPr>
            <a:xfrm>
              <a:off x="4268383" y="3631814"/>
              <a:ext cx="2319841" cy="700238"/>
              <a:chOff x="4268383" y="3631814"/>
              <a:chExt cx="2319841" cy="70023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B860701-26E4-9047-BBB1-79070361E6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222" r="51822" b="66061"/>
              <a:stretch/>
            </p:blipFill>
            <p:spPr>
              <a:xfrm>
                <a:off x="5282447" y="3631814"/>
                <a:ext cx="1305777" cy="70023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3EF7608-C774-824B-B981-C27356443E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56" t="5892" r="57678" b="66960"/>
              <a:stretch/>
            </p:blipFill>
            <p:spPr>
              <a:xfrm>
                <a:off x="4268383" y="3650939"/>
                <a:ext cx="1104900" cy="661988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E31DAEE-7BDB-3B43-A57C-5A354729AF70}"/>
              </a:ext>
            </a:extLst>
          </p:cNvPr>
          <p:cNvSpPr txBox="1"/>
          <p:nvPr/>
        </p:nvSpPr>
        <p:spPr>
          <a:xfrm>
            <a:off x="1886151" y="14543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Analog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29FB2-2C6D-0742-8CDE-024C21AD72F3}"/>
              </a:ext>
            </a:extLst>
          </p:cNvPr>
          <p:cNvSpPr txBox="1"/>
          <p:nvPr/>
        </p:nvSpPr>
        <p:spPr>
          <a:xfrm>
            <a:off x="4182541" y="14543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8B6FFD-9D8E-6440-B1B5-E6092D3FA4BD}"/>
              </a:ext>
            </a:extLst>
          </p:cNvPr>
          <p:cNvSpPr txBox="1"/>
          <p:nvPr/>
        </p:nvSpPr>
        <p:spPr>
          <a:xfrm>
            <a:off x="6715860" y="14543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Logical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594868-1FBE-BB40-AEB4-87D44A276EB0}"/>
              </a:ext>
            </a:extLst>
          </p:cNvPr>
          <p:cNvSpPr txBox="1"/>
          <p:nvPr/>
        </p:nvSpPr>
        <p:spPr>
          <a:xfrm>
            <a:off x="9030622" y="145439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B76C23-FD96-4F4E-86F4-66B1925E1173}"/>
              </a:ext>
            </a:extLst>
          </p:cNvPr>
          <p:cNvSpPr txBox="1"/>
          <p:nvPr/>
        </p:nvSpPr>
        <p:spPr>
          <a:xfrm>
            <a:off x="8796892" y="1908685"/>
            <a:ext cx="1691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 sz="1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(tof, r, </a:t>
            </a:r>
            <a:r>
              <a:rPr lang="sv-SE" sz="1400">
                <a:solidFill>
                  <a:prstClr val="black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j, q</a:t>
            </a:r>
            <a:r>
              <a:rPr lang="sv-SE" sz="1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EDEE7-5A12-9048-9E52-8136F58D5630}"/>
              </a:ext>
            </a:extLst>
          </p:cNvPr>
          <p:cNvSpPr txBox="1"/>
          <p:nvPr/>
        </p:nvSpPr>
        <p:spPr>
          <a:xfrm>
            <a:off x="6447612" y="1908685"/>
            <a:ext cx="1760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 sz="1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sv-SE" sz="1400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tof</a:t>
            </a:r>
            <a:r>
              <a:rPr lang="sv-SE" sz="1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pixel)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D77F46-67B9-3D44-97C8-2D743398F830}"/>
              </a:ext>
            </a:extLst>
          </p:cNvPr>
          <p:cNvSpPr txBox="1"/>
          <p:nvPr/>
        </p:nvSpPr>
        <p:spPr>
          <a:xfrm>
            <a:off x="3655779" y="1908683"/>
            <a:ext cx="2277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 sz="1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(t, </a:t>
            </a:r>
            <a:r>
              <a:rPr lang="sv-SE" sz="1400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FEN, RING, ch, adc</a:t>
            </a:r>
            <a:r>
              <a:rPr lang="sv-SE" sz="1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D4BBEE-1AAE-5A46-8F57-064A0D807455}"/>
              </a:ext>
            </a:extLst>
          </p:cNvPr>
          <p:cNvSpPr txBox="1"/>
          <p:nvPr/>
        </p:nvSpPr>
        <p:spPr>
          <a:xfrm>
            <a:off x="1471277" y="1908684"/>
            <a:ext cx="2053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 sz="1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sv-SE" sz="1400" i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V(t), A(t), Ohm</a:t>
            </a:r>
            <a:r>
              <a:rPr lang="sv-SE" sz="14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E940A-C102-FB4C-B229-FDABF634AD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/>
          <a:stretch/>
        </p:blipFill>
        <p:spPr>
          <a:xfrm>
            <a:off x="8819129" y="2538257"/>
            <a:ext cx="1647125" cy="1792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0079C-1C60-FF47-BC45-2132A3BB06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/>
          <a:stretch/>
        </p:blipFill>
        <p:spPr>
          <a:xfrm>
            <a:off x="3643463" y="2788174"/>
            <a:ext cx="2302295" cy="12931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AE3BB71-1E04-8542-A733-36BB30E64944}"/>
              </a:ext>
            </a:extLst>
          </p:cNvPr>
          <p:cNvSpPr txBox="1"/>
          <p:nvPr/>
        </p:nvSpPr>
        <p:spPr>
          <a:xfrm>
            <a:off x="6706358" y="47142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EFU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D5E3E2F-9CF1-0F42-A35E-7355AF631699}"/>
              </a:ext>
            </a:extLst>
          </p:cNvPr>
          <p:cNvSpPr/>
          <p:nvPr/>
        </p:nvSpPr>
        <p:spPr>
          <a:xfrm>
            <a:off x="2490858" y="5072621"/>
            <a:ext cx="7128792" cy="3742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FEF3B6-4DB3-854C-92C2-94C016CBD649}"/>
              </a:ext>
            </a:extLst>
          </p:cNvPr>
          <p:cNvSpPr txBox="1"/>
          <p:nvPr/>
        </p:nvSpPr>
        <p:spPr>
          <a:xfrm>
            <a:off x="4182541" y="462189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</a:p>
          <a:p>
            <a:pPr algn="ctr">
              <a:defRPr/>
            </a:pPr>
            <a:r>
              <a:rPr lang="sv-SE"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Backend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18F94D-1D0E-0F4F-9DFB-0E04CE7214E3}"/>
              </a:ext>
            </a:extLst>
          </p:cNvPr>
          <p:cNvSpPr txBox="1"/>
          <p:nvPr/>
        </p:nvSpPr>
        <p:spPr>
          <a:xfrm>
            <a:off x="1886621" y="462189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</a:p>
          <a:p>
            <a:pPr algn="ctr">
              <a:defRPr/>
            </a:pPr>
            <a:r>
              <a:rPr lang="sv-SE"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Frontend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37B8E6-6E78-5A4B-8F58-A25D70E95581}"/>
              </a:ext>
            </a:extLst>
          </p:cNvPr>
          <p:cNvSpPr txBox="1"/>
          <p:nvPr/>
        </p:nvSpPr>
        <p:spPr>
          <a:xfrm>
            <a:off x="9007582" y="47142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sv-SE" sz="12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scipp</a:t>
            </a:r>
            <a:endParaRPr lang="sv-SE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63C783-0427-8742-9FAF-752817B44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629" y="4193127"/>
            <a:ext cx="629960" cy="13959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76613F5-DD77-604D-A186-009453E6C4A0}"/>
              </a:ext>
            </a:extLst>
          </p:cNvPr>
          <p:cNvSpPr txBox="1"/>
          <p:nvPr/>
        </p:nvSpPr>
        <p:spPr>
          <a:xfrm>
            <a:off x="3578219" y="5661248"/>
            <a:ext cx="2445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v-SE" sz="1000" b="1">
                <a:solidFill>
                  <a:prstClr val="black"/>
                </a:solidFill>
                <a:latin typeface="Calibri"/>
              </a:rPr>
              <a:t>Deals with instrument configuration identifiers such as rings and front –end nodes + other digital and digitized values: grids, wires, strips, tubes, amplitudes or ADC values.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FD073-A57D-624C-A200-172A611A941E}"/>
              </a:ext>
            </a:extLst>
          </p:cNvPr>
          <p:cNvSpPr txBox="1"/>
          <p:nvPr/>
        </p:nvSpPr>
        <p:spPr>
          <a:xfrm>
            <a:off x="6023992" y="5661248"/>
            <a:ext cx="2445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v-SE" sz="1000" b="1">
                <a:solidFill>
                  <a:prstClr val="black"/>
                </a:solidFill>
                <a:latin typeface="Calibri"/>
              </a:rPr>
              <a:t>This step abstract all information on the left away and provides a 2D (3D) detector surface which can be used for commissio-ning, monitoring and calibration.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9A9E63-E1B1-2049-ACB3-C24B54AF0883}"/>
              </a:ext>
            </a:extLst>
          </p:cNvPr>
          <p:cNvSpPr txBox="1"/>
          <p:nvPr/>
        </p:nvSpPr>
        <p:spPr>
          <a:xfrm>
            <a:off x="1524001" y="5661248"/>
            <a:ext cx="2054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v-SE" sz="1000" b="1">
                <a:solidFill>
                  <a:prstClr val="black"/>
                </a:solidFill>
                <a:latin typeface="Calibri"/>
              </a:rPr>
              <a:t>Conversion electronics ultimately measures charge, current or voltages.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2CAA83-3DF1-2F4F-A8E7-B757DBEF7802}"/>
              </a:ext>
            </a:extLst>
          </p:cNvPr>
          <p:cNvSpPr txBox="1"/>
          <p:nvPr/>
        </p:nvSpPr>
        <p:spPr>
          <a:xfrm>
            <a:off x="8545199" y="5628614"/>
            <a:ext cx="2122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v-SE" sz="1000" b="1">
                <a:solidFill>
                  <a:prstClr val="black"/>
                </a:solidFill>
                <a:latin typeface="Calibri"/>
              </a:rPr>
              <a:t>Here, pixels are 'connected' with the physical instrument geometry: lengths, angles and detection volumes.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4B350-5DC9-0544-99AA-EF84C3B5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 Event Processing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28C3EF-1BD6-5940-A154-AA23BC7AD4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Series of Agreed Mappings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B956F1-C15C-194F-A674-93779A2D05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793" y="6223620"/>
            <a:ext cx="1181100" cy="5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3857703-5313-EF92-A816-78E42EA32D76}"/>
              </a:ext>
            </a:extLst>
          </p:cNvPr>
          <p:cNvSpPr/>
          <p:nvPr/>
        </p:nvSpPr>
        <p:spPr>
          <a:xfrm>
            <a:off x="4929809" y="1648762"/>
            <a:ext cx="4108175" cy="1745238"/>
          </a:xfrm>
          <a:prstGeom prst="roundRect">
            <a:avLst>
              <a:gd name="adj" fmla="val 10000"/>
            </a:avLst>
          </a:prstGeom>
          <a:solidFill>
            <a:schemeClr val="tx2">
              <a:lumMod val="50000"/>
              <a:lumOff val="5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SE" dirty="0"/>
              <a:t>Detector Group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AC2B4BF-E09B-A46F-89A8-6F0238E06874}"/>
              </a:ext>
            </a:extLst>
          </p:cNvPr>
          <p:cNvSpPr/>
          <p:nvPr/>
        </p:nvSpPr>
        <p:spPr>
          <a:xfrm>
            <a:off x="9037984" y="1648762"/>
            <a:ext cx="2669820" cy="1745238"/>
          </a:xfrm>
          <a:prstGeom prst="roundRect">
            <a:avLst>
              <a:gd name="adj" fmla="val 10000"/>
            </a:avLst>
          </a:prstGeom>
          <a:solidFill>
            <a:schemeClr val="tx2">
              <a:lumMod val="50000"/>
              <a:lumOff val="5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SE" dirty="0"/>
              <a:t>ECDC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FFE39A-C6B6-3422-53F2-C6FB5EAE8229}"/>
              </a:ext>
            </a:extLst>
          </p:cNvPr>
          <p:cNvSpPr/>
          <p:nvPr/>
        </p:nvSpPr>
        <p:spPr>
          <a:xfrm>
            <a:off x="484197" y="1648763"/>
            <a:ext cx="4445612" cy="1745238"/>
          </a:xfrm>
          <a:prstGeom prst="roundRect">
            <a:avLst>
              <a:gd name="adj" fmla="val 10000"/>
            </a:avLst>
          </a:prstGeom>
          <a:solidFill>
            <a:schemeClr val="tx2">
              <a:lumMod val="50000"/>
              <a:lumOff val="5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SE" dirty="0"/>
              <a:t>Instrument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9E5F001-479C-AF37-392C-A43BCE117278}"/>
              </a:ext>
            </a:extLst>
          </p:cNvPr>
          <p:cNvGraphicFramePr/>
          <p:nvPr/>
        </p:nvGraphicFramePr>
        <p:xfrm>
          <a:off x="1094400" y="1781284"/>
          <a:ext cx="9359999" cy="1745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Detector Readout</a:t>
            </a:r>
            <a:r>
              <a:rPr lang="en-US" dirty="0"/>
              <a:t> Chain</a:t>
            </a:r>
            <a:endParaRPr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BE216-1722-068D-4CC7-7576BCC3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3869704"/>
            <a:ext cx="4993785" cy="2460758"/>
          </a:xfrm>
        </p:spPr>
        <p:txBody>
          <a:bodyPr/>
          <a:lstStyle/>
          <a:p>
            <a:r>
              <a:rPr lang="en-SE" dirty="0"/>
              <a:t>For the data flow the ring &amp; readout master are transparent.</a:t>
            </a:r>
          </a:p>
          <a:p>
            <a:r>
              <a:rPr lang="en-SE" dirty="0"/>
              <a:t>The readout master provides timing and slow control to assister &amp; frontends. </a:t>
            </a:r>
            <a:br>
              <a:rPr lang="en-SE" dirty="0"/>
            </a:br>
            <a:r>
              <a:rPr lang="en-SE" dirty="0"/>
              <a:t>Not shown.</a:t>
            </a:r>
          </a:p>
          <a:p>
            <a:r>
              <a:rPr lang="en-SE" dirty="0"/>
              <a:t>The readout master is also agnostic to the slow control (thresholds, gains, offsets, operations modes, etc)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6FB2DE-4A54-8AE8-2407-7090F7E6CE9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3869702"/>
            <a:ext cx="4993785" cy="2460759"/>
          </a:xfrm>
        </p:spPr>
        <p:txBody>
          <a:bodyPr/>
          <a:lstStyle/>
          <a:p>
            <a:r>
              <a:rPr lang="en-SE" dirty="0"/>
              <a:t>That means the following things need to be verified:</a:t>
            </a:r>
          </a:p>
          <a:p>
            <a:pPr lvl="1"/>
            <a:r>
              <a:rPr lang="en-GB" dirty="0"/>
              <a:t>Ring operation</a:t>
            </a:r>
          </a:p>
          <a:p>
            <a:pPr lvl="1"/>
            <a:r>
              <a:rPr lang="en-GB" dirty="0"/>
              <a:t>T</a:t>
            </a:r>
            <a:r>
              <a:rPr lang="en-SE" dirty="0"/>
              <a:t>iming synchronisation</a:t>
            </a:r>
          </a:p>
          <a:p>
            <a:pPr lvl="1"/>
            <a:r>
              <a:rPr lang="en-SE" dirty="0"/>
              <a:t>Data format &amp; interpretation</a:t>
            </a:r>
          </a:p>
          <a:p>
            <a:pPr lvl="1"/>
            <a:r>
              <a:rPr lang="en-SE" dirty="0"/>
              <a:t>Frontend slow control</a:t>
            </a:r>
          </a:p>
          <a:p>
            <a:pPr lvl="1"/>
            <a:r>
              <a:rPr lang="en-SE" dirty="0"/>
              <a:t>+ auxillary slow control (HV, gas, etc)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AAC5BA-F32D-79C3-8795-2185391851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Used by most instruments – data path, simplified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2902-69B7-A10C-B14D-FF1F3F67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ODIN – Hamamatsu Orca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E72E09-10A2-9E0C-458A-F1AFC88F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339-53BC-4E33-8BD6-3CA286BDE3E6}" type="datetime1">
              <a:rPr lang="sv-SE" smtClean="0"/>
              <a:t>2023-04-17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6E3E2B-C186-E359-7C65-81CAB34C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86588-048B-11AF-7B01-68A6CA51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83FBD-7DB4-5656-D67D-AC1C07C56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SE"/>
              <a:t>Hardware at ESS</a:t>
            </a:r>
          </a:p>
          <a:p>
            <a:pPr lvl="1"/>
            <a:r>
              <a:rPr lang="en-SE"/>
              <a:t>Camera is working within EPICS area detetctor framework.</a:t>
            </a:r>
          </a:p>
          <a:p>
            <a:pPr lvl="1"/>
            <a:r>
              <a:rPr lang="en-SE"/>
              <a:t>Allows basic data acquisition and control of parameters (some items still TBD).</a:t>
            </a:r>
          </a:p>
          <a:p>
            <a:pPr lvl="1"/>
            <a:r>
              <a:rPr lang="en-GB"/>
              <a:t>T</a:t>
            </a:r>
            <a:r>
              <a:rPr lang="en-SE"/>
              <a:t>iming integration happens via connection to MRF event receiver. Verfication is ongoing to confirm</a:t>
            </a:r>
          </a:p>
          <a:p>
            <a:pPr lvl="2"/>
            <a:r>
              <a:rPr lang="en-GB"/>
              <a:t>S</a:t>
            </a:r>
            <a:r>
              <a:rPr lang="en-SE"/>
              <a:t>ynchonisation to “ESS time”</a:t>
            </a:r>
          </a:p>
          <a:p>
            <a:pPr lvl="2"/>
            <a:r>
              <a:rPr lang="en-SE"/>
              <a:t>No drift or undue jitter</a:t>
            </a:r>
          </a:p>
          <a:p>
            <a:pPr lvl="2"/>
            <a:r>
              <a:rPr lang="en-SE"/>
              <a:t>Not dropping frames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6265A1-3EA0-75D3-D232-264E9505E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/>
              <a:t>Camera – non-event mode for imaging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B25F88-ECC8-E55D-CF61-A9E0AACD0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053" y="3444040"/>
            <a:ext cx="4551947" cy="3413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772AF-0C96-3A42-29FD-5188325A7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052" y="15040"/>
            <a:ext cx="4551947" cy="3413960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35643F7C-630C-705D-BB64-23C9774AB3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499D645-F71E-1021-ABD3-C78301B1A3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2459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D7CA8-4547-9A33-A8F7-5B28FA50F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ODIN – Timepix3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D9E9A-97F6-12C7-3CA0-37A19913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0339-53BC-4E33-8BD6-3CA286BDE3E6}" type="datetime1">
              <a:rPr lang="sv-SE" smtClean="0"/>
              <a:t>2023-04-17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89ED7-CE79-4FF9-BDD8-33EEBF32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4D5EB-EFBF-104C-92B5-784764D5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23742A5-5C9A-F137-36C5-83AD40FE74B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 rot="5400000">
            <a:off x="8019257" y="2667651"/>
            <a:ext cx="3576637" cy="4768850"/>
          </a:xfr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D9E4A28-1D5C-957D-20B0-C16ECCBE60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/>
              <a:t>Commercial event-mode detector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3327D12-261F-B759-4607-7078B8D46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23149" y="17605"/>
            <a:ext cx="4768851" cy="3576638"/>
          </a:xfrm>
        </p:spPr>
      </p:pic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EBD87F22-25DB-9F1C-F307-D3B6FB00EA5C}"/>
              </a:ext>
            </a:extLst>
          </p:cNvPr>
          <p:cNvSpPr txBox="1">
            <a:spLocks/>
          </p:cNvSpPr>
          <p:nvPr/>
        </p:nvSpPr>
        <p:spPr>
          <a:xfrm>
            <a:off x="1094400" y="1562400"/>
            <a:ext cx="4993785" cy="4768062"/>
          </a:xfrm>
          <a:prstGeom prst="rect">
            <a:avLst/>
          </a:prstGeom>
        </p:spPr>
        <p:txBody>
          <a:bodyPr vert="horz" lIns="0" tIns="45720" rIns="18000" bIns="45720" rtlCol="0" anchor="ctr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Hardware at ESS &amp; </a:t>
            </a:r>
            <a:br>
              <a:rPr lang="en-US" dirty="0"/>
            </a:br>
            <a:r>
              <a:rPr lang="en-US" dirty="0"/>
              <a:t>Basic functionality reproduced </a:t>
            </a:r>
          </a:p>
          <a:p>
            <a:pPr lvl="1"/>
            <a:r>
              <a:rPr lang="en-US" dirty="0"/>
              <a:t>There are multiple operations modes and integration options that can meet the instrument team’s requirements</a:t>
            </a:r>
          </a:p>
          <a:p>
            <a:pPr lvl="2"/>
            <a:r>
              <a:rPr lang="en-US" dirty="0"/>
              <a:t>Vendor software vs ESS control</a:t>
            </a:r>
          </a:p>
          <a:p>
            <a:pPr lvl="2"/>
            <a:r>
              <a:rPr lang="en-US" dirty="0"/>
              <a:t>Standalone operations with MRF EVR vs ESS detector readout master integration</a:t>
            </a:r>
          </a:p>
          <a:p>
            <a:pPr lvl="2"/>
            <a:r>
              <a:rPr lang="en-US" dirty="0"/>
              <a:t>Under evaluation</a:t>
            </a:r>
          </a:p>
          <a:p>
            <a:pPr lvl="1"/>
            <a:r>
              <a:rPr lang="en-US" dirty="0" err="1"/>
              <a:t>LoskoVision</a:t>
            </a:r>
            <a:r>
              <a:rPr lang="en-US" dirty="0"/>
              <a:t>-style acquisition/reduction similar to “standard” ESS live detector event formation mode </a:t>
            </a:r>
          </a:p>
        </p:txBody>
      </p:sp>
    </p:spTree>
    <p:extLst>
      <p:ext uri="{BB962C8B-B14F-4D97-AF65-F5344CB8AC3E}">
        <p14:creationId xmlns:p14="http://schemas.microsoft.com/office/powerpoint/2010/main" val="151111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ECDC for Spectroscopy</a:t>
            </a:r>
            <a:endParaRPr lang="sv-SE" sz="24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5" y="4506013"/>
            <a:ext cx="6290892" cy="1559566"/>
          </a:xfrm>
        </p:spPr>
        <p:txBody>
          <a:bodyPr/>
          <a:lstStyle/>
          <a:p>
            <a:r>
              <a:rPr lang="en-GB" dirty="0"/>
              <a:t>Spectroscopy</a:t>
            </a:r>
            <a:r>
              <a:rPr lang="sv-SE" dirty="0"/>
              <a:t> STAP</a:t>
            </a:r>
          </a:p>
          <a:p>
            <a:br>
              <a:rPr lang="sv-SE" dirty="0"/>
            </a:br>
            <a:r>
              <a:rPr lang="sv-SE" dirty="0"/>
              <a:t>PRESENTED BY Tobias richter</a:t>
            </a:r>
          </a:p>
          <a:p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  <a:prstGeom prst="rect">
            <a:avLst/>
          </a:prstGeom>
        </p:spPr>
        <p:txBody>
          <a:bodyPr vert="horz" lIns="91440" tIns="18000" rIns="91440" bIns="18000" rtlCol="0" anchor="t" anchorCtr="0"/>
          <a:lstStyle>
            <a:defPPr>
              <a:defRPr lang="sv-SE"/>
            </a:defPPr>
            <a:lvl1pPr marL="0" algn="l" defTabSz="914400" rtl="0" eaLnBrk="1" latinLnBrk="0" hangingPunct="1">
              <a:defRPr sz="1200" b="1" kern="1200" spc="8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2023-04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9D1C5-7FBE-0745-B77D-6F445C5BE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7261" y="6281192"/>
            <a:ext cx="695072" cy="29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5BA8-D01D-0D4A-A1C3-A618ECA3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Interface Specifications + Timelines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CA097-FBF7-7A40-AF10-28DE80F1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2023-04-25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E3286-2057-3845-9ED1-E7033348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9A09D-B201-6B4A-BF4B-063A1F6C2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31961-3420-2A4E-9EB4-B3C4665E2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448561" cy="4768062"/>
          </a:xfrm>
        </p:spPr>
        <p:txBody>
          <a:bodyPr/>
          <a:lstStyle/>
          <a:p>
            <a:r>
              <a:rPr lang="en-GB" sz="1800" dirty="0"/>
              <a:t>For the early instruments getting everything ready relatively soon should be a priority. </a:t>
            </a:r>
          </a:p>
          <a:p>
            <a:r>
              <a:rPr lang="en-GB" sz="1800" dirty="0"/>
              <a:t>We need to establish a joint timeline for </a:t>
            </a:r>
          </a:p>
          <a:p>
            <a:pPr lvl="1"/>
            <a:r>
              <a:rPr lang="en-GB" sz="1800" dirty="0"/>
              <a:t>finalising designs</a:t>
            </a:r>
          </a:p>
          <a:p>
            <a:pPr lvl="1"/>
            <a:r>
              <a:rPr lang="en-GB" sz="1800" dirty="0"/>
              <a:t>setting up tests</a:t>
            </a:r>
          </a:p>
          <a:p>
            <a:pPr lvl="1"/>
            <a:r>
              <a:rPr lang="en-GB" sz="1800" dirty="0"/>
              <a:t>preparing slow control</a:t>
            </a:r>
          </a:p>
          <a:p>
            <a:pPr lvl="1"/>
            <a:r>
              <a:rPr lang="en-GB" sz="1800" dirty="0"/>
              <a:t>implementation &amp; verification</a:t>
            </a:r>
          </a:p>
          <a:p>
            <a:pPr lvl="1"/>
            <a:r>
              <a:rPr lang="en-GB" sz="1800" dirty="0"/>
              <a:t>production</a:t>
            </a:r>
          </a:p>
          <a:p>
            <a:pPr lvl="1"/>
            <a:r>
              <a:rPr lang="en-GB" sz="1800" dirty="0"/>
              <a:t>delivery with FAT/SAT</a:t>
            </a:r>
          </a:p>
          <a:p>
            <a:pPr lvl="1"/>
            <a:r>
              <a:rPr lang="en-GB" sz="1800" dirty="0"/>
              <a:t>cold and hot commissioning</a:t>
            </a:r>
          </a:p>
          <a:p>
            <a:pPr lvl="1"/>
            <a:r>
              <a:rPr lang="en-GB" sz="1800" dirty="0"/>
              <a:t>calibration </a:t>
            </a:r>
          </a:p>
          <a:p>
            <a:r>
              <a:rPr lang="en-GB" sz="1800" dirty="0"/>
              <a:t>Discovering tasks or issues late is not fun!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B21FE6-2D58-F84A-B8DD-53FF78C57C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05615" y="2733774"/>
            <a:ext cx="6273277" cy="3596688"/>
          </a:xfrm>
        </p:spPr>
        <p:txBody>
          <a:bodyPr/>
          <a:lstStyle/>
          <a:p>
            <a:r>
              <a:rPr lang="en-GB" dirty="0"/>
              <a:t>Interface definition status for a random </a:t>
            </a:r>
            <a:br>
              <a:rPr lang="en-GB" dirty="0"/>
            </a:br>
            <a:r>
              <a:rPr lang="en-GB" dirty="0"/>
              <a:t>selection of Instruments. See:</a:t>
            </a:r>
          </a:p>
          <a:p>
            <a:pPr algn="ctr"/>
            <a:r>
              <a:rPr lang="en-GB" sz="1400" dirty="0">
                <a:hlinkClick r:id="rId2"/>
              </a:rPr>
              <a:t>https://confluence.esss.lu.se/display/ECDC/Instrument+Status+Overview</a:t>
            </a:r>
            <a:endParaRPr lang="en-GB" sz="1400" dirty="0"/>
          </a:p>
          <a:p>
            <a:pPr algn="ctr"/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B08FB7-93FB-B340-8D9B-BB7534A0D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27846-8D73-EC42-9D7B-693A500B2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615" y="1582910"/>
            <a:ext cx="6327242" cy="1219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BCFFE2-F111-EB4B-A3D7-209CBC006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793" y="6223620"/>
            <a:ext cx="1181100" cy="503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6ED44A-9EFE-474D-9E3B-8745073A1173}"/>
              </a:ext>
            </a:extLst>
          </p:cNvPr>
          <p:cNvSpPr txBox="1"/>
          <p:nvPr/>
        </p:nvSpPr>
        <p:spPr>
          <a:xfrm>
            <a:off x="6023728" y="5967167"/>
            <a:ext cx="18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>
              <a:solidFill>
                <a:srgbClr val="666666"/>
              </a:solidFill>
              <a:hlinkClick r:id="rId2"/>
            </a:endParaRPr>
          </a:p>
          <a:p>
            <a:endParaRPr lang="en-GB" sz="1600" dirty="0">
              <a:solidFill>
                <a:srgbClr val="666666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58D41EF-0B37-1840-97CF-90DF04BA65ED}"/>
              </a:ext>
            </a:extLst>
          </p:cNvPr>
          <p:cNvSpPr txBox="1">
            <a:spLocks/>
          </p:cNvSpPr>
          <p:nvPr/>
        </p:nvSpPr>
        <p:spPr>
          <a:xfrm>
            <a:off x="6778752" y="3820389"/>
            <a:ext cx="3718864" cy="237755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Other information of interest:</a:t>
            </a:r>
          </a:p>
          <a:p>
            <a:pPr lvl="1"/>
            <a:r>
              <a:rPr lang="en-GB" sz="1600" dirty="0"/>
              <a:t>detector geometry</a:t>
            </a:r>
          </a:p>
          <a:p>
            <a:pPr lvl="1"/>
            <a:r>
              <a:rPr lang="en-GB" sz="1600" dirty="0"/>
              <a:t>Rates (global, local, peak, average)</a:t>
            </a:r>
          </a:p>
          <a:p>
            <a:pPr lvl="1"/>
            <a:r>
              <a:rPr lang="en-GB" sz="1600" dirty="0"/>
              <a:t>operation modes</a:t>
            </a:r>
          </a:p>
          <a:p>
            <a:pPr lvl="1"/>
            <a:r>
              <a:rPr lang="en-GB" sz="1600" dirty="0"/>
              <a:t>commissioning plans</a:t>
            </a:r>
          </a:p>
          <a:p>
            <a:pPr lvl="1"/>
            <a:r>
              <a:rPr lang="en-GB" sz="1600" dirty="0"/>
              <a:t>calibration procedures</a:t>
            </a:r>
          </a:p>
          <a:p>
            <a:pPr lvl="1"/>
            <a:r>
              <a:rPr lang="en-GB" sz="1600" dirty="0"/>
              <a:t>etc</a:t>
            </a:r>
          </a:p>
        </p:txBody>
      </p:sp>
    </p:spTree>
    <p:extLst>
      <p:ext uri="{BB962C8B-B14F-4D97-AF65-F5344CB8AC3E}">
        <p14:creationId xmlns:p14="http://schemas.microsoft.com/office/powerpoint/2010/main" val="32956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79EC90-3217-FEBA-7DAA-00E8B574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Detector Integration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D53BB-2DA8-FE35-BAD7-B5A5BB57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09B3-8719-45C7-BE20-BC56EA367BE6}" type="datetime1">
              <a:rPr lang="sv-SE" smtClean="0"/>
              <a:t>2023-04-17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3DB255-9FE0-A0B7-536E-03DE3CC70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1"/>
            <a:r>
              <a:rPr lang="en-SE" dirty="0"/>
              <a:t>BIFROST</a:t>
            </a:r>
          </a:p>
          <a:p>
            <a:pPr lvl="2"/>
            <a:r>
              <a:rPr lang="en-SE" dirty="0"/>
              <a:t>Good progress. Status as expected with respect to instrument schedule.</a:t>
            </a:r>
          </a:p>
          <a:p>
            <a:pPr lvl="1"/>
            <a:r>
              <a:rPr lang="en-SE" dirty="0"/>
              <a:t>C-SPEC &amp; MIRACLES</a:t>
            </a:r>
          </a:p>
          <a:p>
            <a:pPr lvl="2"/>
            <a:r>
              <a:rPr lang="en-SE" dirty="0"/>
              <a:t>Expecting a solution similar to BIFROST, joining CAEN common effort</a:t>
            </a:r>
          </a:p>
          <a:p>
            <a:pPr lvl="1"/>
            <a:r>
              <a:rPr lang="en-SE" dirty="0"/>
              <a:t>T-REX</a:t>
            </a:r>
          </a:p>
          <a:p>
            <a:pPr lvl="2"/>
            <a:r>
              <a:rPr lang="en-GB" dirty="0"/>
              <a:t>Probably VMM based, no details known</a:t>
            </a:r>
          </a:p>
          <a:p>
            <a:pPr lvl="1"/>
            <a:r>
              <a:rPr lang="en-GB" dirty="0"/>
              <a:t>VESPA</a:t>
            </a:r>
          </a:p>
          <a:p>
            <a:pPr lvl="2"/>
            <a:r>
              <a:rPr lang="en-GB" dirty="0"/>
              <a:t>Nothing known yet</a:t>
            </a:r>
          </a:p>
          <a:p>
            <a:pPr lvl="1"/>
            <a:r>
              <a:rPr lang="en-SE" dirty="0"/>
              <a:t>Beam Monitors</a:t>
            </a:r>
          </a:p>
          <a:p>
            <a:pPr lvl="2"/>
            <a:r>
              <a:rPr lang="en-SE" dirty="0"/>
              <a:t>CDT electronics somewhat known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EF6FF7-770F-53C7-A0D5-9F8CDE6ECD8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anchor="ctr"/>
          <a:lstStyle/>
          <a:p>
            <a:r>
              <a:rPr lang="en-SE" dirty="0"/>
              <a:t>Event formation (coincidence building, location refinement, etc) in software requires intricate knowledge of frontends and data.</a:t>
            </a:r>
          </a:p>
          <a:p>
            <a:endParaRPr lang="en-SE" dirty="0"/>
          </a:p>
          <a:p>
            <a:r>
              <a:rPr lang="en-SE" dirty="0"/>
              <a:t>Main detector functionality and event formation are on a good way, where there is test data and agreements:</a:t>
            </a:r>
          </a:p>
          <a:p>
            <a:r>
              <a:rPr lang="en-GB" sz="2000" dirty="0">
                <a:hlinkClick r:id="rId2"/>
              </a:rPr>
              <a:t>https://confluence.esss.lu.se/display/ECDC/Instrument+Status+Overview</a:t>
            </a:r>
            <a:endParaRPr lang="en-SE" dirty="0"/>
          </a:p>
          <a:p>
            <a:r>
              <a:rPr lang="en-SE" dirty="0"/>
              <a:t>Slow control (frontends and services) and calibration could do with a little bit more attention.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570AB5-D009-E9EB-2BD6-659D40511F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Focus on First Instruments (all with commercial detectors)</a:t>
            </a:r>
          </a:p>
        </p:txBody>
      </p:sp>
    </p:spTree>
    <p:extLst>
      <p:ext uri="{BB962C8B-B14F-4D97-AF65-F5344CB8AC3E}">
        <p14:creationId xmlns:p14="http://schemas.microsoft.com/office/powerpoint/2010/main" val="29989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4E061CD6-0C86-6573-70DB-A8118C7C71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8791" t="4216" r="2022" b="6761"/>
          <a:stretch/>
        </p:blipFill>
        <p:spPr>
          <a:xfrm rot="3900000">
            <a:off x="5054715" y="-660484"/>
            <a:ext cx="8677866" cy="8178966"/>
          </a:xfrm>
          <a:custGeom>
            <a:avLst/>
            <a:gdLst>
              <a:gd name="connsiteX0" fmla="*/ 0 w 8677866"/>
              <a:gd name="connsiteY0" fmla="*/ 5280650 h 8178966"/>
              <a:gd name="connsiteX1" fmla="*/ 2462408 w 8677866"/>
              <a:gd name="connsiteY1" fmla="*/ 0 h 8178966"/>
              <a:gd name="connsiteX2" fmla="*/ 8677866 w 8677866"/>
              <a:gd name="connsiteY2" fmla="*/ 2898316 h 8178966"/>
              <a:gd name="connsiteX3" fmla="*/ 6215459 w 8677866"/>
              <a:gd name="connsiteY3" fmla="*/ 8178966 h 8178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7866" h="8178966">
                <a:moveTo>
                  <a:pt x="0" y="5280650"/>
                </a:moveTo>
                <a:lnTo>
                  <a:pt x="2462408" y="0"/>
                </a:lnTo>
                <a:lnTo>
                  <a:pt x="8677866" y="2898316"/>
                </a:lnTo>
                <a:lnTo>
                  <a:pt x="6215459" y="8178966"/>
                </a:lnTo>
                <a:close/>
              </a:path>
            </a:pathLst>
          </a:custGeom>
          <a:solidFill>
            <a:srgbClr val="ECECEC"/>
          </a:solidFill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43A7B25-CD68-727F-72D7-2BEC39AF0A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74220FD-637B-4C35-6A14-B53C99CF45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ADDD96-0B00-CC99-F745-4A6545E60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F0897A-5ED5-CBA4-A07C-A0A90C7E23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/>
              <a:t>Questions?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FA44C2-6BF0-B9F1-0C3F-D2A9E6EC88B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C77F0-B10F-CFEE-643E-1247EE5F70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8B7631-0404-653B-0AB2-03C99F32CCA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26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Main Activities and Scope Overview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sz="1800"/>
              <a:t>instrument and technique specific controls interfaces</a:t>
            </a:r>
          </a:p>
          <a:p>
            <a:pPr lvl="1"/>
            <a:r>
              <a:rPr lang="en-GB" sz="1800"/>
              <a:t>devices controls integration - sample environment, detectors, motion control, choppers</a:t>
            </a:r>
          </a:p>
          <a:p>
            <a:pPr lvl="1"/>
            <a:r>
              <a:rPr lang="en-GB" sz="1800"/>
              <a:t>standardised and long-time maintainable software integration</a:t>
            </a:r>
          </a:p>
          <a:p>
            <a:pPr lvl="1"/>
            <a:r>
              <a:rPr lang="en-GB" sz="1800"/>
              <a:t>interface to detector backend, detector specific software event formation </a:t>
            </a:r>
          </a:p>
          <a:p>
            <a:pPr lvl="1"/>
            <a:r>
              <a:rPr lang="en-GB" sz="1800"/>
              <a:t>timing and timing verification</a:t>
            </a:r>
          </a:p>
          <a:p>
            <a:pPr lvl="1"/>
            <a:r>
              <a:rPr lang="en-GB" sz="1800"/>
              <a:t>downstream data integration to DRAM via  NeXus files and live processing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52043-9ADA-0240-A289-12AB94E26BE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sz="1200" b="1"/>
              <a:t>Instrument Control System – Interface to ICS</a:t>
            </a:r>
            <a:br>
              <a:rPr lang="en-GB" sz="1200"/>
            </a:br>
            <a:r>
              <a:rPr lang="en-GB" sz="1200"/>
              <a:t>Deliver controls scope (for example timing system, network infrastructure, EPICS Infrastructure, IOCs, etc) to NSS Own the related requirements, milestones and priorities for activities in ICS/WP12 and NSS. Implement, evaluate, test and commission controls solutions.</a:t>
            </a:r>
          </a:p>
          <a:p>
            <a:r>
              <a:rPr lang="en-GB" sz="1200" b="1"/>
              <a:t>Event Formation</a:t>
            </a:r>
            <a:br>
              <a:rPr lang="en-GB" sz="1200"/>
            </a:br>
            <a:r>
              <a:rPr lang="en-GB" sz="1200"/>
              <a:t>Perform near real-time processing of digitised detector signals and produce neutron event information.</a:t>
            </a:r>
          </a:p>
          <a:p>
            <a:r>
              <a:rPr lang="en-GB" sz="1200" b="1"/>
              <a:t>Data Acquisition, Streaming and File Writing</a:t>
            </a:r>
            <a:br>
              <a:rPr lang="en-GB" sz="1200"/>
            </a:br>
            <a:r>
              <a:rPr lang="en-GB" sz="1200"/>
              <a:t>Reliably and accurately keep the scientific record of the experiments and measurements by monitoring all relevant parameters.</a:t>
            </a:r>
          </a:p>
          <a:p>
            <a:r>
              <a:rPr lang="en-GB" sz="1200" b="1"/>
              <a:t>Engineering Interfaces</a:t>
            </a:r>
            <a:br>
              <a:rPr lang="en-GB" sz="1200"/>
            </a:br>
            <a:r>
              <a:rPr lang="en-GB" sz="1200"/>
              <a:t>Provide operator interfaces for low level commissioning and maintenance of neutron instrument equipment.</a:t>
            </a:r>
          </a:p>
          <a:p>
            <a:r>
              <a:rPr lang="en-GB" sz="1200" b="1"/>
              <a:t>Scientific User Interface for Experiments</a:t>
            </a:r>
            <a:br>
              <a:rPr lang="en-GB" sz="1200"/>
            </a:br>
            <a:r>
              <a:rPr lang="en-GB" sz="1200"/>
              <a:t>Provide a workable solution for visiting scientists and ESS staff to efficiently control and monitor their experiments and measurements.</a:t>
            </a:r>
          </a:p>
          <a:p>
            <a:r>
              <a:rPr lang="en-GB" sz="1200" b="1"/>
              <a:t>Data Curation (Catalogue)</a:t>
            </a:r>
            <a:br>
              <a:rPr lang="en-GB" sz="1200"/>
            </a:br>
            <a:r>
              <a:rPr lang="en-GB" sz="1200"/>
              <a:t>Index files produced from experimental runs and with their relevant metadata. Keep track of downstream processing activities.</a:t>
            </a:r>
          </a:p>
          <a:p>
            <a:endParaRPr lang="en-GB" sz="1200"/>
          </a:p>
          <a:p>
            <a:endParaRPr lang="en-GB" sz="12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2C64D3-A2A1-0C44-86E0-21523DADA6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Experiment Control and Data Curation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5694A54-0A30-A84C-9798-782ED98963AA}"/>
              </a:ext>
            </a:extLst>
          </p:cNvPr>
          <p:cNvGrpSpPr/>
          <p:nvPr/>
        </p:nvGrpSpPr>
        <p:grpSpPr>
          <a:xfrm>
            <a:off x="86451" y="6077108"/>
            <a:ext cx="12105549" cy="991437"/>
            <a:chOff x="-583437" y="4215209"/>
            <a:chExt cx="12105549" cy="991437"/>
          </a:xfrm>
        </p:grpSpPr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35EC1538-23B6-4A49-B919-0D0228AB6295}"/>
                </a:ext>
              </a:extLst>
            </p:cNvPr>
            <p:cNvGrpSpPr/>
            <p:nvPr/>
          </p:nvGrpSpPr>
          <p:grpSpPr>
            <a:xfrm>
              <a:off x="-583437" y="4215209"/>
              <a:ext cx="2732946" cy="991433"/>
              <a:chOff x="0" y="0"/>
              <a:chExt cx="2543176" cy="991429"/>
            </a:xfrm>
            <a:gradFill>
              <a:gsLst>
                <a:gs pos="0">
                  <a:srgbClr val="5E437E"/>
                </a:gs>
                <a:gs pos="80000">
                  <a:srgbClr val="7B58A6"/>
                </a:gs>
                <a:gs pos="100000">
                  <a:srgbClr val="7B57A8"/>
                </a:gs>
              </a:gsLst>
              <a:lin ang="16200000" scaled="0"/>
            </a:gradFill>
          </p:grpSpPr>
          <p:sp>
            <p:nvSpPr>
              <p:cNvPr id="22" name="Chevron">
                <a:extLst>
                  <a:ext uri="{FF2B5EF4-FFF2-40B4-BE49-F238E27FC236}">
                    <a16:creationId xmlns:a16="http://schemas.microsoft.com/office/drawing/2014/main" id="{C08775BF-0879-A140-AD4A-3821B1916CFA}"/>
                  </a:ext>
                </a:extLst>
              </p:cNvPr>
              <p:cNvSpPr/>
              <p:nvPr/>
            </p:nvSpPr>
            <p:spPr>
              <a:xfrm>
                <a:off x="0" y="0"/>
                <a:ext cx="2543176" cy="991429"/>
              </a:xfrm>
              <a:prstGeom prst="chevron">
                <a:avLst>
                  <a:gd name="adj" fmla="val 50000"/>
                </a:avLst>
              </a:prstGeom>
              <a:grpFill/>
              <a:ln w="12700" cap="flat">
                <a:noFill/>
                <a:miter lim="400000"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r" defTabSz="758613">
                  <a:lnSpc>
                    <a:spcPct val="90000"/>
                  </a:lnSpc>
                  <a:spcBef>
                    <a:spcPts val="1600"/>
                  </a:spcBef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Experiment control">
                <a:extLst>
                  <a:ext uri="{FF2B5EF4-FFF2-40B4-BE49-F238E27FC236}">
                    <a16:creationId xmlns:a16="http://schemas.microsoft.com/office/drawing/2014/main" id="{8221287A-DB23-E447-9825-DA57DE8C79F8}"/>
                  </a:ext>
                </a:extLst>
              </p:cNvPr>
              <p:cNvSpPr txBox="1"/>
              <p:nvPr/>
            </p:nvSpPr>
            <p:spPr>
              <a:xfrm>
                <a:off x="495714" y="243720"/>
                <a:ext cx="1551748" cy="503988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2758" tIns="22758" rIns="22758" bIns="22758" numCol="1" anchor="ctr">
                <a:spAutoFit/>
              </a:bodyPr>
              <a:lstStyle>
                <a:lvl1pPr marL="457200" indent="-457200" defTabSz="758613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Helvetica"/>
                  <a:buChar char="•"/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indent="0" algn="r">
                  <a:buNone/>
                </a:pPr>
                <a:r>
                  <a:t>Experiment control</a:t>
                </a:r>
              </a:p>
            </p:txBody>
          </p:sp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98DB007B-63A9-994D-B17C-313D59CF591A}"/>
                </a:ext>
              </a:extLst>
            </p:cNvPr>
            <p:cNvGrpSpPr/>
            <p:nvPr/>
          </p:nvGrpSpPr>
          <p:grpSpPr>
            <a:xfrm>
              <a:off x="1759713" y="4215211"/>
              <a:ext cx="2732947" cy="991433"/>
              <a:chOff x="0" y="0"/>
              <a:chExt cx="2543175" cy="991429"/>
            </a:xfrm>
            <a:gradFill>
              <a:gsLst>
                <a:gs pos="0">
                  <a:srgbClr val="5E437E"/>
                </a:gs>
                <a:gs pos="80000">
                  <a:srgbClr val="7B58A6"/>
                </a:gs>
                <a:gs pos="100000">
                  <a:srgbClr val="7B57A8"/>
                </a:gs>
              </a:gsLst>
              <a:lin ang="16200000" scaled="0"/>
            </a:gradFill>
          </p:grpSpPr>
          <p:sp>
            <p:nvSpPr>
              <p:cNvPr id="20" name="Chevron">
                <a:extLst>
                  <a:ext uri="{FF2B5EF4-FFF2-40B4-BE49-F238E27FC236}">
                    <a16:creationId xmlns:a16="http://schemas.microsoft.com/office/drawing/2014/main" id="{640C51C5-920F-B244-89A6-815939535FEC}"/>
                  </a:ext>
                </a:extLst>
              </p:cNvPr>
              <p:cNvSpPr/>
              <p:nvPr/>
            </p:nvSpPr>
            <p:spPr>
              <a:xfrm>
                <a:off x="0" y="0"/>
                <a:ext cx="2543175" cy="991429"/>
              </a:xfrm>
              <a:prstGeom prst="chevron">
                <a:avLst>
                  <a:gd name="adj" fmla="val 50000"/>
                </a:avLst>
              </a:prstGeom>
              <a:grpFill/>
              <a:ln w="12700" cap="flat">
                <a:solidFill>
                  <a:srgbClr val="7D60A0"/>
                </a:solidFill>
                <a:prstDash val="solid"/>
                <a:round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r" defTabSz="758613">
                  <a:lnSpc>
                    <a:spcPct val="90000"/>
                  </a:lnSpc>
                  <a:spcBef>
                    <a:spcPts val="1600"/>
                  </a:spcBef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Stream events &amp; meta data">
                <a:extLst>
                  <a:ext uri="{FF2B5EF4-FFF2-40B4-BE49-F238E27FC236}">
                    <a16:creationId xmlns:a16="http://schemas.microsoft.com/office/drawing/2014/main" id="{ED165819-C55B-BF4C-8701-20D9024BD5B5}"/>
                  </a:ext>
                </a:extLst>
              </p:cNvPr>
              <p:cNvSpPr txBox="1"/>
              <p:nvPr/>
            </p:nvSpPr>
            <p:spPr>
              <a:xfrm>
                <a:off x="495714" y="251136"/>
                <a:ext cx="1551746" cy="489157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2758" tIns="22758" rIns="22758" bIns="22758" numCol="1" anchor="ctr">
                <a:spAutoFit/>
              </a:bodyPr>
              <a:lstStyle>
                <a:lvl1pPr marL="457200" indent="-457200" defTabSz="758613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Helvetica"/>
                  <a:buChar char="•"/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indent="0" algn="r">
                  <a:buNone/>
                </a:pPr>
                <a:r>
                  <a:t>Stream events &amp; meta data</a:t>
                </a:r>
              </a:p>
            </p:txBody>
          </p:sp>
        </p:grp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72F402E5-62B1-8343-94F5-36865A53E485}"/>
                </a:ext>
              </a:extLst>
            </p:cNvPr>
            <p:cNvGrpSpPr/>
            <p:nvPr/>
          </p:nvGrpSpPr>
          <p:grpSpPr>
            <a:xfrm>
              <a:off x="4102864" y="4215212"/>
              <a:ext cx="2732947" cy="991434"/>
              <a:chOff x="0" y="108647"/>
              <a:chExt cx="2543175" cy="991430"/>
            </a:xfrm>
          </p:grpSpPr>
          <p:sp>
            <p:nvSpPr>
              <p:cNvPr id="18" name="Chevron">
                <a:extLst>
                  <a:ext uri="{FF2B5EF4-FFF2-40B4-BE49-F238E27FC236}">
                    <a16:creationId xmlns:a16="http://schemas.microsoft.com/office/drawing/2014/main" id="{D53CCC5C-6198-EA49-9BF0-2707B39787FF}"/>
                  </a:ext>
                </a:extLst>
              </p:cNvPr>
              <p:cNvSpPr/>
              <p:nvPr/>
            </p:nvSpPr>
            <p:spPr>
              <a:xfrm>
                <a:off x="0" y="108647"/>
                <a:ext cx="2543175" cy="99143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9A2F2C"/>
                  </a:gs>
                  <a:gs pos="80000">
                    <a:srgbClr val="CA3E3A"/>
                  </a:gs>
                  <a:gs pos="100000">
                    <a:srgbClr val="CE3B37"/>
                  </a:gs>
                </a:gsLst>
                <a:lin ang="16200000" scaled="0"/>
              </a:gradFill>
              <a:ln w="12700" cap="flat">
                <a:solidFill>
                  <a:srgbClr val="BE4B48"/>
                </a:solidFill>
                <a:prstDash val="solid"/>
                <a:round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r" defTabSz="758613">
                  <a:lnSpc>
                    <a:spcPct val="90000"/>
                  </a:lnSpc>
                  <a:spcBef>
                    <a:spcPts val="1600"/>
                  </a:spcBef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Data reduction &amp; visualization">
                <a:extLst>
                  <a:ext uri="{FF2B5EF4-FFF2-40B4-BE49-F238E27FC236}">
                    <a16:creationId xmlns:a16="http://schemas.microsoft.com/office/drawing/2014/main" id="{D2AD47C7-ACA5-F840-9A39-D571298F10FA}"/>
                  </a:ext>
                </a:extLst>
              </p:cNvPr>
              <p:cNvSpPr txBox="1"/>
              <p:nvPr/>
            </p:nvSpPr>
            <p:spPr>
              <a:xfrm>
                <a:off x="495716" y="359783"/>
                <a:ext cx="1551747" cy="489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2758" tIns="22758" rIns="22758" bIns="22758" numCol="1" anchor="ctr">
                <a:spAutoFit/>
              </a:bodyPr>
              <a:lstStyle>
                <a:lvl1pPr marL="457200" indent="-457200" defTabSz="758613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Helvetica"/>
                  <a:buChar char="•"/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indent="0" algn="r">
                  <a:buNone/>
                </a:pPr>
                <a:r>
                  <a:t>Data reduction &amp; visualization</a:t>
                </a:r>
              </a:p>
            </p:txBody>
          </p:sp>
        </p:grpSp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0E6DE20B-6B1E-F54F-B4DB-857AB383BB9B}"/>
                </a:ext>
              </a:extLst>
            </p:cNvPr>
            <p:cNvGrpSpPr/>
            <p:nvPr/>
          </p:nvGrpSpPr>
          <p:grpSpPr>
            <a:xfrm>
              <a:off x="6446015" y="4215211"/>
              <a:ext cx="2732947" cy="991433"/>
              <a:chOff x="0" y="0"/>
              <a:chExt cx="2543175" cy="991429"/>
            </a:xfrm>
          </p:grpSpPr>
          <p:sp>
            <p:nvSpPr>
              <p:cNvPr id="16" name="Chevron">
                <a:extLst>
                  <a:ext uri="{FF2B5EF4-FFF2-40B4-BE49-F238E27FC236}">
                    <a16:creationId xmlns:a16="http://schemas.microsoft.com/office/drawing/2014/main" id="{7C990DB7-D385-6D4D-A9B7-FA216940E29B}"/>
                  </a:ext>
                </a:extLst>
              </p:cNvPr>
              <p:cNvSpPr/>
              <p:nvPr/>
            </p:nvSpPr>
            <p:spPr>
              <a:xfrm>
                <a:off x="0" y="0"/>
                <a:ext cx="2543175" cy="991429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C96D20"/>
                  </a:gs>
                  <a:gs pos="80000">
                    <a:srgbClr val="FF9034"/>
                  </a:gs>
                  <a:gs pos="100000">
                    <a:srgbClr val="FF9035"/>
                  </a:gs>
                </a:gsLst>
                <a:lin ang="16200000" scaled="0"/>
              </a:gradFill>
              <a:ln w="12700" cap="flat">
                <a:solidFill>
                  <a:srgbClr val="F69240"/>
                </a:solidFill>
                <a:prstDash val="solid"/>
                <a:round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r" defTabSz="758613">
                  <a:lnSpc>
                    <a:spcPct val="90000"/>
                  </a:lnSpc>
                  <a:spcBef>
                    <a:spcPts val="1600"/>
                  </a:spcBef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Data analysis">
                <a:extLst>
                  <a:ext uri="{FF2B5EF4-FFF2-40B4-BE49-F238E27FC236}">
                    <a16:creationId xmlns:a16="http://schemas.microsoft.com/office/drawing/2014/main" id="{00A4A681-0C6C-A541-8884-62E4556D3C0E}"/>
                  </a:ext>
                </a:extLst>
              </p:cNvPr>
              <p:cNvSpPr txBox="1"/>
              <p:nvPr/>
            </p:nvSpPr>
            <p:spPr>
              <a:xfrm>
                <a:off x="495713" y="361935"/>
                <a:ext cx="1551747" cy="2675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2758" tIns="22758" rIns="22758" bIns="22758" numCol="1" anchor="ctr">
                <a:spAutoFit/>
              </a:bodyPr>
              <a:lstStyle>
                <a:lvl1pPr marL="457200" indent="-457200" defTabSz="758613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Helvetica"/>
                  <a:buChar char="•"/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indent="0" algn="r">
                  <a:buNone/>
                </a:pPr>
                <a:r>
                  <a:t>Data analysis</a:t>
                </a:r>
              </a:p>
            </p:txBody>
          </p:sp>
        </p:grp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4BEA7E53-84EE-F64B-B748-E187586A75D4}"/>
                </a:ext>
              </a:extLst>
            </p:cNvPr>
            <p:cNvGrpSpPr/>
            <p:nvPr/>
          </p:nvGrpSpPr>
          <p:grpSpPr>
            <a:xfrm>
              <a:off x="8789165" y="4215211"/>
              <a:ext cx="2732947" cy="991433"/>
              <a:chOff x="0" y="0"/>
              <a:chExt cx="2543173" cy="991429"/>
            </a:xfrm>
            <a:gradFill>
              <a:gsLst>
                <a:gs pos="0">
                  <a:srgbClr val="5E437E"/>
                </a:gs>
                <a:gs pos="80000">
                  <a:srgbClr val="7B58A6"/>
                </a:gs>
                <a:gs pos="100000">
                  <a:srgbClr val="7B57A8"/>
                </a:gs>
              </a:gsLst>
              <a:lin ang="16200000" scaled="0"/>
            </a:gradFill>
          </p:grpSpPr>
          <p:sp>
            <p:nvSpPr>
              <p:cNvPr id="14" name="Chevron">
                <a:extLst>
                  <a:ext uri="{FF2B5EF4-FFF2-40B4-BE49-F238E27FC236}">
                    <a16:creationId xmlns:a16="http://schemas.microsoft.com/office/drawing/2014/main" id="{9B4564A9-0F59-DC48-8D6F-1870FD3E4302}"/>
                  </a:ext>
                </a:extLst>
              </p:cNvPr>
              <p:cNvSpPr/>
              <p:nvPr/>
            </p:nvSpPr>
            <p:spPr>
              <a:xfrm>
                <a:off x="0" y="0"/>
                <a:ext cx="2543173" cy="991429"/>
              </a:xfrm>
              <a:prstGeom prst="chevron">
                <a:avLst>
                  <a:gd name="adj" fmla="val 50000"/>
                </a:avLst>
              </a:prstGeom>
              <a:grpFill/>
              <a:ln w="12700" cap="flat">
                <a:solidFill>
                  <a:srgbClr val="7D60A0"/>
                </a:solidFill>
                <a:prstDash val="solid"/>
                <a:round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r" defTabSz="758613">
                  <a:lnSpc>
                    <a:spcPct val="90000"/>
                  </a:lnSpc>
                  <a:spcBef>
                    <a:spcPts val="1600"/>
                  </a:spcBef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Data management">
                <a:extLst>
                  <a:ext uri="{FF2B5EF4-FFF2-40B4-BE49-F238E27FC236}">
                    <a16:creationId xmlns:a16="http://schemas.microsoft.com/office/drawing/2014/main" id="{7AD8BF09-894E-3E49-A933-4C8590AA7A8F}"/>
                  </a:ext>
                </a:extLst>
              </p:cNvPr>
              <p:cNvSpPr txBox="1"/>
              <p:nvPr/>
            </p:nvSpPr>
            <p:spPr>
              <a:xfrm>
                <a:off x="495712" y="251136"/>
                <a:ext cx="1551745" cy="489157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2758" tIns="22758" rIns="22758" bIns="22758" numCol="1" anchor="ctr">
                <a:spAutoFit/>
              </a:bodyPr>
              <a:lstStyle>
                <a:lvl1pPr marL="457200" indent="-457200" defTabSz="758613">
                  <a:lnSpc>
                    <a:spcPct val="90000"/>
                  </a:lnSpc>
                  <a:spcBef>
                    <a:spcPts val="700"/>
                  </a:spcBef>
                  <a:buSzPct val="100000"/>
                  <a:buFont typeface="Helvetica"/>
                  <a:buChar char="•"/>
                  <a:defRPr sz="16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marL="0" indent="0" algn="r">
                  <a:buNone/>
                </a:pPr>
                <a:r>
                  <a:t>Data management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027B-8F9C-4B7B-8017-2752782FC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Scope Clarifications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C0A2E-5DA1-EAB2-0212-8D6F62FC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42285-931E-39FF-B49B-9E615934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C74D9-34D5-7BC7-2FD0-A6115A3B5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2803832" cy="4768062"/>
          </a:xfrm>
        </p:spPr>
        <p:txBody>
          <a:bodyPr/>
          <a:lstStyle/>
          <a:p>
            <a:r>
              <a:rPr lang="en-SE" sz="1800"/>
              <a:t>Relationship to ICS/WP12: </a:t>
            </a:r>
          </a:p>
          <a:p>
            <a:r>
              <a:rPr lang="en-SE" sz="1800"/>
              <a:t>ECDC prioritise their tasks and collaborate on a technical level. We feel responsible for the success of their work.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87EF86-82C1-E44D-7B2D-9D92C4414DA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0126" y="1562400"/>
            <a:ext cx="6747351" cy="4768062"/>
          </a:xfrm>
        </p:spPr>
        <p:txBody>
          <a:bodyPr/>
          <a:lstStyle/>
          <a:p>
            <a:r>
              <a:rPr lang="en-GB" sz="1800" dirty="0"/>
              <a:t>Exclusions</a:t>
            </a:r>
          </a:p>
          <a:p>
            <a:pPr lvl="1"/>
            <a:r>
              <a:rPr lang="en-GB" sz="1800" dirty="0"/>
              <a:t>Mechanical or electrical drawings, LBS, FBS</a:t>
            </a:r>
          </a:p>
          <a:p>
            <a:pPr lvl="1"/>
            <a:r>
              <a:rPr lang="en-GB" sz="1800" dirty="0"/>
              <a:t>Power consumption, instrument hardware space claims</a:t>
            </a:r>
          </a:p>
          <a:p>
            <a:pPr lvl="1"/>
            <a:r>
              <a:rPr lang="en-GB" sz="1800" dirty="0"/>
              <a:t>Network design or implementation</a:t>
            </a:r>
          </a:p>
          <a:p>
            <a:pPr lvl="1"/>
            <a:r>
              <a:rPr lang="en-GB" sz="1800" dirty="0"/>
              <a:t>Computing infrastructure, beamline workstations</a:t>
            </a:r>
          </a:p>
          <a:p>
            <a:pPr lvl="1"/>
            <a:r>
              <a:rPr lang="en-GB" sz="1800" dirty="0"/>
              <a:t>Timestamping at source (with agreed exceptions - ODIN)</a:t>
            </a:r>
          </a:p>
          <a:p>
            <a:endParaRPr lang="en-GB" sz="1800" dirty="0"/>
          </a:p>
          <a:p>
            <a:r>
              <a:rPr lang="en-GB" sz="1800" dirty="0"/>
              <a:t>Inclusions</a:t>
            </a:r>
          </a:p>
          <a:p>
            <a:pPr lvl="1"/>
            <a:r>
              <a:rPr lang="en-GB" sz="1800" dirty="0"/>
              <a:t>NeXus file writing</a:t>
            </a:r>
          </a:p>
          <a:p>
            <a:pPr lvl="1"/>
            <a:r>
              <a:rPr lang="en-GB" sz="1800" dirty="0"/>
              <a:t>Event formation – Interpretation of Detector Readout</a:t>
            </a:r>
          </a:p>
          <a:p>
            <a:pPr lvl="1"/>
            <a:r>
              <a:rPr lang="en-GB" sz="1800" dirty="0"/>
              <a:t>Detector slow control</a:t>
            </a:r>
          </a:p>
          <a:p>
            <a:pPr lvl="1"/>
            <a:r>
              <a:rPr lang="en-GB" sz="1800" dirty="0"/>
              <a:t>(Core) NICOS support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E20C06-9A0A-E940-D0BE-2EBA58C293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/>
              <a:t>Subject to discussion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93031-F16F-2C3D-5F3E-EFE2C428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13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78" y="265373"/>
            <a:ext cx="10077231" cy="657339"/>
          </a:xfrm>
        </p:spPr>
        <p:txBody>
          <a:bodyPr/>
          <a:lstStyle/>
          <a:p>
            <a:r>
              <a:rPr lang="en-GB" sz="3200" b="1">
                <a:solidFill>
                  <a:schemeClr val="tx1">
                    <a:lumMod val="50000"/>
                    <a:lumOff val="50000"/>
                  </a:schemeClr>
                </a:solidFill>
              </a:rPr>
              <a:t>ECDC Interfaces</a:t>
            </a:r>
            <a:endParaRPr lang="en-GB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42EBE8C-D1C3-F39F-8E20-7279ECD57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/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C5758D-719A-4ECB-9DD9-D5F484B007FF}"/>
              </a:ext>
            </a:extLst>
          </p:cNvPr>
          <p:cNvSpPr/>
          <p:nvPr/>
        </p:nvSpPr>
        <p:spPr>
          <a:xfrm>
            <a:off x="4781043" y="1937835"/>
            <a:ext cx="3143700" cy="19912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Experimental Control and Data Curation</a:t>
            </a:r>
          </a:p>
          <a:p>
            <a:pPr algn="ctr"/>
            <a:r>
              <a:rPr lang="en-GB"/>
              <a:t>(ECDC)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372EF-3625-4C2A-BFE3-8FD32FFA0C39}"/>
              </a:ext>
            </a:extLst>
          </p:cNvPr>
          <p:cNvSpPr/>
          <p:nvPr/>
        </p:nvSpPr>
        <p:spPr>
          <a:xfrm>
            <a:off x="513439" y="6185698"/>
            <a:ext cx="3290468" cy="28957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/>
              <a:t>Motion Control and Automation Group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6F7A9A-F190-4D36-A5B0-128DD380A2C9}"/>
              </a:ext>
            </a:extLst>
          </p:cNvPr>
          <p:cNvSpPr/>
          <p:nvPr/>
        </p:nvSpPr>
        <p:spPr>
          <a:xfrm>
            <a:off x="653020" y="2123909"/>
            <a:ext cx="727222" cy="239369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TBL</a:t>
            </a:r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553DE8-8742-49F2-B6C4-1DDFD97FCEF1}"/>
              </a:ext>
            </a:extLst>
          </p:cNvPr>
          <p:cNvSpPr/>
          <p:nvPr/>
        </p:nvSpPr>
        <p:spPr>
          <a:xfrm>
            <a:off x="820230" y="1803886"/>
            <a:ext cx="1120023" cy="227874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DREAM</a:t>
            </a:r>
            <a:endParaRPr lang="LID4096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E5FC21-1AA7-4757-93FF-835A04C3CFAF}"/>
              </a:ext>
            </a:extLst>
          </p:cNvPr>
          <p:cNvSpPr/>
          <p:nvPr/>
        </p:nvSpPr>
        <p:spPr>
          <a:xfrm>
            <a:off x="1458456" y="1423170"/>
            <a:ext cx="804613" cy="246187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ODIN</a:t>
            </a:r>
            <a:endParaRPr lang="LID4096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30838-E0EC-44BB-BFAF-9F88AB5EEF45}"/>
              </a:ext>
            </a:extLst>
          </p:cNvPr>
          <p:cNvSpPr/>
          <p:nvPr/>
        </p:nvSpPr>
        <p:spPr>
          <a:xfrm>
            <a:off x="1893611" y="1101825"/>
            <a:ext cx="67702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LOKI</a:t>
            </a:r>
            <a:endParaRPr lang="LID4096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E6874A-25F8-443D-92AD-FFA0ABB78D1B}"/>
              </a:ext>
            </a:extLst>
          </p:cNvPr>
          <p:cNvCxnSpPr>
            <a:cxnSpLocks/>
            <a:stCxn id="8" idx="3"/>
            <a:endCxn id="6" idx="2"/>
          </p:cNvCxnSpPr>
          <p:nvPr/>
        </p:nvCxnSpPr>
        <p:spPr>
          <a:xfrm>
            <a:off x="1380242" y="2243594"/>
            <a:ext cx="3400801" cy="68987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28F421-20C1-414D-B7D7-B52F7583FF47}"/>
              </a:ext>
            </a:extLst>
          </p:cNvPr>
          <p:cNvCxnSpPr>
            <a:cxnSpLocks/>
            <a:stCxn id="12" idx="3"/>
            <a:endCxn id="6" idx="2"/>
          </p:cNvCxnSpPr>
          <p:nvPr/>
        </p:nvCxnSpPr>
        <p:spPr>
          <a:xfrm>
            <a:off x="1940253" y="1917823"/>
            <a:ext cx="2840790" cy="101564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580A9A-6234-464E-8DBF-64334EE6B86D}"/>
              </a:ext>
            </a:extLst>
          </p:cNvPr>
          <p:cNvCxnSpPr>
            <a:cxnSpLocks/>
            <a:stCxn id="13" idx="3"/>
            <a:endCxn id="6" idx="2"/>
          </p:cNvCxnSpPr>
          <p:nvPr/>
        </p:nvCxnSpPr>
        <p:spPr>
          <a:xfrm>
            <a:off x="2263069" y="1546264"/>
            <a:ext cx="2517974" cy="138720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E0C4FE-8DEB-4207-8695-60CFB09F97EF}"/>
              </a:ext>
            </a:extLst>
          </p:cNvPr>
          <p:cNvCxnSpPr>
            <a:cxnSpLocks/>
            <a:stCxn id="15" idx="3"/>
            <a:endCxn id="6" idx="1"/>
          </p:cNvCxnSpPr>
          <p:nvPr/>
        </p:nvCxnSpPr>
        <p:spPr>
          <a:xfrm>
            <a:off x="2570633" y="1224919"/>
            <a:ext cx="2670794" cy="100453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61199D-D572-4C32-B952-7D21BFE7BC59}"/>
              </a:ext>
            </a:extLst>
          </p:cNvPr>
          <p:cNvCxnSpPr>
            <a:cxnSpLocks/>
            <a:stCxn id="93" idx="1"/>
            <a:endCxn id="6" idx="6"/>
          </p:cNvCxnSpPr>
          <p:nvPr/>
        </p:nvCxnSpPr>
        <p:spPr>
          <a:xfrm flipH="1" flipV="1">
            <a:off x="7924743" y="2933468"/>
            <a:ext cx="1741323" cy="850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BF571F0-CC48-4FF7-9044-278583C5C2DD}"/>
              </a:ext>
            </a:extLst>
          </p:cNvPr>
          <p:cNvSpPr/>
          <p:nvPr/>
        </p:nvSpPr>
        <p:spPr>
          <a:xfrm>
            <a:off x="8526105" y="3967331"/>
            <a:ext cx="3246649" cy="66668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Control System Infrastructure</a:t>
            </a:r>
          </a:p>
          <a:p>
            <a:pPr algn="ctr"/>
            <a:r>
              <a:rPr lang="en-GB"/>
              <a:t>(ex ICS WP07)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E6079F4-9A6E-49BE-A698-F60A80D50CB6}"/>
              </a:ext>
            </a:extLst>
          </p:cNvPr>
          <p:cNvCxnSpPr>
            <a:cxnSpLocks/>
            <a:stCxn id="94" idx="7"/>
            <a:endCxn id="42" idx="1"/>
          </p:cNvCxnSpPr>
          <p:nvPr/>
        </p:nvCxnSpPr>
        <p:spPr>
          <a:xfrm flipV="1">
            <a:off x="7438959" y="4300674"/>
            <a:ext cx="1087146" cy="59890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8F6E77D-7F1C-4BC0-BD5A-272727362992}"/>
              </a:ext>
            </a:extLst>
          </p:cNvPr>
          <p:cNvSpPr/>
          <p:nvPr/>
        </p:nvSpPr>
        <p:spPr>
          <a:xfrm>
            <a:off x="9746589" y="4773487"/>
            <a:ext cx="2026165" cy="864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Core technology Hardware</a:t>
            </a:r>
            <a:br>
              <a:rPr lang="en-GB"/>
            </a:br>
            <a:r>
              <a:rPr lang="en-GB"/>
              <a:t>(ICS WP04)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D49B7DD-8511-498F-B4B4-488C39D884C2}"/>
              </a:ext>
            </a:extLst>
          </p:cNvPr>
          <p:cNvCxnSpPr>
            <a:cxnSpLocks/>
            <a:stCxn id="48" idx="1"/>
            <a:endCxn id="94" idx="6"/>
          </p:cNvCxnSpPr>
          <p:nvPr/>
        </p:nvCxnSpPr>
        <p:spPr>
          <a:xfrm flipH="1">
            <a:off x="7888822" y="5205548"/>
            <a:ext cx="1857767" cy="34240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9135A269-1DF5-4979-9D56-8A6CDC25E70A}"/>
              </a:ext>
            </a:extLst>
          </p:cNvPr>
          <p:cNvSpPr/>
          <p:nvPr/>
        </p:nvSpPr>
        <p:spPr>
          <a:xfrm>
            <a:off x="2232122" y="790729"/>
            <a:ext cx="1111434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BIFROST</a:t>
            </a:r>
            <a:endParaRPr lang="LID4096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EDA670F-69AD-45B3-9BDA-36640FB14617}"/>
              </a:ext>
            </a:extLst>
          </p:cNvPr>
          <p:cNvCxnSpPr>
            <a:cxnSpLocks/>
            <a:stCxn id="70" idx="2"/>
            <a:endCxn id="6" idx="1"/>
          </p:cNvCxnSpPr>
          <p:nvPr/>
        </p:nvCxnSpPr>
        <p:spPr>
          <a:xfrm>
            <a:off x="2787839" y="1036917"/>
            <a:ext cx="2453588" cy="119253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AAA40BE-4F07-4702-8179-64190A57CECF}"/>
              </a:ext>
            </a:extLst>
          </p:cNvPr>
          <p:cNvSpPr/>
          <p:nvPr/>
        </p:nvSpPr>
        <p:spPr>
          <a:xfrm>
            <a:off x="3523905" y="790729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CSPEC</a:t>
            </a:r>
            <a:endParaRPr lang="LID4096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A4F723E-4928-437A-9A6B-5280BF9379AC}"/>
              </a:ext>
            </a:extLst>
          </p:cNvPr>
          <p:cNvSpPr/>
          <p:nvPr/>
        </p:nvSpPr>
        <p:spPr>
          <a:xfrm>
            <a:off x="4651777" y="790136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ESTIA</a:t>
            </a:r>
            <a:endParaRPr lang="LID4096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5442523-3F16-4C8C-8C4B-D238CFD3AC42}"/>
              </a:ext>
            </a:extLst>
          </p:cNvPr>
          <p:cNvSpPr/>
          <p:nvPr/>
        </p:nvSpPr>
        <p:spPr>
          <a:xfrm>
            <a:off x="5764311" y="790136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MAGIC</a:t>
            </a:r>
            <a:endParaRPr lang="LID4096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DBE99F2-1F17-4194-A496-BF73A1E06640}"/>
              </a:ext>
            </a:extLst>
          </p:cNvPr>
          <p:cNvSpPr/>
          <p:nvPr/>
        </p:nvSpPr>
        <p:spPr>
          <a:xfrm>
            <a:off x="6794170" y="792334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BEER</a:t>
            </a:r>
            <a:endParaRPr lang="LID4096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A7BA852-F88E-47D7-BA43-5173F5260FBD}"/>
              </a:ext>
            </a:extLst>
          </p:cNvPr>
          <p:cNvSpPr/>
          <p:nvPr/>
        </p:nvSpPr>
        <p:spPr>
          <a:xfrm>
            <a:off x="7873747" y="795065"/>
            <a:ext cx="946266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NMX</a:t>
            </a:r>
            <a:endParaRPr lang="LID4096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D5797DE-736D-4AE6-8151-D2792402C87E}"/>
              </a:ext>
            </a:extLst>
          </p:cNvPr>
          <p:cNvSpPr/>
          <p:nvPr/>
        </p:nvSpPr>
        <p:spPr>
          <a:xfrm>
            <a:off x="8940548" y="800994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HEIMDAL</a:t>
            </a:r>
            <a:endParaRPr lang="LID4096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64C2681-D99F-4A3C-9C19-A833D30BF787}"/>
              </a:ext>
            </a:extLst>
          </p:cNvPr>
          <p:cNvSpPr/>
          <p:nvPr/>
        </p:nvSpPr>
        <p:spPr>
          <a:xfrm>
            <a:off x="9587852" y="1188958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SKADI</a:t>
            </a:r>
            <a:endParaRPr lang="LID4096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8083A80-0EED-4AB7-BAB5-C7AE21502515}"/>
              </a:ext>
            </a:extLst>
          </p:cNvPr>
          <p:cNvSpPr/>
          <p:nvPr/>
        </p:nvSpPr>
        <p:spPr>
          <a:xfrm>
            <a:off x="9823531" y="1558789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FREIA</a:t>
            </a:r>
            <a:endParaRPr lang="LID4096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740DA3-5B61-491C-97D0-3BDDE4E3D77D}"/>
              </a:ext>
            </a:extLst>
          </p:cNvPr>
          <p:cNvSpPr/>
          <p:nvPr/>
        </p:nvSpPr>
        <p:spPr>
          <a:xfrm>
            <a:off x="9972166" y="1976223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TREX</a:t>
            </a:r>
            <a:endParaRPr lang="LID4096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BCCAC56-18BE-44A8-8CF1-7519D15D4205}"/>
              </a:ext>
            </a:extLst>
          </p:cNvPr>
          <p:cNvSpPr/>
          <p:nvPr/>
        </p:nvSpPr>
        <p:spPr>
          <a:xfrm>
            <a:off x="9838374" y="2398544"/>
            <a:ext cx="1311389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MIRACLES</a:t>
            </a:r>
            <a:endParaRPr lang="LID4096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4C93371-807E-4348-83BB-17185DB520F1}"/>
              </a:ext>
            </a:extLst>
          </p:cNvPr>
          <p:cNvSpPr/>
          <p:nvPr/>
        </p:nvSpPr>
        <p:spPr>
          <a:xfrm>
            <a:off x="9666066" y="2818880"/>
            <a:ext cx="1145692" cy="246188"/>
          </a:xfrm>
          <a:prstGeom prst="rect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VESPA</a:t>
            </a:r>
            <a:endParaRPr lang="LID4096"/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F4C97CB-4F94-4215-BD6E-5A574C9F0FBF}"/>
              </a:ext>
            </a:extLst>
          </p:cNvPr>
          <p:cNvCxnSpPr>
            <a:cxnSpLocks/>
            <a:stCxn id="73" idx="2"/>
            <a:endCxn id="6" idx="1"/>
          </p:cNvCxnSpPr>
          <p:nvPr/>
        </p:nvCxnSpPr>
        <p:spPr>
          <a:xfrm>
            <a:off x="3997038" y="1036917"/>
            <a:ext cx="1244389" cy="119253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235C982-DAFA-4CDC-8B39-98E4B37AF8E2}"/>
              </a:ext>
            </a:extLst>
          </p:cNvPr>
          <p:cNvCxnSpPr>
            <a:cxnSpLocks/>
            <a:stCxn id="74" idx="2"/>
            <a:endCxn id="6" idx="0"/>
          </p:cNvCxnSpPr>
          <p:nvPr/>
        </p:nvCxnSpPr>
        <p:spPr>
          <a:xfrm>
            <a:off x="5124910" y="1036324"/>
            <a:ext cx="1227983" cy="90151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1062418-1AD0-4992-B71F-F5AF27A9105F}"/>
              </a:ext>
            </a:extLst>
          </p:cNvPr>
          <p:cNvCxnSpPr>
            <a:cxnSpLocks/>
            <a:stCxn id="75" idx="2"/>
            <a:endCxn id="6" idx="0"/>
          </p:cNvCxnSpPr>
          <p:nvPr/>
        </p:nvCxnSpPr>
        <p:spPr>
          <a:xfrm>
            <a:off x="6237444" y="1036324"/>
            <a:ext cx="115449" cy="90151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B432D792-3E5C-4237-84E1-22370D2C0E07}"/>
              </a:ext>
            </a:extLst>
          </p:cNvPr>
          <p:cNvCxnSpPr>
            <a:cxnSpLocks/>
            <a:stCxn id="76" idx="2"/>
            <a:endCxn id="6" idx="0"/>
          </p:cNvCxnSpPr>
          <p:nvPr/>
        </p:nvCxnSpPr>
        <p:spPr>
          <a:xfrm flipH="1">
            <a:off x="6352893" y="1038522"/>
            <a:ext cx="914410" cy="89931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1C8EF4F-FD35-417E-8D2B-A77B8364A450}"/>
              </a:ext>
            </a:extLst>
          </p:cNvPr>
          <p:cNvCxnSpPr>
            <a:cxnSpLocks/>
            <a:stCxn id="77" idx="2"/>
            <a:endCxn id="6" idx="7"/>
          </p:cNvCxnSpPr>
          <p:nvPr/>
        </p:nvCxnSpPr>
        <p:spPr>
          <a:xfrm flipH="1">
            <a:off x="7464359" y="1041253"/>
            <a:ext cx="882521" cy="118819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DA7FDC9B-B372-46AE-A60E-A05DAFC36C59}"/>
              </a:ext>
            </a:extLst>
          </p:cNvPr>
          <p:cNvCxnSpPr>
            <a:cxnSpLocks/>
            <a:stCxn id="78" idx="2"/>
            <a:endCxn id="6" idx="7"/>
          </p:cNvCxnSpPr>
          <p:nvPr/>
        </p:nvCxnSpPr>
        <p:spPr>
          <a:xfrm flipH="1">
            <a:off x="7464359" y="1047182"/>
            <a:ext cx="2049035" cy="118226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59C8F112-67E8-42AD-B577-08EC496E453E}"/>
              </a:ext>
            </a:extLst>
          </p:cNvPr>
          <p:cNvCxnSpPr>
            <a:cxnSpLocks/>
            <a:stCxn id="89" idx="1"/>
            <a:endCxn id="6" idx="7"/>
          </p:cNvCxnSpPr>
          <p:nvPr/>
        </p:nvCxnSpPr>
        <p:spPr>
          <a:xfrm flipH="1">
            <a:off x="7464359" y="1312052"/>
            <a:ext cx="2123493" cy="91739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0BABB78F-F3FB-42B6-969B-BB6B25D31A75}"/>
              </a:ext>
            </a:extLst>
          </p:cNvPr>
          <p:cNvCxnSpPr>
            <a:cxnSpLocks/>
            <a:stCxn id="90" idx="1"/>
            <a:endCxn id="6" idx="6"/>
          </p:cNvCxnSpPr>
          <p:nvPr/>
        </p:nvCxnSpPr>
        <p:spPr>
          <a:xfrm flipH="1">
            <a:off x="7924743" y="1681883"/>
            <a:ext cx="1898788" cy="125158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FB2B3DB6-0848-48DC-B76A-3203143CBCFF}"/>
              </a:ext>
            </a:extLst>
          </p:cNvPr>
          <p:cNvCxnSpPr>
            <a:cxnSpLocks/>
            <a:stCxn id="91" idx="1"/>
            <a:endCxn id="6" idx="6"/>
          </p:cNvCxnSpPr>
          <p:nvPr/>
        </p:nvCxnSpPr>
        <p:spPr>
          <a:xfrm flipH="1">
            <a:off x="7924743" y="2099317"/>
            <a:ext cx="2047423" cy="83415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7420098C-E9D2-4932-AC82-A5806F99B677}"/>
              </a:ext>
            </a:extLst>
          </p:cNvPr>
          <p:cNvCxnSpPr>
            <a:cxnSpLocks/>
            <a:stCxn id="92" idx="1"/>
            <a:endCxn id="6" idx="6"/>
          </p:cNvCxnSpPr>
          <p:nvPr/>
        </p:nvCxnSpPr>
        <p:spPr>
          <a:xfrm flipH="1">
            <a:off x="7924743" y="2521638"/>
            <a:ext cx="1913631" cy="41183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245FDEB6-8FB4-49FD-B962-7FC8C3A0DBDC}"/>
              </a:ext>
            </a:extLst>
          </p:cNvPr>
          <p:cNvCxnSpPr>
            <a:cxnSpLocks/>
            <a:stCxn id="94" idx="0"/>
            <a:endCxn id="6" idx="4"/>
          </p:cNvCxnSpPr>
          <p:nvPr/>
        </p:nvCxnSpPr>
        <p:spPr>
          <a:xfrm flipH="1" flipV="1">
            <a:off x="6352893" y="3929101"/>
            <a:ext cx="1" cy="701917"/>
          </a:xfrm>
          <a:prstGeom prst="straightConnector1">
            <a:avLst/>
          </a:prstGeom>
          <a:ln w="1016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CFD14EA8-9E0C-4782-85C6-62E9A7C66519}"/>
              </a:ext>
            </a:extLst>
          </p:cNvPr>
          <p:cNvSpPr/>
          <p:nvPr/>
        </p:nvSpPr>
        <p:spPr>
          <a:xfrm>
            <a:off x="9746589" y="5777079"/>
            <a:ext cx="2026165" cy="666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Software</a:t>
            </a:r>
          </a:p>
          <a:p>
            <a:pPr algn="ctr"/>
            <a:r>
              <a:rPr lang="en-GB"/>
              <a:t>(ICS WP03)</a:t>
            </a:r>
          </a:p>
        </p:txBody>
      </p: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773D1145-3291-49CF-B0B6-0D16A493058F}"/>
              </a:ext>
            </a:extLst>
          </p:cNvPr>
          <p:cNvCxnSpPr>
            <a:cxnSpLocks/>
            <a:stCxn id="208" idx="1"/>
            <a:endCxn id="94" idx="5"/>
          </p:cNvCxnSpPr>
          <p:nvPr/>
        </p:nvCxnSpPr>
        <p:spPr>
          <a:xfrm flipH="1">
            <a:off x="7438959" y="6110422"/>
            <a:ext cx="2307630" cy="8590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Rectangle 216">
            <a:extLst>
              <a:ext uri="{FF2B5EF4-FFF2-40B4-BE49-F238E27FC236}">
                <a16:creationId xmlns:a16="http://schemas.microsoft.com/office/drawing/2014/main" id="{ED3D465F-5401-46C8-992A-6DDECF7B0EB8}"/>
              </a:ext>
            </a:extLst>
          </p:cNvPr>
          <p:cNvSpPr/>
          <p:nvPr/>
        </p:nvSpPr>
        <p:spPr>
          <a:xfrm>
            <a:off x="511545" y="5777079"/>
            <a:ext cx="2678311" cy="26383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Neutron Chopper Group 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1F390D0B-89AA-4BDA-BEBD-8B5E49616C8D}"/>
              </a:ext>
            </a:extLst>
          </p:cNvPr>
          <p:cNvSpPr/>
          <p:nvPr/>
        </p:nvSpPr>
        <p:spPr>
          <a:xfrm>
            <a:off x="515636" y="5390302"/>
            <a:ext cx="2690252" cy="23936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Detector Group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5DEA1191-A102-4D61-8DDF-2A443DEA668B}"/>
              </a:ext>
            </a:extLst>
          </p:cNvPr>
          <p:cNvSpPr/>
          <p:nvPr/>
        </p:nvSpPr>
        <p:spPr>
          <a:xfrm>
            <a:off x="517846" y="4510080"/>
            <a:ext cx="2308205" cy="2393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t>Sample Environment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1131CA0-F095-4A2F-8A48-0368A55AC5B0}"/>
              </a:ext>
            </a:extLst>
          </p:cNvPr>
          <p:cNvSpPr/>
          <p:nvPr/>
        </p:nvSpPr>
        <p:spPr>
          <a:xfrm>
            <a:off x="531430" y="4873631"/>
            <a:ext cx="2294622" cy="285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t>Sample Environment II</a:t>
            </a:r>
          </a:p>
        </p:txBody>
      </p:sp>
      <p:cxnSp>
        <p:nvCxnSpPr>
          <p:cNvPr id="256" name="Straight Arrow Connector 255">
            <a:extLst>
              <a:ext uri="{FF2B5EF4-FFF2-40B4-BE49-F238E27FC236}">
                <a16:creationId xmlns:a16="http://schemas.microsoft.com/office/drawing/2014/main" id="{5D6FD753-E3DC-4ACB-9A26-85F2A1E5C07E}"/>
              </a:ext>
            </a:extLst>
          </p:cNvPr>
          <p:cNvCxnSpPr>
            <a:cxnSpLocks/>
            <a:stCxn id="217" idx="3"/>
            <a:endCxn id="6" idx="3"/>
          </p:cNvCxnSpPr>
          <p:nvPr/>
        </p:nvCxnSpPr>
        <p:spPr>
          <a:xfrm flipV="1">
            <a:off x="3189856" y="3637487"/>
            <a:ext cx="2051571" cy="227150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B30BDECA-BD6F-4B3D-A235-019831601B97}"/>
              </a:ext>
            </a:extLst>
          </p:cNvPr>
          <p:cNvCxnSpPr>
            <a:cxnSpLocks/>
            <a:stCxn id="219" idx="3"/>
            <a:endCxn id="6" idx="3"/>
          </p:cNvCxnSpPr>
          <p:nvPr/>
        </p:nvCxnSpPr>
        <p:spPr>
          <a:xfrm flipV="1">
            <a:off x="3205888" y="3637487"/>
            <a:ext cx="2035539" cy="187250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BC6DDE56-0669-4516-8E82-FAD652C359DA}"/>
              </a:ext>
            </a:extLst>
          </p:cNvPr>
          <p:cNvCxnSpPr>
            <a:cxnSpLocks/>
            <a:stCxn id="221" idx="3"/>
            <a:endCxn id="6" idx="3"/>
          </p:cNvCxnSpPr>
          <p:nvPr/>
        </p:nvCxnSpPr>
        <p:spPr>
          <a:xfrm flipV="1">
            <a:off x="2826051" y="3637487"/>
            <a:ext cx="2415376" cy="99227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DBECE140-0423-4208-9A5F-923ADB8572DC}"/>
              </a:ext>
            </a:extLst>
          </p:cNvPr>
          <p:cNvCxnSpPr>
            <a:cxnSpLocks/>
            <a:stCxn id="222" idx="3"/>
            <a:endCxn id="6" idx="3"/>
          </p:cNvCxnSpPr>
          <p:nvPr/>
        </p:nvCxnSpPr>
        <p:spPr>
          <a:xfrm flipV="1">
            <a:off x="2826052" y="3637487"/>
            <a:ext cx="2415375" cy="137909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B0D76655-390B-43AF-A7D0-7EF293019D18}"/>
              </a:ext>
            </a:extLst>
          </p:cNvPr>
          <p:cNvCxnSpPr>
            <a:cxnSpLocks/>
            <a:stCxn id="7" idx="3"/>
            <a:endCxn id="6" idx="3"/>
          </p:cNvCxnSpPr>
          <p:nvPr/>
        </p:nvCxnSpPr>
        <p:spPr>
          <a:xfrm flipV="1">
            <a:off x="3803907" y="3637487"/>
            <a:ext cx="1437520" cy="269299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124E8FDF-5A26-BAE9-8CB7-A427185F2E18}"/>
              </a:ext>
            </a:extLst>
          </p:cNvPr>
          <p:cNvSpPr/>
          <p:nvPr/>
        </p:nvSpPr>
        <p:spPr>
          <a:xfrm>
            <a:off x="513438" y="2671156"/>
            <a:ext cx="3096725" cy="7130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bg2">
                    <a:lumMod val="50000"/>
                  </a:schemeClr>
                </a:solidFill>
              </a:rPr>
              <a:t>Data Systems </a:t>
            </a:r>
            <a:br>
              <a:rPr lang="en-GB" sz="140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1400">
                <a:solidFill>
                  <a:schemeClr val="bg2">
                    <a:lumMod val="50000"/>
                  </a:schemeClr>
                </a:solidFill>
              </a:rPr>
              <a:t>and Technologies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7A297B-D3F5-16B5-ED62-4C5B0C721EEC}"/>
              </a:ext>
            </a:extLst>
          </p:cNvPr>
          <p:cNvCxnSpPr>
            <a:cxnSpLocks/>
            <a:stCxn id="26" idx="6"/>
          </p:cNvCxnSpPr>
          <p:nvPr/>
        </p:nvCxnSpPr>
        <p:spPr>
          <a:xfrm>
            <a:off x="3610163" y="3027703"/>
            <a:ext cx="1564802" cy="64611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3046025-AB16-FED6-1EA9-FBEE2D48F451}"/>
              </a:ext>
            </a:extLst>
          </p:cNvPr>
          <p:cNvCxnSpPr>
            <a:cxnSpLocks/>
            <a:stCxn id="65" idx="6"/>
            <a:endCxn id="6" idx="3"/>
          </p:cNvCxnSpPr>
          <p:nvPr/>
        </p:nvCxnSpPr>
        <p:spPr>
          <a:xfrm flipV="1">
            <a:off x="3483203" y="3637487"/>
            <a:ext cx="1758224" cy="20021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88448C23-1BF5-076C-71EA-42BD3D8B2067}"/>
              </a:ext>
            </a:extLst>
          </p:cNvPr>
          <p:cNvSpPr/>
          <p:nvPr/>
        </p:nvSpPr>
        <p:spPr>
          <a:xfrm>
            <a:off x="386478" y="3481156"/>
            <a:ext cx="3096725" cy="7130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bg2">
                    <a:lumMod val="50000"/>
                  </a:schemeClr>
                </a:solidFill>
              </a:rPr>
              <a:t>Data Reduction, </a:t>
            </a:r>
            <a:br>
              <a:rPr lang="en-GB" sz="140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1400">
                <a:solidFill>
                  <a:schemeClr val="bg2">
                    <a:lumMod val="50000"/>
                  </a:schemeClr>
                </a:solidFill>
              </a:rPr>
              <a:t>Analysis and Modelling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C967335-6459-1FEB-8624-08D30A983A7B}"/>
              </a:ext>
            </a:extLst>
          </p:cNvPr>
          <p:cNvSpPr/>
          <p:nvPr/>
        </p:nvSpPr>
        <p:spPr>
          <a:xfrm>
            <a:off x="4816965" y="4631018"/>
            <a:ext cx="3071857" cy="1833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Neutron Instrument and Technologies Integration Support</a:t>
            </a:r>
            <a:br>
              <a:rPr lang="en-GB"/>
            </a:br>
            <a:r>
              <a:rPr lang="en-GB"/>
              <a:t>(ICS WP12)</a:t>
            </a:r>
          </a:p>
        </p:txBody>
      </p:sp>
    </p:spTree>
    <p:extLst>
      <p:ext uri="{BB962C8B-B14F-4D97-AF65-F5344CB8AC3E}">
        <p14:creationId xmlns:p14="http://schemas.microsoft.com/office/powerpoint/2010/main" val="15276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BD551-5BCA-B74D-8220-C360A113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99993-46B7-364E-B1EC-908CEDB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21DC65-B5FC-CD4C-BA04-1029556F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34A0175-CFCF-6C43-92F6-BE3590B71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962560"/>
              </p:ext>
            </p:extLst>
          </p:nvPr>
        </p:nvGraphicFramePr>
        <p:xfrm>
          <a:off x="6373692" y="1418070"/>
          <a:ext cx="5575030" cy="53003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30944">
                  <a:extLst>
                    <a:ext uri="{9D8B030D-6E8A-4147-A177-3AD203B41FA5}">
                      <a16:colId xmlns:a16="http://schemas.microsoft.com/office/drawing/2014/main" val="1881529605"/>
                    </a:ext>
                  </a:extLst>
                </a:gridCol>
                <a:gridCol w="353724">
                  <a:extLst>
                    <a:ext uri="{9D8B030D-6E8A-4147-A177-3AD203B41FA5}">
                      <a16:colId xmlns:a16="http://schemas.microsoft.com/office/drawing/2014/main" val="1812916151"/>
                    </a:ext>
                  </a:extLst>
                </a:gridCol>
                <a:gridCol w="353724">
                  <a:extLst>
                    <a:ext uri="{9D8B030D-6E8A-4147-A177-3AD203B41FA5}">
                      <a16:colId xmlns:a16="http://schemas.microsoft.com/office/drawing/2014/main" val="3901075140"/>
                    </a:ext>
                  </a:extLst>
                </a:gridCol>
                <a:gridCol w="371721">
                  <a:extLst>
                    <a:ext uri="{9D8B030D-6E8A-4147-A177-3AD203B41FA5}">
                      <a16:colId xmlns:a16="http://schemas.microsoft.com/office/drawing/2014/main" val="3769905246"/>
                    </a:ext>
                  </a:extLst>
                </a:gridCol>
                <a:gridCol w="351803">
                  <a:extLst>
                    <a:ext uri="{9D8B030D-6E8A-4147-A177-3AD203B41FA5}">
                      <a16:colId xmlns:a16="http://schemas.microsoft.com/office/drawing/2014/main" val="2931061615"/>
                    </a:ext>
                  </a:extLst>
                </a:gridCol>
                <a:gridCol w="373302">
                  <a:extLst>
                    <a:ext uri="{9D8B030D-6E8A-4147-A177-3AD203B41FA5}">
                      <a16:colId xmlns:a16="http://schemas.microsoft.com/office/drawing/2014/main" val="3254768042"/>
                    </a:ext>
                  </a:extLst>
                </a:gridCol>
                <a:gridCol w="373302">
                  <a:extLst>
                    <a:ext uri="{9D8B030D-6E8A-4147-A177-3AD203B41FA5}">
                      <a16:colId xmlns:a16="http://schemas.microsoft.com/office/drawing/2014/main" val="2353631369"/>
                    </a:ext>
                  </a:extLst>
                </a:gridCol>
                <a:gridCol w="373302">
                  <a:extLst>
                    <a:ext uri="{9D8B030D-6E8A-4147-A177-3AD203B41FA5}">
                      <a16:colId xmlns:a16="http://schemas.microsoft.com/office/drawing/2014/main" val="728681259"/>
                    </a:ext>
                  </a:extLst>
                </a:gridCol>
                <a:gridCol w="373302">
                  <a:extLst>
                    <a:ext uri="{9D8B030D-6E8A-4147-A177-3AD203B41FA5}">
                      <a16:colId xmlns:a16="http://schemas.microsoft.com/office/drawing/2014/main" val="360202428"/>
                    </a:ext>
                  </a:extLst>
                </a:gridCol>
                <a:gridCol w="373302">
                  <a:extLst>
                    <a:ext uri="{9D8B030D-6E8A-4147-A177-3AD203B41FA5}">
                      <a16:colId xmlns:a16="http://schemas.microsoft.com/office/drawing/2014/main" val="4235400057"/>
                    </a:ext>
                  </a:extLst>
                </a:gridCol>
                <a:gridCol w="373302">
                  <a:extLst>
                    <a:ext uri="{9D8B030D-6E8A-4147-A177-3AD203B41FA5}">
                      <a16:colId xmlns:a16="http://schemas.microsoft.com/office/drawing/2014/main" val="3512105085"/>
                    </a:ext>
                  </a:extLst>
                </a:gridCol>
                <a:gridCol w="373302">
                  <a:extLst>
                    <a:ext uri="{9D8B030D-6E8A-4147-A177-3AD203B41FA5}">
                      <a16:colId xmlns:a16="http://schemas.microsoft.com/office/drawing/2014/main" val="1641010017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endParaRPr lang="en-GB" sz="160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Afonso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Morten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Jenny</a:t>
                      </a:r>
                      <a:endParaRPr lang="en-GB" sz="1600" b="1" i="1"/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Jonas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Matt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Daniel</a:t>
                      </a:r>
                    </a:p>
                  </a:txBody>
                  <a:tcPr marL="121920" marR="121920" marT="60960" marB="6096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Tibor</a:t>
                      </a:r>
                    </a:p>
                  </a:txBody>
                  <a:tcPr marL="121920" marR="121920" marT="60960" marB="60960" vert="vert2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George</a:t>
                      </a:r>
                    </a:p>
                  </a:txBody>
                  <a:tcPr marL="121920" marR="121920" marT="60960" marB="60960" vert="vert27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err="1"/>
                        <a:t>Torsten</a:t>
                      </a:r>
                      <a:endParaRPr lang="en-GB" sz="1600"/>
                    </a:p>
                  </a:txBody>
                  <a:tcPr marL="121920" marR="121920" marT="60960" marB="60960" vert="vert27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Anders</a:t>
                      </a:r>
                    </a:p>
                  </a:txBody>
                  <a:tcPr marL="121920" marR="121920" marT="60960" marB="60960" vert="vert27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Stefanos</a:t>
                      </a:r>
                    </a:p>
                  </a:txBody>
                  <a:tcPr marL="121920" marR="121920" marT="60960" marB="60960" vert="vert27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654842"/>
                  </a:ext>
                </a:extLst>
              </a:tr>
              <a:tr h="634385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Event Formation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○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307570772"/>
                  </a:ext>
                </a:extLst>
              </a:tr>
              <a:tr h="419055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Timing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1108468999"/>
                  </a:ext>
                </a:extLst>
              </a:tr>
              <a:tr h="419055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Streaming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○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3494074708"/>
                  </a:ext>
                </a:extLst>
              </a:tr>
              <a:tr h="419055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NICOS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○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471985682"/>
                  </a:ext>
                </a:extLst>
              </a:tr>
              <a:tr h="635271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Device Integration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4144213763"/>
                  </a:ext>
                </a:extLst>
              </a:tr>
              <a:tr h="482718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Testing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953093024"/>
                  </a:ext>
                </a:extLst>
              </a:tr>
              <a:tr h="474470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Deployment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/>
                        <a:t>●</a:t>
                      </a: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38309316"/>
                  </a:ext>
                </a:extLst>
              </a:tr>
              <a:tr h="635271">
                <a:tc>
                  <a:txBody>
                    <a:bodyPr/>
                    <a:lstStyle/>
                    <a:p>
                      <a:pPr algn="r"/>
                      <a:r>
                        <a:rPr lang="en-GB" sz="1600"/>
                        <a:t>Instrument Contact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fontAlgn="ctr">
                        <a:spcBef>
                          <a:spcPts val="0"/>
                        </a:spcBef>
                      </a:pPr>
                      <a:endParaRPr lang="en-GB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●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○</a:t>
                      </a: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●</a:t>
                      </a:r>
                      <a:endParaRPr lang="en-GB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21920" marR="121920" marT="60960" marB="60960" vert="vert" anchor="ctr"/>
                </a:tc>
                <a:extLst>
                  <a:ext uri="{0D108BD9-81ED-4DB2-BD59-A6C34878D82A}">
                    <a16:rowId xmlns:a16="http://schemas.microsoft.com/office/drawing/2014/main" val="2338018113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FE11123B-C99D-E94E-9C66-82C4E985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>
            <a:normAutofit/>
          </a:bodyPr>
          <a:lstStyle/>
          <a:p>
            <a:r>
              <a:rPr lang="en-GB"/>
              <a:t>Current Staff and Profile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14D7AF-5647-8346-8003-B6BA9BAB1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5154254"/>
          </a:xfrm>
        </p:spPr>
        <p:txBody>
          <a:bodyPr>
            <a:normAutofit/>
          </a:bodyPr>
          <a:lstStyle/>
          <a:p>
            <a:r>
              <a:rPr lang="en-GB" sz="1600" dirty="0"/>
              <a:t>11 Staff (+ Group Leader)</a:t>
            </a:r>
          </a:p>
          <a:p>
            <a:pPr lvl="2"/>
            <a:r>
              <a:rPr lang="en-GB" sz="1600" dirty="0"/>
              <a:t>6 in post at DMSC (</a:t>
            </a:r>
            <a:r>
              <a:rPr lang="en-GB" sz="1600" dirty="0">
                <a:solidFill>
                  <a:srgbClr val="92D050"/>
                </a:solidFill>
              </a:rPr>
              <a:t>green</a:t>
            </a:r>
            <a:r>
              <a:rPr lang="en-GB" sz="1600" dirty="0"/>
              <a:t>)</a:t>
            </a:r>
          </a:p>
          <a:p>
            <a:pPr lvl="2"/>
            <a:r>
              <a:rPr lang="en-GB" sz="1600" dirty="0"/>
              <a:t>2 due to start May &amp; August (</a:t>
            </a:r>
            <a:r>
              <a:rPr lang="en-GB" sz="1600" dirty="0">
                <a:solidFill>
                  <a:srgbClr val="00B0F0"/>
                </a:solidFill>
              </a:rPr>
              <a:t>blue</a:t>
            </a:r>
            <a:r>
              <a:rPr lang="en-GB" sz="1600" dirty="0"/>
              <a:t>)</a:t>
            </a:r>
          </a:p>
          <a:p>
            <a:pPr lvl="2"/>
            <a:r>
              <a:rPr lang="en-GB" sz="1600" dirty="0"/>
              <a:t>3 in Lund (</a:t>
            </a:r>
            <a:r>
              <a:rPr lang="en-GB" sz="1600" dirty="0">
                <a:solidFill>
                  <a:schemeClr val="accent5">
                    <a:lumMod val="75000"/>
                  </a:schemeClr>
                </a:solidFill>
              </a:rPr>
              <a:t>orange</a:t>
            </a:r>
            <a:r>
              <a:rPr lang="en-GB" sz="1600" dirty="0"/>
              <a:t>)</a:t>
            </a:r>
            <a:br>
              <a:rPr lang="en-GB" sz="1600" dirty="0"/>
            </a:br>
            <a:r>
              <a:rPr lang="en-GB" sz="1600" dirty="0"/>
              <a:t>associated with Motion, SE and Ymir</a:t>
            </a:r>
          </a:p>
          <a:p>
            <a:pPr lvl="2"/>
            <a:r>
              <a:rPr lang="en-GB" sz="1600" dirty="0"/>
              <a:t>budget exists for 1.5 more FTE until 2027</a:t>
            </a:r>
          </a:p>
          <a:p>
            <a:r>
              <a:rPr lang="en-GB" sz="1600" dirty="0"/>
              <a:t>NSS + TD staff</a:t>
            </a:r>
          </a:p>
          <a:p>
            <a:pPr lvl="2"/>
            <a:r>
              <a:rPr lang="en-GB" sz="1600" dirty="0"/>
              <a:t>ICS NITIS (EPICS for NSS) at 5 staff</a:t>
            </a:r>
          </a:p>
          <a:p>
            <a:pPr lvl="2"/>
            <a:r>
              <a:rPr lang="en-GB" sz="1600" dirty="0"/>
              <a:t>close collaboration with Markus from NCG</a:t>
            </a:r>
          </a:p>
          <a:p>
            <a:pPr lvl="2"/>
            <a:r>
              <a:rPr lang="en-GB" sz="1600" dirty="0"/>
              <a:t>lost </a:t>
            </a:r>
            <a:r>
              <a:rPr lang="en-GB" sz="1600" dirty="0" err="1"/>
              <a:t>DetG</a:t>
            </a:r>
            <a:r>
              <a:rPr lang="en-GB" sz="1600" dirty="0"/>
              <a:t> slow controls contact in August 2022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8EFAF7F-32CA-D04D-BF3A-DA05961745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/>
              <a:t>Who is who in ECDC (NSS)</a:t>
            </a:r>
          </a:p>
        </p:txBody>
      </p:sp>
      <p:graphicFrame>
        <p:nvGraphicFramePr>
          <p:cNvPr id="2" name="Content Placeholder 9">
            <a:extLst>
              <a:ext uri="{FF2B5EF4-FFF2-40B4-BE49-F238E27FC236}">
                <a16:creationId xmlns:a16="http://schemas.microsoft.com/office/drawing/2014/main" id="{419713EA-E089-455D-E7C7-D873917449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769529"/>
              </p:ext>
            </p:extLst>
          </p:nvPr>
        </p:nvGraphicFramePr>
        <p:xfrm>
          <a:off x="1297172" y="5046921"/>
          <a:ext cx="4492876" cy="1655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20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107A77-69D5-E44C-9F7E-6398270A9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8" b="1460"/>
          <a:stretch/>
        </p:blipFill>
        <p:spPr>
          <a:xfrm>
            <a:off x="5909424" y="0"/>
            <a:ext cx="6807057" cy="56851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A479D5-BA7B-AF42-A09A-E08F3A46BBAB}"/>
              </a:ext>
            </a:extLst>
          </p:cNvPr>
          <p:cNvSpPr/>
          <p:nvPr/>
        </p:nvSpPr>
        <p:spPr>
          <a:xfrm>
            <a:off x="2348319" y="-584764"/>
            <a:ext cx="7546694" cy="2200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B34259-50CB-584B-ACE6-CC102069EF71}"/>
              </a:ext>
            </a:extLst>
          </p:cNvPr>
          <p:cNvSpPr txBox="1"/>
          <p:nvPr/>
        </p:nvSpPr>
        <p:spPr>
          <a:xfrm>
            <a:off x="10652796" y="0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b="1">
                <a:solidFill>
                  <a:schemeClr val="bg1">
                    <a:lumMod val="95000"/>
                  </a:schemeClr>
                </a:solidFill>
              </a:rPr>
              <a:t>167 m</a:t>
            </a:r>
            <a:r>
              <a:rPr lang="en-GB" sz="3200" b="1" baseline="3000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B0412-B02D-0345-8D4C-2FE1D102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/>
              <a:t>Development, Integration, Testing and Verification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E1DF68-4BEF-0048-8F04-6493EE9B9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Ymir Integration Platform (Instrument) in B02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DEDEC9-2953-7C47-8FD9-9FF116E83C82}"/>
              </a:ext>
            </a:extLst>
          </p:cNvPr>
          <p:cNvSpPr txBox="1">
            <a:spLocks/>
          </p:cNvSpPr>
          <p:nvPr/>
        </p:nvSpPr>
        <p:spPr>
          <a:xfrm>
            <a:off x="1103709" y="1633684"/>
            <a:ext cx="3455592" cy="350635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1800">
                <a:solidFill>
                  <a:srgbClr val="666666"/>
                </a:solidFill>
              </a:rPr>
              <a:t>Main driver of progress across groups, through integration tests and demos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1800">
                <a:solidFill>
                  <a:srgbClr val="666666"/>
                </a:solidFill>
              </a:rPr>
              <a:t>Routinely used for engagement with instrument teams for feedback and evaluation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1800">
                <a:solidFill>
                  <a:srgbClr val="666666"/>
                </a:solidFill>
              </a:rPr>
              <a:t>Opportunity to run strawman experiments generating real data, like light tomography</a:t>
            </a:r>
          </a:p>
          <a:p>
            <a:pPr marL="315913" lvl="1" indent="-233363" defTabSz="914400"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</a:pPr>
            <a:r>
              <a:rPr lang="en-GB" sz="1800">
                <a:solidFill>
                  <a:srgbClr val="666666"/>
                </a:solidFill>
              </a:rPr>
              <a:t>Exercises production networks, compute infrastructure and their interfaces, like user office proposal system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468C468-C4EA-844A-AAD2-6B91C731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4A5638-811E-CB42-AB4F-5CA36F8961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78491" y="5947420"/>
            <a:ext cx="750517" cy="910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900EE9-27A4-4743-B8B4-059BA1B485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5013" y="6231199"/>
            <a:ext cx="1181100" cy="503936"/>
          </a:xfrm>
          <a:prstGeom prst="rect">
            <a:avLst/>
          </a:prstGeom>
        </p:spPr>
      </p:pic>
      <p:sp>
        <p:nvSpPr>
          <p:cNvPr id="15" name="Donut 6">
            <a:extLst>
              <a:ext uri="{FF2B5EF4-FFF2-40B4-BE49-F238E27FC236}">
                <a16:creationId xmlns:a16="http://schemas.microsoft.com/office/drawing/2014/main" id="{23DBAD07-7FCE-BC41-A2F2-ACE56EB600AB}"/>
              </a:ext>
            </a:extLst>
          </p:cNvPr>
          <p:cNvSpPr/>
          <p:nvPr/>
        </p:nvSpPr>
        <p:spPr>
          <a:xfrm rot="643298">
            <a:off x="7862268" y="713014"/>
            <a:ext cx="5391973" cy="3865257"/>
          </a:xfrm>
          <a:prstGeom prst="donut">
            <a:avLst>
              <a:gd name="adj" fmla="val 6242"/>
            </a:avLst>
          </a:prstGeom>
          <a:solidFill>
            <a:srgbClr val="0099DC">
              <a:alpha val="50196"/>
            </a:srgbClr>
          </a:solidFill>
          <a:ln>
            <a:solidFill>
              <a:srgbClr val="006FA1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A177C-58CF-DB40-B255-2954DC0AA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186" y="3657600"/>
            <a:ext cx="4267200" cy="320040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EEBBD97-12EE-9A44-8367-DCD72D855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390" y="1468719"/>
            <a:ext cx="2946726" cy="2209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71250A-8023-CF37-F53F-CD84DA114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668" y="1878307"/>
            <a:ext cx="7060938" cy="475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71C81-13DC-3EAD-5076-5C9B2CA97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ECDC Schedule – Milestones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4070A-48BD-66F4-56E7-3D1252DD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F790A-377D-F04F-0BC6-E308A562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46AAB8-55D4-D5F5-3E98-6B3221BFA8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A13FC-7473-8E71-3E24-3E444034D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  <a:p>
            <a:pPr lvl="1"/>
            <a:r>
              <a:rPr lang="en-GB" dirty="0"/>
              <a:t>Ticking off important functionality as defined milestones on a set timeline gives us confidence in our planning abilities</a:t>
            </a:r>
          </a:p>
          <a:p>
            <a:pPr lvl="1"/>
            <a:r>
              <a:rPr lang="en-GB" dirty="0"/>
              <a:t>No benefit to have DAQ or experiment control on critical path</a:t>
            </a:r>
          </a:p>
          <a:p>
            <a:pPr lvl="1"/>
            <a:r>
              <a:rPr lang="en-GB" dirty="0"/>
              <a:t>New milestones until the end of 2024 under development</a:t>
            </a:r>
          </a:p>
          <a:p>
            <a:r>
              <a:rPr lang="en-GB" dirty="0"/>
              <a:t>Issues</a:t>
            </a:r>
          </a:p>
          <a:p>
            <a:pPr lvl="1"/>
            <a:r>
              <a:rPr lang="en-GB" dirty="0"/>
              <a:t>Most ECDC deliverables depend heavily on external contributions </a:t>
            </a:r>
            <a:br>
              <a:rPr lang="en-GB" dirty="0"/>
            </a:br>
            <a:r>
              <a:rPr lang="en-GB" dirty="0"/>
              <a:t>(hardware, services, documentation, other engagement)</a:t>
            </a:r>
          </a:p>
          <a:p>
            <a:pPr lvl="1"/>
            <a:r>
              <a:rPr lang="en-GB" dirty="0"/>
              <a:t>Inability to follow an agreed timeline only gets attention when ECDC </a:t>
            </a:r>
            <a:br>
              <a:rPr lang="en-GB" dirty="0"/>
            </a:br>
            <a:r>
              <a:rPr lang="en-GB" dirty="0"/>
              <a:t>would delay something that “ESS cares about”</a:t>
            </a:r>
          </a:p>
          <a:p>
            <a:pPr lvl="1"/>
            <a:r>
              <a:rPr lang="en-GB" dirty="0"/>
              <a:t>Planning tools that provide benefits only once </a:t>
            </a:r>
            <a:r>
              <a:rPr lang="en-GB" i="1" dirty="0"/>
              <a:t>all</a:t>
            </a:r>
            <a:r>
              <a:rPr lang="en-GB" dirty="0"/>
              <a:t> work and resources are accounted for, will only be useful very late in the project</a:t>
            </a:r>
            <a:br>
              <a:rPr lang="en-GB" dirty="0"/>
            </a:br>
            <a:r>
              <a:rPr lang="en-GB" dirty="0"/>
              <a:t>(few subprojects currently have linkable activities for ECDC – instruments do not)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86A636-B6F8-3195-6515-61BC16F2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2023-04-17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678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E54C2-1187-B9BC-A9CC-22704FBB7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/>
              <a:t>Selected ECDC 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EF691-B1FB-5272-118A-CF3AAACE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D16A-5F90-4B72-97CC-CB791922DCBB}" type="datetime1">
              <a:rPr lang="sv-SE" smtClean="0"/>
              <a:t>2023-04-17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F1C93-4A25-FAA6-B71E-BE76150F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6569C-5466-CA75-C266-89E870698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8B5BA5-71AE-C488-50AD-52AD49C9A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sz="1600" dirty="0"/>
              <a:t>NICOS (experiment control) b</a:t>
            </a:r>
            <a:r>
              <a:rPr lang="en-SE" sz="1600" dirty="0"/>
              <a:t>aseline for</a:t>
            </a:r>
          </a:p>
          <a:p>
            <a:pPr lvl="2"/>
            <a:r>
              <a:rPr lang="en-SE" sz="1600" dirty="0"/>
              <a:t>LoKI ✅</a:t>
            </a:r>
            <a:endParaRPr lang="en-SE" sz="1600" dirty="0">
              <a:solidFill>
                <a:srgbClr val="00B050"/>
              </a:solidFill>
            </a:endParaRPr>
          </a:p>
          <a:p>
            <a:pPr lvl="2"/>
            <a:r>
              <a:rPr lang="en-SE" sz="1600" dirty="0"/>
              <a:t>DREAM ✅</a:t>
            </a:r>
          </a:p>
          <a:p>
            <a:pPr lvl="2"/>
            <a:r>
              <a:rPr lang="en-SE" sz="1600" dirty="0"/>
              <a:t>ODIN 🔸</a:t>
            </a:r>
          </a:p>
          <a:p>
            <a:pPr lvl="2"/>
            <a:r>
              <a:rPr lang="en-SE" sz="1600" dirty="0"/>
              <a:t>BIFROST 🔸</a:t>
            </a:r>
          </a:p>
          <a:p>
            <a:pPr lvl="1"/>
            <a:r>
              <a:rPr lang="en-SE" sz="1600" dirty="0"/>
              <a:t>NeXus File (Geometry) Templates ✅</a:t>
            </a:r>
          </a:p>
          <a:p>
            <a:pPr lvl="1"/>
            <a:r>
              <a:rPr lang="en-SE" sz="1600" dirty="0"/>
              <a:t>(Light) tomography</a:t>
            </a:r>
          </a:p>
          <a:p>
            <a:pPr lvl="2"/>
            <a:r>
              <a:rPr lang="en-GB" sz="1600" dirty="0"/>
              <a:t>R</a:t>
            </a:r>
            <a:r>
              <a:rPr lang="en-SE" sz="1600" dirty="0"/>
              <a:t>aw data ✅</a:t>
            </a:r>
          </a:p>
          <a:p>
            <a:pPr lvl="2"/>
            <a:r>
              <a:rPr lang="en-GB" sz="1600" dirty="0"/>
              <a:t>Manual reconstruction</a:t>
            </a:r>
            <a:r>
              <a:rPr lang="en-SE" sz="1600" dirty="0"/>
              <a:t> ✅</a:t>
            </a:r>
          </a:p>
          <a:p>
            <a:pPr lvl="2"/>
            <a:r>
              <a:rPr lang="en-GB" sz="1600" dirty="0"/>
              <a:t>A</a:t>
            </a:r>
            <a:r>
              <a:rPr lang="en-SE" sz="1600" dirty="0"/>
              <a:t>utomated processing 🔸</a:t>
            </a:r>
          </a:p>
          <a:p>
            <a:pPr lvl="1"/>
            <a:r>
              <a:rPr lang="en-SE" sz="1600" dirty="0"/>
              <a:t>Hamamatsu Orca timing verification🔸 </a:t>
            </a:r>
          </a:p>
          <a:p>
            <a:pPr lvl="1"/>
            <a:r>
              <a:rPr lang="en-SE" sz="1600" dirty="0"/>
              <a:t>Slow control for CAEN 5560 🔸 </a:t>
            </a:r>
          </a:p>
          <a:p>
            <a:pPr lvl="1"/>
            <a:endParaRPr lang="en-SE" sz="1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4D4FFF-CAF1-5952-E841-35AE6396944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1"/>
            <a:r>
              <a:rPr lang="en-SE" sz="1600"/>
              <a:t>Proposal system ready to schedule at Ymir ✅ </a:t>
            </a:r>
          </a:p>
          <a:p>
            <a:pPr lvl="1"/>
            <a:r>
              <a:rPr lang="en-SE" sz="1600"/>
              <a:t>DMSC data storage ready with permissions 🔸</a:t>
            </a:r>
          </a:p>
          <a:p>
            <a:pPr lvl="1"/>
            <a:r>
              <a:rPr lang="en-SE" sz="1600"/>
              <a:t>Motion control available for demonstration for all standard classes🔸</a:t>
            </a:r>
          </a:p>
          <a:p>
            <a:pPr lvl="1"/>
            <a:r>
              <a:rPr lang="en-SE" sz="1600"/>
              <a:t>Staging computing equipment available to testign and integration 🔸</a:t>
            </a:r>
          </a:p>
          <a:p>
            <a:endParaRPr lang="en-SE" sz="1600"/>
          </a:p>
          <a:p>
            <a:r>
              <a:rPr lang="en-SE" sz="1600"/>
              <a:t>Upcoming: </a:t>
            </a:r>
          </a:p>
          <a:p>
            <a:pPr lvl="1"/>
            <a:r>
              <a:rPr lang="en-SE" sz="1600"/>
              <a:t>Detector timelines</a:t>
            </a:r>
          </a:p>
          <a:p>
            <a:pPr lvl="1"/>
            <a:r>
              <a:rPr lang="en-SE" sz="1600"/>
              <a:t>Better linking of milestones overall with </a:t>
            </a:r>
            <a:br>
              <a:rPr lang="en-SE" sz="1600"/>
            </a:br>
            <a:r>
              <a:rPr lang="en-SE" sz="1600"/>
              <a:t>instruments and within NSS/ESS</a:t>
            </a:r>
          </a:p>
          <a:p>
            <a:pPr lvl="1"/>
            <a:r>
              <a:rPr lang="en-SE" sz="1600"/>
              <a:t>Instrument commissioning planning</a:t>
            </a:r>
          </a:p>
          <a:p>
            <a:pPr lvl="1"/>
            <a:endParaRPr lang="en-SE" sz="1600"/>
          </a:p>
          <a:p>
            <a:endParaRPr lang="en-SE" sz="16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77910D-4EC2-E242-502F-973D43B241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Past &amp; Upcoming</a:t>
            </a:r>
            <a:endParaRPr lang="en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96B66B-8E2C-D8A2-54CA-B88C5D72D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7793" y="6223620"/>
            <a:ext cx="1181100" cy="5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21695</TotalTime>
  <Words>1988</Words>
  <Application>Microsoft Macintosh PowerPoint</Application>
  <PresentationFormat>Widescreen</PresentationFormat>
  <Paragraphs>424</Paragraphs>
  <Slides>22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Helvetica</vt:lpstr>
      <vt:lpstr>Segoe UI</vt:lpstr>
      <vt:lpstr>Segoe UI Light</vt:lpstr>
      <vt:lpstr>Segoe UI Semibold</vt:lpstr>
      <vt:lpstr>Symbol</vt:lpstr>
      <vt:lpstr>Verdana</vt:lpstr>
      <vt:lpstr>Wingdings</vt:lpstr>
      <vt:lpstr>Office-tema</vt:lpstr>
      <vt:lpstr>PowerPoint Presentation</vt:lpstr>
      <vt:lpstr>ECDC for Spectroscopy</vt:lpstr>
      <vt:lpstr>Main Activities and Scope Overview</vt:lpstr>
      <vt:lpstr>Scope Clarifications</vt:lpstr>
      <vt:lpstr>ECDC Interfaces</vt:lpstr>
      <vt:lpstr>Current Staff and Profile</vt:lpstr>
      <vt:lpstr>Development, Integration, Testing and Verification</vt:lpstr>
      <vt:lpstr>ECDC Schedule – Milestones </vt:lpstr>
      <vt:lpstr>Selected ECDC Milestones</vt:lpstr>
      <vt:lpstr>Main focus areas</vt:lpstr>
      <vt:lpstr>Timing System</vt:lpstr>
      <vt:lpstr>Event mode data acquisition</vt:lpstr>
      <vt:lpstr>Timing Verification for Motion Control</vt:lpstr>
      <vt:lpstr>NeXus</vt:lpstr>
      <vt:lpstr>CAEN R5560 – BIFROST</vt:lpstr>
      <vt:lpstr>Detector Event Processing</vt:lpstr>
      <vt:lpstr>Detector Readout Chain</vt:lpstr>
      <vt:lpstr>ODIN – Hamamatsu Orca</vt:lpstr>
      <vt:lpstr>ODIN – Timepix3</vt:lpstr>
      <vt:lpstr>Interface Specifications + Timelines </vt:lpstr>
      <vt:lpstr>Detector Integration Overview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Tsap</dc:creator>
  <cp:lastModifiedBy>Tobias Richter</cp:lastModifiedBy>
  <cp:revision>65</cp:revision>
  <cp:lastPrinted>2019-03-08T10:27:30Z</cp:lastPrinted>
  <dcterms:created xsi:type="dcterms:W3CDTF">2020-06-17T03:23:33Z</dcterms:created>
  <dcterms:modified xsi:type="dcterms:W3CDTF">2023-04-26T11:49:43Z</dcterms:modified>
</cp:coreProperties>
</file>