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67" r:id="rId2"/>
    <p:sldId id="272" r:id="rId3"/>
    <p:sldId id="274" r:id="rId4"/>
    <p:sldId id="281" r:id="rId5"/>
    <p:sldId id="282" r:id="rId6"/>
    <p:sldId id="291" r:id="rId7"/>
    <p:sldId id="286" r:id="rId8"/>
    <p:sldId id="297" r:id="rId9"/>
    <p:sldId id="294" r:id="rId10"/>
    <p:sldId id="292" r:id="rId11"/>
    <p:sldId id="296" r:id="rId12"/>
    <p:sldId id="289" r:id="rId13"/>
    <p:sldId id="299" r:id="rId14"/>
    <p:sldId id="300" r:id="rId15"/>
    <p:sldId id="301" r:id="rId16"/>
    <p:sldId id="303" r:id="rId17"/>
    <p:sldId id="302" r:id="rId18"/>
    <p:sldId id="304" r:id="rId19"/>
    <p:sldId id="306" r:id="rId20"/>
    <p:sldId id="366" r:id="rId21"/>
    <p:sldId id="319" r:id="rId22"/>
    <p:sldId id="318" r:id="rId23"/>
    <p:sldId id="320" r:id="rId24"/>
    <p:sldId id="321" r:id="rId25"/>
    <p:sldId id="322" r:id="rId26"/>
    <p:sldId id="323" r:id="rId27"/>
    <p:sldId id="324" r:id="rId28"/>
    <p:sldId id="326" r:id="rId29"/>
    <p:sldId id="327" r:id="rId30"/>
    <p:sldId id="329" r:id="rId31"/>
    <p:sldId id="367" r:id="rId32"/>
    <p:sldId id="368" r:id="rId33"/>
    <p:sldId id="369" r:id="rId34"/>
    <p:sldId id="330" r:id="rId35"/>
    <p:sldId id="331" r:id="rId36"/>
    <p:sldId id="334" r:id="rId37"/>
    <p:sldId id="373" r:id="rId38"/>
    <p:sldId id="372" r:id="rId39"/>
    <p:sldId id="375" r:id="rId40"/>
    <p:sldId id="337" r:id="rId41"/>
    <p:sldId id="338" r:id="rId42"/>
    <p:sldId id="339" r:id="rId43"/>
    <p:sldId id="340" r:id="rId44"/>
    <p:sldId id="376" r:id="rId45"/>
    <p:sldId id="377" r:id="rId46"/>
    <p:sldId id="378" r:id="rId47"/>
    <p:sldId id="342" r:id="rId48"/>
    <p:sldId id="343" r:id="rId49"/>
    <p:sldId id="345" r:id="rId50"/>
    <p:sldId id="344" r:id="rId51"/>
    <p:sldId id="347" r:id="rId52"/>
    <p:sldId id="346" r:id="rId53"/>
    <p:sldId id="332" r:id="rId54"/>
    <p:sldId id="349" r:id="rId55"/>
    <p:sldId id="352" r:id="rId56"/>
    <p:sldId id="359" r:id="rId57"/>
    <p:sldId id="358" r:id="rId58"/>
    <p:sldId id="353" r:id="rId59"/>
    <p:sldId id="355" r:id="rId60"/>
    <p:sldId id="356" r:id="rId61"/>
    <p:sldId id="360" r:id="rId62"/>
    <p:sldId id="364" r:id="rId63"/>
    <p:sldId id="333" r:id="rId64"/>
    <p:sldId id="365" r:id="rId65"/>
    <p:sldId id="277" r:id="rId6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22" autoAdjust="0"/>
    <p:restoredTop sz="89196" autoAdjust="0"/>
  </p:normalViewPr>
  <p:slideViewPr>
    <p:cSldViewPr snapToGrid="0" snapToObjects="1">
      <p:cViewPr varScale="1">
        <p:scale>
          <a:sx n="136" d="100"/>
          <a:sy n="136" d="100"/>
        </p:scale>
        <p:origin x="22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2023-05-26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7736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7198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38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0568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0971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7588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1646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9280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4788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96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4718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 to this, I will narrow the topic down to a specific type of background reduction. So, just to give a brief overview, the general case is that you have an overlaying background together with your signal. This background might have some time-independent and some time-dependent components. These are in turn due to a combination of internal and external background sources. Furthermore, depending on what your specific detector is sensitive to, it might be due a range of different particles.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there has been a huge amount of effort to quantify and reduce the effect of these different components at ESS, and here I have just listed a portion of that research.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talk, in the interest of time, the focus will primarily be on how to reduce time-dependent external and internal sources of thermal neutrons. This has also been highlighted in other talks, such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Francescos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yesterday, that thermal neutron scattering is a very important factor to consider.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9941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3740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7954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966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9984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510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3230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1689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6013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22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8420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4584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73550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4696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0721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9999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1604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97951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42204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85704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780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82051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37810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55503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46982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05065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59393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55810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2675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16374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19612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854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93734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15527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65684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75005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11305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2883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40381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91392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64132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were, to the best of my understanding, 17 Multi-Grid detector publications when I started my PhD.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2679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6217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5281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4868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098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2023-05-26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2023-05-26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10.png"/><Relationship Id="rId12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10" Type="http://schemas.microsoft.com/office/2017/06/relationships/model3d" Target="../media/model3d2.glb"/><Relationship Id="rId4" Type="http://schemas.openxmlformats.org/officeDocument/2006/relationships/image" Target="../media/image9.emf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17/06/relationships/model3d" Target="../media/model3d1.glb"/><Relationship Id="rId5" Type="http://schemas.openxmlformats.org/officeDocument/2006/relationships/image" Target="../media/image10.png"/><Relationship Id="rId10" Type="http://schemas.openxmlformats.org/officeDocument/2006/relationships/image" Target="../media/image15.tiff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emf"/><Relationship Id="rId4" Type="http://schemas.openxmlformats.org/officeDocument/2006/relationships/image" Target="../media/image5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2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tiff"/><Relationship Id="rId4" Type="http://schemas.openxmlformats.org/officeDocument/2006/relationships/image" Target="../media/image6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emf"/><Relationship Id="rId5" Type="http://schemas.openxmlformats.org/officeDocument/2006/relationships/image" Target="../media/image63.tiff"/><Relationship Id="rId4" Type="http://schemas.openxmlformats.org/officeDocument/2006/relationships/image" Target="../media/image6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emf"/><Relationship Id="rId5" Type="http://schemas.openxmlformats.org/officeDocument/2006/relationships/image" Target="../media/image63.tiff"/><Relationship Id="rId4" Type="http://schemas.openxmlformats.org/officeDocument/2006/relationships/image" Target="../media/image6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emf"/><Relationship Id="rId5" Type="http://schemas.openxmlformats.org/officeDocument/2006/relationships/image" Target="../media/image63.tiff"/><Relationship Id="rId4" Type="http://schemas.openxmlformats.org/officeDocument/2006/relationships/image" Target="../media/image6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image" Target="../media/image36.png"/><Relationship Id="rId3" Type="http://schemas.openxmlformats.org/officeDocument/2006/relationships/image" Target="../media/image39.emf"/><Relationship Id="rId7" Type="http://schemas.openxmlformats.org/officeDocument/2006/relationships/image" Target="../media/image79.emf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emf"/><Relationship Id="rId11" Type="http://schemas.openxmlformats.org/officeDocument/2006/relationships/image" Target="../media/image77.png"/><Relationship Id="rId5" Type="http://schemas.openxmlformats.org/officeDocument/2006/relationships/image" Target="../media/image54.emf"/><Relationship Id="rId15" Type="http://schemas.openxmlformats.org/officeDocument/2006/relationships/image" Target="../media/image82.emf"/><Relationship Id="rId4" Type="http://schemas.openxmlformats.org/officeDocument/2006/relationships/image" Target="../media/image51.emf"/><Relationship Id="rId14" Type="http://schemas.openxmlformats.org/officeDocument/2006/relationships/image" Target="../media/image63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464889" cy="2387600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alexander backis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2023-05-26</a:t>
            </a:fld>
            <a:endParaRPr lang="en-GB" sz="1200" b="1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950381-038A-7FE9-CA9C-AEF471813968}"/>
              </a:ext>
            </a:extLst>
          </p:cNvPr>
          <p:cNvGrpSpPr/>
          <p:nvPr/>
        </p:nvGrpSpPr>
        <p:grpSpPr>
          <a:xfrm>
            <a:off x="8751359" y="3241647"/>
            <a:ext cx="2300140" cy="2839086"/>
            <a:chOff x="8751359" y="3241647"/>
            <a:chExt cx="2300140" cy="28390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9A6A61-225E-A59F-347E-CE9A4E4C9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78706">
              <a:off x="8819681" y="3241647"/>
              <a:ext cx="2163496" cy="283908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D1009B-1CE3-2172-2C59-614E5508974E}"/>
                </a:ext>
              </a:extLst>
            </p:cNvPr>
            <p:cNvSpPr txBox="1"/>
            <p:nvPr/>
          </p:nvSpPr>
          <p:spPr>
            <a:xfrm>
              <a:off x="8751359" y="4538641"/>
              <a:ext cx="230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rgbClr val="FF0000"/>
                  </a:solidFill>
                </a:rPr>
                <a:t>SUBMITTED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5079734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903D836-DB6F-E967-9370-5FC6141440A6}"/>
              </a:ext>
            </a:extLst>
          </p:cNvPr>
          <p:cNvSpPr txBox="1"/>
          <p:nvPr/>
        </p:nvSpPr>
        <p:spPr>
          <a:xfrm>
            <a:off x="1154588" y="922712"/>
            <a:ext cx="3818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Neutron Spectroscopy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0A04B22-308D-99F5-6878-49CC429AFD86}"/>
              </a:ext>
            </a:extLst>
          </p:cNvPr>
          <p:cNvGrpSpPr/>
          <p:nvPr/>
        </p:nvGrpSpPr>
        <p:grpSpPr>
          <a:xfrm>
            <a:off x="6148667" y="3782063"/>
            <a:ext cx="4486234" cy="2389505"/>
            <a:chOff x="5964401" y="3686590"/>
            <a:chExt cx="4486234" cy="2389505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DC2798C2-66D3-DFC5-E977-A374A96389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5020" y="3686590"/>
              <a:ext cx="0" cy="215445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AD6BE076-D105-DA20-90B6-4736AC4B8D6F}"/>
                </a:ext>
              </a:extLst>
            </p:cNvPr>
            <p:cNvCxnSpPr>
              <a:cxnSpLocks/>
            </p:cNvCxnSpPr>
            <p:nvPr/>
          </p:nvCxnSpPr>
          <p:spPr>
            <a:xfrm>
              <a:off x="6647545" y="5611941"/>
              <a:ext cx="380309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19A4D70-7FB1-7A69-EAEA-ECD0DBBF9781}"/>
                </a:ext>
              </a:extLst>
            </p:cNvPr>
            <p:cNvSpPr txBox="1"/>
            <p:nvPr/>
          </p:nvSpPr>
          <p:spPr>
            <a:xfrm rot="16200000">
              <a:off x="5699195" y="4342633"/>
              <a:ext cx="11151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Intensity (log scale)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A889F4C6-7547-D1D1-BA9D-AE9DC87C165A}"/>
                    </a:ext>
                  </a:extLst>
                </p:cNvPr>
                <p:cNvSpPr txBox="1"/>
                <p:nvPr/>
              </p:nvSpPr>
              <p:spPr>
                <a:xfrm>
                  <a:off x="7521017" y="5768318"/>
                  <a:ext cx="2739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CMU Serif Roman" panose="02000603000000000000" pitchFamily="2" charset="0"/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Energy transfer </a:t>
                  </a:r>
                  <a14:m>
                    <m:oMath xmlns:m="http://schemas.openxmlformats.org/officeDocument/2006/math">
                      <m:r>
                        <a:rPr lang="sv-SE" sz="14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m:t>ℏ</m:t>
                      </m:r>
                      <m:r>
                        <a:rPr lang="sv-SE" sz="14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m:t>𝜔</m:t>
                      </m:r>
                    </m:oMath>
                  </a14:m>
                  <a:r>
                    <a:rPr lang="en-US" sz="1400" dirty="0">
                      <a:latin typeface="CMU Serif Roman" panose="02000603000000000000" pitchFamily="2" charset="0"/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 (meV)</a:t>
                  </a: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A889F4C6-7547-D1D1-BA9D-AE9DC87C16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1017" y="5768318"/>
                  <a:ext cx="2739912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461" t="-4000" b="-2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1" name="Picture 140">
            <a:extLst>
              <a:ext uri="{FF2B5EF4-FFF2-40B4-BE49-F238E27FC236}">
                <a16:creationId xmlns:a16="http://schemas.microsoft.com/office/drawing/2014/main" id="{8322A186-FDA7-2863-B6B0-D908AF7B4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827" y="488401"/>
            <a:ext cx="4627775" cy="2979130"/>
          </a:xfrm>
          <a:prstGeom prst="rect">
            <a:avLst/>
          </a:prstGeom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BF78CB6-C532-C676-F14E-B4023DDF1EF5}"/>
              </a:ext>
            </a:extLst>
          </p:cNvPr>
          <p:cNvGrpSpPr/>
          <p:nvPr/>
        </p:nvGrpSpPr>
        <p:grpSpPr>
          <a:xfrm>
            <a:off x="5884857" y="-3225606"/>
            <a:ext cx="5203434" cy="3107794"/>
            <a:chOff x="5884857" y="42893"/>
            <a:chExt cx="5203434" cy="3107794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0A910056-C73F-B54B-DD09-B4D70418054D}"/>
                </a:ext>
              </a:extLst>
            </p:cNvPr>
            <p:cNvGrpSpPr/>
            <p:nvPr/>
          </p:nvGrpSpPr>
          <p:grpSpPr>
            <a:xfrm>
              <a:off x="5884857" y="265373"/>
              <a:ext cx="5203434" cy="2885314"/>
              <a:chOff x="169368" y="1536340"/>
              <a:chExt cx="5203434" cy="2885314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55256A79-8C62-8F48-112B-3B39036F11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0516" t="12114" r="56163" b="17988"/>
              <a:stretch/>
            </p:blipFill>
            <p:spPr>
              <a:xfrm>
                <a:off x="859755" y="1730114"/>
                <a:ext cx="4304415" cy="224049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6" name="TextBox 155">
                    <a:extLst>
                      <a:ext uri="{FF2B5EF4-FFF2-40B4-BE49-F238E27FC236}">
                        <a16:creationId xmlns:a16="http://schemas.microsoft.com/office/drawing/2014/main" id="{3ED2C99C-8851-B052-5533-B18749B55BB1}"/>
                      </a:ext>
                    </a:extLst>
                  </p:cNvPr>
                  <p:cNvSpPr txBox="1"/>
                  <p:nvPr/>
                </p:nvSpPr>
                <p:spPr>
                  <a:xfrm>
                    <a:off x="1911397" y="4113877"/>
                    <a:ext cx="273991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CMU Serif Roman" panose="02000603000000000000" pitchFamily="2" charset="0"/>
                        <a:ea typeface="CMU Serif Roman" panose="02000603000000000000" pitchFamily="2" charset="0"/>
                        <a:cs typeface="CMU Serif Roman" panose="02000603000000000000" pitchFamily="2" charset="0"/>
                      </a:rPr>
                      <a:t>Energy transfer </a:t>
                    </a:r>
                    <a14:m>
                      <m:oMath xmlns:m="http://schemas.openxmlformats.org/officeDocument/2006/math"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ℏ</m:t>
                        </m:r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𝜔</m:t>
                        </m:r>
                      </m:oMath>
                    </a14:m>
                    <a:r>
                      <a:rPr lang="en-US" sz="1400" dirty="0">
                        <a:latin typeface="CMU Serif Roman" panose="02000603000000000000" pitchFamily="2" charset="0"/>
                        <a:ea typeface="CMU Serif Roman" panose="02000603000000000000" pitchFamily="2" charset="0"/>
                        <a:cs typeface="CMU Serif Roman" panose="02000603000000000000" pitchFamily="2" charset="0"/>
                      </a:rPr>
                      <a:t> (meV)</a:t>
                    </a:r>
                  </a:p>
                </p:txBody>
              </p:sp>
            </mc:Choice>
            <mc:Fallback xmlns="">
              <p:sp>
                <p:nvSpPr>
                  <p:cNvPr id="156" name="TextBox 155">
                    <a:extLst>
                      <a:ext uri="{FF2B5EF4-FFF2-40B4-BE49-F238E27FC236}">
                        <a16:creationId xmlns:a16="http://schemas.microsoft.com/office/drawing/2014/main" id="{3ED2C99C-8851-B052-5533-B18749B55B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1397" y="4113877"/>
                    <a:ext cx="2739912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61" t="-4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B5104C9D-D9CB-FC9E-077D-BFD9B6C1700F}"/>
                  </a:ext>
                </a:extLst>
              </p:cNvPr>
              <p:cNvSpPr txBox="1"/>
              <p:nvPr/>
            </p:nvSpPr>
            <p:spPr>
              <a:xfrm>
                <a:off x="834218" y="3899884"/>
                <a:ext cx="453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-50             -25              0               25             50</a:t>
                </a:r>
                <a:endPara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24F90DE1-3D5C-D177-D5EF-0D9853954F0E}"/>
                  </a:ext>
                </a:extLst>
              </p:cNvPr>
              <p:cNvSpPr txBox="1"/>
              <p:nvPr/>
            </p:nvSpPr>
            <p:spPr>
              <a:xfrm>
                <a:off x="169368" y="1536340"/>
                <a:ext cx="797940" cy="2483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12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10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8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6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4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2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0</a:t>
                </a:r>
              </a:p>
            </p:txBody>
          </p: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12A5FE9E-6855-BAF2-1B6A-C1045159DBEF}"/>
                </a:ext>
              </a:extLst>
            </p:cNvPr>
            <p:cNvSpPr txBox="1"/>
            <p:nvPr/>
          </p:nvSpPr>
          <p:spPr>
            <a:xfrm rot="16200000">
              <a:off x="4847326" y="1258960"/>
              <a:ext cx="2739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Momentum transfer </a:t>
              </a:r>
              <a:r>
                <a:rPr lang="sv-SE" sz="140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Q</a:t>
              </a:r>
              <a:r>
                <a:rPr lang="sv-SE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 </a:t>
              </a: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(Å</a:t>
              </a:r>
              <a:r>
                <a:rPr lang="en-US" sz="1400" baseline="30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-1</a:t>
              </a: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5C9720-F03E-6696-7EBA-659FF325E46E}"/>
              </a:ext>
            </a:extLst>
          </p:cNvPr>
          <p:cNvGrpSpPr/>
          <p:nvPr/>
        </p:nvGrpSpPr>
        <p:grpSpPr>
          <a:xfrm>
            <a:off x="8677710" y="3914039"/>
            <a:ext cx="1914875" cy="3586750"/>
            <a:chOff x="8677710" y="3914039"/>
            <a:chExt cx="1914875" cy="3586750"/>
          </a:xfrm>
        </p:grpSpPr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E1EF293F-E1BB-9B0D-8E6B-A5484C12B768}"/>
                </a:ext>
              </a:extLst>
            </p:cNvPr>
            <p:cNvSpPr/>
            <p:nvPr/>
          </p:nvSpPr>
          <p:spPr>
            <a:xfrm>
              <a:off x="8768285" y="3914039"/>
              <a:ext cx="104504" cy="3586750"/>
            </a:xfrm>
            <a:prstGeom prst="arc">
              <a:avLst>
                <a:gd name="adj1" fmla="val 11187528"/>
                <a:gd name="adj2" fmla="val 0"/>
              </a:avLst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26D6BA-FA67-867A-D776-B7A57B0E7A1C}"/>
                </a:ext>
              </a:extLst>
            </p:cNvPr>
            <p:cNvSpPr txBox="1"/>
            <p:nvPr/>
          </p:nvSpPr>
          <p:spPr>
            <a:xfrm rot="19384230">
              <a:off x="8677710" y="4011016"/>
              <a:ext cx="19148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Elastic scattering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C437A0-2550-C0C7-9186-8E8BB1607E75}"/>
              </a:ext>
            </a:extLst>
          </p:cNvPr>
          <p:cNvGrpSpPr/>
          <p:nvPr/>
        </p:nvGrpSpPr>
        <p:grpSpPr>
          <a:xfrm>
            <a:off x="7811965" y="4057466"/>
            <a:ext cx="3368057" cy="1649948"/>
            <a:chOff x="7811965" y="4057466"/>
            <a:chExt cx="3368057" cy="1649948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1D776DF9-AA72-57E5-1FDE-71966D337613}"/>
                </a:ext>
              </a:extLst>
            </p:cNvPr>
            <p:cNvGrpSpPr/>
            <p:nvPr/>
          </p:nvGrpSpPr>
          <p:grpSpPr>
            <a:xfrm>
              <a:off x="7811965" y="4057466"/>
              <a:ext cx="2017621" cy="1649948"/>
              <a:chOff x="7610031" y="3970611"/>
              <a:chExt cx="2017621" cy="1649948"/>
            </a:xfrm>
          </p:grpSpPr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02817950-E62E-D73C-1A1C-92AAFAB8D943}"/>
                  </a:ext>
                </a:extLst>
              </p:cNvPr>
              <p:cNvSpPr/>
              <p:nvPr/>
            </p:nvSpPr>
            <p:spPr>
              <a:xfrm flipV="1">
                <a:off x="7610031" y="3970611"/>
                <a:ext cx="957937" cy="1644257"/>
              </a:xfrm>
              <a:prstGeom prst="arc">
                <a:avLst>
                  <a:gd name="adj1" fmla="val 16166576"/>
                  <a:gd name="adj2" fmla="val 20625149"/>
                </a:avLst>
              </a:prstGeom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Arc 99">
                <a:extLst>
                  <a:ext uri="{FF2B5EF4-FFF2-40B4-BE49-F238E27FC236}">
                    <a16:creationId xmlns:a16="http://schemas.microsoft.com/office/drawing/2014/main" id="{9CD46D91-DC9F-A521-180A-0A95E495A1FA}"/>
                  </a:ext>
                </a:extLst>
              </p:cNvPr>
              <p:cNvSpPr/>
              <p:nvPr/>
            </p:nvSpPr>
            <p:spPr>
              <a:xfrm flipH="1" flipV="1">
                <a:off x="8669715" y="3976302"/>
                <a:ext cx="957937" cy="1644257"/>
              </a:xfrm>
              <a:prstGeom prst="arc">
                <a:avLst>
                  <a:gd name="adj1" fmla="val 16166576"/>
                  <a:gd name="adj2" fmla="val 20882238"/>
                </a:avLst>
              </a:prstGeom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3956D234-EE7D-01B4-9E6F-32956B4F6466}"/>
                  </a:ext>
                </a:extLst>
              </p:cNvPr>
              <p:cNvSpPr/>
              <p:nvPr/>
            </p:nvSpPr>
            <p:spPr>
              <a:xfrm rot="10800000" flipV="1">
                <a:off x="8566153" y="4850287"/>
                <a:ext cx="103562" cy="220393"/>
              </a:xfrm>
              <a:prstGeom prst="arc">
                <a:avLst>
                  <a:gd name="adj1" fmla="val 10834696"/>
                  <a:gd name="adj2" fmla="val 21523644"/>
                </a:avLst>
              </a:prstGeom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A76B6E-954F-08ED-4835-354D495E506D}"/>
                </a:ext>
              </a:extLst>
            </p:cNvPr>
            <p:cNvSpPr txBox="1"/>
            <p:nvPr/>
          </p:nvSpPr>
          <p:spPr>
            <a:xfrm rot="19290860">
              <a:off x="8625855" y="4197803"/>
              <a:ext cx="25541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Quasi-elastic scattering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533C30-86A1-BF45-9BDE-9DFC0C06F7FA}"/>
              </a:ext>
            </a:extLst>
          </p:cNvPr>
          <p:cNvGrpSpPr/>
          <p:nvPr/>
        </p:nvGrpSpPr>
        <p:grpSpPr>
          <a:xfrm>
            <a:off x="7722951" y="3795173"/>
            <a:ext cx="4426297" cy="2837283"/>
            <a:chOff x="7722951" y="3795173"/>
            <a:chExt cx="4426297" cy="2837283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CDC02A1-0E9D-A7CE-6D95-D2735DFF9C3B}"/>
                </a:ext>
              </a:extLst>
            </p:cNvPr>
            <p:cNvGrpSpPr/>
            <p:nvPr/>
          </p:nvGrpSpPr>
          <p:grpSpPr>
            <a:xfrm>
              <a:off x="7722951" y="4774347"/>
              <a:ext cx="2179988" cy="1858109"/>
              <a:chOff x="7521017" y="4687492"/>
              <a:chExt cx="2179988" cy="1858109"/>
            </a:xfrm>
          </p:grpSpPr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CFDFFC95-034C-0471-ADEC-9D1B4B21BC55}"/>
                  </a:ext>
                </a:extLst>
              </p:cNvPr>
              <p:cNvSpPr/>
              <p:nvPr/>
            </p:nvSpPr>
            <p:spPr>
              <a:xfrm>
                <a:off x="7521017" y="4687492"/>
                <a:ext cx="73353" cy="1858109"/>
              </a:xfrm>
              <a:prstGeom prst="arc">
                <a:avLst>
                  <a:gd name="adj1" fmla="val 11187528"/>
                  <a:gd name="adj2" fmla="val 0"/>
                </a:avLst>
              </a:prstGeom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Arc 93">
                <a:extLst>
                  <a:ext uri="{FF2B5EF4-FFF2-40B4-BE49-F238E27FC236}">
                    <a16:creationId xmlns:a16="http://schemas.microsoft.com/office/drawing/2014/main" id="{11CAA913-DE71-9DA9-FE48-F63BE271EEF2}"/>
                  </a:ext>
                </a:extLst>
              </p:cNvPr>
              <p:cNvSpPr/>
              <p:nvPr/>
            </p:nvSpPr>
            <p:spPr>
              <a:xfrm>
                <a:off x="7721487" y="4850287"/>
                <a:ext cx="82062" cy="1532519"/>
              </a:xfrm>
              <a:prstGeom prst="arc">
                <a:avLst>
                  <a:gd name="adj1" fmla="val 11187528"/>
                  <a:gd name="adj2" fmla="val 0"/>
                </a:avLst>
              </a:prstGeom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72955A2D-0C85-AA8D-9260-8FFF30AE6971}"/>
                  </a:ext>
                </a:extLst>
              </p:cNvPr>
              <p:cNvGrpSpPr/>
              <p:nvPr/>
            </p:nvGrpSpPr>
            <p:grpSpPr>
              <a:xfrm flipH="1">
                <a:off x="9418473" y="4687492"/>
                <a:ext cx="282532" cy="1858109"/>
                <a:chOff x="5074914" y="2648829"/>
                <a:chExt cx="282532" cy="1858109"/>
              </a:xfrm>
            </p:grpSpPr>
            <p:sp>
              <p:nvSpPr>
                <p:cNvPr id="96" name="Arc 95">
                  <a:extLst>
                    <a:ext uri="{FF2B5EF4-FFF2-40B4-BE49-F238E27FC236}">
                      <a16:creationId xmlns:a16="http://schemas.microsoft.com/office/drawing/2014/main" id="{CBFCA47F-F620-80F1-AB16-AF954E415A8C}"/>
                    </a:ext>
                  </a:extLst>
                </p:cNvPr>
                <p:cNvSpPr/>
                <p:nvPr/>
              </p:nvSpPr>
              <p:spPr>
                <a:xfrm>
                  <a:off x="5074914" y="2648829"/>
                  <a:ext cx="73353" cy="1858109"/>
                </a:xfrm>
                <a:prstGeom prst="arc">
                  <a:avLst>
                    <a:gd name="adj1" fmla="val 11187528"/>
                    <a:gd name="adj2" fmla="val 0"/>
                  </a:avLst>
                </a:prstGeom>
                <a:ln w="254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Arc 96">
                  <a:extLst>
                    <a:ext uri="{FF2B5EF4-FFF2-40B4-BE49-F238E27FC236}">
                      <a16:creationId xmlns:a16="http://schemas.microsoft.com/office/drawing/2014/main" id="{071B2A60-6C79-ECBB-B639-F4F12283139E}"/>
                    </a:ext>
                  </a:extLst>
                </p:cNvPr>
                <p:cNvSpPr/>
                <p:nvPr/>
              </p:nvSpPr>
              <p:spPr>
                <a:xfrm>
                  <a:off x="5275384" y="2811624"/>
                  <a:ext cx="82062" cy="1532519"/>
                </a:xfrm>
                <a:prstGeom prst="arc">
                  <a:avLst>
                    <a:gd name="adj1" fmla="val 11187528"/>
                    <a:gd name="adj2" fmla="val 0"/>
                  </a:avLst>
                </a:prstGeom>
                <a:ln w="254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A05AA2-5AC1-E8A9-3956-940A5605DB97}"/>
                </a:ext>
              </a:extLst>
            </p:cNvPr>
            <p:cNvSpPr txBox="1"/>
            <p:nvPr/>
          </p:nvSpPr>
          <p:spPr>
            <a:xfrm rot="19272551">
              <a:off x="9595081" y="3795173"/>
              <a:ext cx="25541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Inelastic scattering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6B0C6A1-7ACB-C1CE-E7E3-EF8B9EE166E3}"/>
              </a:ext>
            </a:extLst>
          </p:cNvPr>
          <p:cNvSpPr txBox="1"/>
          <p:nvPr/>
        </p:nvSpPr>
        <p:spPr>
          <a:xfrm>
            <a:off x="1103709" y="1438102"/>
            <a:ext cx="490878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If we integrate over momentum, we see the dynamics: </a:t>
            </a:r>
            <a:r>
              <a:rPr lang="en-US" sz="1600" b="1" dirty="0">
                <a:solidFill>
                  <a:srgbClr val="666666"/>
                </a:solidFill>
              </a:rPr>
              <a:t>translations</a:t>
            </a:r>
            <a:r>
              <a:rPr lang="en-US" sz="1600" dirty="0">
                <a:solidFill>
                  <a:srgbClr val="666666"/>
                </a:solidFill>
              </a:rPr>
              <a:t>, </a:t>
            </a:r>
            <a:r>
              <a:rPr lang="en-US" sz="1600" b="1" dirty="0">
                <a:solidFill>
                  <a:srgbClr val="666666"/>
                </a:solidFill>
              </a:rPr>
              <a:t>rotations</a:t>
            </a:r>
            <a:r>
              <a:rPr lang="en-US" sz="1600" dirty="0">
                <a:solidFill>
                  <a:srgbClr val="666666"/>
                </a:solidFill>
              </a:rPr>
              <a:t> and </a:t>
            </a:r>
            <a:r>
              <a:rPr lang="en-US" sz="1600" b="1" dirty="0">
                <a:solidFill>
                  <a:srgbClr val="666666"/>
                </a:solidFill>
              </a:rPr>
              <a:t>vibrations</a:t>
            </a:r>
          </a:p>
          <a:p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30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5079734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903D836-DB6F-E967-9370-5FC6141440A6}"/>
              </a:ext>
            </a:extLst>
          </p:cNvPr>
          <p:cNvSpPr txBox="1"/>
          <p:nvPr/>
        </p:nvSpPr>
        <p:spPr>
          <a:xfrm>
            <a:off x="1154588" y="922712"/>
            <a:ext cx="3818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Neutron Spectroscopy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8322A186-FDA7-2863-B6B0-D908AF7B4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827" y="-2994110"/>
            <a:ext cx="4627775" cy="2979130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AB79457-42FE-727F-BBC9-5C835EA3A909}"/>
              </a:ext>
            </a:extLst>
          </p:cNvPr>
          <p:cNvGrpSpPr/>
          <p:nvPr/>
        </p:nvGrpSpPr>
        <p:grpSpPr>
          <a:xfrm>
            <a:off x="5884857" y="-3080954"/>
            <a:ext cx="5203434" cy="2885314"/>
            <a:chOff x="169368" y="1536340"/>
            <a:chExt cx="5203434" cy="2885314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5FA59721-9296-DD70-B5FA-7B4ADCB99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516" t="12114" r="56163" b="17988"/>
            <a:stretch/>
          </p:blipFill>
          <p:spPr>
            <a:xfrm>
              <a:off x="859755" y="1730114"/>
              <a:ext cx="4304415" cy="224049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B1D8C939-BF9D-5AC7-2CE5-BBCD9A3C38BD}"/>
                    </a:ext>
                  </a:extLst>
                </p:cNvPr>
                <p:cNvSpPr txBox="1"/>
                <p:nvPr/>
              </p:nvSpPr>
              <p:spPr>
                <a:xfrm>
                  <a:off x="1911397" y="4113877"/>
                  <a:ext cx="2739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CMU Serif Roman" panose="02000603000000000000" pitchFamily="2" charset="0"/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Energy transfer </a:t>
                  </a:r>
                  <a14:m>
                    <m:oMath xmlns:m="http://schemas.openxmlformats.org/officeDocument/2006/math">
                      <m:r>
                        <a:rPr lang="sv-SE" sz="14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m:t>ℏ</m:t>
                      </m:r>
                      <m:r>
                        <a:rPr lang="sv-SE" sz="14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m:t>𝜔</m:t>
                      </m:r>
                    </m:oMath>
                  </a14:m>
                  <a:r>
                    <a:rPr lang="en-US" sz="1400" dirty="0">
                      <a:latin typeface="CMU Serif Roman" panose="02000603000000000000" pitchFamily="2" charset="0"/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 (meV)</a:t>
                  </a: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B1D8C939-BF9D-5AC7-2CE5-BBCD9A3C38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7" y="4113877"/>
                  <a:ext cx="2739912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461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794C80FE-BE9B-2815-3F91-20CAA9FB1BEB}"/>
                </a:ext>
              </a:extLst>
            </p:cNvPr>
            <p:cNvSpPr txBox="1"/>
            <p:nvPr/>
          </p:nvSpPr>
          <p:spPr>
            <a:xfrm>
              <a:off x="834218" y="3899884"/>
              <a:ext cx="45385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-50             -25              0               25             50</a:t>
              </a:r>
              <a:endParaRPr lang="en-US" sz="1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34587F88-5BA9-8880-02C4-5906320DB387}"/>
                </a:ext>
              </a:extLst>
            </p:cNvPr>
            <p:cNvSpPr txBox="1"/>
            <p:nvPr/>
          </p:nvSpPr>
          <p:spPr>
            <a:xfrm>
              <a:off x="169368" y="1536340"/>
              <a:ext cx="797940" cy="248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680"/>
                </a:lnSpc>
              </a:pP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12</a:t>
              </a:r>
            </a:p>
            <a:p>
              <a:pPr algn="r">
                <a:lnSpc>
                  <a:spcPts val="2680"/>
                </a:lnSpc>
              </a:pP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10</a:t>
              </a:r>
            </a:p>
            <a:p>
              <a:pPr algn="r">
                <a:lnSpc>
                  <a:spcPts val="2680"/>
                </a:lnSpc>
              </a:pP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8</a:t>
              </a:r>
            </a:p>
            <a:p>
              <a:pPr algn="r">
                <a:lnSpc>
                  <a:spcPts val="2680"/>
                </a:lnSpc>
              </a:pP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6</a:t>
              </a:r>
            </a:p>
            <a:p>
              <a:pPr algn="r">
                <a:lnSpc>
                  <a:spcPts val="2680"/>
                </a:lnSpc>
              </a:pP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4</a:t>
              </a:r>
            </a:p>
            <a:p>
              <a:pPr algn="r">
                <a:lnSpc>
                  <a:spcPts val="2680"/>
                </a:lnSpc>
              </a:pP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2</a:t>
              </a:r>
            </a:p>
            <a:p>
              <a:pPr algn="r">
                <a:lnSpc>
                  <a:spcPts val="2680"/>
                </a:lnSpc>
              </a:pP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0</a:t>
              </a:r>
            </a:p>
          </p:txBody>
        </p:sp>
      </p:grp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04B08885-716F-062B-4EE4-A4C9ECE8E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6921" y="4576645"/>
            <a:ext cx="1625943" cy="121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Plant structure">
                <a:extLst>
                  <a:ext uri="{FF2B5EF4-FFF2-40B4-BE49-F238E27FC236}">
                    <a16:creationId xmlns:a16="http://schemas.microsoft.com/office/drawing/2014/main" id="{8299437B-B5C2-FC95-304F-BA15762706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94913885"/>
                  </p:ext>
                </p:extLst>
              </p:nvPr>
            </p:nvGraphicFramePr>
            <p:xfrm>
              <a:off x="9138767" y="4208484"/>
              <a:ext cx="1528343" cy="181337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528343" cy="1813372"/>
                    </a:xfrm>
                    <a:prstGeom prst="rect">
                      <a:avLst/>
                    </a:prstGeom>
                  </am3d:spPr>
                  <am3d:camera>
                    <am3d:pos x="0" y="0" z="721316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276752" d="1000000"/>
                    <am3d:preTrans dx="-73597" dy="-16180799" dz="452544"/>
                    <am3d:scale>
                      <am3d:sx n="1000000" d="1000000"/>
                      <am3d:sy n="1000000" d="1000000"/>
                      <am3d:sz n="1000000" d="1000000"/>
                    </am3d:scale>
                    <am3d:rot ax="1587196" ay="-1105926" az="-53640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9634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Plant structure">
                <a:extLst>
                  <a:ext uri="{FF2B5EF4-FFF2-40B4-BE49-F238E27FC236}">
                    <a16:creationId xmlns:a16="http://schemas.microsoft.com/office/drawing/2014/main" id="{8299437B-B5C2-FC95-304F-BA15762706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38767" y="4208484"/>
                <a:ext cx="1528343" cy="181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Simple Cubic Structure">
                <a:extLst>
                  <a:ext uri="{FF2B5EF4-FFF2-40B4-BE49-F238E27FC236}">
                    <a16:creationId xmlns:a16="http://schemas.microsoft.com/office/drawing/2014/main" id="{4EA31F07-F3A3-51A2-3902-67927600D6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2815438"/>
                  </p:ext>
                </p:extLst>
              </p:nvPr>
            </p:nvGraphicFramePr>
            <p:xfrm>
              <a:off x="7474338" y="4483297"/>
              <a:ext cx="1267365" cy="1406153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267365" cy="1406153"/>
                    </a:xfrm>
                    <a:prstGeom prst="rect">
                      <a:avLst/>
                    </a:prstGeom>
                  </am3d:spPr>
                  <am3d:camera>
                    <am3d:pos x="0" y="0" z="813362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" d="1000000"/>
                    <am3d:preTrans dx="-1" dy="0" dz="179"/>
                    <am3d:scale>
                      <am3d:sx n="1000000" d="1000000"/>
                      <am3d:sy n="1000000" d="1000000"/>
                      <am3d:sz n="1000000" d="1000000"/>
                    </am3d:scale>
                    <am3d:rot ax="2515973" ay="2777565" az="1979859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431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Simple Cubic Structure">
                <a:extLst>
                  <a:ext uri="{FF2B5EF4-FFF2-40B4-BE49-F238E27FC236}">
                    <a16:creationId xmlns:a16="http://schemas.microsoft.com/office/drawing/2014/main" id="{4EA31F07-F3A3-51A2-3902-67927600D6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74338" y="4483297"/>
                <a:ext cx="1267365" cy="1406153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45BA034-E51D-6A7B-9F5A-B98DBD447D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5195" y="4460694"/>
            <a:ext cx="1473663" cy="15611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AD7FB37-566F-0DCC-050B-89431871A0A1}"/>
              </a:ext>
            </a:extLst>
          </p:cNvPr>
          <p:cNvGrpSpPr/>
          <p:nvPr/>
        </p:nvGrpSpPr>
        <p:grpSpPr>
          <a:xfrm>
            <a:off x="5731853" y="7044365"/>
            <a:ext cx="6896487" cy="4461581"/>
            <a:chOff x="5731853" y="1441218"/>
            <a:chExt cx="6896487" cy="446158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16BF7B9-8608-2EBD-EEBE-C607B31A04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1190" y="5671486"/>
              <a:ext cx="484812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06F175-3ECD-7810-9E2A-B2516EC74B5E}"/>
                </a:ext>
              </a:extLst>
            </p:cNvPr>
            <p:cNvSpPr txBox="1"/>
            <p:nvPr/>
          </p:nvSpPr>
          <p:spPr>
            <a:xfrm>
              <a:off x="6499999" y="1441218"/>
              <a:ext cx="1116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Distance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C68034-FA9B-B425-DD46-4836446B0D94}"/>
                </a:ext>
              </a:extLst>
            </p:cNvPr>
            <p:cNvSpPr txBox="1"/>
            <p:nvPr/>
          </p:nvSpPr>
          <p:spPr>
            <a:xfrm>
              <a:off x="11449286" y="5533467"/>
              <a:ext cx="1179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Time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6972E23-664A-BEDA-DDF6-0FEDF31326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463" y="1846903"/>
              <a:ext cx="0" cy="40477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04A4B7-2B94-184E-12D2-5E79A722B7D7}"/>
                </a:ext>
              </a:extLst>
            </p:cNvPr>
            <p:cNvSpPr txBox="1"/>
            <p:nvPr/>
          </p:nvSpPr>
          <p:spPr>
            <a:xfrm>
              <a:off x="5731853" y="5486157"/>
              <a:ext cx="937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Source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F7739E-87BD-3312-AA60-520E092EB2E2}"/>
              </a:ext>
            </a:extLst>
          </p:cNvPr>
          <p:cNvSpPr txBox="1"/>
          <p:nvPr/>
        </p:nvSpPr>
        <p:spPr>
          <a:xfrm>
            <a:off x="1103709" y="1438102"/>
            <a:ext cx="490878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66666"/>
                </a:solidFill>
              </a:rPr>
              <a:t>Inelastic scattering </a:t>
            </a:r>
            <a:r>
              <a:rPr lang="en-US" sz="1600" dirty="0">
                <a:solidFill>
                  <a:srgbClr val="666666"/>
                </a:solidFill>
              </a:rPr>
              <a:t>gives information about vibrations and rotations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66666"/>
                </a:solidFill>
              </a:rPr>
              <a:t>Quasi-elastic scattering </a:t>
            </a:r>
            <a:r>
              <a:rPr lang="en-US" sz="1600" dirty="0">
                <a:solidFill>
                  <a:srgbClr val="666666"/>
                </a:solidFill>
              </a:rPr>
              <a:t>gives information about translations</a:t>
            </a: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A71B96-CDAC-43FA-66D4-DAF46A537790}"/>
              </a:ext>
            </a:extLst>
          </p:cNvPr>
          <p:cNvGrpSpPr/>
          <p:nvPr/>
        </p:nvGrpSpPr>
        <p:grpSpPr>
          <a:xfrm>
            <a:off x="6148667" y="1314441"/>
            <a:ext cx="4486234" cy="2389505"/>
            <a:chOff x="5964401" y="3686590"/>
            <a:chExt cx="4486234" cy="2389505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6B3FFC4-D639-B281-CA7A-45CC3D62F8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5020" y="3686590"/>
              <a:ext cx="0" cy="215445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114265F-44AB-8149-54E2-9B816B4E5B86}"/>
                </a:ext>
              </a:extLst>
            </p:cNvPr>
            <p:cNvCxnSpPr>
              <a:cxnSpLocks/>
            </p:cNvCxnSpPr>
            <p:nvPr/>
          </p:nvCxnSpPr>
          <p:spPr>
            <a:xfrm>
              <a:off x="6647545" y="5611941"/>
              <a:ext cx="380309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8744A8-99C5-CE7D-4509-4631666E3676}"/>
                </a:ext>
              </a:extLst>
            </p:cNvPr>
            <p:cNvSpPr txBox="1"/>
            <p:nvPr/>
          </p:nvSpPr>
          <p:spPr>
            <a:xfrm rot="16200000">
              <a:off x="5699195" y="4342633"/>
              <a:ext cx="11151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Intensity (log scale)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128B563-0565-586A-B55C-6BAEFBD8CB31}"/>
                    </a:ext>
                  </a:extLst>
                </p:cNvPr>
                <p:cNvSpPr txBox="1"/>
                <p:nvPr/>
              </p:nvSpPr>
              <p:spPr>
                <a:xfrm>
                  <a:off x="7521017" y="5768318"/>
                  <a:ext cx="2739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CMU Serif Roman" panose="02000603000000000000" pitchFamily="2" charset="0"/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Energy transfer </a:t>
                  </a:r>
                  <a14:m>
                    <m:oMath xmlns:m="http://schemas.openxmlformats.org/officeDocument/2006/math">
                      <m:r>
                        <a:rPr lang="sv-SE" sz="14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m:t>ℏ</m:t>
                      </m:r>
                      <m:r>
                        <a:rPr lang="sv-SE" sz="14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m:t>𝜔</m:t>
                      </m:r>
                    </m:oMath>
                  </a14:m>
                  <a:r>
                    <a:rPr lang="en-US" sz="1400" dirty="0">
                      <a:latin typeface="CMU Serif Roman" panose="02000603000000000000" pitchFamily="2" charset="0"/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 (meV)</a:t>
                  </a: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A889F4C6-7547-D1D1-BA9D-AE9DC87C16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1017" y="5768318"/>
                  <a:ext cx="2739912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461" t="-4000" b="-2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F23427-B9C6-16EC-253E-F1238BD3D556}"/>
              </a:ext>
            </a:extLst>
          </p:cNvPr>
          <p:cNvGrpSpPr/>
          <p:nvPr/>
        </p:nvGrpSpPr>
        <p:grpSpPr>
          <a:xfrm>
            <a:off x="8677710" y="1446417"/>
            <a:ext cx="1914875" cy="3586750"/>
            <a:chOff x="8677710" y="3914039"/>
            <a:chExt cx="1914875" cy="3586750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F6DA7317-5113-2494-B583-E16B995600DF}"/>
                </a:ext>
              </a:extLst>
            </p:cNvPr>
            <p:cNvSpPr/>
            <p:nvPr/>
          </p:nvSpPr>
          <p:spPr>
            <a:xfrm>
              <a:off x="8768285" y="3914039"/>
              <a:ext cx="104504" cy="3586750"/>
            </a:xfrm>
            <a:prstGeom prst="arc">
              <a:avLst>
                <a:gd name="adj1" fmla="val 11187528"/>
                <a:gd name="adj2" fmla="val 0"/>
              </a:avLst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5722BA-1D11-4CA4-E9A4-49601AB1D446}"/>
                </a:ext>
              </a:extLst>
            </p:cNvPr>
            <p:cNvSpPr txBox="1"/>
            <p:nvPr/>
          </p:nvSpPr>
          <p:spPr>
            <a:xfrm rot="19384230">
              <a:off x="8677710" y="4011016"/>
              <a:ext cx="19148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Elastic scattering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F9C179-329C-34A8-CF7B-6C06D9BB1DDB}"/>
              </a:ext>
            </a:extLst>
          </p:cNvPr>
          <p:cNvGrpSpPr/>
          <p:nvPr/>
        </p:nvGrpSpPr>
        <p:grpSpPr>
          <a:xfrm>
            <a:off x="7811965" y="1589844"/>
            <a:ext cx="3368057" cy="1649948"/>
            <a:chOff x="7811965" y="4057466"/>
            <a:chExt cx="3368057" cy="164994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50E62D1-B380-488A-0485-1C18E4C4022C}"/>
                </a:ext>
              </a:extLst>
            </p:cNvPr>
            <p:cNvGrpSpPr/>
            <p:nvPr/>
          </p:nvGrpSpPr>
          <p:grpSpPr>
            <a:xfrm>
              <a:off x="7811965" y="4057466"/>
              <a:ext cx="2017621" cy="1649948"/>
              <a:chOff x="7610031" y="3970611"/>
              <a:chExt cx="2017621" cy="1649948"/>
            </a:xfrm>
          </p:grpSpPr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FB78CABF-EEFD-A73A-352F-51191B315482}"/>
                  </a:ext>
                </a:extLst>
              </p:cNvPr>
              <p:cNvSpPr/>
              <p:nvPr/>
            </p:nvSpPr>
            <p:spPr>
              <a:xfrm flipV="1">
                <a:off x="7610031" y="3970611"/>
                <a:ext cx="957937" cy="1644257"/>
              </a:xfrm>
              <a:prstGeom prst="arc">
                <a:avLst>
                  <a:gd name="adj1" fmla="val 16166576"/>
                  <a:gd name="adj2" fmla="val 20625149"/>
                </a:avLst>
              </a:prstGeom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C3E6F445-4504-3F62-458F-8EC876756A7D}"/>
                  </a:ext>
                </a:extLst>
              </p:cNvPr>
              <p:cNvSpPr/>
              <p:nvPr/>
            </p:nvSpPr>
            <p:spPr>
              <a:xfrm flipH="1" flipV="1">
                <a:off x="8669715" y="3976302"/>
                <a:ext cx="957937" cy="1644257"/>
              </a:xfrm>
              <a:prstGeom prst="arc">
                <a:avLst>
                  <a:gd name="adj1" fmla="val 16166576"/>
                  <a:gd name="adj2" fmla="val 20882238"/>
                </a:avLst>
              </a:prstGeom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67195B2F-BA85-BACD-0909-A1A45DD01B23}"/>
                  </a:ext>
                </a:extLst>
              </p:cNvPr>
              <p:cNvSpPr/>
              <p:nvPr/>
            </p:nvSpPr>
            <p:spPr>
              <a:xfrm rot="10800000" flipV="1">
                <a:off x="8566153" y="4850287"/>
                <a:ext cx="103562" cy="220393"/>
              </a:xfrm>
              <a:prstGeom prst="arc">
                <a:avLst>
                  <a:gd name="adj1" fmla="val 10834696"/>
                  <a:gd name="adj2" fmla="val 21523644"/>
                </a:avLst>
              </a:prstGeom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C3102B-95BC-4253-CD54-FD2ADB545BE7}"/>
                </a:ext>
              </a:extLst>
            </p:cNvPr>
            <p:cNvSpPr txBox="1"/>
            <p:nvPr/>
          </p:nvSpPr>
          <p:spPr>
            <a:xfrm rot="19290860">
              <a:off x="8625855" y="4197803"/>
              <a:ext cx="25541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Quasi-elastic scattering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5285FE-7CA1-BAF8-08A2-AFF1B3C16254}"/>
              </a:ext>
            </a:extLst>
          </p:cNvPr>
          <p:cNvGrpSpPr/>
          <p:nvPr/>
        </p:nvGrpSpPr>
        <p:grpSpPr>
          <a:xfrm>
            <a:off x="7722951" y="1327551"/>
            <a:ext cx="4426297" cy="2837283"/>
            <a:chOff x="7722951" y="3795173"/>
            <a:chExt cx="4426297" cy="283728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CE3AB10-2A5B-4C60-176E-26572F3FBFB4}"/>
                </a:ext>
              </a:extLst>
            </p:cNvPr>
            <p:cNvGrpSpPr/>
            <p:nvPr/>
          </p:nvGrpSpPr>
          <p:grpSpPr>
            <a:xfrm>
              <a:off x="7722951" y="4774347"/>
              <a:ext cx="2179988" cy="1858109"/>
              <a:chOff x="7521017" y="4687492"/>
              <a:chExt cx="2179988" cy="1858109"/>
            </a:xfrm>
          </p:grpSpPr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D8F3EC09-7484-E9C5-EC34-9672C5F56C97}"/>
                  </a:ext>
                </a:extLst>
              </p:cNvPr>
              <p:cNvSpPr/>
              <p:nvPr/>
            </p:nvSpPr>
            <p:spPr>
              <a:xfrm>
                <a:off x="7521017" y="4687492"/>
                <a:ext cx="73353" cy="1858109"/>
              </a:xfrm>
              <a:prstGeom prst="arc">
                <a:avLst>
                  <a:gd name="adj1" fmla="val 11187528"/>
                  <a:gd name="adj2" fmla="val 0"/>
                </a:avLst>
              </a:prstGeom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A600EE21-78E1-5754-52EC-380AF537F58B}"/>
                  </a:ext>
                </a:extLst>
              </p:cNvPr>
              <p:cNvSpPr/>
              <p:nvPr/>
            </p:nvSpPr>
            <p:spPr>
              <a:xfrm>
                <a:off x="7721487" y="4850287"/>
                <a:ext cx="82062" cy="1532519"/>
              </a:xfrm>
              <a:prstGeom prst="arc">
                <a:avLst>
                  <a:gd name="adj1" fmla="val 11187528"/>
                  <a:gd name="adj2" fmla="val 0"/>
                </a:avLst>
              </a:prstGeom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EB7F0FA-EC3E-CD6C-ADAD-3BB282B4E743}"/>
                  </a:ext>
                </a:extLst>
              </p:cNvPr>
              <p:cNvGrpSpPr/>
              <p:nvPr/>
            </p:nvGrpSpPr>
            <p:grpSpPr>
              <a:xfrm flipH="1">
                <a:off x="9418473" y="4687492"/>
                <a:ext cx="282532" cy="1858109"/>
                <a:chOff x="5074914" y="2648829"/>
                <a:chExt cx="282532" cy="1858109"/>
              </a:xfrm>
            </p:grpSpPr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62E9D1E6-7F5F-E435-4107-61C105012C56}"/>
                    </a:ext>
                  </a:extLst>
                </p:cNvPr>
                <p:cNvSpPr/>
                <p:nvPr/>
              </p:nvSpPr>
              <p:spPr>
                <a:xfrm>
                  <a:off x="5074914" y="2648829"/>
                  <a:ext cx="73353" cy="1858109"/>
                </a:xfrm>
                <a:prstGeom prst="arc">
                  <a:avLst>
                    <a:gd name="adj1" fmla="val 11187528"/>
                    <a:gd name="adj2" fmla="val 0"/>
                  </a:avLst>
                </a:prstGeom>
                <a:ln w="254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Arc 37">
                  <a:extLst>
                    <a:ext uri="{FF2B5EF4-FFF2-40B4-BE49-F238E27FC236}">
                      <a16:creationId xmlns:a16="http://schemas.microsoft.com/office/drawing/2014/main" id="{775D6E8A-469A-49C8-90FB-8B0C52EC8492}"/>
                    </a:ext>
                  </a:extLst>
                </p:cNvPr>
                <p:cNvSpPr/>
                <p:nvPr/>
              </p:nvSpPr>
              <p:spPr>
                <a:xfrm>
                  <a:off x="5275384" y="2811624"/>
                  <a:ext cx="82062" cy="1532519"/>
                </a:xfrm>
                <a:prstGeom prst="arc">
                  <a:avLst>
                    <a:gd name="adj1" fmla="val 11187528"/>
                    <a:gd name="adj2" fmla="val 0"/>
                  </a:avLst>
                </a:prstGeom>
                <a:ln w="254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B0F1D72-A8C1-8F03-A135-C49AD86A6785}"/>
                </a:ext>
              </a:extLst>
            </p:cNvPr>
            <p:cNvSpPr txBox="1"/>
            <p:nvPr/>
          </p:nvSpPr>
          <p:spPr>
            <a:xfrm rot="19272551">
              <a:off x="9595081" y="3795173"/>
              <a:ext cx="25541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Inelastic scattering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601F0B-2114-07E5-EE5B-E98D5AF06192}"/>
              </a:ext>
            </a:extLst>
          </p:cNvPr>
          <p:cNvGrpSpPr/>
          <p:nvPr/>
        </p:nvGrpSpPr>
        <p:grpSpPr>
          <a:xfrm>
            <a:off x="9578017" y="4629619"/>
            <a:ext cx="197466" cy="934898"/>
            <a:chOff x="9343856" y="4453003"/>
            <a:chExt cx="197466" cy="93489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92DA806-3FF9-AC79-E432-6728C327E49A}"/>
                </a:ext>
              </a:extLst>
            </p:cNvPr>
            <p:cNvSpPr/>
            <p:nvPr/>
          </p:nvSpPr>
          <p:spPr>
            <a:xfrm>
              <a:off x="9343856" y="5190435"/>
              <a:ext cx="197466" cy="19746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70C6FF1-3DE4-103D-9116-9574797210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5459" y="4453003"/>
              <a:ext cx="0" cy="81460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B96EA5-EE65-14E2-B58C-9875274236C1}"/>
              </a:ext>
            </a:extLst>
          </p:cNvPr>
          <p:cNvGrpSpPr/>
          <p:nvPr/>
        </p:nvGrpSpPr>
        <p:grpSpPr>
          <a:xfrm rot="10800000">
            <a:off x="9828414" y="4596664"/>
            <a:ext cx="197466" cy="934898"/>
            <a:chOff x="9343856" y="4453003"/>
            <a:chExt cx="197466" cy="93489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59630A2-C548-65AF-3E07-B9D50CC8CB1F}"/>
                </a:ext>
              </a:extLst>
            </p:cNvPr>
            <p:cNvSpPr/>
            <p:nvPr/>
          </p:nvSpPr>
          <p:spPr>
            <a:xfrm>
              <a:off x="9343856" y="5190435"/>
              <a:ext cx="197466" cy="19746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074C0ED-7710-FECF-CA6E-5655F9717A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5459" y="4453003"/>
              <a:ext cx="0" cy="81460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8A8E91B-FD60-910D-C7A7-4D03D60A3873}"/>
              </a:ext>
            </a:extLst>
          </p:cNvPr>
          <p:cNvSpPr/>
          <p:nvPr/>
        </p:nvSpPr>
        <p:spPr>
          <a:xfrm>
            <a:off x="6410163" y="4368804"/>
            <a:ext cx="2357924" cy="1730035"/>
          </a:xfrm>
          <a:prstGeom prst="roundRect">
            <a:avLst>
              <a:gd name="adj" fmla="val 6417"/>
            </a:avLst>
          </a:prstGeom>
          <a:noFill/>
          <a:ln w="444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ACDDA4-A15C-C2ED-0806-79C25EF43EB6}"/>
              </a:ext>
            </a:extLst>
          </p:cNvPr>
          <p:cNvSpPr txBox="1"/>
          <p:nvPr/>
        </p:nvSpPr>
        <p:spPr>
          <a:xfrm>
            <a:off x="9358748" y="4003003"/>
            <a:ext cx="2286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Quasi-elastic scattering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A6EFD08-B529-470D-8D11-A3F130A1BE5E}"/>
              </a:ext>
            </a:extLst>
          </p:cNvPr>
          <p:cNvSpPr/>
          <p:nvPr/>
        </p:nvSpPr>
        <p:spPr>
          <a:xfrm>
            <a:off x="8931377" y="4374377"/>
            <a:ext cx="3042244" cy="1715808"/>
          </a:xfrm>
          <a:prstGeom prst="roundRect">
            <a:avLst>
              <a:gd name="adj" fmla="val 6417"/>
            </a:avLst>
          </a:prstGeom>
          <a:noFill/>
          <a:ln w="444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F12785-677D-D161-3FF1-FFD28FF9C0B0}"/>
              </a:ext>
            </a:extLst>
          </p:cNvPr>
          <p:cNvSpPr txBox="1"/>
          <p:nvPr/>
        </p:nvSpPr>
        <p:spPr>
          <a:xfrm>
            <a:off x="6644460" y="4022948"/>
            <a:ext cx="2286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Inelastic scattering</a:t>
            </a:r>
          </a:p>
        </p:txBody>
      </p:sp>
    </p:spTree>
    <p:extLst>
      <p:ext uri="{BB962C8B-B14F-4D97-AF65-F5344CB8AC3E}">
        <p14:creationId xmlns:p14="http://schemas.microsoft.com/office/powerpoint/2010/main" val="97437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5079734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D4D717A-1C21-2466-A9C4-E4E62990784D}"/>
              </a:ext>
            </a:extLst>
          </p:cNvPr>
          <p:cNvGrpSpPr/>
          <p:nvPr/>
        </p:nvGrpSpPr>
        <p:grpSpPr>
          <a:xfrm>
            <a:off x="5685381" y="3876975"/>
            <a:ext cx="5462553" cy="369332"/>
            <a:chOff x="5685381" y="3876975"/>
            <a:chExt cx="5462553" cy="36933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47C058F-C8A5-23C2-686D-6A8237ED2236}"/>
                </a:ext>
              </a:extLst>
            </p:cNvPr>
            <p:cNvCxnSpPr>
              <a:cxnSpLocks/>
            </p:cNvCxnSpPr>
            <p:nvPr/>
          </p:nvCxnSpPr>
          <p:spPr>
            <a:xfrm>
              <a:off x="6705846" y="4067196"/>
              <a:ext cx="4442088" cy="33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783464-9455-2A8C-3874-F79B8A6C0386}"/>
                </a:ext>
              </a:extLst>
            </p:cNvPr>
            <p:cNvSpPr txBox="1"/>
            <p:nvPr/>
          </p:nvSpPr>
          <p:spPr>
            <a:xfrm>
              <a:off x="5685381" y="3876975"/>
              <a:ext cx="107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Chopper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B43D6CA-AA07-8E27-602D-A2ADE938A4A8}"/>
              </a:ext>
            </a:extLst>
          </p:cNvPr>
          <p:cNvGrpSpPr/>
          <p:nvPr/>
        </p:nvGrpSpPr>
        <p:grpSpPr>
          <a:xfrm>
            <a:off x="5668244" y="2763968"/>
            <a:ext cx="5479690" cy="369332"/>
            <a:chOff x="5668244" y="2763968"/>
            <a:chExt cx="5479690" cy="36933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4E8E00-5F64-110B-6AD7-244CDEB719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5564" y="2948623"/>
              <a:ext cx="4492370" cy="37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C00272-5D56-5CF5-2A40-0EEA08517CCC}"/>
                </a:ext>
              </a:extLst>
            </p:cNvPr>
            <p:cNvSpPr txBox="1"/>
            <p:nvPr/>
          </p:nvSpPr>
          <p:spPr>
            <a:xfrm>
              <a:off x="5668244" y="2763968"/>
              <a:ext cx="113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Sample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35496FA-5E91-CB08-5F38-85648F6CFE21}"/>
              </a:ext>
            </a:extLst>
          </p:cNvPr>
          <p:cNvSpPr/>
          <p:nvPr/>
        </p:nvSpPr>
        <p:spPr>
          <a:xfrm>
            <a:off x="7177216" y="4730130"/>
            <a:ext cx="1867064" cy="8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611301-8B11-9A3B-8656-7231BB6BBCD6}"/>
              </a:ext>
            </a:extLst>
          </p:cNvPr>
          <p:cNvSpPr/>
          <p:nvPr/>
        </p:nvSpPr>
        <p:spPr>
          <a:xfrm>
            <a:off x="7436182" y="4466400"/>
            <a:ext cx="1593314" cy="109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301D91-DC5B-DB52-6E30-C72041ED009A}"/>
              </a:ext>
            </a:extLst>
          </p:cNvPr>
          <p:cNvSpPr/>
          <p:nvPr/>
        </p:nvSpPr>
        <p:spPr>
          <a:xfrm>
            <a:off x="8691449" y="3850078"/>
            <a:ext cx="188427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3A7400-0978-3C6E-3901-12A1147BFBC1}"/>
              </a:ext>
            </a:extLst>
          </p:cNvPr>
          <p:cNvSpPr/>
          <p:nvPr/>
        </p:nvSpPr>
        <p:spPr>
          <a:xfrm>
            <a:off x="8296598" y="3844985"/>
            <a:ext cx="188427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218B36-D43C-D5F8-A268-A342C8DE91A3}"/>
              </a:ext>
            </a:extLst>
          </p:cNvPr>
          <p:cNvSpPr/>
          <p:nvPr/>
        </p:nvSpPr>
        <p:spPr>
          <a:xfrm>
            <a:off x="7934975" y="3839512"/>
            <a:ext cx="188427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B04065-1ADD-6AA5-8033-6CF681E3C4F0}"/>
              </a:ext>
            </a:extLst>
          </p:cNvPr>
          <p:cNvSpPr/>
          <p:nvPr/>
        </p:nvSpPr>
        <p:spPr>
          <a:xfrm>
            <a:off x="8274460" y="3368181"/>
            <a:ext cx="188427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9CD7D7-D2F3-D7A6-1BF5-EFB1555DE262}"/>
              </a:ext>
            </a:extLst>
          </p:cNvPr>
          <p:cNvSpPr/>
          <p:nvPr/>
        </p:nvSpPr>
        <p:spPr>
          <a:xfrm>
            <a:off x="9184888" y="3376226"/>
            <a:ext cx="188427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C57752-8B94-51EE-2F9D-CB0B89F12203}"/>
              </a:ext>
            </a:extLst>
          </p:cNvPr>
          <p:cNvSpPr/>
          <p:nvPr/>
        </p:nvSpPr>
        <p:spPr>
          <a:xfrm>
            <a:off x="8423484" y="3212100"/>
            <a:ext cx="61466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763628-5281-8E57-C80E-72544DC17CC6}"/>
              </a:ext>
            </a:extLst>
          </p:cNvPr>
          <p:cNvSpPr/>
          <p:nvPr/>
        </p:nvSpPr>
        <p:spPr>
          <a:xfrm>
            <a:off x="8882775" y="3219137"/>
            <a:ext cx="61466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C31853-69B9-FE70-8A87-4421509AC40E}"/>
              </a:ext>
            </a:extLst>
          </p:cNvPr>
          <p:cNvSpPr/>
          <p:nvPr/>
        </p:nvSpPr>
        <p:spPr>
          <a:xfrm>
            <a:off x="9388683" y="3220991"/>
            <a:ext cx="101018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006B9D5-5BB1-968E-022D-C34CD8D226B2}"/>
              </a:ext>
            </a:extLst>
          </p:cNvPr>
          <p:cNvSpPr/>
          <p:nvPr/>
        </p:nvSpPr>
        <p:spPr>
          <a:xfrm>
            <a:off x="7217397" y="3849217"/>
            <a:ext cx="188427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27CFDDF-24C6-80AE-5E7E-D1D56337A12B}"/>
              </a:ext>
            </a:extLst>
          </p:cNvPr>
          <p:cNvSpPr/>
          <p:nvPr/>
        </p:nvSpPr>
        <p:spPr>
          <a:xfrm>
            <a:off x="7558610" y="3855476"/>
            <a:ext cx="188427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FC840D-98B6-64E2-CD68-14509AB21163}"/>
              </a:ext>
            </a:extLst>
          </p:cNvPr>
          <p:cNvSpPr/>
          <p:nvPr/>
        </p:nvSpPr>
        <p:spPr>
          <a:xfrm>
            <a:off x="9062428" y="3863258"/>
            <a:ext cx="188427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0D5859E-E160-7F44-D5A0-F14DF0C764E4}"/>
              </a:ext>
            </a:extLst>
          </p:cNvPr>
          <p:cNvSpPr/>
          <p:nvPr/>
        </p:nvSpPr>
        <p:spPr>
          <a:xfrm>
            <a:off x="9471662" y="3838330"/>
            <a:ext cx="188427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99417DE-619A-D311-1B09-3F63DF10C257}"/>
              </a:ext>
            </a:extLst>
          </p:cNvPr>
          <p:cNvSpPr/>
          <p:nvPr/>
        </p:nvSpPr>
        <p:spPr>
          <a:xfrm>
            <a:off x="7430502" y="3381910"/>
            <a:ext cx="188427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C9EF3B-98EB-5887-9258-A40FEB206035}"/>
              </a:ext>
            </a:extLst>
          </p:cNvPr>
          <p:cNvSpPr/>
          <p:nvPr/>
        </p:nvSpPr>
        <p:spPr>
          <a:xfrm>
            <a:off x="7871915" y="3196246"/>
            <a:ext cx="61466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8949C64-29B2-D147-2D07-F79D54C5FDBF}"/>
              </a:ext>
            </a:extLst>
          </p:cNvPr>
          <p:cNvSpPr/>
          <p:nvPr/>
        </p:nvSpPr>
        <p:spPr>
          <a:xfrm>
            <a:off x="7327514" y="3209640"/>
            <a:ext cx="71412" cy="11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2141E00-3830-8163-02AF-B3489B5CA938}"/>
              </a:ext>
            </a:extLst>
          </p:cNvPr>
          <p:cNvGrpSpPr/>
          <p:nvPr/>
        </p:nvGrpSpPr>
        <p:grpSpPr>
          <a:xfrm>
            <a:off x="5731853" y="1441218"/>
            <a:ext cx="6896487" cy="4461581"/>
            <a:chOff x="5731853" y="1441218"/>
            <a:chExt cx="6896487" cy="446158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F930F25-3478-971E-B899-50C40E8172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1190" y="5671486"/>
              <a:ext cx="484812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5C3B14-FE73-29A5-ADCB-EB7352D134D1}"/>
                </a:ext>
              </a:extLst>
            </p:cNvPr>
            <p:cNvSpPr txBox="1"/>
            <p:nvPr/>
          </p:nvSpPr>
          <p:spPr>
            <a:xfrm>
              <a:off x="6499999" y="1441218"/>
              <a:ext cx="1116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Distance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6C2DB3-6BBD-FE48-5791-06AD0EF52794}"/>
                </a:ext>
              </a:extLst>
            </p:cNvPr>
            <p:cNvSpPr txBox="1"/>
            <p:nvPr/>
          </p:nvSpPr>
          <p:spPr>
            <a:xfrm>
              <a:off x="11449286" y="5533467"/>
              <a:ext cx="1179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Time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F20CDB7-ECEB-8C08-8068-42F3B84811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463" y="1846903"/>
              <a:ext cx="0" cy="40477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96A23F-84C0-595E-B8CE-0D2CC098CCAD}"/>
                </a:ext>
              </a:extLst>
            </p:cNvPr>
            <p:cNvSpPr txBox="1"/>
            <p:nvPr/>
          </p:nvSpPr>
          <p:spPr>
            <a:xfrm>
              <a:off x="5731853" y="5486157"/>
              <a:ext cx="937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Source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045114CE-02BE-503A-C436-B1956869321D}"/>
              </a:ext>
            </a:extLst>
          </p:cNvPr>
          <p:cNvSpPr/>
          <p:nvPr/>
        </p:nvSpPr>
        <p:spPr>
          <a:xfrm>
            <a:off x="7821130" y="3971192"/>
            <a:ext cx="263781" cy="176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B1C39A-33E5-252C-A421-249515ABFCB1}"/>
              </a:ext>
            </a:extLst>
          </p:cNvPr>
          <p:cNvSpPr/>
          <p:nvPr/>
        </p:nvSpPr>
        <p:spPr>
          <a:xfrm>
            <a:off x="7010803" y="5670824"/>
            <a:ext cx="62428" cy="69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57EB6338-F497-4E67-BF55-C8C4DBAEB923}"/>
              </a:ext>
            </a:extLst>
          </p:cNvPr>
          <p:cNvSpPr/>
          <p:nvPr/>
        </p:nvSpPr>
        <p:spPr>
          <a:xfrm>
            <a:off x="8576952" y="2483457"/>
            <a:ext cx="1351625" cy="468865"/>
          </a:xfrm>
          <a:custGeom>
            <a:avLst/>
            <a:gdLst>
              <a:gd name="connsiteX0" fmla="*/ 0 w 1975556"/>
              <a:gd name="connsiteY0" fmla="*/ 688622 h 688622"/>
              <a:gd name="connsiteX1" fmla="*/ 180623 w 1975556"/>
              <a:gd name="connsiteY1" fmla="*/ 11289 h 688622"/>
              <a:gd name="connsiteX2" fmla="*/ 1975556 w 1975556"/>
              <a:gd name="connsiteY2" fmla="*/ 0 h 688622"/>
              <a:gd name="connsiteX3" fmla="*/ 0 w 1975556"/>
              <a:gd name="connsiteY3" fmla="*/ 688622 h 68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5556" h="688622">
                <a:moveTo>
                  <a:pt x="0" y="688622"/>
                </a:moveTo>
                <a:lnTo>
                  <a:pt x="180623" y="11289"/>
                </a:lnTo>
                <a:lnTo>
                  <a:pt x="1975556" y="0"/>
                </a:lnTo>
                <a:lnTo>
                  <a:pt x="0" y="68862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B7E05CE-EB54-4A24-4132-72D56B7A2246}"/>
              </a:ext>
            </a:extLst>
          </p:cNvPr>
          <p:cNvGrpSpPr/>
          <p:nvPr/>
        </p:nvGrpSpPr>
        <p:grpSpPr>
          <a:xfrm>
            <a:off x="7058297" y="1735474"/>
            <a:ext cx="4892247" cy="3913293"/>
            <a:chOff x="7058297" y="1735474"/>
            <a:chExt cx="4892247" cy="3913293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173F3B8-0140-0E71-CDE3-7A69423C7CF9}"/>
                </a:ext>
              </a:extLst>
            </p:cNvPr>
            <p:cNvCxnSpPr>
              <a:cxnSpLocks/>
            </p:cNvCxnSpPr>
            <p:nvPr/>
          </p:nvCxnSpPr>
          <p:spPr>
            <a:xfrm>
              <a:off x="8562858" y="2336789"/>
              <a:ext cx="0" cy="61855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C184B01-FE49-41F8-3F6C-F1B66A241E37}"/>
                </a:ext>
              </a:extLst>
            </p:cNvPr>
            <p:cNvCxnSpPr>
              <a:cxnSpLocks/>
            </p:cNvCxnSpPr>
            <p:nvPr/>
          </p:nvCxnSpPr>
          <p:spPr>
            <a:xfrm>
              <a:off x="9926683" y="2025043"/>
              <a:ext cx="0" cy="454405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3424CCE-FC98-7585-4844-5ABDE6168298}"/>
                </a:ext>
              </a:extLst>
            </p:cNvPr>
            <p:cNvGrpSpPr/>
            <p:nvPr/>
          </p:nvGrpSpPr>
          <p:grpSpPr>
            <a:xfrm>
              <a:off x="7058297" y="1735474"/>
              <a:ext cx="4892247" cy="3913293"/>
              <a:chOff x="7058297" y="1735474"/>
              <a:chExt cx="4892247" cy="3913293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36F44C51-8522-0BDB-0227-0CDC054DD0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74409" y="2955342"/>
                <a:ext cx="0" cy="26934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5E5FE9-94FE-B3D1-3426-8CEB6ACDF275}"/>
                  </a:ext>
                </a:extLst>
              </p:cNvPr>
              <p:cNvSpPr txBox="1"/>
              <p:nvPr/>
            </p:nvSpPr>
            <p:spPr>
              <a:xfrm>
                <a:off x="10997702" y="4124691"/>
                <a:ext cx="923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L</a:t>
                </a:r>
                <a:r>
                  <a:rPr lang="en-US" baseline="-25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1</a:t>
                </a:r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D5AC5BB-AFDD-1E3A-4327-3FA8CB182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74409" y="2495608"/>
                <a:ext cx="0" cy="4055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622F3A8-1F75-FBE0-5B94-F4CE96122239}"/>
                  </a:ext>
                </a:extLst>
              </p:cNvPr>
              <p:cNvSpPr txBox="1"/>
              <p:nvPr/>
            </p:nvSpPr>
            <p:spPr>
              <a:xfrm>
                <a:off x="11027310" y="2552513"/>
                <a:ext cx="923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L</a:t>
                </a:r>
                <a:r>
                  <a:rPr lang="en-US" baseline="-25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2</a:t>
                </a:r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2F63227-AFB3-4B72-25E5-5C34993FB0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58297" y="2862147"/>
                <a:ext cx="1481115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E80A376-3022-A8BF-B29B-235A8930FB21}"/>
                  </a:ext>
                </a:extLst>
              </p:cNvPr>
              <p:cNvSpPr txBox="1"/>
              <p:nvPr/>
            </p:nvSpPr>
            <p:spPr>
              <a:xfrm>
                <a:off x="7399749" y="2516464"/>
                <a:ext cx="923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T</a:t>
                </a:r>
                <a:r>
                  <a:rPr lang="en-US" baseline="-25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1</a:t>
                </a:r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609B74EC-39AE-E0C1-88A3-B3339B8E4E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73218" y="2397356"/>
                <a:ext cx="135346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404F883-3495-EE37-0170-62BE6A50476F}"/>
                  </a:ext>
                </a:extLst>
              </p:cNvPr>
              <p:cNvSpPr txBox="1"/>
              <p:nvPr/>
            </p:nvSpPr>
            <p:spPr>
              <a:xfrm>
                <a:off x="8810261" y="2052760"/>
                <a:ext cx="9232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T</a:t>
                </a:r>
                <a:r>
                  <a:rPr lang="en-US" baseline="-25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2</a:t>
                </a:r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5937DB3-090F-25CE-7BCA-49EEC14AA4F0}"/>
                  </a:ext>
                </a:extLst>
              </p:cNvPr>
              <p:cNvSpPr/>
              <p:nvPr/>
            </p:nvSpPr>
            <p:spPr>
              <a:xfrm>
                <a:off x="8708550" y="2382844"/>
                <a:ext cx="1144917" cy="3544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C568AE7C-585E-006F-D38E-7CDCEB2652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64827" y="2066742"/>
                <a:ext cx="285382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41A61EA-FCDC-CE22-5D61-82F2B9108F33}"/>
                  </a:ext>
                </a:extLst>
              </p:cNvPr>
              <p:cNvSpPr txBox="1"/>
              <p:nvPr/>
            </p:nvSpPr>
            <p:spPr>
              <a:xfrm>
                <a:off x="7724639" y="1735474"/>
                <a:ext cx="1547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tof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24DD84B-07B8-D1F3-9187-DF26D42B33A0}"/>
                  </a:ext>
                </a:extLst>
              </p:cNvPr>
              <p:cNvSpPr/>
              <p:nvPr/>
            </p:nvSpPr>
            <p:spPr>
              <a:xfrm>
                <a:off x="8706542" y="2050167"/>
                <a:ext cx="1144917" cy="3544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6B73172-15C6-1225-7090-D6EB4F178F01}"/>
              </a:ext>
            </a:extLst>
          </p:cNvPr>
          <p:cNvGrpSpPr/>
          <p:nvPr/>
        </p:nvGrpSpPr>
        <p:grpSpPr>
          <a:xfrm>
            <a:off x="5192893" y="2309660"/>
            <a:ext cx="5955042" cy="369332"/>
            <a:chOff x="5192893" y="2309660"/>
            <a:chExt cx="5955042" cy="3693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A62EE4-0772-B00F-459F-87908E37F2BF}"/>
                </a:ext>
              </a:extLst>
            </p:cNvPr>
            <p:cNvSpPr txBox="1"/>
            <p:nvPr/>
          </p:nvSpPr>
          <p:spPr>
            <a:xfrm>
              <a:off x="5192893" y="2309660"/>
              <a:ext cx="2006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Detector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4C7BC7B-0C9B-EF21-3FF0-2D931290CA2C}"/>
                </a:ext>
              </a:extLst>
            </p:cNvPr>
            <p:cNvCxnSpPr>
              <a:cxnSpLocks/>
            </p:cNvCxnSpPr>
            <p:nvPr/>
          </p:nvCxnSpPr>
          <p:spPr>
            <a:xfrm>
              <a:off x="6738047" y="2487302"/>
              <a:ext cx="44098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0F11E35-F76D-B7CE-2C32-E31CFEF2E8A2}"/>
              </a:ext>
            </a:extLst>
          </p:cNvPr>
          <p:cNvGrpSpPr/>
          <p:nvPr/>
        </p:nvGrpSpPr>
        <p:grpSpPr>
          <a:xfrm>
            <a:off x="7041731" y="4056630"/>
            <a:ext cx="2562219" cy="1615572"/>
            <a:chOff x="7041731" y="4056630"/>
            <a:chExt cx="2562219" cy="161557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92F4827-DCBF-8B44-3798-D455673BC0BC}"/>
                </a:ext>
              </a:extLst>
            </p:cNvPr>
            <p:cNvGrpSpPr/>
            <p:nvPr/>
          </p:nvGrpSpPr>
          <p:grpSpPr>
            <a:xfrm>
              <a:off x="7042017" y="4059606"/>
              <a:ext cx="2561933" cy="1611218"/>
              <a:chOff x="7042017" y="4059606"/>
              <a:chExt cx="2561933" cy="1611218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61E7AE8-8E02-595A-13A9-7DEAB9D8C025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 flipH="1">
                <a:off x="7042017" y="4084342"/>
                <a:ext cx="2561933" cy="1586482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8432F65-68A7-305A-B615-0BE97FF5BE55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 flipH="1">
                <a:off x="7042017" y="4079105"/>
                <a:ext cx="2269872" cy="159171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FA53FC0-CFBD-B1A8-5EA4-09EA28F203A8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 flipH="1">
                <a:off x="7042017" y="4094116"/>
                <a:ext cx="1981093" cy="1576708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DB76D57-4ED0-34B8-6CBC-41957700782E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 flipH="1">
                <a:off x="7042017" y="4070528"/>
                <a:ext cx="1706256" cy="1600296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7BCE726-BC38-B66C-E59B-F6C6E2061A23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 flipH="1">
                <a:off x="7042017" y="4070527"/>
                <a:ext cx="1456242" cy="1600297"/>
              </a:xfrm>
              <a:prstGeom prst="line">
                <a:avLst/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8EE49AC-AF74-E47F-E98C-0E5A208BCCE3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 flipH="1">
                <a:off x="7042017" y="4070582"/>
                <a:ext cx="1209437" cy="1600242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1B45437-38F7-02B4-3450-FF487ED3BFE1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 flipH="1">
                <a:off x="7042017" y="4059606"/>
                <a:ext cx="658552" cy="1611218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799A641-185D-B810-0A71-99B97A63678E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 flipH="1">
                <a:off x="7042017" y="4066335"/>
                <a:ext cx="388485" cy="1604489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E511646-E29E-1BC1-B301-1686C0074006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 flipH="1">
                <a:off x="7042017" y="4066444"/>
                <a:ext cx="196764" cy="160438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8D796A8-77B6-98FC-D4A3-4B33A74130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1731" y="4056630"/>
              <a:ext cx="910837" cy="161557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CAEBE45-08B8-3B68-FE11-CA65985EEC48}"/>
              </a:ext>
            </a:extLst>
          </p:cNvPr>
          <p:cNvCxnSpPr>
            <a:cxnSpLocks/>
            <a:stCxn id="54" idx="0"/>
          </p:cNvCxnSpPr>
          <p:nvPr/>
        </p:nvCxnSpPr>
        <p:spPr>
          <a:xfrm flipH="1">
            <a:off x="7953473" y="2952322"/>
            <a:ext cx="623479" cy="1106846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4903D836-DB6F-E967-9370-5FC6141440A6}"/>
              </a:ext>
            </a:extLst>
          </p:cNvPr>
          <p:cNvSpPr txBox="1"/>
          <p:nvPr/>
        </p:nvSpPr>
        <p:spPr>
          <a:xfrm>
            <a:off x="1154588" y="922712"/>
            <a:ext cx="3818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Neutron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60953A2-EB54-9FD8-0B83-EC382366B8AE}"/>
                  </a:ext>
                </a:extLst>
              </p:cNvPr>
              <p:cNvSpPr txBox="1"/>
              <p:nvPr/>
            </p:nvSpPr>
            <p:spPr>
              <a:xfrm>
                <a:off x="2053244" y="6977924"/>
                <a:ext cx="3310137" cy="635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r>
                        <a:rPr lang="sv-SE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sv-SE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sv-SE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sv-SE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sv-SE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sv-SE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v-SE" b="0" i="1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b="0" i="1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sv-SE" b="0" i="1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sv-SE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sv-SE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sv-SE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sv-SE" b="0" i="1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sv-SE" b="0" i="1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v-SE" b="0" i="1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sv-SE" b="0" i="1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sv-SE" b="0" i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tof</m:t>
                              </m:r>
                              <m:r>
                                <a:rPr lang="sv-SE" b="0" i="1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sv-SE" b="0" i="1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v-SE" b="0" i="1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sv-SE" b="0" i="1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sv-SE" b="0" i="1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Sup>
                                <m:sSubSupPr>
                                  <m:ctrlPr>
                                    <a:rPr lang="sv-SE" b="0" i="1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v-SE" b="0" i="1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sv-SE" b="0" i="1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sv-SE" b="0" i="1" smtClean="0">
                                      <a:solidFill>
                                        <a:srgbClr val="666666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sv-SE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60953A2-EB54-9FD8-0B83-EC382366B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44" y="6977924"/>
                <a:ext cx="3310137" cy="635687"/>
              </a:xfrm>
              <a:prstGeom prst="rect">
                <a:avLst/>
              </a:prstGeom>
              <a:blipFill>
                <a:blip r:embed="rId3"/>
                <a:stretch>
                  <a:fillRect l="-1145" r="-190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Arc 90">
            <a:extLst>
              <a:ext uri="{FF2B5EF4-FFF2-40B4-BE49-F238E27FC236}">
                <a16:creationId xmlns:a16="http://schemas.microsoft.com/office/drawing/2014/main" id="{57E31E5A-470D-A545-9EB7-DBD412B199D9}"/>
              </a:ext>
            </a:extLst>
          </p:cNvPr>
          <p:cNvSpPr/>
          <p:nvPr/>
        </p:nvSpPr>
        <p:spPr>
          <a:xfrm>
            <a:off x="8768285" y="-5755287"/>
            <a:ext cx="104504" cy="3586750"/>
          </a:xfrm>
          <a:prstGeom prst="arc">
            <a:avLst>
              <a:gd name="adj1" fmla="val 11187528"/>
              <a:gd name="adj2" fmla="val 0"/>
            </a:avLst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9744F82-16F2-9A3B-7C2F-D14E1F43DC01}"/>
              </a:ext>
            </a:extLst>
          </p:cNvPr>
          <p:cNvGrpSpPr/>
          <p:nvPr/>
        </p:nvGrpSpPr>
        <p:grpSpPr>
          <a:xfrm>
            <a:off x="7722951" y="-4894979"/>
            <a:ext cx="2179988" cy="1858109"/>
            <a:chOff x="7521017" y="4687492"/>
            <a:chExt cx="2179988" cy="1858109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8A236E86-0E38-8518-0574-3840A50D3680}"/>
                </a:ext>
              </a:extLst>
            </p:cNvPr>
            <p:cNvSpPr/>
            <p:nvPr/>
          </p:nvSpPr>
          <p:spPr>
            <a:xfrm>
              <a:off x="7521017" y="4687492"/>
              <a:ext cx="73353" cy="1858109"/>
            </a:xfrm>
            <a:prstGeom prst="arc">
              <a:avLst>
                <a:gd name="adj1" fmla="val 11187528"/>
                <a:gd name="adj2" fmla="val 0"/>
              </a:avLst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1B5940B8-B12D-8FA6-B5A3-D69A752708EC}"/>
                </a:ext>
              </a:extLst>
            </p:cNvPr>
            <p:cNvSpPr/>
            <p:nvPr/>
          </p:nvSpPr>
          <p:spPr>
            <a:xfrm>
              <a:off x="7721487" y="4850287"/>
              <a:ext cx="82062" cy="1532519"/>
            </a:xfrm>
            <a:prstGeom prst="arc">
              <a:avLst>
                <a:gd name="adj1" fmla="val 11187528"/>
                <a:gd name="adj2" fmla="val 0"/>
              </a:avLst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317F2FF-48FA-293D-52C3-EB2D65E9531C}"/>
                </a:ext>
              </a:extLst>
            </p:cNvPr>
            <p:cNvGrpSpPr/>
            <p:nvPr/>
          </p:nvGrpSpPr>
          <p:grpSpPr>
            <a:xfrm flipH="1">
              <a:off x="9418473" y="4687492"/>
              <a:ext cx="282532" cy="1858109"/>
              <a:chOff x="5074914" y="2648829"/>
              <a:chExt cx="282532" cy="1858109"/>
            </a:xfrm>
          </p:grpSpPr>
          <p:sp>
            <p:nvSpPr>
              <p:cNvPr id="96" name="Arc 95">
                <a:extLst>
                  <a:ext uri="{FF2B5EF4-FFF2-40B4-BE49-F238E27FC236}">
                    <a16:creationId xmlns:a16="http://schemas.microsoft.com/office/drawing/2014/main" id="{A68E8EAB-1B9C-3F14-619E-A2C3A4223185}"/>
                  </a:ext>
                </a:extLst>
              </p:cNvPr>
              <p:cNvSpPr/>
              <p:nvPr/>
            </p:nvSpPr>
            <p:spPr>
              <a:xfrm>
                <a:off x="5074914" y="2648829"/>
                <a:ext cx="73353" cy="1858109"/>
              </a:xfrm>
              <a:prstGeom prst="arc">
                <a:avLst>
                  <a:gd name="adj1" fmla="val 11187528"/>
                  <a:gd name="adj2" fmla="val 0"/>
                </a:avLst>
              </a:prstGeom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Arc 96">
                <a:extLst>
                  <a:ext uri="{FF2B5EF4-FFF2-40B4-BE49-F238E27FC236}">
                    <a16:creationId xmlns:a16="http://schemas.microsoft.com/office/drawing/2014/main" id="{CB0D0F79-AE19-9AC0-B4AD-D0F99D179594}"/>
                  </a:ext>
                </a:extLst>
              </p:cNvPr>
              <p:cNvSpPr/>
              <p:nvPr/>
            </p:nvSpPr>
            <p:spPr>
              <a:xfrm>
                <a:off x="5275384" y="2811624"/>
                <a:ext cx="82062" cy="1532519"/>
              </a:xfrm>
              <a:prstGeom prst="arc">
                <a:avLst>
                  <a:gd name="adj1" fmla="val 11187528"/>
                  <a:gd name="adj2" fmla="val 0"/>
                </a:avLst>
              </a:prstGeom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E89AA7F-DCD4-2D54-DF8A-2EF493EA73E9}"/>
              </a:ext>
            </a:extLst>
          </p:cNvPr>
          <p:cNvGrpSpPr/>
          <p:nvPr/>
        </p:nvGrpSpPr>
        <p:grpSpPr>
          <a:xfrm>
            <a:off x="6148667" y="-5887263"/>
            <a:ext cx="4486234" cy="2389505"/>
            <a:chOff x="5964401" y="3686590"/>
            <a:chExt cx="4486234" cy="2389505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5FA07E5-8BA9-8D0D-E2AB-84CF5001FB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5020" y="3686590"/>
              <a:ext cx="0" cy="215445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AB2BD19-7118-7B87-A8C9-DD6AA5152BC5}"/>
                </a:ext>
              </a:extLst>
            </p:cNvPr>
            <p:cNvCxnSpPr>
              <a:cxnSpLocks/>
            </p:cNvCxnSpPr>
            <p:nvPr/>
          </p:nvCxnSpPr>
          <p:spPr>
            <a:xfrm>
              <a:off x="6647545" y="5611941"/>
              <a:ext cx="380309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57053DB-03E3-2247-D724-2601D5D0D8B5}"/>
                </a:ext>
              </a:extLst>
            </p:cNvPr>
            <p:cNvSpPr txBox="1"/>
            <p:nvPr/>
          </p:nvSpPr>
          <p:spPr>
            <a:xfrm rot="16200000">
              <a:off x="5699195" y="4342633"/>
              <a:ext cx="11151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Intensity (log scale)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0E944AF3-17E6-5399-2733-946A131EAFB6}"/>
                    </a:ext>
                  </a:extLst>
                </p:cNvPr>
                <p:cNvSpPr txBox="1"/>
                <p:nvPr/>
              </p:nvSpPr>
              <p:spPr>
                <a:xfrm>
                  <a:off x="7521017" y="5768318"/>
                  <a:ext cx="273991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CMU Serif Roman" panose="02000603000000000000" pitchFamily="2" charset="0"/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Energy transfer </a:t>
                  </a:r>
                  <a14:m>
                    <m:oMath xmlns:m="http://schemas.openxmlformats.org/officeDocument/2006/math">
                      <m:r>
                        <a:rPr lang="sv-SE" sz="14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m:t>ℏ</m:t>
                      </m:r>
                      <m:r>
                        <a:rPr lang="sv-SE" sz="1400" b="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m:t>𝜔</m:t>
                      </m:r>
                    </m:oMath>
                  </a14:m>
                  <a:r>
                    <a:rPr lang="en-US" sz="1400" dirty="0">
                      <a:latin typeface="CMU Serif Roman" panose="02000603000000000000" pitchFamily="2" charset="0"/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 (meV)</a:t>
                  </a: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0E944AF3-17E6-5399-2733-946A131EAF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1017" y="5768318"/>
                  <a:ext cx="2739912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461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94BF8FA-007A-E810-6FD7-A55EFC0CA589}"/>
              </a:ext>
            </a:extLst>
          </p:cNvPr>
          <p:cNvGrpSpPr/>
          <p:nvPr/>
        </p:nvGrpSpPr>
        <p:grpSpPr>
          <a:xfrm>
            <a:off x="7811965" y="-5611860"/>
            <a:ext cx="2017621" cy="1649948"/>
            <a:chOff x="7610031" y="3970611"/>
            <a:chExt cx="2017621" cy="1649948"/>
          </a:xfrm>
        </p:grpSpPr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DF8861FC-739A-3188-78A1-4CE8478EB390}"/>
                </a:ext>
              </a:extLst>
            </p:cNvPr>
            <p:cNvSpPr/>
            <p:nvPr/>
          </p:nvSpPr>
          <p:spPr>
            <a:xfrm flipV="1">
              <a:off x="7610031" y="3970611"/>
              <a:ext cx="957937" cy="1644257"/>
            </a:xfrm>
            <a:prstGeom prst="arc">
              <a:avLst>
                <a:gd name="adj1" fmla="val 16166576"/>
                <a:gd name="adj2" fmla="val 20625149"/>
              </a:avLst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4A7A4ED4-A64A-72C6-684C-76DB887BE200}"/>
                </a:ext>
              </a:extLst>
            </p:cNvPr>
            <p:cNvSpPr/>
            <p:nvPr/>
          </p:nvSpPr>
          <p:spPr>
            <a:xfrm flipH="1" flipV="1">
              <a:off x="8669715" y="3976302"/>
              <a:ext cx="957937" cy="1644257"/>
            </a:xfrm>
            <a:prstGeom prst="arc">
              <a:avLst>
                <a:gd name="adj1" fmla="val 16166576"/>
                <a:gd name="adj2" fmla="val 20882238"/>
              </a:avLst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5065DDA8-8913-1729-9CDD-BF4CCF7C65E9}"/>
                </a:ext>
              </a:extLst>
            </p:cNvPr>
            <p:cNvSpPr/>
            <p:nvPr/>
          </p:nvSpPr>
          <p:spPr>
            <a:xfrm rot="10800000" flipV="1">
              <a:off x="8566153" y="4850287"/>
              <a:ext cx="103562" cy="220393"/>
            </a:xfrm>
            <a:prstGeom prst="arc">
              <a:avLst>
                <a:gd name="adj1" fmla="val 10834696"/>
                <a:gd name="adj2" fmla="val 21523644"/>
              </a:avLst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EB320A9-88F5-9571-D851-37FB8164E763}"/>
              </a:ext>
            </a:extLst>
          </p:cNvPr>
          <p:cNvCxnSpPr>
            <a:cxnSpLocks/>
          </p:cNvCxnSpPr>
          <p:nvPr/>
        </p:nvCxnSpPr>
        <p:spPr>
          <a:xfrm>
            <a:off x="7086954" y="-4182934"/>
            <a:ext cx="3507335" cy="0"/>
          </a:xfrm>
          <a:prstGeom prst="line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 descr="undefined">
            <a:extLst>
              <a:ext uri="{FF2B5EF4-FFF2-40B4-BE49-F238E27FC236}">
                <a16:creationId xmlns:a16="http://schemas.microsoft.com/office/drawing/2014/main" id="{4AC2E3A8-A147-A2BF-2DD8-F56FB88E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986" y="-1679643"/>
            <a:ext cx="1625943" cy="121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9" name="3D Model 108" descr="Plant structure">
                <a:extLst>
                  <a:ext uri="{FF2B5EF4-FFF2-40B4-BE49-F238E27FC236}">
                    <a16:creationId xmlns:a16="http://schemas.microsoft.com/office/drawing/2014/main" id="{824EE76F-B1AA-CC64-F957-3BF1C7A534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1885919"/>
                  </p:ext>
                </p:extLst>
              </p:nvPr>
            </p:nvGraphicFramePr>
            <p:xfrm>
              <a:off x="7202586" y="-3574332"/>
              <a:ext cx="1528343" cy="181337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528343" cy="1813372"/>
                    </a:xfrm>
                    <a:prstGeom prst="rect">
                      <a:avLst/>
                    </a:prstGeom>
                  </am3d:spPr>
                  <am3d:camera>
                    <am3d:pos x="0" y="0" z="721316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276752" d="1000000"/>
                    <am3d:preTrans dx="-73597" dy="-16180799" dz="452544"/>
                    <am3d:scale>
                      <am3d:sx n="1000000" d="1000000"/>
                      <am3d:sy n="1000000" d="1000000"/>
                      <am3d:sz n="1000000" d="1000000"/>
                    </am3d:scale>
                    <am3d:rot ax="1587196" ay="-1105926" az="-53640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9634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9" name="3D Model 108" descr="Plant structure">
                <a:extLst>
                  <a:ext uri="{FF2B5EF4-FFF2-40B4-BE49-F238E27FC236}">
                    <a16:creationId xmlns:a16="http://schemas.microsoft.com/office/drawing/2014/main" id="{824EE76F-B1AA-CC64-F957-3BF1C7A534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02586" y="-3574332"/>
                <a:ext cx="1528343" cy="181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0" name="3D Model 109" descr="Simple Cubic Structure">
                <a:extLst>
                  <a:ext uri="{FF2B5EF4-FFF2-40B4-BE49-F238E27FC236}">
                    <a16:creationId xmlns:a16="http://schemas.microsoft.com/office/drawing/2014/main" id="{98E22DB7-A0EA-DCE4-80ED-EEDBFE1523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3808582"/>
                  </p:ext>
                </p:extLst>
              </p:nvPr>
            </p:nvGraphicFramePr>
            <p:xfrm>
              <a:off x="9068786" y="-3368878"/>
              <a:ext cx="1267365" cy="140615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267365" cy="1406153"/>
                    </a:xfrm>
                    <a:prstGeom prst="rect">
                      <a:avLst/>
                    </a:prstGeom>
                  </am3d:spPr>
                  <am3d:camera>
                    <am3d:pos x="0" y="0" z="813362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" d="1000000"/>
                    <am3d:preTrans dx="-1" dy="0" dz="179"/>
                    <am3d:scale>
                      <am3d:sx n="1000000" d="1000000"/>
                      <am3d:sy n="1000000" d="1000000"/>
                      <am3d:sz n="1000000" d="1000000"/>
                    </am3d:scale>
                    <am3d:rot ax="2515973" ay="2777565" az="1979859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431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0" name="3D Model 109" descr="Simple Cubic Structure">
                <a:extLst>
                  <a:ext uri="{FF2B5EF4-FFF2-40B4-BE49-F238E27FC236}">
                    <a16:creationId xmlns:a16="http://schemas.microsoft.com/office/drawing/2014/main" id="{98E22DB7-A0EA-DCE4-80ED-EEDBFE152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68786" y="-3368878"/>
                <a:ext cx="1267365" cy="1406153"/>
              </a:xfrm>
              <a:prstGeom prst="rect">
                <a:avLst/>
              </a:prstGeom>
            </p:spPr>
          </p:pic>
        </mc:Fallback>
      </mc:AlternateContent>
      <p:pic>
        <p:nvPicPr>
          <p:cNvPr id="111" name="Picture 110">
            <a:extLst>
              <a:ext uri="{FF2B5EF4-FFF2-40B4-BE49-F238E27FC236}">
                <a16:creationId xmlns:a16="http://schemas.microsoft.com/office/drawing/2014/main" id="{44CA1A31-165E-8B01-DA92-4D1D22A3D8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1669" y="-1824516"/>
            <a:ext cx="1473663" cy="1561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7486CE-12B1-FE0C-3076-E0C218F2FDEE}"/>
              </a:ext>
            </a:extLst>
          </p:cNvPr>
          <p:cNvSpPr txBox="1"/>
          <p:nvPr/>
        </p:nvSpPr>
        <p:spPr>
          <a:xfrm>
            <a:off x="1103710" y="1438102"/>
            <a:ext cx="40891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To measure the neutron energy transfer, the neutron energy must be known </a:t>
            </a:r>
            <a:r>
              <a:rPr lang="en-US" sz="1600" b="1" dirty="0">
                <a:solidFill>
                  <a:srgbClr val="666666"/>
                </a:solidFill>
              </a:rPr>
              <a:t>before</a:t>
            </a:r>
            <a:r>
              <a:rPr lang="en-US" sz="1600" dirty="0">
                <a:solidFill>
                  <a:srgbClr val="666666"/>
                </a:solidFill>
              </a:rPr>
              <a:t> the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To do this, the </a:t>
            </a:r>
            <a:r>
              <a:rPr lang="en-US" sz="1600" b="1" dirty="0">
                <a:solidFill>
                  <a:srgbClr val="666666"/>
                </a:solidFill>
              </a:rPr>
              <a:t>wide energy band </a:t>
            </a:r>
            <a:r>
              <a:rPr lang="en-US" sz="1600" dirty="0">
                <a:solidFill>
                  <a:srgbClr val="666666"/>
                </a:solidFill>
              </a:rPr>
              <a:t>received from the source has to be narrowed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This can be done with a </a:t>
            </a:r>
            <a:r>
              <a:rPr lang="en-US" sz="1600" b="1" dirty="0">
                <a:solidFill>
                  <a:srgbClr val="666666"/>
                </a:solidFill>
              </a:rPr>
              <a:t>chopper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 neutrons then hit the sample and </a:t>
            </a:r>
            <a:r>
              <a:rPr lang="en-US" sz="1600" b="1" dirty="0">
                <a:solidFill>
                  <a:srgbClr val="666666"/>
                </a:solidFill>
              </a:rPr>
              <a:t>exchange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From the known </a:t>
            </a:r>
            <a:r>
              <a:rPr lang="en-US" sz="1600" b="1" dirty="0">
                <a:solidFill>
                  <a:srgbClr val="666666"/>
                </a:solidFill>
              </a:rPr>
              <a:t>distances</a:t>
            </a:r>
            <a:r>
              <a:rPr lang="en-US" sz="1600" dirty="0">
                <a:solidFill>
                  <a:srgbClr val="666666"/>
                </a:solidFill>
              </a:rPr>
              <a:t> and </a:t>
            </a:r>
            <a:r>
              <a:rPr lang="en-US" sz="1600" b="1" dirty="0">
                <a:solidFill>
                  <a:srgbClr val="666666"/>
                </a:solidFill>
              </a:rPr>
              <a:t>time-of-flight</a:t>
            </a:r>
            <a:r>
              <a:rPr lang="en-US" sz="1600" dirty="0">
                <a:solidFill>
                  <a:srgbClr val="666666"/>
                </a:solidFill>
              </a:rPr>
              <a:t>, the energy exchange can be determined</a:t>
            </a: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5131398" cy="2462613"/>
          </a:xfrm>
        </p:spPr>
        <p:txBody>
          <a:bodyPr/>
          <a:lstStyle/>
          <a:p>
            <a:r>
              <a:rPr lang="en-GB" dirty="0"/>
              <a:t>The Multi-Grid Detector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9308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The Multi-Grid Detector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546473" cy="507076"/>
          </a:xfrm>
        </p:spPr>
        <p:txBody>
          <a:bodyPr/>
          <a:lstStyle/>
          <a:p>
            <a:r>
              <a:rPr lang="en-GB" dirty="0"/>
              <a:t>Principle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311838-717F-66DF-14C3-B42DD0C9E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001" y="7086475"/>
            <a:ext cx="5290465" cy="29665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98C9E88-E76E-1BA6-44C1-19643892A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885" y="1497232"/>
            <a:ext cx="5142813" cy="17654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F22C47E-E436-9C0E-8838-1644696A0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885" y="3742082"/>
            <a:ext cx="5210698" cy="1817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7A1113-99EB-E43C-D743-1A8F7BA6B589}"/>
              </a:ext>
            </a:extLst>
          </p:cNvPr>
          <p:cNvSpPr txBox="1"/>
          <p:nvPr/>
        </p:nvSpPr>
        <p:spPr>
          <a:xfrm>
            <a:off x="1045447" y="1497232"/>
            <a:ext cx="450984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To register the passing of the neutron we want an electric pulse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As neutrons </a:t>
            </a:r>
            <a:r>
              <a:rPr lang="en-US" sz="1600" b="1" dirty="0">
                <a:solidFill>
                  <a:srgbClr val="666666"/>
                </a:solidFill>
              </a:rPr>
              <a:t>do not interact electrically </a:t>
            </a:r>
            <a:r>
              <a:rPr lang="en-US" sz="1600" dirty="0">
                <a:solidFill>
                  <a:srgbClr val="666666"/>
                </a:solidFill>
              </a:rPr>
              <a:t>– and slow neutron has </a:t>
            </a:r>
            <a:r>
              <a:rPr lang="en-US" sz="1600" b="1" dirty="0">
                <a:solidFill>
                  <a:srgbClr val="666666"/>
                </a:solidFill>
              </a:rPr>
              <a:t>insufficient energy </a:t>
            </a:r>
            <a:r>
              <a:rPr lang="en-US" sz="1600" dirty="0">
                <a:solidFill>
                  <a:srgbClr val="666666"/>
                </a:solidFill>
              </a:rPr>
              <a:t>to cause ionization (has meV but need eV) – an indirect detection method is used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This is done via </a:t>
            </a:r>
            <a:r>
              <a:rPr lang="en-US" sz="1600" b="1" dirty="0">
                <a:solidFill>
                  <a:srgbClr val="666666"/>
                </a:solidFill>
              </a:rPr>
              <a:t>neutron capture</a:t>
            </a:r>
            <a:r>
              <a:rPr lang="en-US" sz="1600" dirty="0">
                <a:solidFill>
                  <a:srgbClr val="666666"/>
                </a:solidFill>
              </a:rPr>
              <a:t>, which can result in subsequent </a:t>
            </a:r>
            <a:r>
              <a:rPr lang="en-US" sz="1600" b="1" dirty="0">
                <a:solidFill>
                  <a:srgbClr val="666666"/>
                </a:solidFill>
              </a:rPr>
              <a:t>decay products </a:t>
            </a:r>
            <a:r>
              <a:rPr lang="en-US" sz="1600" dirty="0">
                <a:solidFill>
                  <a:srgbClr val="666666"/>
                </a:solidFill>
              </a:rPr>
              <a:t>with </a:t>
            </a:r>
            <a:r>
              <a:rPr lang="en-US" sz="1600" b="1" dirty="0">
                <a:solidFill>
                  <a:srgbClr val="666666"/>
                </a:solidFill>
              </a:rPr>
              <a:t>MeV</a:t>
            </a:r>
            <a:r>
              <a:rPr lang="en-US" sz="1600" dirty="0">
                <a:solidFill>
                  <a:srgbClr val="666666"/>
                </a:solidFill>
              </a:rPr>
              <a:t> energies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To practically implement this, there are </a:t>
            </a:r>
            <a:r>
              <a:rPr lang="en-US" sz="1600" b="1" dirty="0">
                <a:solidFill>
                  <a:srgbClr val="666666"/>
                </a:solidFill>
              </a:rPr>
              <a:t>four general techniques </a:t>
            </a:r>
            <a:r>
              <a:rPr lang="en-US" sz="1600" dirty="0">
                <a:solidFill>
                  <a:srgbClr val="666666"/>
                </a:solidFill>
              </a:rPr>
              <a:t>(which can be combined)</a:t>
            </a: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 Multi-Grid detector uses the </a:t>
            </a:r>
            <a:r>
              <a:rPr lang="en-US" sz="1600" b="1" dirty="0">
                <a:solidFill>
                  <a:srgbClr val="666666"/>
                </a:solidFill>
              </a:rPr>
              <a:t>multiple solid converter layers</a:t>
            </a:r>
            <a:r>
              <a:rPr lang="en-US" sz="1600" dirty="0">
                <a:solidFill>
                  <a:srgbClr val="666666"/>
                </a:solidFill>
              </a:rPr>
              <a:t> strategy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05746CD-6E23-7054-E572-9A4F947E2874}"/>
              </a:ext>
            </a:extLst>
          </p:cNvPr>
          <p:cNvSpPr/>
          <p:nvPr/>
        </p:nvSpPr>
        <p:spPr>
          <a:xfrm>
            <a:off x="8735292" y="3695178"/>
            <a:ext cx="1354423" cy="1603332"/>
          </a:xfrm>
          <a:prstGeom prst="roundRect">
            <a:avLst>
              <a:gd name="adj" fmla="val 5982"/>
            </a:avLst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4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The Multi-Grid Detector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546473" cy="507076"/>
          </a:xfrm>
        </p:spPr>
        <p:txBody>
          <a:bodyPr/>
          <a:lstStyle/>
          <a:p>
            <a:r>
              <a:rPr lang="en-GB" dirty="0"/>
              <a:t>Principle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311838-717F-66DF-14C3-B42DD0C9E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001" y="3389952"/>
            <a:ext cx="5290465" cy="29665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98C9E88-E76E-1BA6-44C1-19643892A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885" y="-2063102"/>
            <a:ext cx="5142813" cy="17654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F22C47E-E436-9C0E-8838-1644696A0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885" y="1329615"/>
            <a:ext cx="5210698" cy="1817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F44A1-8655-8355-D3C1-73BD8461A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642" y="7169286"/>
            <a:ext cx="5425940" cy="132726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BDE2B2C-B986-6687-0043-797EB780D892}"/>
              </a:ext>
            </a:extLst>
          </p:cNvPr>
          <p:cNvSpPr/>
          <p:nvPr/>
        </p:nvSpPr>
        <p:spPr>
          <a:xfrm>
            <a:off x="8735291" y="1271230"/>
            <a:ext cx="1354423" cy="1603332"/>
          </a:xfrm>
          <a:prstGeom prst="roundRect">
            <a:avLst>
              <a:gd name="adj" fmla="val 5982"/>
            </a:avLst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D56610-457A-22A9-2CF9-EE522F5B91D2}"/>
              </a:ext>
            </a:extLst>
          </p:cNvPr>
          <p:cNvSpPr txBox="1"/>
          <p:nvPr/>
        </p:nvSpPr>
        <p:spPr>
          <a:xfrm>
            <a:off x="1045446" y="1497232"/>
            <a:ext cx="48042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Converter layers has to be in the order of micrometers, and are therefore coated on substrates, called </a:t>
            </a:r>
            <a:r>
              <a:rPr lang="en-US" sz="1600" b="1" dirty="0">
                <a:solidFill>
                  <a:srgbClr val="666666"/>
                </a:solidFill>
              </a:rPr>
              <a:t>blades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To measure and amplify the </a:t>
            </a:r>
            <a:r>
              <a:rPr lang="en-US" sz="1600" b="1" dirty="0">
                <a:solidFill>
                  <a:srgbClr val="666666"/>
                </a:solidFill>
              </a:rPr>
              <a:t>released charge</a:t>
            </a:r>
            <a:r>
              <a:rPr lang="en-US" sz="1600" dirty="0">
                <a:solidFill>
                  <a:srgbClr val="666666"/>
                </a:solidFill>
              </a:rPr>
              <a:t>, an </a:t>
            </a:r>
            <a:r>
              <a:rPr lang="en-US" sz="1600" b="1" dirty="0">
                <a:solidFill>
                  <a:srgbClr val="666666"/>
                </a:solidFill>
              </a:rPr>
              <a:t>electric field</a:t>
            </a:r>
            <a:r>
              <a:rPr lang="en-US" sz="1600" dirty="0">
                <a:solidFill>
                  <a:srgbClr val="666666"/>
                </a:solidFill>
              </a:rPr>
              <a:t> is put between the blades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algn="just"/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2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The Multi-Grid Detector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546473" cy="507076"/>
          </a:xfrm>
        </p:spPr>
        <p:txBody>
          <a:bodyPr/>
          <a:lstStyle/>
          <a:p>
            <a:r>
              <a:rPr lang="en-GB" dirty="0"/>
              <a:t>Principle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311838-717F-66DF-14C3-B42DD0C9E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001" y="1249861"/>
            <a:ext cx="5290465" cy="29665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98C9E88-E76E-1BA6-44C1-19643892A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885" y="-2063102"/>
            <a:ext cx="5142813" cy="17654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F22C47E-E436-9C0E-8838-1644696A0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885" y="-2133442"/>
            <a:ext cx="5210698" cy="1817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F44A1-8655-8355-D3C1-73BD8461A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642" y="4678999"/>
            <a:ext cx="5425940" cy="132726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22D8CE2-B8CE-FB63-E85C-C9D8C7D56D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03" r="16397"/>
          <a:stretch/>
        </p:blipFill>
        <p:spPr>
          <a:xfrm>
            <a:off x="5786951" y="7392389"/>
            <a:ext cx="5742893" cy="4785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FF3467-71D5-39A1-B787-0B08F7E0E094}"/>
              </a:ext>
            </a:extLst>
          </p:cNvPr>
          <p:cNvSpPr txBox="1"/>
          <p:nvPr/>
        </p:nvSpPr>
        <p:spPr>
          <a:xfrm>
            <a:off x="1045446" y="1497232"/>
            <a:ext cx="48042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algn="just"/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This causes </a:t>
            </a:r>
            <a:r>
              <a:rPr lang="en-US" sz="1600" b="1" dirty="0">
                <a:solidFill>
                  <a:srgbClr val="666666"/>
                </a:solidFill>
              </a:rPr>
              <a:t>charge avalanches</a:t>
            </a:r>
            <a:r>
              <a:rPr lang="en-US" sz="1600" dirty="0">
                <a:solidFill>
                  <a:srgbClr val="666666"/>
                </a:solidFill>
              </a:rPr>
              <a:t> and subsequent drift, which </a:t>
            </a:r>
            <a:r>
              <a:rPr lang="en-US" sz="1600" b="1" dirty="0">
                <a:solidFill>
                  <a:srgbClr val="666666"/>
                </a:solidFill>
              </a:rPr>
              <a:t>induces a measurable current</a:t>
            </a:r>
            <a:r>
              <a:rPr lang="en-US" sz="1600" dirty="0">
                <a:solidFill>
                  <a:srgbClr val="666666"/>
                </a:solidFill>
              </a:rPr>
              <a:t> in the blades and wires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2FD77D4-8A33-C1BC-D147-B46DBA4E328C}"/>
              </a:ext>
            </a:extLst>
          </p:cNvPr>
          <p:cNvSpPr/>
          <p:nvPr/>
        </p:nvSpPr>
        <p:spPr>
          <a:xfrm>
            <a:off x="8735291" y="-2192313"/>
            <a:ext cx="1354423" cy="1603332"/>
          </a:xfrm>
          <a:prstGeom prst="roundRect">
            <a:avLst>
              <a:gd name="adj" fmla="val 5982"/>
            </a:avLst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4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A068C470-0D35-24C0-5F3D-04D355A61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03" r="16397"/>
          <a:stretch/>
        </p:blipFill>
        <p:spPr>
          <a:xfrm>
            <a:off x="6180127" y="1386934"/>
            <a:ext cx="5742893" cy="47857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The Multi-Grid Detector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546473" cy="507076"/>
          </a:xfrm>
        </p:spPr>
        <p:txBody>
          <a:bodyPr/>
          <a:lstStyle/>
          <a:p>
            <a:r>
              <a:rPr lang="en-GB" dirty="0"/>
              <a:t>Principle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311838-717F-66DF-14C3-B42DD0C9E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001" y="-6162638"/>
            <a:ext cx="5290465" cy="29665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98C9E88-E76E-1BA6-44C1-19643892A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885" y="-2063102"/>
            <a:ext cx="5142813" cy="17654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F22C47E-E436-9C0E-8838-1644696A0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885" y="-6160702"/>
            <a:ext cx="5210698" cy="1817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F44A1-8655-8355-D3C1-73BD8461A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1642" y="-1429984"/>
            <a:ext cx="5425940" cy="132726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0F6A8683-7419-8508-3023-BA5EFE1AD988}"/>
              </a:ext>
            </a:extLst>
          </p:cNvPr>
          <p:cNvGrpSpPr/>
          <p:nvPr/>
        </p:nvGrpSpPr>
        <p:grpSpPr>
          <a:xfrm>
            <a:off x="7464567" y="4153573"/>
            <a:ext cx="1356134" cy="648121"/>
            <a:chOff x="7071391" y="4147310"/>
            <a:chExt cx="1356134" cy="6481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C9131F1-02AF-D89B-2D19-60A197238C29}"/>
                </a:ext>
              </a:extLst>
            </p:cNvPr>
            <p:cNvSpPr txBox="1"/>
            <p:nvPr/>
          </p:nvSpPr>
          <p:spPr>
            <a:xfrm>
              <a:off x="7071391" y="4246167"/>
              <a:ext cx="63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Wire</a:t>
              </a: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7675C50-A1D7-1C25-3E17-854D5B5BE10E}"/>
                </a:ext>
              </a:extLst>
            </p:cNvPr>
            <p:cNvSpPr/>
            <p:nvPr/>
          </p:nvSpPr>
          <p:spPr>
            <a:xfrm rot="10800000" flipV="1">
              <a:off x="7228033" y="4147310"/>
              <a:ext cx="1199492" cy="648121"/>
            </a:xfrm>
            <a:prstGeom prst="arc">
              <a:avLst>
                <a:gd name="adj1" fmla="val 16200000"/>
                <a:gd name="adj2" fmla="val 20172821"/>
              </a:avLst>
            </a:prstGeom>
            <a:ln>
              <a:gradFill>
                <a:gsLst>
                  <a:gs pos="100000">
                    <a:schemeClr val="tx1"/>
                  </a:gs>
                  <a:gs pos="49000">
                    <a:schemeClr val="bg1"/>
                  </a:gs>
                </a:gsLst>
                <a:lin ang="0" scaled="0"/>
              </a:gra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90B2295-D3A7-BA07-EB56-D2C09A1CE927}"/>
              </a:ext>
            </a:extLst>
          </p:cNvPr>
          <p:cNvGrpSpPr/>
          <p:nvPr/>
        </p:nvGrpSpPr>
        <p:grpSpPr>
          <a:xfrm>
            <a:off x="6125155" y="3154991"/>
            <a:ext cx="2603080" cy="1403961"/>
            <a:chOff x="5731979" y="3148728"/>
            <a:chExt cx="2603080" cy="140396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7E26D9-DDA4-CDB7-9D35-C05FB0E72875}"/>
                </a:ext>
              </a:extLst>
            </p:cNvPr>
            <p:cNvSpPr txBox="1"/>
            <p:nvPr/>
          </p:nvSpPr>
          <p:spPr>
            <a:xfrm>
              <a:off x="5808268" y="4050791"/>
              <a:ext cx="1308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Incident neutron</a:t>
              </a: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A4C176D7-1A31-FFEB-0122-A1080429C111}"/>
                </a:ext>
              </a:extLst>
            </p:cNvPr>
            <p:cNvSpPr/>
            <p:nvPr/>
          </p:nvSpPr>
          <p:spPr>
            <a:xfrm rot="10800000">
              <a:off x="6406565" y="3919766"/>
              <a:ext cx="485981" cy="632923"/>
            </a:xfrm>
            <a:prstGeom prst="arc">
              <a:avLst>
                <a:gd name="adj1" fmla="val 17380401"/>
                <a:gd name="adj2" fmla="val 21164263"/>
              </a:avLst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D77B7E-DCD5-9D1B-3F3D-5C80D2D05D70}"/>
                </a:ext>
              </a:extLst>
            </p:cNvPr>
            <p:cNvSpPr txBox="1"/>
            <p:nvPr/>
          </p:nvSpPr>
          <p:spPr>
            <a:xfrm>
              <a:off x="5731979" y="3148728"/>
              <a:ext cx="1835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Conversion product</a:t>
              </a: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7D29DC1E-C712-833A-C7FE-698FF3C46DB3}"/>
                </a:ext>
              </a:extLst>
            </p:cNvPr>
            <p:cNvSpPr/>
            <p:nvPr/>
          </p:nvSpPr>
          <p:spPr>
            <a:xfrm rot="16200000" flipV="1">
              <a:off x="6840082" y="2890666"/>
              <a:ext cx="1140759" cy="1849194"/>
            </a:xfrm>
            <a:prstGeom prst="arc">
              <a:avLst>
                <a:gd name="adj1" fmla="val 18369777"/>
                <a:gd name="adj2" fmla="val 1523494"/>
              </a:avLst>
            </a:prstGeom>
            <a:ln>
              <a:gradFill>
                <a:gsLst>
                  <a:gs pos="52000">
                    <a:schemeClr val="bg1"/>
                  </a:gs>
                  <a:gs pos="87000">
                    <a:schemeClr val="tx1"/>
                  </a:gs>
                </a:gsLst>
                <a:lin ang="4200000" scaled="0"/>
              </a:gra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545DCDC-28FB-3269-98B6-D71492DA864B}"/>
              </a:ext>
            </a:extLst>
          </p:cNvPr>
          <p:cNvGrpSpPr/>
          <p:nvPr/>
        </p:nvGrpSpPr>
        <p:grpSpPr>
          <a:xfrm>
            <a:off x="9986610" y="4061012"/>
            <a:ext cx="1514573" cy="476357"/>
            <a:chOff x="9593434" y="4054749"/>
            <a:chExt cx="1514573" cy="476357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8DB5D8D4-7342-D787-E93F-0A5D9F7A7A9F}"/>
                </a:ext>
              </a:extLst>
            </p:cNvPr>
            <p:cNvSpPr/>
            <p:nvPr/>
          </p:nvSpPr>
          <p:spPr>
            <a:xfrm rot="12095207" flipH="1" flipV="1">
              <a:off x="9593434" y="4054749"/>
              <a:ext cx="584759" cy="362958"/>
            </a:xfrm>
            <a:prstGeom prst="arc">
              <a:avLst>
                <a:gd name="adj1" fmla="val 15368300"/>
                <a:gd name="adj2" fmla="val 20797485"/>
              </a:avLst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0DADCE-413F-A117-3368-E5A51568FB0E}"/>
                </a:ext>
              </a:extLst>
            </p:cNvPr>
            <p:cNvSpPr txBox="1"/>
            <p:nvPr/>
          </p:nvSpPr>
          <p:spPr>
            <a:xfrm>
              <a:off x="10076945" y="4254107"/>
              <a:ext cx="10310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Insulator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2C10C0A-9772-2592-28BD-DFEFA1F0EF08}"/>
              </a:ext>
            </a:extLst>
          </p:cNvPr>
          <p:cNvGrpSpPr/>
          <p:nvPr/>
        </p:nvGrpSpPr>
        <p:grpSpPr>
          <a:xfrm>
            <a:off x="10349311" y="1542231"/>
            <a:ext cx="1727495" cy="693392"/>
            <a:chOff x="9956135" y="1535968"/>
            <a:chExt cx="1727495" cy="693392"/>
          </a:xfrm>
        </p:grpSpPr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60963C07-2CD0-D9A3-8400-4E79A31546F7}"/>
                </a:ext>
              </a:extLst>
            </p:cNvPr>
            <p:cNvSpPr/>
            <p:nvPr/>
          </p:nvSpPr>
          <p:spPr>
            <a:xfrm rot="5400000" flipH="1" flipV="1">
              <a:off x="9964401" y="1622368"/>
              <a:ext cx="598726" cy="615258"/>
            </a:xfrm>
            <a:prstGeom prst="arc">
              <a:avLst>
                <a:gd name="adj1" fmla="val 16200000"/>
                <a:gd name="adj2" fmla="val 20797485"/>
              </a:avLst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F98DA1-2BD8-EB6D-147A-A2ECCC254323}"/>
                </a:ext>
              </a:extLst>
            </p:cNvPr>
            <p:cNvSpPr txBox="1"/>
            <p:nvPr/>
          </p:nvSpPr>
          <p:spPr>
            <a:xfrm>
              <a:off x="10184997" y="1535968"/>
              <a:ext cx="14986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End shielding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8F808A8-944A-A181-E14C-FC94BA878BDF}"/>
              </a:ext>
            </a:extLst>
          </p:cNvPr>
          <p:cNvGrpSpPr/>
          <p:nvPr/>
        </p:nvGrpSpPr>
        <p:grpSpPr>
          <a:xfrm>
            <a:off x="6557061" y="1579689"/>
            <a:ext cx="2585128" cy="1244700"/>
            <a:chOff x="6163885" y="1573426"/>
            <a:chExt cx="2585128" cy="1244700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4A381FAA-45A4-7B3A-AB30-EEBA99BE5DB9}"/>
                </a:ext>
              </a:extLst>
            </p:cNvPr>
            <p:cNvSpPr/>
            <p:nvPr/>
          </p:nvSpPr>
          <p:spPr>
            <a:xfrm flipH="1">
              <a:off x="7046044" y="2401822"/>
              <a:ext cx="1070230" cy="416304"/>
            </a:xfrm>
            <a:prstGeom prst="arc">
              <a:avLst>
                <a:gd name="adj1" fmla="val 16200000"/>
                <a:gd name="adj2" fmla="val 20797485"/>
              </a:avLst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F6798B-BED7-6ED1-F41C-26903D345234}"/>
                </a:ext>
              </a:extLst>
            </p:cNvPr>
            <p:cNvSpPr txBox="1"/>
            <p:nvPr/>
          </p:nvSpPr>
          <p:spPr>
            <a:xfrm>
              <a:off x="6163885" y="2375769"/>
              <a:ext cx="11012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Radial blade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7105829-71B8-D05B-3424-033028BE75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9196" y="1573426"/>
              <a:ext cx="1139817" cy="708943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CC0A186-9057-C0ED-45B4-FDCD53DC3810}"/>
                </a:ext>
              </a:extLst>
            </p:cNvPr>
            <p:cNvCxnSpPr>
              <a:cxnSpLocks/>
            </p:cNvCxnSpPr>
            <p:nvPr/>
          </p:nvCxnSpPr>
          <p:spPr>
            <a:xfrm>
              <a:off x="7605158" y="2290445"/>
              <a:ext cx="12561" cy="276342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A161848-1143-8CDB-CD02-B2C05B08F377}"/>
              </a:ext>
            </a:extLst>
          </p:cNvPr>
          <p:cNvGrpSpPr/>
          <p:nvPr/>
        </p:nvGrpSpPr>
        <p:grpSpPr>
          <a:xfrm>
            <a:off x="6636429" y="1677333"/>
            <a:ext cx="2954290" cy="1148821"/>
            <a:chOff x="6243253" y="1671070"/>
            <a:chExt cx="2954290" cy="1148821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D99C9F7-E880-CE83-F2B9-2526D05C75A8}"/>
                </a:ext>
              </a:extLst>
            </p:cNvPr>
            <p:cNvGrpSpPr/>
            <p:nvPr/>
          </p:nvGrpSpPr>
          <p:grpSpPr>
            <a:xfrm>
              <a:off x="6243253" y="1671070"/>
              <a:ext cx="1762220" cy="977362"/>
              <a:chOff x="6243253" y="1671070"/>
              <a:chExt cx="1762220" cy="977362"/>
            </a:xfrm>
          </p:grpSpPr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FC5666A4-385B-CEDD-F3CE-3CA5E90B4748}"/>
                  </a:ext>
                </a:extLst>
              </p:cNvPr>
              <p:cNvSpPr/>
              <p:nvPr/>
            </p:nvSpPr>
            <p:spPr>
              <a:xfrm rot="13282551" flipV="1">
                <a:off x="6805981" y="1903939"/>
                <a:ext cx="1199492" cy="744493"/>
              </a:xfrm>
              <a:prstGeom prst="arc">
                <a:avLst>
                  <a:gd name="adj1" fmla="val 16200000"/>
                  <a:gd name="adj2" fmla="val 19609142"/>
                </a:avLst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ED96450-1E1D-2DB0-363D-CF0C65A8EE4B}"/>
                  </a:ext>
                </a:extLst>
              </p:cNvPr>
              <p:cNvSpPr txBox="1"/>
              <p:nvPr/>
            </p:nvSpPr>
            <p:spPr>
              <a:xfrm>
                <a:off x="6243253" y="1671070"/>
                <a:ext cx="12121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Normal blade</a:t>
                </a: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F1DF610-6929-9BED-5742-23F22D300559}"/>
                </a:ext>
              </a:extLst>
            </p:cNvPr>
            <p:cNvCxnSpPr>
              <a:cxnSpLocks/>
            </p:cNvCxnSpPr>
            <p:nvPr/>
          </p:nvCxnSpPr>
          <p:spPr>
            <a:xfrm>
              <a:off x="7674579" y="2010874"/>
              <a:ext cx="1522964" cy="545083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9B9869-F256-CA19-D38F-C746B2FEB563}"/>
                </a:ext>
              </a:extLst>
            </p:cNvPr>
            <p:cNvCxnSpPr>
              <a:cxnSpLocks/>
            </p:cNvCxnSpPr>
            <p:nvPr/>
          </p:nvCxnSpPr>
          <p:spPr>
            <a:xfrm>
              <a:off x="9191556" y="2552370"/>
              <a:ext cx="0" cy="267521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A70FE56-5997-A841-889A-4209A7226E19}"/>
              </a:ext>
            </a:extLst>
          </p:cNvPr>
          <p:cNvGrpSpPr/>
          <p:nvPr/>
        </p:nvGrpSpPr>
        <p:grpSpPr>
          <a:xfrm>
            <a:off x="7200028" y="4474077"/>
            <a:ext cx="3062463" cy="1193406"/>
            <a:chOff x="6816580" y="4477542"/>
            <a:chExt cx="3062463" cy="119340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064F6F1-2E23-1A22-0758-51C9C08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7550690" y="4839465"/>
              <a:ext cx="377130" cy="177919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51179A7-52B2-0D8B-CE5C-16EF5F1349D9}"/>
                </a:ext>
              </a:extLst>
            </p:cNvPr>
            <p:cNvCxnSpPr>
              <a:cxnSpLocks/>
            </p:cNvCxnSpPr>
            <p:nvPr/>
          </p:nvCxnSpPr>
          <p:spPr>
            <a:xfrm>
              <a:off x="7556961" y="5011857"/>
              <a:ext cx="239164" cy="11122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529B630-4AF2-8E27-3121-DEBAA0FCAB48}"/>
                </a:ext>
              </a:extLst>
            </p:cNvPr>
            <p:cNvGrpSpPr/>
            <p:nvPr/>
          </p:nvGrpSpPr>
          <p:grpSpPr>
            <a:xfrm>
              <a:off x="6816580" y="4477542"/>
              <a:ext cx="3062463" cy="1193406"/>
              <a:chOff x="6797124" y="4477542"/>
              <a:chExt cx="3062463" cy="119340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044DC0-D959-3491-8E7D-CD9BB4B12D61}"/>
                  </a:ext>
                </a:extLst>
              </p:cNvPr>
              <p:cNvSpPr txBox="1"/>
              <p:nvPr/>
            </p:nvSpPr>
            <p:spPr>
              <a:xfrm>
                <a:off x="6797124" y="4793397"/>
                <a:ext cx="6389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Grid</a:t>
                </a:r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F45C2647-CA1A-5828-3701-4B58FBF11C37}"/>
                  </a:ext>
                </a:extLst>
              </p:cNvPr>
              <p:cNvSpPr/>
              <p:nvPr/>
            </p:nvSpPr>
            <p:spPr>
              <a:xfrm rot="20436923" flipH="1" flipV="1">
                <a:off x="7193846" y="4604435"/>
                <a:ext cx="559182" cy="347401"/>
              </a:xfrm>
              <a:prstGeom prst="arc">
                <a:avLst>
                  <a:gd name="adj1" fmla="val 16200000"/>
                  <a:gd name="adj2" fmla="val 20797485"/>
                </a:avLst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91E3275-D10D-9C2D-8BB7-25435FE44F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7243" y="4850532"/>
                <a:ext cx="12561" cy="150979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53C6374-C938-8F80-8C0B-1709DDA5E0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2127" y="5039492"/>
                <a:ext cx="863448" cy="422204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1CFF8A9-03D1-ED47-918A-671A5FC240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4606" y="5164211"/>
                <a:ext cx="1000969" cy="506736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DB365E0-1D2A-9971-D02A-AD8CB30296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55575" y="5461696"/>
                <a:ext cx="1166" cy="209252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B6A1B24-EFE9-F934-032E-9048D982B2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58034" y="4477542"/>
                <a:ext cx="1001553" cy="984154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85B5B43-64A0-5E04-8A30-14C96DCEA7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64305" y="4657475"/>
                <a:ext cx="988599" cy="1013473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EA44769-5317-A12C-44F2-67AF988B4B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45128" y="4477542"/>
                <a:ext cx="12561" cy="179933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91273AC-AECD-29B0-8B3C-60C0CCC88F01}"/>
              </a:ext>
            </a:extLst>
          </p:cNvPr>
          <p:cNvGrpSpPr/>
          <p:nvPr/>
        </p:nvGrpSpPr>
        <p:grpSpPr>
          <a:xfrm>
            <a:off x="8931764" y="5165834"/>
            <a:ext cx="1999062" cy="748041"/>
            <a:chOff x="8538588" y="5159571"/>
            <a:chExt cx="1999062" cy="7480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5E5A6B-3B19-5614-A88E-F528179CE99C}"/>
                </a:ext>
              </a:extLst>
            </p:cNvPr>
            <p:cNvSpPr txBox="1"/>
            <p:nvPr/>
          </p:nvSpPr>
          <p:spPr>
            <a:xfrm>
              <a:off x="9720552" y="5202802"/>
              <a:ext cx="817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Spacer</a:t>
              </a: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13E1471F-D0D7-D0CD-FA27-1D813CF51C96}"/>
                </a:ext>
              </a:extLst>
            </p:cNvPr>
            <p:cNvSpPr/>
            <p:nvPr/>
          </p:nvSpPr>
          <p:spPr>
            <a:xfrm rot="11194182" flipH="1" flipV="1">
              <a:off x="8538588" y="5159571"/>
              <a:ext cx="1456242" cy="748041"/>
            </a:xfrm>
            <a:prstGeom prst="arc">
              <a:avLst>
                <a:gd name="adj1" fmla="val 13822705"/>
                <a:gd name="adj2" fmla="val 19646318"/>
              </a:avLst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A9FC027-15D8-ADEC-73FD-4CD8FBF99F8C}"/>
              </a:ext>
            </a:extLst>
          </p:cNvPr>
          <p:cNvGrpSpPr/>
          <p:nvPr/>
        </p:nvGrpSpPr>
        <p:grpSpPr>
          <a:xfrm>
            <a:off x="9004087" y="2434278"/>
            <a:ext cx="2509454" cy="635465"/>
            <a:chOff x="8610911" y="2428015"/>
            <a:chExt cx="2509454" cy="6354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73ABF4B-D72A-05BD-2483-6ACB05A01D78}"/>
                </a:ext>
              </a:extLst>
            </p:cNvPr>
            <p:cNvCxnSpPr>
              <a:cxnSpLocks/>
            </p:cNvCxnSpPr>
            <p:nvPr/>
          </p:nvCxnSpPr>
          <p:spPr>
            <a:xfrm>
              <a:off x="8624123" y="2684365"/>
              <a:ext cx="0" cy="267521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84860A6-2774-1213-CCD0-0F4661915A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0911" y="2937326"/>
              <a:ext cx="270270" cy="111381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8DDE105-91F3-343A-EA3D-EB846E40C1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91264" y="2805935"/>
              <a:ext cx="7634" cy="249054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B398EF0-244E-6192-E070-DE655836A025}"/>
                </a:ext>
              </a:extLst>
            </p:cNvPr>
            <p:cNvCxnSpPr>
              <a:cxnSpLocks/>
            </p:cNvCxnSpPr>
            <p:nvPr/>
          </p:nvCxnSpPr>
          <p:spPr>
            <a:xfrm>
              <a:off x="8631182" y="2687397"/>
              <a:ext cx="260082" cy="86052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8D32429-97AD-8613-844D-ECD007E438A0}"/>
                </a:ext>
              </a:extLst>
            </p:cNvPr>
            <p:cNvCxnSpPr>
              <a:cxnSpLocks/>
            </p:cNvCxnSpPr>
            <p:nvPr/>
          </p:nvCxnSpPr>
          <p:spPr>
            <a:xfrm>
              <a:off x="8989998" y="2722450"/>
              <a:ext cx="1818" cy="265272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CF65BE7-7CC8-2553-6717-283CC57E6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98898" y="2979192"/>
              <a:ext cx="97945" cy="75797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DCBC766-ABB5-51A3-76A7-C7CC9E270D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9488" y="2715752"/>
              <a:ext cx="97945" cy="75797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B500AF8-8D9F-2909-D623-92C4B79888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22100" y="2615540"/>
              <a:ext cx="97945" cy="75797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7B3D4E5-2AB3-2D8B-AC4E-110588CED9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04884" y="2615932"/>
              <a:ext cx="275032" cy="106518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7FBC014-CAA4-9ECF-B8B9-17B62BB6CF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10725" y="2640886"/>
              <a:ext cx="1" cy="65389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5D433AB2-8FE8-096D-E45F-D4C3BAB38C08}"/>
                </a:ext>
              </a:extLst>
            </p:cNvPr>
            <p:cNvSpPr/>
            <p:nvPr/>
          </p:nvSpPr>
          <p:spPr>
            <a:xfrm rot="9301698" flipH="1">
              <a:off x="8894101" y="2428015"/>
              <a:ext cx="1376718" cy="635465"/>
            </a:xfrm>
            <a:prstGeom prst="arc">
              <a:avLst>
                <a:gd name="adj1" fmla="val 10903630"/>
                <a:gd name="adj2" fmla="val 20797485"/>
              </a:avLst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5D2AAF0-67B2-BB9C-A9D4-81DE7D4B536F}"/>
                </a:ext>
              </a:extLst>
            </p:cNvPr>
            <p:cNvSpPr txBox="1"/>
            <p:nvPr/>
          </p:nvSpPr>
          <p:spPr>
            <a:xfrm>
              <a:off x="10089303" y="2436277"/>
              <a:ext cx="10310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Voxel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C12DF9E-4748-BB4F-94A8-853BADB0578A}"/>
              </a:ext>
            </a:extLst>
          </p:cNvPr>
          <p:cNvSpPr txBox="1"/>
          <p:nvPr/>
        </p:nvSpPr>
        <p:spPr>
          <a:xfrm>
            <a:off x="1045446" y="1497232"/>
            <a:ext cx="48042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By organizing the blades into </a:t>
            </a:r>
            <a:r>
              <a:rPr lang="en-US" sz="1600" b="1" dirty="0">
                <a:solidFill>
                  <a:srgbClr val="666666"/>
                </a:solidFill>
              </a:rPr>
              <a:t>grids</a:t>
            </a:r>
            <a:r>
              <a:rPr lang="en-US" sz="1600" dirty="0">
                <a:solidFill>
                  <a:srgbClr val="666666"/>
                </a:solidFill>
              </a:rPr>
              <a:t>, which are then stacked into </a:t>
            </a:r>
            <a:r>
              <a:rPr lang="en-US" sz="1600" b="1" dirty="0">
                <a:solidFill>
                  <a:srgbClr val="666666"/>
                </a:solidFill>
              </a:rPr>
              <a:t>columns</a:t>
            </a:r>
            <a:r>
              <a:rPr lang="en-US" sz="1600" dirty="0">
                <a:solidFill>
                  <a:srgbClr val="666666"/>
                </a:solidFill>
              </a:rPr>
              <a:t>, a three-dimensional readout is acquired</a:t>
            </a: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31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The Multi-Grid Detector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546473" cy="507076"/>
          </a:xfrm>
        </p:spPr>
        <p:txBody>
          <a:bodyPr/>
          <a:lstStyle/>
          <a:p>
            <a:r>
              <a:rPr lang="en-GB" dirty="0"/>
              <a:t>Principle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311838-717F-66DF-14C3-B42DD0C9E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001" y="-6162638"/>
            <a:ext cx="5290465" cy="296651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98C9E88-E76E-1BA6-44C1-19643892A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885" y="-2063102"/>
            <a:ext cx="5142813" cy="17654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F22C47E-E436-9C0E-8838-1644696A0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885" y="-6160702"/>
            <a:ext cx="5210698" cy="1817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F44A1-8655-8355-D3C1-73BD8461A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642" y="-1429984"/>
            <a:ext cx="5425940" cy="1327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4CD02-3D05-ABF0-2E50-6E65631B07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634" t="25641" r="13217" b="9324"/>
          <a:stretch/>
        </p:blipFill>
        <p:spPr>
          <a:xfrm>
            <a:off x="6003821" y="1290801"/>
            <a:ext cx="5530824" cy="4981855"/>
          </a:xfrm>
          <a:prstGeom prst="rect">
            <a:avLst/>
          </a:prstGeom>
        </p:spPr>
      </p:pic>
      <p:sp>
        <p:nvSpPr>
          <p:cNvPr id="31" name="Arc 30">
            <a:extLst>
              <a:ext uri="{FF2B5EF4-FFF2-40B4-BE49-F238E27FC236}">
                <a16:creationId xmlns:a16="http://schemas.microsoft.com/office/drawing/2014/main" id="{4E373A79-2C0D-A246-E36E-B17AE759A6E4}"/>
              </a:ext>
            </a:extLst>
          </p:cNvPr>
          <p:cNvSpPr/>
          <p:nvPr/>
        </p:nvSpPr>
        <p:spPr>
          <a:xfrm flipH="1">
            <a:off x="7463220" y="1991060"/>
            <a:ext cx="2864943" cy="2016092"/>
          </a:xfrm>
          <a:prstGeom prst="arc">
            <a:avLst>
              <a:gd name="adj1" fmla="val 16048641"/>
              <a:gd name="adj2" fmla="val 21053811"/>
            </a:avLst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2FEEEE-79BE-E1B0-BCEA-DFB3B7BA505C}"/>
              </a:ext>
            </a:extLst>
          </p:cNvPr>
          <p:cNvSpPr txBox="1"/>
          <p:nvPr/>
        </p:nvSpPr>
        <p:spPr>
          <a:xfrm>
            <a:off x="8938234" y="1863158"/>
            <a:ext cx="1115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Grid</a:t>
            </a:r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5A45B2A9-B238-2581-6543-B6B6E0C3FD73}"/>
              </a:ext>
            </a:extLst>
          </p:cNvPr>
          <p:cNvSpPr/>
          <p:nvPr/>
        </p:nvSpPr>
        <p:spPr>
          <a:xfrm>
            <a:off x="9113892" y="2316229"/>
            <a:ext cx="564204" cy="622347"/>
          </a:xfrm>
          <a:prstGeom prst="arc">
            <a:avLst>
              <a:gd name="adj1" fmla="val 17354606"/>
              <a:gd name="adj2" fmla="val 21053811"/>
            </a:avLst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282142-0A79-2098-2F3C-A22645742059}"/>
              </a:ext>
            </a:extLst>
          </p:cNvPr>
          <p:cNvSpPr txBox="1"/>
          <p:nvPr/>
        </p:nvSpPr>
        <p:spPr>
          <a:xfrm>
            <a:off x="8828673" y="2195592"/>
            <a:ext cx="1115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Vessel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6CD4F-26BA-6201-C546-0DAC59A6DC3C}"/>
              </a:ext>
            </a:extLst>
          </p:cNvPr>
          <p:cNvSpPr txBox="1"/>
          <p:nvPr/>
        </p:nvSpPr>
        <p:spPr>
          <a:xfrm>
            <a:off x="1045446" y="1497232"/>
            <a:ext cx="480420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 columns are then placed inside vacuum-proof </a:t>
            </a:r>
            <a:r>
              <a:rPr lang="en-US" sz="1600" b="1" dirty="0">
                <a:solidFill>
                  <a:srgbClr val="666666"/>
                </a:solidFill>
              </a:rPr>
              <a:t>vessels</a:t>
            </a:r>
            <a:r>
              <a:rPr lang="en-US" sz="1600" dirty="0">
                <a:solidFill>
                  <a:srgbClr val="666666"/>
                </a:solidFill>
              </a:rPr>
              <a:t>, which are installed inside the </a:t>
            </a:r>
            <a:r>
              <a:rPr lang="en-US" sz="1600" b="1" dirty="0">
                <a:solidFill>
                  <a:srgbClr val="666666"/>
                </a:solidFill>
              </a:rPr>
              <a:t>detector tank</a:t>
            </a:r>
            <a:r>
              <a:rPr lang="en-US" sz="1600" dirty="0">
                <a:solidFill>
                  <a:srgbClr val="666666"/>
                </a:solidFill>
              </a:rPr>
              <a:t> of the neutron spectroscopy instrument</a:t>
            </a: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31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The Multi-Grid detector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Development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C8A72C9-52B7-A2DA-99E1-C31B141023EF}"/>
              </a:ext>
            </a:extLst>
          </p:cNvPr>
          <p:cNvGrpSpPr/>
          <p:nvPr/>
        </p:nvGrpSpPr>
        <p:grpSpPr>
          <a:xfrm>
            <a:off x="4985475" y="1477504"/>
            <a:ext cx="6971861" cy="4323773"/>
            <a:chOff x="4985475" y="1477504"/>
            <a:chExt cx="6971861" cy="43237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C5D3A6-2049-9EE6-FD5F-400A9CC19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779"/>
            <a:stretch/>
          </p:blipFill>
          <p:spPr>
            <a:xfrm>
              <a:off x="4985475" y="1477504"/>
              <a:ext cx="2811276" cy="116216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28F788-34EC-9C21-4A5C-528D88BBC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234" t="10876" r="53419" b="9426"/>
            <a:stretch/>
          </p:blipFill>
          <p:spPr>
            <a:xfrm>
              <a:off x="7829446" y="1606136"/>
              <a:ext cx="2593804" cy="9262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89B14E-4808-56DC-987C-AC7664FE4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626" t="9288" r="30540" b="11014"/>
            <a:stretch/>
          </p:blipFill>
          <p:spPr>
            <a:xfrm>
              <a:off x="6504299" y="3386923"/>
              <a:ext cx="2650293" cy="92622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E51AEA-EDC6-1E3F-905A-8A23A92EE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492" t="8731" r="6611" b="9177"/>
            <a:stretch/>
          </p:blipFill>
          <p:spPr>
            <a:xfrm>
              <a:off x="9183494" y="3393748"/>
              <a:ext cx="2773842" cy="9540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1BA5FF-E161-777E-6C85-89623DA76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3557" t="5016" b="9287"/>
            <a:stretch/>
          </p:blipFill>
          <p:spPr>
            <a:xfrm>
              <a:off x="7829446" y="4805334"/>
              <a:ext cx="747781" cy="99594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6DDBAE1-528D-5A67-0939-A3D5201B332B}"/>
              </a:ext>
            </a:extLst>
          </p:cNvPr>
          <p:cNvSpPr txBox="1"/>
          <p:nvPr/>
        </p:nvSpPr>
        <p:spPr>
          <a:xfrm>
            <a:off x="776608" y="1523183"/>
            <a:ext cx="36021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There had been a total of </a:t>
            </a:r>
            <a:r>
              <a:rPr lang="en-US" sz="1600" b="1" dirty="0">
                <a:solidFill>
                  <a:srgbClr val="666666"/>
                </a:solidFill>
              </a:rPr>
              <a:t>17 publications</a:t>
            </a:r>
            <a:r>
              <a:rPr lang="en-US" sz="1600" dirty="0">
                <a:solidFill>
                  <a:srgbClr val="666666"/>
                </a:solidFill>
              </a:rPr>
              <a:t> related to the Multi-Grid before the start of my PhD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These publications cover areas such as </a:t>
            </a:r>
            <a:r>
              <a:rPr lang="en-US" sz="1600" b="1" dirty="0">
                <a:solidFill>
                  <a:srgbClr val="666666"/>
                </a:solidFill>
              </a:rPr>
              <a:t>proof of principle</a:t>
            </a:r>
            <a:r>
              <a:rPr lang="en-US" sz="1600" dirty="0">
                <a:solidFill>
                  <a:srgbClr val="666666"/>
                </a:solidFill>
              </a:rPr>
              <a:t>, detector </a:t>
            </a:r>
            <a:r>
              <a:rPr lang="en-US" sz="1600" b="1" dirty="0">
                <a:solidFill>
                  <a:srgbClr val="666666"/>
                </a:solidFill>
              </a:rPr>
              <a:t>characterization</a:t>
            </a:r>
            <a:r>
              <a:rPr lang="en-US" sz="1600" dirty="0">
                <a:solidFill>
                  <a:srgbClr val="666666"/>
                </a:solidFill>
              </a:rPr>
              <a:t> and detector </a:t>
            </a:r>
            <a:r>
              <a:rPr lang="en-US" sz="1600" b="1" dirty="0">
                <a:solidFill>
                  <a:srgbClr val="666666"/>
                </a:solidFill>
              </a:rPr>
              <a:t>simulations</a:t>
            </a:r>
          </a:p>
          <a:p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My work concerns the next steps of this work, which most importantly concerns understanding the </a:t>
            </a:r>
            <a:r>
              <a:rPr lang="en-US" sz="1600" b="1" dirty="0">
                <a:solidFill>
                  <a:srgbClr val="666666"/>
                </a:solidFill>
              </a:rPr>
              <a:t>energy lineshape</a:t>
            </a:r>
            <a:r>
              <a:rPr lang="en-US" sz="1600" dirty="0">
                <a:solidFill>
                  <a:srgbClr val="666666"/>
                </a:solidFill>
              </a:rPr>
              <a:t> and how this can be improved</a:t>
            </a: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BD54246-C5B9-7457-43C8-BEA1CA73BB21}"/>
              </a:ext>
            </a:extLst>
          </p:cNvPr>
          <p:cNvGrpSpPr/>
          <p:nvPr/>
        </p:nvGrpSpPr>
        <p:grpSpPr>
          <a:xfrm>
            <a:off x="5444351" y="2035826"/>
            <a:ext cx="3358544" cy="1493255"/>
            <a:chOff x="5444351" y="2035826"/>
            <a:chExt cx="3358544" cy="149325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8F3820-6180-D1F5-F308-11F28BCCB1F7}"/>
                </a:ext>
              </a:extLst>
            </p:cNvPr>
            <p:cNvSpPr txBox="1"/>
            <p:nvPr/>
          </p:nvSpPr>
          <p:spPr>
            <a:xfrm>
              <a:off x="6537689" y="2919878"/>
              <a:ext cx="1171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Coatings</a:t>
              </a: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70BF7E0B-BA9F-FEBF-0298-B4C446182F57}"/>
                </a:ext>
              </a:extLst>
            </p:cNvPr>
            <p:cNvSpPr/>
            <p:nvPr/>
          </p:nvSpPr>
          <p:spPr>
            <a:xfrm flipH="1" flipV="1">
              <a:off x="5444351" y="2035826"/>
              <a:ext cx="2271608" cy="1043410"/>
            </a:xfrm>
            <a:prstGeom prst="arc">
              <a:avLst>
                <a:gd name="adj1" fmla="val 16200000"/>
                <a:gd name="adj2" fmla="val 128314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E8BB5FB3-8DEA-33C4-1892-C214E2FD479E}"/>
                </a:ext>
              </a:extLst>
            </p:cNvPr>
            <p:cNvSpPr/>
            <p:nvPr/>
          </p:nvSpPr>
          <p:spPr>
            <a:xfrm rot="11712094" flipH="1" flipV="1">
              <a:off x="6723937" y="2987784"/>
              <a:ext cx="862488" cy="541297"/>
            </a:xfrm>
            <a:prstGeom prst="arc">
              <a:avLst>
                <a:gd name="adj1" fmla="val 18836392"/>
                <a:gd name="adj2" fmla="val 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6EDF7FD6-97E9-8A37-921B-F3D483D211C3}"/>
                </a:ext>
              </a:extLst>
            </p:cNvPr>
            <p:cNvSpPr/>
            <p:nvPr/>
          </p:nvSpPr>
          <p:spPr>
            <a:xfrm rot="11015909" flipH="1" flipV="1">
              <a:off x="6486550" y="3095030"/>
              <a:ext cx="2316345" cy="426838"/>
            </a:xfrm>
            <a:prstGeom prst="arc">
              <a:avLst>
                <a:gd name="adj1" fmla="val 14913528"/>
                <a:gd name="adj2" fmla="val 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F17D365-5AA0-1307-1FA5-70DE7CFEC0E1}"/>
              </a:ext>
            </a:extLst>
          </p:cNvPr>
          <p:cNvGrpSpPr/>
          <p:nvPr/>
        </p:nvGrpSpPr>
        <p:grpSpPr>
          <a:xfrm>
            <a:off x="6175836" y="1023279"/>
            <a:ext cx="1887443" cy="1031138"/>
            <a:chOff x="6175836" y="1023279"/>
            <a:chExt cx="1887443" cy="103113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32093CF-A9ED-1CFE-88DB-C4349B7BECF4}"/>
                </a:ext>
              </a:extLst>
            </p:cNvPr>
            <p:cNvSpPr txBox="1"/>
            <p:nvPr/>
          </p:nvSpPr>
          <p:spPr>
            <a:xfrm>
              <a:off x="6544389" y="1023279"/>
              <a:ext cx="1171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Uniformity</a:t>
              </a:r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0F49EB06-FC09-D85C-EDE2-6098F230E139}"/>
                </a:ext>
              </a:extLst>
            </p:cNvPr>
            <p:cNvSpPr/>
            <p:nvPr/>
          </p:nvSpPr>
          <p:spPr>
            <a:xfrm rot="11712094" flipH="1" flipV="1">
              <a:off x="6636738" y="1222269"/>
              <a:ext cx="862488" cy="541297"/>
            </a:xfrm>
            <a:prstGeom prst="arc">
              <a:avLst>
                <a:gd name="adj1" fmla="val 18836392"/>
                <a:gd name="adj2" fmla="val 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86678840-EC23-0C0D-6BC8-9084554474B1}"/>
                </a:ext>
              </a:extLst>
            </p:cNvPr>
            <p:cNvSpPr/>
            <p:nvPr/>
          </p:nvSpPr>
          <p:spPr>
            <a:xfrm rot="11712094" flipV="1">
              <a:off x="6779649" y="1240615"/>
              <a:ext cx="542495" cy="801854"/>
            </a:xfrm>
            <a:prstGeom prst="arc">
              <a:avLst>
                <a:gd name="adj1" fmla="val 18836392"/>
                <a:gd name="adj2" fmla="val 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95C9E56-615B-A4D0-2E95-8FBB98F3F5B5}"/>
                </a:ext>
              </a:extLst>
            </p:cNvPr>
            <p:cNvSpPr/>
            <p:nvPr/>
          </p:nvSpPr>
          <p:spPr>
            <a:xfrm rot="11712094" flipV="1">
              <a:off x="6175836" y="1198398"/>
              <a:ext cx="708040" cy="832699"/>
            </a:xfrm>
            <a:prstGeom prst="arc">
              <a:avLst>
                <a:gd name="adj1" fmla="val 16723277"/>
                <a:gd name="adj2" fmla="val 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6DCBD16D-E43B-AFDA-0FD5-4975DCFBDC86}"/>
                </a:ext>
              </a:extLst>
            </p:cNvPr>
            <p:cNvSpPr/>
            <p:nvPr/>
          </p:nvSpPr>
          <p:spPr>
            <a:xfrm rot="9887906" flipH="1" flipV="1">
              <a:off x="7355239" y="1221718"/>
              <a:ext cx="708040" cy="832699"/>
            </a:xfrm>
            <a:prstGeom prst="arc">
              <a:avLst>
                <a:gd name="adj1" fmla="val 16723277"/>
                <a:gd name="adj2" fmla="val 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1972417-E6D9-4535-26DC-053F735117F5}"/>
              </a:ext>
            </a:extLst>
          </p:cNvPr>
          <p:cNvGrpSpPr/>
          <p:nvPr/>
        </p:nvGrpSpPr>
        <p:grpSpPr>
          <a:xfrm>
            <a:off x="6260878" y="2250257"/>
            <a:ext cx="3794424" cy="680452"/>
            <a:chOff x="6260878" y="2250257"/>
            <a:chExt cx="3794424" cy="680452"/>
          </a:xfrm>
        </p:grpSpPr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82FDB7B4-1C8A-2E2D-C082-3E2B07EE7616}"/>
                </a:ext>
              </a:extLst>
            </p:cNvPr>
            <p:cNvSpPr/>
            <p:nvPr/>
          </p:nvSpPr>
          <p:spPr>
            <a:xfrm flipH="1" flipV="1">
              <a:off x="6260878" y="2250257"/>
              <a:ext cx="2316345" cy="623584"/>
            </a:xfrm>
            <a:prstGeom prst="arc">
              <a:avLst>
                <a:gd name="adj1" fmla="val 14067399"/>
                <a:gd name="adj2" fmla="val 133189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FF0E392-40AD-F5DB-EAC3-D1CAC2968E40}"/>
                </a:ext>
              </a:extLst>
            </p:cNvPr>
            <p:cNvGrpSpPr/>
            <p:nvPr/>
          </p:nvGrpSpPr>
          <p:grpSpPr>
            <a:xfrm>
              <a:off x="6802606" y="2291744"/>
              <a:ext cx="3252696" cy="638965"/>
              <a:chOff x="6822484" y="2291744"/>
              <a:chExt cx="3252696" cy="638965"/>
            </a:xfrm>
          </p:grpSpPr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8478E611-02B7-EFC8-EEDF-1E4BFEDC149C}"/>
                  </a:ext>
                </a:extLst>
              </p:cNvPr>
              <p:cNvSpPr/>
              <p:nvPr/>
            </p:nvSpPr>
            <p:spPr>
              <a:xfrm rot="7639739" flipH="1">
                <a:off x="8386785" y="2393899"/>
                <a:ext cx="439193" cy="420737"/>
              </a:xfrm>
              <a:prstGeom prst="arc">
                <a:avLst>
                  <a:gd name="adj1" fmla="val 17365154"/>
                  <a:gd name="adj2" fmla="val 19800374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9FF01CAC-8D3B-6A1F-2271-6E3FEE41D402}"/>
                  </a:ext>
                </a:extLst>
              </p:cNvPr>
              <p:cNvSpPr/>
              <p:nvPr/>
            </p:nvSpPr>
            <p:spPr>
              <a:xfrm rot="9050664" flipH="1">
                <a:off x="9004943" y="2322016"/>
                <a:ext cx="439193" cy="420737"/>
              </a:xfrm>
              <a:prstGeom prst="arc">
                <a:avLst>
                  <a:gd name="adj1" fmla="val 15861899"/>
                  <a:gd name="adj2" fmla="val 19800374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D37A5082-33FC-393D-4E3D-DF7DF0760202}"/>
                  </a:ext>
                </a:extLst>
              </p:cNvPr>
              <p:cNvGrpSpPr/>
              <p:nvPr/>
            </p:nvGrpSpPr>
            <p:grpSpPr>
              <a:xfrm>
                <a:off x="6822484" y="2291744"/>
                <a:ext cx="3252696" cy="638965"/>
                <a:chOff x="6822484" y="2291744"/>
                <a:chExt cx="3252696" cy="638965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F7567C2-4337-687A-5A65-EEF13769221C}"/>
                    </a:ext>
                  </a:extLst>
                </p:cNvPr>
                <p:cNvSpPr txBox="1"/>
                <p:nvPr/>
              </p:nvSpPr>
              <p:spPr>
                <a:xfrm>
                  <a:off x="7541475" y="2592155"/>
                  <a:ext cx="22440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666666"/>
                      </a:solidFill>
                    </a:rPr>
                    <a:t>Gamma sensitivity</a:t>
                  </a:r>
                </a:p>
              </p:txBody>
            </p:sp>
            <p:sp>
              <p:nvSpPr>
                <p:cNvPr id="39" name="Arc 38">
                  <a:extLst>
                    <a:ext uri="{FF2B5EF4-FFF2-40B4-BE49-F238E27FC236}">
                      <a16:creationId xmlns:a16="http://schemas.microsoft.com/office/drawing/2014/main" id="{48BEBEB3-9955-5347-2ACE-7B83B89BEA97}"/>
                    </a:ext>
                  </a:extLst>
                </p:cNvPr>
                <p:cNvSpPr/>
                <p:nvPr/>
              </p:nvSpPr>
              <p:spPr>
                <a:xfrm rot="794744" flipH="1" flipV="1">
                  <a:off x="6822484" y="2291744"/>
                  <a:ext cx="1312920" cy="459923"/>
                </a:xfrm>
                <a:prstGeom prst="arc">
                  <a:avLst>
                    <a:gd name="adj1" fmla="val 14109321"/>
                    <a:gd name="adj2" fmla="val 20802982"/>
                  </a:avLst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Arc 39">
                  <a:extLst>
                    <a:ext uri="{FF2B5EF4-FFF2-40B4-BE49-F238E27FC236}">
                      <a16:creationId xmlns:a16="http://schemas.microsoft.com/office/drawing/2014/main" id="{B88F33CF-C5EC-3B49-B0EB-ADFAFA87E40F}"/>
                    </a:ext>
                  </a:extLst>
                </p:cNvPr>
                <p:cNvSpPr/>
                <p:nvPr/>
              </p:nvSpPr>
              <p:spPr>
                <a:xfrm rot="1036254" flipH="1" flipV="1">
                  <a:off x="7468539" y="2332294"/>
                  <a:ext cx="1312920" cy="459923"/>
                </a:xfrm>
                <a:prstGeom prst="arc">
                  <a:avLst>
                    <a:gd name="adj1" fmla="val 19512178"/>
                    <a:gd name="adj2" fmla="val 20802982"/>
                  </a:avLst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Arc 40">
                  <a:extLst>
                    <a:ext uri="{FF2B5EF4-FFF2-40B4-BE49-F238E27FC236}">
                      <a16:creationId xmlns:a16="http://schemas.microsoft.com/office/drawing/2014/main" id="{D3DB64C9-41B6-94C8-D3AA-2BF14F1DB3AD}"/>
                    </a:ext>
                  </a:extLst>
                </p:cNvPr>
                <p:cNvSpPr/>
                <p:nvPr/>
              </p:nvSpPr>
              <p:spPr>
                <a:xfrm rot="3668439" flipH="1" flipV="1">
                  <a:off x="8136215" y="2426809"/>
                  <a:ext cx="519559" cy="459923"/>
                </a:xfrm>
                <a:prstGeom prst="arc">
                  <a:avLst>
                    <a:gd name="adj1" fmla="val 17365154"/>
                    <a:gd name="adj2" fmla="val 19800374"/>
                  </a:avLst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id="{077A0010-D05A-8A0B-6BE1-C0AFC16BFCF0}"/>
                    </a:ext>
                  </a:extLst>
                </p:cNvPr>
                <p:cNvSpPr/>
                <p:nvPr/>
              </p:nvSpPr>
              <p:spPr>
                <a:xfrm rot="10006190" flipH="1">
                  <a:off x="8931038" y="2360917"/>
                  <a:ext cx="1144142" cy="457242"/>
                </a:xfrm>
                <a:prstGeom prst="arc">
                  <a:avLst>
                    <a:gd name="adj1" fmla="val 13320623"/>
                    <a:gd name="adj2" fmla="val 21143870"/>
                  </a:avLst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AE973F1-4A18-F413-A9D3-96FA8F338CE3}"/>
              </a:ext>
            </a:extLst>
          </p:cNvPr>
          <p:cNvGrpSpPr/>
          <p:nvPr/>
        </p:nvGrpSpPr>
        <p:grpSpPr>
          <a:xfrm>
            <a:off x="4706897" y="2834477"/>
            <a:ext cx="5585071" cy="1209860"/>
            <a:chOff x="4706897" y="2834477"/>
            <a:chExt cx="5585071" cy="120986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F76C67C-8CE9-9931-71E0-0B38A9480C6E}"/>
                </a:ext>
              </a:extLst>
            </p:cNvPr>
            <p:cNvSpPr txBox="1"/>
            <p:nvPr/>
          </p:nvSpPr>
          <p:spPr>
            <a:xfrm>
              <a:off x="8250466" y="2834477"/>
              <a:ext cx="20415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Energy lineshape</a:t>
              </a: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3CFD6482-2297-C26A-D4D0-B181E76036FE}"/>
                </a:ext>
              </a:extLst>
            </p:cNvPr>
            <p:cNvSpPr/>
            <p:nvPr/>
          </p:nvSpPr>
          <p:spPr>
            <a:xfrm rot="14327521" flipH="1" flipV="1">
              <a:off x="8858566" y="2992553"/>
              <a:ext cx="519559" cy="459923"/>
            </a:xfrm>
            <a:prstGeom prst="arc">
              <a:avLst>
                <a:gd name="adj1" fmla="val 17365154"/>
                <a:gd name="adj2" fmla="val 19800374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17D9414-7CB0-04F8-CE63-C1304B0A47B0}"/>
                </a:ext>
              </a:extLst>
            </p:cNvPr>
            <p:cNvSpPr txBox="1"/>
            <p:nvPr/>
          </p:nvSpPr>
          <p:spPr>
            <a:xfrm>
              <a:off x="4706897" y="3390220"/>
              <a:ext cx="20415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Energy lineshape</a:t>
              </a:r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05EFABC3-315D-8896-4978-F5E1AACCD6F6}"/>
                </a:ext>
              </a:extLst>
            </p:cNvPr>
            <p:cNvSpPr/>
            <p:nvPr/>
          </p:nvSpPr>
          <p:spPr>
            <a:xfrm rot="14327521" flipH="1">
              <a:off x="5985658" y="3115823"/>
              <a:ext cx="986047" cy="870981"/>
            </a:xfrm>
            <a:prstGeom prst="arc">
              <a:avLst>
                <a:gd name="adj1" fmla="val 15946390"/>
                <a:gd name="adj2" fmla="val 19800374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60CED1E-454C-1B52-259A-24EE505405D1}"/>
              </a:ext>
            </a:extLst>
          </p:cNvPr>
          <p:cNvGrpSpPr/>
          <p:nvPr/>
        </p:nvGrpSpPr>
        <p:grpSpPr>
          <a:xfrm>
            <a:off x="5841123" y="4273500"/>
            <a:ext cx="2364099" cy="557105"/>
            <a:chOff x="5841123" y="4273500"/>
            <a:chExt cx="2364099" cy="55710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C40AB00-63A4-1C8A-8C2F-03C5939E632A}"/>
                </a:ext>
              </a:extLst>
            </p:cNvPr>
            <p:cNvSpPr txBox="1"/>
            <p:nvPr/>
          </p:nvSpPr>
          <p:spPr>
            <a:xfrm>
              <a:off x="5841123" y="4492051"/>
              <a:ext cx="20415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Intrinsic background</a:t>
              </a:r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387BF519-6144-7B10-FC65-800FA7DBF5A4}"/>
                </a:ext>
              </a:extLst>
            </p:cNvPr>
            <p:cNvSpPr/>
            <p:nvPr/>
          </p:nvSpPr>
          <p:spPr>
            <a:xfrm rot="8358762" flipH="1">
              <a:off x="7395897" y="4273500"/>
              <a:ext cx="809325" cy="345174"/>
            </a:xfrm>
            <a:prstGeom prst="arc">
              <a:avLst>
                <a:gd name="adj1" fmla="val 13638225"/>
                <a:gd name="adj2" fmla="val 20419428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9A6108E-9265-BE0A-893C-58BF6FAE9B44}"/>
              </a:ext>
            </a:extLst>
          </p:cNvPr>
          <p:cNvGrpSpPr/>
          <p:nvPr/>
        </p:nvGrpSpPr>
        <p:grpSpPr>
          <a:xfrm>
            <a:off x="8305942" y="676994"/>
            <a:ext cx="2244092" cy="1546755"/>
            <a:chOff x="8305942" y="676994"/>
            <a:chExt cx="2244092" cy="154675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9A3ED5A-1E53-7A00-B3C7-3F75B837C520}"/>
                </a:ext>
              </a:extLst>
            </p:cNvPr>
            <p:cNvSpPr txBox="1"/>
            <p:nvPr/>
          </p:nvSpPr>
          <p:spPr>
            <a:xfrm>
              <a:off x="8305942" y="676994"/>
              <a:ext cx="2244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Detection efficiency</a:t>
              </a: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5CAB4C7B-BF09-D08C-E476-CDB0A42AC402}"/>
                </a:ext>
              </a:extLst>
            </p:cNvPr>
            <p:cNvSpPr/>
            <p:nvPr/>
          </p:nvSpPr>
          <p:spPr>
            <a:xfrm rot="10800000" flipH="1" flipV="1">
              <a:off x="9357166" y="882122"/>
              <a:ext cx="755154" cy="1341627"/>
            </a:xfrm>
            <a:prstGeom prst="arc">
              <a:avLst>
                <a:gd name="adj1" fmla="val 17576139"/>
                <a:gd name="adj2" fmla="val 33087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76564307-BCD3-B8B9-70F2-229B599B6ACA}"/>
                </a:ext>
              </a:extLst>
            </p:cNvPr>
            <p:cNvSpPr/>
            <p:nvPr/>
          </p:nvSpPr>
          <p:spPr>
            <a:xfrm rot="10800000" flipV="1">
              <a:off x="8417187" y="862594"/>
              <a:ext cx="755154" cy="1341627"/>
            </a:xfrm>
            <a:prstGeom prst="arc">
              <a:avLst>
                <a:gd name="adj1" fmla="val 17576139"/>
                <a:gd name="adj2" fmla="val 33087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94233E1-55CA-87D0-CD17-57ACD48858B4}"/>
              </a:ext>
            </a:extLst>
          </p:cNvPr>
          <p:cNvGrpSpPr/>
          <p:nvPr/>
        </p:nvGrpSpPr>
        <p:grpSpPr>
          <a:xfrm>
            <a:off x="8873980" y="3871843"/>
            <a:ext cx="2874510" cy="1265641"/>
            <a:chOff x="8873980" y="3871843"/>
            <a:chExt cx="2874510" cy="126564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7BF7BB7-502C-B7B5-B649-9638DC542EAF}"/>
                </a:ext>
              </a:extLst>
            </p:cNvPr>
            <p:cNvSpPr txBox="1"/>
            <p:nvPr/>
          </p:nvSpPr>
          <p:spPr>
            <a:xfrm>
              <a:off x="8873980" y="4722922"/>
              <a:ext cx="28745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Fast neutron sensitivity</a:t>
              </a:r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850ADF18-D015-8509-5EAF-43712B8CE4D6}"/>
                </a:ext>
              </a:extLst>
            </p:cNvPr>
            <p:cNvSpPr/>
            <p:nvPr/>
          </p:nvSpPr>
          <p:spPr>
            <a:xfrm rot="2944808" flipH="1" flipV="1">
              <a:off x="9616752" y="3987590"/>
              <a:ext cx="1265641" cy="1034148"/>
            </a:xfrm>
            <a:prstGeom prst="arc">
              <a:avLst>
                <a:gd name="adj1" fmla="val 16836082"/>
                <a:gd name="adj2" fmla="val 19800374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F38BB69-2BB3-F01E-E710-F86DDDF6F8C9}"/>
              </a:ext>
            </a:extLst>
          </p:cNvPr>
          <p:cNvGrpSpPr/>
          <p:nvPr/>
        </p:nvGrpSpPr>
        <p:grpSpPr>
          <a:xfrm>
            <a:off x="9642975" y="2786374"/>
            <a:ext cx="1661281" cy="1610351"/>
            <a:chOff x="9642975" y="2786374"/>
            <a:chExt cx="1661281" cy="161035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1D4A818-A889-D486-9DF8-A7FE04F1C920}"/>
                </a:ext>
              </a:extLst>
            </p:cNvPr>
            <p:cNvSpPr txBox="1"/>
            <p:nvPr/>
          </p:nvSpPr>
          <p:spPr>
            <a:xfrm>
              <a:off x="10025328" y="2786374"/>
              <a:ext cx="12789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Count rate</a:t>
              </a: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7B3A44C6-C9CC-3A33-2BAA-D96D26BF89BF}"/>
                </a:ext>
              </a:extLst>
            </p:cNvPr>
            <p:cNvSpPr/>
            <p:nvPr/>
          </p:nvSpPr>
          <p:spPr>
            <a:xfrm rot="12533918" flipV="1">
              <a:off x="9642975" y="2927736"/>
              <a:ext cx="1177591" cy="1468989"/>
            </a:xfrm>
            <a:prstGeom prst="arc">
              <a:avLst>
                <a:gd name="adj1" fmla="val 18836392"/>
                <a:gd name="adj2" fmla="val 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C8D5258-23CD-9CF4-35E7-A529E5F4FF87}"/>
              </a:ext>
            </a:extLst>
          </p:cNvPr>
          <p:cNvGrpSpPr/>
          <p:nvPr/>
        </p:nvGrpSpPr>
        <p:grpSpPr>
          <a:xfrm>
            <a:off x="8340786" y="3639570"/>
            <a:ext cx="3328101" cy="2153370"/>
            <a:chOff x="8340786" y="3639570"/>
            <a:chExt cx="3328101" cy="215337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88CEA25-0170-1980-5E7A-5FFE84C498A9}"/>
                </a:ext>
              </a:extLst>
            </p:cNvPr>
            <p:cNvSpPr txBox="1"/>
            <p:nvPr/>
          </p:nvSpPr>
          <p:spPr>
            <a:xfrm>
              <a:off x="9796679" y="5208165"/>
              <a:ext cx="1872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Full-scale detector simulations</a:t>
              </a:r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CE55EE0B-A588-F865-14BA-3FA5F31D9D16}"/>
                </a:ext>
              </a:extLst>
            </p:cNvPr>
            <p:cNvSpPr/>
            <p:nvPr/>
          </p:nvSpPr>
          <p:spPr>
            <a:xfrm rot="20361101" flipH="1" flipV="1">
              <a:off x="8340786" y="4463534"/>
              <a:ext cx="2813736" cy="1034148"/>
            </a:xfrm>
            <a:prstGeom prst="arc">
              <a:avLst>
                <a:gd name="adj1" fmla="val 16836082"/>
                <a:gd name="adj2" fmla="val 21093028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D20AD5CD-7DD4-C279-58EA-ED5528F728A4}"/>
                </a:ext>
              </a:extLst>
            </p:cNvPr>
            <p:cNvSpPr/>
            <p:nvPr/>
          </p:nvSpPr>
          <p:spPr>
            <a:xfrm rot="384728" flipV="1">
              <a:off x="11157737" y="3639570"/>
              <a:ext cx="455455" cy="1777158"/>
            </a:xfrm>
            <a:prstGeom prst="arc">
              <a:avLst>
                <a:gd name="adj1" fmla="val 16836082"/>
                <a:gd name="adj2" fmla="val 26873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04045BBA-0E35-B01A-3DB2-C252F51875B4}"/>
                </a:ext>
              </a:extLst>
            </p:cNvPr>
            <p:cNvSpPr/>
            <p:nvPr/>
          </p:nvSpPr>
          <p:spPr>
            <a:xfrm rot="21146991" flipV="1">
              <a:off x="10580668" y="3979423"/>
              <a:ext cx="617658" cy="1361615"/>
            </a:xfrm>
            <a:prstGeom prst="arc">
              <a:avLst>
                <a:gd name="adj1" fmla="val 16836082"/>
                <a:gd name="adj2" fmla="val 312906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1D33D18-8A1F-2C46-48F0-F3EE2501601E}"/>
              </a:ext>
            </a:extLst>
          </p:cNvPr>
          <p:cNvGrpSpPr/>
          <p:nvPr/>
        </p:nvGrpSpPr>
        <p:grpSpPr>
          <a:xfrm>
            <a:off x="10107708" y="4109625"/>
            <a:ext cx="1278928" cy="643003"/>
            <a:chOff x="10107708" y="4109625"/>
            <a:chExt cx="1278928" cy="643003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F921A519-7544-26FB-CFE1-1501C54BA671}"/>
                </a:ext>
              </a:extLst>
            </p:cNvPr>
            <p:cNvSpPr/>
            <p:nvPr/>
          </p:nvSpPr>
          <p:spPr>
            <a:xfrm rot="8847308">
              <a:off x="10190845" y="4109625"/>
              <a:ext cx="489628" cy="476345"/>
            </a:xfrm>
            <a:prstGeom prst="arc">
              <a:avLst>
                <a:gd name="adj1" fmla="val 21495507"/>
                <a:gd name="adj2" fmla="val 26873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2134B8D-5F5B-22F6-678E-9A8A20238E25}"/>
                </a:ext>
              </a:extLst>
            </p:cNvPr>
            <p:cNvSpPr txBox="1"/>
            <p:nvPr/>
          </p:nvSpPr>
          <p:spPr>
            <a:xfrm>
              <a:off x="10107708" y="4414074"/>
              <a:ext cx="12789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Activation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C4ECB1A-CF80-6351-BFE1-61B79DA9135D}"/>
              </a:ext>
            </a:extLst>
          </p:cNvPr>
          <p:cNvGrpSpPr/>
          <p:nvPr/>
        </p:nvGrpSpPr>
        <p:grpSpPr>
          <a:xfrm>
            <a:off x="7989226" y="3991836"/>
            <a:ext cx="1745517" cy="724246"/>
            <a:chOff x="7989226" y="3991836"/>
            <a:chExt cx="1745517" cy="724246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B8129E9-C0C3-7D55-B6AD-2B21D7FD88C4}"/>
                </a:ext>
              </a:extLst>
            </p:cNvPr>
            <p:cNvSpPr txBox="1"/>
            <p:nvPr/>
          </p:nvSpPr>
          <p:spPr>
            <a:xfrm>
              <a:off x="7989226" y="4377528"/>
              <a:ext cx="1745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Energy resolution</a:t>
              </a:r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D3BE55B6-7930-7D97-7B47-BD7881DA793D}"/>
                </a:ext>
              </a:extLst>
            </p:cNvPr>
            <p:cNvSpPr/>
            <p:nvPr/>
          </p:nvSpPr>
          <p:spPr>
            <a:xfrm rot="13855025" flipH="1">
              <a:off x="8979024" y="4065406"/>
              <a:ext cx="554226" cy="407085"/>
            </a:xfrm>
            <a:prstGeom prst="arc">
              <a:avLst>
                <a:gd name="adj1" fmla="val 21495507"/>
                <a:gd name="adj2" fmla="val 26873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18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008605"/>
              </p:ext>
            </p:extLst>
          </p:nvPr>
        </p:nvGraphicFramePr>
        <p:xfrm>
          <a:off x="2139230" y="1935006"/>
          <a:ext cx="8123451" cy="32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3451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Introduction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The Multi-Grid Detector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   Shielding investigation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   V20 measurements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   LET measurements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     Summary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458192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2023-05-26</a:t>
            </a:fld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F0EBFED8-33A8-11AE-0689-5E3E8B7971C1}"/>
              </a:ext>
            </a:extLst>
          </p:cNvPr>
          <p:cNvSpPr/>
          <p:nvPr/>
        </p:nvSpPr>
        <p:spPr>
          <a:xfrm>
            <a:off x="1850934" y="2814386"/>
            <a:ext cx="288296" cy="1482188"/>
          </a:xfrm>
          <a:prstGeom prst="leftBrace">
            <a:avLst>
              <a:gd name="adj1" fmla="val 21830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D7597-F063-0419-716E-20EF2C89EB1E}"/>
              </a:ext>
            </a:extLst>
          </p:cNvPr>
          <p:cNvSpPr txBox="1"/>
          <p:nvPr/>
        </p:nvSpPr>
        <p:spPr>
          <a:xfrm>
            <a:off x="1061849" y="3351358"/>
            <a:ext cx="91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Thesis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6022BB-8675-3488-4D54-F0C4C94EE612}"/>
              </a:ext>
            </a:extLst>
          </p:cNvPr>
          <p:cNvSpPr/>
          <p:nvPr/>
        </p:nvSpPr>
        <p:spPr>
          <a:xfrm>
            <a:off x="1741118" y="4710063"/>
            <a:ext cx="8899742" cy="6573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The Multi-Grid detector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Development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DDBAE1-528D-5A67-0939-A3D5201B332B}"/>
              </a:ext>
            </a:extLst>
          </p:cNvPr>
          <p:cNvSpPr txBox="1"/>
          <p:nvPr/>
        </p:nvSpPr>
        <p:spPr>
          <a:xfrm>
            <a:off x="776608" y="1523183"/>
            <a:ext cx="36021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There had been a total of </a:t>
            </a:r>
            <a:r>
              <a:rPr lang="en-US" sz="1600" b="1" dirty="0">
                <a:solidFill>
                  <a:srgbClr val="666666"/>
                </a:solidFill>
              </a:rPr>
              <a:t>17 publications</a:t>
            </a:r>
            <a:r>
              <a:rPr lang="en-US" sz="1600" dirty="0">
                <a:solidFill>
                  <a:srgbClr val="666666"/>
                </a:solidFill>
              </a:rPr>
              <a:t> related to the Multi-Grid before the start of my PhD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These publications cover areas such as </a:t>
            </a:r>
            <a:r>
              <a:rPr lang="en-US" sz="1600" b="1" dirty="0">
                <a:solidFill>
                  <a:srgbClr val="666666"/>
                </a:solidFill>
              </a:rPr>
              <a:t>proof of principle</a:t>
            </a:r>
            <a:r>
              <a:rPr lang="en-US" sz="1600" dirty="0">
                <a:solidFill>
                  <a:srgbClr val="666666"/>
                </a:solidFill>
              </a:rPr>
              <a:t>, detector </a:t>
            </a:r>
            <a:r>
              <a:rPr lang="en-US" sz="1600" b="1" dirty="0">
                <a:solidFill>
                  <a:srgbClr val="666666"/>
                </a:solidFill>
              </a:rPr>
              <a:t>characterization</a:t>
            </a:r>
            <a:r>
              <a:rPr lang="en-US" sz="1600" dirty="0">
                <a:solidFill>
                  <a:srgbClr val="666666"/>
                </a:solidFill>
              </a:rPr>
              <a:t> and detector </a:t>
            </a:r>
            <a:r>
              <a:rPr lang="en-US" sz="1600" b="1" dirty="0">
                <a:solidFill>
                  <a:srgbClr val="666666"/>
                </a:solidFill>
              </a:rPr>
              <a:t>simulations</a:t>
            </a:r>
          </a:p>
          <a:p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My work concerns the next steps of this work, which most importantly concerns understanding the </a:t>
            </a:r>
            <a:r>
              <a:rPr lang="en-US" sz="1600" b="1" dirty="0">
                <a:solidFill>
                  <a:srgbClr val="666666"/>
                </a:solidFill>
              </a:rPr>
              <a:t>energy lineshape</a:t>
            </a:r>
            <a:r>
              <a:rPr lang="en-US" sz="1600" dirty="0">
                <a:solidFill>
                  <a:srgbClr val="666666"/>
                </a:solidFill>
              </a:rPr>
              <a:t> and how this can be improved</a:t>
            </a: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8F3353-F64B-74B6-4CEA-DA975455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665" y="1382290"/>
            <a:ext cx="5959277" cy="42138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F957C0-D88E-52DD-0FB2-0B5289F0466F}"/>
              </a:ext>
            </a:extLst>
          </p:cNvPr>
          <p:cNvSpPr txBox="1"/>
          <p:nvPr/>
        </p:nvSpPr>
        <p:spPr>
          <a:xfrm>
            <a:off x="6270796" y="5498215"/>
            <a:ext cx="4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 err="1">
                <a:effectLst/>
                <a:latin typeface="LMRoman12"/>
              </a:rPr>
              <a:t>Khaplanov</a:t>
            </a:r>
            <a:r>
              <a:rPr lang="en-GB" sz="800" i="1" dirty="0">
                <a:effectLst/>
                <a:latin typeface="LMRoman12"/>
              </a:rPr>
              <a:t>, A., et al.: Multi-grid detector for neutron spectroscopy: results obtained on time-of-flight spectrometer CNCS. Journal of Instrumentation </a:t>
            </a:r>
            <a:r>
              <a:rPr lang="en-GB" sz="800" b="1" i="1" dirty="0">
                <a:effectLst/>
                <a:latin typeface="LMRoman12"/>
              </a:rPr>
              <a:t>12</a:t>
            </a:r>
            <a:r>
              <a:rPr lang="en-GB" sz="800" i="1" dirty="0">
                <a:effectLst/>
                <a:latin typeface="LMRoman12"/>
              </a:rPr>
              <a:t>(04), 04030– 04030 (2017). doi:</a:t>
            </a:r>
            <a:r>
              <a:rPr lang="en-GB" sz="800" i="1" dirty="0">
                <a:effectLst/>
                <a:latin typeface="LMSans12"/>
              </a:rPr>
              <a:t>10.1088/1748-0221/12/04/p04030 </a:t>
            </a:r>
            <a:endParaRPr lang="en-GB" sz="800" i="1" dirty="0">
              <a:effectLst/>
            </a:endParaRPr>
          </a:p>
          <a:p>
            <a:pPr algn="l"/>
            <a:endParaRPr lang="en-US" sz="800" dirty="0">
              <a:solidFill>
                <a:srgbClr val="666666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6C43F2-ABE2-9883-36DF-E3B7D7A48C29}"/>
              </a:ext>
            </a:extLst>
          </p:cNvPr>
          <p:cNvCxnSpPr>
            <a:cxnSpLocks/>
          </p:cNvCxnSpPr>
          <p:nvPr/>
        </p:nvCxnSpPr>
        <p:spPr>
          <a:xfrm>
            <a:off x="7503090" y="3369501"/>
            <a:ext cx="901874" cy="782877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4A83E3-CBF5-8CDB-85B5-A73153745F88}"/>
              </a:ext>
            </a:extLst>
          </p:cNvPr>
          <p:cNvCxnSpPr>
            <a:cxnSpLocks/>
          </p:cNvCxnSpPr>
          <p:nvPr/>
        </p:nvCxnSpPr>
        <p:spPr>
          <a:xfrm flipH="1">
            <a:off x="9386645" y="3011495"/>
            <a:ext cx="498715" cy="962304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The Multi-Grid detector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was the purpose of my PhD?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48B88B8-A44C-DE43-852C-1CAE48EF96EB}"/>
              </a:ext>
            </a:extLst>
          </p:cNvPr>
          <p:cNvSpPr/>
          <p:nvPr/>
        </p:nvSpPr>
        <p:spPr>
          <a:xfrm>
            <a:off x="395385" y="1605880"/>
            <a:ext cx="2765394" cy="156720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E33ECF59-136B-C895-4BA9-CE6FD600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5709482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F33C1-15F7-87C4-1412-747D1F18C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596" y="1721796"/>
            <a:ext cx="6177392" cy="37302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87A799-3B4F-8AF7-5C70-CE36425AE415}"/>
              </a:ext>
            </a:extLst>
          </p:cNvPr>
          <p:cNvSpPr/>
          <p:nvPr/>
        </p:nvSpPr>
        <p:spPr>
          <a:xfrm>
            <a:off x="5865778" y="2354093"/>
            <a:ext cx="5760000" cy="175098"/>
          </a:xfrm>
          <a:prstGeom prst="rect">
            <a:avLst/>
          </a:prstGeom>
          <a:solidFill>
            <a:srgbClr val="FFC000">
              <a:alpha val="3112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870404-5F06-7E40-AF01-CE9DE4E44674}"/>
              </a:ext>
            </a:extLst>
          </p:cNvPr>
          <p:cNvSpPr/>
          <p:nvPr/>
        </p:nvSpPr>
        <p:spPr>
          <a:xfrm>
            <a:off x="5865779" y="3195536"/>
            <a:ext cx="5768502" cy="233464"/>
          </a:xfrm>
          <a:prstGeom prst="rect">
            <a:avLst/>
          </a:prstGeom>
          <a:solidFill>
            <a:srgbClr val="FFC000">
              <a:alpha val="3112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49150-B3D5-DB73-810E-4E9353EC9EFD}"/>
              </a:ext>
            </a:extLst>
          </p:cNvPr>
          <p:cNvSpPr txBox="1"/>
          <p:nvPr/>
        </p:nvSpPr>
        <p:spPr>
          <a:xfrm>
            <a:off x="753514" y="1827209"/>
            <a:ext cx="456385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Most of my work has focused on meeting the </a:t>
            </a:r>
            <a:r>
              <a:rPr lang="en-US" sz="1600" b="1" dirty="0">
                <a:solidFill>
                  <a:srgbClr val="666666"/>
                </a:solidFill>
              </a:rPr>
              <a:t>CSPEC detector requirements</a:t>
            </a:r>
            <a:r>
              <a:rPr lang="en-US" sz="1600" dirty="0">
                <a:solidFill>
                  <a:srgbClr val="666666"/>
                </a:solidFill>
              </a:rPr>
              <a:t> in terms of </a:t>
            </a:r>
            <a:r>
              <a:rPr lang="en-US" sz="1600" b="1" dirty="0">
                <a:solidFill>
                  <a:srgbClr val="666666"/>
                </a:solidFill>
              </a:rPr>
              <a:t>lineshape</a:t>
            </a:r>
            <a:r>
              <a:rPr lang="en-US" sz="1600" dirty="0">
                <a:solidFill>
                  <a:srgbClr val="666666"/>
                </a:solidFill>
              </a:rPr>
              <a:t> and </a:t>
            </a:r>
            <a:r>
              <a:rPr lang="en-US" sz="1600" b="1" dirty="0">
                <a:solidFill>
                  <a:srgbClr val="666666"/>
                </a:solidFill>
              </a:rPr>
              <a:t>signal-to-background</a:t>
            </a:r>
            <a:r>
              <a:rPr lang="en-US" sz="1600" dirty="0">
                <a:solidFill>
                  <a:srgbClr val="666666"/>
                </a:solidFill>
              </a:rPr>
              <a:t> ratio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To do this, three separate studies have been done: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rgbClr val="666666"/>
                </a:solidFill>
              </a:rPr>
              <a:t>A shielding investigation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rgbClr val="666666"/>
                </a:solidFill>
              </a:rPr>
              <a:t>A beamtime at V20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rgbClr val="666666"/>
                </a:solidFill>
              </a:rPr>
              <a:t>A beamtime at LET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 rest of the presentation will focus on these studies</a:t>
            </a:r>
          </a:p>
          <a:p>
            <a:pPr marL="800100" lvl="1" indent="-342900">
              <a:buFont typeface="+mj-lt"/>
              <a:buAutoNum type="arabicPeriod"/>
            </a:pPr>
            <a:endParaRPr lang="en-US" sz="1600" dirty="0">
              <a:solidFill>
                <a:srgbClr val="666666"/>
              </a:solidFill>
            </a:endParaRPr>
          </a:p>
          <a:p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5131398" cy="2462613"/>
          </a:xfrm>
        </p:spPr>
        <p:txBody>
          <a:bodyPr/>
          <a:lstStyle/>
          <a:p>
            <a:r>
              <a:rPr lang="en-GB" dirty="0"/>
              <a:t>Shielding investigation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6591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Purpose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660A0-9F6B-A536-90A1-3DAE2658CF27}"/>
              </a:ext>
            </a:extLst>
          </p:cNvPr>
          <p:cNvSpPr txBox="1"/>
          <p:nvPr/>
        </p:nvSpPr>
        <p:spPr>
          <a:xfrm>
            <a:off x="3224091" y="2742064"/>
            <a:ext cx="1449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dirty="0">
                <a:solidFill>
                  <a:srgbClr val="666666"/>
                </a:solidFill>
              </a:rPr>
              <a:t>SBR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887EB3-A69B-4198-7C88-EB1640008482}"/>
              </a:ext>
            </a:extLst>
          </p:cNvPr>
          <p:cNvCxnSpPr>
            <a:cxnSpLocks/>
          </p:cNvCxnSpPr>
          <p:nvPr/>
        </p:nvCxnSpPr>
        <p:spPr>
          <a:xfrm>
            <a:off x="5078344" y="3219601"/>
            <a:ext cx="34620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D2E74B3-8410-100C-5AE6-1AE6636B2A5F}"/>
              </a:ext>
            </a:extLst>
          </p:cNvPr>
          <p:cNvGrpSpPr/>
          <p:nvPr/>
        </p:nvGrpSpPr>
        <p:grpSpPr>
          <a:xfrm>
            <a:off x="4679372" y="3153465"/>
            <a:ext cx="245852" cy="132272"/>
            <a:chOff x="3469257" y="3194650"/>
            <a:chExt cx="181154" cy="8338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789E6D-7D06-9C9D-3CC3-8D23222FD0F4}"/>
                </a:ext>
              </a:extLst>
            </p:cNvPr>
            <p:cNvCxnSpPr>
              <a:cxnSpLocks/>
            </p:cNvCxnSpPr>
            <p:nvPr/>
          </p:nvCxnSpPr>
          <p:spPr>
            <a:xfrm>
              <a:off x="3469257" y="3194650"/>
              <a:ext cx="1811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F51396-6BB8-3FC2-E157-6DEE2AC23DDA}"/>
                </a:ext>
              </a:extLst>
            </p:cNvPr>
            <p:cNvCxnSpPr>
              <a:cxnSpLocks/>
            </p:cNvCxnSpPr>
            <p:nvPr/>
          </p:nvCxnSpPr>
          <p:spPr>
            <a:xfrm>
              <a:off x="3469257" y="3278038"/>
              <a:ext cx="1811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2729CC1-3554-4E27-3B35-7A0FB3A94E57}"/>
              </a:ext>
            </a:extLst>
          </p:cNvPr>
          <p:cNvSpPr txBox="1"/>
          <p:nvPr/>
        </p:nvSpPr>
        <p:spPr>
          <a:xfrm>
            <a:off x="5791461" y="2293396"/>
            <a:ext cx="2165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dirty="0">
                <a:solidFill>
                  <a:srgbClr val="666666"/>
                </a:solidFill>
              </a:rPr>
              <a:t>Signal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7676D7-98D1-54B9-2269-5006B76F7799}"/>
              </a:ext>
            </a:extLst>
          </p:cNvPr>
          <p:cNvSpPr txBox="1"/>
          <p:nvPr/>
        </p:nvSpPr>
        <p:spPr>
          <a:xfrm>
            <a:off x="5078344" y="3153465"/>
            <a:ext cx="3965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dirty="0">
                <a:solidFill>
                  <a:srgbClr val="666666"/>
                </a:solidFill>
              </a:rPr>
              <a:t>Background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E8A77885-984F-5EBE-3826-43C5AE068772}"/>
              </a:ext>
            </a:extLst>
          </p:cNvPr>
          <p:cNvSpPr/>
          <p:nvPr/>
        </p:nvSpPr>
        <p:spPr>
          <a:xfrm rot="20424161" flipH="1">
            <a:off x="3476333" y="3735818"/>
            <a:ext cx="2516411" cy="1214985"/>
          </a:xfrm>
          <a:prstGeom prst="arc">
            <a:avLst>
              <a:gd name="adj1" fmla="val 13338266"/>
              <a:gd name="adj2" fmla="val 1893456"/>
            </a:avLst>
          </a:prstGeom>
          <a:ln w="508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F52E30-25E9-E5EE-FE1C-5FE8AC37F85E}"/>
              </a:ext>
            </a:extLst>
          </p:cNvPr>
          <p:cNvSpPr txBox="1"/>
          <p:nvPr/>
        </p:nvSpPr>
        <p:spPr>
          <a:xfrm>
            <a:off x="4204200" y="4736372"/>
            <a:ext cx="239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How can we decrease background?</a:t>
            </a:r>
          </a:p>
        </p:txBody>
      </p:sp>
    </p:spTree>
    <p:extLst>
      <p:ext uri="{BB962C8B-B14F-4D97-AF65-F5344CB8AC3E}">
        <p14:creationId xmlns:p14="http://schemas.microsoft.com/office/powerpoint/2010/main" val="13119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5553786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24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DA927DD-3213-1044-B03D-5E8A49022AF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9025208" y="437635"/>
            <a:ext cx="1942015" cy="746929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is background?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0490FB34-FAD9-E443-BF0C-43F9DB722B7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DA7171-6EE4-8145-8F09-D058666AB48E}"/>
              </a:ext>
            </a:extLst>
          </p:cNvPr>
          <p:cNvGrpSpPr/>
          <p:nvPr/>
        </p:nvGrpSpPr>
        <p:grpSpPr>
          <a:xfrm>
            <a:off x="7525728" y="1766244"/>
            <a:ext cx="3855964" cy="4401650"/>
            <a:chOff x="7781938" y="1463054"/>
            <a:chExt cx="3855964" cy="4401650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9B617B9-333D-2D44-BA74-B1A40E722F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9580" y="1463054"/>
              <a:ext cx="0" cy="440165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F70D1A1-073C-4A45-9D56-BD57249EAF76}"/>
                </a:ext>
              </a:extLst>
            </p:cNvPr>
            <p:cNvCxnSpPr>
              <a:cxnSpLocks/>
            </p:cNvCxnSpPr>
            <p:nvPr/>
          </p:nvCxnSpPr>
          <p:spPr>
            <a:xfrm>
              <a:off x="7781938" y="5682627"/>
              <a:ext cx="3855964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028AFAC-D498-5C41-BE9D-300DE60BA039}"/>
              </a:ext>
            </a:extLst>
          </p:cNvPr>
          <p:cNvSpPr txBox="1"/>
          <p:nvPr/>
        </p:nvSpPr>
        <p:spPr>
          <a:xfrm>
            <a:off x="11354781" y="5791352"/>
            <a:ext cx="72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tof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B39305-9EC2-674C-A245-D1E956BBC2D8}"/>
              </a:ext>
            </a:extLst>
          </p:cNvPr>
          <p:cNvSpPr txBox="1"/>
          <p:nvPr/>
        </p:nvSpPr>
        <p:spPr>
          <a:xfrm>
            <a:off x="7420746" y="1446416"/>
            <a:ext cx="10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Counts</a:t>
            </a:r>
          </a:p>
        </p:txBody>
      </p:sp>
      <p:sp>
        <p:nvSpPr>
          <p:cNvPr id="52" name="Triangle 51">
            <a:extLst>
              <a:ext uri="{FF2B5EF4-FFF2-40B4-BE49-F238E27FC236}">
                <a16:creationId xmlns:a16="http://schemas.microsoft.com/office/drawing/2014/main" id="{C0A36FC2-72D8-0C45-953C-8A43F0603017}"/>
              </a:ext>
            </a:extLst>
          </p:cNvPr>
          <p:cNvSpPr/>
          <p:nvPr/>
        </p:nvSpPr>
        <p:spPr>
          <a:xfrm>
            <a:off x="8757042" y="3080585"/>
            <a:ext cx="1261361" cy="289543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8800984-5EF3-D343-B6D4-7ED55DC93164}"/>
              </a:ext>
            </a:extLst>
          </p:cNvPr>
          <p:cNvGrpSpPr/>
          <p:nvPr/>
        </p:nvGrpSpPr>
        <p:grpSpPr>
          <a:xfrm>
            <a:off x="7827618" y="4028614"/>
            <a:ext cx="3074670" cy="1964776"/>
            <a:chOff x="8083828" y="3725424"/>
            <a:chExt cx="3074670" cy="1964776"/>
          </a:xfrm>
          <a:solidFill>
            <a:schemeClr val="tx1"/>
          </a:solidFill>
        </p:grpSpPr>
        <p:sp>
          <p:nvSpPr>
            <p:cNvPr id="58" name="Triangle 57">
              <a:extLst>
                <a:ext uri="{FF2B5EF4-FFF2-40B4-BE49-F238E27FC236}">
                  <a16:creationId xmlns:a16="http://schemas.microsoft.com/office/drawing/2014/main" id="{2B83FED2-22B4-F54F-8449-33FBF7388E48}"/>
                </a:ext>
              </a:extLst>
            </p:cNvPr>
            <p:cNvSpPr/>
            <p:nvPr/>
          </p:nvSpPr>
          <p:spPr>
            <a:xfrm>
              <a:off x="8823325" y="3725424"/>
              <a:ext cx="1224301" cy="72961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32C38C9-97F8-DC47-8BD8-064954EA737C}"/>
                </a:ext>
              </a:extLst>
            </p:cNvPr>
            <p:cNvSpPr/>
            <p:nvPr/>
          </p:nvSpPr>
          <p:spPr>
            <a:xfrm>
              <a:off x="8083828" y="4406492"/>
              <a:ext cx="3074670" cy="12837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288466-3F9D-E74B-B293-77AB6481CE10}"/>
              </a:ext>
            </a:extLst>
          </p:cNvPr>
          <p:cNvGrpSpPr/>
          <p:nvPr/>
        </p:nvGrpSpPr>
        <p:grpSpPr>
          <a:xfrm>
            <a:off x="7931921" y="4294410"/>
            <a:ext cx="2863200" cy="1691407"/>
            <a:chOff x="8178971" y="3959419"/>
            <a:chExt cx="2863200" cy="1691407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F7F52D6-1698-2D4B-856D-39B4A22986CF}"/>
                </a:ext>
              </a:extLst>
            </p:cNvPr>
            <p:cNvSpPr/>
            <p:nvPr/>
          </p:nvSpPr>
          <p:spPr>
            <a:xfrm>
              <a:off x="8823325" y="4608252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E463D05-A8F8-634D-B784-31D1933C0A22}"/>
                </a:ext>
              </a:extLst>
            </p:cNvPr>
            <p:cNvSpPr/>
            <p:nvPr/>
          </p:nvSpPr>
          <p:spPr>
            <a:xfrm>
              <a:off x="8975725" y="4760652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D32E714-5E7B-B04F-8573-EB5323F6C690}"/>
                </a:ext>
              </a:extLst>
            </p:cNvPr>
            <p:cNvSpPr/>
            <p:nvPr/>
          </p:nvSpPr>
          <p:spPr>
            <a:xfrm>
              <a:off x="8243175" y="4527638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F3C5FB4-070A-334D-81E2-84F6A694F546}"/>
                </a:ext>
              </a:extLst>
            </p:cNvPr>
            <p:cNvSpPr/>
            <p:nvPr/>
          </p:nvSpPr>
          <p:spPr>
            <a:xfrm>
              <a:off x="8603782" y="4535917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30E344D-4DAB-444A-B922-11F2ECB2CA87}"/>
                </a:ext>
              </a:extLst>
            </p:cNvPr>
            <p:cNvSpPr/>
            <p:nvPr/>
          </p:nvSpPr>
          <p:spPr>
            <a:xfrm>
              <a:off x="8335372" y="4746604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96A1D8F-17D8-DE4D-B37D-FD4A1E558CD1}"/>
                </a:ext>
              </a:extLst>
            </p:cNvPr>
            <p:cNvSpPr/>
            <p:nvPr/>
          </p:nvSpPr>
          <p:spPr>
            <a:xfrm>
              <a:off x="8487772" y="4899004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E2FBE5E-E9FB-B94D-89DB-082015F49232}"/>
                </a:ext>
              </a:extLst>
            </p:cNvPr>
            <p:cNvSpPr/>
            <p:nvPr/>
          </p:nvSpPr>
          <p:spPr>
            <a:xfrm>
              <a:off x="8640172" y="5051404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7C0686A-EC8E-8442-96F2-CDCE47489A22}"/>
                </a:ext>
              </a:extLst>
            </p:cNvPr>
            <p:cNvSpPr/>
            <p:nvPr/>
          </p:nvSpPr>
          <p:spPr>
            <a:xfrm>
              <a:off x="8792572" y="5203804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67B6BF6-C183-2C49-8121-5B639AC5E6B2}"/>
                </a:ext>
              </a:extLst>
            </p:cNvPr>
            <p:cNvSpPr/>
            <p:nvPr/>
          </p:nvSpPr>
          <p:spPr>
            <a:xfrm>
              <a:off x="8650934" y="4757453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EA3E8BC-E96A-DA4A-A64F-E0EE84CC3E35}"/>
                </a:ext>
              </a:extLst>
            </p:cNvPr>
            <p:cNvSpPr/>
            <p:nvPr/>
          </p:nvSpPr>
          <p:spPr>
            <a:xfrm>
              <a:off x="8335372" y="5159789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6FD247D-EBC3-2644-8814-DB8F3845E29E}"/>
                </a:ext>
              </a:extLst>
            </p:cNvPr>
            <p:cNvSpPr/>
            <p:nvPr/>
          </p:nvSpPr>
          <p:spPr>
            <a:xfrm>
              <a:off x="10391687" y="4909381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3A227D4-B2F5-5144-810E-39A8295DCB5F}"/>
                </a:ext>
              </a:extLst>
            </p:cNvPr>
            <p:cNvSpPr/>
            <p:nvPr/>
          </p:nvSpPr>
          <p:spPr>
            <a:xfrm>
              <a:off x="9403027" y="5003520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62D0BDA-C141-AD43-922E-C20A390FCFD1}"/>
                </a:ext>
              </a:extLst>
            </p:cNvPr>
            <p:cNvSpPr/>
            <p:nvPr/>
          </p:nvSpPr>
          <p:spPr>
            <a:xfrm>
              <a:off x="9867622" y="4752008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DF2D585-5351-0647-8FCF-61FB2577DD54}"/>
                </a:ext>
              </a:extLst>
            </p:cNvPr>
            <p:cNvSpPr/>
            <p:nvPr/>
          </p:nvSpPr>
          <p:spPr>
            <a:xfrm>
              <a:off x="10020022" y="4904408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964C130-851E-C34B-AB8B-E08A7E04A8FB}"/>
                </a:ext>
              </a:extLst>
            </p:cNvPr>
            <p:cNvSpPr/>
            <p:nvPr/>
          </p:nvSpPr>
          <p:spPr>
            <a:xfrm>
              <a:off x="9481451" y="4732419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CDB4894-7837-C64B-BFE9-FC10E28633C5}"/>
                </a:ext>
              </a:extLst>
            </p:cNvPr>
            <p:cNvSpPr/>
            <p:nvPr/>
          </p:nvSpPr>
          <p:spPr>
            <a:xfrm>
              <a:off x="9736243" y="5200547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118C258-67B5-D141-9DEE-2741412F69C1}"/>
                </a:ext>
              </a:extLst>
            </p:cNvPr>
            <p:cNvSpPr/>
            <p:nvPr/>
          </p:nvSpPr>
          <p:spPr>
            <a:xfrm>
              <a:off x="9053777" y="5091811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C47B056-D736-D144-BE91-9C3F52BE469F}"/>
                </a:ext>
              </a:extLst>
            </p:cNvPr>
            <p:cNvSpPr/>
            <p:nvPr/>
          </p:nvSpPr>
          <p:spPr>
            <a:xfrm>
              <a:off x="10639057" y="5299092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CDA370B-CCBB-154D-AA62-95755F954EF2}"/>
                </a:ext>
              </a:extLst>
            </p:cNvPr>
            <p:cNvSpPr/>
            <p:nvPr/>
          </p:nvSpPr>
          <p:spPr>
            <a:xfrm>
              <a:off x="10119616" y="5386551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11BC655-5DB9-5F4E-8403-7703B678E72E}"/>
                </a:ext>
              </a:extLst>
            </p:cNvPr>
            <p:cNvSpPr/>
            <p:nvPr/>
          </p:nvSpPr>
          <p:spPr>
            <a:xfrm>
              <a:off x="9256576" y="5452667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666EE8D-7063-5D49-ABF2-AAC1484E02FC}"/>
                </a:ext>
              </a:extLst>
            </p:cNvPr>
            <p:cNvSpPr/>
            <p:nvPr/>
          </p:nvSpPr>
          <p:spPr>
            <a:xfrm>
              <a:off x="10749096" y="4740917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8E4B4A2-5EB2-0E44-99F4-4C1C25302286}"/>
                </a:ext>
              </a:extLst>
            </p:cNvPr>
            <p:cNvSpPr/>
            <p:nvPr/>
          </p:nvSpPr>
          <p:spPr>
            <a:xfrm>
              <a:off x="9231371" y="4151670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64801B7-A089-CD46-ACBF-D513E5818213}"/>
                </a:ext>
              </a:extLst>
            </p:cNvPr>
            <p:cNvSpPr/>
            <p:nvPr/>
          </p:nvSpPr>
          <p:spPr>
            <a:xfrm>
              <a:off x="9048820" y="4495870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F7A11FB-8324-B347-98A7-2230A286F52E}"/>
                </a:ext>
              </a:extLst>
            </p:cNvPr>
            <p:cNvSpPr/>
            <p:nvPr/>
          </p:nvSpPr>
          <p:spPr>
            <a:xfrm>
              <a:off x="9624368" y="4455291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CC39505-D0D2-B142-8135-BBD81BAEFBD3}"/>
                </a:ext>
              </a:extLst>
            </p:cNvPr>
            <p:cNvSpPr/>
            <p:nvPr/>
          </p:nvSpPr>
          <p:spPr>
            <a:xfrm>
              <a:off x="9221857" y="4608393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962D87C-926E-A143-BEA1-362B7426F553}"/>
                </a:ext>
              </a:extLst>
            </p:cNvPr>
            <p:cNvSpPr/>
            <p:nvPr/>
          </p:nvSpPr>
          <p:spPr>
            <a:xfrm>
              <a:off x="9156925" y="4913052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56D5353-35A9-D249-B99E-2CFDD6BCFB09}"/>
                </a:ext>
              </a:extLst>
            </p:cNvPr>
            <p:cNvSpPr/>
            <p:nvPr/>
          </p:nvSpPr>
          <p:spPr>
            <a:xfrm>
              <a:off x="8518072" y="4708624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C03E0D4-EB2E-4D48-B2CC-4FA7D86C5052}"/>
                </a:ext>
              </a:extLst>
            </p:cNvPr>
            <p:cNvSpPr/>
            <p:nvPr/>
          </p:nvSpPr>
          <p:spPr>
            <a:xfrm>
              <a:off x="8424293" y="4479980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62F97CA-B800-9B4D-9B8F-6BBCF09D0502}"/>
                </a:ext>
              </a:extLst>
            </p:cNvPr>
            <p:cNvSpPr/>
            <p:nvPr/>
          </p:nvSpPr>
          <p:spPr>
            <a:xfrm>
              <a:off x="8183794" y="5352946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65D0340-9FF3-D040-A66F-E77A5F942D05}"/>
                </a:ext>
              </a:extLst>
            </p:cNvPr>
            <p:cNvSpPr/>
            <p:nvPr/>
          </p:nvSpPr>
          <p:spPr>
            <a:xfrm>
              <a:off x="8178971" y="4979936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49C597C-8470-4B45-ACAA-504E6A2BBF35}"/>
                </a:ext>
              </a:extLst>
            </p:cNvPr>
            <p:cNvSpPr/>
            <p:nvPr/>
          </p:nvSpPr>
          <p:spPr>
            <a:xfrm>
              <a:off x="8893841" y="5066976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8C2831C-9A35-BF43-8A88-F64D2720F6DC}"/>
                </a:ext>
              </a:extLst>
            </p:cNvPr>
            <p:cNvSpPr/>
            <p:nvPr/>
          </p:nvSpPr>
          <p:spPr>
            <a:xfrm>
              <a:off x="8973772" y="5356204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F60B739-6DCF-C547-A114-2138DB21D5A5}"/>
                </a:ext>
              </a:extLst>
            </p:cNvPr>
            <p:cNvSpPr/>
            <p:nvPr/>
          </p:nvSpPr>
          <p:spPr>
            <a:xfrm>
              <a:off x="8832134" y="4909853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ED5CEA6-A39A-8B4D-A3C4-82993703BC83}"/>
                </a:ext>
              </a:extLst>
            </p:cNvPr>
            <p:cNvSpPr/>
            <p:nvPr/>
          </p:nvSpPr>
          <p:spPr>
            <a:xfrm>
              <a:off x="8516572" y="5312189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E3906A3-C6DF-3A45-B386-0BD2C201F39F}"/>
                </a:ext>
              </a:extLst>
            </p:cNvPr>
            <p:cNvSpPr/>
            <p:nvPr/>
          </p:nvSpPr>
          <p:spPr>
            <a:xfrm>
              <a:off x="10572887" y="5061781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EEC60DC-431B-CE4E-A0EB-DD57DB537565}"/>
                </a:ext>
              </a:extLst>
            </p:cNvPr>
            <p:cNvSpPr/>
            <p:nvPr/>
          </p:nvSpPr>
          <p:spPr>
            <a:xfrm>
              <a:off x="9584227" y="5155920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F23E9AC-80CB-2D4D-95E7-470CBD45F17A}"/>
                </a:ext>
              </a:extLst>
            </p:cNvPr>
            <p:cNvSpPr/>
            <p:nvPr/>
          </p:nvSpPr>
          <p:spPr>
            <a:xfrm>
              <a:off x="10228638" y="4732419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B38B2F7-4BF3-4C44-B4B9-6C0752484E40}"/>
                </a:ext>
              </a:extLst>
            </p:cNvPr>
            <p:cNvSpPr/>
            <p:nvPr/>
          </p:nvSpPr>
          <p:spPr>
            <a:xfrm>
              <a:off x="10201222" y="5056808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F501D36-F663-0149-980B-CB0027DAF8BF}"/>
                </a:ext>
              </a:extLst>
            </p:cNvPr>
            <p:cNvSpPr/>
            <p:nvPr/>
          </p:nvSpPr>
          <p:spPr>
            <a:xfrm>
              <a:off x="9662651" y="4884819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FA0121F1-473A-9048-9220-C92063DB628B}"/>
                </a:ext>
              </a:extLst>
            </p:cNvPr>
            <p:cNvSpPr/>
            <p:nvPr/>
          </p:nvSpPr>
          <p:spPr>
            <a:xfrm>
              <a:off x="9917443" y="5352947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C737058-ADEB-9248-B0EC-F07EFD4A2084}"/>
                </a:ext>
              </a:extLst>
            </p:cNvPr>
            <p:cNvSpPr/>
            <p:nvPr/>
          </p:nvSpPr>
          <p:spPr>
            <a:xfrm>
              <a:off x="9234977" y="5244211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AC70C7F-38D9-E046-956E-68AC8F4A0E3C}"/>
                </a:ext>
              </a:extLst>
            </p:cNvPr>
            <p:cNvSpPr/>
            <p:nvPr/>
          </p:nvSpPr>
          <p:spPr>
            <a:xfrm>
              <a:off x="10820257" y="5451492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0A7EDC0-9082-4448-81A3-8C0EE2BC8CBE}"/>
                </a:ext>
              </a:extLst>
            </p:cNvPr>
            <p:cNvSpPr/>
            <p:nvPr/>
          </p:nvSpPr>
          <p:spPr>
            <a:xfrm>
              <a:off x="10300816" y="5538951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4CC9B2D-674C-794E-9FB6-0077B2E57BDE}"/>
                </a:ext>
              </a:extLst>
            </p:cNvPr>
            <p:cNvSpPr/>
            <p:nvPr/>
          </p:nvSpPr>
          <p:spPr>
            <a:xfrm>
              <a:off x="9734578" y="5497408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DC9D1EE-00CA-4140-97F0-50F16BADD8D0}"/>
                </a:ext>
              </a:extLst>
            </p:cNvPr>
            <p:cNvSpPr/>
            <p:nvPr/>
          </p:nvSpPr>
          <p:spPr>
            <a:xfrm>
              <a:off x="10930296" y="4893317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364A8D6-E6D0-5645-9F81-66311258B1AB}"/>
                </a:ext>
              </a:extLst>
            </p:cNvPr>
            <p:cNvSpPr/>
            <p:nvPr/>
          </p:nvSpPr>
          <p:spPr>
            <a:xfrm>
              <a:off x="9587006" y="4172144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C2DD362-9817-0A44-81A5-B7DF9105BF2A}"/>
                </a:ext>
              </a:extLst>
            </p:cNvPr>
            <p:cNvSpPr/>
            <p:nvPr/>
          </p:nvSpPr>
          <p:spPr>
            <a:xfrm>
              <a:off x="9346852" y="3959419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C915365-4861-E942-B565-421A414284FD}"/>
                </a:ext>
              </a:extLst>
            </p:cNvPr>
            <p:cNvSpPr/>
            <p:nvPr/>
          </p:nvSpPr>
          <p:spPr>
            <a:xfrm>
              <a:off x="9805568" y="4607691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8AE5F9F-CB6F-3946-B9B0-455A3B6D7488}"/>
                </a:ext>
              </a:extLst>
            </p:cNvPr>
            <p:cNvSpPr/>
            <p:nvPr/>
          </p:nvSpPr>
          <p:spPr>
            <a:xfrm>
              <a:off x="10930295" y="4491470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1CFE8984-3E40-A849-ACA0-5EF9F6841F81}"/>
                </a:ext>
              </a:extLst>
            </p:cNvPr>
            <p:cNvSpPr/>
            <p:nvPr/>
          </p:nvSpPr>
          <p:spPr>
            <a:xfrm>
              <a:off x="10318429" y="4511228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64EEAED-7082-4A4E-AF66-D7B490E16916}"/>
                </a:ext>
              </a:extLst>
            </p:cNvPr>
            <p:cNvSpPr/>
            <p:nvPr/>
          </p:nvSpPr>
          <p:spPr>
            <a:xfrm>
              <a:off x="10037973" y="4537800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810771F-0F79-1B42-A9D7-1AB27F977A76}"/>
                </a:ext>
              </a:extLst>
            </p:cNvPr>
            <p:cNvSpPr/>
            <p:nvPr/>
          </p:nvSpPr>
          <p:spPr>
            <a:xfrm>
              <a:off x="9418172" y="4185650"/>
              <a:ext cx="111875" cy="1118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191CA88-64F4-F948-A2EC-72EA5801C8BA}"/>
                </a:ext>
              </a:extLst>
            </p:cNvPr>
            <p:cNvSpPr/>
            <p:nvPr/>
          </p:nvSpPr>
          <p:spPr>
            <a:xfrm>
              <a:off x="8726043" y="5468079"/>
              <a:ext cx="111875" cy="111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1179EAC-E5D7-2C41-80CF-4F885A642970}"/>
              </a:ext>
            </a:extLst>
          </p:cNvPr>
          <p:cNvSpPr/>
          <p:nvPr/>
        </p:nvSpPr>
        <p:spPr>
          <a:xfrm>
            <a:off x="7826186" y="4711522"/>
            <a:ext cx="3074670" cy="128370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riangle 137">
            <a:extLst>
              <a:ext uri="{FF2B5EF4-FFF2-40B4-BE49-F238E27FC236}">
                <a16:creationId xmlns:a16="http://schemas.microsoft.com/office/drawing/2014/main" id="{9E814512-DA0D-9D45-BBF4-DBB4B232EBA8}"/>
              </a:ext>
            </a:extLst>
          </p:cNvPr>
          <p:cNvSpPr/>
          <p:nvPr/>
        </p:nvSpPr>
        <p:spPr>
          <a:xfrm>
            <a:off x="8565397" y="4059638"/>
            <a:ext cx="1224301" cy="649247"/>
          </a:xfrm>
          <a:prstGeom prst="triangl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Arc 147">
            <a:extLst>
              <a:ext uri="{FF2B5EF4-FFF2-40B4-BE49-F238E27FC236}">
                <a16:creationId xmlns:a16="http://schemas.microsoft.com/office/drawing/2014/main" id="{18C803BD-30AB-1B43-B09A-5CEE94CBFCEF}"/>
              </a:ext>
            </a:extLst>
          </p:cNvPr>
          <p:cNvSpPr/>
          <p:nvPr/>
        </p:nvSpPr>
        <p:spPr>
          <a:xfrm rot="18835093">
            <a:off x="8721628" y="2163091"/>
            <a:ext cx="1501812" cy="1728991"/>
          </a:xfrm>
          <a:prstGeom prst="arc">
            <a:avLst>
              <a:gd name="adj1" fmla="val 9483000"/>
              <a:gd name="adj2" fmla="val 21189383"/>
            </a:avLst>
          </a:prstGeom>
          <a:ln w="508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8ACE248-3DA7-9945-AF13-2AA95CC1A579}"/>
              </a:ext>
            </a:extLst>
          </p:cNvPr>
          <p:cNvSpPr txBox="1"/>
          <p:nvPr/>
        </p:nvSpPr>
        <p:spPr>
          <a:xfrm>
            <a:off x="9902450" y="2144740"/>
            <a:ext cx="171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Signal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8FDE31-4030-3948-AF9F-5A2DB7D2C88D}"/>
              </a:ext>
            </a:extLst>
          </p:cNvPr>
          <p:cNvGrpSpPr/>
          <p:nvPr/>
        </p:nvGrpSpPr>
        <p:grpSpPr>
          <a:xfrm>
            <a:off x="9849781" y="3580845"/>
            <a:ext cx="2397397" cy="1783269"/>
            <a:chOff x="9849781" y="3580845"/>
            <a:chExt cx="2397397" cy="1783269"/>
          </a:xfrm>
        </p:grpSpPr>
        <p:sp>
          <p:nvSpPr>
            <p:cNvPr id="150" name="Arc 149">
              <a:extLst>
                <a:ext uri="{FF2B5EF4-FFF2-40B4-BE49-F238E27FC236}">
                  <a16:creationId xmlns:a16="http://schemas.microsoft.com/office/drawing/2014/main" id="{F324FFAB-D2EA-074C-B917-A40192C0A5A6}"/>
                </a:ext>
              </a:extLst>
            </p:cNvPr>
            <p:cNvSpPr/>
            <p:nvPr/>
          </p:nvSpPr>
          <p:spPr>
            <a:xfrm rot="18835093" flipV="1">
              <a:off x="10152446" y="3622016"/>
              <a:ext cx="1783269" cy="1700928"/>
            </a:xfrm>
            <a:prstGeom prst="arc">
              <a:avLst>
                <a:gd name="adj1" fmla="val 13305297"/>
                <a:gd name="adj2" fmla="val 20134412"/>
              </a:avLst>
            </a:prstGeom>
            <a:ln w="508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3A963133-B02B-B345-81F5-D86B6D2C207D}"/>
                </a:ext>
              </a:extLst>
            </p:cNvPr>
            <p:cNvSpPr txBox="1"/>
            <p:nvPr/>
          </p:nvSpPr>
          <p:spPr>
            <a:xfrm>
              <a:off x="9849781" y="3705459"/>
              <a:ext cx="23973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/>
                <a:t>Background</a:t>
              </a:r>
            </a:p>
          </p:txBody>
        </p:sp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97A606F0-8F89-EE41-AF07-EA6EF8A966D1}"/>
              </a:ext>
            </a:extLst>
          </p:cNvPr>
          <p:cNvSpPr txBox="1"/>
          <p:nvPr/>
        </p:nvSpPr>
        <p:spPr>
          <a:xfrm>
            <a:off x="2911254" y="2044101"/>
            <a:ext cx="2419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Background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151CEC-CC49-0843-BCDB-58D83F158D1A}"/>
              </a:ext>
            </a:extLst>
          </p:cNvPr>
          <p:cNvGrpSpPr/>
          <p:nvPr/>
        </p:nvGrpSpPr>
        <p:grpSpPr>
          <a:xfrm>
            <a:off x="4267759" y="2667390"/>
            <a:ext cx="3148916" cy="1093627"/>
            <a:chOff x="4267759" y="2667390"/>
            <a:chExt cx="3148916" cy="1093627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AEAA885-A8E7-134E-A551-3FB2F641E96A}"/>
                </a:ext>
              </a:extLst>
            </p:cNvPr>
            <p:cNvCxnSpPr>
              <a:cxnSpLocks/>
            </p:cNvCxnSpPr>
            <p:nvPr/>
          </p:nvCxnSpPr>
          <p:spPr>
            <a:xfrm>
              <a:off x="4426688" y="2667390"/>
              <a:ext cx="560845" cy="6207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20F2111A-2205-EC48-867E-27B978F9498E}"/>
                </a:ext>
              </a:extLst>
            </p:cNvPr>
            <p:cNvSpPr txBox="1"/>
            <p:nvPr/>
          </p:nvSpPr>
          <p:spPr>
            <a:xfrm>
              <a:off x="4267759" y="3237797"/>
              <a:ext cx="31489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00B0F0"/>
                  </a:solidFill>
                </a:rPr>
                <a:t>Time-dependent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364042-4418-FB49-823A-7B3A41959EEC}"/>
              </a:ext>
            </a:extLst>
          </p:cNvPr>
          <p:cNvGrpSpPr/>
          <p:nvPr/>
        </p:nvGrpSpPr>
        <p:grpSpPr>
          <a:xfrm>
            <a:off x="907308" y="2624367"/>
            <a:ext cx="3148916" cy="1111225"/>
            <a:chOff x="907308" y="2624367"/>
            <a:chExt cx="3148916" cy="111122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1C1ACD-2B27-604B-B628-8818561A4C30}"/>
                </a:ext>
              </a:extLst>
            </p:cNvPr>
            <p:cNvCxnSpPr/>
            <p:nvPr/>
          </p:nvCxnSpPr>
          <p:spPr>
            <a:xfrm flipH="1">
              <a:off x="2792941" y="2624367"/>
              <a:ext cx="621101" cy="6134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9496DBC9-4A6E-9F40-B912-A6C716E3BBD0}"/>
                </a:ext>
              </a:extLst>
            </p:cNvPr>
            <p:cNvSpPr txBox="1"/>
            <p:nvPr/>
          </p:nvSpPr>
          <p:spPr>
            <a:xfrm>
              <a:off x="907308" y="3212372"/>
              <a:ext cx="31489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FFC000"/>
                  </a:solidFill>
                </a:rPr>
                <a:t>Time-independent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A1C1A0-AFE3-904F-8405-A5A52A1E6141}"/>
              </a:ext>
            </a:extLst>
          </p:cNvPr>
          <p:cNvGrpSpPr/>
          <p:nvPr/>
        </p:nvGrpSpPr>
        <p:grpSpPr>
          <a:xfrm>
            <a:off x="728147" y="3772461"/>
            <a:ext cx="6565201" cy="1125206"/>
            <a:chOff x="728147" y="3772461"/>
            <a:chExt cx="6565201" cy="11252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2160EE-881A-EB43-8D3A-21C9622C7709}"/>
                </a:ext>
              </a:extLst>
            </p:cNvPr>
            <p:cNvGrpSpPr/>
            <p:nvPr/>
          </p:nvGrpSpPr>
          <p:grpSpPr>
            <a:xfrm>
              <a:off x="728147" y="3772461"/>
              <a:ext cx="3146671" cy="1108194"/>
              <a:chOff x="728147" y="3772461"/>
              <a:chExt cx="3146671" cy="1108194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8163790C-68DA-7C4A-8EA5-F4A45D3F71D6}"/>
                  </a:ext>
                </a:extLst>
              </p:cNvPr>
              <p:cNvCxnSpPr/>
              <p:nvPr/>
            </p:nvCxnSpPr>
            <p:spPr>
              <a:xfrm flipH="1">
                <a:off x="1506048" y="3772461"/>
                <a:ext cx="621101" cy="61343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8BFCC110-547A-474F-A581-49A004FD68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737" y="3772461"/>
                <a:ext cx="560845" cy="62074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D04A05AA-9012-464B-93C0-01F4EDFDFB29}"/>
                  </a:ext>
                </a:extLst>
              </p:cNvPr>
              <p:cNvSpPr txBox="1"/>
              <p:nvPr/>
            </p:nvSpPr>
            <p:spPr>
              <a:xfrm>
                <a:off x="728147" y="4325340"/>
                <a:ext cx="1529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800" dirty="0">
                    <a:solidFill>
                      <a:srgbClr val="00B050"/>
                    </a:solidFill>
                  </a:rPr>
                  <a:t>Internal</a:t>
                </a: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7AA748CB-2780-7A48-B9A0-4131BB38CD85}"/>
                  </a:ext>
                </a:extLst>
              </p:cNvPr>
              <p:cNvSpPr txBox="1"/>
              <p:nvPr/>
            </p:nvSpPr>
            <p:spPr>
              <a:xfrm>
                <a:off x="2345177" y="4357435"/>
                <a:ext cx="1529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800" dirty="0">
                    <a:solidFill>
                      <a:srgbClr val="FF0000"/>
                    </a:solidFill>
                  </a:rPr>
                  <a:t>External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F43C21-BEBA-2648-A4D5-501C375A9C38}"/>
                </a:ext>
              </a:extLst>
            </p:cNvPr>
            <p:cNvGrpSpPr/>
            <p:nvPr/>
          </p:nvGrpSpPr>
          <p:grpSpPr>
            <a:xfrm>
              <a:off x="4141936" y="3874598"/>
              <a:ext cx="3151412" cy="1023069"/>
              <a:chOff x="4141936" y="3874598"/>
              <a:chExt cx="3151412" cy="1023069"/>
            </a:xfrm>
          </p:grpSpPr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5156826-E611-6741-A82C-7D58E51D3034}"/>
                  </a:ext>
                </a:extLst>
              </p:cNvPr>
              <p:cNvCxnSpPr/>
              <p:nvPr/>
            </p:nvCxnSpPr>
            <p:spPr>
              <a:xfrm flipH="1">
                <a:off x="4709780" y="3874598"/>
                <a:ext cx="621101" cy="61343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9B7A5495-BF0C-3F44-8EC2-ABBB65950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6469" y="3874598"/>
                <a:ext cx="560845" cy="62074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BC5B665-E420-6244-AB94-00F4270E14A7}"/>
                  </a:ext>
                </a:extLst>
              </p:cNvPr>
              <p:cNvSpPr txBox="1"/>
              <p:nvPr/>
            </p:nvSpPr>
            <p:spPr>
              <a:xfrm>
                <a:off x="4141936" y="4374447"/>
                <a:ext cx="1529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800" dirty="0">
                    <a:solidFill>
                      <a:srgbClr val="00B050"/>
                    </a:solidFill>
                  </a:rPr>
                  <a:t>Internal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B3263B07-AB32-0641-B68D-A4862525D231}"/>
                  </a:ext>
                </a:extLst>
              </p:cNvPr>
              <p:cNvSpPr txBox="1"/>
              <p:nvPr/>
            </p:nvSpPr>
            <p:spPr>
              <a:xfrm>
                <a:off x="5763707" y="4368082"/>
                <a:ext cx="1529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800" dirty="0">
                    <a:solidFill>
                      <a:srgbClr val="FF0000"/>
                    </a:solidFill>
                  </a:rPr>
                  <a:t>External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69AE85-0BC5-EA4E-92DE-8E1E414AC13E}"/>
              </a:ext>
            </a:extLst>
          </p:cNvPr>
          <p:cNvGrpSpPr/>
          <p:nvPr/>
        </p:nvGrpSpPr>
        <p:grpSpPr>
          <a:xfrm>
            <a:off x="736423" y="5073789"/>
            <a:ext cx="7560399" cy="1080298"/>
            <a:chOff x="736423" y="5073789"/>
            <a:chExt cx="7560399" cy="1080298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AA9CA6C-E2F9-F843-AFBC-7FE11B9455C8}"/>
                </a:ext>
              </a:extLst>
            </p:cNvPr>
            <p:cNvSpPr txBox="1"/>
            <p:nvPr/>
          </p:nvSpPr>
          <p:spPr>
            <a:xfrm>
              <a:off x="736423" y="5091249"/>
              <a:ext cx="1529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/>
                <a:t>Photons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CABED4F-A243-5D44-A080-4EEE8ED9CAFD}"/>
                </a:ext>
              </a:extLst>
            </p:cNvPr>
            <p:cNvSpPr txBox="1"/>
            <p:nvPr/>
          </p:nvSpPr>
          <p:spPr>
            <a:xfrm>
              <a:off x="3167120" y="5073789"/>
              <a:ext cx="2679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/>
                <a:t>Fast neutrons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06315AD-0546-FA4A-A38E-1D0482DF299D}"/>
                </a:ext>
              </a:extLst>
            </p:cNvPr>
            <p:cNvSpPr txBox="1"/>
            <p:nvPr/>
          </p:nvSpPr>
          <p:spPr>
            <a:xfrm>
              <a:off x="4697604" y="5560712"/>
              <a:ext cx="35992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/>
                <a:t>Charged particles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99239C3-D009-8341-A9CD-598A318F9924}"/>
                </a:ext>
              </a:extLst>
            </p:cNvPr>
            <p:cNvSpPr txBox="1"/>
            <p:nvPr/>
          </p:nvSpPr>
          <p:spPr>
            <a:xfrm>
              <a:off x="1540413" y="5630867"/>
              <a:ext cx="34471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/>
                <a:t>Thermal neutrons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E46E6D-9D48-7646-851F-13FEA605C7C3}"/>
              </a:ext>
            </a:extLst>
          </p:cNvPr>
          <p:cNvGrpSpPr/>
          <p:nvPr/>
        </p:nvGrpSpPr>
        <p:grpSpPr>
          <a:xfrm>
            <a:off x="1416635" y="3153529"/>
            <a:ext cx="5964897" cy="3163216"/>
            <a:chOff x="1414996" y="3167885"/>
            <a:chExt cx="5964897" cy="316321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8EAB98-D549-EE47-9DCA-C866F9EFF19A}"/>
                </a:ext>
              </a:extLst>
            </p:cNvPr>
            <p:cNvGrpSpPr/>
            <p:nvPr/>
          </p:nvGrpSpPr>
          <p:grpSpPr>
            <a:xfrm>
              <a:off x="1414996" y="3167885"/>
              <a:ext cx="5964897" cy="3163216"/>
              <a:chOff x="1414996" y="3167885"/>
              <a:chExt cx="5964897" cy="3163216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293744A-E5C4-8345-B2E7-7B3579BB1FA1}"/>
                  </a:ext>
                </a:extLst>
              </p:cNvPr>
              <p:cNvSpPr/>
              <p:nvPr/>
            </p:nvSpPr>
            <p:spPr>
              <a:xfrm>
                <a:off x="1414996" y="5580750"/>
                <a:ext cx="3098797" cy="75035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3EF2DC64-567F-6D4A-859E-6541CCE22EBB}"/>
                  </a:ext>
                </a:extLst>
              </p:cNvPr>
              <p:cNvSpPr/>
              <p:nvPr/>
            </p:nvSpPr>
            <p:spPr>
              <a:xfrm>
                <a:off x="4139886" y="3167885"/>
                <a:ext cx="3006995" cy="74803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6F5F3ABE-F961-A042-B18C-BB30BC519E7E}"/>
                  </a:ext>
                </a:extLst>
              </p:cNvPr>
              <p:cNvSpPr/>
              <p:nvPr/>
            </p:nvSpPr>
            <p:spPr>
              <a:xfrm>
                <a:off x="5670290" y="4387021"/>
                <a:ext cx="1709603" cy="52394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F61379E-AAAC-5C49-9C67-3A0448375360}"/>
                </a:ext>
              </a:extLst>
            </p:cNvPr>
            <p:cNvSpPr/>
            <p:nvPr/>
          </p:nvSpPr>
          <p:spPr>
            <a:xfrm>
              <a:off x="3900422" y="4381372"/>
              <a:ext cx="1709603" cy="52394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61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Why is this important for the Multi-Grid?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879DF7-BA6C-FF39-2677-BC7620426194}"/>
              </a:ext>
            </a:extLst>
          </p:cNvPr>
          <p:cNvGrpSpPr/>
          <p:nvPr/>
        </p:nvGrpSpPr>
        <p:grpSpPr>
          <a:xfrm>
            <a:off x="5105469" y="2188174"/>
            <a:ext cx="107469" cy="1449238"/>
            <a:chOff x="2731410" y="2714445"/>
            <a:chExt cx="150951" cy="144923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2177CF-CEF0-23D7-C49A-DE2DA0B45692}"/>
                </a:ext>
              </a:extLst>
            </p:cNvPr>
            <p:cNvSpPr/>
            <p:nvPr/>
          </p:nvSpPr>
          <p:spPr>
            <a:xfrm>
              <a:off x="2731410" y="2714445"/>
              <a:ext cx="132560" cy="144923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A1B20E-3680-2C6A-C7A9-9814CE8A51AA}"/>
                </a:ext>
              </a:extLst>
            </p:cNvPr>
            <p:cNvSpPr/>
            <p:nvPr/>
          </p:nvSpPr>
          <p:spPr>
            <a:xfrm>
              <a:off x="2836643" y="2714445"/>
              <a:ext cx="45718" cy="14492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A92DD9-9158-B88E-719D-4BF5795CECAD}"/>
              </a:ext>
            </a:extLst>
          </p:cNvPr>
          <p:cNvGrpSpPr/>
          <p:nvPr/>
        </p:nvGrpSpPr>
        <p:grpSpPr>
          <a:xfrm>
            <a:off x="5565231" y="2188174"/>
            <a:ext cx="140020" cy="1449238"/>
            <a:chOff x="2685691" y="2714445"/>
            <a:chExt cx="196671" cy="14492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B13E40-4FF6-9B43-7B1A-AA5496A7DAB3}"/>
                </a:ext>
              </a:extLst>
            </p:cNvPr>
            <p:cNvSpPr/>
            <p:nvPr/>
          </p:nvSpPr>
          <p:spPr>
            <a:xfrm>
              <a:off x="2685691" y="2714445"/>
              <a:ext cx="45719" cy="14492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81D20D-F313-CB23-8FC6-401270506F13}"/>
                </a:ext>
              </a:extLst>
            </p:cNvPr>
            <p:cNvSpPr/>
            <p:nvPr/>
          </p:nvSpPr>
          <p:spPr>
            <a:xfrm>
              <a:off x="2731410" y="2714445"/>
              <a:ext cx="132560" cy="144923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145D35-B949-E7E8-CFBB-5CCF6B7006C2}"/>
                </a:ext>
              </a:extLst>
            </p:cNvPr>
            <p:cNvSpPr/>
            <p:nvPr/>
          </p:nvSpPr>
          <p:spPr>
            <a:xfrm>
              <a:off x="2836642" y="2714445"/>
              <a:ext cx="45720" cy="14492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D83119-495A-B81F-3653-D15843EFD6CE}"/>
              </a:ext>
            </a:extLst>
          </p:cNvPr>
          <p:cNvGrpSpPr/>
          <p:nvPr/>
        </p:nvGrpSpPr>
        <p:grpSpPr>
          <a:xfrm>
            <a:off x="6057144" y="2188174"/>
            <a:ext cx="149747" cy="1449238"/>
            <a:chOff x="2685691" y="2714445"/>
            <a:chExt cx="210334" cy="144923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F7EAD9A-1DB7-97C4-614D-CB531CA617C7}"/>
                </a:ext>
              </a:extLst>
            </p:cNvPr>
            <p:cNvSpPr/>
            <p:nvPr/>
          </p:nvSpPr>
          <p:spPr>
            <a:xfrm>
              <a:off x="2685691" y="2714445"/>
              <a:ext cx="45719" cy="14492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0CC7FD-095C-B55A-0800-9138B8167EB5}"/>
                </a:ext>
              </a:extLst>
            </p:cNvPr>
            <p:cNvSpPr/>
            <p:nvPr/>
          </p:nvSpPr>
          <p:spPr>
            <a:xfrm>
              <a:off x="2731410" y="2714445"/>
              <a:ext cx="132560" cy="144923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3FCE45-6F88-A912-7DFB-0CDEEB867726}"/>
                </a:ext>
              </a:extLst>
            </p:cNvPr>
            <p:cNvSpPr/>
            <p:nvPr/>
          </p:nvSpPr>
          <p:spPr>
            <a:xfrm>
              <a:off x="2850305" y="2714445"/>
              <a:ext cx="45720" cy="14492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BFFB56-598A-6817-F870-D308469E8DBA}"/>
              </a:ext>
            </a:extLst>
          </p:cNvPr>
          <p:cNvGrpSpPr/>
          <p:nvPr/>
        </p:nvGrpSpPr>
        <p:grpSpPr>
          <a:xfrm>
            <a:off x="6543634" y="2188174"/>
            <a:ext cx="140020" cy="1449238"/>
            <a:chOff x="2685691" y="2714445"/>
            <a:chExt cx="196671" cy="144923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5DAFE0-33C4-7226-BB06-60EFDAEE22BF}"/>
                </a:ext>
              </a:extLst>
            </p:cNvPr>
            <p:cNvSpPr/>
            <p:nvPr/>
          </p:nvSpPr>
          <p:spPr>
            <a:xfrm>
              <a:off x="2685691" y="2714445"/>
              <a:ext cx="45719" cy="14492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71FB568-5A5A-B306-FAFD-8C965F2463B4}"/>
                </a:ext>
              </a:extLst>
            </p:cNvPr>
            <p:cNvSpPr/>
            <p:nvPr/>
          </p:nvSpPr>
          <p:spPr>
            <a:xfrm>
              <a:off x="2731410" y="2714445"/>
              <a:ext cx="132560" cy="144923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7F1C35-54DC-24D4-667C-61FFDA4FFEB8}"/>
                </a:ext>
              </a:extLst>
            </p:cNvPr>
            <p:cNvSpPr/>
            <p:nvPr/>
          </p:nvSpPr>
          <p:spPr>
            <a:xfrm>
              <a:off x="2836642" y="2714445"/>
              <a:ext cx="45720" cy="14492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EE55115-1D91-0A37-7459-5D71406C9C89}"/>
              </a:ext>
            </a:extLst>
          </p:cNvPr>
          <p:cNvGrpSpPr/>
          <p:nvPr/>
        </p:nvGrpSpPr>
        <p:grpSpPr>
          <a:xfrm>
            <a:off x="7035543" y="2188174"/>
            <a:ext cx="126925" cy="1449238"/>
            <a:chOff x="2685691" y="2714445"/>
            <a:chExt cx="178279" cy="14492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6E6784-77FD-2DC7-1848-3407182AF963}"/>
                </a:ext>
              </a:extLst>
            </p:cNvPr>
            <p:cNvSpPr/>
            <p:nvPr/>
          </p:nvSpPr>
          <p:spPr>
            <a:xfrm>
              <a:off x="2685691" y="2714445"/>
              <a:ext cx="45719" cy="14492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21DB43-7BAB-F5C9-E93E-0AC7920E676B}"/>
                </a:ext>
              </a:extLst>
            </p:cNvPr>
            <p:cNvSpPr/>
            <p:nvPr/>
          </p:nvSpPr>
          <p:spPr>
            <a:xfrm>
              <a:off x="2731410" y="2714445"/>
              <a:ext cx="132560" cy="144923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1476AB-653D-A8E8-B149-EA4B81B8EE43}"/>
              </a:ext>
            </a:extLst>
          </p:cNvPr>
          <p:cNvGrpSpPr/>
          <p:nvPr/>
        </p:nvGrpSpPr>
        <p:grpSpPr>
          <a:xfrm>
            <a:off x="2910569" y="2287211"/>
            <a:ext cx="4136475" cy="1233577"/>
            <a:chOff x="1320438" y="3188898"/>
            <a:chExt cx="4145816" cy="1233577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B517C9C-684D-A68B-C19A-E63C26A4133A}"/>
                </a:ext>
              </a:extLst>
            </p:cNvPr>
            <p:cNvCxnSpPr>
              <a:cxnSpLocks/>
            </p:cNvCxnSpPr>
            <p:nvPr/>
          </p:nvCxnSpPr>
          <p:spPr>
            <a:xfrm>
              <a:off x="2094156" y="4422475"/>
              <a:ext cx="3372098" cy="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7B071FD-DA1A-35FD-EE76-F48A5B2F8410}"/>
                </a:ext>
              </a:extLst>
            </p:cNvPr>
            <p:cNvCxnSpPr>
              <a:cxnSpLocks/>
            </p:cNvCxnSpPr>
            <p:nvPr/>
          </p:nvCxnSpPr>
          <p:spPr>
            <a:xfrm>
              <a:off x="1320438" y="3188898"/>
              <a:ext cx="2327071" cy="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51C0A97-D472-378E-6A12-49973502776D}"/>
                </a:ext>
              </a:extLst>
            </p:cNvPr>
            <p:cNvCxnSpPr>
              <a:cxnSpLocks/>
            </p:cNvCxnSpPr>
            <p:nvPr/>
          </p:nvCxnSpPr>
          <p:spPr>
            <a:xfrm>
              <a:off x="1320438" y="3358551"/>
              <a:ext cx="2693274" cy="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7CE080D-03C1-B61C-3550-B90EE916B4F0}"/>
                </a:ext>
              </a:extLst>
            </p:cNvPr>
            <p:cNvCxnSpPr>
              <a:cxnSpLocks/>
            </p:cNvCxnSpPr>
            <p:nvPr/>
          </p:nvCxnSpPr>
          <p:spPr>
            <a:xfrm>
              <a:off x="1320438" y="3533955"/>
              <a:ext cx="2820486" cy="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BD331C8-A7F1-097A-CDB0-A5EFC4620E7C}"/>
                </a:ext>
              </a:extLst>
            </p:cNvPr>
            <p:cNvCxnSpPr>
              <a:cxnSpLocks/>
            </p:cNvCxnSpPr>
            <p:nvPr/>
          </p:nvCxnSpPr>
          <p:spPr>
            <a:xfrm>
              <a:off x="1320438" y="3720861"/>
              <a:ext cx="3153681" cy="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202A1BD-7294-0262-8E69-76844C807B70}"/>
                </a:ext>
              </a:extLst>
            </p:cNvPr>
            <p:cNvCxnSpPr>
              <a:cxnSpLocks/>
            </p:cNvCxnSpPr>
            <p:nvPr/>
          </p:nvCxnSpPr>
          <p:spPr>
            <a:xfrm>
              <a:off x="1320438" y="3890513"/>
              <a:ext cx="3313516" cy="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F61997B-10F0-FAB9-D6FB-D32532B37D5F}"/>
                </a:ext>
              </a:extLst>
            </p:cNvPr>
            <p:cNvCxnSpPr>
              <a:cxnSpLocks/>
            </p:cNvCxnSpPr>
            <p:nvPr/>
          </p:nvCxnSpPr>
          <p:spPr>
            <a:xfrm>
              <a:off x="1320438" y="4077419"/>
              <a:ext cx="3647027" cy="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1C3551D-5900-8725-D080-00046D736596}"/>
                </a:ext>
              </a:extLst>
            </p:cNvPr>
            <p:cNvCxnSpPr>
              <a:cxnSpLocks/>
            </p:cNvCxnSpPr>
            <p:nvPr/>
          </p:nvCxnSpPr>
          <p:spPr>
            <a:xfrm>
              <a:off x="1320438" y="4247072"/>
              <a:ext cx="3806862" cy="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8AAAC42C-A20A-484D-21D5-021DB1AD28BD}"/>
              </a:ext>
            </a:extLst>
          </p:cNvPr>
          <p:cNvSpPr/>
          <p:nvPr/>
        </p:nvSpPr>
        <p:spPr>
          <a:xfrm>
            <a:off x="2680058" y="2067405"/>
            <a:ext cx="1961544" cy="171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62BBE7-5076-9A80-8EA2-6185174223F5}"/>
              </a:ext>
            </a:extLst>
          </p:cNvPr>
          <p:cNvSpPr txBox="1"/>
          <p:nvPr/>
        </p:nvSpPr>
        <p:spPr>
          <a:xfrm>
            <a:off x="3562623" y="2568387"/>
            <a:ext cx="127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B0F0"/>
                </a:solidFill>
              </a:rPr>
              <a:t>Incident neutrons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E8E1BA46-E73C-EE00-0D77-0A02B99C7968}"/>
              </a:ext>
            </a:extLst>
          </p:cNvPr>
          <p:cNvSpPr/>
          <p:nvPr/>
        </p:nvSpPr>
        <p:spPr>
          <a:xfrm rot="16200000">
            <a:off x="6019790" y="2638842"/>
            <a:ext cx="224526" cy="2241311"/>
          </a:xfrm>
          <a:prstGeom prst="leftBrace">
            <a:avLst>
              <a:gd name="adj1" fmla="val 54438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A60E37-9D22-1A11-0E02-E68608F9E1F7}"/>
              </a:ext>
            </a:extLst>
          </p:cNvPr>
          <p:cNvSpPr txBox="1"/>
          <p:nvPr/>
        </p:nvSpPr>
        <p:spPr>
          <a:xfrm>
            <a:off x="4940269" y="3842502"/>
            <a:ext cx="268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Multi-layered structure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265CC63-2640-B6E6-6A75-2F7A0C56FCBA}"/>
              </a:ext>
            </a:extLst>
          </p:cNvPr>
          <p:cNvGrpSpPr/>
          <p:nvPr/>
        </p:nvGrpSpPr>
        <p:grpSpPr>
          <a:xfrm>
            <a:off x="6057144" y="4208650"/>
            <a:ext cx="5136697" cy="1994782"/>
            <a:chOff x="5405391" y="4344837"/>
            <a:chExt cx="5136697" cy="199478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225E1CE-347E-5CF7-70CD-48A48B72DB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24011" y="4344837"/>
              <a:ext cx="584656" cy="5551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F790534-F4D6-EFBB-F5D1-85CDD3F11938}"/>
                </a:ext>
              </a:extLst>
            </p:cNvPr>
            <p:cNvSpPr txBox="1"/>
            <p:nvPr/>
          </p:nvSpPr>
          <p:spPr>
            <a:xfrm>
              <a:off x="6282756" y="4867553"/>
              <a:ext cx="1472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Challenge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8FA9E26-AD4A-ADDF-CC54-38F87252E00A}"/>
                </a:ext>
              </a:extLst>
            </p:cNvPr>
            <p:cNvCxnSpPr>
              <a:cxnSpLocks/>
            </p:cNvCxnSpPr>
            <p:nvPr/>
          </p:nvCxnSpPr>
          <p:spPr>
            <a:xfrm>
              <a:off x="6796643" y="5192215"/>
              <a:ext cx="0" cy="3933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1C11554-BC9C-FB4D-7FF0-DECCE236A91F}"/>
                </a:ext>
              </a:extLst>
            </p:cNvPr>
            <p:cNvSpPr txBox="1"/>
            <p:nvPr/>
          </p:nvSpPr>
          <p:spPr>
            <a:xfrm>
              <a:off x="5405391" y="5693288"/>
              <a:ext cx="51366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Relatively long travel path through aluminum </a:t>
              </a:r>
            </a:p>
            <a:p>
              <a:pPr algn="l"/>
              <a:r>
                <a:rPr lang="en-US" dirty="0">
                  <a:solidFill>
                    <a:srgbClr val="666666"/>
                  </a:solidFill>
                </a:rPr>
                <a:t>⇒ neutron scattering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59F554-74E4-70FB-D2B0-986FB7074496}"/>
              </a:ext>
            </a:extLst>
          </p:cNvPr>
          <p:cNvGrpSpPr/>
          <p:nvPr/>
        </p:nvGrpSpPr>
        <p:grpSpPr>
          <a:xfrm>
            <a:off x="2837668" y="4261799"/>
            <a:ext cx="3192964" cy="1941633"/>
            <a:chOff x="2185915" y="4397986"/>
            <a:chExt cx="3192964" cy="1941633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2693C4E-333E-3783-2AF1-C69657D8C3D8}"/>
                </a:ext>
              </a:extLst>
            </p:cNvPr>
            <p:cNvCxnSpPr/>
            <p:nvPr/>
          </p:nvCxnSpPr>
          <p:spPr>
            <a:xfrm flipH="1">
              <a:off x="3989849" y="4397986"/>
              <a:ext cx="655786" cy="4370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DF816DB-25D8-0D4A-7F35-8EED514FD4C7}"/>
                </a:ext>
              </a:extLst>
            </p:cNvPr>
            <p:cNvSpPr txBox="1"/>
            <p:nvPr/>
          </p:nvSpPr>
          <p:spPr>
            <a:xfrm>
              <a:off x="3240800" y="4822883"/>
              <a:ext cx="1472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Advantage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CFF5ED4-790C-577D-D3A9-833D37FEC8A4}"/>
                </a:ext>
              </a:extLst>
            </p:cNvPr>
            <p:cNvSpPr txBox="1"/>
            <p:nvPr/>
          </p:nvSpPr>
          <p:spPr>
            <a:xfrm>
              <a:off x="2185915" y="5693288"/>
              <a:ext cx="3192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666666"/>
                  </a:solidFill>
                </a:rPr>
                <a:t>Rate spread between layers</a:t>
              </a:r>
            </a:p>
            <a:p>
              <a:r>
                <a:rPr lang="en-US" dirty="0">
                  <a:solidFill>
                    <a:srgbClr val="666666"/>
                  </a:solidFill>
                </a:rPr>
                <a:t>⇒ High count rate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504DF74-9601-55B6-5C7A-4911F45F61E3}"/>
                </a:ext>
              </a:extLst>
            </p:cNvPr>
            <p:cNvCxnSpPr>
              <a:cxnSpLocks/>
            </p:cNvCxnSpPr>
            <p:nvPr/>
          </p:nvCxnSpPr>
          <p:spPr>
            <a:xfrm>
              <a:off x="3782397" y="5192215"/>
              <a:ext cx="0" cy="3933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72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can we make this as general as possible?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B057E7-7A8A-87F2-6CDC-34E607D70146}"/>
              </a:ext>
            </a:extLst>
          </p:cNvPr>
          <p:cNvSpPr/>
          <p:nvPr/>
        </p:nvSpPr>
        <p:spPr>
          <a:xfrm>
            <a:off x="8703778" y="1352038"/>
            <a:ext cx="2487611" cy="16064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8A6CD8-D773-A754-A356-1022CA892508}"/>
              </a:ext>
            </a:extLst>
          </p:cNvPr>
          <p:cNvGrpSpPr/>
          <p:nvPr/>
        </p:nvGrpSpPr>
        <p:grpSpPr>
          <a:xfrm>
            <a:off x="4982517" y="3048927"/>
            <a:ext cx="2347118" cy="2139525"/>
            <a:chOff x="4759576" y="2726985"/>
            <a:chExt cx="2347118" cy="21395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58C8A9-2D52-B218-5167-5633674BD97F}"/>
                </a:ext>
              </a:extLst>
            </p:cNvPr>
            <p:cNvSpPr/>
            <p:nvPr/>
          </p:nvSpPr>
          <p:spPr>
            <a:xfrm>
              <a:off x="4759576" y="2726985"/>
              <a:ext cx="964294" cy="2139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F82CBB-A483-DECA-359B-62A393BD6E5C}"/>
                </a:ext>
              </a:extLst>
            </p:cNvPr>
            <p:cNvSpPr/>
            <p:nvPr/>
          </p:nvSpPr>
          <p:spPr>
            <a:xfrm>
              <a:off x="6142400" y="2726985"/>
              <a:ext cx="964294" cy="2139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BB6CD-1059-D5B1-188E-07C488EA4130}"/>
              </a:ext>
            </a:extLst>
          </p:cNvPr>
          <p:cNvSpPr/>
          <p:nvPr/>
        </p:nvSpPr>
        <p:spPr>
          <a:xfrm>
            <a:off x="6055629" y="3048927"/>
            <a:ext cx="182479" cy="21395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8420A2-9F38-B119-2E25-37A439F5F6A4}"/>
              </a:ext>
            </a:extLst>
          </p:cNvPr>
          <p:cNvGrpSpPr/>
          <p:nvPr/>
        </p:nvGrpSpPr>
        <p:grpSpPr>
          <a:xfrm>
            <a:off x="4645183" y="3048927"/>
            <a:ext cx="2997511" cy="2139525"/>
            <a:chOff x="4645183" y="3048927"/>
            <a:chExt cx="2997511" cy="213952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EC364F-1A96-63F6-1639-972D14B1570A}"/>
                </a:ext>
              </a:extLst>
            </p:cNvPr>
            <p:cNvSpPr/>
            <p:nvPr/>
          </p:nvSpPr>
          <p:spPr>
            <a:xfrm>
              <a:off x="4645183" y="3048927"/>
              <a:ext cx="182479" cy="2139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CAEBA8-EE26-E8B3-7D58-31BC0A0D0D07}"/>
                </a:ext>
              </a:extLst>
            </p:cNvPr>
            <p:cNvSpPr/>
            <p:nvPr/>
          </p:nvSpPr>
          <p:spPr>
            <a:xfrm>
              <a:off x="7460215" y="3048927"/>
              <a:ext cx="182479" cy="2139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2A4BCDC-F4A1-F554-1C55-EA49F995C8EB}"/>
              </a:ext>
            </a:extLst>
          </p:cNvPr>
          <p:cNvSpPr/>
          <p:nvPr/>
        </p:nvSpPr>
        <p:spPr>
          <a:xfrm rot="5400000">
            <a:off x="6058978" y="1374808"/>
            <a:ext cx="169922" cy="29975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9E56C1B-F8DF-D264-6C07-77FFEE156838}"/>
              </a:ext>
            </a:extLst>
          </p:cNvPr>
          <p:cNvGrpSpPr/>
          <p:nvPr/>
        </p:nvGrpSpPr>
        <p:grpSpPr>
          <a:xfrm>
            <a:off x="5223175" y="5680504"/>
            <a:ext cx="1923562" cy="663360"/>
            <a:chOff x="5240892" y="5151005"/>
            <a:chExt cx="1923562" cy="950902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E5C67AD-CDEF-FA5C-8DCF-4D91348ECF1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65442" y="5626457"/>
              <a:ext cx="9509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82A611-9461-7F0F-09F6-7E494467F1C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247379" y="5626457"/>
              <a:ext cx="9509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2A062FB-8706-B8B3-45DE-58CF581D1A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727223" y="5626456"/>
              <a:ext cx="9509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92FDB75-53CA-36EA-E0F3-1301F2AD877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09580" y="5626455"/>
              <a:ext cx="9509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392796E-8C82-3B71-E9A6-E2900E3C8AB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689004" y="5626455"/>
              <a:ext cx="9509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4CDAD40-3011-D60B-EBB8-7B8C7190311B}"/>
              </a:ext>
            </a:extLst>
          </p:cNvPr>
          <p:cNvGrpSpPr/>
          <p:nvPr/>
        </p:nvGrpSpPr>
        <p:grpSpPr>
          <a:xfrm>
            <a:off x="4079617" y="2190196"/>
            <a:ext cx="4177678" cy="3023267"/>
            <a:chOff x="3856676" y="1868254"/>
            <a:chExt cx="4177678" cy="302326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36758F8-88D8-B3A1-3A71-25C2F6DB38A3}"/>
                </a:ext>
              </a:extLst>
            </p:cNvPr>
            <p:cNvSpPr/>
            <p:nvPr/>
          </p:nvSpPr>
          <p:spPr>
            <a:xfrm>
              <a:off x="3856678" y="1871987"/>
              <a:ext cx="182479" cy="300710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EC6FC7E-C192-CA57-C70E-8E065E5A11CE}"/>
                </a:ext>
              </a:extLst>
            </p:cNvPr>
            <p:cNvSpPr/>
            <p:nvPr/>
          </p:nvSpPr>
          <p:spPr>
            <a:xfrm rot="5400000">
              <a:off x="5854275" y="-129345"/>
              <a:ext cx="182479" cy="41776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F49C3C6-D819-5225-2540-10CAE21A31F8}"/>
                </a:ext>
              </a:extLst>
            </p:cNvPr>
            <p:cNvSpPr/>
            <p:nvPr/>
          </p:nvSpPr>
          <p:spPr>
            <a:xfrm>
              <a:off x="7851875" y="1869423"/>
              <a:ext cx="182479" cy="30220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0A08478-2F36-1B37-DABE-B867678A6266}"/>
              </a:ext>
            </a:extLst>
          </p:cNvPr>
          <p:cNvGrpSpPr/>
          <p:nvPr/>
        </p:nvGrpSpPr>
        <p:grpSpPr>
          <a:xfrm>
            <a:off x="4339521" y="2453717"/>
            <a:ext cx="3626730" cy="2859850"/>
            <a:chOff x="4116580" y="2131775"/>
            <a:chExt cx="3626730" cy="285985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540EE80-6BCD-9431-1F9C-A232A6EED5A7}"/>
                </a:ext>
              </a:extLst>
            </p:cNvPr>
            <p:cNvGrpSpPr/>
            <p:nvPr/>
          </p:nvGrpSpPr>
          <p:grpSpPr>
            <a:xfrm>
              <a:off x="4118990" y="2131775"/>
              <a:ext cx="3624320" cy="2813475"/>
              <a:chOff x="4118990" y="2131775"/>
              <a:chExt cx="3624320" cy="281347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3D8E48C-A223-93E7-50B8-EEF8C9C6E40A}"/>
                  </a:ext>
                </a:extLst>
              </p:cNvPr>
              <p:cNvSpPr/>
              <p:nvPr/>
            </p:nvSpPr>
            <p:spPr>
              <a:xfrm>
                <a:off x="4118990" y="2133599"/>
                <a:ext cx="204494" cy="281165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C2A918A-E5F8-9079-3791-5A965DD3E71B}"/>
                  </a:ext>
                </a:extLst>
              </p:cNvPr>
              <p:cNvSpPr/>
              <p:nvPr/>
            </p:nvSpPr>
            <p:spPr>
              <a:xfrm rot="5400000">
                <a:off x="5901126" y="555957"/>
                <a:ext cx="204494" cy="33597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E26A67C-013C-7813-F9D0-FF8D1E5EE88A}"/>
                  </a:ext>
                </a:extLst>
              </p:cNvPr>
              <p:cNvSpPr/>
              <p:nvPr/>
            </p:nvSpPr>
            <p:spPr>
              <a:xfrm>
                <a:off x="7538816" y="2131775"/>
                <a:ext cx="204494" cy="28134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FD71347-A813-E743-D33E-669DEE453257}"/>
                </a:ext>
              </a:extLst>
            </p:cNvPr>
            <p:cNvSpPr/>
            <p:nvPr/>
          </p:nvSpPr>
          <p:spPr>
            <a:xfrm rot="5400000">
              <a:off x="5905332" y="3156057"/>
              <a:ext cx="46816" cy="36243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AFA3FD9-A1FB-26A6-99A3-C1EA8C1A0F05}"/>
              </a:ext>
            </a:extLst>
          </p:cNvPr>
          <p:cNvGrpSpPr/>
          <p:nvPr/>
        </p:nvGrpSpPr>
        <p:grpSpPr>
          <a:xfrm>
            <a:off x="3979063" y="2048132"/>
            <a:ext cx="4330312" cy="1897694"/>
            <a:chOff x="3756122" y="1726190"/>
            <a:chExt cx="4330312" cy="1897694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FB3D152-48E0-E570-161A-E7C7C8DC9F78}"/>
                </a:ext>
              </a:extLst>
            </p:cNvPr>
            <p:cNvCxnSpPr>
              <a:cxnSpLocks/>
            </p:cNvCxnSpPr>
            <p:nvPr/>
          </p:nvCxnSpPr>
          <p:spPr>
            <a:xfrm>
              <a:off x="3756122" y="3580752"/>
              <a:ext cx="1479989" cy="0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6301B01-6A96-0CD3-D37A-0B2B57001D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6445" y="3623884"/>
              <a:ext cx="1479989" cy="0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F6DD999-2BD5-75DD-38AE-AED1ACBCB7B5}"/>
                </a:ext>
              </a:extLst>
            </p:cNvPr>
            <p:cNvCxnSpPr>
              <a:cxnSpLocks/>
            </p:cNvCxnSpPr>
            <p:nvPr/>
          </p:nvCxnSpPr>
          <p:spPr>
            <a:xfrm>
              <a:off x="4974020" y="1726190"/>
              <a:ext cx="0" cy="1541424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7069B07-BF18-E8FC-3B7F-2127252B5374}"/>
                </a:ext>
              </a:extLst>
            </p:cNvPr>
            <p:cNvCxnSpPr>
              <a:cxnSpLocks/>
            </p:cNvCxnSpPr>
            <p:nvPr/>
          </p:nvCxnSpPr>
          <p:spPr>
            <a:xfrm>
              <a:off x="6922257" y="1726190"/>
              <a:ext cx="0" cy="1541424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3236A2E-E438-2DE7-A658-2C83F019C31A}"/>
              </a:ext>
            </a:extLst>
          </p:cNvPr>
          <p:cNvGrpSpPr/>
          <p:nvPr/>
        </p:nvGrpSpPr>
        <p:grpSpPr>
          <a:xfrm>
            <a:off x="4386919" y="2518314"/>
            <a:ext cx="3514601" cy="2157092"/>
            <a:chOff x="4163978" y="2196372"/>
            <a:chExt cx="3514601" cy="2157092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5ED47CC-2D91-BDE6-5D0F-84B719CACE47}"/>
                </a:ext>
              </a:extLst>
            </p:cNvPr>
            <p:cNvGrpSpPr/>
            <p:nvPr/>
          </p:nvGrpSpPr>
          <p:grpSpPr>
            <a:xfrm>
              <a:off x="5167595" y="2196372"/>
              <a:ext cx="1546381" cy="1066325"/>
              <a:chOff x="5167595" y="2196372"/>
              <a:chExt cx="1546381" cy="1066325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687D401-D6DF-589A-7A1A-89FDCE7833DD}"/>
                  </a:ext>
                </a:extLst>
              </p:cNvPr>
              <p:cNvGrpSpPr/>
              <p:nvPr/>
            </p:nvGrpSpPr>
            <p:grpSpPr>
              <a:xfrm>
                <a:off x="5167595" y="2196372"/>
                <a:ext cx="471321" cy="1065491"/>
                <a:chOff x="5167595" y="2196372"/>
                <a:chExt cx="471321" cy="1065491"/>
              </a:xfrm>
            </p:grpSpPr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981346E5-741A-B75E-5C9B-48D309D262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7595" y="2235847"/>
                  <a:ext cx="0" cy="1026016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37D1AAD1-C06F-AA47-0E4F-F0DE68450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2233" y="2196372"/>
                  <a:ext cx="446683" cy="723476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E08E38F-1F69-1D7B-CE1C-0627AD50C8C6}"/>
                  </a:ext>
                </a:extLst>
              </p:cNvPr>
              <p:cNvGrpSpPr/>
              <p:nvPr/>
            </p:nvGrpSpPr>
            <p:grpSpPr>
              <a:xfrm flipH="1">
                <a:off x="6182161" y="2200572"/>
                <a:ext cx="531815" cy="1062125"/>
                <a:chOff x="5167595" y="2199738"/>
                <a:chExt cx="531815" cy="1062125"/>
              </a:xfrm>
            </p:grpSpPr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FA34288E-13DB-A62C-1BE7-B47A3FCDF7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67595" y="2235013"/>
                  <a:ext cx="0" cy="102685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4F7A79DC-2D0C-613E-1DC8-BAAB8FD908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8875" y="2199738"/>
                  <a:ext cx="530535" cy="719276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B5E9A69-D663-CF79-5CEC-BF5B845E97C3}"/>
                </a:ext>
              </a:extLst>
            </p:cNvPr>
            <p:cNvGrpSpPr/>
            <p:nvPr/>
          </p:nvGrpSpPr>
          <p:grpSpPr>
            <a:xfrm>
              <a:off x="4163978" y="3819109"/>
              <a:ext cx="1072134" cy="534355"/>
              <a:chOff x="4562683" y="3217236"/>
              <a:chExt cx="1072134" cy="534355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8EB122C1-4599-192F-9EF0-842EFA5465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2683" y="3266580"/>
                <a:ext cx="836256" cy="485011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C76139C-5E65-D6E5-93D3-686C654BEA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1632" y="3217236"/>
                <a:ext cx="1063185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06D90C4-D15D-B6CD-6809-BC1A079A9868}"/>
                </a:ext>
              </a:extLst>
            </p:cNvPr>
            <p:cNvGrpSpPr/>
            <p:nvPr/>
          </p:nvGrpSpPr>
          <p:grpSpPr>
            <a:xfrm flipH="1">
              <a:off x="6606445" y="3852196"/>
              <a:ext cx="1072134" cy="501268"/>
              <a:chOff x="4562683" y="3217236"/>
              <a:chExt cx="1072134" cy="501268"/>
            </a:xfrm>
          </p:grpSpPr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92BF1803-F3DD-DA0A-2FE1-4EB8AF5896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2683" y="3266580"/>
                <a:ext cx="823454" cy="451924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C6BF1AE2-6E7D-3C27-1355-794084E372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1632" y="3217236"/>
                <a:ext cx="1063185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DAA756E-7E38-ADB9-D043-F717AAAD4F8C}"/>
              </a:ext>
            </a:extLst>
          </p:cNvPr>
          <p:cNvGrpSpPr/>
          <p:nvPr/>
        </p:nvGrpSpPr>
        <p:grpSpPr>
          <a:xfrm>
            <a:off x="4731681" y="2862061"/>
            <a:ext cx="2819821" cy="2069001"/>
            <a:chOff x="4508740" y="2540119"/>
            <a:chExt cx="2819821" cy="2069001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3B71084-1AD8-B9DA-8065-488EA73E33A7}"/>
                </a:ext>
              </a:extLst>
            </p:cNvPr>
            <p:cNvGrpSpPr/>
            <p:nvPr/>
          </p:nvGrpSpPr>
          <p:grpSpPr>
            <a:xfrm>
              <a:off x="5218079" y="4145304"/>
              <a:ext cx="1416521" cy="463816"/>
              <a:chOff x="5218079" y="4145304"/>
              <a:chExt cx="1416521" cy="463816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D801F299-49BB-E86B-1004-353BE3D42B36}"/>
                  </a:ext>
                </a:extLst>
              </p:cNvPr>
              <p:cNvGrpSpPr/>
              <p:nvPr/>
            </p:nvGrpSpPr>
            <p:grpSpPr>
              <a:xfrm>
                <a:off x="6018312" y="4145304"/>
                <a:ext cx="616288" cy="463816"/>
                <a:chOff x="3833810" y="2675268"/>
                <a:chExt cx="738190" cy="555559"/>
              </a:xfrm>
            </p:grpSpPr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AE584F69-503C-2D6B-58D8-CCEDC733E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33810" y="2675268"/>
                  <a:ext cx="738190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>
                  <a:extLst>
                    <a:ext uri="{FF2B5EF4-FFF2-40B4-BE49-F238E27FC236}">
                      <a16:creationId xmlns:a16="http://schemas.microsoft.com/office/drawing/2014/main" id="{8C747663-CC46-BF13-73A9-C9983D88F9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33810" y="2695724"/>
                  <a:ext cx="628653" cy="535103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F0F6A62E-D261-54BF-E582-A6D681CD5AEA}"/>
                  </a:ext>
                </a:extLst>
              </p:cNvPr>
              <p:cNvGrpSpPr/>
              <p:nvPr/>
            </p:nvGrpSpPr>
            <p:grpSpPr>
              <a:xfrm flipH="1">
                <a:off x="5218079" y="4145304"/>
                <a:ext cx="616288" cy="463816"/>
                <a:chOff x="3833810" y="2675268"/>
                <a:chExt cx="738190" cy="555559"/>
              </a:xfrm>
            </p:grpSpPr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E9DC0353-BDF2-B667-5807-E1D08B2720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33810" y="2675268"/>
                  <a:ext cx="738190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71C96F22-0C65-969D-B86F-FF694CC06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33810" y="2695724"/>
                  <a:ext cx="628653" cy="535103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4589F1C-A7A2-1B9E-86A1-C0EABA88ABA1}"/>
                </a:ext>
              </a:extLst>
            </p:cNvPr>
            <p:cNvGrpSpPr/>
            <p:nvPr/>
          </p:nvGrpSpPr>
          <p:grpSpPr>
            <a:xfrm>
              <a:off x="4508740" y="2540119"/>
              <a:ext cx="2819821" cy="1532170"/>
              <a:chOff x="4508740" y="2540119"/>
              <a:chExt cx="2819821" cy="1532170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894FFAF-F555-F77E-7C3A-C85C6F135360}"/>
                  </a:ext>
                </a:extLst>
              </p:cNvPr>
              <p:cNvGrpSpPr/>
              <p:nvPr/>
            </p:nvGrpSpPr>
            <p:grpSpPr>
              <a:xfrm>
                <a:off x="4508740" y="4047537"/>
                <a:ext cx="2819821" cy="24752"/>
                <a:chOff x="4508740" y="4047537"/>
                <a:chExt cx="2819821" cy="24752"/>
              </a:xfrm>
            </p:grpSpPr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E06DE20C-C9F6-758A-EBBD-F7E916164D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8740" y="4047537"/>
                  <a:ext cx="722116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FD7ED8A7-4932-C5A4-BC22-C5BBFD5064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06445" y="4072289"/>
                  <a:ext cx="722116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A2B23971-4FF0-D8C3-459F-AB2055BB32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8443" y="2551622"/>
                <a:ext cx="0" cy="710241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B76D6271-2122-3E0E-7CBC-BE4EC7FBF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2752" y="2540119"/>
                <a:ext cx="0" cy="710241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770B963-3B74-9488-8B1A-D968341C4C25}"/>
              </a:ext>
            </a:extLst>
          </p:cNvPr>
          <p:cNvCxnSpPr>
            <a:cxnSpLocks/>
          </p:cNvCxnSpPr>
          <p:nvPr/>
        </p:nvCxnSpPr>
        <p:spPr>
          <a:xfrm>
            <a:off x="8940082" y="1615560"/>
            <a:ext cx="50678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E4A18292-E2FB-7609-F5D0-34FA704EF5A5}"/>
              </a:ext>
            </a:extLst>
          </p:cNvPr>
          <p:cNvCxnSpPr>
            <a:cxnSpLocks/>
          </p:cNvCxnSpPr>
          <p:nvPr/>
        </p:nvCxnSpPr>
        <p:spPr>
          <a:xfrm>
            <a:off x="8929869" y="1888091"/>
            <a:ext cx="506789" cy="0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3738420-B50C-82D8-7CBC-5B13866FF995}"/>
              </a:ext>
            </a:extLst>
          </p:cNvPr>
          <p:cNvSpPr/>
          <p:nvPr/>
        </p:nvSpPr>
        <p:spPr>
          <a:xfrm rot="5400000">
            <a:off x="9075104" y="1897167"/>
            <a:ext cx="182479" cy="5067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AB2E9D9-CF87-2E79-8FC8-98FF5E25419A}"/>
              </a:ext>
            </a:extLst>
          </p:cNvPr>
          <p:cNvSpPr txBox="1"/>
          <p:nvPr/>
        </p:nvSpPr>
        <p:spPr>
          <a:xfrm>
            <a:off x="9547427" y="1401611"/>
            <a:ext cx="147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Signal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7417BB6-4C89-96C5-31FC-64400931A9F3}"/>
              </a:ext>
            </a:extLst>
          </p:cNvPr>
          <p:cNvSpPr txBox="1"/>
          <p:nvPr/>
        </p:nvSpPr>
        <p:spPr>
          <a:xfrm>
            <a:off x="9535416" y="1682481"/>
            <a:ext cx="211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Background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3E457C3-40D7-9099-78C2-3581FA386059}"/>
              </a:ext>
            </a:extLst>
          </p:cNvPr>
          <p:cNvSpPr txBox="1"/>
          <p:nvPr/>
        </p:nvSpPr>
        <p:spPr>
          <a:xfrm>
            <a:off x="9517038" y="1974948"/>
            <a:ext cx="211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Shielding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9FC73AC-1559-5E4C-3762-8EE3B133B5B9}"/>
              </a:ext>
            </a:extLst>
          </p:cNvPr>
          <p:cNvGrpSpPr/>
          <p:nvPr/>
        </p:nvGrpSpPr>
        <p:grpSpPr>
          <a:xfrm>
            <a:off x="5485293" y="3694230"/>
            <a:ext cx="1285040" cy="675249"/>
            <a:chOff x="7639627" y="3263020"/>
            <a:chExt cx="1285040" cy="675249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3FD4256B-5DB0-399C-5F48-401D8C7DEBF1}"/>
                </a:ext>
              </a:extLst>
            </p:cNvPr>
            <p:cNvCxnSpPr>
              <a:cxnSpLocks/>
            </p:cNvCxnSpPr>
            <p:nvPr/>
          </p:nvCxnSpPr>
          <p:spPr>
            <a:xfrm>
              <a:off x="7975752" y="3454282"/>
              <a:ext cx="0" cy="483987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82F3F734-F61F-FED8-8198-EC7132BC27B8}"/>
                </a:ext>
              </a:extLst>
            </p:cNvPr>
            <p:cNvCxnSpPr>
              <a:cxnSpLocks/>
            </p:cNvCxnSpPr>
            <p:nvPr/>
          </p:nvCxnSpPr>
          <p:spPr>
            <a:xfrm>
              <a:off x="8630848" y="3263020"/>
              <a:ext cx="0" cy="483987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8742741-C28B-5E5B-8F94-6D0B3CF5E3A2}"/>
                </a:ext>
              </a:extLst>
            </p:cNvPr>
            <p:cNvGrpSpPr/>
            <p:nvPr/>
          </p:nvGrpSpPr>
          <p:grpSpPr>
            <a:xfrm>
              <a:off x="7639627" y="3277685"/>
              <a:ext cx="1285040" cy="199693"/>
              <a:chOff x="5417506" y="4331946"/>
              <a:chExt cx="986684" cy="212534"/>
            </a:xfrm>
          </p:grpSpPr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649B4B64-A6B4-2503-F0F6-76770AC91B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17506" y="4331946"/>
                <a:ext cx="781938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FE1658C5-2965-69F8-A25A-7BBDE149FC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5222" y="4544480"/>
                <a:ext cx="748968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4BD322D3-AB04-AA0A-B99C-DFF59D7E73DD}"/>
              </a:ext>
            </a:extLst>
          </p:cNvPr>
          <p:cNvSpPr/>
          <p:nvPr/>
        </p:nvSpPr>
        <p:spPr>
          <a:xfrm rot="5400000">
            <a:off x="9081908" y="2169914"/>
            <a:ext cx="182479" cy="5067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C2D0DA7-5748-4038-D04E-8F1F119D66D9}"/>
              </a:ext>
            </a:extLst>
          </p:cNvPr>
          <p:cNvSpPr txBox="1"/>
          <p:nvPr/>
        </p:nvSpPr>
        <p:spPr>
          <a:xfrm>
            <a:off x="9512355" y="2228583"/>
            <a:ext cx="147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Vessel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9BF2D47-5A6E-1636-BAEB-096632F080E6}"/>
              </a:ext>
            </a:extLst>
          </p:cNvPr>
          <p:cNvSpPr/>
          <p:nvPr/>
        </p:nvSpPr>
        <p:spPr>
          <a:xfrm rot="5400000">
            <a:off x="9081908" y="2440757"/>
            <a:ext cx="182479" cy="5067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BFBA46F-81B6-7946-6434-328A503CE05D}"/>
              </a:ext>
            </a:extLst>
          </p:cNvPr>
          <p:cNvSpPr txBox="1"/>
          <p:nvPr/>
        </p:nvSpPr>
        <p:spPr>
          <a:xfrm>
            <a:off x="9512355" y="2508878"/>
            <a:ext cx="163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Active volume</a:t>
            </a:r>
          </a:p>
        </p:txBody>
      </p:sp>
    </p:spTree>
    <p:extLst>
      <p:ext uri="{BB962C8B-B14F-4D97-AF65-F5344CB8AC3E}">
        <p14:creationId xmlns:p14="http://schemas.microsoft.com/office/powerpoint/2010/main" val="208654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can we make this as general as possible?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881433-00E5-36DB-EAF6-912568591999}"/>
              </a:ext>
            </a:extLst>
          </p:cNvPr>
          <p:cNvGrpSpPr/>
          <p:nvPr/>
        </p:nvGrpSpPr>
        <p:grpSpPr>
          <a:xfrm>
            <a:off x="4982517" y="3048927"/>
            <a:ext cx="2347118" cy="2139525"/>
            <a:chOff x="4759576" y="2726985"/>
            <a:chExt cx="2347118" cy="213952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B52A76B-3613-945E-52EF-DE459A049C7D}"/>
                </a:ext>
              </a:extLst>
            </p:cNvPr>
            <p:cNvSpPr/>
            <p:nvPr/>
          </p:nvSpPr>
          <p:spPr>
            <a:xfrm>
              <a:off x="4759576" y="2726985"/>
              <a:ext cx="964294" cy="2139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B01B81-5E0D-B7B6-4AA4-965DCED8A536}"/>
                </a:ext>
              </a:extLst>
            </p:cNvPr>
            <p:cNvSpPr/>
            <p:nvPr/>
          </p:nvSpPr>
          <p:spPr>
            <a:xfrm>
              <a:off x="6142400" y="2726985"/>
              <a:ext cx="964294" cy="2139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3312CB6-6361-EE03-1C80-3BFAE988E488}"/>
              </a:ext>
            </a:extLst>
          </p:cNvPr>
          <p:cNvSpPr/>
          <p:nvPr/>
        </p:nvSpPr>
        <p:spPr>
          <a:xfrm>
            <a:off x="6055629" y="3048927"/>
            <a:ext cx="182479" cy="21395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6631C4-1ECF-C944-B917-DED3CC0FC0F5}"/>
              </a:ext>
            </a:extLst>
          </p:cNvPr>
          <p:cNvGrpSpPr/>
          <p:nvPr/>
        </p:nvGrpSpPr>
        <p:grpSpPr>
          <a:xfrm>
            <a:off x="4645183" y="3048927"/>
            <a:ext cx="2997511" cy="2139525"/>
            <a:chOff x="4645183" y="3048927"/>
            <a:chExt cx="2997511" cy="213952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ADE70CE-5B4A-924B-7C4B-27726117DFBC}"/>
                </a:ext>
              </a:extLst>
            </p:cNvPr>
            <p:cNvSpPr/>
            <p:nvPr/>
          </p:nvSpPr>
          <p:spPr>
            <a:xfrm>
              <a:off x="4645183" y="3048927"/>
              <a:ext cx="182479" cy="213952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ED4E07-85DC-5321-F9F6-0BFF4456C614}"/>
                </a:ext>
              </a:extLst>
            </p:cNvPr>
            <p:cNvSpPr/>
            <p:nvPr/>
          </p:nvSpPr>
          <p:spPr>
            <a:xfrm>
              <a:off x="7460215" y="3048927"/>
              <a:ext cx="182479" cy="213952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3C18974-06C4-BD4A-FEE0-9B0D9518B4CD}"/>
              </a:ext>
            </a:extLst>
          </p:cNvPr>
          <p:cNvSpPr/>
          <p:nvPr/>
        </p:nvSpPr>
        <p:spPr>
          <a:xfrm rot="5400000">
            <a:off x="6058978" y="1374808"/>
            <a:ext cx="169922" cy="29975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853681-840A-BC11-E5BA-AA777A360145}"/>
              </a:ext>
            </a:extLst>
          </p:cNvPr>
          <p:cNvGrpSpPr/>
          <p:nvPr/>
        </p:nvGrpSpPr>
        <p:grpSpPr>
          <a:xfrm>
            <a:off x="4079617" y="2190196"/>
            <a:ext cx="4177678" cy="3023267"/>
            <a:chOff x="3856676" y="1868254"/>
            <a:chExt cx="4177678" cy="302326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EF89D00-810E-A491-E342-B2D73711E1B6}"/>
                </a:ext>
              </a:extLst>
            </p:cNvPr>
            <p:cNvSpPr/>
            <p:nvPr/>
          </p:nvSpPr>
          <p:spPr>
            <a:xfrm>
              <a:off x="3856678" y="1871987"/>
              <a:ext cx="182479" cy="300710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338171-59DB-4F8C-1DD2-87BE3CE9027E}"/>
                </a:ext>
              </a:extLst>
            </p:cNvPr>
            <p:cNvSpPr/>
            <p:nvPr/>
          </p:nvSpPr>
          <p:spPr>
            <a:xfrm rot="5400000">
              <a:off x="5854275" y="-129345"/>
              <a:ext cx="182479" cy="41776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8878D9-F552-57BC-21C7-263F9637FA8B}"/>
                </a:ext>
              </a:extLst>
            </p:cNvPr>
            <p:cNvSpPr/>
            <p:nvPr/>
          </p:nvSpPr>
          <p:spPr>
            <a:xfrm>
              <a:off x="7851875" y="1869423"/>
              <a:ext cx="182479" cy="302209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093F0-8859-143D-669C-CE3EB1CE1DDB}"/>
              </a:ext>
            </a:extLst>
          </p:cNvPr>
          <p:cNvGrpSpPr/>
          <p:nvPr/>
        </p:nvGrpSpPr>
        <p:grpSpPr>
          <a:xfrm>
            <a:off x="4339521" y="2453717"/>
            <a:ext cx="3626730" cy="2859850"/>
            <a:chOff x="4116580" y="2131775"/>
            <a:chExt cx="3626730" cy="285985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5CCEC6A-C5CE-DAC4-36A0-B11B54D0258C}"/>
                </a:ext>
              </a:extLst>
            </p:cNvPr>
            <p:cNvGrpSpPr/>
            <p:nvPr/>
          </p:nvGrpSpPr>
          <p:grpSpPr>
            <a:xfrm>
              <a:off x="4118990" y="2131775"/>
              <a:ext cx="3624320" cy="2813475"/>
              <a:chOff x="4118990" y="2131775"/>
              <a:chExt cx="3624320" cy="2813475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E73AF62-00FE-9D9A-1A4F-7A7012DDB4FC}"/>
                  </a:ext>
                </a:extLst>
              </p:cNvPr>
              <p:cNvSpPr/>
              <p:nvPr/>
            </p:nvSpPr>
            <p:spPr>
              <a:xfrm>
                <a:off x="4118990" y="2133599"/>
                <a:ext cx="204494" cy="281165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84F3466-01BC-0B93-57FE-2FB8AA03851C}"/>
                  </a:ext>
                </a:extLst>
              </p:cNvPr>
              <p:cNvSpPr/>
              <p:nvPr/>
            </p:nvSpPr>
            <p:spPr>
              <a:xfrm rot="5400000">
                <a:off x="5901126" y="555957"/>
                <a:ext cx="204494" cy="33597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79ADEE0-BBED-E4CC-FA17-47235444BDA2}"/>
                  </a:ext>
                </a:extLst>
              </p:cNvPr>
              <p:cNvSpPr/>
              <p:nvPr/>
            </p:nvSpPr>
            <p:spPr>
              <a:xfrm>
                <a:off x="7538816" y="2131775"/>
                <a:ext cx="204494" cy="28134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328769A-72BA-FDDE-5607-9F7FBF9E3B3C}"/>
                </a:ext>
              </a:extLst>
            </p:cNvPr>
            <p:cNvSpPr/>
            <p:nvPr/>
          </p:nvSpPr>
          <p:spPr>
            <a:xfrm rot="5400000">
              <a:off x="5905332" y="3156057"/>
              <a:ext cx="46816" cy="36243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81549C4-4C72-4E5F-601E-0430BEEEB22B}"/>
              </a:ext>
            </a:extLst>
          </p:cNvPr>
          <p:cNvSpPr txBox="1"/>
          <p:nvPr/>
        </p:nvSpPr>
        <p:spPr>
          <a:xfrm>
            <a:off x="554755" y="1867834"/>
            <a:ext cx="33286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Required properties of shielding material </a:t>
            </a:r>
            <a:r>
              <a:rPr lang="en-US" b="1" dirty="0">
                <a:solidFill>
                  <a:srgbClr val="666666"/>
                </a:solidFill>
              </a:rPr>
              <a:t>varies depending on where it is situated</a:t>
            </a:r>
          </a:p>
          <a:p>
            <a:pPr algn="just"/>
            <a:endParaRPr lang="en-US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Will split the shielding into </a:t>
            </a:r>
            <a:r>
              <a:rPr lang="en-US" b="1" dirty="0">
                <a:solidFill>
                  <a:srgbClr val="666666"/>
                </a:solidFill>
              </a:rPr>
              <a:t>four categories</a:t>
            </a:r>
            <a:r>
              <a:rPr lang="en-US" dirty="0">
                <a:solidFill>
                  <a:srgbClr val="666666"/>
                </a:solidFill>
              </a:rPr>
              <a:t>, each with its own performance metric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Need to know how much neutron </a:t>
            </a:r>
            <a:r>
              <a:rPr lang="en-US" b="1" dirty="0">
                <a:solidFill>
                  <a:srgbClr val="666666"/>
                </a:solidFill>
              </a:rPr>
              <a:t>Transmission</a:t>
            </a:r>
            <a:r>
              <a:rPr lang="en-US" dirty="0">
                <a:solidFill>
                  <a:srgbClr val="666666"/>
                </a:solidFill>
              </a:rPr>
              <a:t> and </a:t>
            </a:r>
            <a:r>
              <a:rPr lang="en-US" b="1" dirty="0">
                <a:solidFill>
                  <a:srgbClr val="666666"/>
                </a:solidFill>
              </a:rPr>
              <a:t>Albedo </a:t>
            </a:r>
            <a:r>
              <a:rPr lang="en-US" dirty="0">
                <a:solidFill>
                  <a:srgbClr val="666666"/>
                </a:solidFill>
              </a:rPr>
              <a:t>(i.e. how much is backscattered) probabilities our shielding materials have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80783E-D9AE-47CA-5F92-78D2611D25D1}"/>
              </a:ext>
            </a:extLst>
          </p:cNvPr>
          <p:cNvGrpSpPr/>
          <p:nvPr/>
        </p:nvGrpSpPr>
        <p:grpSpPr>
          <a:xfrm>
            <a:off x="5223175" y="5680504"/>
            <a:ext cx="1923562" cy="663360"/>
            <a:chOff x="5240892" y="5151005"/>
            <a:chExt cx="1923562" cy="950902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D6129F6-9B5D-EFEB-F97E-431EDAA815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65442" y="5626457"/>
              <a:ext cx="9509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153A0AB-D4D6-0C70-AE7C-EFCF26F4881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247379" y="5626457"/>
              <a:ext cx="9509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C5E9523-77CA-DDDD-7CE4-D3B9B4223B2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727223" y="5626456"/>
              <a:ext cx="9509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2550A6F7-F1CC-5D94-3D51-87BFFE67EFD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209580" y="5626455"/>
              <a:ext cx="9509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FD2C1BB-1C0C-2A02-9D56-B29D13B76C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689004" y="5626455"/>
              <a:ext cx="9509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Table 74">
                <a:extLst>
                  <a:ext uri="{FF2B5EF4-FFF2-40B4-BE49-F238E27FC236}">
                    <a16:creationId xmlns:a16="http://schemas.microsoft.com/office/drawing/2014/main" id="{140A5FF3-D897-7A1B-1D79-CFB2FCC9EA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3651505"/>
                  </p:ext>
                </p:extLst>
              </p:nvPr>
            </p:nvGraphicFramePr>
            <p:xfrm>
              <a:off x="8565943" y="2770381"/>
              <a:ext cx="3395574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35220">
                      <a:extLst>
                        <a:ext uri="{9D8B030D-6E8A-4147-A177-3AD203B41FA5}">
                          <a16:colId xmlns:a16="http://schemas.microsoft.com/office/drawing/2014/main" val="3961720220"/>
                        </a:ext>
                      </a:extLst>
                    </a:gridCol>
                    <a:gridCol w="2160354">
                      <a:extLst>
                        <a:ext uri="{9D8B030D-6E8A-4147-A177-3AD203B41FA5}">
                          <a16:colId xmlns:a16="http://schemas.microsoft.com/office/drawing/2014/main" val="25688342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Shielding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196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External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51310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1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  <m:sup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v-SE" sz="12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𝐸𝑛𝑑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16809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rgbClr val="00B0F0"/>
                              </a:solidFill>
                            </a:rPr>
                            <a:t>Side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1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  <m:sup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v-SE" sz="12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𝑆𝑖𝑑𝑒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642889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Interstack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1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1200" b="0" i="1" smtClean="0"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7616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Table 74">
                <a:extLst>
                  <a:ext uri="{FF2B5EF4-FFF2-40B4-BE49-F238E27FC236}">
                    <a16:creationId xmlns:a16="http://schemas.microsoft.com/office/drawing/2014/main" id="{140A5FF3-D897-7A1B-1D79-CFB2FCC9EA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3651505"/>
                  </p:ext>
                </p:extLst>
              </p:nvPr>
            </p:nvGraphicFramePr>
            <p:xfrm>
              <a:off x="8565943" y="2770381"/>
              <a:ext cx="3395574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35220">
                      <a:extLst>
                        <a:ext uri="{9D8B030D-6E8A-4147-A177-3AD203B41FA5}">
                          <a16:colId xmlns:a16="http://schemas.microsoft.com/office/drawing/2014/main" val="3961720220"/>
                        </a:ext>
                      </a:extLst>
                    </a:gridCol>
                    <a:gridCol w="2160354">
                      <a:extLst>
                        <a:ext uri="{9D8B030D-6E8A-4147-A177-3AD203B41FA5}">
                          <a16:colId xmlns:a16="http://schemas.microsoft.com/office/drawing/2014/main" val="25688342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Shielding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196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External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310" t="-103333" r="-1754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51310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310" t="-210345" r="-1754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16809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rgbClr val="00B0F0"/>
                              </a:solidFill>
                            </a:rPr>
                            <a:t>Side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310" t="-300000" r="-1754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42889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Interstack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310" t="-413793" r="-1754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1632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2812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do we simplify the considerations?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8A62A9-65DA-D4F9-6809-2C5E111CA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421" y="2363473"/>
            <a:ext cx="5527472" cy="2413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7F46D-AEBE-89F4-0051-360415047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77" y="2624771"/>
            <a:ext cx="5527472" cy="186655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EFB41BD-0F97-8AF6-EFDE-E3E87488C122}"/>
              </a:ext>
            </a:extLst>
          </p:cNvPr>
          <p:cNvSpPr/>
          <p:nvPr/>
        </p:nvSpPr>
        <p:spPr>
          <a:xfrm>
            <a:off x="908077" y="2363473"/>
            <a:ext cx="5527472" cy="2389151"/>
          </a:xfrm>
          <a:prstGeom prst="roundRect">
            <a:avLst>
              <a:gd name="adj" fmla="val 7718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68FBED-2348-A5DD-1EE3-C480844F5CAE}"/>
              </a:ext>
            </a:extLst>
          </p:cNvPr>
          <p:cNvSpPr/>
          <p:nvPr/>
        </p:nvSpPr>
        <p:spPr>
          <a:xfrm>
            <a:off x="6609421" y="2363473"/>
            <a:ext cx="5053746" cy="2389151"/>
          </a:xfrm>
          <a:prstGeom prst="roundRect">
            <a:avLst>
              <a:gd name="adj" fmla="val 7718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360C36-415B-430A-20BA-389EF9C83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920" y="7357131"/>
            <a:ext cx="3567679" cy="7080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F5DFE9-5777-9C07-F8C1-FC4D620B0858}"/>
              </a:ext>
            </a:extLst>
          </p:cNvPr>
          <p:cNvSpPr txBox="1"/>
          <p:nvPr/>
        </p:nvSpPr>
        <p:spPr>
          <a:xfrm>
            <a:off x="2478820" y="1815647"/>
            <a:ext cx="2613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666666"/>
                </a:solidFill>
              </a:rPr>
              <a:t>Transmission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8290D-B8A3-4476-377C-1B442983CACD}"/>
              </a:ext>
            </a:extLst>
          </p:cNvPr>
          <p:cNvSpPr txBox="1"/>
          <p:nvPr/>
        </p:nvSpPr>
        <p:spPr>
          <a:xfrm>
            <a:off x="8508568" y="1836617"/>
            <a:ext cx="1729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666666"/>
                </a:solidFill>
              </a:rPr>
              <a:t>Albedo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A2C37B-3D77-0E7A-82C3-B4C8C7C2F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205" y="4858649"/>
            <a:ext cx="4093318" cy="5520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992F0F-AB17-6B35-F62C-9286BB669A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491"/>
          <a:stretch/>
        </p:blipFill>
        <p:spPr>
          <a:xfrm>
            <a:off x="1657455" y="4851583"/>
            <a:ext cx="4244985" cy="56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materials to consider?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3216DA-26FA-C1CD-CA8F-CBAD54957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88"/>
          <a:stretch/>
        </p:blipFill>
        <p:spPr>
          <a:xfrm>
            <a:off x="807285" y="1953491"/>
            <a:ext cx="3520273" cy="3860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7A2E9B-EA8C-02CB-50AE-9FC4CFBF9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670" y="1522640"/>
            <a:ext cx="3009196" cy="45421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4E9DAF-26CC-A8A9-C855-7CFD96004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649" y="1572676"/>
            <a:ext cx="2845599" cy="4442113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890A9476-005E-1A02-3E88-660650DDF9FA}"/>
              </a:ext>
            </a:extLst>
          </p:cNvPr>
          <p:cNvSpPr/>
          <p:nvPr/>
        </p:nvSpPr>
        <p:spPr>
          <a:xfrm>
            <a:off x="8234536" y="3539242"/>
            <a:ext cx="522011" cy="4174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BA0A21E5-7FA5-9ED6-F3D1-270ECF3F4F36}"/>
              </a:ext>
            </a:extLst>
          </p:cNvPr>
          <p:cNvSpPr/>
          <p:nvPr/>
        </p:nvSpPr>
        <p:spPr>
          <a:xfrm>
            <a:off x="4456645" y="3539242"/>
            <a:ext cx="450937" cy="450937"/>
          </a:xfrm>
          <a:prstGeom prst="plus">
            <a:avLst>
              <a:gd name="adj" fmla="val 388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accurate are the approximations?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0A0A09-723A-CF8D-16CE-CEF6CC428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131" y="1862208"/>
            <a:ext cx="5289061" cy="3656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037C8B-F72F-DC87-EFDE-4D4F76E7C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992" y="7558914"/>
            <a:ext cx="4546600" cy="233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9E4F1-1360-6AC6-D908-E471AEB06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54" y="2219441"/>
            <a:ext cx="5618646" cy="2767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4FECDF-5AE0-CC4B-E7EE-3F9B1DBAC2B0}"/>
              </a:ext>
            </a:extLst>
          </p:cNvPr>
          <p:cNvSpPr txBox="1"/>
          <p:nvPr/>
        </p:nvSpPr>
        <p:spPr>
          <a:xfrm>
            <a:off x="1798133" y="1634666"/>
            <a:ext cx="350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666666"/>
                </a:solidFill>
              </a:rPr>
              <a:t>Simulation setup</a:t>
            </a:r>
          </a:p>
        </p:txBody>
      </p:sp>
    </p:spTree>
    <p:extLst>
      <p:ext uri="{BB962C8B-B14F-4D97-AF65-F5344CB8AC3E}">
        <p14:creationId xmlns:p14="http://schemas.microsoft.com/office/powerpoint/2010/main" val="138144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to pinpoint the correct material and thickness?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F69A187-CD64-C918-1E6F-866964A6D5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7956519"/>
                  </p:ext>
                </p:extLst>
              </p:nvPr>
            </p:nvGraphicFramePr>
            <p:xfrm>
              <a:off x="7796885" y="1520002"/>
              <a:ext cx="3539170" cy="14506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7457">
                      <a:extLst>
                        <a:ext uri="{9D8B030D-6E8A-4147-A177-3AD203B41FA5}">
                          <a16:colId xmlns:a16="http://schemas.microsoft.com/office/drawing/2014/main" val="3961720220"/>
                        </a:ext>
                      </a:extLst>
                    </a:gridCol>
                    <a:gridCol w="2251713">
                      <a:extLst>
                        <a:ext uri="{9D8B030D-6E8A-4147-A177-3AD203B41FA5}">
                          <a16:colId xmlns:a16="http://schemas.microsoft.com/office/drawing/2014/main" val="2568834245"/>
                        </a:ext>
                      </a:extLst>
                    </a:gridCol>
                  </a:tblGrid>
                  <a:tr h="251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Shielding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196425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External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5131035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  <m:sup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1680951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Side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  <m:sup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64288967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Interstack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7616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F69A187-CD64-C918-1E6F-866964A6D5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7956519"/>
                  </p:ext>
                </p:extLst>
              </p:nvPr>
            </p:nvGraphicFramePr>
            <p:xfrm>
              <a:off x="7796885" y="1520002"/>
              <a:ext cx="3539170" cy="14506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7457">
                      <a:extLst>
                        <a:ext uri="{9D8B030D-6E8A-4147-A177-3AD203B41FA5}">
                          <a16:colId xmlns:a16="http://schemas.microsoft.com/office/drawing/2014/main" val="3961720220"/>
                        </a:ext>
                      </a:extLst>
                    </a:gridCol>
                    <a:gridCol w="2251713">
                      <a:extLst>
                        <a:ext uri="{9D8B030D-6E8A-4147-A177-3AD203B41FA5}">
                          <a16:colId xmlns:a16="http://schemas.microsoft.com/office/drawing/2014/main" val="2568834245"/>
                        </a:ext>
                      </a:extLst>
                    </a:gridCol>
                  </a:tblGrid>
                  <a:tr h="251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Shielding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196425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External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865" t="-100000" r="-1124" b="-38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5131035"/>
                      </a:ext>
                    </a:extLst>
                  </a:tr>
                  <a:tr h="34823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865" t="-148148" r="-1124" b="-1851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1680951"/>
                      </a:ext>
                    </a:extLst>
                  </a:tr>
                  <a:tr h="34823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Side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865" t="-239286" r="-1124" b="-7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4288967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Interstack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865" t="-475000" r="-1124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1632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D85C78-133A-906E-4229-A39573BC110F}"/>
              </a:ext>
            </a:extLst>
          </p:cNvPr>
          <p:cNvCxnSpPr/>
          <p:nvPr/>
        </p:nvCxnSpPr>
        <p:spPr>
          <a:xfrm>
            <a:off x="7647140" y="5668027"/>
            <a:ext cx="36889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7DB57-0981-8E9B-A7A0-41F44583A140}"/>
              </a:ext>
            </a:extLst>
          </p:cNvPr>
          <p:cNvCxnSpPr>
            <a:cxnSpLocks/>
          </p:cNvCxnSpPr>
          <p:nvPr/>
        </p:nvCxnSpPr>
        <p:spPr>
          <a:xfrm flipV="1">
            <a:off x="7799540" y="3526077"/>
            <a:ext cx="0" cy="22943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73ACE509-95E1-BDC8-D669-A491999483D4}"/>
              </a:ext>
            </a:extLst>
          </p:cNvPr>
          <p:cNvSpPr/>
          <p:nvPr/>
        </p:nvSpPr>
        <p:spPr>
          <a:xfrm flipH="1">
            <a:off x="7796883" y="4685782"/>
            <a:ext cx="6933717" cy="2069923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9E1A885-E116-9DA2-7FAD-F4B3BD952ABD}"/>
              </a:ext>
            </a:extLst>
          </p:cNvPr>
          <p:cNvSpPr/>
          <p:nvPr/>
        </p:nvSpPr>
        <p:spPr>
          <a:xfrm flipH="1" flipV="1">
            <a:off x="7796882" y="1644041"/>
            <a:ext cx="2768821" cy="402398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E8AC29-875A-6321-0C26-EF0797FC5CBC}"/>
              </a:ext>
            </a:extLst>
          </p:cNvPr>
          <p:cNvCxnSpPr>
            <a:cxnSpLocks/>
          </p:cNvCxnSpPr>
          <p:nvPr/>
        </p:nvCxnSpPr>
        <p:spPr>
          <a:xfrm>
            <a:off x="8292230" y="4099345"/>
            <a:ext cx="0" cy="1568682"/>
          </a:xfrm>
          <a:prstGeom prst="line">
            <a:avLst/>
          </a:prstGeom>
          <a:ln w="3492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F349B92-E116-BE93-0C17-767B8796C3B9}"/>
              </a:ext>
            </a:extLst>
          </p:cNvPr>
          <p:cNvSpPr txBox="1"/>
          <p:nvPr/>
        </p:nvSpPr>
        <p:spPr>
          <a:xfrm>
            <a:off x="10145037" y="3565757"/>
            <a:ext cx="145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baseline="-25000" dirty="0">
                <a:solidFill>
                  <a:srgbClr val="FF0000"/>
                </a:solidFill>
              </a:rPr>
              <a:t>Albedo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B2671F-7967-408B-25B6-ADD2A2685BB3}"/>
              </a:ext>
            </a:extLst>
          </p:cNvPr>
          <p:cNvSpPr txBox="1"/>
          <p:nvPr/>
        </p:nvSpPr>
        <p:spPr>
          <a:xfrm>
            <a:off x="10145037" y="3874462"/>
            <a:ext cx="145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B0F0"/>
                </a:solidFill>
              </a:rPr>
              <a:t>P</a:t>
            </a:r>
            <a:r>
              <a:rPr lang="en-US" baseline="-25000" dirty="0">
                <a:solidFill>
                  <a:srgbClr val="00B0F0"/>
                </a:solidFill>
              </a:rPr>
              <a:t>Transmission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F8C5B1-8F3E-92A2-AA91-F11688C53F39}"/>
              </a:ext>
            </a:extLst>
          </p:cNvPr>
          <p:cNvSpPr txBox="1"/>
          <p:nvPr/>
        </p:nvSpPr>
        <p:spPr>
          <a:xfrm>
            <a:off x="8544557" y="5702316"/>
            <a:ext cx="233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Shielding thickness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EA31C6-F70A-F93D-4317-8B567F01AA5C}"/>
              </a:ext>
            </a:extLst>
          </p:cNvPr>
          <p:cNvSpPr txBox="1"/>
          <p:nvPr/>
        </p:nvSpPr>
        <p:spPr>
          <a:xfrm rot="16200000">
            <a:off x="6323800" y="3914679"/>
            <a:ext cx="233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Probability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F371DB-B805-4980-3CB5-F4A9B858321E}"/>
              </a:ext>
            </a:extLst>
          </p:cNvPr>
          <p:cNvSpPr txBox="1"/>
          <p:nvPr/>
        </p:nvSpPr>
        <p:spPr>
          <a:xfrm>
            <a:off x="8113532" y="3492930"/>
            <a:ext cx="129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Optimized thickness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16E2F6-7BE7-89BD-5C93-9208A4DA5274}"/>
              </a:ext>
            </a:extLst>
          </p:cNvPr>
          <p:cNvSpPr txBox="1"/>
          <p:nvPr/>
        </p:nvSpPr>
        <p:spPr>
          <a:xfrm>
            <a:off x="548490" y="1577555"/>
            <a:ext cx="5182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Want to find an easy way to find the right </a:t>
            </a:r>
            <a:r>
              <a:rPr lang="en-US" b="1" dirty="0">
                <a:solidFill>
                  <a:srgbClr val="666666"/>
                </a:solidFill>
              </a:rPr>
              <a:t>material</a:t>
            </a:r>
            <a:r>
              <a:rPr lang="en-US" dirty="0">
                <a:solidFill>
                  <a:srgbClr val="666666"/>
                </a:solidFill>
              </a:rPr>
              <a:t> and shielding </a:t>
            </a:r>
            <a:r>
              <a:rPr lang="en-US" b="1" dirty="0">
                <a:solidFill>
                  <a:srgbClr val="666666"/>
                </a:solidFill>
              </a:rPr>
              <a:t>thickness</a:t>
            </a:r>
            <a:r>
              <a:rPr lang="en-US" dirty="0">
                <a:solidFill>
                  <a:srgbClr val="666666"/>
                </a:solidFill>
              </a:rPr>
              <a:t> for a specific requirement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Performance depends on transmission and albedo, which have </a:t>
            </a:r>
            <a:r>
              <a:rPr lang="en-US" b="1" dirty="0">
                <a:solidFill>
                  <a:srgbClr val="666666"/>
                </a:solidFill>
              </a:rPr>
              <a:t>opposite trends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algn="just"/>
            <a:endParaRPr lang="en-US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to pinpoint the correct material and thickness?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F69A187-CD64-C918-1E6F-866964A6D5D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96885" y="1520002"/>
              <a:ext cx="3539170" cy="14506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7457">
                      <a:extLst>
                        <a:ext uri="{9D8B030D-6E8A-4147-A177-3AD203B41FA5}">
                          <a16:colId xmlns:a16="http://schemas.microsoft.com/office/drawing/2014/main" val="3961720220"/>
                        </a:ext>
                      </a:extLst>
                    </a:gridCol>
                    <a:gridCol w="2251713">
                      <a:extLst>
                        <a:ext uri="{9D8B030D-6E8A-4147-A177-3AD203B41FA5}">
                          <a16:colId xmlns:a16="http://schemas.microsoft.com/office/drawing/2014/main" val="2568834245"/>
                        </a:ext>
                      </a:extLst>
                    </a:gridCol>
                  </a:tblGrid>
                  <a:tr h="251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Shielding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196425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External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5131035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  <m:sup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1680951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Side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  <m:sup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64288967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Interstack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7616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F69A187-CD64-C918-1E6F-866964A6D5D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96885" y="1520002"/>
              <a:ext cx="3539170" cy="14506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7457">
                      <a:extLst>
                        <a:ext uri="{9D8B030D-6E8A-4147-A177-3AD203B41FA5}">
                          <a16:colId xmlns:a16="http://schemas.microsoft.com/office/drawing/2014/main" val="3961720220"/>
                        </a:ext>
                      </a:extLst>
                    </a:gridCol>
                    <a:gridCol w="2251713">
                      <a:extLst>
                        <a:ext uri="{9D8B030D-6E8A-4147-A177-3AD203B41FA5}">
                          <a16:colId xmlns:a16="http://schemas.microsoft.com/office/drawing/2014/main" val="2568834245"/>
                        </a:ext>
                      </a:extLst>
                    </a:gridCol>
                  </a:tblGrid>
                  <a:tr h="251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Shielding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196425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External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865" t="-100000" r="-1124" b="-38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5131035"/>
                      </a:ext>
                    </a:extLst>
                  </a:tr>
                  <a:tr h="34823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865" t="-148148" r="-1124" b="-1851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1680951"/>
                      </a:ext>
                    </a:extLst>
                  </a:tr>
                  <a:tr h="34823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Side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865" t="-239286" r="-1124" b="-7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4288967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Interstack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865" t="-475000" r="-1124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1632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D85C78-133A-906E-4229-A39573BC110F}"/>
              </a:ext>
            </a:extLst>
          </p:cNvPr>
          <p:cNvCxnSpPr/>
          <p:nvPr/>
        </p:nvCxnSpPr>
        <p:spPr>
          <a:xfrm>
            <a:off x="7647140" y="5668027"/>
            <a:ext cx="36889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7DB57-0981-8E9B-A7A0-41F44583A140}"/>
              </a:ext>
            </a:extLst>
          </p:cNvPr>
          <p:cNvCxnSpPr>
            <a:cxnSpLocks/>
          </p:cNvCxnSpPr>
          <p:nvPr/>
        </p:nvCxnSpPr>
        <p:spPr>
          <a:xfrm flipV="1">
            <a:off x="7799540" y="3526077"/>
            <a:ext cx="0" cy="22943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73ACE509-95E1-BDC8-D669-A491999483D4}"/>
              </a:ext>
            </a:extLst>
          </p:cNvPr>
          <p:cNvSpPr/>
          <p:nvPr/>
        </p:nvSpPr>
        <p:spPr>
          <a:xfrm flipH="1">
            <a:off x="7823267" y="5157723"/>
            <a:ext cx="911997" cy="1020607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9E1A885-E116-9DA2-7FAD-F4B3BD952ABD}"/>
              </a:ext>
            </a:extLst>
          </p:cNvPr>
          <p:cNvSpPr/>
          <p:nvPr/>
        </p:nvSpPr>
        <p:spPr>
          <a:xfrm flipH="1" flipV="1">
            <a:off x="7796881" y="1644041"/>
            <a:ext cx="6952515" cy="402398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349B92-E116-BE93-0C17-767B8796C3B9}"/>
              </a:ext>
            </a:extLst>
          </p:cNvPr>
          <p:cNvSpPr txBox="1"/>
          <p:nvPr/>
        </p:nvSpPr>
        <p:spPr>
          <a:xfrm>
            <a:off x="10145037" y="3565757"/>
            <a:ext cx="145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baseline="-25000" dirty="0">
                <a:solidFill>
                  <a:srgbClr val="FF0000"/>
                </a:solidFill>
              </a:rPr>
              <a:t>Albedo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B2671F-7967-408B-25B6-ADD2A2685BB3}"/>
              </a:ext>
            </a:extLst>
          </p:cNvPr>
          <p:cNvSpPr txBox="1"/>
          <p:nvPr/>
        </p:nvSpPr>
        <p:spPr>
          <a:xfrm>
            <a:off x="10145037" y="3874462"/>
            <a:ext cx="145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B0F0"/>
                </a:solidFill>
              </a:rPr>
              <a:t>P</a:t>
            </a:r>
            <a:r>
              <a:rPr lang="en-US" baseline="-25000" dirty="0">
                <a:solidFill>
                  <a:srgbClr val="00B0F0"/>
                </a:solidFill>
              </a:rPr>
              <a:t>Transmission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F8C5B1-8F3E-92A2-AA91-F11688C53F39}"/>
              </a:ext>
            </a:extLst>
          </p:cNvPr>
          <p:cNvSpPr txBox="1"/>
          <p:nvPr/>
        </p:nvSpPr>
        <p:spPr>
          <a:xfrm>
            <a:off x="8544557" y="5702316"/>
            <a:ext cx="233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Shielding thickness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EA31C6-F70A-F93D-4317-8B567F01AA5C}"/>
              </a:ext>
            </a:extLst>
          </p:cNvPr>
          <p:cNvSpPr txBox="1"/>
          <p:nvPr/>
        </p:nvSpPr>
        <p:spPr>
          <a:xfrm rot="16200000">
            <a:off x="6323800" y="3914679"/>
            <a:ext cx="233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Probability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F371DB-B805-4980-3CB5-F4A9B858321E}"/>
              </a:ext>
            </a:extLst>
          </p:cNvPr>
          <p:cNvSpPr txBox="1"/>
          <p:nvPr/>
        </p:nvSpPr>
        <p:spPr>
          <a:xfrm>
            <a:off x="8355240" y="3489113"/>
            <a:ext cx="129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Optimized thickness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701C00-FFD3-DC0E-4436-C67B5EC27356}"/>
              </a:ext>
            </a:extLst>
          </p:cNvPr>
          <p:cNvCxnSpPr>
            <a:cxnSpLocks/>
          </p:cNvCxnSpPr>
          <p:nvPr/>
        </p:nvCxnSpPr>
        <p:spPr>
          <a:xfrm>
            <a:off x="8273003" y="5157723"/>
            <a:ext cx="2987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E8AC29-875A-6321-0C26-EF0797FC5CBC}"/>
              </a:ext>
            </a:extLst>
          </p:cNvPr>
          <p:cNvCxnSpPr>
            <a:cxnSpLocks/>
          </p:cNvCxnSpPr>
          <p:nvPr/>
        </p:nvCxnSpPr>
        <p:spPr>
          <a:xfrm>
            <a:off x="8962373" y="4099345"/>
            <a:ext cx="0" cy="1568682"/>
          </a:xfrm>
          <a:prstGeom prst="line">
            <a:avLst/>
          </a:prstGeom>
          <a:ln w="3492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7BDFC1F-C73F-D212-E5CA-B59158C2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80" y="7043061"/>
            <a:ext cx="4599233" cy="42010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BF6791-0D91-ACC9-D62C-21710A762647}"/>
              </a:ext>
            </a:extLst>
          </p:cNvPr>
          <p:cNvSpPr txBox="1"/>
          <p:nvPr/>
        </p:nvSpPr>
        <p:spPr>
          <a:xfrm>
            <a:off x="548490" y="1577555"/>
            <a:ext cx="51821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However, the optimal performance is always given by the </a:t>
            </a:r>
            <a:r>
              <a:rPr lang="en-US" b="1" dirty="0">
                <a:solidFill>
                  <a:srgbClr val="666666"/>
                </a:solidFill>
              </a:rPr>
              <a:t>saturated albedo probability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algn="just"/>
            <a:endParaRPr lang="en-US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60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to pinpoint the correct material and thickness?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F69A187-CD64-C918-1E6F-866964A6D5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4314407"/>
                  </p:ext>
                </p:extLst>
              </p:nvPr>
            </p:nvGraphicFramePr>
            <p:xfrm>
              <a:off x="7730748" y="-4771795"/>
              <a:ext cx="3539170" cy="14506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7457">
                      <a:extLst>
                        <a:ext uri="{9D8B030D-6E8A-4147-A177-3AD203B41FA5}">
                          <a16:colId xmlns:a16="http://schemas.microsoft.com/office/drawing/2014/main" val="3961720220"/>
                        </a:ext>
                      </a:extLst>
                    </a:gridCol>
                    <a:gridCol w="2251713">
                      <a:extLst>
                        <a:ext uri="{9D8B030D-6E8A-4147-A177-3AD203B41FA5}">
                          <a16:colId xmlns:a16="http://schemas.microsoft.com/office/drawing/2014/main" val="2568834245"/>
                        </a:ext>
                      </a:extLst>
                    </a:gridCol>
                  </a:tblGrid>
                  <a:tr h="251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Shielding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196425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External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5131035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  <m:sup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1680951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Side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  <m:sup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sv-SE" sz="9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64288967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Interstack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9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900" b="0" i="1" smtClean="0">
                                        <a:solidFill>
                                          <a:schemeClr val="accent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7616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F69A187-CD64-C918-1E6F-866964A6D5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4314407"/>
                  </p:ext>
                </p:extLst>
              </p:nvPr>
            </p:nvGraphicFramePr>
            <p:xfrm>
              <a:off x="7730748" y="-4771795"/>
              <a:ext cx="3539170" cy="14506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7457">
                      <a:extLst>
                        <a:ext uri="{9D8B030D-6E8A-4147-A177-3AD203B41FA5}">
                          <a16:colId xmlns:a16="http://schemas.microsoft.com/office/drawing/2014/main" val="3961720220"/>
                        </a:ext>
                      </a:extLst>
                    </a:gridCol>
                    <a:gridCol w="2251713">
                      <a:extLst>
                        <a:ext uri="{9D8B030D-6E8A-4147-A177-3AD203B41FA5}">
                          <a16:colId xmlns:a16="http://schemas.microsoft.com/office/drawing/2014/main" val="2568834245"/>
                        </a:ext>
                      </a:extLst>
                    </a:gridCol>
                  </a:tblGrid>
                  <a:tr h="251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Shielding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/>
                            <a:t>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196425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External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303" t="-105000" r="-1124" b="-3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5131035"/>
                      </a:ext>
                    </a:extLst>
                  </a:tr>
                  <a:tr h="34823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303" t="-151852" r="-1124" b="-18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1680951"/>
                      </a:ext>
                    </a:extLst>
                  </a:tr>
                  <a:tr h="34823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Side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303" t="-242857" r="-1124" b="-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4288967"/>
                      </a:ext>
                    </a:extLst>
                  </a:tr>
                  <a:tr h="251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dirty="0">
                              <a:solidFill>
                                <a:schemeClr val="tx1"/>
                              </a:solidFill>
                            </a:rPr>
                            <a:t>Interstack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303" t="-480000" r="-1124" b="-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1632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D85C78-133A-906E-4229-A39573BC110F}"/>
              </a:ext>
            </a:extLst>
          </p:cNvPr>
          <p:cNvCxnSpPr/>
          <p:nvPr/>
        </p:nvCxnSpPr>
        <p:spPr>
          <a:xfrm>
            <a:off x="7581003" y="-623770"/>
            <a:ext cx="36889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E7DB57-0981-8E9B-A7A0-41F44583A140}"/>
              </a:ext>
            </a:extLst>
          </p:cNvPr>
          <p:cNvCxnSpPr>
            <a:cxnSpLocks/>
          </p:cNvCxnSpPr>
          <p:nvPr/>
        </p:nvCxnSpPr>
        <p:spPr>
          <a:xfrm flipV="1">
            <a:off x="7733403" y="-2765720"/>
            <a:ext cx="0" cy="22943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73ACE509-95E1-BDC8-D669-A491999483D4}"/>
              </a:ext>
            </a:extLst>
          </p:cNvPr>
          <p:cNvSpPr/>
          <p:nvPr/>
        </p:nvSpPr>
        <p:spPr>
          <a:xfrm flipH="1">
            <a:off x="7757130" y="-1134074"/>
            <a:ext cx="911997" cy="1020607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9E1A885-E116-9DA2-7FAD-F4B3BD952ABD}"/>
              </a:ext>
            </a:extLst>
          </p:cNvPr>
          <p:cNvSpPr/>
          <p:nvPr/>
        </p:nvSpPr>
        <p:spPr>
          <a:xfrm flipH="1" flipV="1">
            <a:off x="7730744" y="-4647756"/>
            <a:ext cx="6952515" cy="402398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349B92-E116-BE93-0C17-767B8796C3B9}"/>
              </a:ext>
            </a:extLst>
          </p:cNvPr>
          <p:cNvSpPr txBox="1"/>
          <p:nvPr/>
        </p:nvSpPr>
        <p:spPr>
          <a:xfrm>
            <a:off x="10078900" y="-2726040"/>
            <a:ext cx="145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baseline="-25000" dirty="0">
                <a:solidFill>
                  <a:srgbClr val="FF0000"/>
                </a:solidFill>
              </a:rPr>
              <a:t>Albedo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B2671F-7967-408B-25B6-ADD2A2685BB3}"/>
              </a:ext>
            </a:extLst>
          </p:cNvPr>
          <p:cNvSpPr txBox="1"/>
          <p:nvPr/>
        </p:nvSpPr>
        <p:spPr>
          <a:xfrm>
            <a:off x="10078900" y="-2417335"/>
            <a:ext cx="145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B0F0"/>
                </a:solidFill>
              </a:rPr>
              <a:t>P</a:t>
            </a:r>
            <a:r>
              <a:rPr lang="en-US" baseline="-25000" dirty="0">
                <a:solidFill>
                  <a:srgbClr val="00B0F0"/>
                </a:solidFill>
              </a:rPr>
              <a:t>Transmission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F8C5B1-8F3E-92A2-AA91-F11688C53F39}"/>
              </a:ext>
            </a:extLst>
          </p:cNvPr>
          <p:cNvSpPr txBox="1"/>
          <p:nvPr/>
        </p:nvSpPr>
        <p:spPr>
          <a:xfrm>
            <a:off x="8478420" y="-589481"/>
            <a:ext cx="233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Shielding thickness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EA31C6-F70A-F93D-4317-8B567F01AA5C}"/>
              </a:ext>
            </a:extLst>
          </p:cNvPr>
          <p:cNvSpPr txBox="1"/>
          <p:nvPr/>
        </p:nvSpPr>
        <p:spPr>
          <a:xfrm rot="16200000">
            <a:off x="6257663" y="-2377118"/>
            <a:ext cx="233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Probability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F371DB-B805-4980-3CB5-F4A9B858321E}"/>
              </a:ext>
            </a:extLst>
          </p:cNvPr>
          <p:cNvSpPr txBox="1"/>
          <p:nvPr/>
        </p:nvSpPr>
        <p:spPr>
          <a:xfrm>
            <a:off x="8289103" y="-2802684"/>
            <a:ext cx="129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Optimized thickness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701C00-FFD3-DC0E-4436-C67B5EC27356}"/>
              </a:ext>
            </a:extLst>
          </p:cNvPr>
          <p:cNvCxnSpPr>
            <a:cxnSpLocks/>
          </p:cNvCxnSpPr>
          <p:nvPr/>
        </p:nvCxnSpPr>
        <p:spPr>
          <a:xfrm>
            <a:off x="8206866" y="-1134074"/>
            <a:ext cx="2987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E8AC29-875A-6321-0C26-EF0797FC5CBC}"/>
              </a:ext>
            </a:extLst>
          </p:cNvPr>
          <p:cNvCxnSpPr>
            <a:cxnSpLocks/>
          </p:cNvCxnSpPr>
          <p:nvPr/>
        </p:nvCxnSpPr>
        <p:spPr>
          <a:xfrm>
            <a:off x="8896236" y="-2192452"/>
            <a:ext cx="0" cy="1568682"/>
          </a:xfrm>
          <a:prstGeom prst="line">
            <a:avLst/>
          </a:prstGeom>
          <a:ln w="3492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7B73571-E70D-1943-0CB9-A1CC1DD0C130}"/>
              </a:ext>
            </a:extLst>
          </p:cNvPr>
          <p:cNvSpPr txBox="1"/>
          <p:nvPr/>
        </p:nvSpPr>
        <p:spPr>
          <a:xfrm>
            <a:off x="548490" y="1577555"/>
            <a:ext cx="51821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Therefore, if this information is combined with </a:t>
            </a:r>
            <a:r>
              <a:rPr lang="en-US" b="1" dirty="0">
                <a:solidFill>
                  <a:srgbClr val="666666"/>
                </a:solidFill>
              </a:rPr>
              <a:t>transmission</a:t>
            </a:r>
            <a:r>
              <a:rPr lang="en-US" dirty="0">
                <a:solidFill>
                  <a:srgbClr val="666666"/>
                </a:solidFill>
              </a:rPr>
              <a:t>, we have everything we need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algn="just"/>
            <a:endParaRPr lang="en-US" b="1" dirty="0">
              <a:solidFill>
                <a:srgbClr val="66666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39E19-92EA-6380-28F1-A91F8A896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340" y="1793618"/>
            <a:ext cx="4599233" cy="42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36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Shielding investigation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10D2D-C5CE-E105-CE17-4564EE1F0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065" y="1318832"/>
            <a:ext cx="3654933" cy="5018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E5A182-2F6A-8217-BFB5-F4439744FEFD}"/>
              </a:ext>
            </a:extLst>
          </p:cNvPr>
          <p:cNvSpPr txBox="1"/>
          <p:nvPr/>
        </p:nvSpPr>
        <p:spPr>
          <a:xfrm>
            <a:off x="757235" y="2556302"/>
            <a:ext cx="41341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66666"/>
                </a:solidFill>
              </a:rPr>
              <a:t>General shielding model </a:t>
            </a:r>
            <a:r>
              <a:rPr lang="en-US" sz="1600" dirty="0">
                <a:solidFill>
                  <a:srgbClr val="666666"/>
                </a:solidFill>
              </a:rPr>
              <a:t>and </a:t>
            </a:r>
            <a:r>
              <a:rPr lang="en-US" sz="1600" b="1" dirty="0">
                <a:solidFill>
                  <a:srgbClr val="666666"/>
                </a:solidFill>
              </a:rPr>
              <a:t>metric</a:t>
            </a:r>
            <a:r>
              <a:rPr lang="en-US" sz="1600" dirty="0">
                <a:solidFill>
                  <a:srgbClr val="666666"/>
                </a:solidFill>
              </a:rPr>
              <a:t> for performance introduced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66666"/>
                </a:solidFill>
              </a:rPr>
              <a:t>Simplified calculations </a:t>
            </a:r>
            <a:r>
              <a:rPr lang="en-US" sz="1600" dirty="0">
                <a:solidFill>
                  <a:srgbClr val="666666"/>
                </a:solidFill>
              </a:rPr>
              <a:t>shown to compare well to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66666"/>
                </a:solidFill>
              </a:rPr>
              <a:t>Many shielding materials evaluated </a:t>
            </a:r>
            <a:r>
              <a:rPr lang="en-US" sz="1600" dirty="0">
                <a:solidFill>
                  <a:srgbClr val="666666"/>
                </a:solidFill>
              </a:rPr>
              <a:t>and method developed for finding appropriate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algn="l"/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5131398" cy="2462613"/>
          </a:xfrm>
        </p:spPr>
        <p:txBody>
          <a:bodyPr/>
          <a:lstStyle/>
          <a:p>
            <a:r>
              <a:rPr lang="en-GB" dirty="0"/>
              <a:t>V20 measurements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5939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88BA5-6F63-B267-7E0E-A074F326A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004" y="1791895"/>
            <a:ext cx="5456222" cy="453643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52BCC95-72C7-D838-2A9C-194AA5983CAF}"/>
              </a:ext>
            </a:extLst>
          </p:cNvPr>
          <p:cNvGrpSpPr/>
          <p:nvPr/>
        </p:nvGrpSpPr>
        <p:grpSpPr>
          <a:xfrm>
            <a:off x="8222003" y="4816264"/>
            <a:ext cx="3859459" cy="1741703"/>
            <a:chOff x="8222003" y="4816264"/>
            <a:chExt cx="3859459" cy="17417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7263DB-2E5A-B6BA-7C7F-010F74E07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392" t="18481" r="51586" b="59969"/>
            <a:stretch/>
          </p:blipFill>
          <p:spPr>
            <a:xfrm>
              <a:off x="9769387" y="4816264"/>
              <a:ext cx="2312075" cy="174170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6216C07-CBF8-18A2-7D49-C3816DBA22C7}"/>
                </a:ext>
              </a:extLst>
            </p:cNvPr>
            <p:cNvSpPr/>
            <p:nvPr/>
          </p:nvSpPr>
          <p:spPr>
            <a:xfrm rot="1273902" flipH="1">
              <a:off x="8222003" y="5310193"/>
              <a:ext cx="2734909" cy="805070"/>
            </a:xfrm>
            <a:prstGeom prst="arc">
              <a:avLst>
                <a:gd name="adj1" fmla="val 15925918"/>
                <a:gd name="adj2" fmla="val 21061310"/>
              </a:avLst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FF5A3-9C26-0D49-CAF5-E93E126996C8}"/>
              </a:ext>
            </a:extLst>
          </p:cNvPr>
          <p:cNvGrpSpPr/>
          <p:nvPr/>
        </p:nvGrpSpPr>
        <p:grpSpPr>
          <a:xfrm>
            <a:off x="5659132" y="1562256"/>
            <a:ext cx="4829244" cy="2287291"/>
            <a:chOff x="5659132" y="1562256"/>
            <a:chExt cx="4829244" cy="22872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B6B4F9-91AB-E74D-487E-EAE2F092A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748" t="18481" r="10685" b="59615"/>
            <a:stretch/>
          </p:blipFill>
          <p:spPr>
            <a:xfrm>
              <a:off x="5659132" y="1562256"/>
              <a:ext cx="2606772" cy="17776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FC2811E8-57E7-730E-C280-CA00B765A41B}"/>
                </a:ext>
              </a:extLst>
            </p:cNvPr>
            <p:cNvSpPr/>
            <p:nvPr/>
          </p:nvSpPr>
          <p:spPr>
            <a:xfrm rot="587005">
              <a:off x="8015009" y="3044477"/>
              <a:ext cx="2473367" cy="805070"/>
            </a:xfrm>
            <a:prstGeom prst="arc">
              <a:avLst>
                <a:gd name="adj1" fmla="val 11561009"/>
                <a:gd name="adj2" fmla="val 19931038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45DF09-DA00-8F2A-D888-FD84F1A9C131}"/>
              </a:ext>
            </a:extLst>
          </p:cNvPr>
          <p:cNvGrpSpPr/>
          <p:nvPr/>
        </p:nvGrpSpPr>
        <p:grpSpPr>
          <a:xfrm>
            <a:off x="10630650" y="41174"/>
            <a:ext cx="1478147" cy="1976531"/>
            <a:chOff x="10630650" y="41174"/>
            <a:chExt cx="1478147" cy="19765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E22CA7-3B5F-39CF-F414-642F38969768}"/>
                </a:ext>
              </a:extLst>
            </p:cNvPr>
            <p:cNvSpPr txBox="1"/>
            <p:nvPr/>
          </p:nvSpPr>
          <p:spPr>
            <a:xfrm>
              <a:off x="11023437" y="41174"/>
              <a:ext cx="1085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Coated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A379626-61C7-BCFA-182C-9BA1742FE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80229" y="424771"/>
              <a:ext cx="1426056" cy="99588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DFCA8F-C9FC-516B-E269-52A28D3661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21016" y="518356"/>
              <a:ext cx="950149" cy="469335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DDCE9C-9AFA-8F45-0660-6391CD7AC6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7746" y="498458"/>
              <a:ext cx="934243" cy="440499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462694-1548-CBAD-B20B-DCC6AE833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02240" y="584022"/>
              <a:ext cx="904654" cy="483818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4288F0-D298-A13C-45CE-97B0F7FDF5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0144" y="632756"/>
              <a:ext cx="969633" cy="551403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8D314E-EFD6-6C72-4CA3-41358A7BB8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2197" y="679500"/>
              <a:ext cx="996708" cy="596712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EC3FFA8-D714-B43C-CE17-F1CCDC7934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43128" y="498458"/>
              <a:ext cx="245979" cy="300116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A159261-F3A2-0A6A-29F4-D5B7ECF31B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2236" y="547371"/>
              <a:ext cx="905129" cy="455486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5CC8E39C-BDDD-59AF-BADF-D9B7D8D2C5F1}"/>
                </a:ext>
              </a:extLst>
            </p:cNvPr>
            <p:cNvSpPr/>
            <p:nvPr/>
          </p:nvSpPr>
          <p:spPr>
            <a:xfrm rot="3779884">
              <a:off x="10741236" y="1204783"/>
              <a:ext cx="702336" cy="923508"/>
            </a:xfrm>
            <a:prstGeom prst="arc">
              <a:avLst>
                <a:gd name="adj1" fmla="val 17036763"/>
                <a:gd name="adj2" fmla="val 1630908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05FDED-7A80-1032-9188-E48B3E76C17B}"/>
              </a:ext>
            </a:extLst>
          </p:cNvPr>
          <p:cNvGrpSpPr/>
          <p:nvPr/>
        </p:nvGrpSpPr>
        <p:grpSpPr>
          <a:xfrm>
            <a:off x="9033928" y="73501"/>
            <a:ext cx="1850136" cy="1944203"/>
            <a:chOff x="9033928" y="73501"/>
            <a:chExt cx="1850136" cy="194420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43B6DD-EC46-99E2-8AAC-8C5DFCB4D05D}"/>
                </a:ext>
              </a:extLst>
            </p:cNvPr>
            <p:cNvSpPr txBox="1"/>
            <p:nvPr/>
          </p:nvSpPr>
          <p:spPr>
            <a:xfrm>
              <a:off x="9104154" y="73501"/>
              <a:ext cx="17799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Non-coated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3C321E-F2A1-AD8F-FA16-5AFB9A4EF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33928" y="424771"/>
              <a:ext cx="1426056" cy="99588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57F48DC-88BF-0E52-9723-15AF0C5FF2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68566" y="521257"/>
              <a:ext cx="425543" cy="620270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925196E-B15D-1E85-3F84-1454882C6A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2691" y="553533"/>
              <a:ext cx="845859" cy="434158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555B0718-6893-5832-04D3-32D8D1E120B7}"/>
                </a:ext>
              </a:extLst>
            </p:cNvPr>
            <p:cNvSpPr/>
            <p:nvPr/>
          </p:nvSpPr>
          <p:spPr>
            <a:xfrm rot="17820116" flipH="1">
              <a:off x="9736042" y="1204782"/>
              <a:ext cx="702336" cy="923508"/>
            </a:xfrm>
            <a:prstGeom prst="arc">
              <a:avLst>
                <a:gd name="adj1" fmla="val 17036763"/>
                <a:gd name="adj2" fmla="val 1630908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4CEB82-49C4-7607-578C-6335A69D1D2A}"/>
              </a:ext>
            </a:extLst>
          </p:cNvPr>
          <p:cNvSpPr txBox="1"/>
          <p:nvPr/>
        </p:nvSpPr>
        <p:spPr>
          <a:xfrm>
            <a:off x="457624" y="1598783"/>
            <a:ext cx="459853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 purpose of the measurements was to study </a:t>
            </a:r>
            <a:r>
              <a:rPr lang="en-US" sz="1600" b="1" dirty="0">
                <a:solidFill>
                  <a:srgbClr val="666666"/>
                </a:solidFill>
              </a:rPr>
              <a:t>efficiency</a:t>
            </a:r>
            <a:r>
              <a:rPr lang="en-US" sz="1600" dirty="0">
                <a:solidFill>
                  <a:srgbClr val="666666"/>
                </a:solidFill>
              </a:rPr>
              <a:t>, </a:t>
            </a:r>
            <a:r>
              <a:rPr lang="en-US" sz="1600" b="1" dirty="0">
                <a:solidFill>
                  <a:srgbClr val="666666"/>
                </a:solidFill>
              </a:rPr>
              <a:t>energy lineshape</a:t>
            </a:r>
            <a:r>
              <a:rPr lang="en-US" sz="1600" dirty="0">
                <a:solidFill>
                  <a:srgbClr val="666666"/>
                </a:solidFill>
              </a:rPr>
              <a:t> and </a:t>
            </a:r>
            <a:r>
              <a:rPr lang="en-US" sz="1600" b="1" dirty="0">
                <a:solidFill>
                  <a:srgbClr val="666666"/>
                </a:solidFill>
              </a:rPr>
              <a:t>energy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This was done at the </a:t>
            </a:r>
            <a:r>
              <a:rPr lang="en-US" sz="1600" b="1" dirty="0">
                <a:solidFill>
                  <a:srgbClr val="666666"/>
                </a:solidFill>
              </a:rPr>
              <a:t>ESS test-beamline V20</a:t>
            </a:r>
            <a:r>
              <a:rPr lang="en-US" sz="1600" dirty="0">
                <a:solidFill>
                  <a:srgbClr val="666666"/>
                </a:solidFill>
              </a:rPr>
              <a:t> at HZB in Germany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At the end of the beamline, there was a section where it was possible to setup your </a:t>
            </a:r>
            <a:r>
              <a:rPr lang="en-US" sz="1600" b="1" dirty="0">
                <a:solidFill>
                  <a:srgbClr val="666666"/>
                </a:solidFill>
              </a:rPr>
              <a:t>local equipment</a:t>
            </a:r>
          </a:p>
          <a:p>
            <a:pPr algn="l"/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We used a series of slits to contain a               </a:t>
            </a:r>
            <a:r>
              <a:rPr lang="en-US" sz="1600" b="1" dirty="0">
                <a:solidFill>
                  <a:srgbClr val="666666"/>
                </a:solidFill>
              </a:rPr>
              <a:t>6 cm x 1 cm beam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This thin beam was then chopped into </a:t>
            </a:r>
            <a:r>
              <a:rPr lang="en-US" sz="1600" b="1" dirty="0">
                <a:solidFill>
                  <a:srgbClr val="666666"/>
                </a:solidFill>
              </a:rPr>
              <a:t>~10 µm short pulses</a:t>
            </a:r>
            <a:r>
              <a:rPr lang="en-US" sz="1600" dirty="0">
                <a:solidFill>
                  <a:srgbClr val="666666"/>
                </a:solidFill>
              </a:rPr>
              <a:t> hitting either the </a:t>
            </a:r>
            <a:r>
              <a:rPr lang="en-US" sz="1600" b="1" dirty="0">
                <a:solidFill>
                  <a:srgbClr val="666666"/>
                </a:solidFill>
              </a:rPr>
              <a:t>Multi-Grid detector</a:t>
            </a:r>
            <a:r>
              <a:rPr lang="en-US" sz="1600" dirty="0">
                <a:solidFill>
                  <a:srgbClr val="666666"/>
                </a:solidFill>
              </a:rPr>
              <a:t> or the </a:t>
            </a:r>
            <a:r>
              <a:rPr lang="en-US" sz="1600" b="1" dirty="0">
                <a:solidFill>
                  <a:srgbClr val="666666"/>
                </a:solidFill>
              </a:rPr>
              <a:t>Helium-3 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Efficiency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3729E7-5DE9-0CEC-98AB-1DC88F95EFDE}"/>
              </a:ext>
            </a:extLst>
          </p:cNvPr>
          <p:cNvCxnSpPr>
            <a:cxnSpLocks/>
          </p:cNvCxnSpPr>
          <p:nvPr/>
        </p:nvCxnSpPr>
        <p:spPr>
          <a:xfrm>
            <a:off x="4430903" y="3555682"/>
            <a:ext cx="6676132" cy="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E29496-3931-3620-BAC9-D3318C769C87}"/>
              </a:ext>
            </a:extLst>
          </p:cNvPr>
          <p:cNvSpPr txBox="1"/>
          <p:nvPr/>
        </p:nvSpPr>
        <p:spPr>
          <a:xfrm>
            <a:off x="1204840" y="3162823"/>
            <a:ext cx="2295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666666"/>
                </a:solidFill>
              </a:rPr>
              <a:t>Efficiency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8D643-19F4-933F-1184-C05DA686ADEA}"/>
              </a:ext>
            </a:extLst>
          </p:cNvPr>
          <p:cNvSpPr txBox="1"/>
          <p:nvPr/>
        </p:nvSpPr>
        <p:spPr>
          <a:xfrm>
            <a:off x="5570447" y="2748871"/>
            <a:ext cx="4467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666666"/>
                </a:solidFill>
              </a:rPr>
              <a:t>Recorded neutrons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66354C-32B2-48B4-08CA-321582EB73AA}"/>
              </a:ext>
            </a:extLst>
          </p:cNvPr>
          <p:cNvSpPr txBox="1"/>
          <p:nvPr/>
        </p:nvSpPr>
        <p:spPr>
          <a:xfrm>
            <a:off x="5660540" y="3615508"/>
            <a:ext cx="4148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666666"/>
                </a:solidFill>
              </a:rPr>
              <a:t>Incident neutrons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FDEC38E-CA26-557F-A0D4-352C17E89CD2}"/>
              </a:ext>
            </a:extLst>
          </p:cNvPr>
          <p:cNvCxnSpPr>
            <a:cxnSpLocks/>
          </p:cNvCxnSpPr>
          <p:nvPr/>
        </p:nvCxnSpPr>
        <p:spPr>
          <a:xfrm>
            <a:off x="3712744" y="3456757"/>
            <a:ext cx="417533" cy="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233207-E1FE-4189-A49B-21EE3E6F0929}"/>
              </a:ext>
            </a:extLst>
          </p:cNvPr>
          <p:cNvCxnSpPr>
            <a:cxnSpLocks/>
          </p:cNvCxnSpPr>
          <p:nvPr/>
        </p:nvCxnSpPr>
        <p:spPr>
          <a:xfrm>
            <a:off x="3712744" y="3639058"/>
            <a:ext cx="417533" cy="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8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Efficiency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3729E7-5DE9-0CEC-98AB-1DC88F95EFDE}"/>
              </a:ext>
            </a:extLst>
          </p:cNvPr>
          <p:cNvCxnSpPr>
            <a:cxnSpLocks/>
          </p:cNvCxnSpPr>
          <p:nvPr/>
        </p:nvCxnSpPr>
        <p:spPr>
          <a:xfrm>
            <a:off x="4430903" y="3555682"/>
            <a:ext cx="6676132" cy="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E29496-3931-3620-BAC9-D3318C769C87}"/>
              </a:ext>
            </a:extLst>
          </p:cNvPr>
          <p:cNvSpPr txBox="1"/>
          <p:nvPr/>
        </p:nvSpPr>
        <p:spPr>
          <a:xfrm>
            <a:off x="1204840" y="3162823"/>
            <a:ext cx="2295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666666"/>
                </a:solidFill>
              </a:rPr>
              <a:t>Efficiency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65F68-1A29-2D9B-DCF0-C186410E16FE}"/>
              </a:ext>
            </a:extLst>
          </p:cNvPr>
          <p:cNvCxnSpPr>
            <a:cxnSpLocks/>
          </p:cNvCxnSpPr>
          <p:nvPr/>
        </p:nvCxnSpPr>
        <p:spPr>
          <a:xfrm>
            <a:off x="3712744" y="3456757"/>
            <a:ext cx="417533" cy="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31B938-6B6F-4E2C-9F90-EAF2C0FE2A84}"/>
              </a:ext>
            </a:extLst>
          </p:cNvPr>
          <p:cNvCxnSpPr>
            <a:cxnSpLocks/>
          </p:cNvCxnSpPr>
          <p:nvPr/>
        </p:nvCxnSpPr>
        <p:spPr>
          <a:xfrm>
            <a:off x="3712744" y="3639058"/>
            <a:ext cx="417533" cy="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8EDEEBA-EDC7-E758-F5BA-C2EA6841E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82" r="45070"/>
          <a:stretch/>
        </p:blipFill>
        <p:spPr>
          <a:xfrm>
            <a:off x="6689566" y="1720670"/>
            <a:ext cx="1638022" cy="1767447"/>
          </a:xfrm>
          <a:prstGeom prst="rect">
            <a:avLst/>
          </a:prstGeom>
        </p:spPr>
      </p:pic>
      <p:sp>
        <p:nvSpPr>
          <p:cNvPr id="13" name="Cross 12">
            <a:extLst>
              <a:ext uri="{FF2B5EF4-FFF2-40B4-BE49-F238E27FC236}">
                <a16:creationId xmlns:a16="http://schemas.microsoft.com/office/drawing/2014/main" id="{0760D943-3C46-B842-D570-AAEAFB41215E}"/>
              </a:ext>
            </a:extLst>
          </p:cNvPr>
          <p:cNvSpPr/>
          <p:nvPr/>
        </p:nvSpPr>
        <p:spPr>
          <a:xfrm rot="2722950">
            <a:off x="5919146" y="4399190"/>
            <a:ext cx="568736" cy="548381"/>
          </a:xfrm>
          <a:prstGeom prst="plus">
            <a:avLst>
              <a:gd name="adj" fmla="val 404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15D692-B9F3-8228-EC9C-C273C687F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0" t="19383"/>
          <a:stretch/>
        </p:blipFill>
        <p:spPr>
          <a:xfrm>
            <a:off x="4524853" y="4042663"/>
            <a:ext cx="1283757" cy="1660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2AA7C3-B23E-D156-F898-325F27213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40"/>
          <a:stretch/>
        </p:blipFill>
        <p:spPr>
          <a:xfrm>
            <a:off x="9032372" y="4042663"/>
            <a:ext cx="1850463" cy="13758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B1FA96-5B4A-9406-9600-F44BB0EEE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149" y="4049563"/>
            <a:ext cx="1850463" cy="1427126"/>
          </a:xfrm>
          <a:prstGeom prst="rect">
            <a:avLst/>
          </a:prstGeom>
        </p:spPr>
      </p:pic>
      <p:sp>
        <p:nvSpPr>
          <p:cNvPr id="18" name="Cross 17">
            <a:extLst>
              <a:ext uri="{FF2B5EF4-FFF2-40B4-BE49-F238E27FC236}">
                <a16:creationId xmlns:a16="http://schemas.microsoft.com/office/drawing/2014/main" id="{B3196CFC-702E-883D-AE10-346A2AE85CC9}"/>
              </a:ext>
            </a:extLst>
          </p:cNvPr>
          <p:cNvSpPr/>
          <p:nvPr/>
        </p:nvSpPr>
        <p:spPr>
          <a:xfrm rot="2722950">
            <a:off x="8438124" y="4373112"/>
            <a:ext cx="568736" cy="548381"/>
          </a:xfrm>
          <a:prstGeom prst="plus">
            <a:avLst>
              <a:gd name="adj" fmla="val 404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9205A-082E-657F-CB03-3A547D765846}"/>
              </a:ext>
            </a:extLst>
          </p:cNvPr>
          <p:cNvSpPr txBox="1"/>
          <p:nvPr/>
        </p:nvSpPr>
        <p:spPr>
          <a:xfrm>
            <a:off x="4309457" y="3685406"/>
            <a:ext cx="204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Helium-3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C2A23-B3EB-957E-0D47-AC7D1DA03826}"/>
              </a:ext>
            </a:extLst>
          </p:cNvPr>
          <p:cNvSpPr txBox="1"/>
          <p:nvPr/>
        </p:nvSpPr>
        <p:spPr>
          <a:xfrm>
            <a:off x="6493100" y="3673331"/>
            <a:ext cx="216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Helium-3 efficiency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C607A1-8C5A-6838-3B2C-FB1424F7F9A7}"/>
              </a:ext>
            </a:extLst>
          </p:cNvPr>
          <p:cNvSpPr txBox="1"/>
          <p:nvPr/>
        </p:nvSpPr>
        <p:spPr>
          <a:xfrm>
            <a:off x="8937985" y="3658608"/>
            <a:ext cx="216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Beam monitor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B76234-2776-F4C1-70F0-8820E9A660A3}"/>
              </a:ext>
            </a:extLst>
          </p:cNvPr>
          <p:cNvSpPr txBox="1"/>
          <p:nvPr/>
        </p:nvSpPr>
        <p:spPr>
          <a:xfrm>
            <a:off x="6746106" y="1347888"/>
            <a:ext cx="204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Multi-Grid data</a:t>
            </a:r>
          </a:p>
        </p:txBody>
      </p:sp>
    </p:spTree>
    <p:extLst>
      <p:ext uri="{BB962C8B-B14F-4D97-AF65-F5344CB8AC3E}">
        <p14:creationId xmlns:p14="http://schemas.microsoft.com/office/powerpoint/2010/main" val="32595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Efficiency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3729E7-5DE9-0CEC-98AB-1DC88F95EFDE}"/>
              </a:ext>
            </a:extLst>
          </p:cNvPr>
          <p:cNvCxnSpPr>
            <a:cxnSpLocks/>
          </p:cNvCxnSpPr>
          <p:nvPr/>
        </p:nvCxnSpPr>
        <p:spPr>
          <a:xfrm>
            <a:off x="1031628" y="3623482"/>
            <a:ext cx="4006524" cy="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8EDEEBA-EDC7-E758-F5BA-C2EA6841E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82" r="45070"/>
          <a:stretch/>
        </p:blipFill>
        <p:spPr>
          <a:xfrm>
            <a:off x="2387112" y="2522242"/>
            <a:ext cx="983020" cy="1060692"/>
          </a:xfrm>
          <a:prstGeom prst="rect">
            <a:avLst/>
          </a:prstGeom>
        </p:spPr>
      </p:pic>
      <p:sp>
        <p:nvSpPr>
          <p:cNvPr id="13" name="Cross 12">
            <a:extLst>
              <a:ext uri="{FF2B5EF4-FFF2-40B4-BE49-F238E27FC236}">
                <a16:creationId xmlns:a16="http://schemas.microsoft.com/office/drawing/2014/main" id="{0760D943-3C46-B842-D570-AAEAFB41215E}"/>
              </a:ext>
            </a:extLst>
          </p:cNvPr>
          <p:cNvSpPr/>
          <p:nvPr/>
        </p:nvSpPr>
        <p:spPr>
          <a:xfrm rot="2722950">
            <a:off x="1924762" y="4129693"/>
            <a:ext cx="341314" cy="329098"/>
          </a:xfrm>
          <a:prstGeom prst="plus">
            <a:avLst>
              <a:gd name="adj" fmla="val 404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15D692-B9F3-8228-EC9C-C273C687F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0" t="19383"/>
          <a:stretch/>
        </p:blipFill>
        <p:spPr>
          <a:xfrm>
            <a:off x="1088010" y="3915732"/>
            <a:ext cx="770417" cy="9963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2AA7C3-B23E-D156-F898-325F27213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40"/>
          <a:stretch/>
        </p:blipFill>
        <p:spPr>
          <a:xfrm>
            <a:off x="3793092" y="3915732"/>
            <a:ext cx="1110512" cy="825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B1FA96-5B4A-9406-9600-F44BB0EEE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645" y="3919873"/>
            <a:ext cx="1110512" cy="856456"/>
          </a:xfrm>
          <a:prstGeom prst="rect">
            <a:avLst/>
          </a:prstGeom>
        </p:spPr>
      </p:pic>
      <p:sp>
        <p:nvSpPr>
          <p:cNvPr id="18" name="Cross 17">
            <a:extLst>
              <a:ext uri="{FF2B5EF4-FFF2-40B4-BE49-F238E27FC236}">
                <a16:creationId xmlns:a16="http://schemas.microsoft.com/office/drawing/2014/main" id="{B3196CFC-702E-883D-AE10-346A2AE85CC9}"/>
              </a:ext>
            </a:extLst>
          </p:cNvPr>
          <p:cNvSpPr/>
          <p:nvPr/>
        </p:nvSpPr>
        <p:spPr>
          <a:xfrm rot="2722950">
            <a:off x="3436468" y="4114043"/>
            <a:ext cx="341314" cy="329098"/>
          </a:xfrm>
          <a:prstGeom prst="plus">
            <a:avLst>
              <a:gd name="adj" fmla="val 404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9205A-082E-657F-CB03-3A547D765846}"/>
              </a:ext>
            </a:extLst>
          </p:cNvPr>
          <p:cNvSpPr txBox="1"/>
          <p:nvPr/>
        </p:nvSpPr>
        <p:spPr>
          <a:xfrm>
            <a:off x="958745" y="3701333"/>
            <a:ext cx="1227694" cy="14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Helium-3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C2A23-B3EB-957E-0D47-AC7D1DA03826}"/>
              </a:ext>
            </a:extLst>
          </p:cNvPr>
          <p:cNvSpPr txBox="1"/>
          <p:nvPr/>
        </p:nvSpPr>
        <p:spPr>
          <a:xfrm>
            <a:off x="2269207" y="3694086"/>
            <a:ext cx="1301704" cy="14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Helium-3 efficiency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C607A1-8C5A-6838-3B2C-FB1424F7F9A7}"/>
              </a:ext>
            </a:extLst>
          </p:cNvPr>
          <p:cNvSpPr txBox="1"/>
          <p:nvPr/>
        </p:nvSpPr>
        <p:spPr>
          <a:xfrm>
            <a:off x="3736448" y="3685250"/>
            <a:ext cx="1301704" cy="14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Beam monitor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B76234-2776-F4C1-70F0-8820E9A660A3}"/>
              </a:ext>
            </a:extLst>
          </p:cNvPr>
          <p:cNvSpPr txBox="1"/>
          <p:nvPr/>
        </p:nvSpPr>
        <p:spPr>
          <a:xfrm>
            <a:off x="2421043" y="2298526"/>
            <a:ext cx="1227694" cy="14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Multi-Grid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4AEDB5-48E2-8A2A-3BB8-12B1FB79D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872" y="2237351"/>
            <a:ext cx="5686068" cy="3191326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CA3C5435-F95B-2496-4188-ABA55C4104DF}"/>
              </a:ext>
            </a:extLst>
          </p:cNvPr>
          <p:cNvSpPr/>
          <p:nvPr/>
        </p:nvSpPr>
        <p:spPr>
          <a:xfrm>
            <a:off x="5247871" y="3429000"/>
            <a:ext cx="750175" cy="37158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37F14151-67F2-D105-DFC7-962B5CDEA0CB}"/>
              </a:ext>
            </a:extLst>
          </p:cNvPr>
          <p:cNvSpPr/>
          <p:nvPr/>
        </p:nvSpPr>
        <p:spPr>
          <a:xfrm flipH="1">
            <a:off x="7178461" y="1693987"/>
            <a:ext cx="1216885" cy="1444892"/>
          </a:xfrm>
          <a:prstGeom prst="arc">
            <a:avLst>
              <a:gd name="adj1" fmla="val 18885736"/>
              <a:gd name="adj2" fmla="val 2120778"/>
            </a:avLst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127F2A-0B0B-E629-6445-4E2D6A03442A}"/>
              </a:ext>
            </a:extLst>
          </p:cNvPr>
          <p:cNvSpPr txBox="1"/>
          <p:nvPr/>
        </p:nvSpPr>
        <p:spPr>
          <a:xfrm>
            <a:off x="7003729" y="1615141"/>
            <a:ext cx="345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Saturation in helium-3 tube</a:t>
            </a:r>
          </a:p>
        </p:txBody>
      </p:sp>
    </p:spTree>
    <p:extLst>
      <p:ext uri="{BB962C8B-B14F-4D97-AF65-F5344CB8AC3E}">
        <p14:creationId xmlns:p14="http://schemas.microsoft.com/office/powerpoint/2010/main" val="2336765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546473" cy="507076"/>
          </a:xfrm>
        </p:spPr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2A0B319-D60F-6B94-185F-1E0AAC2E98A0}"/>
              </a:ext>
            </a:extLst>
          </p:cNvPr>
          <p:cNvSpPr txBox="1"/>
          <p:nvPr/>
        </p:nvSpPr>
        <p:spPr>
          <a:xfrm>
            <a:off x="1103709" y="1438102"/>
            <a:ext cx="602742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Work concerns the continued development of the boron-10 based </a:t>
            </a:r>
            <a:r>
              <a:rPr lang="en-US" sz="1600" b="1" dirty="0">
                <a:solidFill>
                  <a:srgbClr val="666666"/>
                </a:solidFill>
              </a:rPr>
              <a:t>Multi-Grid technology</a:t>
            </a:r>
            <a:r>
              <a:rPr lang="en-US" sz="1600" dirty="0">
                <a:solidFill>
                  <a:srgbClr val="666666"/>
                </a:solidFill>
              </a:rPr>
              <a:t>, a large area cold to epithermal neutron detector intended for </a:t>
            </a:r>
            <a:r>
              <a:rPr lang="en-US" sz="1600" b="1" dirty="0">
                <a:solidFill>
                  <a:srgbClr val="666666"/>
                </a:solidFill>
              </a:rPr>
              <a:t>neutron spectroscopy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 development was prompted by the </a:t>
            </a:r>
            <a:r>
              <a:rPr lang="en-US" sz="1600" b="1" dirty="0">
                <a:solidFill>
                  <a:srgbClr val="666666"/>
                </a:solidFill>
              </a:rPr>
              <a:t>price uncertainty </a:t>
            </a:r>
            <a:r>
              <a:rPr lang="en-US" sz="1600" dirty="0">
                <a:solidFill>
                  <a:srgbClr val="666666"/>
                </a:solidFill>
              </a:rPr>
              <a:t>of helium-3 and expected </a:t>
            </a:r>
            <a:r>
              <a:rPr lang="en-US" sz="1600" b="1" dirty="0">
                <a:solidFill>
                  <a:srgbClr val="666666"/>
                </a:solidFill>
              </a:rPr>
              <a:t>high flux </a:t>
            </a:r>
            <a:r>
              <a:rPr lang="en-US" sz="1600" dirty="0">
                <a:solidFill>
                  <a:srgbClr val="666666"/>
                </a:solidFill>
              </a:rPr>
              <a:t>at ESS, and began around 2010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 purpose was to design a </a:t>
            </a:r>
            <a:r>
              <a:rPr lang="en-US" sz="1600" b="1" dirty="0">
                <a:solidFill>
                  <a:srgbClr val="666666"/>
                </a:solidFill>
              </a:rPr>
              <a:t>simple</a:t>
            </a:r>
            <a:r>
              <a:rPr lang="en-US" sz="1600" dirty="0">
                <a:solidFill>
                  <a:srgbClr val="666666"/>
                </a:solidFill>
              </a:rPr>
              <a:t> and </a:t>
            </a:r>
            <a:r>
              <a:rPr lang="en-US" sz="1600" b="1" dirty="0">
                <a:solidFill>
                  <a:srgbClr val="666666"/>
                </a:solidFill>
              </a:rPr>
              <a:t>scalable</a:t>
            </a:r>
            <a:r>
              <a:rPr lang="en-US" sz="1600" dirty="0">
                <a:solidFill>
                  <a:srgbClr val="666666"/>
                </a:solidFill>
              </a:rPr>
              <a:t> neutron detector at </a:t>
            </a:r>
            <a:r>
              <a:rPr lang="en-US" sz="1600" b="1" dirty="0">
                <a:solidFill>
                  <a:srgbClr val="666666"/>
                </a:solidFill>
              </a:rPr>
              <a:t>low cost </a:t>
            </a:r>
            <a:r>
              <a:rPr lang="en-US" sz="1600" dirty="0">
                <a:solidFill>
                  <a:srgbClr val="666666"/>
                </a:solidFill>
              </a:rPr>
              <a:t>to replace helium-3 based detectors, with a high performance and </a:t>
            </a:r>
            <a:r>
              <a:rPr lang="en-US" sz="1600" b="1" dirty="0">
                <a:solidFill>
                  <a:srgbClr val="666666"/>
                </a:solidFill>
              </a:rPr>
              <a:t>high count rate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My work concerns </a:t>
            </a:r>
            <a:r>
              <a:rPr lang="en-US" sz="1600" b="1" dirty="0">
                <a:solidFill>
                  <a:srgbClr val="666666"/>
                </a:solidFill>
              </a:rPr>
              <a:t>detector characterization </a:t>
            </a:r>
            <a:r>
              <a:rPr lang="en-US" sz="1600" dirty="0">
                <a:solidFill>
                  <a:srgbClr val="666666"/>
                </a:solidFill>
              </a:rPr>
              <a:t>and </a:t>
            </a:r>
            <a:r>
              <a:rPr lang="en-US" sz="1600" b="1" dirty="0">
                <a:solidFill>
                  <a:srgbClr val="666666"/>
                </a:solidFill>
              </a:rPr>
              <a:t>selection of design parameters</a:t>
            </a:r>
            <a:r>
              <a:rPr lang="en-US" sz="1600" dirty="0">
                <a:solidFill>
                  <a:srgbClr val="666666"/>
                </a:solidFill>
              </a:rPr>
              <a:t>, primarily focused towards CSPEC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 main points includes </a:t>
            </a:r>
            <a:r>
              <a:rPr lang="en-US" sz="1600" b="1" dirty="0">
                <a:solidFill>
                  <a:srgbClr val="666666"/>
                </a:solidFill>
              </a:rPr>
              <a:t>signal-to-background</a:t>
            </a:r>
            <a:r>
              <a:rPr lang="en-US" sz="1600" dirty="0">
                <a:solidFill>
                  <a:srgbClr val="666666"/>
                </a:solidFill>
              </a:rPr>
              <a:t>, </a:t>
            </a:r>
            <a:r>
              <a:rPr lang="en-US" sz="1600" b="1" dirty="0">
                <a:solidFill>
                  <a:srgbClr val="666666"/>
                </a:solidFill>
              </a:rPr>
              <a:t>energy lineshape </a:t>
            </a:r>
            <a:r>
              <a:rPr lang="en-US" sz="1600" dirty="0">
                <a:solidFill>
                  <a:srgbClr val="666666"/>
                </a:solidFill>
              </a:rPr>
              <a:t>and </a:t>
            </a:r>
            <a:r>
              <a:rPr lang="en-US" sz="1600" b="1" dirty="0">
                <a:solidFill>
                  <a:srgbClr val="666666"/>
                </a:solidFill>
              </a:rPr>
              <a:t>energy resolution</a:t>
            </a:r>
            <a:r>
              <a:rPr lang="en-US" sz="1600" dirty="0">
                <a:solidFill>
                  <a:srgbClr val="666666"/>
                </a:solidFill>
              </a:rPr>
              <a:t>, and how to optimize these parameters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F1D800-DE1C-390C-6D98-ECC2281A3AD7}"/>
              </a:ext>
            </a:extLst>
          </p:cNvPr>
          <p:cNvGrpSpPr/>
          <p:nvPr/>
        </p:nvGrpSpPr>
        <p:grpSpPr>
          <a:xfrm>
            <a:off x="1941548" y="1585143"/>
            <a:ext cx="4495014" cy="758481"/>
            <a:chOff x="1941548" y="1585143"/>
            <a:chExt cx="4495014" cy="75848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BBA77B9-78BA-68CD-2BFD-607BA17557E3}"/>
                </a:ext>
              </a:extLst>
            </p:cNvPr>
            <p:cNvSpPr/>
            <p:nvPr/>
          </p:nvSpPr>
          <p:spPr>
            <a:xfrm>
              <a:off x="4079861" y="1900564"/>
              <a:ext cx="2356701" cy="443060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2257415-4E3B-DBC1-6A4E-FD4D38E21542}"/>
                </a:ext>
              </a:extLst>
            </p:cNvPr>
            <p:cNvSpPr/>
            <p:nvPr/>
          </p:nvSpPr>
          <p:spPr>
            <a:xfrm>
              <a:off x="1941548" y="1585143"/>
              <a:ext cx="2356701" cy="555805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003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Internal scattering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5FADE-0896-4401-F414-2A7596B5563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1" b="8864"/>
          <a:stretch/>
        </p:blipFill>
        <p:spPr>
          <a:xfrm>
            <a:off x="7874978" y="1294636"/>
            <a:ext cx="3864028" cy="48839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2B1F57-6EA7-33D7-93F5-4EE842C042D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r="50000" b="8863"/>
          <a:stretch/>
        </p:blipFill>
        <p:spPr>
          <a:xfrm>
            <a:off x="7406581" y="7162022"/>
            <a:ext cx="4027625" cy="4750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CA12D-F409-77F6-85DE-7B5FB7D5DD80}"/>
              </a:ext>
            </a:extLst>
          </p:cNvPr>
          <p:cNvSpPr txBox="1"/>
          <p:nvPr/>
        </p:nvSpPr>
        <p:spPr>
          <a:xfrm>
            <a:off x="700867" y="1610587"/>
            <a:ext cx="41341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During normal operation, the directly absorbed neutrons and internally scattered neutrons are </a:t>
            </a:r>
            <a:r>
              <a:rPr lang="en-US" sz="1600" b="1" dirty="0">
                <a:solidFill>
                  <a:srgbClr val="666666"/>
                </a:solidFill>
              </a:rPr>
              <a:t>mixed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algn="l"/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Internal scattering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BA3334-2E0D-B84F-DBCB-CB1488108C6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1" b="8864"/>
          <a:stretch/>
        </p:blipFill>
        <p:spPr>
          <a:xfrm>
            <a:off x="7874978" y="-5141015"/>
            <a:ext cx="3864028" cy="48839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633268-7935-AAB2-4E11-EDA4EA23169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r="50000" b="8863"/>
          <a:stretch/>
        </p:blipFill>
        <p:spPr>
          <a:xfrm>
            <a:off x="7406581" y="1231469"/>
            <a:ext cx="4027625" cy="4750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891C34-2F94-BDA5-82E2-04ECF823D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80"/>
          <a:stretch/>
        </p:blipFill>
        <p:spPr>
          <a:xfrm>
            <a:off x="5577976" y="7318611"/>
            <a:ext cx="6103528" cy="4336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08EC0A-513D-D440-A3AA-457E0B59D959}"/>
              </a:ext>
            </a:extLst>
          </p:cNvPr>
          <p:cNvSpPr txBox="1"/>
          <p:nvPr/>
        </p:nvSpPr>
        <p:spPr>
          <a:xfrm>
            <a:off x="700867" y="1610587"/>
            <a:ext cx="4134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However, in our setup at V20 they were mostly </a:t>
            </a:r>
            <a:r>
              <a:rPr lang="en-US" sz="1600" b="1" dirty="0">
                <a:solidFill>
                  <a:srgbClr val="666666"/>
                </a:solidFill>
              </a:rPr>
              <a:t>separated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algn="l"/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11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Internal scattering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52E1AD-F464-7544-5559-761E5045832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r="50000" b="8863"/>
          <a:stretch/>
        </p:blipFill>
        <p:spPr>
          <a:xfrm>
            <a:off x="7406581" y="-5038712"/>
            <a:ext cx="4027625" cy="47503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61FED-339C-E537-FAF8-C9CBC5115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80"/>
          <a:stretch/>
        </p:blipFill>
        <p:spPr>
          <a:xfrm>
            <a:off x="5577976" y="1614477"/>
            <a:ext cx="6103528" cy="43360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46FBE5-2839-6882-D84C-4988F82616AD}"/>
              </a:ext>
            </a:extLst>
          </p:cNvPr>
          <p:cNvGrpSpPr/>
          <p:nvPr/>
        </p:nvGrpSpPr>
        <p:grpSpPr>
          <a:xfrm>
            <a:off x="7589557" y="2118305"/>
            <a:ext cx="2990672" cy="2334402"/>
            <a:chOff x="7589557" y="2118305"/>
            <a:chExt cx="2990672" cy="23344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182599-BF54-9014-5D34-647B58FD4401}"/>
                </a:ext>
              </a:extLst>
            </p:cNvPr>
            <p:cNvSpPr txBox="1"/>
            <p:nvPr/>
          </p:nvSpPr>
          <p:spPr>
            <a:xfrm>
              <a:off x="8556935" y="2118305"/>
              <a:ext cx="2023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0000"/>
                  </a:solidFill>
                </a:rPr>
                <a:t>Scattered neutrons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CAE9A5B-48C0-E75D-D41D-28648BAF785F}"/>
                </a:ext>
              </a:extLst>
            </p:cNvPr>
            <p:cNvSpPr/>
            <p:nvPr/>
          </p:nvSpPr>
          <p:spPr>
            <a:xfrm rot="19163918">
              <a:off x="7589557" y="2745644"/>
              <a:ext cx="1098493" cy="488219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73B5EAC-3FDD-7477-4A87-2381E309E20F}"/>
                </a:ext>
              </a:extLst>
            </p:cNvPr>
            <p:cNvSpPr/>
            <p:nvPr/>
          </p:nvSpPr>
          <p:spPr>
            <a:xfrm rot="16914618" flipV="1">
              <a:off x="8452987" y="3689598"/>
              <a:ext cx="1098493" cy="427725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chemeClr val="bg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11F246-BD7C-AB7E-FD69-3F0D8B14F373}"/>
                </a:ext>
              </a:extLst>
            </p:cNvPr>
            <p:cNvSpPr txBox="1"/>
            <p:nvPr/>
          </p:nvSpPr>
          <p:spPr>
            <a:xfrm>
              <a:off x="8244337" y="2991088"/>
              <a:ext cx="2023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</a:rPr>
                <a:t>Direct beam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B4F2D-29F7-BA19-1440-CB7909BA799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r="50000" b="8863"/>
          <a:stretch/>
        </p:blipFill>
        <p:spPr>
          <a:xfrm>
            <a:off x="7406581" y="-4881963"/>
            <a:ext cx="4027625" cy="475037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86377BA-8A17-F3ED-E1D5-3CB124BCA525}"/>
              </a:ext>
            </a:extLst>
          </p:cNvPr>
          <p:cNvGrpSpPr/>
          <p:nvPr/>
        </p:nvGrpSpPr>
        <p:grpSpPr>
          <a:xfrm>
            <a:off x="5783709" y="6941038"/>
            <a:ext cx="5376037" cy="4417159"/>
            <a:chOff x="6648555" y="1599508"/>
            <a:chExt cx="5376037" cy="44171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A9C3E8C-9936-1586-3B78-C789FCA2A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737"/>
            <a:stretch/>
          </p:blipFill>
          <p:spPr>
            <a:xfrm>
              <a:off x="6648555" y="1955800"/>
              <a:ext cx="5290641" cy="40608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B39794-557A-D191-2D78-6A2BF521227E}"/>
                </a:ext>
              </a:extLst>
            </p:cNvPr>
            <p:cNvSpPr/>
            <p:nvPr/>
          </p:nvSpPr>
          <p:spPr>
            <a:xfrm>
              <a:off x="10287000" y="2074334"/>
              <a:ext cx="1380067" cy="1312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F253BA-B9FA-0799-EDC3-6B75AC846993}"/>
                </a:ext>
              </a:extLst>
            </p:cNvPr>
            <p:cNvSpPr txBox="1"/>
            <p:nvPr/>
          </p:nvSpPr>
          <p:spPr>
            <a:xfrm>
              <a:off x="10183092" y="209107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Full data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8231372-F4E8-3173-465F-CDEB4B71C7C4}"/>
                </a:ext>
              </a:extLst>
            </p:cNvPr>
            <p:cNvSpPr txBox="1"/>
            <p:nvPr/>
          </p:nvSpPr>
          <p:spPr>
            <a:xfrm>
              <a:off x="10189120" y="243501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Scattered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5B5E19-E68E-AD58-696B-61E73DC00531}"/>
                </a:ext>
              </a:extLst>
            </p:cNvPr>
            <p:cNvSpPr txBox="1"/>
            <p:nvPr/>
          </p:nvSpPr>
          <p:spPr>
            <a:xfrm>
              <a:off x="10183091" y="2770285"/>
              <a:ext cx="1501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Direct beam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E986F90-87AE-A6AF-CA05-3A4130F7DCBD}"/>
                </a:ext>
              </a:extLst>
            </p:cNvPr>
            <p:cNvSpPr txBox="1"/>
            <p:nvPr/>
          </p:nvSpPr>
          <p:spPr>
            <a:xfrm>
              <a:off x="10183092" y="309903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Helium-3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6F9362-B2D5-F20A-2F5B-D4A3CF9EA913}"/>
                </a:ext>
              </a:extLst>
            </p:cNvPr>
            <p:cNvSpPr txBox="1"/>
            <p:nvPr/>
          </p:nvSpPr>
          <p:spPr>
            <a:xfrm>
              <a:off x="8189192" y="1599508"/>
              <a:ext cx="383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Close up on a peak at 1.5 Å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16A7946-5F6E-EC82-3FBE-D58A089451A8}"/>
              </a:ext>
            </a:extLst>
          </p:cNvPr>
          <p:cNvSpPr txBox="1"/>
          <p:nvPr/>
        </p:nvSpPr>
        <p:spPr>
          <a:xfrm>
            <a:off x="700867" y="1610587"/>
            <a:ext cx="41341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However, in our setup at V20 they were mostly </a:t>
            </a:r>
            <a:r>
              <a:rPr lang="en-US" sz="1600" b="1" dirty="0">
                <a:solidFill>
                  <a:srgbClr val="666666"/>
                </a:solidFill>
              </a:rPr>
              <a:t>separated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algn="l"/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27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Internal scattering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52E1AD-F464-7544-5559-761E5045832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r="50000" b="8863"/>
          <a:stretch/>
        </p:blipFill>
        <p:spPr>
          <a:xfrm>
            <a:off x="7406581" y="-5038712"/>
            <a:ext cx="4027625" cy="47503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61FED-339C-E537-FAF8-C9CBC5115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80"/>
          <a:stretch/>
        </p:blipFill>
        <p:spPr>
          <a:xfrm>
            <a:off x="5577976" y="-4421235"/>
            <a:ext cx="6103528" cy="43360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46FBE5-2839-6882-D84C-4988F82616AD}"/>
              </a:ext>
            </a:extLst>
          </p:cNvPr>
          <p:cNvGrpSpPr/>
          <p:nvPr/>
        </p:nvGrpSpPr>
        <p:grpSpPr>
          <a:xfrm>
            <a:off x="7589557" y="-3917407"/>
            <a:ext cx="2990672" cy="2334402"/>
            <a:chOff x="7589557" y="2118305"/>
            <a:chExt cx="2990672" cy="23344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182599-BF54-9014-5D34-647B58FD4401}"/>
                </a:ext>
              </a:extLst>
            </p:cNvPr>
            <p:cNvSpPr txBox="1"/>
            <p:nvPr/>
          </p:nvSpPr>
          <p:spPr>
            <a:xfrm>
              <a:off x="8556935" y="2118305"/>
              <a:ext cx="2023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0000"/>
                  </a:solidFill>
                </a:rPr>
                <a:t>Scattered neutrons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CAE9A5B-48C0-E75D-D41D-28648BAF785F}"/>
                </a:ext>
              </a:extLst>
            </p:cNvPr>
            <p:cNvSpPr/>
            <p:nvPr/>
          </p:nvSpPr>
          <p:spPr>
            <a:xfrm rot="19163918">
              <a:off x="7589557" y="2745644"/>
              <a:ext cx="1098493" cy="488219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73B5EAC-3FDD-7477-4A87-2381E309E20F}"/>
                </a:ext>
              </a:extLst>
            </p:cNvPr>
            <p:cNvSpPr/>
            <p:nvPr/>
          </p:nvSpPr>
          <p:spPr>
            <a:xfrm rot="16914618" flipV="1">
              <a:off x="8452987" y="3689598"/>
              <a:ext cx="1098493" cy="427725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chemeClr val="bg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11F246-BD7C-AB7E-FD69-3F0D8B14F373}"/>
                </a:ext>
              </a:extLst>
            </p:cNvPr>
            <p:cNvSpPr txBox="1"/>
            <p:nvPr/>
          </p:nvSpPr>
          <p:spPr>
            <a:xfrm>
              <a:off x="8244337" y="2991088"/>
              <a:ext cx="2023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</a:rPr>
                <a:t>Direct beam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B4F2D-29F7-BA19-1440-CB7909BA799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r="50000" b="8863"/>
          <a:stretch/>
        </p:blipFill>
        <p:spPr>
          <a:xfrm>
            <a:off x="7406581" y="-4881963"/>
            <a:ext cx="4027625" cy="47503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1059F8-93A9-69A7-2348-B749155E9C17}"/>
              </a:ext>
            </a:extLst>
          </p:cNvPr>
          <p:cNvGrpSpPr/>
          <p:nvPr/>
        </p:nvGrpSpPr>
        <p:grpSpPr>
          <a:xfrm>
            <a:off x="5783709" y="1542721"/>
            <a:ext cx="5376037" cy="4417159"/>
            <a:chOff x="6648555" y="1599508"/>
            <a:chExt cx="5376037" cy="44171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8C405C-1163-DD56-58C2-23009CD8B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737"/>
            <a:stretch/>
          </p:blipFill>
          <p:spPr>
            <a:xfrm>
              <a:off x="6648555" y="1955800"/>
              <a:ext cx="5290641" cy="40608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604DF0-7256-FB0F-9BE3-6169EC96F174}"/>
                </a:ext>
              </a:extLst>
            </p:cNvPr>
            <p:cNvSpPr/>
            <p:nvPr/>
          </p:nvSpPr>
          <p:spPr>
            <a:xfrm>
              <a:off x="10287000" y="2074334"/>
              <a:ext cx="1380067" cy="1312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4B50A3-FF83-0719-51BA-6EBDCAF7C421}"/>
                </a:ext>
              </a:extLst>
            </p:cNvPr>
            <p:cNvSpPr txBox="1"/>
            <p:nvPr/>
          </p:nvSpPr>
          <p:spPr>
            <a:xfrm>
              <a:off x="10183092" y="209107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Full 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00C321-8EE7-FED0-1E8A-3BE6FB9E502C}"/>
                </a:ext>
              </a:extLst>
            </p:cNvPr>
            <p:cNvSpPr txBox="1"/>
            <p:nvPr/>
          </p:nvSpPr>
          <p:spPr>
            <a:xfrm>
              <a:off x="10189120" y="243501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Scattered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F06158-006F-4624-E53B-CEC6183F0A66}"/>
                </a:ext>
              </a:extLst>
            </p:cNvPr>
            <p:cNvSpPr txBox="1"/>
            <p:nvPr/>
          </p:nvSpPr>
          <p:spPr>
            <a:xfrm>
              <a:off x="10183091" y="2770285"/>
              <a:ext cx="1501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Direct beam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E7A429-B5F3-4AD1-B1B2-6C163CDF09D2}"/>
                </a:ext>
              </a:extLst>
            </p:cNvPr>
            <p:cNvSpPr txBox="1"/>
            <p:nvPr/>
          </p:nvSpPr>
          <p:spPr>
            <a:xfrm>
              <a:off x="10183092" y="309903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Helium-3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734C95-EEE6-1E7A-3C54-D9DDE4AC179B}"/>
                </a:ext>
              </a:extLst>
            </p:cNvPr>
            <p:cNvSpPr txBox="1"/>
            <p:nvPr/>
          </p:nvSpPr>
          <p:spPr>
            <a:xfrm>
              <a:off x="8189192" y="1599508"/>
              <a:ext cx="383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/>
                <a:t>Close up on a peak at 1.5 Å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38B607D-4F90-069A-F977-4F70C7FC1DEE}"/>
              </a:ext>
            </a:extLst>
          </p:cNvPr>
          <p:cNvSpPr txBox="1"/>
          <p:nvPr/>
        </p:nvSpPr>
        <p:spPr>
          <a:xfrm>
            <a:off x="700867" y="1610587"/>
            <a:ext cx="41341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This allowed a detailed study on how </a:t>
            </a:r>
            <a:r>
              <a:rPr lang="en-US" sz="1600" b="1" dirty="0">
                <a:solidFill>
                  <a:srgbClr val="666666"/>
                </a:solidFill>
              </a:rPr>
              <a:t>internal scattering </a:t>
            </a:r>
            <a:r>
              <a:rPr lang="en-US" sz="1600" dirty="0">
                <a:solidFill>
                  <a:srgbClr val="666666"/>
                </a:solidFill>
              </a:rPr>
              <a:t>affects the </a:t>
            </a:r>
            <a:r>
              <a:rPr lang="en-US" sz="1600" b="1" dirty="0">
                <a:solidFill>
                  <a:srgbClr val="666666"/>
                </a:solidFill>
              </a:rPr>
              <a:t>energy lineshape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algn="l"/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75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Internal scattering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52E1AD-F464-7544-5559-761E5045832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r="50000" b="8863"/>
          <a:stretch/>
        </p:blipFill>
        <p:spPr>
          <a:xfrm>
            <a:off x="7406581" y="-5038712"/>
            <a:ext cx="4027625" cy="47503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61FED-339C-E537-FAF8-C9CBC5115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80"/>
          <a:stretch/>
        </p:blipFill>
        <p:spPr>
          <a:xfrm>
            <a:off x="5577976" y="-4421235"/>
            <a:ext cx="6103528" cy="43360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46FBE5-2839-6882-D84C-4988F82616AD}"/>
              </a:ext>
            </a:extLst>
          </p:cNvPr>
          <p:cNvGrpSpPr/>
          <p:nvPr/>
        </p:nvGrpSpPr>
        <p:grpSpPr>
          <a:xfrm>
            <a:off x="7589557" y="-3917407"/>
            <a:ext cx="2990672" cy="2334402"/>
            <a:chOff x="7589557" y="2118305"/>
            <a:chExt cx="2990672" cy="23344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182599-BF54-9014-5D34-647B58FD4401}"/>
                </a:ext>
              </a:extLst>
            </p:cNvPr>
            <p:cNvSpPr txBox="1"/>
            <p:nvPr/>
          </p:nvSpPr>
          <p:spPr>
            <a:xfrm>
              <a:off x="8556935" y="2118305"/>
              <a:ext cx="2023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0000"/>
                  </a:solidFill>
                </a:rPr>
                <a:t>Scattered neutrons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CAE9A5B-48C0-E75D-D41D-28648BAF785F}"/>
                </a:ext>
              </a:extLst>
            </p:cNvPr>
            <p:cNvSpPr/>
            <p:nvPr/>
          </p:nvSpPr>
          <p:spPr>
            <a:xfrm rot="19163918">
              <a:off x="7589557" y="2745644"/>
              <a:ext cx="1098493" cy="488219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73B5EAC-3FDD-7477-4A87-2381E309E20F}"/>
                </a:ext>
              </a:extLst>
            </p:cNvPr>
            <p:cNvSpPr/>
            <p:nvPr/>
          </p:nvSpPr>
          <p:spPr>
            <a:xfrm rot="16914618" flipV="1">
              <a:off x="8452987" y="3689598"/>
              <a:ext cx="1098493" cy="427725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chemeClr val="bg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11F246-BD7C-AB7E-FD69-3F0D8B14F373}"/>
                </a:ext>
              </a:extLst>
            </p:cNvPr>
            <p:cNvSpPr txBox="1"/>
            <p:nvPr/>
          </p:nvSpPr>
          <p:spPr>
            <a:xfrm>
              <a:off x="8244337" y="2991088"/>
              <a:ext cx="2023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</a:rPr>
                <a:t>Direct beam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B4F2D-29F7-BA19-1440-CB7909BA799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r="50000" b="8863"/>
          <a:stretch/>
        </p:blipFill>
        <p:spPr>
          <a:xfrm>
            <a:off x="7406581" y="-4881963"/>
            <a:ext cx="4027625" cy="47503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8B607D-4F90-069A-F977-4F70C7FC1DEE}"/>
              </a:ext>
            </a:extLst>
          </p:cNvPr>
          <p:cNvSpPr txBox="1"/>
          <p:nvPr/>
        </p:nvSpPr>
        <p:spPr>
          <a:xfrm>
            <a:off x="700867" y="1610587"/>
            <a:ext cx="413417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Introduce Shoulder-to-Peak (</a:t>
            </a:r>
            <a:r>
              <a:rPr lang="en-US" sz="1600" b="1" dirty="0">
                <a:solidFill>
                  <a:srgbClr val="666666"/>
                </a:solidFill>
              </a:rPr>
              <a:t>SPR</a:t>
            </a:r>
            <a:r>
              <a:rPr lang="en-US" sz="1600" dirty="0">
                <a:solidFill>
                  <a:srgbClr val="666666"/>
                </a:solidFill>
              </a:rPr>
              <a:t>) metric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algn="l"/>
            <a:endParaRPr lang="en-US" sz="1600" dirty="0">
              <a:solidFill>
                <a:srgbClr val="666666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F3C161-917D-1FED-A99A-80E8D5ACD6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29"/>
          <a:stretch/>
        </p:blipFill>
        <p:spPr>
          <a:xfrm>
            <a:off x="6638584" y="1881650"/>
            <a:ext cx="4684000" cy="3585722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69325E07-F63C-6B71-5088-300DC328A426}"/>
              </a:ext>
            </a:extLst>
          </p:cNvPr>
          <p:cNvSpPr/>
          <p:nvPr/>
        </p:nvSpPr>
        <p:spPr>
          <a:xfrm>
            <a:off x="8326693" y="4105020"/>
            <a:ext cx="369494" cy="432147"/>
          </a:xfrm>
          <a:custGeom>
            <a:avLst/>
            <a:gdLst>
              <a:gd name="connsiteX0" fmla="*/ 4581 w 317732"/>
              <a:gd name="connsiteY0" fmla="*/ 325677 h 358808"/>
              <a:gd name="connsiteX1" fmla="*/ 29633 w 317732"/>
              <a:gd name="connsiteY1" fmla="*/ 294362 h 358808"/>
              <a:gd name="connsiteX2" fmla="*/ 42159 w 317732"/>
              <a:gd name="connsiteY2" fmla="*/ 275573 h 358808"/>
              <a:gd name="connsiteX3" fmla="*/ 79737 w 317732"/>
              <a:gd name="connsiteY3" fmla="*/ 237995 h 358808"/>
              <a:gd name="connsiteX4" fmla="*/ 104789 w 317732"/>
              <a:gd name="connsiteY4" fmla="*/ 200417 h 358808"/>
              <a:gd name="connsiteX5" fmla="*/ 142367 w 317732"/>
              <a:gd name="connsiteY5" fmla="*/ 169102 h 358808"/>
              <a:gd name="connsiteX6" fmla="*/ 167419 w 317732"/>
              <a:gd name="connsiteY6" fmla="*/ 137786 h 358808"/>
              <a:gd name="connsiteX7" fmla="*/ 198734 w 317732"/>
              <a:gd name="connsiteY7" fmla="*/ 81419 h 358808"/>
              <a:gd name="connsiteX8" fmla="*/ 211260 w 317732"/>
              <a:gd name="connsiteY8" fmla="*/ 62630 h 358808"/>
              <a:gd name="connsiteX9" fmla="*/ 248838 w 317732"/>
              <a:gd name="connsiteY9" fmla="*/ 37578 h 358808"/>
              <a:gd name="connsiteX10" fmla="*/ 267627 w 317732"/>
              <a:gd name="connsiteY10" fmla="*/ 25052 h 358808"/>
              <a:gd name="connsiteX11" fmla="*/ 298943 w 317732"/>
              <a:gd name="connsiteY11" fmla="*/ 0 h 358808"/>
              <a:gd name="connsiteX12" fmla="*/ 298943 w 317732"/>
              <a:gd name="connsiteY12" fmla="*/ 156576 h 358808"/>
              <a:gd name="connsiteX13" fmla="*/ 311469 w 317732"/>
              <a:gd name="connsiteY13" fmla="*/ 219206 h 358808"/>
              <a:gd name="connsiteX14" fmla="*/ 317732 w 317732"/>
              <a:gd name="connsiteY14" fmla="*/ 269310 h 358808"/>
              <a:gd name="connsiteX15" fmla="*/ 311469 w 317732"/>
              <a:gd name="connsiteY15" fmla="*/ 356992 h 358808"/>
              <a:gd name="connsiteX16" fmla="*/ 292680 w 317732"/>
              <a:gd name="connsiteY16" fmla="*/ 350729 h 358808"/>
              <a:gd name="connsiteX17" fmla="*/ 129841 w 317732"/>
              <a:gd name="connsiteY17" fmla="*/ 344466 h 358808"/>
              <a:gd name="connsiteX18" fmla="*/ 4581 w 317732"/>
              <a:gd name="connsiteY18" fmla="*/ 325677 h 35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732" h="358808">
                <a:moveTo>
                  <a:pt x="4581" y="325677"/>
                </a:moveTo>
                <a:cubicBezTo>
                  <a:pt x="-12120" y="317326"/>
                  <a:pt x="21612" y="305056"/>
                  <a:pt x="29633" y="294362"/>
                </a:cubicBezTo>
                <a:cubicBezTo>
                  <a:pt x="34149" y="288340"/>
                  <a:pt x="37158" y="281199"/>
                  <a:pt x="42159" y="275573"/>
                </a:cubicBezTo>
                <a:cubicBezTo>
                  <a:pt x="53928" y="262333"/>
                  <a:pt x="69911" y="252734"/>
                  <a:pt x="79737" y="237995"/>
                </a:cubicBezTo>
                <a:cubicBezTo>
                  <a:pt x="88088" y="225469"/>
                  <a:pt x="92263" y="208768"/>
                  <a:pt x="104789" y="200417"/>
                </a:cubicBezTo>
                <a:cubicBezTo>
                  <a:pt x="123264" y="188101"/>
                  <a:pt x="127297" y="187186"/>
                  <a:pt x="142367" y="169102"/>
                </a:cubicBezTo>
                <a:cubicBezTo>
                  <a:pt x="181880" y="121686"/>
                  <a:pt x="130969" y="174239"/>
                  <a:pt x="167419" y="137786"/>
                </a:cubicBezTo>
                <a:cubicBezTo>
                  <a:pt x="178443" y="104715"/>
                  <a:pt x="170020" y="124490"/>
                  <a:pt x="198734" y="81419"/>
                </a:cubicBezTo>
                <a:cubicBezTo>
                  <a:pt x="202909" y="75156"/>
                  <a:pt x="204997" y="66805"/>
                  <a:pt x="211260" y="62630"/>
                </a:cubicBezTo>
                <a:lnTo>
                  <a:pt x="248838" y="37578"/>
                </a:lnTo>
                <a:cubicBezTo>
                  <a:pt x="255101" y="33403"/>
                  <a:pt x="262304" y="30374"/>
                  <a:pt x="267627" y="25052"/>
                </a:cubicBezTo>
                <a:cubicBezTo>
                  <a:pt x="285477" y="7204"/>
                  <a:pt x="275241" y="15802"/>
                  <a:pt x="298943" y="0"/>
                </a:cubicBezTo>
                <a:cubicBezTo>
                  <a:pt x="290035" y="80172"/>
                  <a:pt x="289640" y="54244"/>
                  <a:pt x="298943" y="156576"/>
                </a:cubicBezTo>
                <a:cubicBezTo>
                  <a:pt x="304456" y="217223"/>
                  <a:pt x="303593" y="171953"/>
                  <a:pt x="311469" y="219206"/>
                </a:cubicBezTo>
                <a:cubicBezTo>
                  <a:pt x="314236" y="235808"/>
                  <a:pt x="315644" y="252609"/>
                  <a:pt x="317732" y="269310"/>
                </a:cubicBezTo>
                <a:cubicBezTo>
                  <a:pt x="315644" y="298537"/>
                  <a:pt x="320086" y="328986"/>
                  <a:pt x="311469" y="356992"/>
                </a:cubicBezTo>
                <a:cubicBezTo>
                  <a:pt x="309528" y="363302"/>
                  <a:pt x="299266" y="351183"/>
                  <a:pt x="292680" y="350729"/>
                </a:cubicBezTo>
                <a:cubicBezTo>
                  <a:pt x="238489" y="346992"/>
                  <a:pt x="184121" y="346554"/>
                  <a:pt x="129841" y="344466"/>
                </a:cubicBezTo>
                <a:cubicBezTo>
                  <a:pt x="44361" y="335918"/>
                  <a:pt x="21282" y="334028"/>
                  <a:pt x="4581" y="325677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78C11D0-8A6D-A241-C96D-FF9B7C21B302}"/>
              </a:ext>
            </a:extLst>
          </p:cNvPr>
          <p:cNvSpPr/>
          <p:nvPr/>
        </p:nvSpPr>
        <p:spPr>
          <a:xfrm>
            <a:off x="8669420" y="3760554"/>
            <a:ext cx="299215" cy="764088"/>
          </a:xfrm>
          <a:custGeom>
            <a:avLst/>
            <a:gdLst>
              <a:gd name="connsiteX0" fmla="*/ 4854 w 299215"/>
              <a:gd name="connsiteY0" fmla="*/ 407096 h 764088"/>
              <a:gd name="connsiteX1" fmla="*/ 36169 w 299215"/>
              <a:gd name="connsiteY1" fmla="*/ 382044 h 764088"/>
              <a:gd name="connsiteX2" fmla="*/ 73747 w 299215"/>
              <a:gd name="connsiteY2" fmla="*/ 325677 h 764088"/>
              <a:gd name="connsiteX3" fmla="*/ 86273 w 299215"/>
              <a:gd name="connsiteY3" fmla="*/ 306888 h 764088"/>
              <a:gd name="connsiteX4" fmla="*/ 92536 w 299215"/>
              <a:gd name="connsiteY4" fmla="*/ 288099 h 764088"/>
              <a:gd name="connsiteX5" fmla="*/ 105062 w 299215"/>
              <a:gd name="connsiteY5" fmla="*/ 269310 h 764088"/>
              <a:gd name="connsiteX6" fmla="*/ 111325 w 299215"/>
              <a:gd name="connsiteY6" fmla="*/ 250521 h 764088"/>
              <a:gd name="connsiteX7" fmla="*/ 136377 w 299215"/>
              <a:gd name="connsiteY7" fmla="*/ 212943 h 764088"/>
              <a:gd name="connsiteX8" fmla="*/ 155166 w 299215"/>
              <a:gd name="connsiteY8" fmla="*/ 175365 h 764088"/>
              <a:gd name="connsiteX9" fmla="*/ 167692 w 299215"/>
              <a:gd name="connsiteY9" fmla="*/ 156576 h 764088"/>
              <a:gd name="connsiteX10" fmla="*/ 173955 w 299215"/>
              <a:gd name="connsiteY10" fmla="*/ 137787 h 764088"/>
              <a:gd name="connsiteX11" fmla="*/ 211533 w 299215"/>
              <a:gd name="connsiteY11" fmla="*/ 100209 h 764088"/>
              <a:gd name="connsiteX12" fmla="*/ 217796 w 299215"/>
              <a:gd name="connsiteY12" fmla="*/ 81420 h 764088"/>
              <a:gd name="connsiteX13" fmla="*/ 249111 w 299215"/>
              <a:gd name="connsiteY13" fmla="*/ 56367 h 764088"/>
              <a:gd name="connsiteX14" fmla="*/ 280426 w 299215"/>
              <a:gd name="connsiteY14" fmla="*/ 18789 h 764088"/>
              <a:gd name="connsiteX15" fmla="*/ 292952 w 299215"/>
              <a:gd name="connsiteY15" fmla="*/ 0 h 764088"/>
              <a:gd name="connsiteX16" fmla="*/ 292952 w 299215"/>
              <a:gd name="connsiteY16" fmla="*/ 118998 h 764088"/>
              <a:gd name="connsiteX17" fmla="*/ 299215 w 299215"/>
              <a:gd name="connsiteY17" fmla="*/ 325677 h 764088"/>
              <a:gd name="connsiteX18" fmla="*/ 292952 w 299215"/>
              <a:gd name="connsiteY18" fmla="*/ 739036 h 764088"/>
              <a:gd name="connsiteX19" fmla="*/ 274163 w 299215"/>
              <a:gd name="connsiteY19" fmla="*/ 745299 h 764088"/>
              <a:gd name="connsiteX20" fmla="*/ 242848 w 299215"/>
              <a:gd name="connsiteY20" fmla="*/ 751562 h 764088"/>
              <a:gd name="connsiteX21" fmla="*/ 205270 w 299215"/>
              <a:gd name="connsiteY21" fmla="*/ 764088 h 764088"/>
              <a:gd name="connsiteX22" fmla="*/ 36169 w 299215"/>
              <a:gd name="connsiteY22" fmla="*/ 757825 h 764088"/>
              <a:gd name="connsiteX23" fmla="*/ 23643 w 299215"/>
              <a:gd name="connsiteY23" fmla="*/ 739036 h 764088"/>
              <a:gd name="connsiteX24" fmla="*/ 17380 w 299215"/>
              <a:gd name="connsiteY24" fmla="*/ 707721 h 764088"/>
              <a:gd name="connsiteX25" fmla="*/ 11117 w 299215"/>
              <a:gd name="connsiteY25" fmla="*/ 682669 h 764088"/>
              <a:gd name="connsiteX26" fmla="*/ 4854 w 299215"/>
              <a:gd name="connsiteY26" fmla="*/ 532356 h 764088"/>
              <a:gd name="connsiteX27" fmla="*/ 4854 w 299215"/>
              <a:gd name="connsiteY27" fmla="*/ 407096 h 76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9215" h="764088">
                <a:moveTo>
                  <a:pt x="4854" y="407096"/>
                </a:moveTo>
                <a:cubicBezTo>
                  <a:pt x="15292" y="398745"/>
                  <a:pt x="27227" y="391980"/>
                  <a:pt x="36169" y="382044"/>
                </a:cubicBezTo>
                <a:lnTo>
                  <a:pt x="73747" y="325677"/>
                </a:lnTo>
                <a:cubicBezTo>
                  <a:pt x="77922" y="319414"/>
                  <a:pt x="83893" y="314029"/>
                  <a:pt x="86273" y="306888"/>
                </a:cubicBezTo>
                <a:cubicBezTo>
                  <a:pt x="88361" y="300625"/>
                  <a:pt x="89584" y="294004"/>
                  <a:pt x="92536" y="288099"/>
                </a:cubicBezTo>
                <a:cubicBezTo>
                  <a:pt x="95902" y="281366"/>
                  <a:pt x="101696" y="276043"/>
                  <a:pt x="105062" y="269310"/>
                </a:cubicBezTo>
                <a:cubicBezTo>
                  <a:pt x="108014" y="263405"/>
                  <a:pt x="108119" y="256292"/>
                  <a:pt x="111325" y="250521"/>
                </a:cubicBezTo>
                <a:cubicBezTo>
                  <a:pt x="118636" y="237361"/>
                  <a:pt x="128026" y="225469"/>
                  <a:pt x="136377" y="212943"/>
                </a:cubicBezTo>
                <a:cubicBezTo>
                  <a:pt x="172275" y="159096"/>
                  <a:pt x="129236" y="227225"/>
                  <a:pt x="155166" y="175365"/>
                </a:cubicBezTo>
                <a:cubicBezTo>
                  <a:pt x="158532" y="168632"/>
                  <a:pt x="164326" y="163309"/>
                  <a:pt x="167692" y="156576"/>
                </a:cubicBezTo>
                <a:cubicBezTo>
                  <a:pt x="170644" y="150671"/>
                  <a:pt x="169902" y="142998"/>
                  <a:pt x="173955" y="137787"/>
                </a:cubicBezTo>
                <a:cubicBezTo>
                  <a:pt x="184831" y="123804"/>
                  <a:pt x="211533" y="100209"/>
                  <a:pt x="211533" y="100209"/>
                </a:cubicBezTo>
                <a:cubicBezTo>
                  <a:pt x="213621" y="93946"/>
                  <a:pt x="214399" y="87081"/>
                  <a:pt x="217796" y="81420"/>
                </a:cubicBezTo>
                <a:cubicBezTo>
                  <a:pt x="223747" y="71502"/>
                  <a:pt x="240575" y="62058"/>
                  <a:pt x="249111" y="56367"/>
                </a:cubicBezTo>
                <a:cubicBezTo>
                  <a:pt x="280211" y="9717"/>
                  <a:pt x="240240" y="67012"/>
                  <a:pt x="280426" y="18789"/>
                </a:cubicBezTo>
                <a:cubicBezTo>
                  <a:pt x="285245" y="13006"/>
                  <a:pt x="288777" y="6263"/>
                  <a:pt x="292952" y="0"/>
                </a:cubicBezTo>
                <a:cubicBezTo>
                  <a:pt x="281050" y="71413"/>
                  <a:pt x="288211" y="9944"/>
                  <a:pt x="292952" y="118998"/>
                </a:cubicBezTo>
                <a:cubicBezTo>
                  <a:pt x="295946" y="187858"/>
                  <a:pt x="297127" y="256784"/>
                  <a:pt x="299215" y="325677"/>
                </a:cubicBezTo>
                <a:cubicBezTo>
                  <a:pt x="297127" y="463463"/>
                  <a:pt x="301164" y="601479"/>
                  <a:pt x="292952" y="739036"/>
                </a:cubicBezTo>
                <a:cubicBezTo>
                  <a:pt x="292559" y="745626"/>
                  <a:pt x="280568" y="743698"/>
                  <a:pt x="274163" y="745299"/>
                </a:cubicBezTo>
                <a:cubicBezTo>
                  <a:pt x="263836" y="747881"/>
                  <a:pt x="253118" y="748761"/>
                  <a:pt x="242848" y="751562"/>
                </a:cubicBezTo>
                <a:cubicBezTo>
                  <a:pt x="230110" y="755036"/>
                  <a:pt x="205270" y="764088"/>
                  <a:pt x="205270" y="764088"/>
                </a:cubicBezTo>
                <a:cubicBezTo>
                  <a:pt x="107779" y="744590"/>
                  <a:pt x="163893" y="750312"/>
                  <a:pt x="36169" y="757825"/>
                </a:cubicBezTo>
                <a:cubicBezTo>
                  <a:pt x="31994" y="751562"/>
                  <a:pt x="26286" y="746084"/>
                  <a:pt x="23643" y="739036"/>
                </a:cubicBezTo>
                <a:cubicBezTo>
                  <a:pt x="19905" y="729069"/>
                  <a:pt x="19689" y="718113"/>
                  <a:pt x="17380" y="707721"/>
                </a:cubicBezTo>
                <a:cubicBezTo>
                  <a:pt x="15513" y="699318"/>
                  <a:pt x="13205" y="691020"/>
                  <a:pt x="11117" y="682669"/>
                </a:cubicBezTo>
                <a:cubicBezTo>
                  <a:pt x="9029" y="632565"/>
                  <a:pt x="7422" y="582438"/>
                  <a:pt x="4854" y="532356"/>
                </a:cubicBezTo>
                <a:cubicBezTo>
                  <a:pt x="-1826" y="402103"/>
                  <a:pt x="-1409" y="475794"/>
                  <a:pt x="4854" y="40709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68541A4-F2EA-2317-8BE6-E530B44765C3}"/>
              </a:ext>
            </a:extLst>
          </p:cNvPr>
          <p:cNvSpPr/>
          <p:nvPr/>
        </p:nvSpPr>
        <p:spPr>
          <a:xfrm>
            <a:off x="8949802" y="3547612"/>
            <a:ext cx="306932" cy="991372"/>
          </a:xfrm>
          <a:custGeom>
            <a:avLst/>
            <a:gdLst>
              <a:gd name="connsiteX0" fmla="*/ 25096 w 306932"/>
              <a:gd name="connsiteY0" fmla="*/ 212942 h 991372"/>
              <a:gd name="connsiteX1" fmla="*/ 56411 w 306932"/>
              <a:gd name="connsiteY1" fmla="*/ 187890 h 991372"/>
              <a:gd name="connsiteX2" fmla="*/ 68937 w 306932"/>
              <a:gd name="connsiteY2" fmla="*/ 169101 h 991372"/>
              <a:gd name="connsiteX3" fmla="*/ 87726 w 306932"/>
              <a:gd name="connsiteY3" fmla="*/ 150312 h 991372"/>
              <a:gd name="connsiteX4" fmla="*/ 119041 w 306932"/>
              <a:gd name="connsiteY4" fmla="*/ 93945 h 991372"/>
              <a:gd name="connsiteX5" fmla="*/ 131568 w 306932"/>
              <a:gd name="connsiteY5" fmla="*/ 81419 h 991372"/>
              <a:gd name="connsiteX6" fmla="*/ 156620 w 306932"/>
              <a:gd name="connsiteY6" fmla="*/ 43841 h 991372"/>
              <a:gd name="connsiteX7" fmla="*/ 162883 w 306932"/>
              <a:gd name="connsiteY7" fmla="*/ 25052 h 991372"/>
              <a:gd name="connsiteX8" fmla="*/ 181672 w 306932"/>
              <a:gd name="connsiteY8" fmla="*/ 12526 h 991372"/>
              <a:gd name="connsiteX9" fmla="*/ 219250 w 306932"/>
              <a:gd name="connsiteY9" fmla="*/ 0 h 991372"/>
              <a:gd name="connsiteX10" fmla="*/ 269354 w 306932"/>
              <a:gd name="connsiteY10" fmla="*/ 43841 h 991372"/>
              <a:gd name="connsiteX11" fmla="*/ 281880 w 306932"/>
              <a:gd name="connsiteY11" fmla="*/ 81419 h 991372"/>
              <a:gd name="connsiteX12" fmla="*/ 288143 w 306932"/>
              <a:gd name="connsiteY12" fmla="*/ 100208 h 991372"/>
              <a:gd name="connsiteX13" fmla="*/ 294406 w 306932"/>
              <a:gd name="connsiteY13" fmla="*/ 156575 h 991372"/>
              <a:gd name="connsiteX14" fmla="*/ 300669 w 306932"/>
              <a:gd name="connsiteY14" fmla="*/ 206679 h 991372"/>
              <a:gd name="connsiteX15" fmla="*/ 306932 w 306932"/>
              <a:gd name="connsiteY15" fmla="*/ 275572 h 991372"/>
              <a:gd name="connsiteX16" fmla="*/ 300669 w 306932"/>
              <a:gd name="connsiteY16" fmla="*/ 970767 h 991372"/>
              <a:gd name="connsiteX17" fmla="*/ 281880 w 306932"/>
              <a:gd name="connsiteY17" fmla="*/ 964504 h 991372"/>
              <a:gd name="connsiteX18" fmla="*/ 244302 w 306932"/>
              <a:gd name="connsiteY18" fmla="*/ 970767 h 991372"/>
              <a:gd name="connsiteX19" fmla="*/ 125304 w 306932"/>
              <a:gd name="connsiteY19" fmla="*/ 983293 h 991372"/>
              <a:gd name="connsiteX20" fmla="*/ 6307 w 306932"/>
              <a:gd name="connsiteY20" fmla="*/ 958241 h 991372"/>
              <a:gd name="connsiteX21" fmla="*/ 18833 w 306932"/>
              <a:gd name="connsiteY21" fmla="*/ 939452 h 991372"/>
              <a:gd name="connsiteX22" fmla="*/ 18833 w 306932"/>
              <a:gd name="connsiteY22" fmla="*/ 814192 h 991372"/>
              <a:gd name="connsiteX23" fmla="*/ 6307 w 306932"/>
              <a:gd name="connsiteY23" fmla="*/ 513567 h 991372"/>
              <a:gd name="connsiteX24" fmla="*/ 18833 w 306932"/>
              <a:gd name="connsiteY24" fmla="*/ 269309 h 991372"/>
              <a:gd name="connsiteX25" fmla="*/ 25096 w 306932"/>
              <a:gd name="connsiteY25" fmla="*/ 212942 h 99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6932" h="991372">
                <a:moveTo>
                  <a:pt x="25096" y="212942"/>
                </a:moveTo>
                <a:cubicBezTo>
                  <a:pt x="31359" y="199372"/>
                  <a:pt x="46959" y="197342"/>
                  <a:pt x="56411" y="187890"/>
                </a:cubicBezTo>
                <a:cubicBezTo>
                  <a:pt x="61734" y="182567"/>
                  <a:pt x="64118" y="174884"/>
                  <a:pt x="68937" y="169101"/>
                </a:cubicBezTo>
                <a:cubicBezTo>
                  <a:pt x="74607" y="162297"/>
                  <a:pt x="81463" y="156575"/>
                  <a:pt x="87726" y="150312"/>
                </a:cubicBezTo>
                <a:cubicBezTo>
                  <a:pt x="95601" y="126686"/>
                  <a:pt x="97506" y="115478"/>
                  <a:pt x="119041" y="93945"/>
                </a:cubicBezTo>
                <a:cubicBezTo>
                  <a:pt x="123217" y="89770"/>
                  <a:pt x="128025" y="86143"/>
                  <a:pt x="131568" y="81419"/>
                </a:cubicBezTo>
                <a:cubicBezTo>
                  <a:pt x="140601" y="69376"/>
                  <a:pt x="151859" y="58123"/>
                  <a:pt x="156620" y="43841"/>
                </a:cubicBezTo>
                <a:cubicBezTo>
                  <a:pt x="158708" y="37578"/>
                  <a:pt x="158759" y="30207"/>
                  <a:pt x="162883" y="25052"/>
                </a:cubicBezTo>
                <a:cubicBezTo>
                  <a:pt x="167585" y="19174"/>
                  <a:pt x="174794" y="15583"/>
                  <a:pt x="181672" y="12526"/>
                </a:cubicBezTo>
                <a:cubicBezTo>
                  <a:pt x="193738" y="7164"/>
                  <a:pt x="219250" y="0"/>
                  <a:pt x="219250" y="0"/>
                </a:cubicBezTo>
                <a:cubicBezTo>
                  <a:pt x="249605" y="7589"/>
                  <a:pt x="255796" y="3168"/>
                  <a:pt x="269354" y="43841"/>
                </a:cubicBezTo>
                <a:lnTo>
                  <a:pt x="281880" y="81419"/>
                </a:lnTo>
                <a:lnTo>
                  <a:pt x="288143" y="100208"/>
                </a:lnTo>
                <a:cubicBezTo>
                  <a:pt x="290231" y="118997"/>
                  <a:pt x="292197" y="137800"/>
                  <a:pt x="294406" y="156575"/>
                </a:cubicBezTo>
                <a:cubicBezTo>
                  <a:pt x="296373" y="173291"/>
                  <a:pt x="298907" y="189940"/>
                  <a:pt x="300669" y="206679"/>
                </a:cubicBezTo>
                <a:cubicBezTo>
                  <a:pt x="303083" y="229611"/>
                  <a:pt x="304844" y="252608"/>
                  <a:pt x="306932" y="275572"/>
                </a:cubicBezTo>
                <a:cubicBezTo>
                  <a:pt x="304844" y="507304"/>
                  <a:pt x="309090" y="739179"/>
                  <a:pt x="300669" y="970767"/>
                </a:cubicBezTo>
                <a:cubicBezTo>
                  <a:pt x="300429" y="977364"/>
                  <a:pt x="288482" y="964504"/>
                  <a:pt x="281880" y="964504"/>
                </a:cubicBezTo>
                <a:cubicBezTo>
                  <a:pt x="269181" y="964504"/>
                  <a:pt x="256754" y="968277"/>
                  <a:pt x="244302" y="970767"/>
                </a:cubicBezTo>
                <a:cubicBezTo>
                  <a:pt x="167990" y="986029"/>
                  <a:pt x="303723" y="971399"/>
                  <a:pt x="125304" y="983293"/>
                </a:cubicBezTo>
                <a:cubicBezTo>
                  <a:pt x="53634" y="979709"/>
                  <a:pt x="-22680" y="1016215"/>
                  <a:pt x="6307" y="958241"/>
                </a:cubicBezTo>
                <a:cubicBezTo>
                  <a:pt x="9673" y="951508"/>
                  <a:pt x="14658" y="945715"/>
                  <a:pt x="18833" y="939452"/>
                </a:cubicBezTo>
                <a:cubicBezTo>
                  <a:pt x="29680" y="852679"/>
                  <a:pt x="24305" y="923632"/>
                  <a:pt x="18833" y="814192"/>
                </a:cubicBezTo>
                <a:cubicBezTo>
                  <a:pt x="13825" y="714022"/>
                  <a:pt x="6307" y="513567"/>
                  <a:pt x="6307" y="513567"/>
                </a:cubicBezTo>
                <a:cubicBezTo>
                  <a:pt x="10482" y="432148"/>
                  <a:pt x="8721" y="350206"/>
                  <a:pt x="18833" y="269309"/>
                </a:cubicBezTo>
                <a:cubicBezTo>
                  <a:pt x="25355" y="217133"/>
                  <a:pt x="18833" y="226512"/>
                  <a:pt x="25096" y="21294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47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259513" cy="507076"/>
          </a:xfrm>
        </p:spPr>
        <p:txBody>
          <a:bodyPr/>
          <a:lstStyle/>
          <a:p>
            <a:r>
              <a:rPr lang="en-GB" dirty="0"/>
              <a:t>Internal scattering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52E1AD-F464-7544-5559-761E5045832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r="50000" b="8863"/>
          <a:stretch/>
        </p:blipFill>
        <p:spPr>
          <a:xfrm>
            <a:off x="7406581" y="-5038712"/>
            <a:ext cx="4027625" cy="47503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61FED-339C-E537-FAF8-C9CBC5115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80"/>
          <a:stretch/>
        </p:blipFill>
        <p:spPr>
          <a:xfrm>
            <a:off x="5577976" y="-4421235"/>
            <a:ext cx="6103528" cy="43360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46FBE5-2839-6882-D84C-4988F82616AD}"/>
              </a:ext>
            </a:extLst>
          </p:cNvPr>
          <p:cNvGrpSpPr/>
          <p:nvPr/>
        </p:nvGrpSpPr>
        <p:grpSpPr>
          <a:xfrm>
            <a:off x="7589557" y="-3917407"/>
            <a:ext cx="2990672" cy="2334402"/>
            <a:chOff x="7589557" y="2118305"/>
            <a:chExt cx="2990672" cy="23344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182599-BF54-9014-5D34-647B58FD4401}"/>
                </a:ext>
              </a:extLst>
            </p:cNvPr>
            <p:cNvSpPr txBox="1"/>
            <p:nvPr/>
          </p:nvSpPr>
          <p:spPr>
            <a:xfrm>
              <a:off x="8556935" y="2118305"/>
              <a:ext cx="2023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0000"/>
                  </a:solidFill>
                </a:rPr>
                <a:t>Scattered neutrons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CAE9A5B-48C0-E75D-D41D-28648BAF785F}"/>
                </a:ext>
              </a:extLst>
            </p:cNvPr>
            <p:cNvSpPr/>
            <p:nvPr/>
          </p:nvSpPr>
          <p:spPr>
            <a:xfrm rot="19163918">
              <a:off x="7589557" y="2745644"/>
              <a:ext cx="1098493" cy="488219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73B5EAC-3FDD-7477-4A87-2381E309E20F}"/>
                </a:ext>
              </a:extLst>
            </p:cNvPr>
            <p:cNvSpPr/>
            <p:nvPr/>
          </p:nvSpPr>
          <p:spPr>
            <a:xfrm rot="16914618" flipV="1">
              <a:off x="8452987" y="3689598"/>
              <a:ext cx="1098493" cy="427725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chemeClr val="bg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11F246-BD7C-AB7E-FD69-3F0D8B14F373}"/>
                </a:ext>
              </a:extLst>
            </p:cNvPr>
            <p:cNvSpPr txBox="1"/>
            <p:nvPr/>
          </p:nvSpPr>
          <p:spPr>
            <a:xfrm>
              <a:off x="8244337" y="2991088"/>
              <a:ext cx="2023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</a:rPr>
                <a:t>Direct beam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B4F2D-29F7-BA19-1440-CB7909BA799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r="50000" b="8863"/>
          <a:stretch/>
        </p:blipFill>
        <p:spPr>
          <a:xfrm>
            <a:off x="7406581" y="-4881963"/>
            <a:ext cx="4027625" cy="47503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8B607D-4F90-069A-F977-4F70C7FC1DEE}"/>
              </a:ext>
            </a:extLst>
          </p:cNvPr>
          <p:cNvSpPr txBox="1"/>
          <p:nvPr/>
        </p:nvSpPr>
        <p:spPr>
          <a:xfrm>
            <a:off x="700867" y="1610587"/>
            <a:ext cx="413417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Compare detector with </a:t>
            </a:r>
            <a:r>
              <a:rPr lang="en-US" sz="1600" b="1" dirty="0">
                <a:solidFill>
                  <a:srgbClr val="666666"/>
                </a:solidFill>
              </a:rPr>
              <a:t>coated</a:t>
            </a:r>
            <a:r>
              <a:rPr lang="en-US" sz="1600" dirty="0">
                <a:solidFill>
                  <a:srgbClr val="666666"/>
                </a:solidFill>
              </a:rPr>
              <a:t> and </a:t>
            </a:r>
            <a:r>
              <a:rPr lang="en-US" sz="1600" b="1" dirty="0">
                <a:solidFill>
                  <a:srgbClr val="666666"/>
                </a:solidFill>
              </a:rPr>
              <a:t>non-coated</a:t>
            </a:r>
            <a:r>
              <a:rPr lang="en-US" sz="1600" dirty="0">
                <a:solidFill>
                  <a:srgbClr val="666666"/>
                </a:solidFill>
              </a:rPr>
              <a:t> radial blades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algn="l"/>
            <a:endParaRPr lang="en-US" sz="1600" dirty="0">
              <a:solidFill>
                <a:srgbClr val="666666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F3C161-917D-1FED-A99A-80E8D5ACD6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29"/>
          <a:stretch/>
        </p:blipFill>
        <p:spPr>
          <a:xfrm>
            <a:off x="5578796" y="1524055"/>
            <a:ext cx="2559689" cy="1959508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69325E07-F63C-6B71-5088-300DC328A426}"/>
              </a:ext>
            </a:extLst>
          </p:cNvPr>
          <p:cNvSpPr/>
          <p:nvPr/>
        </p:nvSpPr>
        <p:spPr>
          <a:xfrm>
            <a:off x="6501305" y="2739072"/>
            <a:ext cx="201919" cy="236158"/>
          </a:xfrm>
          <a:custGeom>
            <a:avLst/>
            <a:gdLst>
              <a:gd name="connsiteX0" fmla="*/ 4581 w 317732"/>
              <a:gd name="connsiteY0" fmla="*/ 325677 h 358808"/>
              <a:gd name="connsiteX1" fmla="*/ 29633 w 317732"/>
              <a:gd name="connsiteY1" fmla="*/ 294362 h 358808"/>
              <a:gd name="connsiteX2" fmla="*/ 42159 w 317732"/>
              <a:gd name="connsiteY2" fmla="*/ 275573 h 358808"/>
              <a:gd name="connsiteX3" fmla="*/ 79737 w 317732"/>
              <a:gd name="connsiteY3" fmla="*/ 237995 h 358808"/>
              <a:gd name="connsiteX4" fmla="*/ 104789 w 317732"/>
              <a:gd name="connsiteY4" fmla="*/ 200417 h 358808"/>
              <a:gd name="connsiteX5" fmla="*/ 142367 w 317732"/>
              <a:gd name="connsiteY5" fmla="*/ 169102 h 358808"/>
              <a:gd name="connsiteX6" fmla="*/ 167419 w 317732"/>
              <a:gd name="connsiteY6" fmla="*/ 137786 h 358808"/>
              <a:gd name="connsiteX7" fmla="*/ 198734 w 317732"/>
              <a:gd name="connsiteY7" fmla="*/ 81419 h 358808"/>
              <a:gd name="connsiteX8" fmla="*/ 211260 w 317732"/>
              <a:gd name="connsiteY8" fmla="*/ 62630 h 358808"/>
              <a:gd name="connsiteX9" fmla="*/ 248838 w 317732"/>
              <a:gd name="connsiteY9" fmla="*/ 37578 h 358808"/>
              <a:gd name="connsiteX10" fmla="*/ 267627 w 317732"/>
              <a:gd name="connsiteY10" fmla="*/ 25052 h 358808"/>
              <a:gd name="connsiteX11" fmla="*/ 298943 w 317732"/>
              <a:gd name="connsiteY11" fmla="*/ 0 h 358808"/>
              <a:gd name="connsiteX12" fmla="*/ 298943 w 317732"/>
              <a:gd name="connsiteY12" fmla="*/ 156576 h 358808"/>
              <a:gd name="connsiteX13" fmla="*/ 311469 w 317732"/>
              <a:gd name="connsiteY13" fmla="*/ 219206 h 358808"/>
              <a:gd name="connsiteX14" fmla="*/ 317732 w 317732"/>
              <a:gd name="connsiteY14" fmla="*/ 269310 h 358808"/>
              <a:gd name="connsiteX15" fmla="*/ 311469 w 317732"/>
              <a:gd name="connsiteY15" fmla="*/ 356992 h 358808"/>
              <a:gd name="connsiteX16" fmla="*/ 292680 w 317732"/>
              <a:gd name="connsiteY16" fmla="*/ 350729 h 358808"/>
              <a:gd name="connsiteX17" fmla="*/ 129841 w 317732"/>
              <a:gd name="connsiteY17" fmla="*/ 344466 h 358808"/>
              <a:gd name="connsiteX18" fmla="*/ 4581 w 317732"/>
              <a:gd name="connsiteY18" fmla="*/ 325677 h 35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732" h="358808">
                <a:moveTo>
                  <a:pt x="4581" y="325677"/>
                </a:moveTo>
                <a:cubicBezTo>
                  <a:pt x="-12120" y="317326"/>
                  <a:pt x="21612" y="305056"/>
                  <a:pt x="29633" y="294362"/>
                </a:cubicBezTo>
                <a:cubicBezTo>
                  <a:pt x="34149" y="288340"/>
                  <a:pt x="37158" y="281199"/>
                  <a:pt x="42159" y="275573"/>
                </a:cubicBezTo>
                <a:cubicBezTo>
                  <a:pt x="53928" y="262333"/>
                  <a:pt x="69911" y="252734"/>
                  <a:pt x="79737" y="237995"/>
                </a:cubicBezTo>
                <a:cubicBezTo>
                  <a:pt x="88088" y="225469"/>
                  <a:pt x="92263" y="208768"/>
                  <a:pt x="104789" y="200417"/>
                </a:cubicBezTo>
                <a:cubicBezTo>
                  <a:pt x="123264" y="188101"/>
                  <a:pt x="127297" y="187186"/>
                  <a:pt x="142367" y="169102"/>
                </a:cubicBezTo>
                <a:cubicBezTo>
                  <a:pt x="181880" y="121686"/>
                  <a:pt x="130969" y="174239"/>
                  <a:pt x="167419" y="137786"/>
                </a:cubicBezTo>
                <a:cubicBezTo>
                  <a:pt x="178443" y="104715"/>
                  <a:pt x="170020" y="124490"/>
                  <a:pt x="198734" y="81419"/>
                </a:cubicBezTo>
                <a:cubicBezTo>
                  <a:pt x="202909" y="75156"/>
                  <a:pt x="204997" y="66805"/>
                  <a:pt x="211260" y="62630"/>
                </a:cubicBezTo>
                <a:lnTo>
                  <a:pt x="248838" y="37578"/>
                </a:lnTo>
                <a:cubicBezTo>
                  <a:pt x="255101" y="33403"/>
                  <a:pt x="262304" y="30374"/>
                  <a:pt x="267627" y="25052"/>
                </a:cubicBezTo>
                <a:cubicBezTo>
                  <a:pt x="285477" y="7204"/>
                  <a:pt x="275241" y="15802"/>
                  <a:pt x="298943" y="0"/>
                </a:cubicBezTo>
                <a:cubicBezTo>
                  <a:pt x="290035" y="80172"/>
                  <a:pt x="289640" y="54244"/>
                  <a:pt x="298943" y="156576"/>
                </a:cubicBezTo>
                <a:cubicBezTo>
                  <a:pt x="304456" y="217223"/>
                  <a:pt x="303593" y="171953"/>
                  <a:pt x="311469" y="219206"/>
                </a:cubicBezTo>
                <a:cubicBezTo>
                  <a:pt x="314236" y="235808"/>
                  <a:pt x="315644" y="252609"/>
                  <a:pt x="317732" y="269310"/>
                </a:cubicBezTo>
                <a:cubicBezTo>
                  <a:pt x="315644" y="298537"/>
                  <a:pt x="320086" y="328986"/>
                  <a:pt x="311469" y="356992"/>
                </a:cubicBezTo>
                <a:cubicBezTo>
                  <a:pt x="309528" y="363302"/>
                  <a:pt x="299266" y="351183"/>
                  <a:pt x="292680" y="350729"/>
                </a:cubicBezTo>
                <a:cubicBezTo>
                  <a:pt x="238489" y="346992"/>
                  <a:pt x="184121" y="346554"/>
                  <a:pt x="129841" y="344466"/>
                </a:cubicBezTo>
                <a:cubicBezTo>
                  <a:pt x="44361" y="335918"/>
                  <a:pt x="21282" y="334028"/>
                  <a:pt x="4581" y="325677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78C11D0-8A6D-A241-C96D-FF9B7C21B302}"/>
              </a:ext>
            </a:extLst>
          </p:cNvPr>
          <p:cNvSpPr/>
          <p:nvPr/>
        </p:nvSpPr>
        <p:spPr>
          <a:xfrm>
            <a:off x="6688597" y="2550829"/>
            <a:ext cx="163514" cy="417555"/>
          </a:xfrm>
          <a:custGeom>
            <a:avLst/>
            <a:gdLst>
              <a:gd name="connsiteX0" fmla="*/ 4854 w 299215"/>
              <a:gd name="connsiteY0" fmla="*/ 407096 h 764088"/>
              <a:gd name="connsiteX1" fmla="*/ 36169 w 299215"/>
              <a:gd name="connsiteY1" fmla="*/ 382044 h 764088"/>
              <a:gd name="connsiteX2" fmla="*/ 73747 w 299215"/>
              <a:gd name="connsiteY2" fmla="*/ 325677 h 764088"/>
              <a:gd name="connsiteX3" fmla="*/ 86273 w 299215"/>
              <a:gd name="connsiteY3" fmla="*/ 306888 h 764088"/>
              <a:gd name="connsiteX4" fmla="*/ 92536 w 299215"/>
              <a:gd name="connsiteY4" fmla="*/ 288099 h 764088"/>
              <a:gd name="connsiteX5" fmla="*/ 105062 w 299215"/>
              <a:gd name="connsiteY5" fmla="*/ 269310 h 764088"/>
              <a:gd name="connsiteX6" fmla="*/ 111325 w 299215"/>
              <a:gd name="connsiteY6" fmla="*/ 250521 h 764088"/>
              <a:gd name="connsiteX7" fmla="*/ 136377 w 299215"/>
              <a:gd name="connsiteY7" fmla="*/ 212943 h 764088"/>
              <a:gd name="connsiteX8" fmla="*/ 155166 w 299215"/>
              <a:gd name="connsiteY8" fmla="*/ 175365 h 764088"/>
              <a:gd name="connsiteX9" fmla="*/ 167692 w 299215"/>
              <a:gd name="connsiteY9" fmla="*/ 156576 h 764088"/>
              <a:gd name="connsiteX10" fmla="*/ 173955 w 299215"/>
              <a:gd name="connsiteY10" fmla="*/ 137787 h 764088"/>
              <a:gd name="connsiteX11" fmla="*/ 211533 w 299215"/>
              <a:gd name="connsiteY11" fmla="*/ 100209 h 764088"/>
              <a:gd name="connsiteX12" fmla="*/ 217796 w 299215"/>
              <a:gd name="connsiteY12" fmla="*/ 81420 h 764088"/>
              <a:gd name="connsiteX13" fmla="*/ 249111 w 299215"/>
              <a:gd name="connsiteY13" fmla="*/ 56367 h 764088"/>
              <a:gd name="connsiteX14" fmla="*/ 280426 w 299215"/>
              <a:gd name="connsiteY14" fmla="*/ 18789 h 764088"/>
              <a:gd name="connsiteX15" fmla="*/ 292952 w 299215"/>
              <a:gd name="connsiteY15" fmla="*/ 0 h 764088"/>
              <a:gd name="connsiteX16" fmla="*/ 292952 w 299215"/>
              <a:gd name="connsiteY16" fmla="*/ 118998 h 764088"/>
              <a:gd name="connsiteX17" fmla="*/ 299215 w 299215"/>
              <a:gd name="connsiteY17" fmla="*/ 325677 h 764088"/>
              <a:gd name="connsiteX18" fmla="*/ 292952 w 299215"/>
              <a:gd name="connsiteY18" fmla="*/ 739036 h 764088"/>
              <a:gd name="connsiteX19" fmla="*/ 274163 w 299215"/>
              <a:gd name="connsiteY19" fmla="*/ 745299 h 764088"/>
              <a:gd name="connsiteX20" fmla="*/ 242848 w 299215"/>
              <a:gd name="connsiteY20" fmla="*/ 751562 h 764088"/>
              <a:gd name="connsiteX21" fmla="*/ 205270 w 299215"/>
              <a:gd name="connsiteY21" fmla="*/ 764088 h 764088"/>
              <a:gd name="connsiteX22" fmla="*/ 36169 w 299215"/>
              <a:gd name="connsiteY22" fmla="*/ 757825 h 764088"/>
              <a:gd name="connsiteX23" fmla="*/ 23643 w 299215"/>
              <a:gd name="connsiteY23" fmla="*/ 739036 h 764088"/>
              <a:gd name="connsiteX24" fmla="*/ 17380 w 299215"/>
              <a:gd name="connsiteY24" fmla="*/ 707721 h 764088"/>
              <a:gd name="connsiteX25" fmla="*/ 11117 w 299215"/>
              <a:gd name="connsiteY25" fmla="*/ 682669 h 764088"/>
              <a:gd name="connsiteX26" fmla="*/ 4854 w 299215"/>
              <a:gd name="connsiteY26" fmla="*/ 532356 h 764088"/>
              <a:gd name="connsiteX27" fmla="*/ 4854 w 299215"/>
              <a:gd name="connsiteY27" fmla="*/ 407096 h 76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9215" h="764088">
                <a:moveTo>
                  <a:pt x="4854" y="407096"/>
                </a:moveTo>
                <a:cubicBezTo>
                  <a:pt x="15292" y="398745"/>
                  <a:pt x="27227" y="391980"/>
                  <a:pt x="36169" y="382044"/>
                </a:cubicBezTo>
                <a:lnTo>
                  <a:pt x="73747" y="325677"/>
                </a:lnTo>
                <a:cubicBezTo>
                  <a:pt x="77922" y="319414"/>
                  <a:pt x="83893" y="314029"/>
                  <a:pt x="86273" y="306888"/>
                </a:cubicBezTo>
                <a:cubicBezTo>
                  <a:pt x="88361" y="300625"/>
                  <a:pt x="89584" y="294004"/>
                  <a:pt x="92536" y="288099"/>
                </a:cubicBezTo>
                <a:cubicBezTo>
                  <a:pt x="95902" y="281366"/>
                  <a:pt x="101696" y="276043"/>
                  <a:pt x="105062" y="269310"/>
                </a:cubicBezTo>
                <a:cubicBezTo>
                  <a:pt x="108014" y="263405"/>
                  <a:pt x="108119" y="256292"/>
                  <a:pt x="111325" y="250521"/>
                </a:cubicBezTo>
                <a:cubicBezTo>
                  <a:pt x="118636" y="237361"/>
                  <a:pt x="128026" y="225469"/>
                  <a:pt x="136377" y="212943"/>
                </a:cubicBezTo>
                <a:cubicBezTo>
                  <a:pt x="172275" y="159096"/>
                  <a:pt x="129236" y="227225"/>
                  <a:pt x="155166" y="175365"/>
                </a:cubicBezTo>
                <a:cubicBezTo>
                  <a:pt x="158532" y="168632"/>
                  <a:pt x="164326" y="163309"/>
                  <a:pt x="167692" y="156576"/>
                </a:cubicBezTo>
                <a:cubicBezTo>
                  <a:pt x="170644" y="150671"/>
                  <a:pt x="169902" y="142998"/>
                  <a:pt x="173955" y="137787"/>
                </a:cubicBezTo>
                <a:cubicBezTo>
                  <a:pt x="184831" y="123804"/>
                  <a:pt x="211533" y="100209"/>
                  <a:pt x="211533" y="100209"/>
                </a:cubicBezTo>
                <a:cubicBezTo>
                  <a:pt x="213621" y="93946"/>
                  <a:pt x="214399" y="87081"/>
                  <a:pt x="217796" y="81420"/>
                </a:cubicBezTo>
                <a:cubicBezTo>
                  <a:pt x="223747" y="71502"/>
                  <a:pt x="240575" y="62058"/>
                  <a:pt x="249111" y="56367"/>
                </a:cubicBezTo>
                <a:cubicBezTo>
                  <a:pt x="280211" y="9717"/>
                  <a:pt x="240240" y="67012"/>
                  <a:pt x="280426" y="18789"/>
                </a:cubicBezTo>
                <a:cubicBezTo>
                  <a:pt x="285245" y="13006"/>
                  <a:pt x="288777" y="6263"/>
                  <a:pt x="292952" y="0"/>
                </a:cubicBezTo>
                <a:cubicBezTo>
                  <a:pt x="281050" y="71413"/>
                  <a:pt x="288211" y="9944"/>
                  <a:pt x="292952" y="118998"/>
                </a:cubicBezTo>
                <a:cubicBezTo>
                  <a:pt x="295946" y="187858"/>
                  <a:pt x="297127" y="256784"/>
                  <a:pt x="299215" y="325677"/>
                </a:cubicBezTo>
                <a:cubicBezTo>
                  <a:pt x="297127" y="463463"/>
                  <a:pt x="301164" y="601479"/>
                  <a:pt x="292952" y="739036"/>
                </a:cubicBezTo>
                <a:cubicBezTo>
                  <a:pt x="292559" y="745626"/>
                  <a:pt x="280568" y="743698"/>
                  <a:pt x="274163" y="745299"/>
                </a:cubicBezTo>
                <a:cubicBezTo>
                  <a:pt x="263836" y="747881"/>
                  <a:pt x="253118" y="748761"/>
                  <a:pt x="242848" y="751562"/>
                </a:cubicBezTo>
                <a:cubicBezTo>
                  <a:pt x="230110" y="755036"/>
                  <a:pt x="205270" y="764088"/>
                  <a:pt x="205270" y="764088"/>
                </a:cubicBezTo>
                <a:cubicBezTo>
                  <a:pt x="107779" y="744590"/>
                  <a:pt x="163893" y="750312"/>
                  <a:pt x="36169" y="757825"/>
                </a:cubicBezTo>
                <a:cubicBezTo>
                  <a:pt x="31994" y="751562"/>
                  <a:pt x="26286" y="746084"/>
                  <a:pt x="23643" y="739036"/>
                </a:cubicBezTo>
                <a:cubicBezTo>
                  <a:pt x="19905" y="729069"/>
                  <a:pt x="19689" y="718113"/>
                  <a:pt x="17380" y="707721"/>
                </a:cubicBezTo>
                <a:cubicBezTo>
                  <a:pt x="15513" y="699318"/>
                  <a:pt x="13205" y="691020"/>
                  <a:pt x="11117" y="682669"/>
                </a:cubicBezTo>
                <a:cubicBezTo>
                  <a:pt x="9029" y="632565"/>
                  <a:pt x="7422" y="582438"/>
                  <a:pt x="4854" y="532356"/>
                </a:cubicBezTo>
                <a:cubicBezTo>
                  <a:pt x="-1826" y="402103"/>
                  <a:pt x="-1409" y="475794"/>
                  <a:pt x="4854" y="40709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68541A4-F2EA-2317-8BE6-E530B44765C3}"/>
              </a:ext>
            </a:extLst>
          </p:cNvPr>
          <p:cNvSpPr/>
          <p:nvPr/>
        </p:nvSpPr>
        <p:spPr>
          <a:xfrm>
            <a:off x="6841819" y="2434462"/>
            <a:ext cx="167731" cy="541760"/>
          </a:xfrm>
          <a:custGeom>
            <a:avLst/>
            <a:gdLst>
              <a:gd name="connsiteX0" fmla="*/ 25096 w 306932"/>
              <a:gd name="connsiteY0" fmla="*/ 212942 h 991372"/>
              <a:gd name="connsiteX1" fmla="*/ 56411 w 306932"/>
              <a:gd name="connsiteY1" fmla="*/ 187890 h 991372"/>
              <a:gd name="connsiteX2" fmla="*/ 68937 w 306932"/>
              <a:gd name="connsiteY2" fmla="*/ 169101 h 991372"/>
              <a:gd name="connsiteX3" fmla="*/ 87726 w 306932"/>
              <a:gd name="connsiteY3" fmla="*/ 150312 h 991372"/>
              <a:gd name="connsiteX4" fmla="*/ 119041 w 306932"/>
              <a:gd name="connsiteY4" fmla="*/ 93945 h 991372"/>
              <a:gd name="connsiteX5" fmla="*/ 131568 w 306932"/>
              <a:gd name="connsiteY5" fmla="*/ 81419 h 991372"/>
              <a:gd name="connsiteX6" fmla="*/ 156620 w 306932"/>
              <a:gd name="connsiteY6" fmla="*/ 43841 h 991372"/>
              <a:gd name="connsiteX7" fmla="*/ 162883 w 306932"/>
              <a:gd name="connsiteY7" fmla="*/ 25052 h 991372"/>
              <a:gd name="connsiteX8" fmla="*/ 181672 w 306932"/>
              <a:gd name="connsiteY8" fmla="*/ 12526 h 991372"/>
              <a:gd name="connsiteX9" fmla="*/ 219250 w 306932"/>
              <a:gd name="connsiteY9" fmla="*/ 0 h 991372"/>
              <a:gd name="connsiteX10" fmla="*/ 269354 w 306932"/>
              <a:gd name="connsiteY10" fmla="*/ 43841 h 991372"/>
              <a:gd name="connsiteX11" fmla="*/ 281880 w 306932"/>
              <a:gd name="connsiteY11" fmla="*/ 81419 h 991372"/>
              <a:gd name="connsiteX12" fmla="*/ 288143 w 306932"/>
              <a:gd name="connsiteY12" fmla="*/ 100208 h 991372"/>
              <a:gd name="connsiteX13" fmla="*/ 294406 w 306932"/>
              <a:gd name="connsiteY13" fmla="*/ 156575 h 991372"/>
              <a:gd name="connsiteX14" fmla="*/ 300669 w 306932"/>
              <a:gd name="connsiteY14" fmla="*/ 206679 h 991372"/>
              <a:gd name="connsiteX15" fmla="*/ 306932 w 306932"/>
              <a:gd name="connsiteY15" fmla="*/ 275572 h 991372"/>
              <a:gd name="connsiteX16" fmla="*/ 300669 w 306932"/>
              <a:gd name="connsiteY16" fmla="*/ 970767 h 991372"/>
              <a:gd name="connsiteX17" fmla="*/ 281880 w 306932"/>
              <a:gd name="connsiteY17" fmla="*/ 964504 h 991372"/>
              <a:gd name="connsiteX18" fmla="*/ 244302 w 306932"/>
              <a:gd name="connsiteY18" fmla="*/ 970767 h 991372"/>
              <a:gd name="connsiteX19" fmla="*/ 125304 w 306932"/>
              <a:gd name="connsiteY19" fmla="*/ 983293 h 991372"/>
              <a:gd name="connsiteX20" fmla="*/ 6307 w 306932"/>
              <a:gd name="connsiteY20" fmla="*/ 958241 h 991372"/>
              <a:gd name="connsiteX21" fmla="*/ 18833 w 306932"/>
              <a:gd name="connsiteY21" fmla="*/ 939452 h 991372"/>
              <a:gd name="connsiteX22" fmla="*/ 18833 w 306932"/>
              <a:gd name="connsiteY22" fmla="*/ 814192 h 991372"/>
              <a:gd name="connsiteX23" fmla="*/ 6307 w 306932"/>
              <a:gd name="connsiteY23" fmla="*/ 513567 h 991372"/>
              <a:gd name="connsiteX24" fmla="*/ 18833 w 306932"/>
              <a:gd name="connsiteY24" fmla="*/ 269309 h 991372"/>
              <a:gd name="connsiteX25" fmla="*/ 25096 w 306932"/>
              <a:gd name="connsiteY25" fmla="*/ 212942 h 99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6932" h="991372">
                <a:moveTo>
                  <a:pt x="25096" y="212942"/>
                </a:moveTo>
                <a:cubicBezTo>
                  <a:pt x="31359" y="199372"/>
                  <a:pt x="46959" y="197342"/>
                  <a:pt x="56411" y="187890"/>
                </a:cubicBezTo>
                <a:cubicBezTo>
                  <a:pt x="61734" y="182567"/>
                  <a:pt x="64118" y="174884"/>
                  <a:pt x="68937" y="169101"/>
                </a:cubicBezTo>
                <a:cubicBezTo>
                  <a:pt x="74607" y="162297"/>
                  <a:pt x="81463" y="156575"/>
                  <a:pt x="87726" y="150312"/>
                </a:cubicBezTo>
                <a:cubicBezTo>
                  <a:pt x="95601" y="126686"/>
                  <a:pt x="97506" y="115478"/>
                  <a:pt x="119041" y="93945"/>
                </a:cubicBezTo>
                <a:cubicBezTo>
                  <a:pt x="123217" y="89770"/>
                  <a:pt x="128025" y="86143"/>
                  <a:pt x="131568" y="81419"/>
                </a:cubicBezTo>
                <a:cubicBezTo>
                  <a:pt x="140601" y="69376"/>
                  <a:pt x="151859" y="58123"/>
                  <a:pt x="156620" y="43841"/>
                </a:cubicBezTo>
                <a:cubicBezTo>
                  <a:pt x="158708" y="37578"/>
                  <a:pt x="158759" y="30207"/>
                  <a:pt x="162883" y="25052"/>
                </a:cubicBezTo>
                <a:cubicBezTo>
                  <a:pt x="167585" y="19174"/>
                  <a:pt x="174794" y="15583"/>
                  <a:pt x="181672" y="12526"/>
                </a:cubicBezTo>
                <a:cubicBezTo>
                  <a:pt x="193738" y="7164"/>
                  <a:pt x="219250" y="0"/>
                  <a:pt x="219250" y="0"/>
                </a:cubicBezTo>
                <a:cubicBezTo>
                  <a:pt x="249605" y="7589"/>
                  <a:pt x="255796" y="3168"/>
                  <a:pt x="269354" y="43841"/>
                </a:cubicBezTo>
                <a:lnTo>
                  <a:pt x="281880" y="81419"/>
                </a:lnTo>
                <a:lnTo>
                  <a:pt x="288143" y="100208"/>
                </a:lnTo>
                <a:cubicBezTo>
                  <a:pt x="290231" y="118997"/>
                  <a:pt x="292197" y="137800"/>
                  <a:pt x="294406" y="156575"/>
                </a:cubicBezTo>
                <a:cubicBezTo>
                  <a:pt x="296373" y="173291"/>
                  <a:pt x="298907" y="189940"/>
                  <a:pt x="300669" y="206679"/>
                </a:cubicBezTo>
                <a:cubicBezTo>
                  <a:pt x="303083" y="229611"/>
                  <a:pt x="304844" y="252608"/>
                  <a:pt x="306932" y="275572"/>
                </a:cubicBezTo>
                <a:cubicBezTo>
                  <a:pt x="304844" y="507304"/>
                  <a:pt x="309090" y="739179"/>
                  <a:pt x="300669" y="970767"/>
                </a:cubicBezTo>
                <a:cubicBezTo>
                  <a:pt x="300429" y="977364"/>
                  <a:pt x="288482" y="964504"/>
                  <a:pt x="281880" y="964504"/>
                </a:cubicBezTo>
                <a:cubicBezTo>
                  <a:pt x="269181" y="964504"/>
                  <a:pt x="256754" y="968277"/>
                  <a:pt x="244302" y="970767"/>
                </a:cubicBezTo>
                <a:cubicBezTo>
                  <a:pt x="167990" y="986029"/>
                  <a:pt x="303723" y="971399"/>
                  <a:pt x="125304" y="983293"/>
                </a:cubicBezTo>
                <a:cubicBezTo>
                  <a:pt x="53634" y="979709"/>
                  <a:pt x="-22680" y="1016215"/>
                  <a:pt x="6307" y="958241"/>
                </a:cubicBezTo>
                <a:cubicBezTo>
                  <a:pt x="9673" y="951508"/>
                  <a:pt x="14658" y="945715"/>
                  <a:pt x="18833" y="939452"/>
                </a:cubicBezTo>
                <a:cubicBezTo>
                  <a:pt x="29680" y="852679"/>
                  <a:pt x="24305" y="923632"/>
                  <a:pt x="18833" y="814192"/>
                </a:cubicBezTo>
                <a:cubicBezTo>
                  <a:pt x="13825" y="714022"/>
                  <a:pt x="6307" y="513567"/>
                  <a:pt x="6307" y="513567"/>
                </a:cubicBezTo>
                <a:cubicBezTo>
                  <a:pt x="10482" y="432148"/>
                  <a:pt x="8721" y="350206"/>
                  <a:pt x="18833" y="269309"/>
                </a:cubicBezTo>
                <a:cubicBezTo>
                  <a:pt x="25355" y="217133"/>
                  <a:pt x="18833" y="226512"/>
                  <a:pt x="25096" y="21294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F5E4C6-783A-A9D0-8655-3BE8BB55D9C6}"/>
              </a:ext>
            </a:extLst>
          </p:cNvPr>
          <p:cNvSpPr/>
          <p:nvPr/>
        </p:nvSpPr>
        <p:spPr>
          <a:xfrm rot="18950934">
            <a:off x="6564191" y="1398374"/>
            <a:ext cx="91312" cy="9131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34E5C725-1A6D-55C6-882E-B5484F6204F9}"/>
              </a:ext>
            </a:extLst>
          </p:cNvPr>
          <p:cNvSpPr/>
          <p:nvPr/>
        </p:nvSpPr>
        <p:spPr>
          <a:xfrm>
            <a:off x="6709268" y="1379470"/>
            <a:ext cx="134929" cy="11631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005EF4-A110-2992-76AC-C317E6A505F0}"/>
              </a:ext>
            </a:extLst>
          </p:cNvPr>
          <p:cNvSpPr/>
          <p:nvPr/>
        </p:nvSpPr>
        <p:spPr>
          <a:xfrm>
            <a:off x="6892748" y="1388850"/>
            <a:ext cx="116801" cy="1168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25EFA-368A-8F90-139B-9B7696A9C6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94"/>
          <a:stretch/>
        </p:blipFill>
        <p:spPr>
          <a:xfrm>
            <a:off x="8564717" y="1524055"/>
            <a:ext cx="2558715" cy="1959508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A377DA0-DA12-3D24-19EF-264106257BFD}"/>
              </a:ext>
            </a:extLst>
          </p:cNvPr>
          <p:cNvSpPr/>
          <p:nvPr/>
        </p:nvSpPr>
        <p:spPr>
          <a:xfrm>
            <a:off x="9477781" y="2812496"/>
            <a:ext cx="201919" cy="196463"/>
          </a:xfrm>
          <a:custGeom>
            <a:avLst/>
            <a:gdLst>
              <a:gd name="connsiteX0" fmla="*/ 4581 w 317732"/>
              <a:gd name="connsiteY0" fmla="*/ 325677 h 358808"/>
              <a:gd name="connsiteX1" fmla="*/ 29633 w 317732"/>
              <a:gd name="connsiteY1" fmla="*/ 294362 h 358808"/>
              <a:gd name="connsiteX2" fmla="*/ 42159 w 317732"/>
              <a:gd name="connsiteY2" fmla="*/ 275573 h 358808"/>
              <a:gd name="connsiteX3" fmla="*/ 79737 w 317732"/>
              <a:gd name="connsiteY3" fmla="*/ 237995 h 358808"/>
              <a:gd name="connsiteX4" fmla="*/ 104789 w 317732"/>
              <a:gd name="connsiteY4" fmla="*/ 200417 h 358808"/>
              <a:gd name="connsiteX5" fmla="*/ 142367 w 317732"/>
              <a:gd name="connsiteY5" fmla="*/ 169102 h 358808"/>
              <a:gd name="connsiteX6" fmla="*/ 167419 w 317732"/>
              <a:gd name="connsiteY6" fmla="*/ 137786 h 358808"/>
              <a:gd name="connsiteX7" fmla="*/ 198734 w 317732"/>
              <a:gd name="connsiteY7" fmla="*/ 81419 h 358808"/>
              <a:gd name="connsiteX8" fmla="*/ 211260 w 317732"/>
              <a:gd name="connsiteY8" fmla="*/ 62630 h 358808"/>
              <a:gd name="connsiteX9" fmla="*/ 248838 w 317732"/>
              <a:gd name="connsiteY9" fmla="*/ 37578 h 358808"/>
              <a:gd name="connsiteX10" fmla="*/ 267627 w 317732"/>
              <a:gd name="connsiteY10" fmla="*/ 25052 h 358808"/>
              <a:gd name="connsiteX11" fmla="*/ 298943 w 317732"/>
              <a:gd name="connsiteY11" fmla="*/ 0 h 358808"/>
              <a:gd name="connsiteX12" fmla="*/ 298943 w 317732"/>
              <a:gd name="connsiteY12" fmla="*/ 156576 h 358808"/>
              <a:gd name="connsiteX13" fmla="*/ 311469 w 317732"/>
              <a:gd name="connsiteY13" fmla="*/ 219206 h 358808"/>
              <a:gd name="connsiteX14" fmla="*/ 317732 w 317732"/>
              <a:gd name="connsiteY14" fmla="*/ 269310 h 358808"/>
              <a:gd name="connsiteX15" fmla="*/ 311469 w 317732"/>
              <a:gd name="connsiteY15" fmla="*/ 356992 h 358808"/>
              <a:gd name="connsiteX16" fmla="*/ 292680 w 317732"/>
              <a:gd name="connsiteY16" fmla="*/ 350729 h 358808"/>
              <a:gd name="connsiteX17" fmla="*/ 129841 w 317732"/>
              <a:gd name="connsiteY17" fmla="*/ 344466 h 358808"/>
              <a:gd name="connsiteX18" fmla="*/ 4581 w 317732"/>
              <a:gd name="connsiteY18" fmla="*/ 325677 h 35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732" h="358808">
                <a:moveTo>
                  <a:pt x="4581" y="325677"/>
                </a:moveTo>
                <a:cubicBezTo>
                  <a:pt x="-12120" y="317326"/>
                  <a:pt x="21612" y="305056"/>
                  <a:pt x="29633" y="294362"/>
                </a:cubicBezTo>
                <a:cubicBezTo>
                  <a:pt x="34149" y="288340"/>
                  <a:pt x="37158" y="281199"/>
                  <a:pt x="42159" y="275573"/>
                </a:cubicBezTo>
                <a:cubicBezTo>
                  <a:pt x="53928" y="262333"/>
                  <a:pt x="69911" y="252734"/>
                  <a:pt x="79737" y="237995"/>
                </a:cubicBezTo>
                <a:cubicBezTo>
                  <a:pt x="88088" y="225469"/>
                  <a:pt x="92263" y="208768"/>
                  <a:pt x="104789" y="200417"/>
                </a:cubicBezTo>
                <a:cubicBezTo>
                  <a:pt x="123264" y="188101"/>
                  <a:pt x="127297" y="187186"/>
                  <a:pt x="142367" y="169102"/>
                </a:cubicBezTo>
                <a:cubicBezTo>
                  <a:pt x="181880" y="121686"/>
                  <a:pt x="130969" y="174239"/>
                  <a:pt x="167419" y="137786"/>
                </a:cubicBezTo>
                <a:cubicBezTo>
                  <a:pt x="178443" y="104715"/>
                  <a:pt x="170020" y="124490"/>
                  <a:pt x="198734" y="81419"/>
                </a:cubicBezTo>
                <a:cubicBezTo>
                  <a:pt x="202909" y="75156"/>
                  <a:pt x="204997" y="66805"/>
                  <a:pt x="211260" y="62630"/>
                </a:cubicBezTo>
                <a:lnTo>
                  <a:pt x="248838" y="37578"/>
                </a:lnTo>
                <a:cubicBezTo>
                  <a:pt x="255101" y="33403"/>
                  <a:pt x="262304" y="30374"/>
                  <a:pt x="267627" y="25052"/>
                </a:cubicBezTo>
                <a:cubicBezTo>
                  <a:pt x="285477" y="7204"/>
                  <a:pt x="275241" y="15802"/>
                  <a:pt x="298943" y="0"/>
                </a:cubicBezTo>
                <a:cubicBezTo>
                  <a:pt x="290035" y="80172"/>
                  <a:pt x="289640" y="54244"/>
                  <a:pt x="298943" y="156576"/>
                </a:cubicBezTo>
                <a:cubicBezTo>
                  <a:pt x="304456" y="217223"/>
                  <a:pt x="303593" y="171953"/>
                  <a:pt x="311469" y="219206"/>
                </a:cubicBezTo>
                <a:cubicBezTo>
                  <a:pt x="314236" y="235808"/>
                  <a:pt x="315644" y="252609"/>
                  <a:pt x="317732" y="269310"/>
                </a:cubicBezTo>
                <a:cubicBezTo>
                  <a:pt x="315644" y="298537"/>
                  <a:pt x="320086" y="328986"/>
                  <a:pt x="311469" y="356992"/>
                </a:cubicBezTo>
                <a:cubicBezTo>
                  <a:pt x="309528" y="363302"/>
                  <a:pt x="299266" y="351183"/>
                  <a:pt x="292680" y="350729"/>
                </a:cubicBezTo>
                <a:cubicBezTo>
                  <a:pt x="238489" y="346992"/>
                  <a:pt x="184121" y="346554"/>
                  <a:pt x="129841" y="344466"/>
                </a:cubicBezTo>
                <a:cubicBezTo>
                  <a:pt x="44361" y="335918"/>
                  <a:pt x="21282" y="334028"/>
                  <a:pt x="4581" y="325677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A2B0182-AEA9-56C5-3D37-6D8683C1CA13}"/>
              </a:ext>
            </a:extLst>
          </p:cNvPr>
          <p:cNvSpPr/>
          <p:nvPr/>
        </p:nvSpPr>
        <p:spPr>
          <a:xfrm>
            <a:off x="9671336" y="2616136"/>
            <a:ext cx="163514" cy="385978"/>
          </a:xfrm>
          <a:custGeom>
            <a:avLst/>
            <a:gdLst>
              <a:gd name="connsiteX0" fmla="*/ 4854 w 299215"/>
              <a:gd name="connsiteY0" fmla="*/ 407096 h 764088"/>
              <a:gd name="connsiteX1" fmla="*/ 36169 w 299215"/>
              <a:gd name="connsiteY1" fmla="*/ 382044 h 764088"/>
              <a:gd name="connsiteX2" fmla="*/ 73747 w 299215"/>
              <a:gd name="connsiteY2" fmla="*/ 325677 h 764088"/>
              <a:gd name="connsiteX3" fmla="*/ 86273 w 299215"/>
              <a:gd name="connsiteY3" fmla="*/ 306888 h 764088"/>
              <a:gd name="connsiteX4" fmla="*/ 92536 w 299215"/>
              <a:gd name="connsiteY4" fmla="*/ 288099 h 764088"/>
              <a:gd name="connsiteX5" fmla="*/ 105062 w 299215"/>
              <a:gd name="connsiteY5" fmla="*/ 269310 h 764088"/>
              <a:gd name="connsiteX6" fmla="*/ 111325 w 299215"/>
              <a:gd name="connsiteY6" fmla="*/ 250521 h 764088"/>
              <a:gd name="connsiteX7" fmla="*/ 136377 w 299215"/>
              <a:gd name="connsiteY7" fmla="*/ 212943 h 764088"/>
              <a:gd name="connsiteX8" fmla="*/ 155166 w 299215"/>
              <a:gd name="connsiteY8" fmla="*/ 175365 h 764088"/>
              <a:gd name="connsiteX9" fmla="*/ 167692 w 299215"/>
              <a:gd name="connsiteY9" fmla="*/ 156576 h 764088"/>
              <a:gd name="connsiteX10" fmla="*/ 173955 w 299215"/>
              <a:gd name="connsiteY10" fmla="*/ 137787 h 764088"/>
              <a:gd name="connsiteX11" fmla="*/ 211533 w 299215"/>
              <a:gd name="connsiteY11" fmla="*/ 100209 h 764088"/>
              <a:gd name="connsiteX12" fmla="*/ 217796 w 299215"/>
              <a:gd name="connsiteY12" fmla="*/ 81420 h 764088"/>
              <a:gd name="connsiteX13" fmla="*/ 249111 w 299215"/>
              <a:gd name="connsiteY13" fmla="*/ 56367 h 764088"/>
              <a:gd name="connsiteX14" fmla="*/ 280426 w 299215"/>
              <a:gd name="connsiteY14" fmla="*/ 18789 h 764088"/>
              <a:gd name="connsiteX15" fmla="*/ 292952 w 299215"/>
              <a:gd name="connsiteY15" fmla="*/ 0 h 764088"/>
              <a:gd name="connsiteX16" fmla="*/ 292952 w 299215"/>
              <a:gd name="connsiteY16" fmla="*/ 118998 h 764088"/>
              <a:gd name="connsiteX17" fmla="*/ 299215 w 299215"/>
              <a:gd name="connsiteY17" fmla="*/ 325677 h 764088"/>
              <a:gd name="connsiteX18" fmla="*/ 292952 w 299215"/>
              <a:gd name="connsiteY18" fmla="*/ 739036 h 764088"/>
              <a:gd name="connsiteX19" fmla="*/ 274163 w 299215"/>
              <a:gd name="connsiteY19" fmla="*/ 745299 h 764088"/>
              <a:gd name="connsiteX20" fmla="*/ 242848 w 299215"/>
              <a:gd name="connsiteY20" fmla="*/ 751562 h 764088"/>
              <a:gd name="connsiteX21" fmla="*/ 205270 w 299215"/>
              <a:gd name="connsiteY21" fmla="*/ 764088 h 764088"/>
              <a:gd name="connsiteX22" fmla="*/ 36169 w 299215"/>
              <a:gd name="connsiteY22" fmla="*/ 757825 h 764088"/>
              <a:gd name="connsiteX23" fmla="*/ 23643 w 299215"/>
              <a:gd name="connsiteY23" fmla="*/ 739036 h 764088"/>
              <a:gd name="connsiteX24" fmla="*/ 17380 w 299215"/>
              <a:gd name="connsiteY24" fmla="*/ 707721 h 764088"/>
              <a:gd name="connsiteX25" fmla="*/ 11117 w 299215"/>
              <a:gd name="connsiteY25" fmla="*/ 682669 h 764088"/>
              <a:gd name="connsiteX26" fmla="*/ 4854 w 299215"/>
              <a:gd name="connsiteY26" fmla="*/ 532356 h 764088"/>
              <a:gd name="connsiteX27" fmla="*/ 4854 w 299215"/>
              <a:gd name="connsiteY27" fmla="*/ 407096 h 76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9215" h="764088">
                <a:moveTo>
                  <a:pt x="4854" y="407096"/>
                </a:moveTo>
                <a:cubicBezTo>
                  <a:pt x="15292" y="398745"/>
                  <a:pt x="27227" y="391980"/>
                  <a:pt x="36169" y="382044"/>
                </a:cubicBezTo>
                <a:lnTo>
                  <a:pt x="73747" y="325677"/>
                </a:lnTo>
                <a:cubicBezTo>
                  <a:pt x="77922" y="319414"/>
                  <a:pt x="83893" y="314029"/>
                  <a:pt x="86273" y="306888"/>
                </a:cubicBezTo>
                <a:cubicBezTo>
                  <a:pt x="88361" y="300625"/>
                  <a:pt x="89584" y="294004"/>
                  <a:pt x="92536" y="288099"/>
                </a:cubicBezTo>
                <a:cubicBezTo>
                  <a:pt x="95902" y="281366"/>
                  <a:pt x="101696" y="276043"/>
                  <a:pt x="105062" y="269310"/>
                </a:cubicBezTo>
                <a:cubicBezTo>
                  <a:pt x="108014" y="263405"/>
                  <a:pt x="108119" y="256292"/>
                  <a:pt x="111325" y="250521"/>
                </a:cubicBezTo>
                <a:cubicBezTo>
                  <a:pt x="118636" y="237361"/>
                  <a:pt x="128026" y="225469"/>
                  <a:pt x="136377" y="212943"/>
                </a:cubicBezTo>
                <a:cubicBezTo>
                  <a:pt x="172275" y="159096"/>
                  <a:pt x="129236" y="227225"/>
                  <a:pt x="155166" y="175365"/>
                </a:cubicBezTo>
                <a:cubicBezTo>
                  <a:pt x="158532" y="168632"/>
                  <a:pt x="164326" y="163309"/>
                  <a:pt x="167692" y="156576"/>
                </a:cubicBezTo>
                <a:cubicBezTo>
                  <a:pt x="170644" y="150671"/>
                  <a:pt x="169902" y="142998"/>
                  <a:pt x="173955" y="137787"/>
                </a:cubicBezTo>
                <a:cubicBezTo>
                  <a:pt x="184831" y="123804"/>
                  <a:pt x="211533" y="100209"/>
                  <a:pt x="211533" y="100209"/>
                </a:cubicBezTo>
                <a:cubicBezTo>
                  <a:pt x="213621" y="93946"/>
                  <a:pt x="214399" y="87081"/>
                  <a:pt x="217796" y="81420"/>
                </a:cubicBezTo>
                <a:cubicBezTo>
                  <a:pt x="223747" y="71502"/>
                  <a:pt x="240575" y="62058"/>
                  <a:pt x="249111" y="56367"/>
                </a:cubicBezTo>
                <a:cubicBezTo>
                  <a:pt x="280211" y="9717"/>
                  <a:pt x="240240" y="67012"/>
                  <a:pt x="280426" y="18789"/>
                </a:cubicBezTo>
                <a:cubicBezTo>
                  <a:pt x="285245" y="13006"/>
                  <a:pt x="288777" y="6263"/>
                  <a:pt x="292952" y="0"/>
                </a:cubicBezTo>
                <a:cubicBezTo>
                  <a:pt x="281050" y="71413"/>
                  <a:pt x="288211" y="9944"/>
                  <a:pt x="292952" y="118998"/>
                </a:cubicBezTo>
                <a:cubicBezTo>
                  <a:pt x="295946" y="187858"/>
                  <a:pt x="297127" y="256784"/>
                  <a:pt x="299215" y="325677"/>
                </a:cubicBezTo>
                <a:cubicBezTo>
                  <a:pt x="297127" y="463463"/>
                  <a:pt x="301164" y="601479"/>
                  <a:pt x="292952" y="739036"/>
                </a:cubicBezTo>
                <a:cubicBezTo>
                  <a:pt x="292559" y="745626"/>
                  <a:pt x="280568" y="743698"/>
                  <a:pt x="274163" y="745299"/>
                </a:cubicBezTo>
                <a:cubicBezTo>
                  <a:pt x="263836" y="747881"/>
                  <a:pt x="253118" y="748761"/>
                  <a:pt x="242848" y="751562"/>
                </a:cubicBezTo>
                <a:cubicBezTo>
                  <a:pt x="230110" y="755036"/>
                  <a:pt x="205270" y="764088"/>
                  <a:pt x="205270" y="764088"/>
                </a:cubicBezTo>
                <a:cubicBezTo>
                  <a:pt x="107779" y="744590"/>
                  <a:pt x="163893" y="750312"/>
                  <a:pt x="36169" y="757825"/>
                </a:cubicBezTo>
                <a:cubicBezTo>
                  <a:pt x="31994" y="751562"/>
                  <a:pt x="26286" y="746084"/>
                  <a:pt x="23643" y="739036"/>
                </a:cubicBezTo>
                <a:cubicBezTo>
                  <a:pt x="19905" y="729069"/>
                  <a:pt x="19689" y="718113"/>
                  <a:pt x="17380" y="707721"/>
                </a:cubicBezTo>
                <a:cubicBezTo>
                  <a:pt x="15513" y="699318"/>
                  <a:pt x="13205" y="691020"/>
                  <a:pt x="11117" y="682669"/>
                </a:cubicBezTo>
                <a:cubicBezTo>
                  <a:pt x="9029" y="632565"/>
                  <a:pt x="7422" y="582438"/>
                  <a:pt x="4854" y="532356"/>
                </a:cubicBezTo>
                <a:cubicBezTo>
                  <a:pt x="-1826" y="402103"/>
                  <a:pt x="-1409" y="475794"/>
                  <a:pt x="4854" y="40709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AE882EA-7969-410E-6ABB-954CB4F76899}"/>
              </a:ext>
            </a:extLst>
          </p:cNvPr>
          <p:cNvSpPr/>
          <p:nvPr/>
        </p:nvSpPr>
        <p:spPr>
          <a:xfrm>
            <a:off x="9824558" y="2468192"/>
            <a:ext cx="167731" cy="541760"/>
          </a:xfrm>
          <a:custGeom>
            <a:avLst/>
            <a:gdLst>
              <a:gd name="connsiteX0" fmla="*/ 25096 w 306932"/>
              <a:gd name="connsiteY0" fmla="*/ 212942 h 991372"/>
              <a:gd name="connsiteX1" fmla="*/ 56411 w 306932"/>
              <a:gd name="connsiteY1" fmla="*/ 187890 h 991372"/>
              <a:gd name="connsiteX2" fmla="*/ 68937 w 306932"/>
              <a:gd name="connsiteY2" fmla="*/ 169101 h 991372"/>
              <a:gd name="connsiteX3" fmla="*/ 87726 w 306932"/>
              <a:gd name="connsiteY3" fmla="*/ 150312 h 991372"/>
              <a:gd name="connsiteX4" fmla="*/ 119041 w 306932"/>
              <a:gd name="connsiteY4" fmla="*/ 93945 h 991372"/>
              <a:gd name="connsiteX5" fmla="*/ 131568 w 306932"/>
              <a:gd name="connsiteY5" fmla="*/ 81419 h 991372"/>
              <a:gd name="connsiteX6" fmla="*/ 156620 w 306932"/>
              <a:gd name="connsiteY6" fmla="*/ 43841 h 991372"/>
              <a:gd name="connsiteX7" fmla="*/ 162883 w 306932"/>
              <a:gd name="connsiteY7" fmla="*/ 25052 h 991372"/>
              <a:gd name="connsiteX8" fmla="*/ 181672 w 306932"/>
              <a:gd name="connsiteY8" fmla="*/ 12526 h 991372"/>
              <a:gd name="connsiteX9" fmla="*/ 219250 w 306932"/>
              <a:gd name="connsiteY9" fmla="*/ 0 h 991372"/>
              <a:gd name="connsiteX10" fmla="*/ 269354 w 306932"/>
              <a:gd name="connsiteY10" fmla="*/ 43841 h 991372"/>
              <a:gd name="connsiteX11" fmla="*/ 281880 w 306932"/>
              <a:gd name="connsiteY11" fmla="*/ 81419 h 991372"/>
              <a:gd name="connsiteX12" fmla="*/ 288143 w 306932"/>
              <a:gd name="connsiteY12" fmla="*/ 100208 h 991372"/>
              <a:gd name="connsiteX13" fmla="*/ 294406 w 306932"/>
              <a:gd name="connsiteY13" fmla="*/ 156575 h 991372"/>
              <a:gd name="connsiteX14" fmla="*/ 300669 w 306932"/>
              <a:gd name="connsiteY14" fmla="*/ 206679 h 991372"/>
              <a:gd name="connsiteX15" fmla="*/ 306932 w 306932"/>
              <a:gd name="connsiteY15" fmla="*/ 275572 h 991372"/>
              <a:gd name="connsiteX16" fmla="*/ 300669 w 306932"/>
              <a:gd name="connsiteY16" fmla="*/ 970767 h 991372"/>
              <a:gd name="connsiteX17" fmla="*/ 281880 w 306932"/>
              <a:gd name="connsiteY17" fmla="*/ 964504 h 991372"/>
              <a:gd name="connsiteX18" fmla="*/ 244302 w 306932"/>
              <a:gd name="connsiteY18" fmla="*/ 970767 h 991372"/>
              <a:gd name="connsiteX19" fmla="*/ 125304 w 306932"/>
              <a:gd name="connsiteY19" fmla="*/ 983293 h 991372"/>
              <a:gd name="connsiteX20" fmla="*/ 6307 w 306932"/>
              <a:gd name="connsiteY20" fmla="*/ 958241 h 991372"/>
              <a:gd name="connsiteX21" fmla="*/ 18833 w 306932"/>
              <a:gd name="connsiteY21" fmla="*/ 939452 h 991372"/>
              <a:gd name="connsiteX22" fmla="*/ 18833 w 306932"/>
              <a:gd name="connsiteY22" fmla="*/ 814192 h 991372"/>
              <a:gd name="connsiteX23" fmla="*/ 6307 w 306932"/>
              <a:gd name="connsiteY23" fmla="*/ 513567 h 991372"/>
              <a:gd name="connsiteX24" fmla="*/ 18833 w 306932"/>
              <a:gd name="connsiteY24" fmla="*/ 269309 h 991372"/>
              <a:gd name="connsiteX25" fmla="*/ 25096 w 306932"/>
              <a:gd name="connsiteY25" fmla="*/ 212942 h 99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6932" h="991372">
                <a:moveTo>
                  <a:pt x="25096" y="212942"/>
                </a:moveTo>
                <a:cubicBezTo>
                  <a:pt x="31359" y="199372"/>
                  <a:pt x="46959" y="197342"/>
                  <a:pt x="56411" y="187890"/>
                </a:cubicBezTo>
                <a:cubicBezTo>
                  <a:pt x="61734" y="182567"/>
                  <a:pt x="64118" y="174884"/>
                  <a:pt x="68937" y="169101"/>
                </a:cubicBezTo>
                <a:cubicBezTo>
                  <a:pt x="74607" y="162297"/>
                  <a:pt x="81463" y="156575"/>
                  <a:pt x="87726" y="150312"/>
                </a:cubicBezTo>
                <a:cubicBezTo>
                  <a:pt x="95601" y="126686"/>
                  <a:pt x="97506" y="115478"/>
                  <a:pt x="119041" y="93945"/>
                </a:cubicBezTo>
                <a:cubicBezTo>
                  <a:pt x="123217" y="89770"/>
                  <a:pt x="128025" y="86143"/>
                  <a:pt x="131568" y="81419"/>
                </a:cubicBezTo>
                <a:cubicBezTo>
                  <a:pt x="140601" y="69376"/>
                  <a:pt x="151859" y="58123"/>
                  <a:pt x="156620" y="43841"/>
                </a:cubicBezTo>
                <a:cubicBezTo>
                  <a:pt x="158708" y="37578"/>
                  <a:pt x="158759" y="30207"/>
                  <a:pt x="162883" y="25052"/>
                </a:cubicBezTo>
                <a:cubicBezTo>
                  <a:pt x="167585" y="19174"/>
                  <a:pt x="174794" y="15583"/>
                  <a:pt x="181672" y="12526"/>
                </a:cubicBezTo>
                <a:cubicBezTo>
                  <a:pt x="193738" y="7164"/>
                  <a:pt x="219250" y="0"/>
                  <a:pt x="219250" y="0"/>
                </a:cubicBezTo>
                <a:cubicBezTo>
                  <a:pt x="249605" y="7589"/>
                  <a:pt x="255796" y="3168"/>
                  <a:pt x="269354" y="43841"/>
                </a:cubicBezTo>
                <a:lnTo>
                  <a:pt x="281880" y="81419"/>
                </a:lnTo>
                <a:lnTo>
                  <a:pt x="288143" y="100208"/>
                </a:lnTo>
                <a:cubicBezTo>
                  <a:pt x="290231" y="118997"/>
                  <a:pt x="292197" y="137800"/>
                  <a:pt x="294406" y="156575"/>
                </a:cubicBezTo>
                <a:cubicBezTo>
                  <a:pt x="296373" y="173291"/>
                  <a:pt x="298907" y="189940"/>
                  <a:pt x="300669" y="206679"/>
                </a:cubicBezTo>
                <a:cubicBezTo>
                  <a:pt x="303083" y="229611"/>
                  <a:pt x="304844" y="252608"/>
                  <a:pt x="306932" y="275572"/>
                </a:cubicBezTo>
                <a:cubicBezTo>
                  <a:pt x="304844" y="507304"/>
                  <a:pt x="309090" y="739179"/>
                  <a:pt x="300669" y="970767"/>
                </a:cubicBezTo>
                <a:cubicBezTo>
                  <a:pt x="300429" y="977364"/>
                  <a:pt x="288482" y="964504"/>
                  <a:pt x="281880" y="964504"/>
                </a:cubicBezTo>
                <a:cubicBezTo>
                  <a:pt x="269181" y="964504"/>
                  <a:pt x="256754" y="968277"/>
                  <a:pt x="244302" y="970767"/>
                </a:cubicBezTo>
                <a:cubicBezTo>
                  <a:pt x="167990" y="986029"/>
                  <a:pt x="303723" y="971399"/>
                  <a:pt x="125304" y="983293"/>
                </a:cubicBezTo>
                <a:cubicBezTo>
                  <a:pt x="53634" y="979709"/>
                  <a:pt x="-22680" y="1016215"/>
                  <a:pt x="6307" y="958241"/>
                </a:cubicBezTo>
                <a:cubicBezTo>
                  <a:pt x="9673" y="951508"/>
                  <a:pt x="14658" y="945715"/>
                  <a:pt x="18833" y="939452"/>
                </a:cubicBezTo>
                <a:cubicBezTo>
                  <a:pt x="29680" y="852679"/>
                  <a:pt x="24305" y="923632"/>
                  <a:pt x="18833" y="814192"/>
                </a:cubicBezTo>
                <a:cubicBezTo>
                  <a:pt x="13825" y="714022"/>
                  <a:pt x="6307" y="513567"/>
                  <a:pt x="6307" y="513567"/>
                </a:cubicBezTo>
                <a:cubicBezTo>
                  <a:pt x="10482" y="432148"/>
                  <a:pt x="8721" y="350206"/>
                  <a:pt x="18833" y="269309"/>
                </a:cubicBezTo>
                <a:cubicBezTo>
                  <a:pt x="25355" y="217133"/>
                  <a:pt x="18833" y="226512"/>
                  <a:pt x="25096" y="21294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CDBC2F-A33B-3751-C859-AA6BDDCC2288}"/>
              </a:ext>
            </a:extLst>
          </p:cNvPr>
          <p:cNvSpPr/>
          <p:nvPr/>
        </p:nvSpPr>
        <p:spPr>
          <a:xfrm rot="18950934">
            <a:off x="9546931" y="1398374"/>
            <a:ext cx="91312" cy="9131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AF46FB14-3A11-983B-CE7E-10BD8514233A}"/>
              </a:ext>
            </a:extLst>
          </p:cNvPr>
          <p:cNvSpPr/>
          <p:nvPr/>
        </p:nvSpPr>
        <p:spPr>
          <a:xfrm>
            <a:off x="9692008" y="1379470"/>
            <a:ext cx="134929" cy="116317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18EE84-9320-2E17-8CA2-A0BA7C8627CF}"/>
              </a:ext>
            </a:extLst>
          </p:cNvPr>
          <p:cNvSpPr/>
          <p:nvPr/>
        </p:nvSpPr>
        <p:spPr>
          <a:xfrm>
            <a:off x="9875488" y="1388850"/>
            <a:ext cx="116801" cy="116801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494E935-14B4-65E9-F92F-DF6F1C967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123" y="3813377"/>
            <a:ext cx="4165600" cy="25019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A308376-ABEE-211F-635E-49BE11CE35EB}"/>
              </a:ext>
            </a:extLst>
          </p:cNvPr>
          <p:cNvSpPr txBox="1"/>
          <p:nvPr/>
        </p:nvSpPr>
        <p:spPr>
          <a:xfrm>
            <a:off x="5667230" y="793001"/>
            <a:ext cx="262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MG.SEQ.I</a:t>
            </a:r>
          </a:p>
          <a:p>
            <a:pPr algn="ctr"/>
            <a:r>
              <a:rPr lang="en-US" sz="1600" dirty="0">
                <a:solidFill>
                  <a:srgbClr val="666666"/>
                </a:solidFill>
              </a:rPr>
              <a:t>(non-coated radial blades)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269BDE-582B-A393-3442-C297CF54A62F}"/>
              </a:ext>
            </a:extLst>
          </p:cNvPr>
          <p:cNvSpPr txBox="1"/>
          <p:nvPr/>
        </p:nvSpPr>
        <p:spPr>
          <a:xfrm>
            <a:off x="8738999" y="746656"/>
            <a:ext cx="262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MG.SEQ.II</a:t>
            </a:r>
          </a:p>
          <a:p>
            <a:pPr algn="ctr"/>
            <a:r>
              <a:rPr lang="en-US" sz="1600" dirty="0">
                <a:solidFill>
                  <a:srgbClr val="666666"/>
                </a:solidFill>
              </a:rPr>
              <a:t>(coated radial blades)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53C3E2D-C154-D997-1017-B8FDE7E28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117" y="7071886"/>
            <a:ext cx="4267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65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259513" cy="507076"/>
          </a:xfrm>
        </p:spPr>
        <p:txBody>
          <a:bodyPr/>
          <a:lstStyle/>
          <a:p>
            <a:r>
              <a:rPr lang="en-GB" dirty="0"/>
              <a:t>Internal scattering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8B607D-4F90-069A-F977-4F70C7FC1DEE}"/>
              </a:ext>
            </a:extLst>
          </p:cNvPr>
          <p:cNvSpPr txBox="1"/>
          <p:nvPr/>
        </p:nvSpPr>
        <p:spPr>
          <a:xfrm>
            <a:off x="700867" y="1610587"/>
            <a:ext cx="41341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An improvement in the order of </a:t>
            </a:r>
            <a:r>
              <a:rPr lang="en-US" sz="1600" b="1" dirty="0">
                <a:solidFill>
                  <a:srgbClr val="666666"/>
                </a:solidFill>
              </a:rPr>
              <a:t>a few 10 %</a:t>
            </a:r>
            <a:r>
              <a:rPr lang="en-US" sz="1600" dirty="0">
                <a:solidFill>
                  <a:srgbClr val="666666"/>
                </a:solidFill>
              </a:rPr>
              <a:t> was seen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Note that this is </a:t>
            </a:r>
            <a:r>
              <a:rPr lang="en-US" sz="1600" b="1" dirty="0">
                <a:solidFill>
                  <a:srgbClr val="666666"/>
                </a:solidFill>
              </a:rPr>
              <a:t>not normal operation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algn="l"/>
            <a:endParaRPr lang="en-US" sz="1600" dirty="0">
              <a:solidFill>
                <a:srgbClr val="666666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F3C161-917D-1FED-A99A-80E8D5ACD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29"/>
          <a:stretch/>
        </p:blipFill>
        <p:spPr>
          <a:xfrm>
            <a:off x="5866894" y="-2086991"/>
            <a:ext cx="2559689" cy="1959508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69325E07-F63C-6B71-5088-300DC328A426}"/>
              </a:ext>
            </a:extLst>
          </p:cNvPr>
          <p:cNvSpPr/>
          <p:nvPr/>
        </p:nvSpPr>
        <p:spPr>
          <a:xfrm>
            <a:off x="6789403" y="-871974"/>
            <a:ext cx="201919" cy="236158"/>
          </a:xfrm>
          <a:custGeom>
            <a:avLst/>
            <a:gdLst>
              <a:gd name="connsiteX0" fmla="*/ 4581 w 317732"/>
              <a:gd name="connsiteY0" fmla="*/ 325677 h 358808"/>
              <a:gd name="connsiteX1" fmla="*/ 29633 w 317732"/>
              <a:gd name="connsiteY1" fmla="*/ 294362 h 358808"/>
              <a:gd name="connsiteX2" fmla="*/ 42159 w 317732"/>
              <a:gd name="connsiteY2" fmla="*/ 275573 h 358808"/>
              <a:gd name="connsiteX3" fmla="*/ 79737 w 317732"/>
              <a:gd name="connsiteY3" fmla="*/ 237995 h 358808"/>
              <a:gd name="connsiteX4" fmla="*/ 104789 w 317732"/>
              <a:gd name="connsiteY4" fmla="*/ 200417 h 358808"/>
              <a:gd name="connsiteX5" fmla="*/ 142367 w 317732"/>
              <a:gd name="connsiteY5" fmla="*/ 169102 h 358808"/>
              <a:gd name="connsiteX6" fmla="*/ 167419 w 317732"/>
              <a:gd name="connsiteY6" fmla="*/ 137786 h 358808"/>
              <a:gd name="connsiteX7" fmla="*/ 198734 w 317732"/>
              <a:gd name="connsiteY7" fmla="*/ 81419 h 358808"/>
              <a:gd name="connsiteX8" fmla="*/ 211260 w 317732"/>
              <a:gd name="connsiteY8" fmla="*/ 62630 h 358808"/>
              <a:gd name="connsiteX9" fmla="*/ 248838 w 317732"/>
              <a:gd name="connsiteY9" fmla="*/ 37578 h 358808"/>
              <a:gd name="connsiteX10" fmla="*/ 267627 w 317732"/>
              <a:gd name="connsiteY10" fmla="*/ 25052 h 358808"/>
              <a:gd name="connsiteX11" fmla="*/ 298943 w 317732"/>
              <a:gd name="connsiteY11" fmla="*/ 0 h 358808"/>
              <a:gd name="connsiteX12" fmla="*/ 298943 w 317732"/>
              <a:gd name="connsiteY12" fmla="*/ 156576 h 358808"/>
              <a:gd name="connsiteX13" fmla="*/ 311469 w 317732"/>
              <a:gd name="connsiteY13" fmla="*/ 219206 h 358808"/>
              <a:gd name="connsiteX14" fmla="*/ 317732 w 317732"/>
              <a:gd name="connsiteY14" fmla="*/ 269310 h 358808"/>
              <a:gd name="connsiteX15" fmla="*/ 311469 w 317732"/>
              <a:gd name="connsiteY15" fmla="*/ 356992 h 358808"/>
              <a:gd name="connsiteX16" fmla="*/ 292680 w 317732"/>
              <a:gd name="connsiteY16" fmla="*/ 350729 h 358808"/>
              <a:gd name="connsiteX17" fmla="*/ 129841 w 317732"/>
              <a:gd name="connsiteY17" fmla="*/ 344466 h 358808"/>
              <a:gd name="connsiteX18" fmla="*/ 4581 w 317732"/>
              <a:gd name="connsiteY18" fmla="*/ 325677 h 35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732" h="358808">
                <a:moveTo>
                  <a:pt x="4581" y="325677"/>
                </a:moveTo>
                <a:cubicBezTo>
                  <a:pt x="-12120" y="317326"/>
                  <a:pt x="21612" y="305056"/>
                  <a:pt x="29633" y="294362"/>
                </a:cubicBezTo>
                <a:cubicBezTo>
                  <a:pt x="34149" y="288340"/>
                  <a:pt x="37158" y="281199"/>
                  <a:pt x="42159" y="275573"/>
                </a:cubicBezTo>
                <a:cubicBezTo>
                  <a:pt x="53928" y="262333"/>
                  <a:pt x="69911" y="252734"/>
                  <a:pt x="79737" y="237995"/>
                </a:cubicBezTo>
                <a:cubicBezTo>
                  <a:pt x="88088" y="225469"/>
                  <a:pt x="92263" y="208768"/>
                  <a:pt x="104789" y="200417"/>
                </a:cubicBezTo>
                <a:cubicBezTo>
                  <a:pt x="123264" y="188101"/>
                  <a:pt x="127297" y="187186"/>
                  <a:pt x="142367" y="169102"/>
                </a:cubicBezTo>
                <a:cubicBezTo>
                  <a:pt x="181880" y="121686"/>
                  <a:pt x="130969" y="174239"/>
                  <a:pt x="167419" y="137786"/>
                </a:cubicBezTo>
                <a:cubicBezTo>
                  <a:pt x="178443" y="104715"/>
                  <a:pt x="170020" y="124490"/>
                  <a:pt x="198734" y="81419"/>
                </a:cubicBezTo>
                <a:cubicBezTo>
                  <a:pt x="202909" y="75156"/>
                  <a:pt x="204997" y="66805"/>
                  <a:pt x="211260" y="62630"/>
                </a:cubicBezTo>
                <a:lnTo>
                  <a:pt x="248838" y="37578"/>
                </a:lnTo>
                <a:cubicBezTo>
                  <a:pt x="255101" y="33403"/>
                  <a:pt x="262304" y="30374"/>
                  <a:pt x="267627" y="25052"/>
                </a:cubicBezTo>
                <a:cubicBezTo>
                  <a:pt x="285477" y="7204"/>
                  <a:pt x="275241" y="15802"/>
                  <a:pt x="298943" y="0"/>
                </a:cubicBezTo>
                <a:cubicBezTo>
                  <a:pt x="290035" y="80172"/>
                  <a:pt x="289640" y="54244"/>
                  <a:pt x="298943" y="156576"/>
                </a:cubicBezTo>
                <a:cubicBezTo>
                  <a:pt x="304456" y="217223"/>
                  <a:pt x="303593" y="171953"/>
                  <a:pt x="311469" y="219206"/>
                </a:cubicBezTo>
                <a:cubicBezTo>
                  <a:pt x="314236" y="235808"/>
                  <a:pt x="315644" y="252609"/>
                  <a:pt x="317732" y="269310"/>
                </a:cubicBezTo>
                <a:cubicBezTo>
                  <a:pt x="315644" y="298537"/>
                  <a:pt x="320086" y="328986"/>
                  <a:pt x="311469" y="356992"/>
                </a:cubicBezTo>
                <a:cubicBezTo>
                  <a:pt x="309528" y="363302"/>
                  <a:pt x="299266" y="351183"/>
                  <a:pt x="292680" y="350729"/>
                </a:cubicBezTo>
                <a:cubicBezTo>
                  <a:pt x="238489" y="346992"/>
                  <a:pt x="184121" y="346554"/>
                  <a:pt x="129841" y="344466"/>
                </a:cubicBezTo>
                <a:cubicBezTo>
                  <a:pt x="44361" y="335918"/>
                  <a:pt x="21282" y="334028"/>
                  <a:pt x="4581" y="325677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78C11D0-8A6D-A241-C96D-FF9B7C21B302}"/>
              </a:ext>
            </a:extLst>
          </p:cNvPr>
          <p:cNvSpPr/>
          <p:nvPr/>
        </p:nvSpPr>
        <p:spPr>
          <a:xfrm>
            <a:off x="6976695" y="-1060217"/>
            <a:ext cx="163514" cy="417555"/>
          </a:xfrm>
          <a:custGeom>
            <a:avLst/>
            <a:gdLst>
              <a:gd name="connsiteX0" fmla="*/ 4854 w 299215"/>
              <a:gd name="connsiteY0" fmla="*/ 407096 h 764088"/>
              <a:gd name="connsiteX1" fmla="*/ 36169 w 299215"/>
              <a:gd name="connsiteY1" fmla="*/ 382044 h 764088"/>
              <a:gd name="connsiteX2" fmla="*/ 73747 w 299215"/>
              <a:gd name="connsiteY2" fmla="*/ 325677 h 764088"/>
              <a:gd name="connsiteX3" fmla="*/ 86273 w 299215"/>
              <a:gd name="connsiteY3" fmla="*/ 306888 h 764088"/>
              <a:gd name="connsiteX4" fmla="*/ 92536 w 299215"/>
              <a:gd name="connsiteY4" fmla="*/ 288099 h 764088"/>
              <a:gd name="connsiteX5" fmla="*/ 105062 w 299215"/>
              <a:gd name="connsiteY5" fmla="*/ 269310 h 764088"/>
              <a:gd name="connsiteX6" fmla="*/ 111325 w 299215"/>
              <a:gd name="connsiteY6" fmla="*/ 250521 h 764088"/>
              <a:gd name="connsiteX7" fmla="*/ 136377 w 299215"/>
              <a:gd name="connsiteY7" fmla="*/ 212943 h 764088"/>
              <a:gd name="connsiteX8" fmla="*/ 155166 w 299215"/>
              <a:gd name="connsiteY8" fmla="*/ 175365 h 764088"/>
              <a:gd name="connsiteX9" fmla="*/ 167692 w 299215"/>
              <a:gd name="connsiteY9" fmla="*/ 156576 h 764088"/>
              <a:gd name="connsiteX10" fmla="*/ 173955 w 299215"/>
              <a:gd name="connsiteY10" fmla="*/ 137787 h 764088"/>
              <a:gd name="connsiteX11" fmla="*/ 211533 w 299215"/>
              <a:gd name="connsiteY11" fmla="*/ 100209 h 764088"/>
              <a:gd name="connsiteX12" fmla="*/ 217796 w 299215"/>
              <a:gd name="connsiteY12" fmla="*/ 81420 h 764088"/>
              <a:gd name="connsiteX13" fmla="*/ 249111 w 299215"/>
              <a:gd name="connsiteY13" fmla="*/ 56367 h 764088"/>
              <a:gd name="connsiteX14" fmla="*/ 280426 w 299215"/>
              <a:gd name="connsiteY14" fmla="*/ 18789 h 764088"/>
              <a:gd name="connsiteX15" fmla="*/ 292952 w 299215"/>
              <a:gd name="connsiteY15" fmla="*/ 0 h 764088"/>
              <a:gd name="connsiteX16" fmla="*/ 292952 w 299215"/>
              <a:gd name="connsiteY16" fmla="*/ 118998 h 764088"/>
              <a:gd name="connsiteX17" fmla="*/ 299215 w 299215"/>
              <a:gd name="connsiteY17" fmla="*/ 325677 h 764088"/>
              <a:gd name="connsiteX18" fmla="*/ 292952 w 299215"/>
              <a:gd name="connsiteY18" fmla="*/ 739036 h 764088"/>
              <a:gd name="connsiteX19" fmla="*/ 274163 w 299215"/>
              <a:gd name="connsiteY19" fmla="*/ 745299 h 764088"/>
              <a:gd name="connsiteX20" fmla="*/ 242848 w 299215"/>
              <a:gd name="connsiteY20" fmla="*/ 751562 h 764088"/>
              <a:gd name="connsiteX21" fmla="*/ 205270 w 299215"/>
              <a:gd name="connsiteY21" fmla="*/ 764088 h 764088"/>
              <a:gd name="connsiteX22" fmla="*/ 36169 w 299215"/>
              <a:gd name="connsiteY22" fmla="*/ 757825 h 764088"/>
              <a:gd name="connsiteX23" fmla="*/ 23643 w 299215"/>
              <a:gd name="connsiteY23" fmla="*/ 739036 h 764088"/>
              <a:gd name="connsiteX24" fmla="*/ 17380 w 299215"/>
              <a:gd name="connsiteY24" fmla="*/ 707721 h 764088"/>
              <a:gd name="connsiteX25" fmla="*/ 11117 w 299215"/>
              <a:gd name="connsiteY25" fmla="*/ 682669 h 764088"/>
              <a:gd name="connsiteX26" fmla="*/ 4854 w 299215"/>
              <a:gd name="connsiteY26" fmla="*/ 532356 h 764088"/>
              <a:gd name="connsiteX27" fmla="*/ 4854 w 299215"/>
              <a:gd name="connsiteY27" fmla="*/ 407096 h 76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9215" h="764088">
                <a:moveTo>
                  <a:pt x="4854" y="407096"/>
                </a:moveTo>
                <a:cubicBezTo>
                  <a:pt x="15292" y="398745"/>
                  <a:pt x="27227" y="391980"/>
                  <a:pt x="36169" y="382044"/>
                </a:cubicBezTo>
                <a:lnTo>
                  <a:pt x="73747" y="325677"/>
                </a:lnTo>
                <a:cubicBezTo>
                  <a:pt x="77922" y="319414"/>
                  <a:pt x="83893" y="314029"/>
                  <a:pt x="86273" y="306888"/>
                </a:cubicBezTo>
                <a:cubicBezTo>
                  <a:pt x="88361" y="300625"/>
                  <a:pt x="89584" y="294004"/>
                  <a:pt x="92536" y="288099"/>
                </a:cubicBezTo>
                <a:cubicBezTo>
                  <a:pt x="95902" y="281366"/>
                  <a:pt x="101696" y="276043"/>
                  <a:pt x="105062" y="269310"/>
                </a:cubicBezTo>
                <a:cubicBezTo>
                  <a:pt x="108014" y="263405"/>
                  <a:pt x="108119" y="256292"/>
                  <a:pt x="111325" y="250521"/>
                </a:cubicBezTo>
                <a:cubicBezTo>
                  <a:pt x="118636" y="237361"/>
                  <a:pt x="128026" y="225469"/>
                  <a:pt x="136377" y="212943"/>
                </a:cubicBezTo>
                <a:cubicBezTo>
                  <a:pt x="172275" y="159096"/>
                  <a:pt x="129236" y="227225"/>
                  <a:pt x="155166" y="175365"/>
                </a:cubicBezTo>
                <a:cubicBezTo>
                  <a:pt x="158532" y="168632"/>
                  <a:pt x="164326" y="163309"/>
                  <a:pt x="167692" y="156576"/>
                </a:cubicBezTo>
                <a:cubicBezTo>
                  <a:pt x="170644" y="150671"/>
                  <a:pt x="169902" y="142998"/>
                  <a:pt x="173955" y="137787"/>
                </a:cubicBezTo>
                <a:cubicBezTo>
                  <a:pt x="184831" y="123804"/>
                  <a:pt x="211533" y="100209"/>
                  <a:pt x="211533" y="100209"/>
                </a:cubicBezTo>
                <a:cubicBezTo>
                  <a:pt x="213621" y="93946"/>
                  <a:pt x="214399" y="87081"/>
                  <a:pt x="217796" y="81420"/>
                </a:cubicBezTo>
                <a:cubicBezTo>
                  <a:pt x="223747" y="71502"/>
                  <a:pt x="240575" y="62058"/>
                  <a:pt x="249111" y="56367"/>
                </a:cubicBezTo>
                <a:cubicBezTo>
                  <a:pt x="280211" y="9717"/>
                  <a:pt x="240240" y="67012"/>
                  <a:pt x="280426" y="18789"/>
                </a:cubicBezTo>
                <a:cubicBezTo>
                  <a:pt x="285245" y="13006"/>
                  <a:pt x="288777" y="6263"/>
                  <a:pt x="292952" y="0"/>
                </a:cubicBezTo>
                <a:cubicBezTo>
                  <a:pt x="281050" y="71413"/>
                  <a:pt x="288211" y="9944"/>
                  <a:pt x="292952" y="118998"/>
                </a:cubicBezTo>
                <a:cubicBezTo>
                  <a:pt x="295946" y="187858"/>
                  <a:pt x="297127" y="256784"/>
                  <a:pt x="299215" y="325677"/>
                </a:cubicBezTo>
                <a:cubicBezTo>
                  <a:pt x="297127" y="463463"/>
                  <a:pt x="301164" y="601479"/>
                  <a:pt x="292952" y="739036"/>
                </a:cubicBezTo>
                <a:cubicBezTo>
                  <a:pt x="292559" y="745626"/>
                  <a:pt x="280568" y="743698"/>
                  <a:pt x="274163" y="745299"/>
                </a:cubicBezTo>
                <a:cubicBezTo>
                  <a:pt x="263836" y="747881"/>
                  <a:pt x="253118" y="748761"/>
                  <a:pt x="242848" y="751562"/>
                </a:cubicBezTo>
                <a:cubicBezTo>
                  <a:pt x="230110" y="755036"/>
                  <a:pt x="205270" y="764088"/>
                  <a:pt x="205270" y="764088"/>
                </a:cubicBezTo>
                <a:cubicBezTo>
                  <a:pt x="107779" y="744590"/>
                  <a:pt x="163893" y="750312"/>
                  <a:pt x="36169" y="757825"/>
                </a:cubicBezTo>
                <a:cubicBezTo>
                  <a:pt x="31994" y="751562"/>
                  <a:pt x="26286" y="746084"/>
                  <a:pt x="23643" y="739036"/>
                </a:cubicBezTo>
                <a:cubicBezTo>
                  <a:pt x="19905" y="729069"/>
                  <a:pt x="19689" y="718113"/>
                  <a:pt x="17380" y="707721"/>
                </a:cubicBezTo>
                <a:cubicBezTo>
                  <a:pt x="15513" y="699318"/>
                  <a:pt x="13205" y="691020"/>
                  <a:pt x="11117" y="682669"/>
                </a:cubicBezTo>
                <a:cubicBezTo>
                  <a:pt x="9029" y="632565"/>
                  <a:pt x="7422" y="582438"/>
                  <a:pt x="4854" y="532356"/>
                </a:cubicBezTo>
                <a:cubicBezTo>
                  <a:pt x="-1826" y="402103"/>
                  <a:pt x="-1409" y="475794"/>
                  <a:pt x="4854" y="40709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68541A4-F2EA-2317-8BE6-E530B44765C3}"/>
              </a:ext>
            </a:extLst>
          </p:cNvPr>
          <p:cNvSpPr/>
          <p:nvPr/>
        </p:nvSpPr>
        <p:spPr>
          <a:xfrm>
            <a:off x="7129917" y="-1176584"/>
            <a:ext cx="167731" cy="541760"/>
          </a:xfrm>
          <a:custGeom>
            <a:avLst/>
            <a:gdLst>
              <a:gd name="connsiteX0" fmla="*/ 25096 w 306932"/>
              <a:gd name="connsiteY0" fmla="*/ 212942 h 991372"/>
              <a:gd name="connsiteX1" fmla="*/ 56411 w 306932"/>
              <a:gd name="connsiteY1" fmla="*/ 187890 h 991372"/>
              <a:gd name="connsiteX2" fmla="*/ 68937 w 306932"/>
              <a:gd name="connsiteY2" fmla="*/ 169101 h 991372"/>
              <a:gd name="connsiteX3" fmla="*/ 87726 w 306932"/>
              <a:gd name="connsiteY3" fmla="*/ 150312 h 991372"/>
              <a:gd name="connsiteX4" fmla="*/ 119041 w 306932"/>
              <a:gd name="connsiteY4" fmla="*/ 93945 h 991372"/>
              <a:gd name="connsiteX5" fmla="*/ 131568 w 306932"/>
              <a:gd name="connsiteY5" fmla="*/ 81419 h 991372"/>
              <a:gd name="connsiteX6" fmla="*/ 156620 w 306932"/>
              <a:gd name="connsiteY6" fmla="*/ 43841 h 991372"/>
              <a:gd name="connsiteX7" fmla="*/ 162883 w 306932"/>
              <a:gd name="connsiteY7" fmla="*/ 25052 h 991372"/>
              <a:gd name="connsiteX8" fmla="*/ 181672 w 306932"/>
              <a:gd name="connsiteY8" fmla="*/ 12526 h 991372"/>
              <a:gd name="connsiteX9" fmla="*/ 219250 w 306932"/>
              <a:gd name="connsiteY9" fmla="*/ 0 h 991372"/>
              <a:gd name="connsiteX10" fmla="*/ 269354 w 306932"/>
              <a:gd name="connsiteY10" fmla="*/ 43841 h 991372"/>
              <a:gd name="connsiteX11" fmla="*/ 281880 w 306932"/>
              <a:gd name="connsiteY11" fmla="*/ 81419 h 991372"/>
              <a:gd name="connsiteX12" fmla="*/ 288143 w 306932"/>
              <a:gd name="connsiteY12" fmla="*/ 100208 h 991372"/>
              <a:gd name="connsiteX13" fmla="*/ 294406 w 306932"/>
              <a:gd name="connsiteY13" fmla="*/ 156575 h 991372"/>
              <a:gd name="connsiteX14" fmla="*/ 300669 w 306932"/>
              <a:gd name="connsiteY14" fmla="*/ 206679 h 991372"/>
              <a:gd name="connsiteX15" fmla="*/ 306932 w 306932"/>
              <a:gd name="connsiteY15" fmla="*/ 275572 h 991372"/>
              <a:gd name="connsiteX16" fmla="*/ 300669 w 306932"/>
              <a:gd name="connsiteY16" fmla="*/ 970767 h 991372"/>
              <a:gd name="connsiteX17" fmla="*/ 281880 w 306932"/>
              <a:gd name="connsiteY17" fmla="*/ 964504 h 991372"/>
              <a:gd name="connsiteX18" fmla="*/ 244302 w 306932"/>
              <a:gd name="connsiteY18" fmla="*/ 970767 h 991372"/>
              <a:gd name="connsiteX19" fmla="*/ 125304 w 306932"/>
              <a:gd name="connsiteY19" fmla="*/ 983293 h 991372"/>
              <a:gd name="connsiteX20" fmla="*/ 6307 w 306932"/>
              <a:gd name="connsiteY20" fmla="*/ 958241 h 991372"/>
              <a:gd name="connsiteX21" fmla="*/ 18833 w 306932"/>
              <a:gd name="connsiteY21" fmla="*/ 939452 h 991372"/>
              <a:gd name="connsiteX22" fmla="*/ 18833 w 306932"/>
              <a:gd name="connsiteY22" fmla="*/ 814192 h 991372"/>
              <a:gd name="connsiteX23" fmla="*/ 6307 w 306932"/>
              <a:gd name="connsiteY23" fmla="*/ 513567 h 991372"/>
              <a:gd name="connsiteX24" fmla="*/ 18833 w 306932"/>
              <a:gd name="connsiteY24" fmla="*/ 269309 h 991372"/>
              <a:gd name="connsiteX25" fmla="*/ 25096 w 306932"/>
              <a:gd name="connsiteY25" fmla="*/ 212942 h 99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6932" h="991372">
                <a:moveTo>
                  <a:pt x="25096" y="212942"/>
                </a:moveTo>
                <a:cubicBezTo>
                  <a:pt x="31359" y="199372"/>
                  <a:pt x="46959" y="197342"/>
                  <a:pt x="56411" y="187890"/>
                </a:cubicBezTo>
                <a:cubicBezTo>
                  <a:pt x="61734" y="182567"/>
                  <a:pt x="64118" y="174884"/>
                  <a:pt x="68937" y="169101"/>
                </a:cubicBezTo>
                <a:cubicBezTo>
                  <a:pt x="74607" y="162297"/>
                  <a:pt x="81463" y="156575"/>
                  <a:pt x="87726" y="150312"/>
                </a:cubicBezTo>
                <a:cubicBezTo>
                  <a:pt x="95601" y="126686"/>
                  <a:pt x="97506" y="115478"/>
                  <a:pt x="119041" y="93945"/>
                </a:cubicBezTo>
                <a:cubicBezTo>
                  <a:pt x="123217" y="89770"/>
                  <a:pt x="128025" y="86143"/>
                  <a:pt x="131568" y="81419"/>
                </a:cubicBezTo>
                <a:cubicBezTo>
                  <a:pt x="140601" y="69376"/>
                  <a:pt x="151859" y="58123"/>
                  <a:pt x="156620" y="43841"/>
                </a:cubicBezTo>
                <a:cubicBezTo>
                  <a:pt x="158708" y="37578"/>
                  <a:pt x="158759" y="30207"/>
                  <a:pt x="162883" y="25052"/>
                </a:cubicBezTo>
                <a:cubicBezTo>
                  <a:pt x="167585" y="19174"/>
                  <a:pt x="174794" y="15583"/>
                  <a:pt x="181672" y="12526"/>
                </a:cubicBezTo>
                <a:cubicBezTo>
                  <a:pt x="193738" y="7164"/>
                  <a:pt x="219250" y="0"/>
                  <a:pt x="219250" y="0"/>
                </a:cubicBezTo>
                <a:cubicBezTo>
                  <a:pt x="249605" y="7589"/>
                  <a:pt x="255796" y="3168"/>
                  <a:pt x="269354" y="43841"/>
                </a:cubicBezTo>
                <a:lnTo>
                  <a:pt x="281880" y="81419"/>
                </a:lnTo>
                <a:lnTo>
                  <a:pt x="288143" y="100208"/>
                </a:lnTo>
                <a:cubicBezTo>
                  <a:pt x="290231" y="118997"/>
                  <a:pt x="292197" y="137800"/>
                  <a:pt x="294406" y="156575"/>
                </a:cubicBezTo>
                <a:cubicBezTo>
                  <a:pt x="296373" y="173291"/>
                  <a:pt x="298907" y="189940"/>
                  <a:pt x="300669" y="206679"/>
                </a:cubicBezTo>
                <a:cubicBezTo>
                  <a:pt x="303083" y="229611"/>
                  <a:pt x="304844" y="252608"/>
                  <a:pt x="306932" y="275572"/>
                </a:cubicBezTo>
                <a:cubicBezTo>
                  <a:pt x="304844" y="507304"/>
                  <a:pt x="309090" y="739179"/>
                  <a:pt x="300669" y="970767"/>
                </a:cubicBezTo>
                <a:cubicBezTo>
                  <a:pt x="300429" y="977364"/>
                  <a:pt x="288482" y="964504"/>
                  <a:pt x="281880" y="964504"/>
                </a:cubicBezTo>
                <a:cubicBezTo>
                  <a:pt x="269181" y="964504"/>
                  <a:pt x="256754" y="968277"/>
                  <a:pt x="244302" y="970767"/>
                </a:cubicBezTo>
                <a:cubicBezTo>
                  <a:pt x="167990" y="986029"/>
                  <a:pt x="303723" y="971399"/>
                  <a:pt x="125304" y="983293"/>
                </a:cubicBezTo>
                <a:cubicBezTo>
                  <a:pt x="53634" y="979709"/>
                  <a:pt x="-22680" y="1016215"/>
                  <a:pt x="6307" y="958241"/>
                </a:cubicBezTo>
                <a:cubicBezTo>
                  <a:pt x="9673" y="951508"/>
                  <a:pt x="14658" y="945715"/>
                  <a:pt x="18833" y="939452"/>
                </a:cubicBezTo>
                <a:cubicBezTo>
                  <a:pt x="29680" y="852679"/>
                  <a:pt x="24305" y="923632"/>
                  <a:pt x="18833" y="814192"/>
                </a:cubicBezTo>
                <a:cubicBezTo>
                  <a:pt x="13825" y="714022"/>
                  <a:pt x="6307" y="513567"/>
                  <a:pt x="6307" y="513567"/>
                </a:cubicBezTo>
                <a:cubicBezTo>
                  <a:pt x="10482" y="432148"/>
                  <a:pt x="8721" y="350206"/>
                  <a:pt x="18833" y="269309"/>
                </a:cubicBezTo>
                <a:cubicBezTo>
                  <a:pt x="25355" y="217133"/>
                  <a:pt x="18833" y="226512"/>
                  <a:pt x="25096" y="21294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F5E4C6-783A-A9D0-8655-3BE8BB55D9C6}"/>
              </a:ext>
            </a:extLst>
          </p:cNvPr>
          <p:cNvSpPr/>
          <p:nvPr/>
        </p:nvSpPr>
        <p:spPr>
          <a:xfrm rot="18950934">
            <a:off x="6852289" y="-2212672"/>
            <a:ext cx="91312" cy="9131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34E5C725-1A6D-55C6-882E-B5484F6204F9}"/>
              </a:ext>
            </a:extLst>
          </p:cNvPr>
          <p:cNvSpPr/>
          <p:nvPr/>
        </p:nvSpPr>
        <p:spPr>
          <a:xfrm>
            <a:off x="6997366" y="-2231576"/>
            <a:ext cx="134929" cy="11631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005EF4-A110-2992-76AC-C317E6A505F0}"/>
              </a:ext>
            </a:extLst>
          </p:cNvPr>
          <p:cNvSpPr/>
          <p:nvPr/>
        </p:nvSpPr>
        <p:spPr>
          <a:xfrm>
            <a:off x="7180846" y="-2222196"/>
            <a:ext cx="116801" cy="1168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25EFA-368A-8F90-139B-9B7696A9C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94"/>
          <a:stretch/>
        </p:blipFill>
        <p:spPr>
          <a:xfrm>
            <a:off x="8852815" y="-2086991"/>
            <a:ext cx="2558715" cy="1959508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A377DA0-DA12-3D24-19EF-264106257BFD}"/>
              </a:ext>
            </a:extLst>
          </p:cNvPr>
          <p:cNvSpPr/>
          <p:nvPr/>
        </p:nvSpPr>
        <p:spPr>
          <a:xfrm>
            <a:off x="9765879" y="-798550"/>
            <a:ext cx="201919" cy="196463"/>
          </a:xfrm>
          <a:custGeom>
            <a:avLst/>
            <a:gdLst>
              <a:gd name="connsiteX0" fmla="*/ 4581 w 317732"/>
              <a:gd name="connsiteY0" fmla="*/ 325677 h 358808"/>
              <a:gd name="connsiteX1" fmla="*/ 29633 w 317732"/>
              <a:gd name="connsiteY1" fmla="*/ 294362 h 358808"/>
              <a:gd name="connsiteX2" fmla="*/ 42159 w 317732"/>
              <a:gd name="connsiteY2" fmla="*/ 275573 h 358808"/>
              <a:gd name="connsiteX3" fmla="*/ 79737 w 317732"/>
              <a:gd name="connsiteY3" fmla="*/ 237995 h 358808"/>
              <a:gd name="connsiteX4" fmla="*/ 104789 w 317732"/>
              <a:gd name="connsiteY4" fmla="*/ 200417 h 358808"/>
              <a:gd name="connsiteX5" fmla="*/ 142367 w 317732"/>
              <a:gd name="connsiteY5" fmla="*/ 169102 h 358808"/>
              <a:gd name="connsiteX6" fmla="*/ 167419 w 317732"/>
              <a:gd name="connsiteY6" fmla="*/ 137786 h 358808"/>
              <a:gd name="connsiteX7" fmla="*/ 198734 w 317732"/>
              <a:gd name="connsiteY7" fmla="*/ 81419 h 358808"/>
              <a:gd name="connsiteX8" fmla="*/ 211260 w 317732"/>
              <a:gd name="connsiteY8" fmla="*/ 62630 h 358808"/>
              <a:gd name="connsiteX9" fmla="*/ 248838 w 317732"/>
              <a:gd name="connsiteY9" fmla="*/ 37578 h 358808"/>
              <a:gd name="connsiteX10" fmla="*/ 267627 w 317732"/>
              <a:gd name="connsiteY10" fmla="*/ 25052 h 358808"/>
              <a:gd name="connsiteX11" fmla="*/ 298943 w 317732"/>
              <a:gd name="connsiteY11" fmla="*/ 0 h 358808"/>
              <a:gd name="connsiteX12" fmla="*/ 298943 w 317732"/>
              <a:gd name="connsiteY12" fmla="*/ 156576 h 358808"/>
              <a:gd name="connsiteX13" fmla="*/ 311469 w 317732"/>
              <a:gd name="connsiteY13" fmla="*/ 219206 h 358808"/>
              <a:gd name="connsiteX14" fmla="*/ 317732 w 317732"/>
              <a:gd name="connsiteY14" fmla="*/ 269310 h 358808"/>
              <a:gd name="connsiteX15" fmla="*/ 311469 w 317732"/>
              <a:gd name="connsiteY15" fmla="*/ 356992 h 358808"/>
              <a:gd name="connsiteX16" fmla="*/ 292680 w 317732"/>
              <a:gd name="connsiteY16" fmla="*/ 350729 h 358808"/>
              <a:gd name="connsiteX17" fmla="*/ 129841 w 317732"/>
              <a:gd name="connsiteY17" fmla="*/ 344466 h 358808"/>
              <a:gd name="connsiteX18" fmla="*/ 4581 w 317732"/>
              <a:gd name="connsiteY18" fmla="*/ 325677 h 35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732" h="358808">
                <a:moveTo>
                  <a:pt x="4581" y="325677"/>
                </a:moveTo>
                <a:cubicBezTo>
                  <a:pt x="-12120" y="317326"/>
                  <a:pt x="21612" y="305056"/>
                  <a:pt x="29633" y="294362"/>
                </a:cubicBezTo>
                <a:cubicBezTo>
                  <a:pt x="34149" y="288340"/>
                  <a:pt x="37158" y="281199"/>
                  <a:pt x="42159" y="275573"/>
                </a:cubicBezTo>
                <a:cubicBezTo>
                  <a:pt x="53928" y="262333"/>
                  <a:pt x="69911" y="252734"/>
                  <a:pt x="79737" y="237995"/>
                </a:cubicBezTo>
                <a:cubicBezTo>
                  <a:pt x="88088" y="225469"/>
                  <a:pt x="92263" y="208768"/>
                  <a:pt x="104789" y="200417"/>
                </a:cubicBezTo>
                <a:cubicBezTo>
                  <a:pt x="123264" y="188101"/>
                  <a:pt x="127297" y="187186"/>
                  <a:pt x="142367" y="169102"/>
                </a:cubicBezTo>
                <a:cubicBezTo>
                  <a:pt x="181880" y="121686"/>
                  <a:pt x="130969" y="174239"/>
                  <a:pt x="167419" y="137786"/>
                </a:cubicBezTo>
                <a:cubicBezTo>
                  <a:pt x="178443" y="104715"/>
                  <a:pt x="170020" y="124490"/>
                  <a:pt x="198734" y="81419"/>
                </a:cubicBezTo>
                <a:cubicBezTo>
                  <a:pt x="202909" y="75156"/>
                  <a:pt x="204997" y="66805"/>
                  <a:pt x="211260" y="62630"/>
                </a:cubicBezTo>
                <a:lnTo>
                  <a:pt x="248838" y="37578"/>
                </a:lnTo>
                <a:cubicBezTo>
                  <a:pt x="255101" y="33403"/>
                  <a:pt x="262304" y="30374"/>
                  <a:pt x="267627" y="25052"/>
                </a:cubicBezTo>
                <a:cubicBezTo>
                  <a:pt x="285477" y="7204"/>
                  <a:pt x="275241" y="15802"/>
                  <a:pt x="298943" y="0"/>
                </a:cubicBezTo>
                <a:cubicBezTo>
                  <a:pt x="290035" y="80172"/>
                  <a:pt x="289640" y="54244"/>
                  <a:pt x="298943" y="156576"/>
                </a:cubicBezTo>
                <a:cubicBezTo>
                  <a:pt x="304456" y="217223"/>
                  <a:pt x="303593" y="171953"/>
                  <a:pt x="311469" y="219206"/>
                </a:cubicBezTo>
                <a:cubicBezTo>
                  <a:pt x="314236" y="235808"/>
                  <a:pt x="315644" y="252609"/>
                  <a:pt x="317732" y="269310"/>
                </a:cubicBezTo>
                <a:cubicBezTo>
                  <a:pt x="315644" y="298537"/>
                  <a:pt x="320086" y="328986"/>
                  <a:pt x="311469" y="356992"/>
                </a:cubicBezTo>
                <a:cubicBezTo>
                  <a:pt x="309528" y="363302"/>
                  <a:pt x="299266" y="351183"/>
                  <a:pt x="292680" y="350729"/>
                </a:cubicBezTo>
                <a:cubicBezTo>
                  <a:pt x="238489" y="346992"/>
                  <a:pt x="184121" y="346554"/>
                  <a:pt x="129841" y="344466"/>
                </a:cubicBezTo>
                <a:cubicBezTo>
                  <a:pt x="44361" y="335918"/>
                  <a:pt x="21282" y="334028"/>
                  <a:pt x="4581" y="325677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A2B0182-AEA9-56C5-3D37-6D8683C1CA13}"/>
              </a:ext>
            </a:extLst>
          </p:cNvPr>
          <p:cNvSpPr/>
          <p:nvPr/>
        </p:nvSpPr>
        <p:spPr>
          <a:xfrm>
            <a:off x="9959434" y="-994910"/>
            <a:ext cx="163514" cy="385978"/>
          </a:xfrm>
          <a:custGeom>
            <a:avLst/>
            <a:gdLst>
              <a:gd name="connsiteX0" fmla="*/ 4854 w 299215"/>
              <a:gd name="connsiteY0" fmla="*/ 407096 h 764088"/>
              <a:gd name="connsiteX1" fmla="*/ 36169 w 299215"/>
              <a:gd name="connsiteY1" fmla="*/ 382044 h 764088"/>
              <a:gd name="connsiteX2" fmla="*/ 73747 w 299215"/>
              <a:gd name="connsiteY2" fmla="*/ 325677 h 764088"/>
              <a:gd name="connsiteX3" fmla="*/ 86273 w 299215"/>
              <a:gd name="connsiteY3" fmla="*/ 306888 h 764088"/>
              <a:gd name="connsiteX4" fmla="*/ 92536 w 299215"/>
              <a:gd name="connsiteY4" fmla="*/ 288099 h 764088"/>
              <a:gd name="connsiteX5" fmla="*/ 105062 w 299215"/>
              <a:gd name="connsiteY5" fmla="*/ 269310 h 764088"/>
              <a:gd name="connsiteX6" fmla="*/ 111325 w 299215"/>
              <a:gd name="connsiteY6" fmla="*/ 250521 h 764088"/>
              <a:gd name="connsiteX7" fmla="*/ 136377 w 299215"/>
              <a:gd name="connsiteY7" fmla="*/ 212943 h 764088"/>
              <a:gd name="connsiteX8" fmla="*/ 155166 w 299215"/>
              <a:gd name="connsiteY8" fmla="*/ 175365 h 764088"/>
              <a:gd name="connsiteX9" fmla="*/ 167692 w 299215"/>
              <a:gd name="connsiteY9" fmla="*/ 156576 h 764088"/>
              <a:gd name="connsiteX10" fmla="*/ 173955 w 299215"/>
              <a:gd name="connsiteY10" fmla="*/ 137787 h 764088"/>
              <a:gd name="connsiteX11" fmla="*/ 211533 w 299215"/>
              <a:gd name="connsiteY11" fmla="*/ 100209 h 764088"/>
              <a:gd name="connsiteX12" fmla="*/ 217796 w 299215"/>
              <a:gd name="connsiteY12" fmla="*/ 81420 h 764088"/>
              <a:gd name="connsiteX13" fmla="*/ 249111 w 299215"/>
              <a:gd name="connsiteY13" fmla="*/ 56367 h 764088"/>
              <a:gd name="connsiteX14" fmla="*/ 280426 w 299215"/>
              <a:gd name="connsiteY14" fmla="*/ 18789 h 764088"/>
              <a:gd name="connsiteX15" fmla="*/ 292952 w 299215"/>
              <a:gd name="connsiteY15" fmla="*/ 0 h 764088"/>
              <a:gd name="connsiteX16" fmla="*/ 292952 w 299215"/>
              <a:gd name="connsiteY16" fmla="*/ 118998 h 764088"/>
              <a:gd name="connsiteX17" fmla="*/ 299215 w 299215"/>
              <a:gd name="connsiteY17" fmla="*/ 325677 h 764088"/>
              <a:gd name="connsiteX18" fmla="*/ 292952 w 299215"/>
              <a:gd name="connsiteY18" fmla="*/ 739036 h 764088"/>
              <a:gd name="connsiteX19" fmla="*/ 274163 w 299215"/>
              <a:gd name="connsiteY19" fmla="*/ 745299 h 764088"/>
              <a:gd name="connsiteX20" fmla="*/ 242848 w 299215"/>
              <a:gd name="connsiteY20" fmla="*/ 751562 h 764088"/>
              <a:gd name="connsiteX21" fmla="*/ 205270 w 299215"/>
              <a:gd name="connsiteY21" fmla="*/ 764088 h 764088"/>
              <a:gd name="connsiteX22" fmla="*/ 36169 w 299215"/>
              <a:gd name="connsiteY22" fmla="*/ 757825 h 764088"/>
              <a:gd name="connsiteX23" fmla="*/ 23643 w 299215"/>
              <a:gd name="connsiteY23" fmla="*/ 739036 h 764088"/>
              <a:gd name="connsiteX24" fmla="*/ 17380 w 299215"/>
              <a:gd name="connsiteY24" fmla="*/ 707721 h 764088"/>
              <a:gd name="connsiteX25" fmla="*/ 11117 w 299215"/>
              <a:gd name="connsiteY25" fmla="*/ 682669 h 764088"/>
              <a:gd name="connsiteX26" fmla="*/ 4854 w 299215"/>
              <a:gd name="connsiteY26" fmla="*/ 532356 h 764088"/>
              <a:gd name="connsiteX27" fmla="*/ 4854 w 299215"/>
              <a:gd name="connsiteY27" fmla="*/ 407096 h 76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9215" h="764088">
                <a:moveTo>
                  <a:pt x="4854" y="407096"/>
                </a:moveTo>
                <a:cubicBezTo>
                  <a:pt x="15292" y="398745"/>
                  <a:pt x="27227" y="391980"/>
                  <a:pt x="36169" y="382044"/>
                </a:cubicBezTo>
                <a:lnTo>
                  <a:pt x="73747" y="325677"/>
                </a:lnTo>
                <a:cubicBezTo>
                  <a:pt x="77922" y="319414"/>
                  <a:pt x="83893" y="314029"/>
                  <a:pt x="86273" y="306888"/>
                </a:cubicBezTo>
                <a:cubicBezTo>
                  <a:pt x="88361" y="300625"/>
                  <a:pt x="89584" y="294004"/>
                  <a:pt x="92536" y="288099"/>
                </a:cubicBezTo>
                <a:cubicBezTo>
                  <a:pt x="95902" y="281366"/>
                  <a:pt x="101696" y="276043"/>
                  <a:pt x="105062" y="269310"/>
                </a:cubicBezTo>
                <a:cubicBezTo>
                  <a:pt x="108014" y="263405"/>
                  <a:pt x="108119" y="256292"/>
                  <a:pt x="111325" y="250521"/>
                </a:cubicBezTo>
                <a:cubicBezTo>
                  <a:pt x="118636" y="237361"/>
                  <a:pt x="128026" y="225469"/>
                  <a:pt x="136377" y="212943"/>
                </a:cubicBezTo>
                <a:cubicBezTo>
                  <a:pt x="172275" y="159096"/>
                  <a:pt x="129236" y="227225"/>
                  <a:pt x="155166" y="175365"/>
                </a:cubicBezTo>
                <a:cubicBezTo>
                  <a:pt x="158532" y="168632"/>
                  <a:pt x="164326" y="163309"/>
                  <a:pt x="167692" y="156576"/>
                </a:cubicBezTo>
                <a:cubicBezTo>
                  <a:pt x="170644" y="150671"/>
                  <a:pt x="169902" y="142998"/>
                  <a:pt x="173955" y="137787"/>
                </a:cubicBezTo>
                <a:cubicBezTo>
                  <a:pt x="184831" y="123804"/>
                  <a:pt x="211533" y="100209"/>
                  <a:pt x="211533" y="100209"/>
                </a:cubicBezTo>
                <a:cubicBezTo>
                  <a:pt x="213621" y="93946"/>
                  <a:pt x="214399" y="87081"/>
                  <a:pt x="217796" y="81420"/>
                </a:cubicBezTo>
                <a:cubicBezTo>
                  <a:pt x="223747" y="71502"/>
                  <a:pt x="240575" y="62058"/>
                  <a:pt x="249111" y="56367"/>
                </a:cubicBezTo>
                <a:cubicBezTo>
                  <a:pt x="280211" y="9717"/>
                  <a:pt x="240240" y="67012"/>
                  <a:pt x="280426" y="18789"/>
                </a:cubicBezTo>
                <a:cubicBezTo>
                  <a:pt x="285245" y="13006"/>
                  <a:pt x="288777" y="6263"/>
                  <a:pt x="292952" y="0"/>
                </a:cubicBezTo>
                <a:cubicBezTo>
                  <a:pt x="281050" y="71413"/>
                  <a:pt x="288211" y="9944"/>
                  <a:pt x="292952" y="118998"/>
                </a:cubicBezTo>
                <a:cubicBezTo>
                  <a:pt x="295946" y="187858"/>
                  <a:pt x="297127" y="256784"/>
                  <a:pt x="299215" y="325677"/>
                </a:cubicBezTo>
                <a:cubicBezTo>
                  <a:pt x="297127" y="463463"/>
                  <a:pt x="301164" y="601479"/>
                  <a:pt x="292952" y="739036"/>
                </a:cubicBezTo>
                <a:cubicBezTo>
                  <a:pt x="292559" y="745626"/>
                  <a:pt x="280568" y="743698"/>
                  <a:pt x="274163" y="745299"/>
                </a:cubicBezTo>
                <a:cubicBezTo>
                  <a:pt x="263836" y="747881"/>
                  <a:pt x="253118" y="748761"/>
                  <a:pt x="242848" y="751562"/>
                </a:cubicBezTo>
                <a:cubicBezTo>
                  <a:pt x="230110" y="755036"/>
                  <a:pt x="205270" y="764088"/>
                  <a:pt x="205270" y="764088"/>
                </a:cubicBezTo>
                <a:cubicBezTo>
                  <a:pt x="107779" y="744590"/>
                  <a:pt x="163893" y="750312"/>
                  <a:pt x="36169" y="757825"/>
                </a:cubicBezTo>
                <a:cubicBezTo>
                  <a:pt x="31994" y="751562"/>
                  <a:pt x="26286" y="746084"/>
                  <a:pt x="23643" y="739036"/>
                </a:cubicBezTo>
                <a:cubicBezTo>
                  <a:pt x="19905" y="729069"/>
                  <a:pt x="19689" y="718113"/>
                  <a:pt x="17380" y="707721"/>
                </a:cubicBezTo>
                <a:cubicBezTo>
                  <a:pt x="15513" y="699318"/>
                  <a:pt x="13205" y="691020"/>
                  <a:pt x="11117" y="682669"/>
                </a:cubicBezTo>
                <a:cubicBezTo>
                  <a:pt x="9029" y="632565"/>
                  <a:pt x="7422" y="582438"/>
                  <a:pt x="4854" y="532356"/>
                </a:cubicBezTo>
                <a:cubicBezTo>
                  <a:pt x="-1826" y="402103"/>
                  <a:pt x="-1409" y="475794"/>
                  <a:pt x="4854" y="40709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AE882EA-7969-410E-6ABB-954CB4F76899}"/>
              </a:ext>
            </a:extLst>
          </p:cNvPr>
          <p:cNvSpPr/>
          <p:nvPr/>
        </p:nvSpPr>
        <p:spPr>
          <a:xfrm>
            <a:off x="10112656" y="-1142854"/>
            <a:ext cx="167731" cy="541760"/>
          </a:xfrm>
          <a:custGeom>
            <a:avLst/>
            <a:gdLst>
              <a:gd name="connsiteX0" fmla="*/ 25096 w 306932"/>
              <a:gd name="connsiteY0" fmla="*/ 212942 h 991372"/>
              <a:gd name="connsiteX1" fmla="*/ 56411 w 306932"/>
              <a:gd name="connsiteY1" fmla="*/ 187890 h 991372"/>
              <a:gd name="connsiteX2" fmla="*/ 68937 w 306932"/>
              <a:gd name="connsiteY2" fmla="*/ 169101 h 991372"/>
              <a:gd name="connsiteX3" fmla="*/ 87726 w 306932"/>
              <a:gd name="connsiteY3" fmla="*/ 150312 h 991372"/>
              <a:gd name="connsiteX4" fmla="*/ 119041 w 306932"/>
              <a:gd name="connsiteY4" fmla="*/ 93945 h 991372"/>
              <a:gd name="connsiteX5" fmla="*/ 131568 w 306932"/>
              <a:gd name="connsiteY5" fmla="*/ 81419 h 991372"/>
              <a:gd name="connsiteX6" fmla="*/ 156620 w 306932"/>
              <a:gd name="connsiteY6" fmla="*/ 43841 h 991372"/>
              <a:gd name="connsiteX7" fmla="*/ 162883 w 306932"/>
              <a:gd name="connsiteY7" fmla="*/ 25052 h 991372"/>
              <a:gd name="connsiteX8" fmla="*/ 181672 w 306932"/>
              <a:gd name="connsiteY8" fmla="*/ 12526 h 991372"/>
              <a:gd name="connsiteX9" fmla="*/ 219250 w 306932"/>
              <a:gd name="connsiteY9" fmla="*/ 0 h 991372"/>
              <a:gd name="connsiteX10" fmla="*/ 269354 w 306932"/>
              <a:gd name="connsiteY10" fmla="*/ 43841 h 991372"/>
              <a:gd name="connsiteX11" fmla="*/ 281880 w 306932"/>
              <a:gd name="connsiteY11" fmla="*/ 81419 h 991372"/>
              <a:gd name="connsiteX12" fmla="*/ 288143 w 306932"/>
              <a:gd name="connsiteY12" fmla="*/ 100208 h 991372"/>
              <a:gd name="connsiteX13" fmla="*/ 294406 w 306932"/>
              <a:gd name="connsiteY13" fmla="*/ 156575 h 991372"/>
              <a:gd name="connsiteX14" fmla="*/ 300669 w 306932"/>
              <a:gd name="connsiteY14" fmla="*/ 206679 h 991372"/>
              <a:gd name="connsiteX15" fmla="*/ 306932 w 306932"/>
              <a:gd name="connsiteY15" fmla="*/ 275572 h 991372"/>
              <a:gd name="connsiteX16" fmla="*/ 300669 w 306932"/>
              <a:gd name="connsiteY16" fmla="*/ 970767 h 991372"/>
              <a:gd name="connsiteX17" fmla="*/ 281880 w 306932"/>
              <a:gd name="connsiteY17" fmla="*/ 964504 h 991372"/>
              <a:gd name="connsiteX18" fmla="*/ 244302 w 306932"/>
              <a:gd name="connsiteY18" fmla="*/ 970767 h 991372"/>
              <a:gd name="connsiteX19" fmla="*/ 125304 w 306932"/>
              <a:gd name="connsiteY19" fmla="*/ 983293 h 991372"/>
              <a:gd name="connsiteX20" fmla="*/ 6307 w 306932"/>
              <a:gd name="connsiteY20" fmla="*/ 958241 h 991372"/>
              <a:gd name="connsiteX21" fmla="*/ 18833 w 306932"/>
              <a:gd name="connsiteY21" fmla="*/ 939452 h 991372"/>
              <a:gd name="connsiteX22" fmla="*/ 18833 w 306932"/>
              <a:gd name="connsiteY22" fmla="*/ 814192 h 991372"/>
              <a:gd name="connsiteX23" fmla="*/ 6307 w 306932"/>
              <a:gd name="connsiteY23" fmla="*/ 513567 h 991372"/>
              <a:gd name="connsiteX24" fmla="*/ 18833 w 306932"/>
              <a:gd name="connsiteY24" fmla="*/ 269309 h 991372"/>
              <a:gd name="connsiteX25" fmla="*/ 25096 w 306932"/>
              <a:gd name="connsiteY25" fmla="*/ 212942 h 99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6932" h="991372">
                <a:moveTo>
                  <a:pt x="25096" y="212942"/>
                </a:moveTo>
                <a:cubicBezTo>
                  <a:pt x="31359" y="199372"/>
                  <a:pt x="46959" y="197342"/>
                  <a:pt x="56411" y="187890"/>
                </a:cubicBezTo>
                <a:cubicBezTo>
                  <a:pt x="61734" y="182567"/>
                  <a:pt x="64118" y="174884"/>
                  <a:pt x="68937" y="169101"/>
                </a:cubicBezTo>
                <a:cubicBezTo>
                  <a:pt x="74607" y="162297"/>
                  <a:pt x="81463" y="156575"/>
                  <a:pt x="87726" y="150312"/>
                </a:cubicBezTo>
                <a:cubicBezTo>
                  <a:pt x="95601" y="126686"/>
                  <a:pt x="97506" y="115478"/>
                  <a:pt x="119041" y="93945"/>
                </a:cubicBezTo>
                <a:cubicBezTo>
                  <a:pt x="123217" y="89770"/>
                  <a:pt x="128025" y="86143"/>
                  <a:pt x="131568" y="81419"/>
                </a:cubicBezTo>
                <a:cubicBezTo>
                  <a:pt x="140601" y="69376"/>
                  <a:pt x="151859" y="58123"/>
                  <a:pt x="156620" y="43841"/>
                </a:cubicBezTo>
                <a:cubicBezTo>
                  <a:pt x="158708" y="37578"/>
                  <a:pt x="158759" y="30207"/>
                  <a:pt x="162883" y="25052"/>
                </a:cubicBezTo>
                <a:cubicBezTo>
                  <a:pt x="167585" y="19174"/>
                  <a:pt x="174794" y="15583"/>
                  <a:pt x="181672" y="12526"/>
                </a:cubicBezTo>
                <a:cubicBezTo>
                  <a:pt x="193738" y="7164"/>
                  <a:pt x="219250" y="0"/>
                  <a:pt x="219250" y="0"/>
                </a:cubicBezTo>
                <a:cubicBezTo>
                  <a:pt x="249605" y="7589"/>
                  <a:pt x="255796" y="3168"/>
                  <a:pt x="269354" y="43841"/>
                </a:cubicBezTo>
                <a:lnTo>
                  <a:pt x="281880" y="81419"/>
                </a:lnTo>
                <a:lnTo>
                  <a:pt x="288143" y="100208"/>
                </a:lnTo>
                <a:cubicBezTo>
                  <a:pt x="290231" y="118997"/>
                  <a:pt x="292197" y="137800"/>
                  <a:pt x="294406" y="156575"/>
                </a:cubicBezTo>
                <a:cubicBezTo>
                  <a:pt x="296373" y="173291"/>
                  <a:pt x="298907" y="189940"/>
                  <a:pt x="300669" y="206679"/>
                </a:cubicBezTo>
                <a:cubicBezTo>
                  <a:pt x="303083" y="229611"/>
                  <a:pt x="304844" y="252608"/>
                  <a:pt x="306932" y="275572"/>
                </a:cubicBezTo>
                <a:cubicBezTo>
                  <a:pt x="304844" y="507304"/>
                  <a:pt x="309090" y="739179"/>
                  <a:pt x="300669" y="970767"/>
                </a:cubicBezTo>
                <a:cubicBezTo>
                  <a:pt x="300429" y="977364"/>
                  <a:pt x="288482" y="964504"/>
                  <a:pt x="281880" y="964504"/>
                </a:cubicBezTo>
                <a:cubicBezTo>
                  <a:pt x="269181" y="964504"/>
                  <a:pt x="256754" y="968277"/>
                  <a:pt x="244302" y="970767"/>
                </a:cubicBezTo>
                <a:cubicBezTo>
                  <a:pt x="167990" y="986029"/>
                  <a:pt x="303723" y="971399"/>
                  <a:pt x="125304" y="983293"/>
                </a:cubicBezTo>
                <a:cubicBezTo>
                  <a:pt x="53634" y="979709"/>
                  <a:pt x="-22680" y="1016215"/>
                  <a:pt x="6307" y="958241"/>
                </a:cubicBezTo>
                <a:cubicBezTo>
                  <a:pt x="9673" y="951508"/>
                  <a:pt x="14658" y="945715"/>
                  <a:pt x="18833" y="939452"/>
                </a:cubicBezTo>
                <a:cubicBezTo>
                  <a:pt x="29680" y="852679"/>
                  <a:pt x="24305" y="923632"/>
                  <a:pt x="18833" y="814192"/>
                </a:cubicBezTo>
                <a:cubicBezTo>
                  <a:pt x="13825" y="714022"/>
                  <a:pt x="6307" y="513567"/>
                  <a:pt x="6307" y="513567"/>
                </a:cubicBezTo>
                <a:cubicBezTo>
                  <a:pt x="10482" y="432148"/>
                  <a:pt x="8721" y="350206"/>
                  <a:pt x="18833" y="269309"/>
                </a:cubicBezTo>
                <a:cubicBezTo>
                  <a:pt x="25355" y="217133"/>
                  <a:pt x="18833" y="226512"/>
                  <a:pt x="25096" y="21294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CDBC2F-A33B-3751-C859-AA6BDDCC2288}"/>
              </a:ext>
            </a:extLst>
          </p:cNvPr>
          <p:cNvSpPr/>
          <p:nvPr/>
        </p:nvSpPr>
        <p:spPr>
          <a:xfrm rot="18950934">
            <a:off x="9835029" y="-2212672"/>
            <a:ext cx="91312" cy="9131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AF46FB14-3A11-983B-CE7E-10BD8514233A}"/>
              </a:ext>
            </a:extLst>
          </p:cNvPr>
          <p:cNvSpPr/>
          <p:nvPr/>
        </p:nvSpPr>
        <p:spPr>
          <a:xfrm>
            <a:off x="9980106" y="-2231576"/>
            <a:ext cx="134929" cy="116317"/>
          </a:xfrm>
          <a:prstGeom prst="triangl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18EE84-9320-2E17-8CA2-A0BA7C8627CF}"/>
              </a:ext>
            </a:extLst>
          </p:cNvPr>
          <p:cNvSpPr/>
          <p:nvPr/>
        </p:nvSpPr>
        <p:spPr>
          <a:xfrm>
            <a:off x="10163586" y="-2222196"/>
            <a:ext cx="116801" cy="116801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494E935-14B4-65E9-F92F-DF6F1C96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647" y="945263"/>
            <a:ext cx="4165600" cy="25019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A308376-ABEE-211F-635E-49BE11CE35EB}"/>
              </a:ext>
            </a:extLst>
          </p:cNvPr>
          <p:cNvSpPr txBox="1"/>
          <p:nvPr/>
        </p:nvSpPr>
        <p:spPr>
          <a:xfrm>
            <a:off x="5955328" y="-2818045"/>
            <a:ext cx="262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MG.SEQ.I</a:t>
            </a:r>
          </a:p>
          <a:p>
            <a:pPr algn="ctr"/>
            <a:r>
              <a:rPr lang="en-US" sz="1600" dirty="0">
                <a:solidFill>
                  <a:srgbClr val="666666"/>
                </a:solidFill>
              </a:rPr>
              <a:t>(non-coated radial blades)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269BDE-582B-A393-3442-C297CF54A62F}"/>
              </a:ext>
            </a:extLst>
          </p:cNvPr>
          <p:cNvSpPr txBox="1"/>
          <p:nvPr/>
        </p:nvSpPr>
        <p:spPr>
          <a:xfrm>
            <a:off x="9027097" y="-2864390"/>
            <a:ext cx="262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MG.SEQ.II</a:t>
            </a:r>
          </a:p>
          <a:p>
            <a:pPr algn="ctr"/>
            <a:r>
              <a:rPr lang="en-US" sz="1600" dirty="0">
                <a:solidFill>
                  <a:srgbClr val="666666"/>
                </a:solidFill>
              </a:rPr>
              <a:t>(coated radial blades)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EC394A-7522-1E18-623E-DFC328E5A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22" y="3684842"/>
            <a:ext cx="4267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91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Energy resolution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46FBE5-2839-6882-D84C-4988F82616AD}"/>
              </a:ext>
            </a:extLst>
          </p:cNvPr>
          <p:cNvGrpSpPr/>
          <p:nvPr/>
        </p:nvGrpSpPr>
        <p:grpSpPr>
          <a:xfrm>
            <a:off x="7589557" y="-3917407"/>
            <a:ext cx="2990672" cy="2334402"/>
            <a:chOff x="7589557" y="2118305"/>
            <a:chExt cx="2990672" cy="23344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182599-BF54-9014-5D34-647B58FD4401}"/>
                </a:ext>
              </a:extLst>
            </p:cNvPr>
            <p:cNvSpPr txBox="1"/>
            <p:nvPr/>
          </p:nvSpPr>
          <p:spPr>
            <a:xfrm>
              <a:off x="8556935" y="2118305"/>
              <a:ext cx="2023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0000"/>
                  </a:solidFill>
                </a:rPr>
                <a:t>Scattered neutrons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CAE9A5B-48C0-E75D-D41D-28648BAF785F}"/>
                </a:ext>
              </a:extLst>
            </p:cNvPr>
            <p:cNvSpPr/>
            <p:nvPr/>
          </p:nvSpPr>
          <p:spPr>
            <a:xfrm rot="19163918">
              <a:off x="7589557" y="2745644"/>
              <a:ext cx="1098493" cy="488219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73B5EAC-3FDD-7477-4A87-2381E309E20F}"/>
                </a:ext>
              </a:extLst>
            </p:cNvPr>
            <p:cNvSpPr/>
            <p:nvPr/>
          </p:nvSpPr>
          <p:spPr>
            <a:xfrm rot="16914618" flipV="1">
              <a:off x="8452987" y="3689598"/>
              <a:ext cx="1098493" cy="427725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chemeClr val="bg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11F246-BD7C-AB7E-FD69-3F0D8B14F373}"/>
                </a:ext>
              </a:extLst>
            </p:cNvPr>
            <p:cNvSpPr txBox="1"/>
            <p:nvPr/>
          </p:nvSpPr>
          <p:spPr>
            <a:xfrm>
              <a:off x="8244337" y="2991088"/>
              <a:ext cx="2023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</a:rPr>
                <a:t>Direct beam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B634DE-3E01-9460-7606-39D5EBDD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214" y="7062605"/>
            <a:ext cx="4645264" cy="5070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FD198-C62A-29F9-3F2A-A75BC13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465" y="1224133"/>
            <a:ext cx="4910398" cy="5143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8435F-EBFD-0423-488F-F6BA4A9AFB2B}"/>
              </a:ext>
            </a:extLst>
          </p:cNvPr>
          <p:cNvSpPr txBox="1"/>
          <p:nvPr/>
        </p:nvSpPr>
        <p:spPr>
          <a:xfrm>
            <a:off x="700866" y="1610587"/>
            <a:ext cx="5775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Want to look at </a:t>
            </a:r>
            <a:r>
              <a:rPr lang="en-US" sz="1600" b="1" dirty="0">
                <a:solidFill>
                  <a:srgbClr val="666666"/>
                </a:solidFill>
              </a:rPr>
              <a:t>width</a:t>
            </a:r>
            <a:r>
              <a:rPr lang="en-US" sz="1600" dirty="0">
                <a:solidFill>
                  <a:srgbClr val="666666"/>
                </a:solidFill>
              </a:rPr>
              <a:t> of energy peak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Because the Multi-Grid was located </a:t>
            </a:r>
            <a:r>
              <a:rPr lang="en-US" sz="1600" b="1" dirty="0">
                <a:solidFill>
                  <a:srgbClr val="666666"/>
                </a:solidFill>
              </a:rPr>
              <a:t>further downstream </a:t>
            </a:r>
            <a:r>
              <a:rPr lang="en-US" sz="1600" dirty="0">
                <a:solidFill>
                  <a:srgbClr val="666666"/>
                </a:solidFill>
              </a:rPr>
              <a:t>than the Helium-3 tube, there is </a:t>
            </a:r>
            <a:r>
              <a:rPr lang="en-US" sz="1600" b="1" dirty="0">
                <a:solidFill>
                  <a:srgbClr val="666666"/>
                </a:solidFill>
              </a:rPr>
              <a:t>additional broadening </a:t>
            </a:r>
            <a:r>
              <a:rPr lang="en-US" sz="1600" dirty="0">
                <a:solidFill>
                  <a:srgbClr val="666666"/>
                </a:solidFill>
              </a:rPr>
              <a:t>in the Multi-Grid</a:t>
            </a:r>
          </a:p>
        </p:txBody>
      </p:sp>
    </p:spTree>
    <p:extLst>
      <p:ext uri="{BB962C8B-B14F-4D97-AF65-F5344CB8AC3E}">
        <p14:creationId xmlns:p14="http://schemas.microsoft.com/office/powerpoint/2010/main" val="2322422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Energy resolution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46FBE5-2839-6882-D84C-4988F82616AD}"/>
              </a:ext>
            </a:extLst>
          </p:cNvPr>
          <p:cNvGrpSpPr/>
          <p:nvPr/>
        </p:nvGrpSpPr>
        <p:grpSpPr>
          <a:xfrm>
            <a:off x="7589557" y="-3917407"/>
            <a:ext cx="2990672" cy="2334402"/>
            <a:chOff x="7589557" y="2118305"/>
            <a:chExt cx="2990672" cy="23344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182599-BF54-9014-5D34-647B58FD4401}"/>
                </a:ext>
              </a:extLst>
            </p:cNvPr>
            <p:cNvSpPr txBox="1"/>
            <p:nvPr/>
          </p:nvSpPr>
          <p:spPr>
            <a:xfrm>
              <a:off x="8556935" y="2118305"/>
              <a:ext cx="2023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0000"/>
                  </a:solidFill>
                </a:rPr>
                <a:t>Scattered neutrons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CAE9A5B-48C0-E75D-D41D-28648BAF785F}"/>
                </a:ext>
              </a:extLst>
            </p:cNvPr>
            <p:cNvSpPr/>
            <p:nvPr/>
          </p:nvSpPr>
          <p:spPr>
            <a:xfrm rot="19163918">
              <a:off x="7589557" y="2745644"/>
              <a:ext cx="1098493" cy="488219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73B5EAC-3FDD-7477-4A87-2381E309E20F}"/>
                </a:ext>
              </a:extLst>
            </p:cNvPr>
            <p:cNvSpPr/>
            <p:nvPr/>
          </p:nvSpPr>
          <p:spPr>
            <a:xfrm rot="16914618" flipV="1">
              <a:off x="8452987" y="3689598"/>
              <a:ext cx="1098493" cy="427725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chemeClr val="bg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11F246-BD7C-AB7E-FD69-3F0D8B14F373}"/>
                </a:ext>
              </a:extLst>
            </p:cNvPr>
            <p:cNvSpPr txBox="1"/>
            <p:nvPr/>
          </p:nvSpPr>
          <p:spPr>
            <a:xfrm>
              <a:off x="8244337" y="2991088"/>
              <a:ext cx="2023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</a:rPr>
                <a:t>Direct beam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B634DE-3E01-9460-7606-39D5EBDD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254" y="1236571"/>
            <a:ext cx="4645264" cy="5070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FD198-C62A-29F9-3F2A-A75BC13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505" y="-5228919"/>
            <a:ext cx="4910398" cy="5143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10DC3-5BD9-B568-072E-903F9930CF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71" r="50697" b="9262"/>
          <a:stretch/>
        </p:blipFill>
        <p:spPr>
          <a:xfrm>
            <a:off x="7562920" y="7213830"/>
            <a:ext cx="3263479" cy="2628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05A14F-F821-9658-7D3B-6230CF9E5CDF}"/>
              </a:ext>
            </a:extLst>
          </p:cNvPr>
          <p:cNvSpPr txBox="1"/>
          <p:nvPr/>
        </p:nvSpPr>
        <p:spPr>
          <a:xfrm>
            <a:off x="700866" y="1610587"/>
            <a:ext cx="57750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However, due to the </a:t>
            </a:r>
            <a:r>
              <a:rPr lang="en-US" sz="1600" b="1" dirty="0">
                <a:solidFill>
                  <a:srgbClr val="666666"/>
                </a:solidFill>
              </a:rPr>
              <a:t>layered structure </a:t>
            </a:r>
            <a:r>
              <a:rPr lang="en-US" sz="1600" dirty="0">
                <a:solidFill>
                  <a:srgbClr val="666666"/>
                </a:solidFill>
              </a:rPr>
              <a:t>of the detector, we can experimentally probe how this </a:t>
            </a:r>
            <a:r>
              <a:rPr lang="en-US" sz="1600" b="1" dirty="0">
                <a:solidFill>
                  <a:srgbClr val="666666"/>
                </a:solidFill>
              </a:rPr>
              <a:t>width changes with distance</a:t>
            </a:r>
          </a:p>
          <a:p>
            <a:pPr algn="l"/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84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Energy resolution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46FBE5-2839-6882-D84C-4988F82616AD}"/>
              </a:ext>
            </a:extLst>
          </p:cNvPr>
          <p:cNvGrpSpPr/>
          <p:nvPr/>
        </p:nvGrpSpPr>
        <p:grpSpPr>
          <a:xfrm>
            <a:off x="7589557" y="-3917407"/>
            <a:ext cx="2990672" cy="2334402"/>
            <a:chOff x="7589557" y="2118305"/>
            <a:chExt cx="2990672" cy="23344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182599-BF54-9014-5D34-647B58FD4401}"/>
                </a:ext>
              </a:extLst>
            </p:cNvPr>
            <p:cNvSpPr txBox="1"/>
            <p:nvPr/>
          </p:nvSpPr>
          <p:spPr>
            <a:xfrm>
              <a:off x="8556935" y="2118305"/>
              <a:ext cx="2023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0000"/>
                  </a:solidFill>
                </a:rPr>
                <a:t>Scattered neutrons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CAE9A5B-48C0-E75D-D41D-28648BAF785F}"/>
                </a:ext>
              </a:extLst>
            </p:cNvPr>
            <p:cNvSpPr/>
            <p:nvPr/>
          </p:nvSpPr>
          <p:spPr>
            <a:xfrm rot="19163918">
              <a:off x="7589557" y="2745644"/>
              <a:ext cx="1098493" cy="488219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73B5EAC-3FDD-7477-4A87-2381E309E20F}"/>
                </a:ext>
              </a:extLst>
            </p:cNvPr>
            <p:cNvSpPr/>
            <p:nvPr/>
          </p:nvSpPr>
          <p:spPr>
            <a:xfrm rot="16914618" flipV="1">
              <a:off x="8452987" y="3689598"/>
              <a:ext cx="1098493" cy="427725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chemeClr val="bg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11F246-BD7C-AB7E-FD69-3F0D8B14F373}"/>
                </a:ext>
              </a:extLst>
            </p:cNvPr>
            <p:cNvSpPr txBox="1"/>
            <p:nvPr/>
          </p:nvSpPr>
          <p:spPr>
            <a:xfrm>
              <a:off x="8244337" y="2991088"/>
              <a:ext cx="2023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</a:rPr>
                <a:t>Direct beam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B634DE-3E01-9460-7606-39D5EBDD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072" y="-5458824"/>
            <a:ext cx="4645264" cy="5070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FD198-C62A-29F9-3F2A-A75BC13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505" y="-5228919"/>
            <a:ext cx="4910398" cy="5143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70B771-10AF-C3B7-7F61-E0E3DC29F9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71" r="50697" b="9262"/>
          <a:stretch/>
        </p:blipFill>
        <p:spPr>
          <a:xfrm>
            <a:off x="7370493" y="2267361"/>
            <a:ext cx="3263479" cy="2628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407BAB-0F9C-3977-008E-8F4199CF4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7669" y="7225667"/>
            <a:ext cx="3417525" cy="3181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82C7AF-6897-1FB6-9FE7-D075E0166038}"/>
              </a:ext>
            </a:extLst>
          </p:cNvPr>
          <p:cNvSpPr txBox="1"/>
          <p:nvPr/>
        </p:nvSpPr>
        <p:spPr>
          <a:xfrm>
            <a:off x="700866" y="1610587"/>
            <a:ext cx="577509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Resolution evaluated down to a </a:t>
            </a:r>
            <a:r>
              <a:rPr lang="en-US" sz="1600" b="1" dirty="0">
                <a:solidFill>
                  <a:srgbClr val="666666"/>
                </a:solidFill>
              </a:rPr>
              <a:t>few µeV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57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546473" cy="507076"/>
          </a:xfrm>
        </p:spPr>
        <p:txBody>
          <a:bodyPr/>
          <a:lstStyle/>
          <a:p>
            <a:r>
              <a:rPr lang="en-GB" dirty="0"/>
              <a:t>Neutron properties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BEB879-CB25-69C1-BD3A-F81F5CED1CB0}"/>
              </a:ext>
            </a:extLst>
          </p:cNvPr>
          <p:cNvSpPr txBox="1"/>
          <p:nvPr/>
        </p:nvSpPr>
        <p:spPr>
          <a:xfrm>
            <a:off x="1103710" y="1438102"/>
            <a:ext cx="387205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Science with neutrons is generally done by aiming a </a:t>
            </a:r>
            <a:r>
              <a:rPr lang="en-US" sz="1600" b="1" dirty="0">
                <a:solidFill>
                  <a:srgbClr val="666666"/>
                </a:solidFill>
              </a:rPr>
              <a:t>beam of neutrons </a:t>
            </a:r>
            <a:r>
              <a:rPr lang="en-US" sz="1600" dirty="0">
                <a:solidFill>
                  <a:srgbClr val="666666"/>
                </a:solidFill>
              </a:rPr>
              <a:t>on a material of interest (</a:t>
            </a:r>
            <a:r>
              <a:rPr lang="en-US" sz="1600" b="1" dirty="0">
                <a:solidFill>
                  <a:srgbClr val="666666"/>
                </a:solidFill>
              </a:rPr>
              <a:t>sample</a:t>
            </a:r>
            <a:r>
              <a:rPr lang="en-US" sz="1600" dirty="0">
                <a:solidFill>
                  <a:srgbClr val="666666"/>
                </a:solidFill>
              </a:rPr>
              <a:t>) and observing </a:t>
            </a:r>
            <a:r>
              <a:rPr lang="en-US" sz="1600" b="1" dirty="0">
                <a:solidFill>
                  <a:srgbClr val="666666"/>
                </a:solidFill>
              </a:rPr>
              <a:t>neutron state changes </a:t>
            </a:r>
            <a:r>
              <a:rPr lang="en-US" sz="1600" dirty="0">
                <a:solidFill>
                  <a:srgbClr val="666666"/>
                </a:solidFill>
              </a:rPr>
              <a:t>after the interaction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These states most commonly include </a:t>
            </a:r>
            <a:r>
              <a:rPr lang="en-US" sz="1600" b="1" dirty="0">
                <a:solidFill>
                  <a:srgbClr val="666666"/>
                </a:solidFill>
              </a:rPr>
              <a:t>direction </a:t>
            </a:r>
            <a:r>
              <a:rPr lang="en-US" sz="1600" dirty="0">
                <a:solidFill>
                  <a:srgbClr val="666666"/>
                </a:solidFill>
              </a:rPr>
              <a:t>and </a:t>
            </a:r>
            <a:r>
              <a:rPr lang="en-US" sz="1600" b="1" dirty="0">
                <a:solidFill>
                  <a:srgbClr val="666666"/>
                </a:solidFill>
              </a:rPr>
              <a:t>energy</a:t>
            </a:r>
          </a:p>
          <a:p>
            <a:pPr algn="just"/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From the observed state changes, information about the material </a:t>
            </a:r>
            <a:r>
              <a:rPr lang="en-US" sz="1600" b="1" dirty="0">
                <a:solidFill>
                  <a:srgbClr val="666666"/>
                </a:solidFill>
              </a:rPr>
              <a:t>structure</a:t>
            </a:r>
            <a:r>
              <a:rPr lang="en-US" sz="1600" dirty="0">
                <a:solidFill>
                  <a:srgbClr val="666666"/>
                </a:solidFill>
              </a:rPr>
              <a:t> and </a:t>
            </a:r>
            <a:r>
              <a:rPr lang="en-US" sz="1600" b="1" dirty="0">
                <a:solidFill>
                  <a:srgbClr val="666666"/>
                </a:solidFill>
              </a:rPr>
              <a:t>dynamics</a:t>
            </a:r>
            <a:r>
              <a:rPr lang="en-US" sz="1600" dirty="0">
                <a:solidFill>
                  <a:srgbClr val="666666"/>
                </a:solidFill>
              </a:rPr>
              <a:t> can be inferred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This includes information on how atoms and molecules are </a:t>
            </a:r>
            <a:r>
              <a:rPr lang="en-US" sz="1600" b="1" dirty="0">
                <a:solidFill>
                  <a:srgbClr val="666666"/>
                </a:solidFill>
              </a:rPr>
              <a:t>arranged</a:t>
            </a:r>
            <a:r>
              <a:rPr lang="en-US" sz="1600" dirty="0">
                <a:solidFill>
                  <a:srgbClr val="666666"/>
                </a:solidFill>
              </a:rPr>
              <a:t>, and how they </a:t>
            </a:r>
            <a:r>
              <a:rPr lang="en-US" sz="1600" b="1" dirty="0">
                <a:solidFill>
                  <a:srgbClr val="666666"/>
                </a:solidFill>
              </a:rPr>
              <a:t>vibrate</a:t>
            </a:r>
            <a:r>
              <a:rPr lang="en-US" sz="1600" dirty="0">
                <a:solidFill>
                  <a:srgbClr val="666666"/>
                </a:solidFill>
              </a:rPr>
              <a:t>, </a:t>
            </a:r>
            <a:r>
              <a:rPr lang="en-US" sz="1600" b="1" dirty="0">
                <a:solidFill>
                  <a:srgbClr val="666666"/>
                </a:solidFill>
              </a:rPr>
              <a:t>rotate</a:t>
            </a:r>
            <a:r>
              <a:rPr lang="en-US" sz="1600" dirty="0">
                <a:solidFill>
                  <a:srgbClr val="666666"/>
                </a:solidFill>
              </a:rPr>
              <a:t> and </a:t>
            </a:r>
            <a:r>
              <a:rPr lang="en-US" sz="1600" b="1" dirty="0">
                <a:solidFill>
                  <a:srgbClr val="666666"/>
                </a:solidFill>
              </a:rPr>
              <a:t>translate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  <p:sp>
        <p:nvSpPr>
          <p:cNvPr id="77" name="Hexagon 76">
            <a:extLst>
              <a:ext uri="{FF2B5EF4-FFF2-40B4-BE49-F238E27FC236}">
                <a16:creationId xmlns:a16="http://schemas.microsoft.com/office/drawing/2014/main" id="{79130773-9BAA-D09B-1CF0-B9A921E5695C}"/>
              </a:ext>
            </a:extLst>
          </p:cNvPr>
          <p:cNvSpPr/>
          <p:nvPr/>
        </p:nvSpPr>
        <p:spPr>
          <a:xfrm rot="5400000">
            <a:off x="8192572" y="2907860"/>
            <a:ext cx="547519" cy="871419"/>
          </a:xfrm>
          <a:prstGeom prst="hexagon">
            <a:avLst>
              <a:gd name="adj" fmla="val 61380"/>
              <a:gd name="vf" fmla="val 115470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906E150-1537-51DF-4275-A254E698A3F2}"/>
              </a:ext>
            </a:extLst>
          </p:cNvPr>
          <p:cNvSpPr txBox="1"/>
          <p:nvPr/>
        </p:nvSpPr>
        <p:spPr>
          <a:xfrm>
            <a:off x="8142186" y="3240232"/>
            <a:ext cx="681214" cy="89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Neutrons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0E03AFB-F519-8470-BF82-A83A08284229}"/>
              </a:ext>
            </a:extLst>
          </p:cNvPr>
          <p:cNvGrpSpPr/>
          <p:nvPr/>
        </p:nvGrpSpPr>
        <p:grpSpPr>
          <a:xfrm>
            <a:off x="7527573" y="2234236"/>
            <a:ext cx="960918" cy="1087069"/>
            <a:chOff x="7992268" y="2242110"/>
            <a:chExt cx="960918" cy="1087069"/>
          </a:xfrm>
        </p:grpSpPr>
        <p:sp>
          <p:nvSpPr>
            <p:cNvPr id="80" name="Hexagon 79">
              <a:extLst>
                <a:ext uri="{FF2B5EF4-FFF2-40B4-BE49-F238E27FC236}">
                  <a16:creationId xmlns:a16="http://schemas.microsoft.com/office/drawing/2014/main" id="{26A01EF7-1AB0-E46B-24B3-11F8070F70F0}"/>
                </a:ext>
              </a:extLst>
            </p:cNvPr>
            <p:cNvSpPr/>
            <p:nvPr/>
          </p:nvSpPr>
          <p:spPr>
            <a:xfrm rot="5400000">
              <a:off x="7925084" y="2342881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2FD01638-F585-A0F4-5006-CF49C7097E3C}"/>
                    </a:ext>
                  </a:extLst>
                </p:cNvPr>
                <p:cNvSpPr txBox="1"/>
                <p:nvPr/>
              </p:nvSpPr>
              <p:spPr>
                <a:xfrm>
                  <a:off x="7992268" y="2594511"/>
                  <a:ext cx="960918" cy="1424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>
                      <a:latin typeface="CMU Serif Roman" panose="02000603000000000000" pitchFamily="2" charset="0"/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Mass is</a:t>
                  </a:r>
                </a:p>
                <a:p>
                  <a:pPr algn="ctr"/>
                  <a:r>
                    <a:rPr lang="en-US" sz="900" dirty="0">
                      <a:latin typeface="CMU Serif Roman" panose="02000603000000000000" pitchFamily="2" charset="0"/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1.67</a:t>
                  </a:r>
                  <a14:m>
                    <m:oMath xmlns:m="http://schemas.openxmlformats.org/officeDocument/2006/math">
                      <m:r>
                        <a:rPr lang="sv-SE" sz="900" i="1" smtClean="0">
                          <a:latin typeface="Cambria Math" panose="02040503050406030204" pitchFamily="18" charset="0"/>
                          <a:ea typeface="CMU Serif Roman" panose="02000603000000000000" pitchFamily="2" charset="0"/>
                          <a:cs typeface="CMU Serif Roman" panose="02000603000000000000" pitchFamily="2" charset="0"/>
                        </a:rPr>
                        <m:t>⋅</m:t>
                      </m:r>
                      <m:sSup>
                        <m:sSupPr>
                          <m:ctrlPr>
                            <a:rPr lang="sv-SE" sz="900" i="1" smtClean="0">
                              <a:latin typeface="Cambria Math" panose="02040503050406030204" pitchFamily="18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</m:ctrlPr>
                        </m:sSupPr>
                        <m:e>
                          <m:r>
                            <a:rPr lang="sv-SE" sz="900" i="1" smtClean="0">
                              <a:latin typeface="Cambria Math" panose="02040503050406030204" pitchFamily="18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m:t>10</m:t>
                          </m:r>
                        </m:e>
                        <m:sup>
                          <m:r>
                            <a:rPr lang="sv-SE" sz="900" i="1" smtClean="0">
                              <a:latin typeface="Cambria Math" panose="02040503050406030204" pitchFamily="18" charset="0"/>
                              <a:ea typeface="CMU Serif Roman" panose="02000603000000000000" pitchFamily="2" charset="0"/>
                              <a:cs typeface="CMU Serif Roman" panose="02000603000000000000" pitchFamily="2" charset="0"/>
                            </a:rPr>
                            <m:t>−27</m:t>
                          </m:r>
                        </m:sup>
                      </m:sSup>
                    </m:oMath>
                  </a14:m>
                  <a:r>
                    <a:rPr lang="en-US" sz="900" dirty="0">
                      <a:latin typeface="CMU Serif Roman" panose="02000603000000000000" pitchFamily="2" charset="0"/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 kg</a:t>
                  </a: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2FD01638-F585-A0F4-5006-CF49C7097E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2268" y="2594511"/>
                  <a:ext cx="960918" cy="142413"/>
                </a:xfrm>
                <a:prstGeom prst="rect">
                  <a:avLst/>
                </a:prstGeom>
                <a:blipFill>
                  <a:blip r:embed="rId3"/>
                  <a:stretch>
                    <a:fillRect b="-15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AB25F35-3C84-B6CA-B4B1-62FA9CDA0D80}"/>
              </a:ext>
            </a:extLst>
          </p:cNvPr>
          <p:cNvGrpSpPr/>
          <p:nvPr/>
        </p:nvGrpSpPr>
        <p:grpSpPr>
          <a:xfrm>
            <a:off x="8469828" y="3372221"/>
            <a:ext cx="902028" cy="1087069"/>
            <a:chOff x="8934523" y="3380095"/>
            <a:chExt cx="902028" cy="1087069"/>
          </a:xfrm>
        </p:grpSpPr>
        <p:sp>
          <p:nvSpPr>
            <p:cNvPr id="83" name="Hexagon 82">
              <a:extLst>
                <a:ext uri="{FF2B5EF4-FFF2-40B4-BE49-F238E27FC236}">
                  <a16:creationId xmlns:a16="http://schemas.microsoft.com/office/drawing/2014/main" id="{A4FFF979-588F-9713-40D9-ABA0C10A6E47}"/>
                </a:ext>
              </a:extLst>
            </p:cNvPr>
            <p:cNvSpPr/>
            <p:nvPr/>
          </p:nvSpPr>
          <p:spPr>
            <a:xfrm rot="5400000">
              <a:off x="8844796" y="3480866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65CD29D-3298-BDC1-C21D-BEF08DD2A90C}"/>
                </a:ext>
              </a:extLst>
            </p:cNvPr>
            <p:cNvSpPr txBox="1"/>
            <p:nvPr/>
          </p:nvSpPr>
          <p:spPr>
            <a:xfrm>
              <a:off x="8934523" y="3742843"/>
              <a:ext cx="902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Magnetic moment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E890902-A71B-3337-EFE0-FF7F7484CEAE}"/>
              </a:ext>
            </a:extLst>
          </p:cNvPr>
          <p:cNvGrpSpPr/>
          <p:nvPr/>
        </p:nvGrpSpPr>
        <p:grpSpPr>
          <a:xfrm>
            <a:off x="8480872" y="2232196"/>
            <a:ext cx="900650" cy="1087069"/>
            <a:chOff x="8945567" y="2240070"/>
            <a:chExt cx="900650" cy="1087069"/>
          </a:xfrm>
        </p:grpSpPr>
        <p:sp>
          <p:nvSpPr>
            <p:cNvPr id="86" name="Hexagon 85">
              <a:extLst>
                <a:ext uri="{FF2B5EF4-FFF2-40B4-BE49-F238E27FC236}">
                  <a16:creationId xmlns:a16="http://schemas.microsoft.com/office/drawing/2014/main" id="{8E11A42A-1883-FA85-7DA6-E2CCCBDEBE85}"/>
                </a:ext>
              </a:extLst>
            </p:cNvPr>
            <p:cNvSpPr/>
            <p:nvPr/>
          </p:nvSpPr>
          <p:spPr>
            <a:xfrm rot="5400000">
              <a:off x="8844796" y="2340841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B21776B-BFD7-418F-09CF-9B7D676F9C0B}"/>
                </a:ext>
              </a:extLst>
            </p:cNvPr>
            <p:cNvSpPr txBox="1"/>
            <p:nvPr/>
          </p:nvSpPr>
          <p:spPr>
            <a:xfrm>
              <a:off x="8987371" y="2522460"/>
              <a:ext cx="85884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Interacts via the strong nuclear force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4C91419-8580-E963-EC10-E96B2EB0A864}"/>
              </a:ext>
            </a:extLst>
          </p:cNvPr>
          <p:cNvGrpSpPr/>
          <p:nvPr/>
        </p:nvGrpSpPr>
        <p:grpSpPr>
          <a:xfrm>
            <a:off x="7563906" y="3372221"/>
            <a:ext cx="885527" cy="1087069"/>
            <a:chOff x="8028601" y="3380095"/>
            <a:chExt cx="885527" cy="1087069"/>
          </a:xfrm>
        </p:grpSpPr>
        <p:sp>
          <p:nvSpPr>
            <p:cNvPr id="89" name="Hexagon 88">
              <a:extLst>
                <a:ext uri="{FF2B5EF4-FFF2-40B4-BE49-F238E27FC236}">
                  <a16:creationId xmlns:a16="http://schemas.microsoft.com/office/drawing/2014/main" id="{E04AC100-2726-2D5D-F2E5-77D167F436F2}"/>
                </a:ext>
              </a:extLst>
            </p:cNvPr>
            <p:cNvSpPr/>
            <p:nvPr/>
          </p:nvSpPr>
          <p:spPr>
            <a:xfrm rot="5400000">
              <a:off x="7927830" y="3480866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556B3F9-77D9-9D06-B66D-A87EDDDE4812}"/>
                </a:ext>
              </a:extLst>
            </p:cNvPr>
            <p:cNvSpPr txBox="1"/>
            <p:nvPr/>
          </p:nvSpPr>
          <p:spPr>
            <a:xfrm>
              <a:off x="8053138" y="3764930"/>
              <a:ext cx="819152" cy="14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Electrically</a:t>
              </a:r>
            </a:p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neutral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25CC0FD-2126-CF53-F90E-B3E1A8F1447D}"/>
              </a:ext>
            </a:extLst>
          </p:cNvPr>
          <p:cNvGrpSpPr/>
          <p:nvPr/>
        </p:nvGrpSpPr>
        <p:grpSpPr>
          <a:xfrm>
            <a:off x="8943820" y="1394299"/>
            <a:ext cx="885527" cy="1087069"/>
            <a:chOff x="9408515" y="1402173"/>
            <a:chExt cx="885527" cy="1087069"/>
          </a:xfrm>
        </p:grpSpPr>
        <p:sp>
          <p:nvSpPr>
            <p:cNvPr id="92" name="Hexagon 91">
              <a:extLst>
                <a:ext uri="{FF2B5EF4-FFF2-40B4-BE49-F238E27FC236}">
                  <a16:creationId xmlns:a16="http://schemas.microsoft.com/office/drawing/2014/main" id="{D7137AB7-604C-2289-4403-D9542AF6D0EA}"/>
                </a:ext>
              </a:extLst>
            </p:cNvPr>
            <p:cNvSpPr/>
            <p:nvPr/>
          </p:nvSpPr>
          <p:spPr>
            <a:xfrm rot="5400000">
              <a:off x="9307744" y="1502944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F511637-0B61-3939-005C-68E5891B50A0}"/>
                </a:ext>
              </a:extLst>
            </p:cNvPr>
            <p:cNvSpPr txBox="1"/>
            <p:nvPr/>
          </p:nvSpPr>
          <p:spPr>
            <a:xfrm>
              <a:off x="9455065" y="1665734"/>
              <a:ext cx="767049" cy="14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No regular dependence on atomic number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911A62A-FB5D-81C9-350F-7D98D9E864CB}"/>
              </a:ext>
            </a:extLst>
          </p:cNvPr>
          <p:cNvGrpSpPr/>
          <p:nvPr/>
        </p:nvGrpSpPr>
        <p:grpSpPr>
          <a:xfrm>
            <a:off x="9851688" y="1395205"/>
            <a:ext cx="909899" cy="1087069"/>
            <a:chOff x="10316383" y="1403079"/>
            <a:chExt cx="909899" cy="1087069"/>
          </a:xfrm>
        </p:grpSpPr>
        <p:sp>
          <p:nvSpPr>
            <p:cNvPr id="95" name="Hexagon 94">
              <a:extLst>
                <a:ext uri="{FF2B5EF4-FFF2-40B4-BE49-F238E27FC236}">
                  <a16:creationId xmlns:a16="http://schemas.microsoft.com/office/drawing/2014/main" id="{A4FE404E-D1D5-81C7-5E26-2D75D2881CA8}"/>
                </a:ext>
              </a:extLst>
            </p:cNvPr>
            <p:cNvSpPr/>
            <p:nvPr/>
          </p:nvSpPr>
          <p:spPr>
            <a:xfrm rot="5400000">
              <a:off x="10232490" y="1503850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08E0AB-3B13-D59E-B9C4-689F7EB5A342}"/>
                </a:ext>
              </a:extLst>
            </p:cNvPr>
            <p:cNvSpPr txBox="1"/>
            <p:nvPr/>
          </p:nvSpPr>
          <p:spPr>
            <a:xfrm>
              <a:off x="10316383" y="1654524"/>
              <a:ext cx="909899" cy="14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Can separate elements and isotopes with similar mass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1B6A7D9-3DB2-C760-A2C5-D57E0F3AD608}"/>
              </a:ext>
            </a:extLst>
          </p:cNvPr>
          <p:cNvGrpSpPr/>
          <p:nvPr/>
        </p:nvGrpSpPr>
        <p:grpSpPr>
          <a:xfrm>
            <a:off x="9399211" y="2232196"/>
            <a:ext cx="885527" cy="1087069"/>
            <a:chOff x="9863906" y="2240070"/>
            <a:chExt cx="885527" cy="1087069"/>
          </a:xfrm>
        </p:grpSpPr>
        <p:sp>
          <p:nvSpPr>
            <p:cNvPr id="98" name="Hexagon 97">
              <a:extLst>
                <a:ext uri="{FF2B5EF4-FFF2-40B4-BE49-F238E27FC236}">
                  <a16:creationId xmlns:a16="http://schemas.microsoft.com/office/drawing/2014/main" id="{0BB3A098-A962-0F2A-2078-F38903B29C02}"/>
                </a:ext>
              </a:extLst>
            </p:cNvPr>
            <p:cNvSpPr/>
            <p:nvPr/>
          </p:nvSpPr>
          <p:spPr>
            <a:xfrm rot="5400000">
              <a:off x="9763135" y="2340841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4A67C54-8B9D-EB87-1254-7A95076A4F20}"/>
                </a:ext>
              </a:extLst>
            </p:cNvPr>
            <p:cNvSpPr txBox="1"/>
            <p:nvPr/>
          </p:nvSpPr>
          <p:spPr>
            <a:xfrm>
              <a:off x="9954943" y="2598424"/>
              <a:ext cx="755175" cy="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Isotope sensitive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9B3909D-AA59-10E1-C1BB-538DB9C9AEE1}"/>
              </a:ext>
            </a:extLst>
          </p:cNvPr>
          <p:cNvGrpSpPr/>
          <p:nvPr/>
        </p:nvGrpSpPr>
        <p:grpSpPr>
          <a:xfrm>
            <a:off x="10312126" y="2234236"/>
            <a:ext cx="885527" cy="1087069"/>
            <a:chOff x="10776821" y="2242110"/>
            <a:chExt cx="885527" cy="1087069"/>
          </a:xfrm>
        </p:grpSpPr>
        <p:sp>
          <p:nvSpPr>
            <p:cNvPr id="101" name="Hexagon 100">
              <a:extLst>
                <a:ext uri="{FF2B5EF4-FFF2-40B4-BE49-F238E27FC236}">
                  <a16:creationId xmlns:a16="http://schemas.microsoft.com/office/drawing/2014/main" id="{3711AB7D-2243-BC3E-8E4C-F450C1B66899}"/>
                </a:ext>
              </a:extLst>
            </p:cNvPr>
            <p:cNvSpPr/>
            <p:nvPr/>
          </p:nvSpPr>
          <p:spPr>
            <a:xfrm rot="5400000">
              <a:off x="10676050" y="2342881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99691FA-A373-32E7-D332-8C234E0DA7D6}"/>
                </a:ext>
              </a:extLst>
            </p:cNvPr>
            <p:cNvSpPr txBox="1"/>
            <p:nvPr/>
          </p:nvSpPr>
          <p:spPr>
            <a:xfrm>
              <a:off x="10829721" y="2379379"/>
              <a:ext cx="773019" cy="14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Large interaction difference between</a:t>
              </a:r>
            </a:p>
            <a:p>
              <a:pPr algn="ctr"/>
              <a:r>
                <a:rPr lang="en-US" sz="900" baseline="30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1</a:t>
              </a:r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H and </a:t>
              </a:r>
              <a:r>
                <a:rPr lang="en-US" sz="900" baseline="30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2</a:t>
              </a:r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H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9AE9E89-1DA0-1EE6-1428-0585090FB696}"/>
              </a:ext>
            </a:extLst>
          </p:cNvPr>
          <p:cNvGrpSpPr/>
          <p:nvPr/>
        </p:nvGrpSpPr>
        <p:grpSpPr>
          <a:xfrm>
            <a:off x="9411572" y="565710"/>
            <a:ext cx="885527" cy="1087069"/>
            <a:chOff x="9876267" y="573584"/>
            <a:chExt cx="885527" cy="1087069"/>
          </a:xfrm>
        </p:grpSpPr>
        <p:sp>
          <p:nvSpPr>
            <p:cNvPr id="104" name="Hexagon 103">
              <a:extLst>
                <a:ext uri="{FF2B5EF4-FFF2-40B4-BE49-F238E27FC236}">
                  <a16:creationId xmlns:a16="http://schemas.microsoft.com/office/drawing/2014/main" id="{D2C305B8-421C-9FAD-FD1B-1D88C690152A}"/>
                </a:ext>
              </a:extLst>
            </p:cNvPr>
            <p:cNvSpPr/>
            <p:nvPr/>
          </p:nvSpPr>
          <p:spPr>
            <a:xfrm rot="5400000">
              <a:off x="9775496" y="674355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44FF3C-002B-D2B1-1F45-44697D7D0642}"/>
                </a:ext>
              </a:extLst>
            </p:cNvPr>
            <p:cNvSpPr txBox="1"/>
            <p:nvPr/>
          </p:nvSpPr>
          <p:spPr>
            <a:xfrm>
              <a:off x="9922115" y="881242"/>
              <a:ext cx="832183" cy="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Sensitive to light elements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151DF2F-1540-CA4C-3800-1712A30E5C68}"/>
              </a:ext>
            </a:extLst>
          </p:cNvPr>
          <p:cNvGrpSpPr/>
          <p:nvPr/>
        </p:nvGrpSpPr>
        <p:grpSpPr>
          <a:xfrm>
            <a:off x="6643136" y="569797"/>
            <a:ext cx="885527" cy="1087069"/>
            <a:chOff x="7107831" y="577671"/>
            <a:chExt cx="885527" cy="1087069"/>
          </a:xfrm>
        </p:grpSpPr>
        <p:sp>
          <p:nvSpPr>
            <p:cNvPr id="107" name="Hexagon 106">
              <a:extLst>
                <a:ext uri="{FF2B5EF4-FFF2-40B4-BE49-F238E27FC236}">
                  <a16:creationId xmlns:a16="http://schemas.microsoft.com/office/drawing/2014/main" id="{B62C0FCD-22B6-6E2E-F34A-280AD7B11DC9}"/>
                </a:ext>
              </a:extLst>
            </p:cNvPr>
            <p:cNvSpPr/>
            <p:nvPr/>
          </p:nvSpPr>
          <p:spPr>
            <a:xfrm rot="5400000">
              <a:off x="7007060" y="678442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7BB3AF1-6BCC-CAAD-43F7-584C7FF5F54A}"/>
                </a:ext>
              </a:extLst>
            </p:cNvPr>
            <p:cNvSpPr txBox="1"/>
            <p:nvPr/>
          </p:nvSpPr>
          <p:spPr>
            <a:xfrm>
              <a:off x="7121186" y="785771"/>
              <a:ext cx="869704" cy="14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Can probe short length scales non-destructively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F5A2778-F2D3-1951-8D76-C872B8CA9D68}"/>
              </a:ext>
            </a:extLst>
          </p:cNvPr>
          <p:cNvGrpSpPr/>
          <p:nvPr/>
        </p:nvGrpSpPr>
        <p:grpSpPr>
          <a:xfrm>
            <a:off x="6164766" y="1396622"/>
            <a:ext cx="956570" cy="1087069"/>
            <a:chOff x="6629461" y="1404496"/>
            <a:chExt cx="956570" cy="1087069"/>
          </a:xfrm>
        </p:grpSpPr>
        <p:sp>
          <p:nvSpPr>
            <p:cNvPr id="110" name="Hexagon 109">
              <a:extLst>
                <a:ext uri="{FF2B5EF4-FFF2-40B4-BE49-F238E27FC236}">
                  <a16:creationId xmlns:a16="http://schemas.microsoft.com/office/drawing/2014/main" id="{D0C1FFCA-1F5A-F236-61DE-7AC6CD127F90}"/>
                </a:ext>
              </a:extLst>
            </p:cNvPr>
            <p:cNvSpPr/>
            <p:nvPr/>
          </p:nvSpPr>
          <p:spPr>
            <a:xfrm rot="5400000">
              <a:off x="6552336" y="1505267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72E50BC-B15D-14C2-F809-DD7B995E16DD}"/>
                </a:ext>
              </a:extLst>
            </p:cNvPr>
            <p:cNvSpPr txBox="1"/>
            <p:nvPr/>
          </p:nvSpPr>
          <p:spPr>
            <a:xfrm>
              <a:off x="6629461" y="1646796"/>
              <a:ext cx="956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Structure and dynamics can be probed simultaneously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E582DD0-0DEA-9A07-8141-37F43E665B56}"/>
              </a:ext>
            </a:extLst>
          </p:cNvPr>
          <p:cNvGrpSpPr/>
          <p:nvPr/>
        </p:nvGrpSpPr>
        <p:grpSpPr>
          <a:xfrm>
            <a:off x="7089528" y="4200037"/>
            <a:ext cx="885527" cy="1087069"/>
            <a:chOff x="7554223" y="4207911"/>
            <a:chExt cx="885527" cy="1087069"/>
          </a:xfrm>
        </p:grpSpPr>
        <p:sp>
          <p:nvSpPr>
            <p:cNvPr id="113" name="Hexagon 112">
              <a:extLst>
                <a:ext uri="{FF2B5EF4-FFF2-40B4-BE49-F238E27FC236}">
                  <a16:creationId xmlns:a16="http://schemas.microsoft.com/office/drawing/2014/main" id="{0724C099-2FF9-C147-43BB-48F7358A834A}"/>
                </a:ext>
              </a:extLst>
            </p:cNvPr>
            <p:cNvSpPr/>
            <p:nvPr/>
          </p:nvSpPr>
          <p:spPr>
            <a:xfrm rot="5400000">
              <a:off x="7453452" y="4308682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10F2577-4A55-1733-9320-6A95C31CA974}"/>
                </a:ext>
              </a:extLst>
            </p:cNvPr>
            <p:cNvSpPr txBox="1"/>
            <p:nvPr/>
          </p:nvSpPr>
          <p:spPr>
            <a:xfrm>
              <a:off x="7566914" y="4506134"/>
              <a:ext cx="858826" cy="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Low interaction probability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D6000DB-A65D-0FCF-7FAA-3725EC9932FD}"/>
              </a:ext>
            </a:extLst>
          </p:cNvPr>
          <p:cNvGrpSpPr/>
          <p:nvPr/>
        </p:nvGrpSpPr>
        <p:grpSpPr>
          <a:xfrm>
            <a:off x="6630364" y="5024951"/>
            <a:ext cx="885527" cy="1087069"/>
            <a:chOff x="7095059" y="5032825"/>
            <a:chExt cx="885527" cy="1087069"/>
          </a:xfrm>
        </p:grpSpPr>
        <p:sp>
          <p:nvSpPr>
            <p:cNvPr id="116" name="Hexagon 115">
              <a:extLst>
                <a:ext uri="{FF2B5EF4-FFF2-40B4-BE49-F238E27FC236}">
                  <a16:creationId xmlns:a16="http://schemas.microsoft.com/office/drawing/2014/main" id="{E4EFB300-FE7E-2560-D6A5-B80CEC395F3A}"/>
                </a:ext>
              </a:extLst>
            </p:cNvPr>
            <p:cNvSpPr/>
            <p:nvPr/>
          </p:nvSpPr>
          <p:spPr>
            <a:xfrm rot="5400000">
              <a:off x="6994288" y="5133596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5C5DE3F-28C9-10A5-6DCA-0ED77EABB442}"/>
                </a:ext>
              </a:extLst>
            </p:cNvPr>
            <p:cNvSpPr txBox="1"/>
            <p:nvPr/>
          </p:nvSpPr>
          <p:spPr>
            <a:xfrm>
              <a:off x="7122368" y="5392409"/>
              <a:ext cx="818774" cy="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Deeply penetrating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A7BB4E5-52E8-FDE7-D7D6-E68DE1A3D631}"/>
              </a:ext>
            </a:extLst>
          </p:cNvPr>
          <p:cNvGrpSpPr/>
          <p:nvPr/>
        </p:nvGrpSpPr>
        <p:grpSpPr>
          <a:xfrm>
            <a:off x="6172562" y="4193200"/>
            <a:ext cx="885527" cy="1087069"/>
            <a:chOff x="6637257" y="4201074"/>
            <a:chExt cx="885527" cy="1087069"/>
          </a:xfrm>
        </p:grpSpPr>
        <p:sp>
          <p:nvSpPr>
            <p:cNvPr id="119" name="Hexagon 118">
              <a:extLst>
                <a:ext uri="{FF2B5EF4-FFF2-40B4-BE49-F238E27FC236}">
                  <a16:creationId xmlns:a16="http://schemas.microsoft.com/office/drawing/2014/main" id="{3559F511-37CE-BDF6-E3E7-A8C76C0A104A}"/>
                </a:ext>
              </a:extLst>
            </p:cNvPr>
            <p:cNvSpPr/>
            <p:nvPr/>
          </p:nvSpPr>
          <p:spPr>
            <a:xfrm rot="5400000">
              <a:off x="6536486" y="4301845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1E1BA69-F662-482A-A122-FEF53D6D170D}"/>
                </a:ext>
              </a:extLst>
            </p:cNvPr>
            <p:cNvSpPr txBox="1"/>
            <p:nvPr/>
          </p:nvSpPr>
          <p:spPr>
            <a:xfrm>
              <a:off x="6711273" y="4391669"/>
              <a:ext cx="729691" cy="19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Straight-</a:t>
              </a:r>
            </a:p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forward analysis of scattering profiles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D1C2E0D-AD2D-178C-29CD-66B3198DF176}"/>
              </a:ext>
            </a:extLst>
          </p:cNvPr>
          <p:cNvGrpSpPr/>
          <p:nvPr/>
        </p:nvGrpSpPr>
        <p:grpSpPr>
          <a:xfrm>
            <a:off x="7540547" y="5035072"/>
            <a:ext cx="885527" cy="1087069"/>
            <a:chOff x="8005242" y="5042946"/>
            <a:chExt cx="885527" cy="1087069"/>
          </a:xfrm>
        </p:grpSpPr>
        <p:sp>
          <p:nvSpPr>
            <p:cNvPr id="122" name="Hexagon 121">
              <a:extLst>
                <a:ext uri="{FF2B5EF4-FFF2-40B4-BE49-F238E27FC236}">
                  <a16:creationId xmlns:a16="http://schemas.microsoft.com/office/drawing/2014/main" id="{C6C2516A-881A-E8EB-BEA3-284BC00543C2}"/>
                </a:ext>
              </a:extLst>
            </p:cNvPr>
            <p:cNvSpPr/>
            <p:nvPr/>
          </p:nvSpPr>
          <p:spPr>
            <a:xfrm rot="5400000">
              <a:off x="7904471" y="5143717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730B6A9-D174-DEF6-5114-A9D4F95F5904}"/>
                </a:ext>
              </a:extLst>
            </p:cNvPr>
            <p:cNvSpPr txBox="1"/>
            <p:nvPr/>
          </p:nvSpPr>
          <p:spPr>
            <a:xfrm>
              <a:off x="8096915" y="5356097"/>
              <a:ext cx="720865" cy="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Can probe volumetric averages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E006493-0D03-24D9-95A6-B5AA3B15CFC8}"/>
              </a:ext>
            </a:extLst>
          </p:cNvPr>
          <p:cNvGrpSpPr/>
          <p:nvPr/>
        </p:nvGrpSpPr>
        <p:grpSpPr>
          <a:xfrm>
            <a:off x="9396384" y="3375760"/>
            <a:ext cx="885527" cy="1087069"/>
            <a:chOff x="9861079" y="3383634"/>
            <a:chExt cx="885527" cy="1087069"/>
          </a:xfrm>
        </p:grpSpPr>
        <p:sp>
          <p:nvSpPr>
            <p:cNvPr id="125" name="Hexagon 124">
              <a:extLst>
                <a:ext uri="{FF2B5EF4-FFF2-40B4-BE49-F238E27FC236}">
                  <a16:creationId xmlns:a16="http://schemas.microsoft.com/office/drawing/2014/main" id="{03F27DBF-73B6-5A19-6EFD-47D7EBD29F6F}"/>
                </a:ext>
              </a:extLst>
            </p:cNvPr>
            <p:cNvSpPr/>
            <p:nvPr/>
          </p:nvSpPr>
          <p:spPr>
            <a:xfrm rot="5400000">
              <a:off x="9760308" y="3484405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57AECD9-C275-9706-A4F0-787AD9E4DC14}"/>
                </a:ext>
              </a:extLst>
            </p:cNvPr>
            <p:cNvSpPr txBox="1"/>
            <p:nvPr/>
          </p:nvSpPr>
          <p:spPr>
            <a:xfrm>
              <a:off x="9927055" y="3764930"/>
              <a:ext cx="786097" cy="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Can be polarized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A3FB092-AAF2-5219-7AEA-75E8F5AF7E8A}"/>
              </a:ext>
            </a:extLst>
          </p:cNvPr>
          <p:cNvGrpSpPr/>
          <p:nvPr/>
        </p:nvGrpSpPr>
        <p:grpSpPr>
          <a:xfrm>
            <a:off x="8936325" y="4206162"/>
            <a:ext cx="885527" cy="1087069"/>
            <a:chOff x="9401020" y="4214036"/>
            <a:chExt cx="885527" cy="1087069"/>
          </a:xfrm>
        </p:grpSpPr>
        <p:sp>
          <p:nvSpPr>
            <p:cNvPr id="128" name="Hexagon 127">
              <a:extLst>
                <a:ext uri="{FF2B5EF4-FFF2-40B4-BE49-F238E27FC236}">
                  <a16:creationId xmlns:a16="http://schemas.microsoft.com/office/drawing/2014/main" id="{3F2CCD33-68B0-A4C7-3E08-37BA5023B864}"/>
                </a:ext>
              </a:extLst>
            </p:cNvPr>
            <p:cNvSpPr/>
            <p:nvPr/>
          </p:nvSpPr>
          <p:spPr>
            <a:xfrm rot="5400000">
              <a:off x="9300249" y="4314807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76D09ED-7F12-C7CC-7F32-935988F76DDB}"/>
                </a:ext>
              </a:extLst>
            </p:cNvPr>
            <p:cNvSpPr txBox="1"/>
            <p:nvPr/>
          </p:nvSpPr>
          <p:spPr>
            <a:xfrm>
              <a:off x="9474900" y="4504713"/>
              <a:ext cx="786097" cy="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Can probe magnetic structures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0C0A91F-9507-0722-4D9D-313AB0EADD4E}"/>
              </a:ext>
            </a:extLst>
          </p:cNvPr>
          <p:cNvGrpSpPr/>
          <p:nvPr/>
        </p:nvGrpSpPr>
        <p:grpSpPr>
          <a:xfrm>
            <a:off x="9846840" y="4211030"/>
            <a:ext cx="902625" cy="1087069"/>
            <a:chOff x="10311535" y="4218904"/>
            <a:chExt cx="902625" cy="1087069"/>
          </a:xfrm>
        </p:grpSpPr>
        <p:sp>
          <p:nvSpPr>
            <p:cNvPr id="131" name="Hexagon 130">
              <a:extLst>
                <a:ext uri="{FF2B5EF4-FFF2-40B4-BE49-F238E27FC236}">
                  <a16:creationId xmlns:a16="http://schemas.microsoft.com/office/drawing/2014/main" id="{DDA12D3A-6C7A-6A75-2A4E-69B90300D1A9}"/>
                </a:ext>
              </a:extLst>
            </p:cNvPr>
            <p:cNvSpPr/>
            <p:nvPr/>
          </p:nvSpPr>
          <p:spPr>
            <a:xfrm rot="5400000">
              <a:off x="10210764" y="4319675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1329207-2494-9BC1-9C4C-1760D99FB86B}"/>
                </a:ext>
              </a:extLst>
            </p:cNvPr>
            <p:cNvSpPr txBox="1"/>
            <p:nvPr/>
          </p:nvSpPr>
          <p:spPr>
            <a:xfrm>
              <a:off x="10313516" y="4415727"/>
              <a:ext cx="900644" cy="14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Nuclear and magnetic interactions</a:t>
              </a:r>
            </a:p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can be separated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29B3065-C4FC-7648-1B6B-34FD72ED18D1}"/>
              </a:ext>
            </a:extLst>
          </p:cNvPr>
          <p:cNvGrpSpPr/>
          <p:nvPr/>
        </p:nvGrpSpPr>
        <p:grpSpPr>
          <a:xfrm>
            <a:off x="7063174" y="1401525"/>
            <a:ext cx="956570" cy="1087069"/>
            <a:chOff x="7527869" y="1409399"/>
            <a:chExt cx="956570" cy="1087069"/>
          </a:xfrm>
        </p:grpSpPr>
        <p:sp>
          <p:nvSpPr>
            <p:cNvPr id="134" name="Hexagon 133">
              <a:extLst>
                <a:ext uri="{FF2B5EF4-FFF2-40B4-BE49-F238E27FC236}">
                  <a16:creationId xmlns:a16="http://schemas.microsoft.com/office/drawing/2014/main" id="{0C9B148D-C3EF-9368-D2D6-9DC648286A3E}"/>
                </a:ext>
              </a:extLst>
            </p:cNvPr>
            <p:cNvSpPr/>
            <p:nvPr/>
          </p:nvSpPr>
          <p:spPr>
            <a:xfrm rot="5400000">
              <a:off x="7461708" y="1510170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A54FF57-956F-9274-16E2-920CDD272E0F}"/>
                </a:ext>
              </a:extLst>
            </p:cNvPr>
            <p:cNvSpPr txBox="1"/>
            <p:nvPr/>
          </p:nvSpPr>
          <p:spPr>
            <a:xfrm>
              <a:off x="7527869" y="1665168"/>
              <a:ext cx="956570" cy="14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Has de Broglie wavelengths at ～Å for ～meV energies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00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Energy resolution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46FBE5-2839-6882-D84C-4988F82616AD}"/>
              </a:ext>
            </a:extLst>
          </p:cNvPr>
          <p:cNvGrpSpPr/>
          <p:nvPr/>
        </p:nvGrpSpPr>
        <p:grpSpPr>
          <a:xfrm>
            <a:off x="7589557" y="-3917407"/>
            <a:ext cx="2990672" cy="2334402"/>
            <a:chOff x="7589557" y="2118305"/>
            <a:chExt cx="2990672" cy="23344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182599-BF54-9014-5D34-647B58FD4401}"/>
                </a:ext>
              </a:extLst>
            </p:cNvPr>
            <p:cNvSpPr txBox="1"/>
            <p:nvPr/>
          </p:nvSpPr>
          <p:spPr>
            <a:xfrm>
              <a:off x="8556935" y="2118305"/>
              <a:ext cx="2023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0000"/>
                  </a:solidFill>
                </a:rPr>
                <a:t>Scattered neutrons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CAE9A5B-48C0-E75D-D41D-28648BAF785F}"/>
                </a:ext>
              </a:extLst>
            </p:cNvPr>
            <p:cNvSpPr/>
            <p:nvPr/>
          </p:nvSpPr>
          <p:spPr>
            <a:xfrm rot="19163918">
              <a:off x="7589557" y="2745644"/>
              <a:ext cx="1098493" cy="488219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73B5EAC-3FDD-7477-4A87-2381E309E20F}"/>
                </a:ext>
              </a:extLst>
            </p:cNvPr>
            <p:cNvSpPr/>
            <p:nvPr/>
          </p:nvSpPr>
          <p:spPr>
            <a:xfrm rot="16914618" flipV="1">
              <a:off x="8452987" y="3689598"/>
              <a:ext cx="1098493" cy="427725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chemeClr val="bg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11F246-BD7C-AB7E-FD69-3F0D8B14F373}"/>
                </a:ext>
              </a:extLst>
            </p:cNvPr>
            <p:cNvSpPr txBox="1"/>
            <p:nvPr/>
          </p:nvSpPr>
          <p:spPr>
            <a:xfrm>
              <a:off x="8244337" y="2991088"/>
              <a:ext cx="2023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</a:rPr>
                <a:t>Direct beam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B634DE-3E01-9460-7606-39D5EBDD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072" y="-5458824"/>
            <a:ext cx="4645264" cy="5070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FD198-C62A-29F9-3F2A-A75BC13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505" y="-5228919"/>
            <a:ext cx="4910398" cy="5143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70B771-10AF-C3B7-7F61-E0E3DC29F9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71" r="50697" b="9262"/>
          <a:stretch/>
        </p:blipFill>
        <p:spPr>
          <a:xfrm>
            <a:off x="7347669" y="549790"/>
            <a:ext cx="3263479" cy="2628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407BAB-0F9C-3977-008E-8F4199CF4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7669" y="3393895"/>
            <a:ext cx="3417525" cy="3181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8270EF-6376-735C-D415-570EEACB2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768" y="6987416"/>
            <a:ext cx="3693279" cy="3067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92FF4B-822C-9639-1AB6-3A8A1596E9C1}"/>
              </a:ext>
            </a:extLst>
          </p:cNvPr>
          <p:cNvSpPr txBox="1"/>
          <p:nvPr/>
        </p:nvSpPr>
        <p:spPr>
          <a:xfrm>
            <a:off x="700866" y="1610587"/>
            <a:ext cx="57750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Trends influenced by neutron </a:t>
            </a:r>
            <a:r>
              <a:rPr lang="en-US" sz="1600" b="1" dirty="0">
                <a:solidFill>
                  <a:srgbClr val="666666"/>
                </a:solidFill>
              </a:rPr>
              <a:t>absorption distribution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1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Energy resolution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46FBE5-2839-6882-D84C-4988F82616AD}"/>
              </a:ext>
            </a:extLst>
          </p:cNvPr>
          <p:cNvGrpSpPr/>
          <p:nvPr/>
        </p:nvGrpSpPr>
        <p:grpSpPr>
          <a:xfrm>
            <a:off x="7589557" y="-3917407"/>
            <a:ext cx="2990672" cy="2334402"/>
            <a:chOff x="7589557" y="2118305"/>
            <a:chExt cx="2990672" cy="23344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182599-BF54-9014-5D34-647B58FD4401}"/>
                </a:ext>
              </a:extLst>
            </p:cNvPr>
            <p:cNvSpPr txBox="1"/>
            <p:nvPr/>
          </p:nvSpPr>
          <p:spPr>
            <a:xfrm>
              <a:off x="8556935" y="2118305"/>
              <a:ext cx="2023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FF0000"/>
                  </a:solidFill>
                </a:rPr>
                <a:t>Scattered neutrons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CAE9A5B-48C0-E75D-D41D-28648BAF785F}"/>
                </a:ext>
              </a:extLst>
            </p:cNvPr>
            <p:cNvSpPr/>
            <p:nvPr/>
          </p:nvSpPr>
          <p:spPr>
            <a:xfrm rot="19163918">
              <a:off x="7589557" y="2745644"/>
              <a:ext cx="1098493" cy="488219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73B5EAC-3FDD-7477-4A87-2381E309E20F}"/>
                </a:ext>
              </a:extLst>
            </p:cNvPr>
            <p:cNvSpPr/>
            <p:nvPr/>
          </p:nvSpPr>
          <p:spPr>
            <a:xfrm rot="16914618" flipV="1">
              <a:off x="8452987" y="3689598"/>
              <a:ext cx="1098493" cy="427725"/>
            </a:xfrm>
            <a:prstGeom prst="arc">
              <a:avLst>
                <a:gd name="adj1" fmla="val 12590756"/>
                <a:gd name="adj2" fmla="val 21123843"/>
              </a:avLst>
            </a:prstGeom>
            <a:ln w="50800">
              <a:solidFill>
                <a:schemeClr val="bg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11F246-BD7C-AB7E-FD69-3F0D8B14F373}"/>
                </a:ext>
              </a:extLst>
            </p:cNvPr>
            <p:cNvSpPr txBox="1"/>
            <p:nvPr/>
          </p:nvSpPr>
          <p:spPr>
            <a:xfrm>
              <a:off x="8244337" y="2991088"/>
              <a:ext cx="2023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</a:rPr>
                <a:t>Direct beam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B634DE-3E01-9460-7606-39D5EBDD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072" y="-5458824"/>
            <a:ext cx="4645264" cy="5070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FD198-C62A-29F9-3F2A-A75BC13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505" y="-5228919"/>
            <a:ext cx="4910398" cy="5143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70B771-10AF-C3B7-7F61-E0E3DC29F9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71" r="50697" b="9262"/>
          <a:stretch/>
        </p:blipFill>
        <p:spPr>
          <a:xfrm>
            <a:off x="7316750" y="-2880860"/>
            <a:ext cx="3263479" cy="2628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407BAB-0F9C-3977-008E-8F4199CF4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750" y="76054"/>
            <a:ext cx="3417525" cy="3181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02F494-AB08-94DC-491D-105E2285B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5593" y="3476167"/>
            <a:ext cx="3693279" cy="3067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6539A0-F74E-DF03-6926-A3E0F686D6ED}"/>
              </a:ext>
            </a:extLst>
          </p:cNvPr>
          <p:cNvSpPr txBox="1"/>
          <p:nvPr/>
        </p:nvSpPr>
        <p:spPr>
          <a:xfrm>
            <a:off x="700866" y="1610587"/>
            <a:ext cx="57750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For Multi-Grid, this happens at a </a:t>
            </a:r>
            <a:r>
              <a:rPr lang="en-US" sz="1600" b="1" dirty="0">
                <a:solidFill>
                  <a:srgbClr val="666666"/>
                </a:solidFill>
              </a:rPr>
              <a:t>fixed</a:t>
            </a:r>
            <a:r>
              <a:rPr lang="en-US" sz="1600" dirty="0">
                <a:solidFill>
                  <a:srgbClr val="666666"/>
                </a:solidFill>
              </a:rPr>
              <a:t> 0.95 cm distance, while for the Helium-3 tube this can </a:t>
            </a:r>
            <a:r>
              <a:rPr lang="en-US" sz="1600" b="1" dirty="0">
                <a:solidFill>
                  <a:srgbClr val="666666"/>
                </a:solidFill>
              </a:rPr>
              <a:t>vary</a:t>
            </a:r>
            <a:r>
              <a:rPr lang="en-US" sz="1600" dirty="0">
                <a:solidFill>
                  <a:srgbClr val="666666"/>
                </a:solidFill>
              </a:rPr>
              <a:t> over 2.5 cm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1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V20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E662E-E533-7D8E-BB1D-8CBDB6E2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388" y="1286750"/>
            <a:ext cx="3409224" cy="4824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1EA0E7-7D53-C468-6304-0318F49F4D39}"/>
              </a:ext>
            </a:extLst>
          </p:cNvPr>
          <p:cNvSpPr txBox="1"/>
          <p:nvPr/>
        </p:nvSpPr>
        <p:spPr>
          <a:xfrm>
            <a:off x="918574" y="2544829"/>
            <a:ext cx="3734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Efficiency</a:t>
            </a:r>
            <a:r>
              <a:rPr lang="en-US" dirty="0">
                <a:solidFill>
                  <a:srgbClr val="666666"/>
                </a:solidFill>
              </a:rPr>
              <a:t> reconfirmed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Lineshape</a:t>
            </a:r>
            <a:r>
              <a:rPr lang="en-US" dirty="0">
                <a:solidFill>
                  <a:srgbClr val="666666"/>
                </a:solidFill>
              </a:rPr>
              <a:t> studied in detail and effect of radial coating quantified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Fundamental </a:t>
            </a:r>
            <a:r>
              <a:rPr lang="en-US" b="1" dirty="0">
                <a:solidFill>
                  <a:srgbClr val="666666"/>
                </a:solidFill>
              </a:rPr>
              <a:t>energy resolution </a:t>
            </a:r>
            <a:r>
              <a:rPr lang="en-US" dirty="0">
                <a:solidFill>
                  <a:srgbClr val="666666"/>
                </a:solidFill>
              </a:rPr>
              <a:t>of detector probed</a:t>
            </a:r>
          </a:p>
        </p:txBody>
      </p:sp>
    </p:spTree>
    <p:extLst>
      <p:ext uri="{BB962C8B-B14F-4D97-AF65-F5344CB8AC3E}">
        <p14:creationId xmlns:p14="http://schemas.microsoft.com/office/powerpoint/2010/main" val="1018357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5131398" cy="2462613"/>
          </a:xfrm>
        </p:spPr>
        <p:txBody>
          <a:bodyPr/>
          <a:lstStyle/>
          <a:p>
            <a:r>
              <a:rPr lang="en-GB" dirty="0"/>
              <a:t>LET measurements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85562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LET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6E2741-1DAE-3A23-D16D-DC529EC53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67" y="265373"/>
            <a:ext cx="5007439" cy="5932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E4336B-2974-D960-1139-2AC22CF82E97}"/>
              </a:ext>
            </a:extLst>
          </p:cNvPr>
          <p:cNvSpPr txBox="1"/>
          <p:nvPr/>
        </p:nvSpPr>
        <p:spPr>
          <a:xfrm>
            <a:off x="931100" y="1674674"/>
            <a:ext cx="55636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Purpose was to study </a:t>
            </a:r>
            <a:r>
              <a:rPr lang="en-US" b="1" dirty="0">
                <a:solidFill>
                  <a:srgbClr val="666666"/>
                </a:solidFill>
              </a:rPr>
              <a:t>signal-to-background </a:t>
            </a:r>
            <a:r>
              <a:rPr lang="en-US" dirty="0">
                <a:solidFill>
                  <a:srgbClr val="666666"/>
                </a:solidFill>
              </a:rPr>
              <a:t>ratio and </a:t>
            </a:r>
            <a:r>
              <a:rPr lang="en-US" b="1" dirty="0">
                <a:solidFill>
                  <a:srgbClr val="666666"/>
                </a:solidFill>
              </a:rPr>
              <a:t>energy lineshape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To do this, the </a:t>
            </a:r>
            <a:r>
              <a:rPr lang="en-US" b="1" dirty="0">
                <a:solidFill>
                  <a:srgbClr val="666666"/>
                </a:solidFill>
              </a:rPr>
              <a:t>Multi-Grid detector </a:t>
            </a:r>
            <a:r>
              <a:rPr lang="en-US" dirty="0">
                <a:solidFill>
                  <a:srgbClr val="666666"/>
                </a:solidFill>
              </a:rPr>
              <a:t>was installed inside the </a:t>
            </a:r>
            <a:r>
              <a:rPr lang="en-US" b="1" dirty="0">
                <a:solidFill>
                  <a:srgbClr val="666666"/>
                </a:solidFill>
              </a:rPr>
              <a:t>LET detector tank </a:t>
            </a:r>
            <a:r>
              <a:rPr lang="en-US" dirty="0">
                <a:solidFill>
                  <a:srgbClr val="666666"/>
                </a:solidFill>
              </a:rPr>
              <a:t>and operated in parallel with the </a:t>
            </a:r>
            <a:r>
              <a:rPr lang="en-US" b="1" dirty="0">
                <a:solidFill>
                  <a:srgbClr val="666666"/>
                </a:solidFill>
              </a:rPr>
              <a:t>helium-3 array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The incident energies varied from around </a:t>
            </a:r>
            <a:r>
              <a:rPr lang="en-US" b="1" dirty="0">
                <a:solidFill>
                  <a:srgbClr val="666666"/>
                </a:solidFill>
              </a:rPr>
              <a:t>2 meV to 40 meV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The main measurements were done on </a:t>
            </a:r>
            <a:r>
              <a:rPr lang="en-US" b="1" dirty="0">
                <a:solidFill>
                  <a:srgbClr val="666666"/>
                </a:solidFill>
              </a:rPr>
              <a:t>C-60</a:t>
            </a:r>
            <a:r>
              <a:rPr lang="en-US" dirty="0">
                <a:solidFill>
                  <a:srgbClr val="666666"/>
                </a:solidFill>
              </a:rPr>
              <a:t> (“bucky balls”) for alignment and </a:t>
            </a:r>
            <a:r>
              <a:rPr lang="en-US" b="1" dirty="0">
                <a:solidFill>
                  <a:srgbClr val="666666"/>
                </a:solidFill>
              </a:rPr>
              <a:t>vanadium</a:t>
            </a:r>
            <a:r>
              <a:rPr lang="en-US" dirty="0">
                <a:solidFill>
                  <a:srgbClr val="666666"/>
                </a:solidFill>
              </a:rPr>
              <a:t> for detector </a:t>
            </a:r>
            <a:r>
              <a:rPr lang="en-US" dirty="0" err="1">
                <a:solidFill>
                  <a:srgbClr val="666666"/>
                </a:solidFill>
              </a:rPr>
              <a:t>characterisation</a:t>
            </a:r>
            <a:endParaRPr lang="en-US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0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LET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2114D9-96B7-D9EF-A07F-48A5058DE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178" y="3793368"/>
            <a:ext cx="6079079" cy="2880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7F7BF3-1129-254E-4087-4AEB6A6AE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403" y="332884"/>
            <a:ext cx="6086597" cy="3399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160209-1C16-9C70-CCD9-2D9A961B95FF}"/>
              </a:ext>
            </a:extLst>
          </p:cNvPr>
          <p:cNvSpPr txBox="1"/>
          <p:nvPr/>
        </p:nvSpPr>
        <p:spPr>
          <a:xfrm>
            <a:off x="931100" y="1674674"/>
            <a:ext cx="34780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First, the </a:t>
            </a:r>
            <a:r>
              <a:rPr lang="en-US" b="1" dirty="0">
                <a:solidFill>
                  <a:srgbClr val="666666"/>
                </a:solidFill>
              </a:rPr>
              <a:t>C-60</a:t>
            </a:r>
            <a:r>
              <a:rPr lang="en-US" dirty="0">
                <a:solidFill>
                  <a:srgbClr val="666666"/>
                </a:solidFill>
              </a:rPr>
              <a:t> sample was measured with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A </a:t>
            </a:r>
            <a:r>
              <a:rPr lang="en-US" b="1" dirty="0">
                <a:solidFill>
                  <a:srgbClr val="666666"/>
                </a:solidFill>
              </a:rPr>
              <a:t>good agreement </a:t>
            </a:r>
            <a:r>
              <a:rPr lang="en-US" dirty="0">
                <a:solidFill>
                  <a:srgbClr val="666666"/>
                </a:solidFill>
              </a:rPr>
              <a:t>in both absolute and angular reconstruction was seen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However, an unexpectedly </a:t>
            </a:r>
            <a:r>
              <a:rPr lang="en-US" b="1" dirty="0">
                <a:solidFill>
                  <a:srgbClr val="666666"/>
                </a:solidFill>
              </a:rPr>
              <a:t>low efficiency </a:t>
            </a:r>
            <a:r>
              <a:rPr lang="en-US" dirty="0">
                <a:solidFill>
                  <a:srgbClr val="666666"/>
                </a:solidFill>
              </a:rPr>
              <a:t>was observed</a:t>
            </a:r>
          </a:p>
        </p:txBody>
      </p:sp>
    </p:spTree>
    <p:extLst>
      <p:ext uri="{BB962C8B-B14F-4D97-AF65-F5344CB8AC3E}">
        <p14:creationId xmlns:p14="http://schemas.microsoft.com/office/powerpoint/2010/main" val="408749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LET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Efficiency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7474E9-F934-13E3-0D50-820B96FB7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37" y="265373"/>
            <a:ext cx="4279900" cy="439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06EB5-7ED2-D617-7F1F-E38991844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37" y="4871514"/>
            <a:ext cx="4406772" cy="1309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9028A3-62A5-D9C7-E758-E2EFBF999AC5}"/>
              </a:ext>
            </a:extLst>
          </p:cNvPr>
          <p:cNvSpPr txBox="1"/>
          <p:nvPr/>
        </p:nvSpPr>
        <p:spPr>
          <a:xfrm>
            <a:off x="931099" y="1674674"/>
            <a:ext cx="65969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One proposed explanation for the encountered low efficiency was that it had something to do with the </a:t>
            </a:r>
            <a:r>
              <a:rPr lang="en-US" b="1" dirty="0">
                <a:solidFill>
                  <a:srgbClr val="666666"/>
                </a:solidFill>
              </a:rPr>
              <a:t>gas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To test this, measurements were done </a:t>
            </a:r>
            <a:r>
              <a:rPr lang="en-US" b="1" dirty="0">
                <a:solidFill>
                  <a:srgbClr val="666666"/>
                </a:solidFill>
              </a:rPr>
              <a:t>after the beamtime </a:t>
            </a:r>
            <a:r>
              <a:rPr lang="en-US" dirty="0">
                <a:solidFill>
                  <a:srgbClr val="666666"/>
                </a:solidFill>
              </a:rPr>
              <a:t>to check this.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This was done by measuring with </a:t>
            </a:r>
            <a:r>
              <a:rPr lang="en-US" b="1" dirty="0">
                <a:solidFill>
                  <a:srgbClr val="666666"/>
                </a:solidFill>
              </a:rPr>
              <a:t>two different gas supplies </a:t>
            </a:r>
            <a:r>
              <a:rPr lang="en-US" dirty="0">
                <a:solidFill>
                  <a:srgbClr val="666666"/>
                </a:solidFill>
              </a:rPr>
              <a:t>while keeping the rest of the setup constant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A </a:t>
            </a:r>
            <a:r>
              <a:rPr lang="en-US" b="1" dirty="0">
                <a:solidFill>
                  <a:srgbClr val="666666"/>
                </a:solidFill>
              </a:rPr>
              <a:t>strong reduction </a:t>
            </a:r>
            <a:r>
              <a:rPr lang="en-US" dirty="0">
                <a:solidFill>
                  <a:srgbClr val="666666"/>
                </a:solidFill>
              </a:rPr>
              <a:t>in rate was seen with the gas used during the measurements compared to a new supply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The gas used during the measurements was later shown to contain </a:t>
            </a:r>
            <a:r>
              <a:rPr lang="en-US" b="1" dirty="0">
                <a:solidFill>
                  <a:srgbClr val="666666"/>
                </a:solidFill>
              </a:rPr>
              <a:t>2.5 % oxygen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8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LET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Efficiency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704574-BEB3-8300-CDB8-FBC7DF32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056" y="421949"/>
            <a:ext cx="4279900" cy="4495800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E4FAD5A3-D174-9FB6-A755-83D4A244C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544566"/>
              </p:ext>
            </p:extLst>
          </p:nvPr>
        </p:nvGraphicFramePr>
        <p:xfrm>
          <a:off x="7954498" y="5173206"/>
          <a:ext cx="3956142" cy="615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94">
                  <a:extLst>
                    <a:ext uri="{9D8B030D-6E8A-4147-A177-3AD203B41FA5}">
                      <a16:colId xmlns:a16="http://schemas.microsoft.com/office/drawing/2014/main" val="2240110596"/>
                    </a:ext>
                  </a:extLst>
                </a:gridCol>
                <a:gridCol w="782877">
                  <a:extLst>
                    <a:ext uri="{9D8B030D-6E8A-4147-A177-3AD203B41FA5}">
                      <a16:colId xmlns:a16="http://schemas.microsoft.com/office/drawing/2014/main" val="1668581799"/>
                    </a:ext>
                  </a:extLst>
                </a:gridCol>
                <a:gridCol w="864295">
                  <a:extLst>
                    <a:ext uri="{9D8B030D-6E8A-4147-A177-3AD203B41FA5}">
                      <a16:colId xmlns:a16="http://schemas.microsoft.com/office/drawing/2014/main" val="63123383"/>
                    </a:ext>
                  </a:extLst>
                </a:gridCol>
                <a:gridCol w="762476">
                  <a:extLst>
                    <a:ext uri="{9D8B030D-6E8A-4147-A177-3AD203B41FA5}">
                      <a16:colId xmlns:a16="http://schemas.microsoft.com/office/drawing/2014/main" val="616949208"/>
                    </a:ext>
                  </a:extLst>
                </a:gridCol>
              </a:tblGrid>
              <a:tr h="205327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50629" marR="50629" marT="25314" marB="25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Ar</a:t>
                      </a:r>
                    </a:p>
                  </a:txBody>
                  <a:tcPr marL="50629" marR="50629" marT="25314" marB="25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</a:t>
                      </a:r>
                      <a:r>
                        <a:rPr lang="en-US" sz="1000" baseline="-25000" dirty="0"/>
                        <a:t>2</a:t>
                      </a:r>
                      <a:endParaRPr lang="en-US" sz="1000" dirty="0"/>
                    </a:p>
                  </a:txBody>
                  <a:tcPr marL="50629" marR="50629" marT="25314" marB="25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O</a:t>
                      </a:r>
                      <a:r>
                        <a:rPr lang="en-US" sz="1000" baseline="-25000" dirty="0"/>
                        <a:t>2</a:t>
                      </a:r>
                      <a:endParaRPr lang="en-US" sz="1000" dirty="0"/>
                    </a:p>
                  </a:txBody>
                  <a:tcPr marL="50629" marR="50629" marT="25314" marB="25314"/>
                </a:tc>
                <a:extLst>
                  <a:ext uri="{0D108BD9-81ED-4DB2-BD59-A6C34878D82A}">
                    <a16:rowId xmlns:a16="http://schemas.microsoft.com/office/drawing/2014/main" val="3837630192"/>
                  </a:ext>
                </a:extLst>
              </a:tr>
              <a:tr h="20532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Ar-CO</a:t>
                      </a:r>
                      <a:r>
                        <a:rPr lang="en-US" sz="1000" baseline="-25000" dirty="0"/>
                        <a:t>2</a:t>
                      </a:r>
                      <a:r>
                        <a:rPr lang="en-US" sz="1000" baseline="0" dirty="0"/>
                        <a:t> (custom made)</a:t>
                      </a:r>
                      <a:endParaRPr lang="en-US" sz="1000" dirty="0"/>
                    </a:p>
                  </a:txBody>
                  <a:tcPr marL="50629" marR="50629" marT="25314" marB="25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74.1 %</a:t>
                      </a:r>
                    </a:p>
                  </a:txBody>
                  <a:tcPr marL="50629" marR="50629" marT="25314" marB="25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23.9 %</a:t>
                      </a:r>
                    </a:p>
                  </a:txBody>
                  <a:tcPr marL="50629" marR="50629" marT="25314" marB="25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2.0 %</a:t>
                      </a:r>
                    </a:p>
                  </a:txBody>
                  <a:tcPr marL="50629" marR="50629" marT="25314" marB="25314"/>
                </a:tc>
                <a:extLst>
                  <a:ext uri="{0D108BD9-81ED-4DB2-BD59-A6C34878D82A}">
                    <a16:rowId xmlns:a16="http://schemas.microsoft.com/office/drawing/2014/main" val="4261803716"/>
                  </a:ext>
                </a:extLst>
              </a:tr>
              <a:tr h="20532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Ar-CO</a:t>
                      </a:r>
                      <a:r>
                        <a:rPr lang="en-US" sz="1000" baseline="-25000" dirty="0"/>
                        <a:t>2</a:t>
                      </a:r>
                      <a:r>
                        <a:rPr lang="en-US" sz="1000" baseline="0" dirty="0"/>
                        <a:t> (scientific grade)</a:t>
                      </a:r>
                      <a:endParaRPr lang="en-US" sz="1000" dirty="0"/>
                    </a:p>
                  </a:txBody>
                  <a:tcPr marL="50629" marR="50629" marT="25314" marB="25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82.1 %</a:t>
                      </a:r>
                    </a:p>
                  </a:txBody>
                  <a:tcPr marL="50629" marR="50629" marT="25314" marB="253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17.9 %</a:t>
                      </a:r>
                    </a:p>
                  </a:txBody>
                  <a:tcPr marL="50629" marR="50629" marT="25314" marB="25314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50629" marR="50629" marT="25314" marB="25314"/>
                </a:tc>
                <a:extLst>
                  <a:ext uri="{0D108BD9-81ED-4DB2-BD59-A6C34878D82A}">
                    <a16:rowId xmlns:a16="http://schemas.microsoft.com/office/drawing/2014/main" val="29642395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D1A3DF9-E4AE-702B-3727-6A9004AAE9EA}"/>
              </a:ext>
            </a:extLst>
          </p:cNvPr>
          <p:cNvSpPr txBox="1"/>
          <p:nvPr/>
        </p:nvSpPr>
        <p:spPr>
          <a:xfrm>
            <a:off x="931099" y="1674674"/>
            <a:ext cx="65969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One proposed explanation for the encountered low efficiency was that it had something to do with the </a:t>
            </a:r>
            <a:r>
              <a:rPr lang="en-US" b="1" dirty="0">
                <a:solidFill>
                  <a:srgbClr val="666666"/>
                </a:solidFill>
              </a:rPr>
              <a:t>gas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To test this, measurements were done </a:t>
            </a:r>
            <a:r>
              <a:rPr lang="en-US" b="1" dirty="0">
                <a:solidFill>
                  <a:srgbClr val="666666"/>
                </a:solidFill>
              </a:rPr>
              <a:t>after the beamtime </a:t>
            </a:r>
            <a:r>
              <a:rPr lang="en-US" dirty="0">
                <a:solidFill>
                  <a:srgbClr val="666666"/>
                </a:solidFill>
              </a:rPr>
              <a:t>to check this.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This was done by measuring with </a:t>
            </a:r>
            <a:r>
              <a:rPr lang="en-US" b="1" dirty="0">
                <a:solidFill>
                  <a:srgbClr val="666666"/>
                </a:solidFill>
              </a:rPr>
              <a:t>two different gas supplies </a:t>
            </a:r>
            <a:r>
              <a:rPr lang="en-US" dirty="0">
                <a:solidFill>
                  <a:srgbClr val="666666"/>
                </a:solidFill>
              </a:rPr>
              <a:t>while keeping the rest of the setup constant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A </a:t>
            </a:r>
            <a:r>
              <a:rPr lang="en-US" b="1" dirty="0">
                <a:solidFill>
                  <a:srgbClr val="666666"/>
                </a:solidFill>
              </a:rPr>
              <a:t>strong reduction </a:t>
            </a:r>
            <a:r>
              <a:rPr lang="en-US" dirty="0">
                <a:solidFill>
                  <a:srgbClr val="666666"/>
                </a:solidFill>
              </a:rPr>
              <a:t>in rate was seen with the gas used during the measurements compared to a new supply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The gas used during the measurements was later shown to contain </a:t>
            </a:r>
            <a:r>
              <a:rPr lang="en-US" b="1" dirty="0">
                <a:solidFill>
                  <a:srgbClr val="666666"/>
                </a:solidFill>
              </a:rPr>
              <a:t>2.5 % oxygen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Later at </a:t>
            </a:r>
            <a:r>
              <a:rPr lang="en-US" dirty="0" err="1">
                <a:solidFill>
                  <a:srgbClr val="666666"/>
                </a:solidFill>
              </a:rPr>
              <a:t>Utgård</a:t>
            </a:r>
            <a:r>
              <a:rPr lang="en-US" dirty="0">
                <a:solidFill>
                  <a:srgbClr val="666666"/>
                </a:solidFill>
              </a:rPr>
              <a:t>, another gas supply with oxygen was tried and a </a:t>
            </a:r>
            <a:r>
              <a:rPr lang="en-US" b="1" dirty="0">
                <a:solidFill>
                  <a:srgbClr val="666666"/>
                </a:solidFill>
              </a:rPr>
              <a:t>similar drop in efficiency was seen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LET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Lineshape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B41C9-18B6-6F29-7BAB-D82AD2038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381" y="3343592"/>
            <a:ext cx="4300824" cy="2650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5A06D-FB8A-3D6B-231F-6474C1E46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782" y="366663"/>
            <a:ext cx="4377558" cy="26977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D35624-2CE6-FFC6-7206-BC64CB8277CA}"/>
                  </a:ext>
                </a:extLst>
              </p:cNvPr>
              <p:cNvSpPr txBox="1"/>
              <p:nvPr/>
            </p:nvSpPr>
            <p:spPr>
              <a:xfrm>
                <a:off x="931100" y="1674674"/>
                <a:ext cx="57578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666666"/>
                    </a:solidFill>
                  </a:rPr>
                  <a:t>For lineshape study, the </a:t>
                </a:r>
                <a:r>
                  <a:rPr lang="en-US" b="1" dirty="0">
                    <a:solidFill>
                      <a:srgbClr val="666666"/>
                    </a:solidFill>
                  </a:rPr>
                  <a:t>vanadium </a:t>
                </a:r>
                <a:r>
                  <a:rPr lang="en-US" dirty="0">
                    <a:solidFill>
                      <a:srgbClr val="666666"/>
                    </a:solidFill>
                  </a:rPr>
                  <a:t>sample was used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666666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666666"/>
                    </a:solidFill>
                  </a:rPr>
                  <a:t>Five different energies </a:t>
                </a:r>
                <a:r>
                  <a:rPr lang="en-US" dirty="0">
                    <a:solidFill>
                      <a:srgbClr val="666666"/>
                    </a:solidFill>
                  </a:rPr>
                  <a:t>was used, each with a different corresponding region of </a:t>
                </a:r>
                <a:r>
                  <a:rPr lang="en-US" b="1" dirty="0">
                    <a:solidFill>
                      <a:srgbClr val="666666"/>
                    </a:solidFill>
                  </a:rPr>
                  <a:t>(Q, </a:t>
                </a:r>
                <a14:m>
                  <m:oMath xmlns:m="http://schemas.openxmlformats.org/officeDocument/2006/math">
                    <m:r>
                      <a:rPr lang="sv-SE" b="1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ℏ</m:t>
                    </m:r>
                    <m:r>
                      <a:rPr lang="sv-SE" b="1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b="1" dirty="0">
                    <a:solidFill>
                      <a:srgbClr val="666666"/>
                    </a:solidFill>
                  </a:rPr>
                  <a:t>)-space </a:t>
                </a:r>
                <a:r>
                  <a:rPr lang="en-US" dirty="0">
                    <a:solidFill>
                      <a:srgbClr val="666666"/>
                    </a:solidFill>
                  </a:rPr>
                  <a:t>which can be probed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666666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666666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b="1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D35624-2CE6-FFC6-7206-BC64CB827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100" y="1674674"/>
                <a:ext cx="5757800" cy="2308324"/>
              </a:xfrm>
              <a:prstGeom prst="rect">
                <a:avLst/>
              </a:prstGeom>
              <a:blipFill>
                <a:blip r:embed="rId5"/>
                <a:stretch>
                  <a:fillRect l="-661" t="-1648" r="-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566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LET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Lineshape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76BAE6-F0C1-59CC-C47F-8D6ABAC6E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712" y="143560"/>
            <a:ext cx="3901859" cy="6449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2E4D466-9E8E-ACAE-9B0F-C255106245B6}"/>
                  </a:ext>
                </a:extLst>
              </p:cNvPr>
              <p:cNvSpPr txBox="1"/>
              <p:nvPr/>
            </p:nvSpPr>
            <p:spPr>
              <a:xfrm>
                <a:off x="931100" y="1674674"/>
                <a:ext cx="57578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666666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666666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666666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666666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666666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666666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666666"/>
                    </a:solidFill>
                  </a:rPr>
                  <a:t>Here, the focus is only on </a:t>
                </a:r>
                <a:r>
                  <a:rPr lang="en-US" b="1" dirty="0">
                    <a:solidFill>
                      <a:srgbClr val="666666"/>
                    </a:solidFill>
                  </a:rPr>
                  <a:t>energy transfer </a:t>
                </a:r>
                <a14:m>
                  <m:oMath xmlns:m="http://schemas.openxmlformats.org/officeDocument/2006/math">
                    <m:r>
                      <a:rPr lang="sv-SE" b="1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ℏ</m:t>
                    </m:r>
                    <m:r>
                      <a:rPr lang="sv-SE" b="1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endParaRPr lang="en-US" b="1" dirty="0">
                  <a:solidFill>
                    <a:srgbClr val="666666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b="1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2E4D466-9E8E-ACAE-9B0F-C25510624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100" y="1674674"/>
                <a:ext cx="5757800" cy="2308324"/>
              </a:xfrm>
              <a:prstGeom prst="rect">
                <a:avLst/>
              </a:prstGeom>
              <a:blipFill>
                <a:blip r:embed="rId4"/>
                <a:stretch>
                  <a:fillRect l="-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0536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546473" cy="507076"/>
          </a:xfrm>
        </p:spPr>
        <p:txBody>
          <a:bodyPr/>
          <a:lstStyle/>
          <a:p>
            <a:r>
              <a:rPr lang="en-GB" dirty="0"/>
              <a:t>Neutron properties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BEB879-CB25-69C1-BD3A-F81F5CED1CB0}"/>
              </a:ext>
            </a:extLst>
          </p:cNvPr>
          <p:cNvSpPr txBox="1"/>
          <p:nvPr/>
        </p:nvSpPr>
        <p:spPr>
          <a:xfrm>
            <a:off x="1103710" y="1438102"/>
            <a:ext cx="387205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Science with neutrons is generally done by aiming a </a:t>
            </a:r>
            <a:r>
              <a:rPr lang="en-US" sz="1600" b="1" dirty="0">
                <a:solidFill>
                  <a:srgbClr val="666666"/>
                </a:solidFill>
              </a:rPr>
              <a:t>beam of neutrons </a:t>
            </a:r>
            <a:r>
              <a:rPr lang="en-US" sz="1600" dirty="0">
                <a:solidFill>
                  <a:srgbClr val="666666"/>
                </a:solidFill>
              </a:rPr>
              <a:t>on a material of interest (</a:t>
            </a:r>
            <a:r>
              <a:rPr lang="en-US" sz="1600" b="1" dirty="0">
                <a:solidFill>
                  <a:srgbClr val="666666"/>
                </a:solidFill>
              </a:rPr>
              <a:t>sample</a:t>
            </a:r>
            <a:r>
              <a:rPr lang="en-US" sz="1600" dirty="0">
                <a:solidFill>
                  <a:srgbClr val="666666"/>
                </a:solidFill>
              </a:rPr>
              <a:t>) and observing </a:t>
            </a:r>
            <a:r>
              <a:rPr lang="en-US" sz="1600" b="1" dirty="0">
                <a:solidFill>
                  <a:srgbClr val="666666"/>
                </a:solidFill>
              </a:rPr>
              <a:t>neutron state changes </a:t>
            </a:r>
            <a:r>
              <a:rPr lang="en-US" sz="1600" dirty="0">
                <a:solidFill>
                  <a:srgbClr val="666666"/>
                </a:solidFill>
              </a:rPr>
              <a:t>after the interaction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These states most commonly include </a:t>
            </a:r>
            <a:r>
              <a:rPr lang="en-US" sz="1600" b="1" dirty="0">
                <a:solidFill>
                  <a:srgbClr val="666666"/>
                </a:solidFill>
              </a:rPr>
              <a:t>direction </a:t>
            </a:r>
            <a:r>
              <a:rPr lang="en-US" sz="1600" dirty="0">
                <a:solidFill>
                  <a:srgbClr val="666666"/>
                </a:solidFill>
              </a:rPr>
              <a:t>and </a:t>
            </a:r>
            <a:r>
              <a:rPr lang="en-US" sz="1600" b="1" dirty="0">
                <a:solidFill>
                  <a:srgbClr val="666666"/>
                </a:solidFill>
              </a:rPr>
              <a:t>energy</a:t>
            </a:r>
          </a:p>
          <a:p>
            <a:pPr algn="just"/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From the observed state changes, information about the material </a:t>
            </a:r>
            <a:r>
              <a:rPr lang="en-US" sz="1600" b="1" dirty="0">
                <a:solidFill>
                  <a:srgbClr val="666666"/>
                </a:solidFill>
              </a:rPr>
              <a:t>structure</a:t>
            </a:r>
            <a:r>
              <a:rPr lang="en-US" sz="1600" dirty="0">
                <a:solidFill>
                  <a:srgbClr val="666666"/>
                </a:solidFill>
              </a:rPr>
              <a:t> and </a:t>
            </a:r>
            <a:r>
              <a:rPr lang="en-US" sz="1600" b="1" dirty="0">
                <a:solidFill>
                  <a:srgbClr val="666666"/>
                </a:solidFill>
              </a:rPr>
              <a:t>dynamics</a:t>
            </a:r>
            <a:r>
              <a:rPr lang="en-US" sz="1600" dirty="0">
                <a:solidFill>
                  <a:srgbClr val="666666"/>
                </a:solidFill>
              </a:rPr>
              <a:t> can be inferred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This includes information on how atoms and molecules are </a:t>
            </a:r>
            <a:r>
              <a:rPr lang="en-US" sz="1600" b="1" dirty="0">
                <a:solidFill>
                  <a:srgbClr val="666666"/>
                </a:solidFill>
              </a:rPr>
              <a:t>arranged</a:t>
            </a:r>
            <a:r>
              <a:rPr lang="en-US" sz="1600" dirty="0">
                <a:solidFill>
                  <a:srgbClr val="666666"/>
                </a:solidFill>
              </a:rPr>
              <a:t>, and how they </a:t>
            </a:r>
            <a:r>
              <a:rPr lang="en-US" sz="1600" b="1" dirty="0">
                <a:solidFill>
                  <a:srgbClr val="666666"/>
                </a:solidFill>
              </a:rPr>
              <a:t>vibrate</a:t>
            </a:r>
            <a:r>
              <a:rPr lang="en-US" sz="1600" dirty="0">
                <a:solidFill>
                  <a:srgbClr val="666666"/>
                </a:solidFill>
              </a:rPr>
              <a:t>, </a:t>
            </a:r>
            <a:r>
              <a:rPr lang="en-US" sz="1600" b="1" dirty="0">
                <a:solidFill>
                  <a:srgbClr val="666666"/>
                </a:solidFill>
              </a:rPr>
              <a:t>rotate</a:t>
            </a:r>
            <a:r>
              <a:rPr lang="en-US" sz="1600" dirty="0">
                <a:solidFill>
                  <a:srgbClr val="666666"/>
                </a:solidFill>
              </a:rPr>
              <a:t> and </a:t>
            </a:r>
            <a:r>
              <a:rPr lang="en-US" sz="1600" b="1" dirty="0">
                <a:solidFill>
                  <a:srgbClr val="666666"/>
                </a:solidFill>
              </a:rPr>
              <a:t>translate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911A62A-FB5D-81C9-350F-7D98D9E864CB}"/>
              </a:ext>
            </a:extLst>
          </p:cNvPr>
          <p:cNvGrpSpPr/>
          <p:nvPr/>
        </p:nvGrpSpPr>
        <p:grpSpPr>
          <a:xfrm>
            <a:off x="8985193" y="3478630"/>
            <a:ext cx="909899" cy="1087069"/>
            <a:chOff x="10316383" y="1403079"/>
            <a:chExt cx="909899" cy="1087069"/>
          </a:xfrm>
        </p:grpSpPr>
        <p:sp>
          <p:nvSpPr>
            <p:cNvPr id="95" name="Hexagon 94">
              <a:extLst>
                <a:ext uri="{FF2B5EF4-FFF2-40B4-BE49-F238E27FC236}">
                  <a16:creationId xmlns:a16="http://schemas.microsoft.com/office/drawing/2014/main" id="{A4FE404E-D1D5-81C7-5E26-2D75D2881CA8}"/>
                </a:ext>
              </a:extLst>
            </p:cNvPr>
            <p:cNvSpPr/>
            <p:nvPr/>
          </p:nvSpPr>
          <p:spPr>
            <a:xfrm rot="5400000">
              <a:off x="10232490" y="1503850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08E0AB-3B13-D59E-B9C4-689F7EB5A342}"/>
                </a:ext>
              </a:extLst>
            </p:cNvPr>
            <p:cNvSpPr txBox="1"/>
            <p:nvPr/>
          </p:nvSpPr>
          <p:spPr>
            <a:xfrm>
              <a:off x="10316383" y="1654524"/>
              <a:ext cx="909899" cy="14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Can separate elements and isotopes with similar mass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9B3909D-AA59-10E1-C1BB-538DB9C9AEE1}"/>
              </a:ext>
            </a:extLst>
          </p:cNvPr>
          <p:cNvGrpSpPr/>
          <p:nvPr/>
        </p:nvGrpSpPr>
        <p:grpSpPr>
          <a:xfrm>
            <a:off x="8534612" y="4329822"/>
            <a:ext cx="885527" cy="1087069"/>
            <a:chOff x="10776821" y="2242110"/>
            <a:chExt cx="885527" cy="1087069"/>
          </a:xfrm>
        </p:grpSpPr>
        <p:sp>
          <p:nvSpPr>
            <p:cNvPr id="101" name="Hexagon 100">
              <a:extLst>
                <a:ext uri="{FF2B5EF4-FFF2-40B4-BE49-F238E27FC236}">
                  <a16:creationId xmlns:a16="http://schemas.microsoft.com/office/drawing/2014/main" id="{3711AB7D-2243-BC3E-8E4C-F450C1B66899}"/>
                </a:ext>
              </a:extLst>
            </p:cNvPr>
            <p:cNvSpPr/>
            <p:nvPr/>
          </p:nvSpPr>
          <p:spPr>
            <a:xfrm rot="5400000">
              <a:off x="10676050" y="2342881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99691FA-A373-32E7-D332-8C234E0DA7D6}"/>
                </a:ext>
              </a:extLst>
            </p:cNvPr>
            <p:cNvSpPr txBox="1"/>
            <p:nvPr/>
          </p:nvSpPr>
          <p:spPr>
            <a:xfrm>
              <a:off x="10829721" y="2379379"/>
              <a:ext cx="773019" cy="14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Large interaction difference between</a:t>
              </a:r>
            </a:p>
            <a:p>
              <a:pPr algn="ctr"/>
              <a:r>
                <a:rPr lang="en-US" sz="900" baseline="30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1</a:t>
              </a:r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H and </a:t>
              </a:r>
              <a:r>
                <a:rPr lang="en-US" sz="900" baseline="30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2</a:t>
              </a:r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H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9AE9E89-1DA0-1EE6-1428-0585090FB696}"/>
              </a:ext>
            </a:extLst>
          </p:cNvPr>
          <p:cNvGrpSpPr/>
          <p:nvPr/>
        </p:nvGrpSpPr>
        <p:grpSpPr>
          <a:xfrm>
            <a:off x="8067969" y="3485911"/>
            <a:ext cx="885527" cy="1087069"/>
            <a:chOff x="9876267" y="573584"/>
            <a:chExt cx="885527" cy="1087069"/>
          </a:xfrm>
        </p:grpSpPr>
        <p:sp>
          <p:nvSpPr>
            <p:cNvPr id="104" name="Hexagon 103">
              <a:extLst>
                <a:ext uri="{FF2B5EF4-FFF2-40B4-BE49-F238E27FC236}">
                  <a16:creationId xmlns:a16="http://schemas.microsoft.com/office/drawing/2014/main" id="{D2C305B8-421C-9FAD-FD1B-1D88C690152A}"/>
                </a:ext>
              </a:extLst>
            </p:cNvPr>
            <p:cNvSpPr/>
            <p:nvPr/>
          </p:nvSpPr>
          <p:spPr>
            <a:xfrm rot="5400000">
              <a:off x="9775496" y="674355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44FF3C-002B-D2B1-1F45-44697D7D0642}"/>
                </a:ext>
              </a:extLst>
            </p:cNvPr>
            <p:cNvSpPr txBox="1"/>
            <p:nvPr/>
          </p:nvSpPr>
          <p:spPr>
            <a:xfrm>
              <a:off x="9922115" y="881242"/>
              <a:ext cx="832183" cy="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Sensitive to light elements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151DF2F-1540-CA4C-3800-1712A30E5C68}"/>
              </a:ext>
            </a:extLst>
          </p:cNvPr>
          <p:cNvGrpSpPr/>
          <p:nvPr/>
        </p:nvGrpSpPr>
        <p:grpSpPr>
          <a:xfrm>
            <a:off x="7132782" y="1789214"/>
            <a:ext cx="885527" cy="1087069"/>
            <a:chOff x="7107831" y="577671"/>
            <a:chExt cx="885527" cy="1087069"/>
          </a:xfrm>
        </p:grpSpPr>
        <p:sp>
          <p:nvSpPr>
            <p:cNvPr id="107" name="Hexagon 106">
              <a:extLst>
                <a:ext uri="{FF2B5EF4-FFF2-40B4-BE49-F238E27FC236}">
                  <a16:creationId xmlns:a16="http://schemas.microsoft.com/office/drawing/2014/main" id="{B62C0FCD-22B6-6E2E-F34A-280AD7B11DC9}"/>
                </a:ext>
              </a:extLst>
            </p:cNvPr>
            <p:cNvSpPr/>
            <p:nvPr/>
          </p:nvSpPr>
          <p:spPr>
            <a:xfrm rot="5400000">
              <a:off x="7007060" y="678442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7BB3AF1-6BCC-CAAD-43F7-584C7FF5F54A}"/>
                </a:ext>
              </a:extLst>
            </p:cNvPr>
            <p:cNvSpPr txBox="1"/>
            <p:nvPr/>
          </p:nvSpPr>
          <p:spPr>
            <a:xfrm>
              <a:off x="7121186" y="785771"/>
              <a:ext cx="869704" cy="14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Can probe short length scales non-destructively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F5A2778-F2D3-1951-8D76-C872B8CA9D68}"/>
              </a:ext>
            </a:extLst>
          </p:cNvPr>
          <p:cNvGrpSpPr/>
          <p:nvPr/>
        </p:nvGrpSpPr>
        <p:grpSpPr>
          <a:xfrm>
            <a:off x="8048081" y="1781533"/>
            <a:ext cx="956570" cy="1087069"/>
            <a:chOff x="6629461" y="1404496"/>
            <a:chExt cx="956570" cy="1087069"/>
          </a:xfrm>
        </p:grpSpPr>
        <p:sp>
          <p:nvSpPr>
            <p:cNvPr id="110" name="Hexagon 109">
              <a:extLst>
                <a:ext uri="{FF2B5EF4-FFF2-40B4-BE49-F238E27FC236}">
                  <a16:creationId xmlns:a16="http://schemas.microsoft.com/office/drawing/2014/main" id="{D0C1FFCA-1F5A-F236-61DE-7AC6CD127F90}"/>
                </a:ext>
              </a:extLst>
            </p:cNvPr>
            <p:cNvSpPr/>
            <p:nvPr/>
          </p:nvSpPr>
          <p:spPr>
            <a:xfrm rot="5400000">
              <a:off x="6552336" y="1505267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72E50BC-B15D-14C2-F809-DD7B995E16DD}"/>
                </a:ext>
              </a:extLst>
            </p:cNvPr>
            <p:cNvSpPr txBox="1"/>
            <p:nvPr/>
          </p:nvSpPr>
          <p:spPr>
            <a:xfrm>
              <a:off x="6629461" y="1646796"/>
              <a:ext cx="956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Structure and dynamics can be probed simultaneously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D6000DB-A65D-0FCF-7FAA-3725EC9932FD}"/>
              </a:ext>
            </a:extLst>
          </p:cNvPr>
          <p:cNvGrpSpPr/>
          <p:nvPr/>
        </p:nvGrpSpPr>
        <p:grpSpPr>
          <a:xfrm>
            <a:off x="8523227" y="2638345"/>
            <a:ext cx="885527" cy="1087069"/>
            <a:chOff x="7095059" y="5032825"/>
            <a:chExt cx="885527" cy="1087069"/>
          </a:xfrm>
        </p:grpSpPr>
        <p:sp>
          <p:nvSpPr>
            <p:cNvPr id="116" name="Hexagon 115">
              <a:extLst>
                <a:ext uri="{FF2B5EF4-FFF2-40B4-BE49-F238E27FC236}">
                  <a16:creationId xmlns:a16="http://schemas.microsoft.com/office/drawing/2014/main" id="{E4EFB300-FE7E-2560-D6A5-B80CEC395F3A}"/>
                </a:ext>
              </a:extLst>
            </p:cNvPr>
            <p:cNvSpPr/>
            <p:nvPr/>
          </p:nvSpPr>
          <p:spPr>
            <a:xfrm rot="5400000">
              <a:off x="6994288" y="5133596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5C5DE3F-28C9-10A5-6DCA-0ED77EABB442}"/>
                </a:ext>
              </a:extLst>
            </p:cNvPr>
            <p:cNvSpPr txBox="1"/>
            <p:nvPr/>
          </p:nvSpPr>
          <p:spPr>
            <a:xfrm>
              <a:off x="7122368" y="5392409"/>
              <a:ext cx="818774" cy="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Deeply penetrating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A7BB4E5-52E8-FDE7-D7D6-E68DE1A3D631}"/>
              </a:ext>
            </a:extLst>
          </p:cNvPr>
          <p:cNvGrpSpPr/>
          <p:nvPr/>
        </p:nvGrpSpPr>
        <p:grpSpPr>
          <a:xfrm>
            <a:off x="7605657" y="2641663"/>
            <a:ext cx="885527" cy="1087069"/>
            <a:chOff x="6637257" y="4201074"/>
            <a:chExt cx="885527" cy="1087069"/>
          </a:xfrm>
        </p:grpSpPr>
        <p:sp>
          <p:nvSpPr>
            <p:cNvPr id="119" name="Hexagon 118">
              <a:extLst>
                <a:ext uri="{FF2B5EF4-FFF2-40B4-BE49-F238E27FC236}">
                  <a16:creationId xmlns:a16="http://schemas.microsoft.com/office/drawing/2014/main" id="{3559F511-37CE-BDF6-E3E7-A8C76C0A104A}"/>
                </a:ext>
              </a:extLst>
            </p:cNvPr>
            <p:cNvSpPr/>
            <p:nvPr/>
          </p:nvSpPr>
          <p:spPr>
            <a:xfrm rot="5400000">
              <a:off x="6536486" y="4301845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1E1BA69-F662-482A-A122-FEF53D6D170D}"/>
                </a:ext>
              </a:extLst>
            </p:cNvPr>
            <p:cNvSpPr txBox="1"/>
            <p:nvPr/>
          </p:nvSpPr>
          <p:spPr>
            <a:xfrm>
              <a:off x="6711273" y="4391669"/>
              <a:ext cx="729691" cy="19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Straight-</a:t>
              </a:r>
            </a:p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forward analysis of scattering profiles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D1C2E0D-AD2D-178C-29CD-66B3198DF176}"/>
              </a:ext>
            </a:extLst>
          </p:cNvPr>
          <p:cNvGrpSpPr/>
          <p:nvPr/>
        </p:nvGrpSpPr>
        <p:grpSpPr>
          <a:xfrm>
            <a:off x="9463436" y="2633017"/>
            <a:ext cx="885527" cy="1087069"/>
            <a:chOff x="8005242" y="5042946"/>
            <a:chExt cx="885527" cy="1087069"/>
          </a:xfrm>
        </p:grpSpPr>
        <p:sp>
          <p:nvSpPr>
            <p:cNvPr id="122" name="Hexagon 121">
              <a:extLst>
                <a:ext uri="{FF2B5EF4-FFF2-40B4-BE49-F238E27FC236}">
                  <a16:creationId xmlns:a16="http://schemas.microsoft.com/office/drawing/2014/main" id="{C6C2516A-881A-E8EB-BEA3-284BC00543C2}"/>
                </a:ext>
              </a:extLst>
            </p:cNvPr>
            <p:cNvSpPr/>
            <p:nvPr/>
          </p:nvSpPr>
          <p:spPr>
            <a:xfrm rot="5400000">
              <a:off x="7904471" y="5143717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730B6A9-D174-DEF6-5114-A9D4F95F5904}"/>
                </a:ext>
              </a:extLst>
            </p:cNvPr>
            <p:cNvSpPr txBox="1"/>
            <p:nvPr/>
          </p:nvSpPr>
          <p:spPr>
            <a:xfrm>
              <a:off x="8096915" y="5356097"/>
              <a:ext cx="720865" cy="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Can probe volumetric averages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0C0A91F-9507-0722-4D9D-313AB0EADD4E}"/>
              </a:ext>
            </a:extLst>
          </p:cNvPr>
          <p:cNvGrpSpPr/>
          <p:nvPr/>
        </p:nvGrpSpPr>
        <p:grpSpPr>
          <a:xfrm>
            <a:off x="9923368" y="1773319"/>
            <a:ext cx="902625" cy="1087069"/>
            <a:chOff x="10311535" y="4218904"/>
            <a:chExt cx="902625" cy="1087069"/>
          </a:xfrm>
        </p:grpSpPr>
        <p:sp>
          <p:nvSpPr>
            <p:cNvPr id="131" name="Hexagon 130">
              <a:extLst>
                <a:ext uri="{FF2B5EF4-FFF2-40B4-BE49-F238E27FC236}">
                  <a16:creationId xmlns:a16="http://schemas.microsoft.com/office/drawing/2014/main" id="{DDA12D3A-6C7A-6A75-2A4E-69B90300D1A9}"/>
                </a:ext>
              </a:extLst>
            </p:cNvPr>
            <p:cNvSpPr/>
            <p:nvPr/>
          </p:nvSpPr>
          <p:spPr>
            <a:xfrm rot="5400000">
              <a:off x="10210764" y="4319675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1329207-2494-9BC1-9C4C-1760D99FB86B}"/>
                </a:ext>
              </a:extLst>
            </p:cNvPr>
            <p:cNvSpPr txBox="1"/>
            <p:nvPr/>
          </p:nvSpPr>
          <p:spPr>
            <a:xfrm>
              <a:off x="10313516" y="4415727"/>
              <a:ext cx="900644" cy="14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Nuclear and magnetic interactions</a:t>
              </a:r>
            </a:p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can be separated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81F0316-D883-58EF-D075-E01FAC9B6430}"/>
              </a:ext>
            </a:extLst>
          </p:cNvPr>
          <p:cNvGrpSpPr/>
          <p:nvPr/>
        </p:nvGrpSpPr>
        <p:grpSpPr>
          <a:xfrm>
            <a:off x="8997378" y="1775572"/>
            <a:ext cx="885527" cy="1087069"/>
            <a:chOff x="9401020" y="4214036"/>
            <a:chExt cx="885527" cy="1087069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9A2822F-68C3-E568-D901-223E2CC335C2}"/>
                </a:ext>
              </a:extLst>
            </p:cNvPr>
            <p:cNvSpPr/>
            <p:nvPr/>
          </p:nvSpPr>
          <p:spPr>
            <a:xfrm rot="5400000">
              <a:off x="9300249" y="4314807"/>
              <a:ext cx="1087069" cy="885527"/>
            </a:xfrm>
            <a:prstGeom prst="hexagon">
              <a:avLst>
                <a:gd name="adj" fmla="val 31754"/>
                <a:gd name="vf" fmla="val 11547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0B9B00-6E4B-CDB8-058F-6872B1F8E7C1}"/>
                </a:ext>
              </a:extLst>
            </p:cNvPr>
            <p:cNvSpPr txBox="1"/>
            <p:nvPr/>
          </p:nvSpPr>
          <p:spPr>
            <a:xfrm>
              <a:off x="9474900" y="4504713"/>
              <a:ext cx="786097" cy="89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Can probe magnetic structures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151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LET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Lineshape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71B7A-4B44-C672-EA5A-4B4DBCB7F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501" y="-4989"/>
            <a:ext cx="3900695" cy="6597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153973-E6B4-AA35-E08A-F3B33D48AFA7}"/>
              </a:ext>
            </a:extLst>
          </p:cNvPr>
          <p:cNvSpPr txBox="1"/>
          <p:nvPr/>
        </p:nvSpPr>
        <p:spPr>
          <a:xfrm>
            <a:off x="931100" y="1674674"/>
            <a:ext cx="5757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algn="l"/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Although the statistics are low, an </a:t>
            </a:r>
            <a:r>
              <a:rPr lang="en-US" b="1" dirty="0">
                <a:solidFill>
                  <a:srgbClr val="666666"/>
                </a:solidFill>
              </a:rPr>
              <a:t>overall good agreement is seen </a:t>
            </a:r>
            <a:r>
              <a:rPr lang="en-US" dirty="0">
                <a:solidFill>
                  <a:srgbClr val="666666"/>
                </a:solidFill>
              </a:rPr>
              <a:t>between the Multi-Grid detector and the Helium-3 tubes</a:t>
            </a:r>
          </a:p>
        </p:txBody>
      </p:sp>
    </p:spTree>
    <p:extLst>
      <p:ext uri="{BB962C8B-B14F-4D97-AF65-F5344CB8AC3E}">
        <p14:creationId xmlns:p14="http://schemas.microsoft.com/office/powerpoint/2010/main" val="4251910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LET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Lineshape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DBB6D-FCD5-244A-8140-1ED71C371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213" y="83860"/>
            <a:ext cx="4956828" cy="3054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4930A3-D9A0-654B-D0F2-D21495F26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13" y="3320162"/>
            <a:ext cx="4956828" cy="3054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1ED85-6414-4B91-EB04-DE04788E3541}"/>
              </a:ext>
            </a:extLst>
          </p:cNvPr>
          <p:cNvSpPr txBox="1"/>
          <p:nvPr/>
        </p:nvSpPr>
        <p:spPr>
          <a:xfrm>
            <a:off x="931100" y="1674674"/>
            <a:ext cx="5757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algn="l"/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This is further highlighted by the </a:t>
            </a:r>
            <a:r>
              <a:rPr lang="en-US" b="1" dirty="0">
                <a:solidFill>
                  <a:srgbClr val="666666"/>
                </a:solidFill>
              </a:rPr>
              <a:t>energy resolution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We can also compare the lineshape to an earlier measurement at the CNCS, which shows an </a:t>
            </a:r>
            <a:r>
              <a:rPr lang="en-US" b="1" dirty="0">
                <a:solidFill>
                  <a:srgbClr val="666666"/>
                </a:solidFill>
              </a:rPr>
              <a:t>improvement</a:t>
            </a:r>
            <a:r>
              <a:rPr lang="en-US" dirty="0">
                <a:solidFill>
                  <a:srgbClr val="666666"/>
                </a:solidFill>
              </a:rPr>
              <a:t> at the edges of the peak</a:t>
            </a:r>
          </a:p>
        </p:txBody>
      </p:sp>
    </p:spTree>
    <p:extLst>
      <p:ext uri="{BB962C8B-B14F-4D97-AF65-F5344CB8AC3E}">
        <p14:creationId xmlns:p14="http://schemas.microsoft.com/office/powerpoint/2010/main" val="341767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LET measurements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Signal-to-Background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93154-9EA8-95A0-4F5E-3F9087AA3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668" y="2592887"/>
            <a:ext cx="3873213" cy="3999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613741-A928-D799-BAB6-43F9934CA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031" y="131310"/>
            <a:ext cx="3846286" cy="2323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EA51D3-988B-E454-8C29-6A4DE17184D8}"/>
              </a:ext>
            </a:extLst>
          </p:cNvPr>
          <p:cNvSpPr txBox="1"/>
          <p:nvPr/>
        </p:nvSpPr>
        <p:spPr>
          <a:xfrm>
            <a:off x="931100" y="1674674"/>
            <a:ext cx="575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Each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 the incident </a:t>
            </a:r>
            <a:r>
              <a:rPr lang="sv-SE" dirty="0" err="1">
                <a:solidFill>
                  <a:srgbClr val="666666"/>
                </a:solidFill>
              </a:rPr>
              <a:t>energies</a:t>
            </a:r>
            <a:r>
              <a:rPr lang="sv-SE" dirty="0">
                <a:solidFill>
                  <a:srgbClr val="666666"/>
                </a:solidFill>
              </a:rPr>
              <a:t> has </a:t>
            </a:r>
            <a:r>
              <a:rPr lang="sv-SE" dirty="0" err="1">
                <a:solidFill>
                  <a:srgbClr val="666666"/>
                </a:solidFill>
              </a:rPr>
              <a:t>its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own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corresponding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b="1" dirty="0">
                <a:solidFill>
                  <a:srgbClr val="666666"/>
                </a:solidFill>
              </a:rPr>
              <a:t>signal-to-</a:t>
            </a:r>
            <a:r>
              <a:rPr lang="sv-SE" b="1" dirty="0" err="1">
                <a:solidFill>
                  <a:srgbClr val="666666"/>
                </a:solidFill>
              </a:rPr>
              <a:t>background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ratio</a:t>
            </a:r>
            <a:endParaRPr lang="sv-SE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We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are</a:t>
            </a:r>
            <a:r>
              <a:rPr lang="sv-SE" dirty="0">
                <a:solidFill>
                  <a:srgbClr val="666666"/>
                </a:solidFill>
              </a:rPr>
              <a:t> going to focus at a </a:t>
            </a:r>
            <a:r>
              <a:rPr lang="sv-SE" dirty="0" err="1">
                <a:solidFill>
                  <a:srgbClr val="666666"/>
                </a:solidFill>
              </a:rPr>
              <a:t>peak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around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b="1" dirty="0">
                <a:solidFill>
                  <a:srgbClr val="666666"/>
                </a:solidFill>
              </a:rPr>
              <a:t>5 Å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b="1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The </a:t>
            </a:r>
            <a:r>
              <a:rPr lang="sv-SE" dirty="0" err="1">
                <a:solidFill>
                  <a:srgbClr val="666666"/>
                </a:solidFill>
              </a:rPr>
              <a:t>value</a:t>
            </a:r>
            <a:r>
              <a:rPr lang="sv-SE" dirty="0">
                <a:solidFill>
                  <a:srgbClr val="666666"/>
                </a:solidFill>
              </a:rPr>
              <a:t> is </a:t>
            </a:r>
            <a:r>
              <a:rPr lang="sv-SE" dirty="0" err="1">
                <a:solidFill>
                  <a:srgbClr val="666666"/>
                </a:solidFill>
              </a:rPr>
              <a:t>obtained</a:t>
            </a:r>
            <a:r>
              <a:rPr lang="sv-SE" dirty="0">
                <a:solidFill>
                  <a:srgbClr val="666666"/>
                </a:solidFill>
              </a:rPr>
              <a:t> by </a:t>
            </a:r>
            <a:r>
              <a:rPr lang="sv-SE" dirty="0" err="1">
                <a:solidFill>
                  <a:srgbClr val="666666"/>
                </a:solidFill>
              </a:rPr>
              <a:t>comparing</a:t>
            </a:r>
            <a:r>
              <a:rPr lang="sv-SE" dirty="0">
                <a:solidFill>
                  <a:srgbClr val="666666"/>
                </a:solidFill>
              </a:rPr>
              <a:t> the </a:t>
            </a:r>
            <a:r>
              <a:rPr lang="sv-SE" b="1" dirty="0">
                <a:solidFill>
                  <a:srgbClr val="666666"/>
                </a:solidFill>
              </a:rPr>
              <a:t>maximum </a:t>
            </a:r>
            <a:r>
              <a:rPr lang="sv-SE" b="1" dirty="0" err="1">
                <a:solidFill>
                  <a:srgbClr val="666666"/>
                </a:solidFill>
              </a:rPr>
              <a:t>intensit</a:t>
            </a:r>
            <a:r>
              <a:rPr lang="sv-SE" dirty="0" err="1">
                <a:solidFill>
                  <a:srgbClr val="666666"/>
                </a:solidFill>
              </a:rPr>
              <a:t>y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 the </a:t>
            </a:r>
            <a:r>
              <a:rPr lang="sv-SE" dirty="0" err="1">
                <a:solidFill>
                  <a:srgbClr val="666666"/>
                </a:solidFill>
              </a:rPr>
              <a:t>peak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the </a:t>
            </a:r>
            <a:r>
              <a:rPr lang="sv-SE" b="1" dirty="0" err="1">
                <a:solidFill>
                  <a:srgbClr val="666666"/>
                </a:solidFill>
              </a:rPr>
              <a:t>average</a:t>
            </a:r>
            <a:r>
              <a:rPr lang="sv-SE" b="1" dirty="0">
                <a:solidFill>
                  <a:srgbClr val="666666"/>
                </a:solidFill>
              </a:rPr>
              <a:t> </a:t>
            </a:r>
            <a:r>
              <a:rPr lang="sv-SE" b="1" dirty="0" err="1">
                <a:solidFill>
                  <a:srgbClr val="666666"/>
                </a:solidFill>
              </a:rPr>
              <a:t>background</a:t>
            </a:r>
            <a:r>
              <a:rPr lang="sv-SE" b="1" dirty="0">
                <a:solidFill>
                  <a:srgbClr val="666666"/>
                </a:solidFill>
              </a:rPr>
              <a:t> </a:t>
            </a:r>
            <a:r>
              <a:rPr lang="sv-SE" dirty="0">
                <a:solidFill>
                  <a:srgbClr val="666666"/>
                </a:solidFill>
              </a:rPr>
              <a:t>from the flat region 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 the </a:t>
            </a:r>
            <a:r>
              <a:rPr lang="sv-SE" dirty="0" err="1">
                <a:solidFill>
                  <a:srgbClr val="666666"/>
                </a:solidFill>
              </a:rPr>
              <a:t>time</a:t>
            </a:r>
            <a:r>
              <a:rPr lang="sv-SE" dirty="0">
                <a:solidFill>
                  <a:srgbClr val="666666"/>
                </a:solidFill>
              </a:rPr>
              <a:t>-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-flight </a:t>
            </a:r>
            <a:r>
              <a:rPr lang="sv-SE" dirty="0" err="1">
                <a:solidFill>
                  <a:srgbClr val="666666"/>
                </a:solidFill>
              </a:rPr>
              <a:t>spectra</a:t>
            </a:r>
            <a:endParaRPr lang="sv-SE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If the </a:t>
            </a:r>
            <a:r>
              <a:rPr lang="sv-SE" dirty="0" err="1">
                <a:solidFill>
                  <a:srgbClr val="666666"/>
                </a:solidFill>
              </a:rPr>
              <a:t>comparison</a:t>
            </a:r>
            <a:r>
              <a:rPr lang="sv-SE" dirty="0">
                <a:solidFill>
                  <a:srgbClr val="666666"/>
                </a:solidFill>
              </a:rPr>
              <a:t> is </a:t>
            </a:r>
            <a:r>
              <a:rPr lang="sv-SE" dirty="0" err="1">
                <a:solidFill>
                  <a:srgbClr val="666666"/>
                </a:solidFill>
              </a:rPr>
              <a:t>done</a:t>
            </a:r>
            <a:r>
              <a:rPr lang="sv-SE" dirty="0">
                <a:solidFill>
                  <a:srgbClr val="666666"/>
                </a:solidFill>
              </a:rPr>
              <a:t> in </a:t>
            </a:r>
            <a:r>
              <a:rPr lang="sv-SE" dirty="0" err="1">
                <a:solidFill>
                  <a:srgbClr val="666666"/>
                </a:solidFill>
              </a:rPr>
              <a:t>wavelength</a:t>
            </a:r>
            <a:r>
              <a:rPr lang="sv-SE" dirty="0">
                <a:solidFill>
                  <a:srgbClr val="666666"/>
                </a:solidFill>
              </a:rPr>
              <a:t>, a </a:t>
            </a:r>
            <a:r>
              <a:rPr lang="sv-SE" dirty="0" err="1">
                <a:solidFill>
                  <a:srgbClr val="666666"/>
                </a:solidFill>
              </a:rPr>
              <a:t>ratio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of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approximately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b="1" dirty="0">
                <a:solidFill>
                  <a:srgbClr val="666666"/>
                </a:solidFill>
              </a:rPr>
              <a:t>10</a:t>
            </a:r>
            <a:r>
              <a:rPr lang="sv-SE" b="1" baseline="30000" dirty="0">
                <a:solidFill>
                  <a:srgbClr val="666666"/>
                </a:solidFill>
              </a:rPr>
              <a:t>4</a:t>
            </a:r>
            <a:r>
              <a:rPr lang="sv-SE" dirty="0">
                <a:solidFill>
                  <a:srgbClr val="666666"/>
                </a:solidFill>
              </a:rPr>
              <a:t> is </a:t>
            </a:r>
            <a:r>
              <a:rPr lang="sv-SE" dirty="0" err="1">
                <a:solidFill>
                  <a:srgbClr val="666666"/>
                </a:solidFill>
              </a:rPr>
              <a:t>obtained</a:t>
            </a:r>
            <a:endParaRPr lang="sv-SE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Note </a:t>
            </a:r>
            <a:r>
              <a:rPr lang="sv-SE" dirty="0" err="1">
                <a:solidFill>
                  <a:srgbClr val="666666"/>
                </a:solidFill>
              </a:rPr>
              <a:t>that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when</a:t>
            </a:r>
            <a:r>
              <a:rPr lang="sv-SE" dirty="0">
                <a:solidFill>
                  <a:srgbClr val="666666"/>
                </a:solidFill>
              </a:rPr>
              <a:t> the Multi-Grid data is </a:t>
            </a:r>
            <a:r>
              <a:rPr lang="sv-SE" b="1" dirty="0" err="1">
                <a:solidFill>
                  <a:srgbClr val="666666"/>
                </a:solidFill>
              </a:rPr>
              <a:t>scaled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factor</a:t>
            </a:r>
            <a:r>
              <a:rPr lang="sv-SE" dirty="0">
                <a:solidFill>
                  <a:srgbClr val="666666"/>
                </a:solidFill>
              </a:rPr>
              <a:t> rate loss </a:t>
            </a:r>
            <a:r>
              <a:rPr lang="sv-SE" dirty="0" err="1">
                <a:solidFill>
                  <a:srgbClr val="666666"/>
                </a:solidFill>
              </a:rPr>
              <a:t>seen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when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shifting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between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gases</a:t>
            </a:r>
            <a:r>
              <a:rPr lang="sv-SE" dirty="0">
                <a:solidFill>
                  <a:srgbClr val="666666"/>
                </a:solidFill>
              </a:rPr>
              <a:t>, a </a:t>
            </a:r>
            <a:r>
              <a:rPr lang="sv-SE" dirty="0" err="1">
                <a:solidFill>
                  <a:srgbClr val="666666"/>
                </a:solidFill>
              </a:rPr>
              <a:t>more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b="1" dirty="0" err="1">
                <a:solidFill>
                  <a:srgbClr val="666666"/>
                </a:solidFill>
              </a:rPr>
              <a:t>comparable</a:t>
            </a:r>
            <a:r>
              <a:rPr lang="sv-SE" b="1" dirty="0">
                <a:solidFill>
                  <a:srgbClr val="666666"/>
                </a:solidFill>
              </a:rPr>
              <a:t> </a:t>
            </a:r>
            <a:r>
              <a:rPr lang="sv-SE" b="1" dirty="0" err="1">
                <a:solidFill>
                  <a:srgbClr val="666666"/>
                </a:solidFill>
              </a:rPr>
              <a:t>efficiency</a:t>
            </a:r>
            <a:r>
              <a:rPr lang="sv-SE" b="1" dirty="0">
                <a:solidFill>
                  <a:srgbClr val="666666"/>
                </a:solidFill>
              </a:rPr>
              <a:t> </a:t>
            </a:r>
            <a:r>
              <a:rPr lang="sv-SE" dirty="0">
                <a:solidFill>
                  <a:srgbClr val="666666"/>
                </a:solidFill>
              </a:rPr>
              <a:t>is </a:t>
            </a:r>
            <a:r>
              <a:rPr lang="sv-SE" dirty="0" err="1">
                <a:solidFill>
                  <a:srgbClr val="666666"/>
                </a:solidFill>
              </a:rPr>
              <a:t>seen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between</a:t>
            </a:r>
            <a:r>
              <a:rPr lang="sv-SE" dirty="0">
                <a:solidFill>
                  <a:srgbClr val="666666"/>
                </a:solidFill>
              </a:rPr>
              <a:t> the Multi-Grid and Helium-3 </a:t>
            </a:r>
            <a:r>
              <a:rPr lang="sv-SE" dirty="0" err="1">
                <a:solidFill>
                  <a:srgbClr val="666666"/>
                </a:solidFill>
              </a:rPr>
              <a:t>tubes</a:t>
            </a: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32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5131398" cy="2462613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42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FB84CE81-61E9-E5FB-D629-161ADB5857B6}"/>
              </a:ext>
            </a:extLst>
          </p:cNvPr>
          <p:cNvSpPr/>
          <p:nvPr/>
        </p:nvSpPr>
        <p:spPr>
          <a:xfrm>
            <a:off x="10741068" y="226502"/>
            <a:ext cx="1183399" cy="1169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6079079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2CB2B6-4FE3-9328-EF39-4E45A57C9D1E}"/>
              </a:ext>
            </a:extLst>
          </p:cNvPr>
          <p:cNvGrpSpPr/>
          <p:nvPr/>
        </p:nvGrpSpPr>
        <p:grpSpPr>
          <a:xfrm>
            <a:off x="555963" y="537156"/>
            <a:ext cx="3371564" cy="1573817"/>
            <a:chOff x="555963" y="537156"/>
            <a:chExt cx="3371564" cy="157381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3819822-FC3C-B49A-FFD1-5659A2BF8590}"/>
                </a:ext>
              </a:extLst>
            </p:cNvPr>
            <p:cNvGrpSpPr/>
            <p:nvPr/>
          </p:nvGrpSpPr>
          <p:grpSpPr>
            <a:xfrm>
              <a:off x="555963" y="1165348"/>
              <a:ext cx="1180393" cy="945625"/>
              <a:chOff x="4079617" y="2190196"/>
              <a:chExt cx="4195694" cy="321345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0DA5475-3FC2-8378-7932-5C4B3D68089F}"/>
                  </a:ext>
                </a:extLst>
              </p:cNvPr>
              <p:cNvGrpSpPr/>
              <p:nvPr/>
            </p:nvGrpSpPr>
            <p:grpSpPr>
              <a:xfrm>
                <a:off x="4982517" y="3048927"/>
                <a:ext cx="2347118" cy="2139525"/>
                <a:chOff x="4759576" y="2726985"/>
                <a:chExt cx="2347118" cy="2139525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BCBCA0A-565A-05D5-90EE-770F49B1BE30}"/>
                    </a:ext>
                  </a:extLst>
                </p:cNvPr>
                <p:cNvSpPr/>
                <p:nvPr/>
              </p:nvSpPr>
              <p:spPr>
                <a:xfrm>
                  <a:off x="4759576" y="2726985"/>
                  <a:ext cx="964294" cy="2139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ACDB839-3856-0636-EE7F-8A9CF068FEE0}"/>
                    </a:ext>
                  </a:extLst>
                </p:cNvPr>
                <p:cNvSpPr/>
                <p:nvPr/>
              </p:nvSpPr>
              <p:spPr>
                <a:xfrm>
                  <a:off x="6142400" y="2726985"/>
                  <a:ext cx="964294" cy="2139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BBC5148-B0AD-5527-CF46-4CC07CA7CF14}"/>
                  </a:ext>
                </a:extLst>
              </p:cNvPr>
              <p:cNvSpPr/>
              <p:nvPr/>
            </p:nvSpPr>
            <p:spPr>
              <a:xfrm>
                <a:off x="6055629" y="3048927"/>
                <a:ext cx="182479" cy="21395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3E6646F-FC07-A509-F406-5660490076B3}"/>
                  </a:ext>
                </a:extLst>
              </p:cNvPr>
              <p:cNvGrpSpPr/>
              <p:nvPr/>
            </p:nvGrpSpPr>
            <p:grpSpPr>
              <a:xfrm>
                <a:off x="4645183" y="3048927"/>
                <a:ext cx="2997511" cy="2139525"/>
                <a:chOff x="4645183" y="3048927"/>
                <a:chExt cx="2997511" cy="2139525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87BEB63-8BA0-6899-ECDC-2B6790F9195D}"/>
                    </a:ext>
                  </a:extLst>
                </p:cNvPr>
                <p:cNvSpPr/>
                <p:nvPr/>
              </p:nvSpPr>
              <p:spPr>
                <a:xfrm>
                  <a:off x="4645183" y="3048927"/>
                  <a:ext cx="182479" cy="2139525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01AE817-5313-014E-0443-445E0E7C4CF7}"/>
                    </a:ext>
                  </a:extLst>
                </p:cNvPr>
                <p:cNvSpPr/>
                <p:nvPr/>
              </p:nvSpPr>
              <p:spPr>
                <a:xfrm>
                  <a:off x="7460215" y="3048927"/>
                  <a:ext cx="182479" cy="2139525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ECFB1E6-5332-C160-DBFD-127B88F3B7B0}"/>
                  </a:ext>
                </a:extLst>
              </p:cNvPr>
              <p:cNvSpPr/>
              <p:nvPr/>
            </p:nvSpPr>
            <p:spPr>
              <a:xfrm rot="5400000">
                <a:off x="6058978" y="1374808"/>
                <a:ext cx="169922" cy="299751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610622F-5496-7B01-62B9-7487ECBE1E1A}"/>
                  </a:ext>
                </a:extLst>
              </p:cNvPr>
              <p:cNvGrpSpPr/>
              <p:nvPr/>
            </p:nvGrpSpPr>
            <p:grpSpPr>
              <a:xfrm>
                <a:off x="4079617" y="2190196"/>
                <a:ext cx="4195694" cy="3023267"/>
                <a:chOff x="3856676" y="1868254"/>
                <a:chExt cx="4195694" cy="3023267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030582D-F8E4-F04E-7400-C1DE04307B26}"/>
                    </a:ext>
                  </a:extLst>
                </p:cNvPr>
                <p:cNvSpPr/>
                <p:nvPr/>
              </p:nvSpPr>
              <p:spPr>
                <a:xfrm>
                  <a:off x="3856678" y="1871987"/>
                  <a:ext cx="182479" cy="3007104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DEDA04F-F5EB-A179-B9E0-6C8FE256E0A1}"/>
                    </a:ext>
                  </a:extLst>
                </p:cNvPr>
                <p:cNvSpPr/>
                <p:nvPr/>
              </p:nvSpPr>
              <p:spPr>
                <a:xfrm rot="5400000">
                  <a:off x="5854275" y="-129345"/>
                  <a:ext cx="182479" cy="4177677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3D97EAE-155A-4A46-00E0-B4471D12BD68}"/>
                    </a:ext>
                  </a:extLst>
                </p:cNvPr>
                <p:cNvSpPr/>
                <p:nvPr/>
              </p:nvSpPr>
              <p:spPr>
                <a:xfrm>
                  <a:off x="7869890" y="1869422"/>
                  <a:ext cx="182480" cy="302209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C8AF1FB-3582-3897-D833-F70447720169}"/>
                  </a:ext>
                </a:extLst>
              </p:cNvPr>
              <p:cNvGrpSpPr/>
              <p:nvPr/>
            </p:nvGrpSpPr>
            <p:grpSpPr>
              <a:xfrm>
                <a:off x="4341931" y="2453717"/>
                <a:ext cx="3624320" cy="2949929"/>
                <a:chOff x="4118990" y="2131775"/>
                <a:chExt cx="3624320" cy="2949929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227E9E55-EE37-3F2F-3B81-067A316B6A8A}"/>
                    </a:ext>
                  </a:extLst>
                </p:cNvPr>
                <p:cNvGrpSpPr/>
                <p:nvPr/>
              </p:nvGrpSpPr>
              <p:grpSpPr>
                <a:xfrm>
                  <a:off x="4118990" y="2131775"/>
                  <a:ext cx="3624320" cy="2813475"/>
                  <a:chOff x="4118990" y="2131775"/>
                  <a:chExt cx="3624320" cy="2813475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C20B5ABD-A603-9DAD-D1A8-B01897E06458}"/>
                      </a:ext>
                    </a:extLst>
                  </p:cNvPr>
                  <p:cNvSpPr/>
                  <p:nvPr/>
                </p:nvSpPr>
                <p:spPr>
                  <a:xfrm>
                    <a:off x="4118990" y="2133599"/>
                    <a:ext cx="204494" cy="281165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D5B0D7A9-F819-D4D2-FF99-EB2B33FBA59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56601" y="555955"/>
                    <a:ext cx="204495" cy="335978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4F87B0EF-C19A-381C-36D2-8BAA094631FE}"/>
                      </a:ext>
                    </a:extLst>
                  </p:cNvPr>
                  <p:cNvSpPr/>
                  <p:nvPr/>
                </p:nvSpPr>
                <p:spPr>
                  <a:xfrm>
                    <a:off x="7538816" y="2131775"/>
                    <a:ext cx="204494" cy="2813475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85C00E45-C1BC-A70E-3C6E-56DC43613C5A}"/>
                    </a:ext>
                  </a:extLst>
                </p:cNvPr>
                <p:cNvSpPr/>
                <p:nvPr/>
              </p:nvSpPr>
              <p:spPr>
                <a:xfrm rot="5400000">
                  <a:off x="5873194" y="3211590"/>
                  <a:ext cx="131515" cy="360871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88F505F-3744-2AAD-5232-36F919D3967F}"/>
                </a:ext>
              </a:extLst>
            </p:cNvPr>
            <p:cNvSpPr txBox="1"/>
            <p:nvPr/>
          </p:nvSpPr>
          <p:spPr>
            <a:xfrm>
              <a:off x="603593" y="537156"/>
              <a:ext cx="33239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666666"/>
                  </a:solidFill>
                </a:rPr>
                <a:t>General shielding model and metric for performance introduced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C46873-AC70-798E-B55B-CB8415108D87}"/>
              </a:ext>
            </a:extLst>
          </p:cNvPr>
          <p:cNvGrpSpPr/>
          <p:nvPr/>
        </p:nvGrpSpPr>
        <p:grpSpPr>
          <a:xfrm>
            <a:off x="718283" y="2269037"/>
            <a:ext cx="2971203" cy="1845264"/>
            <a:chOff x="718283" y="2269037"/>
            <a:chExt cx="2971203" cy="1845264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98E5698-7719-3C0F-7FAE-683D35425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389"/>
            <a:stretch/>
          </p:blipFill>
          <p:spPr>
            <a:xfrm>
              <a:off x="800020" y="2835299"/>
              <a:ext cx="2777173" cy="1279002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6164372-DDA8-F518-9205-249060EC7574}"/>
                </a:ext>
              </a:extLst>
            </p:cNvPr>
            <p:cNvSpPr txBox="1"/>
            <p:nvPr/>
          </p:nvSpPr>
          <p:spPr>
            <a:xfrm>
              <a:off x="718283" y="2269037"/>
              <a:ext cx="29712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666666"/>
                  </a:solidFill>
                </a:rPr>
                <a:t>Simplified calculations shown to compare well to simulations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C84C71-818C-313F-EC94-DF64A4CC8376}"/>
              </a:ext>
            </a:extLst>
          </p:cNvPr>
          <p:cNvGrpSpPr/>
          <p:nvPr/>
        </p:nvGrpSpPr>
        <p:grpSpPr>
          <a:xfrm>
            <a:off x="5249387" y="607598"/>
            <a:ext cx="2857707" cy="1630871"/>
            <a:chOff x="5249387" y="607598"/>
            <a:chExt cx="2857707" cy="163087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89A0A48-46C7-9672-A053-11004D1C1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9387" y="885722"/>
              <a:ext cx="2410224" cy="135274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3A7497A-C2E8-B75D-1676-134CEC83EADF}"/>
                </a:ext>
              </a:extLst>
            </p:cNvPr>
            <p:cNvSpPr txBox="1"/>
            <p:nvPr/>
          </p:nvSpPr>
          <p:spPr>
            <a:xfrm>
              <a:off x="5300665" y="607598"/>
              <a:ext cx="28064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666666"/>
                  </a:solidFill>
                </a:rPr>
                <a:t>Efficiency re-confirmed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526C11-C647-DE87-BA97-9529F171E7BA}"/>
              </a:ext>
            </a:extLst>
          </p:cNvPr>
          <p:cNvGrpSpPr/>
          <p:nvPr/>
        </p:nvGrpSpPr>
        <p:grpSpPr>
          <a:xfrm>
            <a:off x="4528685" y="2515427"/>
            <a:ext cx="3953391" cy="1782769"/>
            <a:chOff x="4528685" y="2515427"/>
            <a:chExt cx="3953391" cy="178276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D2EDF0-DB0D-B5BD-846D-03B901852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737"/>
            <a:stretch/>
          </p:blipFill>
          <p:spPr>
            <a:xfrm>
              <a:off x="4550944" y="3103307"/>
              <a:ext cx="1540976" cy="118278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B55E2BE-1958-05D0-6AAC-790795642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1243" y="3044513"/>
              <a:ext cx="2171327" cy="1253683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197FB55-80B0-78C4-F052-ADE209D24D08}"/>
                </a:ext>
              </a:extLst>
            </p:cNvPr>
            <p:cNvSpPr txBox="1"/>
            <p:nvPr/>
          </p:nvSpPr>
          <p:spPr>
            <a:xfrm>
              <a:off x="4528685" y="2515427"/>
              <a:ext cx="39533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666666"/>
                  </a:solidFill>
                </a:rPr>
                <a:t>Lineshape studied in detail and effect of radial blades experimentally evaluated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DEA52E-DF1A-096E-0476-000BECFE8B01}"/>
              </a:ext>
            </a:extLst>
          </p:cNvPr>
          <p:cNvGrpSpPr/>
          <p:nvPr/>
        </p:nvGrpSpPr>
        <p:grpSpPr>
          <a:xfrm>
            <a:off x="8991219" y="1151554"/>
            <a:ext cx="2885017" cy="1999289"/>
            <a:chOff x="8991219" y="1151554"/>
            <a:chExt cx="2885017" cy="19992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893154-9EA8-95A0-4F5E-3F9087AA3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9109"/>
            <a:stretch/>
          </p:blipFill>
          <p:spPr>
            <a:xfrm>
              <a:off x="8991219" y="1723152"/>
              <a:ext cx="2716728" cy="1427691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8DC7DCE-968E-2492-422F-7049C7F3F428}"/>
                </a:ext>
              </a:extLst>
            </p:cNvPr>
            <p:cNvSpPr txBox="1"/>
            <p:nvPr/>
          </p:nvSpPr>
          <p:spPr>
            <a:xfrm>
              <a:off x="9279649" y="1151554"/>
              <a:ext cx="25965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666666"/>
                  </a:solidFill>
                </a:rPr>
                <a:t>SBR found to be close to 10</a:t>
              </a:r>
              <a:r>
                <a:rPr lang="en-US" sz="1600" baseline="30000" dirty="0">
                  <a:solidFill>
                    <a:srgbClr val="666666"/>
                  </a:solidFill>
                </a:rPr>
                <a:t>4</a:t>
              </a:r>
              <a:r>
                <a:rPr lang="en-US" sz="1600" dirty="0">
                  <a:solidFill>
                    <a:srgbClr val="666666"/>
                  </a:solidFill>
                </a:rPr>
                <a:t> in wavelength spectra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574603-8A84-DB25-28A0-6FF2927243B1}"/>
              </a:ext>
            </a:extLst>
          </p:cNvPr>
          <p:cNvGrpSpPr/>
          <p:nvPr/>
        </p:nvGrpSpPr>
        <p:grpSpPr>
          <a:xfrm>
            <a:off x="9201076" y="3724617"/>
            <a:ext cx="2649892" cy="2432922"/>
            <a:chOff x="9201076" y="3724617"/>
            <a:chExt cx="2649892" cy="24329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08432D-CA08-34C1-5CCC-50A99B8DF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01076" y="4557317"/>
              <a:ext cx="2596587" cy="1600222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137C6E0-A188-961B-6644-266FA285033D}"/>
                </a:ext>
              </a:extLst>
            </p:cNvPr>
            <p:cNvSpPr txBox="1"/>
            <p:nvPr/>
          </p:nvSpPr>
          <p:spPr>
            <a:xfrm>
              <a:off x="9254381" y="3724617"/>
              <a:ext cx="25965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666666"/>
                  </a:solidFill>
                </a:rPr>
                <a:t>Improvement in lineshape observed when compared to CNCS measurements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1" name="Table 90">
                <a:extLst>
                  <a:ext uri="{FF2B5EF4-FFF2-40B4-BE49-F238E27FC236}">
                    <a16:creationId xmlns:a16="http://schemas.microsoft.com/office/drawing/2014/main" id="{830761DB-CFBF-A180-2CE5-2C2FD9EE2D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9456353"/>
                  </p:ext>
                </p:extLst>
              </p:nvPr>
            </p:nvGraphicFramePr>
            <p:xfrm>
              <a:off x="1844131" y="1126341"/>
              <a:ext cx="2068277" cy="10021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52385">
                      <a:extLst>
                        <a:ext uri="{9D8B030D-6E8A-4147-A177-3AD203B41FA5}">
                          <a16:colId xmlns:a16="http://schemas.microsoft.com/office/drawing/2014/main" val="3961720220"/>
                        </a:ext>
                      </a:extLst>
                    </a:gridCol>
                    <a:gridCol w="1315892">
                      <a:extLst>
                        <a:ext uri="{9D8B030D-6E8A-4147-A177-3AD203B41FA5}">
                          <a16:colId xmlns:a16="http://schemas.microsoft.com/office/drawing/2014/main" val="2568834245"/>
                        </a:ext>
                      </a:extLst>
                    </a:gridCol>
                  </a:tblGrid>
                  <a:tr h="1742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700" dirty="0"/>
                            <a:t>Shielding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700" dirty="0"/>
                            <a:t>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196425"/>
                      </a:ext>
                    </a:extLst>
                  </a:tr>
                  <a:tr h="17423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70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External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7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55131035"/>
                      </a:ext>
                    </a:extLst>
                  </a:tr>
                  <a:tr h="18109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700" dirty="0">
                              <a:solidFill>
                                <a:srgbClr val="FF0000"/>
                              </a:solidFill>
                            </a:rPr>
                            <a:t>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7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  <m:sup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v-SE" sz="7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𝐸𝑛𝑑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7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1680951"/>
                      </a:ext>
                    </a:extLst>
                  </a:tr>
                  <a:tr h="18109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700" dirty="0">
                              <a:solidFill>
                                <a:srgbClr val="00B0F0"/>
                              </a:solidFill>
                            </a:rPr>
                            <a:t>Side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7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  <m:sup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sv-SE" sz="7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𝑆𝑖𝑑𝑒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7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64288967"/>
                      </a:ext>
                    </a:extLst>
                  </a:tr>
                  <a:tr h="17423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700" dirty="0">
                              <a:solidFill>
                                <a:srgbClr val="00B050"/>
                              </a:solidFill>
                            </a:rPr>
                            <a:t>Interstack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𝐴𝑙𝑏𝑒𝑑𝑜</m:t>
                                    </m:r>
                                  </m:sub>
                                </m:sSub>
                                <m:r>
                                  <a:rPr lang="sv-SE" sz="7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sv-SE" sz="700" b="0" i="1" smtClean="0">
                                        <a:latin typeface="Cambria Math" panose="02040503050406030204" pitchFamily="18" charset="0"/>
                                      </a:rPr>
                                      <m:t>𝑇𝑟𝑎𝑛𝑠𝑚𝑖𝑠𝑠𝑖𝑜𝑛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7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7616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1" name="Table 90">
                <a:extLst>
                  <a:ext uri="{FF2B5EF4-FFF2-40B4-BE49-F238E27FC236}">
                    <a16:creationId xmlns:a16="http://schemas.microsoft.com/office/drawing/2014/main" id="{830761DB-CFBF-A180-2CE5-2C2FD9EE2D8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9456353"/>
                  </p:ext>
                </p:extLst>
              </p:nvPr>
            </p:nvGraphicFramePr>
            <p:xfrm>
              <a:off x="1844131" y="1126341"/>
              <a:ext cx="2068277" cy="10021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52385">
                      <a:extLst>
                        <a:ext uri="{9D8B030D-6E8A-4147-A177-3AD203B41FA5}">
                          <a16:colId xmlns:a16="http://schemas.microsoft.com/office/drawing/2014/main" val="3961720220"/>
                        </a:ext>
                      </a:extLst>
                    </a:gridCol>
                    <a:gridCol w="1315892">
                      <a:extLst>
                        <a:ext uri="{9D8B030D-6E8A-4147-A177-3AD203B41FA5}">
                          <a16:colId xmlns:a16="http://schemas.microsoft.com/office/drawing/2014/main" val="2568834245"/>
                        </a:ext>
                      </a:extLst>
                    </a:gridCol>
                  </a:tblGrid>
                  <a:tr h="198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700" dirty="0"/>
                            <a:t>Shielding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700" dirty="0"/>
                            <a:t>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9196425"/>
                      </a:ext>
                    </a:extLst>
                  </a:tr>
                  <a:tr h="1981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700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</a:rPr>
                            <a:t>External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58654" t="-106250" r="-1923" b="-3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5131035"/>
                      </a:ext>
                    </a:extLst>
                  </a:tr>
                  <a:tr h="20389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700" dirty="0">
                              <a:solidFill>
                                <a:srgbClr val="FF0000"/>
                              </a:solidFill>
                            </a:rPr>
                            <a:t>End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58654" t="-206250" r="-1923" b="-2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1680951"/>
                      </a:ext>
                    </a:extLst>
                  </a:tr>
                  <a:tr h="20389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700" dirty="0">
                              <a:solidFill>
                                <a:srgbClr val="00B0F0"/>
                              </a:solidFill>
                            </a:rPr>
                            <a:t>Side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58654" t="-306250" r="-1923" b="-1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4288967"/>
                      </a:ext>
                    </a:extLst>
                  </a:tr>
                  <a:tr h="1981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700" dirty="0">
                              <a:solidFill>
                                <a:srgbClr val="00B050"/>
                              </a:solidFill>
                            </a:rPr>
                            <a:t>Interstack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58654" t="-406250" r="-1923" b="-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1632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D33071A-ED97-B1C4-9BC6-1DE325DE3094}"/>
              </a:ext>
            </a:extLst>
          </p:cNvPr>
          <p:cNvGrpSpPr/>
          <p:nvPr/>
        </p:nvGrpSpPr>
        <p:grpSpPr>
          <a:xfrm>
            <a:off x="582669" y="4210079"/>
            <a:ext cx="3646761" cy="2171567"/>
            <a:chOff x="582669" y="4210079"/>
            <a:chExt cx="3646761" cy="21715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A7E42C-0F85-86DE-9951-0C640F132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/>
            <a:stretch/>
          </p:blipFill>
          <p:spPr>
            <a:xfrm>
              <a:off x="2236904" y="5057560"/>
              <a:ext cx="1449571" cy="1324086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0FB517-9846-BCD2-6794-13DDC37C6E8D}"/>
                </a:ext>
              </a:extLst>
            </p:cNvPr>
            <p:cNvGrpSpPr/>
            <p:nvPr/>
          </p:nvGrpSpPr>
          <p:grpSpPr>
            <a:xfrm>
              <a:off x="582669" y="4210079"/>
              <a:ext cx="3646761" cy="2129703"/>
              <a:chOff x="582669" y="4210079"/>
              <a:chExt cx="3646761" cy="2129703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518995B-6890-A1B6-9AA3-6EF5E51DAC0A}"/>
                  </a:ext>
                </a:extLst>
              </p:cNvPr>
              <p:cNvSpPr txBox="1"/>
              <p:nvPr/>
            </p:nvSpPr>
            <p:spPr>
              <a:xfrm>
                <a:off x="582669" y="4210079"/>
                <a:ext cx="36467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666666"/>
                    </a:solidFill>
                  </a:rPr>
                  <a:t>Many shielding materials evaluated and method developed for finding appropriate shielding</a:t>
                </a:r>
              </a:p>
            </p:txBody>
          </p:sp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2864351B-2DED-9F77-8041-86ABA0AD15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17088"/>
              <a:stretch/>
            </p:blipFill>
            <p:spPr>
              <a:xfrm>
                <a:off x="939075" y="5098752"/>
                <a:ext cx="1131541" cy="1241030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F600F-226D-AED5-7780-C9E7EBB832E6}"/>
              </a:ext>
            </a:extLst>
          </p:cNvPr>
          <p:cNvGrpSpPr/>
          <p:nvPr/>
        </p:nvGrpSpPr>
        <p:grpSpPr>
          <a:xfrm>
            <a:off x="4477482" y="4484937"/>
            <a:ext cx="4270654" cy="1896709"/>
            <a:chOff x="4477482" y="4484937"/>
            <a:chExt cx="4270654" cy="18967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EFE61-F1EE-2825-9FFA-82C46DE43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871" r="50697" b="9262"/>
            <a:stretch/>
          </p:blipFill>
          <p:spPr>
            <a:xfrm>
              <a:off x="4783352" y="5140616"/>
              <a:ext cx="1540976" cy="124103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97585B2-41A1-C6B0-BCA3-7C3763AD1D88}"/>
                </a:ext>
              </a:extLst>
            </p:cNvPr>
            <p:cNvSpPr txBox="1"/>
            <p:nvPr/>
          </p:nvSpPr>
          <p:spPr>
            <a:xfrm>
              <a:off x="4477482" y="4484937"/>
              <a:ext cx="4270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666666"/>
                  </a:solidFill>
                </a:rPr>
                <a:t>Energy resolution evaluated down to a few µeV and fundamental resolution probed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D23039F-9D2E-CD3D-A681-A7A1D1CF1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93080" y="5124606"/>
              <a:ext cx="1509155" cy="124103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C65660-363C-9C42-35A6-FD035895E1B4}"/>
              </a:ext>
            </a:extLst>
          </p:cNvPr>
          <p:cNvGrpSpPr/>
          <p:nvPr/>
        </p:nvGrpSpPr>
        <p:grpSpPr>
          <a:xfrm>
            <a:off x="494414" y="132636"/>
            <a:ext cx="3524410" cy="6339228"/>
            <a:chOff x="494414" y="132636"/>
            <a:chExt cx="3524410" cy="6339228"/>
          </a:xfrm>
        </p:grpSpPr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6E39A90F-C5EE-633D-1453-03FEB6F4CB18}"/>
                </a:ext>
              </a:extLst>
            </p:cNvPr>
            <p:cNvSpPr/>
            <p:nvPr/>
          </p:nvSpPr>
          <p:spPr>
            <a:xfrm>
              <a:off x="494414" y="537156"/>
              <a:ext cx="3524410" cy="5934708"/>
            </a:xfrm>
            <a:prstGeom prst="roundRect">
              <a:avLst>
                <a:gd name="adj" fmla="val 6636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DF82530-2C0E-B29D-74C5-4E73CA2852B3}"/>
                </a:ext>
              </a:extLst>
            </p:cNvPr>
            <p:cNvSpPr txBox="1"/>
            <p:nvPr/>
          </p:nvSpPr>
          <p:spPr>
            <a:xfrm>
              <a:off x="1575892" y="132636"/>
              <a:ext cx="15197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/>
                <a:t>Shielding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3394BE-E836-9162-5A00-3E220D07980C}"/>
              </a:ext>
            </a:extLst>
          </p:cNvPr>
          <p:cNvGrpSpPr/>
          <p:nvPr/>
        </p:nvGrpSpPr>
        <p:grpSpPr>
          <a:xfrm>
            <a:off x="4371189" y="132636"/>
            <a:ext cx="4149880" cy="6339228"/>
            <a:chOff x="4371189" y="132636"/>
            <a:chExt cx="4149880" cy="6339228"/>
          </a:xfrm>
        </p:grpSpPr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DC52995D-9ACF-EBDF-1C8C-8ADDD3C8651C}"/>
                </a:ext>
              </a:extLst>
            </p:cNvPr>
            <p:cNvSpPr/>
            <p:nvPr/>
          </p:nvSpPr>
          <p:spPr>
            <a:xfrm>
              <a:off x="4371189" y="533750"/>
              <a:ext cx="4149880" cy="5938114"/>
            </a:xfrm>
            <a:prstGeom prst="roundRect">
              <a:avLst>
                <a:gd name="adj" fmla="val 6636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2A50A9-9351-25F3-7B07-4360D03A7AFC}"/>
                </a:ext>
              </a:extLst>
            </p:cNvPr>
            <p:cNvSpPr txBox="1"/>
            <p:nvPr/>
          </p:nvSpPr>
          <p:spPr>
            <a:xfrm>
              <a:off x="6106140" y="132636"/>
              <a:ext cx="858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/>
                <a:t>V20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7C71D9-86E4-50FD-7BDD-B021EDAD5A90}"/>
              </a:ext>
            </a:extLst>
          </p:cNvPr>
          <p:cNvGrpSpPr/>
          <p:nvPr/>
        </p:nvGrpSpPr>
        <p:grpSpPr>
          <a:xfrm>
            <a:off x="8884416" y="163588"/>
            <a:ext cx="3064226" cy="6308276"/>
            <a:chOff x="8884416" y="163588"/>
            <a:chExt cx="3064226" cy="6308276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246000D3-0A82-A4AF-3BAB-7646D5AAC958}"/>
                </a:ext>
              </a:extLst>
            </p:cNvPr>
            <p:cNvSpPr/>
            <p:nvPr/>
          </p:nvSpPr>
          <p:spPr>
            <a:xfrm>
              <a:off x="8884416" y="533750"/>
              <a:ext cx="3064226" cy="5938114"/>
            </a:xfrm>
            <a:prstGeom prst="roundRect">
              <a:avLst>
                <a:gd name="adj" fmla="val 6636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ACBCBF-7003-AF12-5676-544D4120D4F5}"/>
                </a:ext>
              </a:extLst>
            </p:cNvPr>
            <p:cNvSpPr txBox="1"/>
            <p:nvPr/>
          </p:nvSpPr>
          <p:spPr>
            <a:xfrm>
              <a:off x="10220605" y="163588"/>
              <a:ext cx="858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/>
                <a:t>LET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18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5079734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3678153" cy="507076"/>
          </a:xfrm>
        </p:spPr>
        <p:txBody>
          <a:bodyPr/>
          <a:lstStyle/>
          <a:p>
            <a:r>
              <a:rPr lang="en-GB" dirty="0"/>
              <a:t>Neutron methods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2FFBA06-5722-3E9E-E8B2-9BED1FE5268D}"/>
              </a:ext>
            </a:extLst>
          </p:cNvPr>
          <p:cNvGrpSpPr/>
          <p:nvPr/>
        </p:nvGrpSpPr>
        <p:grpSpPr>
          <a:xfrm>
            <a:off x="3815004" y="3327531"/>
            <a:ext cx="1276598" cy="1276598"/>
            <a:chOff x="3815004" y="3327531"/>
            <a:chExt cx="1276598" cy="1276598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61E677FD-C41B-8014-16CF-779F7ED5E235}"/>
                </a:ext>
              </a:extLst>
            </p:cNvPr>
            <p:cNvSpPr/>
            <p:nvPr/>
          </p:nvSpPr>
          <p:spPr>
            <a:xfrm>
              <a:off x="3815004" y="3327531"/>
              <a:ext cx="1276598" cy="1276598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05FA6CB-C64F-92BF-4252-ECB62AFD485D}"/>
                </a:ext>
              </a:extLst>
            </p:cNvPr>
            <p:cNvSpPr/>
            <p:nvPr/>
          </p:nvSpPr>
          <p:spPr>
            <a:xfrm>
              <a:off x="4035549" y="3592098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9CDA9AA-F469-484E-FDB7-284547CC6FD7}"/>
                </a:ext>
              </a:extLst>
            </p:cNvPr>
            <p:cNvSpPr/>
            <p:nvPr/>
          </p:nvSpPr>
          <p:spPr>
            <a:xfrm>
              <a:off x="4141471" y="4294183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9C03409D-2B49-5905-95FA-539DB4AA2B60}"/>
                </a:ext>
              </a:extLst>
            </p:cNvPr>
            <p:cNvSpPr/>
            <p:nvPr/>
          </p:nvSpPr>
          <p:spPr>
            <a:xfrm>
              <a:off x="4367208" y="3862053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56D86FB-E06D-1758-A6FB-C20CC1CC1B76}"/>
                </a:ext>
              </a:extLst>
            </p:cNvPr>
            <p:cNvSpPr/>
            <p:nvPr/>
          </p:nvSpPr>
          <p:spPr>
            <a:xfrm>
              <a:off x="4712018" y="3461779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4E51605-036E-237E-5D38-157996EDE6C9}"/>
                </a:ext>
              </a:extLst>
            </p:cNvPr>
            <p:cNvSpPr/>
            <p:nvPr/>
          </p:nvSpPr>
          <p:spPr>
            <a:xfrm>
              <a:off x="4634615" y="4028006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86D5B5D-6048-52C3-FACD-5F9A3620AD61}"/>
                </a:ext>
              </a:extLst>
            </p:cNvPr>
            <p:cNvSpPr/>
            <p:nvPr/>
          </p:nvSpPr>
          <p:spPr>
            <a:xfrm>
              <a:off x="4474087" y="3584800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1F6B175-3EC1-6D6E-0389-207A9288A9C1}"/>
                </a:ext>
              </a:extLst>
            </p:cNvPr>
            <p:cNvSpPr/>
            <p:nvPr/>
          </p:nvSpPr>
          <p:spPr>
            <a:xfrm>
              <a:off x="4712018" y="3783073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5D922B2-F1E2-1AFB-5FF3-CA50FAF16059}"/>
                </a:ext>
              </a:extLst>
            </p:cNvPr>
            <p:cNvSpPr/>
            <p:nvPr/>
          </p:nvSpPr>
          <p:spPr>
            <a:xfrm>
              <a:off x="3912976" y="4028006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826F0AC-5F9A-3357-7A0F-BAE45E67E138}"/>
                </a:ext>
              </a:extLst>
            </p:cNvPr>
            <p:cNvSpPr/>
            <p:nvPr/>
          </p:nvSpPr>
          <p:spPr>
            <a:xfrm>
              <a:off x="4688056" y="4293082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4FEA75-91E4-1236-5725-15C8E6C66C6E}"/>
              </a:ext>
            </a:extLst>
          </p:cNvPr>
          <p:cNvGrpSpPr/>
          <p:nvPr/>
        </p:nvGrpSpPr>
        <p:grpSpPr>
          <a:xfrm>
            <a:off x="1171478" y="3092882"/>
            <a:ext cx="4180401" cy="742963"/>
            <a:chOff x="1171478" y="3092882"/>
            <a:chExt cx="4180401" cy="74296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534C8D-FC41-D24B-F141-2160782B5E17}"/>
                </a:ext>
              </a:extLst>
            </p:cNvPr>
            <p:cNvGrpSpPr/>
            <p:nvPr/>
          </p:nvGrpSpPr>
          <p:grpSpPr>
            <a:xfrm>
              <a:off x="2814721" y="3092882"/>
              <a:ext cx="2537158" cy="588281"/>
              <a:chOff x="2814721" y="3092882"/>
              <a:chExt cx="2537158" cy="588281"/>
            </a:xfrm>
          </p:grpSpPr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C7861A46-51B0-CEB5-5935-269BB10D8283}"/>
                  </a:ext>
                </a:extLst>
              </p:cNvPr>
              <p:cNvCxnSpPr>
                <a:cxnSpLocks/>
                <a:endCxn id="101" idx="2"/>
              </p:cNvCxnSpPr>
              <p:nvPr/>
            </p:nvCxnSpPr>
            <p:spPr>
              <a:xfrm>
                <a:off x="2814721" y="3681163"/>
                <a:ext cx="1332000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1A484EBC-2B70-7F4D-4943-FEC50A7D0C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77628" y="3092882"/>
                <a:ext cx="1174251" cy="55601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B5AF35E-152B-7876-1BB5-E662E2332F36}"/>
                </a:ext>
              </a:extLst>
            </p:cNvPr>
            <p:cNvSpPr txBox="1"/>
            <p:nvPr/>
          </p:nvSpPr>
          <p:spPr>
            <a:xfrm>
              <a:off x="1171478" y="3466513"/>
              <a:ext cx="1549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666666"/>
                  </a:solidFill>
                </a:rPr>
                <a:t>Scattering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F3665C53-7FAB-5DA9-1CE4-732E2516AB79}"/>
              </a:ext>
            </a:extLst>
          </p:cNvPr>
          <p:cNvSpPr txBox="1"/>
          <p:nvPr/>
        </p:nvSpPr>
        <p:spPr>
          <a:xfrm>
            <a:off x="1408451" y="3212642"/>
            <a:ext cx="154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666666"/>
                </a:solidFill>
              </a:rPr>
              <a:t>E</a:t>
            </a:r>
            <a:r>
              <a:rPr lang="en-US" baseline="-25000" dirty="0">
                <a:solidFill>
                  <a:srgbClr val="666666"/>
                </a:solidFill>
              </a:rPr>
              <a:t>i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72DFD72-8995-514A-0AF9-9C7C8F6EDEF3}"/>
              </a:ext>
            </a:extLst>
          </p:cNvPr>
          <p:cNvSpPr txBox="1"/>
          <p:nvPr/>
        </p:nvSpPr>
        <p:spPr>
          <a:xfrm>
            <a:off x="3660265" y="2935540"/>
            <a:ext cx="154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Sample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A848FC3-06C6-5A8B-695C-11EA602FDDD6}"/>
              </a:ext>
            </a:extLst>
          </p:cNvPr>
          <p:cNvSpPr txBox="1"/>
          <p:nvPr/>
        </p:nvSpPr>
        <p:spPr>
          <a:xfrm>
            <a:off x="6418089" y="2461260"/>
            <a:ext cx="264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Neutron Spectroscopy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4A32B18-C0CF-99E4-1630-0E31EAA65674}"/>
              </a:ext>
            </a:extLst>
          </p:cNvPr>
          <p:cNvSpPr txBox="1"/>
          <p:nvPr/>
        </p:nvSpPr>
        <p:spPr>
          <a:xfrm>
            <a:off x="6418088" y="3299203"/>
            <a:ext cx="264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Neutron Diffraction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E17CA61-BFAC-C029-170F-25A8691BB237}"/>
              </a:ext>
            </a:extLst>
          </p:cNvPr>
          <p:cNvSpPr txBox="1"/>
          <p:nvPr/>
        </p:nvSpPr>
        <p:spPr>
          <a:xfrm>
            <a:off x="6418088" y="4051204"/>
            <a:ext cx="264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Neutron Imaging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98E91F-8A00-51FA-3299-8408B9ABBFA8}"/>
              </a:ext>
            </a:extLst>
          </p:cNvPr>
          <p:cNvGrpSpPr/>
          <p:nvPr/>
        </p:nvGrpSpPr>
        <p:grpSpPr>
          <a:xfrm>
            <a:off x="8996104" y="2286872"/>
            <a:ext cx="3195896" cy="2363175"/>
            <a:chOff x="8996104" y="2286872"/>
            <a:chExt cx="3195896" cy="2363175"/>
          </a:xfrm>
        </p:grpSpPr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1B4541DC-D19C-60E6-2B0D-0991897D8939}"/>
                </a:ext>
              </a:extLst>
            </p:cNvPr>
            <p:cNvSpPr/>
            <p:nvPr/>
          </p:nvSpPr>
          <p:spPr>
            <a:xfrm>
              <a:off x="8996104" y="2354847"/>
              <a:ext cx="276546" cy="2295200"/>
            </a:xfrm>
            <a:prstGeom prst="leftBrace">
              <a:avLst>
                <a:gd name="adj1" fmla="val 36524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1C3576-EE88-C59F-257D-6CC4FACEE8CD}"/>
                </a:ext>
              </a:extLst>
            </p:cNvPr>
            <p:cNvSpPr txBox="1"/>
            <p:nvPr/>
          </p:nvSpPr>
          <p:spPr>
            <a:xfrm>
              <a:off x="9205433" y="2286872"/>
              <a:ext cx="2986567" cy="2222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dirty="0">
                  <a:solidFill>
                    <a:srgbClr val="666666"/>
                  </a:solidFill>
                </a:rPr>
                <a:t>Single crystal diffraction</a:t>
              </a:r>
            </a:p>
            <a:p>
              <a:pPr>
                <a:lnSpc>
                  <a:spcPct val="200000"/>
                </a:lnSpc>
              </a:pPr>
              <a:r>
                <a:rPr lang="en-US" dirty="0">
                  <a:solidFill>
                    <a:srgbClr val="666666"/>
                  </a:solidFill>
                </a:rPr>
                <a:t>Powder diffraction</a:t>
              </a:r>
            </a:p>
            <a:p>
              <a:pPr>
                <a:lnSpc>
                  <a:spcPct val="200000"/>
                </a:lnSpc>
              </a:pPr>
              <a:r>
                <a:rPr lang="en-US" dirty="0">
                  <a:solidFill>
                    <a:srgbClr val="666666"/>
                  </a:solidFill>
                </a:rPr>
                <a:t>SANS</a:t>
              </a:r>
            </a:p>
            <a:p>
              <a:pPr>
                <a:lnSpc>
                  <a:spcPct val="200000"/>
                </a:lnSpc>
              </a:pPr>
              <a:r>
                <a:rPr lang="en-US" dirty="0">
                  <a:solidFill>
                    <a:srgbClr val="666666"/>
                  </a:solidFill>
                </a:rPr>
                <a:t>Reflectometry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B9A0BF-9037-390D-2D67-4DD5E8FCBC10}"/>
              </a:ext>
            </a:extLst>
          </p:cNvPr>
          <p:cNvGrpSpPr/>
          <p:nvPr/>
        </p:nvGrpSpPr>
        <p:grpSpPr>
          <a:xfrm>
            <a:off x="5416619" y="4024644"/>
            <a:ext cx="1148237" cy="392103"/>
            <a:chOff x="5416619" y="4024644"/>
            <a:chExt cx="1148237" cy="3921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9AA9CC8C-9B5B-ABB3-1BAB-9975B414B2A4}"/>
                    </a:ext>
                  </a:extLst>
                </p:cNvPr>
                <p:cNvSpPr txBox="1"/>
                <p:nvPr/>
              </p:nvSpPr>
              <p:spPr>
                <a:xfrm>
                  <a:off x="5416619" y="4024644"/>
                  <a:ext cx="1105735" cy="362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v-SE" i="1" dirty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v-SE" b="0" i="1" dirty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sv-SE" b="0" i="0" dirty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</m:oMath>
                    </m:oMathPara>
                  </a14:m>
                  <a:endParaRPr lang="en-US" baseline="-25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9AA9CC8C-9B5B-ABB3-1BAB-9975B414B2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6619" y="4024644"/>
                  <a:ext cx="1105735" cy="36298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76F2EF-CE75-A7D4-EFB1-580B167DB134}"/>
                </a:ext>
              </a:extLst>
            </p:cNvPr>
            <p:cNvSpPr txBox="1"/>
            <p:nvPr/>
          </p:nvSpPr>
          <p:spPr>
            <a:xfrm>
              <a:off x="6237727" y="4047415"/>
              <a:ext cx="327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66666"/>
                  </a:solidFill>
                </a:rPr>
                <a:t>: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6011A8-D1C8-1B2E-E152-6221299F2BAB}"/>
              </a:ext>
            </a:extLst>
          </p:cNvPr>
          <p:cNvGrpSpPr/>
          <p:nvPr/>
        </p:nvGrpSpPr>
        <p:grpSpPr>
          <a:xfrm>
            <a:off x="5374762" y="2266351"/>
            <a:ext cx="1210013" cy="1647641"/>
            <a:chOff x="5374762" y="2266351"/>
            <a:chExt cx="1210013" cy="1647641"/>
          </a:xfrm>
        </p:grpSpPr>
        <p:sp>
          <p:nvSpPr>
            <p:cNvPr id="121" name="Left Brace 120">
              <a:extLst>
                <a:ext uri="{FF2B5EF4-FFF2-40B4-BE49-F238E27FC236}">
                  <a16:creationId xmlns:a16="http://schemas.microsoft.com/office/drawing/2014/main" id="{2DC66360-A73B-C72C-8666-311ECC6D6654}"/>
                </a:ext>
              </a:extLst>
            </p:cNvPr>
            <p:cNvSpPr/>
            <p:nvPr/>
          </p:nvSpPr>
          <p:spPr>
            <a:xfrm>
              <a:off x="5420709" y="2266351"/>
              <a:ext cx="227186" cy="1647641"/>
            </a:xfrm>
            <a:prstGeom prst="leftBrace">
              <a:avLst>
                <a:gd name="adj1" fmla="val 42635"/>
                <a:gd name="adj2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C5B1010-06E4-D649-302A-D47EEDD75471}"/>
                </a:ext>
              </a:extLst>
            </p:cNvPr>
            <p:cNvGrpSpPr/>
            <p:nvPr/>
          </p:nvGrpSpPr>
          <p:grpSpPr>
            <a:xfrm>
              <a:off x="5374762" y="3174714"/>
              <a:ext cx="1206890" cy="618311"/>
              <a:chOff x="5374762" y="3174714"/>
              <a:chExt cx="1206890" cy="61831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A6C4B9BE-473D-CF94-C9AC-B289A2F9E6A9}"/>
                      </a:ext>
                    </a:extLst>
                  </p:cNvPr>
                  <p:cNvSpPr txBox="1"/>
                  <p:nvPr/>
                </p:nvSpPr>
                <p:spPr>
                  <a:xfrm>
                    <a:off x="5374762" y="3174714"/>
                    <a:ext cx="1105735" cy="6183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sv-SE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v-SE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sv-SE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sv-SE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dΩ</m:t>
                              </m:r>
                            </m:den>
                          </m:f>
                        </m:oMath>
                      </m:oMathPara>
                    </a14:m>
                    <a:endParaRPr lang="en-US" baseline="-25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A6C4B9BE-473D-CF94-C9AC-B289A2F9E6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4762" y="3174714"/>
                    <a:ext cx="1105735" cy="61831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61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6357B4-99ED-0444-05AC-429FFD7D5C08}"/>
                  </a:ext>
                </a:extLst>
              </p:cNvPr>
              <p:cNvSpPr txBox="1"/>
              <p:nvPr/>
            </p:nvSpPr>
            <p:spPr>
              <a:xfrm>
                <a:off x="6254523" y="3286973"/>
                <a:ext cx="3271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</a:rPr>
                  <a:t>: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D9BD593-6607-3FFA-40BF-79E1085C3FD3}"/>
                </a:ext>
              </a:extLst>
            </p:cNvPr>
            <p:cNvGrpSpPr/>
            <p:nvPr/>
          </p:nvGrpSpPr>
          <p:grpSpPr>
            <a:xfrm>
              <a:off x="5408381" y="2275295"/>
              <a:ext cx="1176394" cy="693460"/>
              <a:chOff x="5408381" y="2275295"/>
              <a:chExt cx="1176394" cy="6934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3FA1E12C-98C1-9652-1929-2F2968EDAB12}"/>
                      </a:ext>
                    </a:extLst>
                  </p:cNvPr>
                  <p:cNvSpPr txBox="1"/>
                  <p:nvPr/>
                </p:nvSpPr>
                <p:spPr>
                  <a:xfrm>
                    <a:off x="5408381" y="2275295"/>
                    <a:ext cx="1105735" cy="6934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sv-SE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sv-SE" b="0" i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p>
                                  <m:r>
                                    <a:rPr lang="sv-SE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sv-SE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v-SE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sv-SE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sv-SE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dΩ</m:t>
                              </m:r>
                              <m:sSub>
                                <m:sSubPr>
                                  <m:ctrlPr>
                                    <a:rPr lang="sv-SE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sv-SE" b="0" i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sv-SE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sv-SE" b="0" i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baseline="-25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3FA1E12C-98C1-9652-1929-2F2968EDAB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08381" y="2275295"/>
                    <a:ext cx="1105735" cy="69346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62BC89-D20F-E566-60B5-71A543FC97C8}"/>
                  </a:ext>
                </a:extLst>
              </p:cNvPr>
              <p:cNvSpPr txBox="1"/>
              <p:nvPr/>
            </p:nvSpPr>
            <p:spPr>
              <a:xfrm>
                <a:off x="6257646" y="2437359"/>
                <a:ext cx="3271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</a:rPr>
                  <a:t>: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77446A-B7EA-A49B-44AF-686B14D7DF03}"/>
              </a:ext>
            </a:extLst>
          </p:cNvPr>
          <p:cNvGrpSpPr/>
          <p:nvPr/>
        </p:nvGrpSpPr>
        <p:grpSpPr>
          <a:xfrm>
            <a:off x="1173528" y="3755034"/>
            <a:ext cx="3297193" cy="369332"/>
            <a:chOff x="1173528" y="3755034"/>
            <a:chExt cx="3297193" cy="369332"/>
          </a:xfrm>
        </p:grpSpPr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D8AB9944-E2D1-BA14-2EEA-10CD87D17B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721" y="3958350"/>
              <a:ext cx="1656000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DA076A-35A0-C346-6254-046EC9EBEAFE}"/>
                </a:ext>
              </a:extLst>
            </p:cNvPr>
            <p:cNvSpPr txBox="1"/>
            <p:nvPr/>
          </p:nvSpPr>
          <p:spPr>
            <a:xfrm>
              <a:off x="1173528" y="3755034"/>
              <a:ext cx="1549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666666"/>
                  </a:solidFill>
                </a:rPr>
                <a:t>Absorption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2C1423-76D1-899C-4F1F-267DE58B7EC8}"/>
              </a:ext>
            </a:extLst>
          </p:cNvPr>
          <p:cNvGrpSpPr/>
          <p:nvPr/>
        </p:nvGrpSpPr>
        <p:grpSpPr>
          <a:xfrm>
            <a:off x="1171771" y="4012815"/>
            <a:ext cx="4472034" cy="369332"/>
            <a:chOff x="1171771" y="4012815"/>
            <a:chExt cx="4472034" cy="369332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45D36F25-8839-62AC-3F25-281D60580A58}"/>
                </a:ext>
              </a:extLst>
            </p:cNvPr>
            <p:cNvCxnSpPr>
              <a:cxnSpLocks/>
            </p:cNvCxnSpPr>
            <p:nvPr/>
          </p:nvCxnSpPr>
          <p:spPr>
            <a:xfrm>
              <a:off x="2876215" y="4227752"/>
              <a:ext cx="2767590" cy="0"/>
            </a:xfrm>
            <a:prstGeom prst="straightConnector1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81FF09-A6F4-562A-E2DB-5D495EAB7AE9}"/>
                </a:ext>
              </a:extLst>
            </p:cNvPr>
            <p:cNvSpPr txBox="1"/>
            <p:nvPr/>
          </p:nvSpPr>
          <p:spPr>
            <a:xfrm>
              <a:off x="1171771" y="4012815"/>
              <a:ext cx="1549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666666"/>
                  </a:solidFill>
                </a:rPr>
                <a:t>Transmission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8D0D3CDF-812D-5516-8911-5D7275BE7B81}"/>
              </a:ext>
            </a:extLst>
          </p:cNvPr>
          <p:cNvSpPr/>
          <p:nvPr/>
        </p:nvSpPr>
        <p:spPr>
          <a:xfrm>
            <a:off x="2700707" y="3601233"/>
            <a:ext cx="178130" cy="1781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5A4540E-EAD1-4BFA-A473-9AF7D2180A32}"/>
              </a:ext>
            </a:extLst>
          </p:cNvPr>
          <p:cNvSpPr/>
          <p:nvPr/>
        </p:nvSpPr>
        <p:spPr>
          <a:xfrm>
            <a:off x="2700707" y="3866773"/>
            <a:ext cx="178130" cy="1781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55E87E-DD01-F1ED-8DD9-372054AEDA01}"/>
              </a:ext>
            </a:extLst>
          </p:cNvPr>
          <p:cNvSpPr/>
          <p:nvPr/>
        </p:nvSpPr>
        <p:spPr>
          <a:xfrm>
            <a:off x="2702844" y="4132313"/>
            <a:ext cx="178130" cy="1781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B29047-ED3A-3BF1-6A5C-D0B07E458C47}"/>
              </a:ext>
            </a:extLst>
          </p:cNvPr>
          <p:cNvSpPr txBox="1"/>
          <p:nvPr/>
        </p:nvSpPr>
        <p:spPr>
          <a:xfrm>
            <a:off x="1948500" y="2850843"/>
            <a:ext cx="154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Neutrons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197D-B966-2D80-A2C5-941F6B5401AB}"/>
                  </a:ext>
                </a:extLst>
              </p:cNvPr>
              <p:cNvSpPr txBox="1"/>
              <p:nvPr/>
            </p:nvSpPr>
            <p:spPr>
              <a:xfrm>
                <a:off x="3642721" y="4699568"/>
                <a:ext cx="18606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v-SE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sv-SE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sv-SE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sv-SE" dirty="0">
                    <a:solidFill>
                      <a:srgbClr val="FF0000"/>
                    </a:solidFill>
                  </a:rPr>
                  <a:t>Scattering</a:t>
                </a:r>
                <a:endParaRPr lang="sv-SE" i="1" dirty="0">
                  <a:solidFill>
                    <a:srgbClr val="666666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v-SE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sv-SE" b="0" i="0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sv-SE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aseline="-25000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>
                    <a:solidFill>
                      <a:srgbClr val="00B050"/>
                    </a:solidFill>
                  </a:rPr>
                  <a:t>Absorption</a:t>
                </a:r>
                <a:endParaRPr lang="en-US" dirty="0">
                  <a:solidFill>
                    <a:srgbClr val="666666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v-SE" i="1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b="0" i="1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sv-SE" b="0" i="0" dirty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sv-S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aseline="-25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Transmission</a:t>
                </a:r>
                <a:endParaRPr lang="en-US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197D-B966-2D80-A2C5-941F6B540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721" y="4699568"/>
                <a:ext cx="1860683" cy="923330"/>
              </a:xfrm>
              <a:prstGeom prst="rect">
                <a:avLst/>
              </a:prstGeom>
              <a:blipFill>
                <a:blip r:embed="rId6"/>
                <a:stretch>
                  <a:fillRect t="-5479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5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128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10A4F05-8B1C-B1BC-C260-9016CB91FB99}"/>
              </a:ext>
            </a:extLst>
          </p:cNvPr>
          <p:cNvGrpSpPr/>
          <p:nvPr/>
        </p:nvGrpSpPr>
        <p:grpSpPr>
          <a:xfrm>
            <a:off x="7940792" y="1611345"/>
            <a:ext cx="1276598" cy="1276598"/>
            <a:chOff x="3815004" y="3327531"/>
            <a:chExt cx="1276598" cy="1276598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7EDFE0D-6B9D-FFDD-63AC-54F22531AEDA}"/>
                </a:ext>
              </a:extLst>
            </p:cNvPr>
            <p:cNvSpPr/>
            <p:nvPr/>
          </p:nvSpPr>
          <p:spPr>
            <a:xfrm>
              <a:off x="3815004" y="3327531"/>
              <a:ext cx="1276598" cy="1276598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A8D80C2-012B-BD55-13AE-1D969BAC6B36}"/>
                </a:ext>
              </a:extLst>
            </p:cNvPr>
            <p:cNvSpPr/>
            <p:nvPr/>
          </p:nvSpPr>
          <p:spPr>
            <a:xfrm>
              <a:off x="4035549" y="3592098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675D6A5-B54C-2220-346F-D3DB5AA0DF03}"/>
                </a:ext>
              </a:extLst>
            </p:cNvPr>
            <p:cNvSpPr/>
            <p:nvPr/>
          </p:nvSpPr>
          <p:spPr>
            <a:xfrm>
              <a:off x="4141471" y="4294183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0389F73-3F90-EE60-FFCA-A8CC6BA1B5B3}"/>
                </a:ext>
              </a:extLst>
            </p:cNvPr>
            <p:cNvSpPr/>
            <p:nvPr/>
          </p:nvSpPr>
          <p:spPr>
            <a:xfrm>
              <a:off x="4367208" y="3862053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0769395-2768-F85A-9E59-8FCCAA414609}"/>
                </a:ext>
              </a:extLst>
            </p:cNvPr>
            <p:cNvSpPr/>
            <p:nvPr/>
          </p:nvSpPr>
          <p:spPr>
            <a:xfrm>
              <a:off x="4712018" y="3461779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BF2CCBE-90E2-8160-DBB8-6EE6F238EA9A}"/>
                </a:ext>
              </a:extLst>
            </p:cNvPr>
            <p:cNvSpPr/>
            <p:nvPr/>
          </p:nvSpPr>
          <p:spPr>
            <a:xfrm>
              <a:off x="4634615" y="4028006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77DEDD-5E51-D1C2-9871-F10E70F77959}"/>
                </a:ext>
              </a:extLst>
            </p:cNvPr>
            <p:cNvSpPr/>
            <p:nvPr/>
          </p:nvSpPr>
          <p:spPr>
            <a:xfrm>
              <a:off x="4474087" y="3584800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FE72AB3-5782-5B8F-AB92-AC467B33B8E2}"/>
                </a:ext>
              </a:extLst>
            </p:cNvPr>
            <p:cNvSpPr/>
            <p:nvPr/>
          </p:nvSpPr>
          <p:spPr>
            <a:xfrm>
              <a:off x="4712018" y="3783073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898E2C2-98FB-E8AA-E809-715F62063782}"/>
                </a:ext>
              </a:extLst>
            </p:cNvPr>
            <p:cNvSpPr/>
            <p:nvPr/>
          </p:nvSpPr>
          <p:spPr>
            <a:xfrm>
              <a:off x="3912976" y="4028006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53C4CA-3DD5-947C-4D10-241711161136}"/>
                </a:ext>
              </a:extLst>
            </p:cNvPr>
            <p:cNvSpPr/>
            <p:nvPr/>
          </p:nvSpPr>
          <p:spPr>
            <a:xfrm>
              <a:off x="4688056" y="4293082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5079734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903D836-DB6F-E967-9370-5FC6141440A6}"/>
              </a:ext>
            </a:extLst>
          </p:cNvPr>
          <p:cNvSpPr txBox="1"/>
          <p:nvPr/>
        </p:nvSpPr>
        <p:spPr>
          <a:xfrm>
            <a:off x="1154588" y="922712"/>
            <a:ext cx="3818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Neutron Spectroscopy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A489F6-F38C-DFCF-D846-7426C77928E8}"/>
              </a:ext>
            </a:extLst>
          </p:cNvPr>
          <p:cNvGrpSpPr/>
          <p:nvPr/>
        </p:nvGrpSpPr>
        <p:grpSpPr>
          <a:xfrm>
            <a:off x="5884857" y="3418401"/>
            <a:ext cx="5203434" cy="3107794"/>
            <a:chOff x="5884857" y="42893"/>
            <a:chExt cx="5203434" cy="3107794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61AE37A5-E898-57DA-6BBD-C1F82750E06C}"/>
                </a:ext>
              </a:extLst>
            </p:cNvPr>
            <p:cNvGrpSpPr/>
            <p:nvPr/>
          </p:nvGrpSpPr>
          <p:grpSpPr>
            <a:xfrm>
              <a:off x="5884857" y="265373"/>
              <a:ext cx="5203434" cy="2885314"/>
              <a:chOff x="169368" y="1536340"/>
              <a:chExt cx="5203434" cy="2885314"/>
            </a:xfrm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0BD75E93-1A1C-0967-CEAF-4753CC8E75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516" t="12114" r="56163" b="17988"/>
              <a:stretch/>
            </p:blipFill>
            <p:spPr>
              <a:xfrm>
                <a:off x="859755" y="1730114"/>
                <a:ext cx="4304415" cy="224049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7C76A6DD-3FBD-81EE-E5FF-2B1BFA8A45CF}"/>
                      </a:ext>
                    </a:extLst>
                  </p:cNvPr>
                  <p:cNvSpPr txBox="1"/>
                  <p:nvPr/>
                </p:nvSpPr>
                <p:spPr>
                  <a:xfrm>
                    <a:off x="1911397" y="4113877"/>
                    <a:ext cx="273991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CMU Serif Roman" panose="02000603000000000000" pitchFamily="2" charset="0"/>
                        <a:ea typeface="CMU Serif Roman" panose="02000603000000000000" pitchFamily="2" charset="0"/>
                        <a:cs typeface="CMU Serif Roman" panose="02000603000000000000" pitchFamily="2" charset="0"/>
                      </a:rPr>
                      <a:t>Energy transfer </a:t>
                    </a:r>
                    <a14:m>
                      <m:oMath xmlns:m="http://schemas.openxmlformats.org/officeDocument/2006/math"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ℏ</m:t>
                        </m:r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𝜔</m:t>
                        </m:r>
                      </m:oMath>
                    </a14:m>
                    <a:r>
                      <a:rPr lang="en-US" sz="1400" dirty="0">
                        <a:latin typeface="CMU Serif Roman" panose="02000603000000000000" pitchFamily="2" charset="0"/>
                        <a:ea typeface="CMU Serif Roman" panose="02000603000000000000" pitchFamily="2" charset="0"/>
                        <a:cs typeface="CMU Serif Roman" panose="02000603000000000000" pitchFamily="2" charset="0"/>
                      </a:rPr>
                      <a:t> (meV)</a:t>
                    </a:r>
                  </a:p>
                </p:txBody>
              </p:sp>
            </mc:Choice>
            <mc:Fallback xmlns="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7C76A6DD-3FBD-81EE-E5FF-2B1BFA8A45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1397" y="4113877"/>
                    <a:ext cx="2739912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61" t="-3846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0954BAD-E5C9-99A9-F94A-8D7652C53C9A}"/>
                  </a:ext>
                </a:extLst>
              </p:cNvPr>
              <p:cNvSpPr txBox="1"/>
              <p:nvPr/>
            </p:nvSpPr>
            <p:spPr>
              <a:xfrm>
                <a:off x="834218" y="3899884"/>
                <a:ext cx="453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-50             -25              0               25             50</a:t>
                </a:r>
                <a:endPara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47FA215-CE8A-1944-62E8-733D037301E5}"/>
                  </a:ext>
                </a:extLst>
              </p:cNvPr>
              <p:cNvSpPr txBox="1"/>
              <p:nvPr/>
            </p:nvSpPr>
            <p:spPr>
              <a:xfrm>
                <a:off x="169368" y="1536340"/>
                <a:ext cx="797940" cy="2483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12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10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8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6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4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2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0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237BCF-2945-620C-16D5-3E12314EA8A8}"/>
                </a:ext>
              </a:extLst>
            </p:cNvPr>
            <p:cNvSpPr txBox="1"/>
            <p:nvPr/>
          </p:nvSpPr>
          <p:spPr>
            <a:xfrm rot="16200000">
              <a:off x="4847326" y="1258960"/>
              <a:ext cx="2739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Momentum transfer </a:t>
              </a:r>
              <a:r>
                <a:rPr lang="sv-SE" sz="140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Q</a:t>
              </a:r>
              <a:r>
                <a:rPr lang="sv-SE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 </a:t>
              </a: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(Å</a:t>
              </a:r>
              <a:r>
                <a:rPr lang="en-US" sz="1400" baseline="30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-1</a:t>
              </a: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BE601F-94AC-8F23-C84E-96E8F62641CF}"/>
              </a:ext>
            </a:extLst>
          </p:cNvPr>
          <p:cNvGrpSpPr/>
          <p:nvPr/>
        </p:nvGrpSpPr>
        <p:grpSpPr>
          <a:xfrm>
            <a:off x="7267358" y="1661363"/>
            <a:ext cx="2537158" cy="588281"/>
            <a:chOff x="2814721" y="3092882"/>
            <a:chExt cx="2537158" cy="58828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8ABAE4D-084C-4ABF-6A59-BEE67DC51C35}"/>
                </a:ext>
              </a:extLst>
            </p:cNvPr>
            <p:cNvCxnSpPr>
              <a:cxnSpLocks/>
            </p:cNvCxnSpPr>
            <p:nvPr/>
          </p:nvCxnSpPr>
          <p:spPr>
            <a:xfrm>
              <a:off x="2814721" y="3681163"/>
              <a:ext cx="13320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D7B9AEE-2710-AD86-8E97-A66510458D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7628" y="3092882"/>
              <a:ext cx="1174251" cy="55601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55B37299-A6CF-4697-6C9C-E0767CEAAC77}"/>
              </a:ext>
            </a:extLst>
          </p:cNvPr>
          <p:cNvSpPr/>
          <p:nvPr/>
        </p:nvSpPr>
        <p:spPr>
          <a:xfrm>
            <a:off x="7153344" y="2150258"/>
            <a:ext cx="178130" cy="1781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25B97F-E408-5B6F-B250-E308CF573248}"/>
                  </a:ext>
                </a:extLst>
              </p:cNvPr>
              <p:cNvSpPr txBox="1"/>
              <p:nvPr/>
            </p:nvSpPr>
            <p:spPr>
              <a:xfrm>
                <a:off x="9666465" y="1258721"/>
                <a:ext cx="1105735" cy="693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sv-SE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sv-SE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dΩ</m:t>
                          </m:r>
                          <m:sSub>
                            <m:sSubPr>
                              <m:ctrlP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sv-SE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sv-SE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25B97F-E408-5B6F-B250-E308CF573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465" y="1258721"/>
                <a:ext cx="1105735" cy="693460"/>
              </a:xfrm>
              <a:prstGeom prst="rect">
                <a:avLst/>
              </a:prstGeom>
              <a:blipFill>
                <a:blip r:embed="rId5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57C7C61-6623-723F-9F82-7D21A32DA198}"/>
              </a:ext>
            </a:extLst>
          </p:cNvPr>
          <p:cNvSpPr txBox="1"/>
          <p:nvPr/>
        </p:nvSpPr>
        <p:spPr>
          <a:xfrm>
            <a:off x="1103709" y="1438102"/>
            <a:ext cx="49087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In neutron spectroscopy two parameters are measured: </a:t>
            </a:r>
            <a:r>
              <a:rPr lang="en-US" sz="1600" b="1" dirty="0">
                <a:solidFill>
                  <a:srgbClr val="666666"/>
                </a:solidFill>
              </a:rPr>
              <a:t>scattering angle</a:t>
            </a:r>
            <a:r>
              <a:rPr lang="en-US" sz="1600" dirty="0">
                <a:solidFill>
                  <a:srgbClr val="666666"/>
                </a:solidFill>
              </a:rPr>
              <a:t> and </a:t>
            </a:r>
            <a:r>
              <a:rPr lang="en-US" sz="1600" b="1" dirty="0">
                <a:solidFill>
                  <a:srgbClr val="666666"/>
                </a:solidFill>
              </a:rPr>
              <a:t>energy change</a:t>
            </a:r>
          </a:p>
          <a:p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This is typically presented in a two-dimensional plot showing </a:t>
            </a:r>
            <a:r>
              <a:rPr lang="en-US" sz="1600" b="1" dirty="0">
                <a:solidFill>
                  <a:srgbClr val="666666"/>
                </a:solidFill>
              </a:rPr>
              <a:t>energy- </a:t>
            </a:r>
            <a:r>
              <a:rPr lang="en-US" sz="1600" dirty="0">
                <a:solidFill>
                  <a:srgbClr val="666666"/>
                </a:solidFill>
              </a:rPr>
              <a:t>and </a:t>
            </a:r>
            <a:r>
              <a:rPr lang="en-US" sz="1600" b="1" dirty="0">
                <a:solidFill>
                  <a:srgbClr val="666666"/>
                </a:solidFill>
              </a:rPr>
              <a:t>momentum transfer</a:t>
            </a:r>
          </a:p>
          <a:p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78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5079734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6164854" cy="365125"/>
          </a:xfrm>
        </p:spPr>
        <p:txBody>
          <a:bodyPr/>
          <a:lstStyle/>
          <a:p>
            <a:r>
              <a:rPr lang="en-GB" dirty="0"/>
              <a:t>Development of a boron-10 based Multi-Grid Detector for Neutron Spectroscopy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2023-05-26</a:t>
            </a:fld>
            <a:endParaRPr lang="sv-SE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903D836-DB6F-E967-9370-5FC6141440A6}"/>
              </a:ext>
            </a:extLst>
          </p:cNvPr>
          <p:cNvSpPr txBox="1"/>
          <p:nvPr/>
        </p:nvSpPr>
        <p:spPr>
          <a:xfrm>
            <a:off x="1154588" y="922712"/>
            <a:ext cx="3818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Neutron Spectroscopy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03E36-69CF-71F3-E3AD-B5D32158A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827" y="3396980"/>
            <a:ext cx="4627775" cy="29791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EA489F6-F38C-DFCF-D846-7426C77928E8}"/>
              </a:ext>
            </a:extLst>
          </p:cNvPr>
          <p:cNvGrpSpPr/>
          <p:nvPr/>
        </p:nvGrpSpPr>
        <p:grpSpPr>
          <a:xfrm>
            <a:off x="5884857" y="42893"/>
            <a:ext cx="5203434" cy="3107794"/>
            <a:chOff x="5884857" y="42893"/>
            <a:chExt cx="5203434" cy="3107794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61AE37A5-E898-57DA-6BBD-C1F82750E06C}"/>
                </a:ext>
              </a:extLst>
            </p:cNvPr>
            <p:cNvGrpSpPr/>
            <p:nvPr/>
          </p:nvGrpSpPr>
          <p:grpSpPr>
            <a:xfrm>
              <a:off x="5884857" y="265373"/>
              <a:ext cx="5203434" cy="2885314"/>
              <a:chOff x="169368" y="1536340"/>
              <a:chExt cx="5203434" cy="2885314"/>
            </a:xfrm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0BD75E93-1A1C-0967-CEAF-4753CC8E75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516" t="12114" r="56163" b="17988"/>
              <a:stretch/>
            </p:blipFill>
            <p:spPr>
              <a:xfrm>
                <a:off x="859755" y="1730114"/>
                <a:ext cx="4304415" cy="224049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7C76A6DD-3FBD-81EE-E5FF-2B1BFA8A45CF}"/>
                      </a:ext>
                    </a:extLst>
                  </p:cNvPr>
                  <p:cNvSpPr txBox="1"/>
                  <p:nvPr/>
                </p:nvSpPr>
                <p:spPr>
                  <a:xfrm>
                    <a:off x="1911397" y="4113877"/>
                    <a:ext cx="273991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CMU Serif Roman" panose="02000603000000000000" pitchFamily="2" charset="0"/>
                        <a:ea typeface="CMU Serif Roman" panose="02000603000000000000" pitchFamily="2" charset="0"/>
                        <a:cs typeface="CMU Serif Roman" panose="02000603000000000000" pitchFamily="2" charset="0"/>
                      </a:rPr>
                      <a:t>Energy transfer </a:t>
                    </a:r>
                    <a14:m>
                      <m:oMath xmlns:m="http://schemas.openxmlformats.org/officeDocument/2006/math"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ℏ</m:t>
                        </m:r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𝜔</m:t>
                        </m:r>
                      </m:oMath>
                    </a14:m>
                    <a:r>
                      <a:rPr lang="en-US" sz="1400" dirty="0">
                        <a:latin typeface="CMU Serif Roman" panose="02000603000000000000" pitchFamily="2" charset="0"/>
                        <a:ea typeface="CMU Serif Roman" panose="02000603000000000000" pitchFamily="2" charset="0"/>
                        <a:cs typeface="CMU Serif Roman" panose="02000603000000000000" pitchFamily="2" charset="0"/>
                      </a:rPr>
                      <a:t> (meV)</a:t>
                    </a:r>
                  </a:p>
                </p:txBody>
              </p:sp>
            </mc:Choice>
            <mc:Fallback xmlns="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7C76A6DD-3FBD-81EE-E5FF-2B1BFA8A45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1397" y="4113877"/>
                    <a:ext cx="2739912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61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0954BAD-E5C9-99A9-F94A-8D7652C53C9A}"/>
                  </a:ext>
                </a:extLst>
              </p:cNvPr>
              <p:cNvSpPr txBox="1"/>
              <p:nvPr/>
            </p:nvSpPr>
            <p:spPr>
              <a:xfrm>
                <a:off x="834218" y="3899884"/>
                <a:ext cx="4538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-50             -25              0               25             50</a:t>
                </a:r>
                <a:endPara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47FA215-CE8A-1944-62E8-733D037301E5}"/>
                  </a:ext>
                </a:extLst>
              </p:cNvPr>
              <p:cNvSpPr txBox="1"/>
              <p:nvPr/>
            </p:nvSpPr>
            <p:spPr>
              <a:xfrm>
                <a:off x="169368" y="1536340"/>
                <a:ext cx="797940" cy="2483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12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10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8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6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4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2</a:t>
                </a:r>
              </a:p>
              <a:p>
                <a:pPr algn="r">
                  <a:lnSpc>
                    <a:spcPts val="2680"/>
                  </a:lnSpc>
                </a:pPr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0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237BCF-2945-620C-16D5-3E12314EA8A8}"/>
                </a:ext>
              </a:extLst>
            </p:cNvPr>
            <p:cNvSpPr txBox="1"/>
            <p:nvPr/>
          </p:nvSpPr>
          <p:spPr>
            <a:xfrm rot="16200000">
              <a:off x="4847326" y="1258960"/>
              <a:ext cx="2739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Momentum transfer </a:t>
              </a:r>
              <a:r>
                <a:rPr lang="sv-SE" sz="140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Q</a:t>
              </a:r>
              <a:r>
                <a:rPr lang="sv-SE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 </a:t>
              </a: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(Å</a:t>
              </a:r>
              <a:r>
                <a:rPr lang="en-US" sz="1400" baseline="30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-1</a:t>
              </a: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E772E-7B65-C29F-49FB-A7403A10331C}"/>
              </a:ext>
            </a:extLst>
          </p:cNvPr>
          <p:cNvGrpSpPr/>
          <p:nvPr/>
        </p:nvGrpSpPr>
        <p:grpSpPr>
          <a:xfrm>
            <a:off x="7940792" y="-1608520"/>
            <a:ext cx="1276598" cy="1276598"/>
            <a:chOff x="3815004" y="3327531"/>
            <a:chExt cx="1276598" cy="127659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E2BB85A-1194-D244-0ED7-0F13C2DA3A63}"/>
                </a:ext>
              </a:extLst>
            </p:cNvPr>
            <p:cNvSpPr/>
            <p:nvPr/>
          </p:nvSpPr>
          <p:spPr>
            <a:xfrm>
              <a:off x="3815004" y="3327531"/>
              <a:ext cx="1276598" cy="1276598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8BC941D-48ED-6F92-AB64-08AA3EDF9726}"/>
                </a:ext>
              </a:extLst>
            </p:cNvPr>
            <p:cNvSpPr/>
            <p:nvPr/>
          </p:nvSpPr>
          <p:spPr>
            <a:xfrm>
              <a:off x="4035549" y="3592098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20DAEC-1787-7706-164B-C3CB2E48F3F3}"/>
                </a:ext>
              </a:extLst>
            </p:cNvPr>
            <p:cNvSpPr/>
            <p:nvPr/>
          </p:nvSpPr>
          <p:spPr>
            <a:xfrm>
              <a:off x="4141471" y="4294183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10AAB7-4FA3-05F6-B379-47887D454FF5}"/>
                </a:ext>
              </a:extLst>
            </p:cNvPr>
            <p:cNvSpPr/>
            <p:nvPr/>
          </p:nvSpPr>
          <p:spPr>
            <a:xfrm>
              <a:off x="4367208" y="3862053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6822A33-4DBC-9A31-F3FC-AB4D065AB7E7}"/>
                </a:ext>
              </a:extLst>
            </p:cNvPr>
            <p:cNvSpPr/>
            <p:nvPr/>
          </p:nvSpPr>
          <p:spPr>
            <a:xfrm>
              <a:off x="4712018" y="3461779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BFE6D43-CB1F-2FF8-B56E-86C5CA9BA2EC}"/>
                </a:ext>
              </a:extLst>
            </p:cNvPr>
            <p:cNvSpPr/>
            <p:nvPr/>
          </p:nvSpPr>
          <p:spPr>
            <a:xfrm>
              <a:off x="4634615" y="4028006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B756130-E593-684E-7095-1881EBC79F84}"/>
                </a:ext>
              </a:extLst>
            </p:cNvPr>
            <p:cNvSpPr/>
            <p:nvPr/>
          </p:nvSpPr>
          <p:spPr>
            <a:xfrm>
              <a:off x="4474087" y="3584800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5F5F277-7E90-6B2B-2B5B-944DD4E593D3}"/>
                </a:ext>
              </a:extLst>
            </p:cNvPr>
            <p:cNvSpPr/>
            <p:nvPr/>
          </p:nvSpPr>
          <p:spPr>
            <a:xfrm>
              <a:off x="4712018" y="3783073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A0F7679-7543-1B97-9FAA-F0AB433F167E}"/>
                </a:ext>
              </a:extLst>
            </p:cNvPr>
            <p:cNvSpPr/>
            <p:nvPr/>
          </p:nvSpPr>
          <p:spPr>
            <a:xfrm>
              <a:off x="3912976" y="4028006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C9D64B7-0DF2-CA78-4D60-E0D3CB436621}"/>
                </a:ext>
              </a:extLst>
            </p:cNvPr>
            <p:cNvSpPr/>
            <p:nvPr/>
          </p:nvSpPr>
          <p:spPr>
            <a:xfrm>
              <a:off x="4688056" y="4293082"/>
              <a:ext cx="178130" cy="1781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1B528D-DDFB-213E-FCDF-77EEE97BF1A6}"/>
              </a:ext>
            </a:extLst>
          </p:cNvPr>
          <p:cNvGrpSpPr/>
          <p:nvPr/>
        </p:nvGrpSpPr>
        <p:grpSpPr>
          <a:xfrm>
            <a:off x="7267358" y="-1558502"/>
            <a:ext cx="2537158" cy="588281"/>
            <a:chOff x="2814721" y="3092882"/>
            <a:chExt cx="2537158" cy="588281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4131B5-96CF-ED87-B2EE-2442A9273DC2}"/>
                </a:ext>
              </a:extLst>
            </p:cNvPr>
            <p:cNvCxnSpPr>
              <a:cxnSpLocks/>
            </p:cNvCxnSpPr>
            <p:nvPr/>
          </p:nvCxnSpPr>
          <p:spPr>
            <a:xfrm>
              <a:off x="2814721" y="3681163"/>
              <a:ext cx="13320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77F96C3-1B2E-8AF4-920D-B9D9873A75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7628" y="3092882"/>
              <a:ext cx="1174251" cy="55601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394218BC-A271-C0DD-FE8D-C30BCB15DE27}"/>
              </a:ext>
            </a:extLst>
          </p:cNvPr>
          <p:cNvSpPr/>
          <p:nvPr/>
        </p:nvSpPr>
        <p:spPr>
          <a:xfrm>
            <a:off x="7153344" y="-1069607"/>
            <a:ext cx="178130" cy="1781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CBB35C-F60F-78B6-4A02-613EE95F5CEB}"/>
                  </a:ext>
                </a:extLst>
              </p:cNvPr>
              <p:cNvSpPr txBox="1"/>
              <p:nvPr/>
            </p:nvSpPr>
            <p:spPr>
              <a:xfrm>
                <a:off x="9666465" y="-1961144"/>
                <a:ext cx="1105735" cy="693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sv-SE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sv-SE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dΩ</m:t>
                          </m:r>
                          <m:sSub>
                            <m:sSubPr>
                              <m:ctrlP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sv-SE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sv-SE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sv-SE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CBB35C-F60F-78B6-4A02-613EE95F5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465" y="-1961144"/>
                <a:ext cx="1105735" cy="6934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1469BEA0-8999-B6A3-C184-67C144EC5E07}"/>
              </a:ext>
            </a:extLst>
          </p:cNvPr>
          <p:cNvSpPr txBox="1"/>
          <p:nvPr/>
        </p:nvSpPr>
        <p:spPr>
          <a:xfrm>
            <a:off x="1103709" y="1438102"/>
            <a:ext cx="490878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666666"/>
              </a:solidFill>
            </a:endParaRPr>
          </a:p>
          <a:p>
            <a:endParaRPr lang="en-US" sz="1600" b="1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This spectra is </a:t>
            </a:r>
            <a:r>
              <a:rPr lang="en-US" sz="1600" b="1" dirty="0">
                <a:solidFill>
                  <a:srgbClr val="666666"/>
                </a:solidFill>
              </a:rPr>
              <a:t>material dependent</a:t>
            </a:r>
            <a:r>
              <a:rPr lang="en-US" sz="1600" dirty="0">
                <a:solidFill>
                  <a:srgbClr val="666666"/>
                </a:solidFill>
              </a:rPr>
              <a:t>, where the probable region is limited by incident</a:t>
            </a:r>
            <a:r>
              <a:rPr lang="en-US" sz="1600" b="1" dirty="0">
                <a:solidFill>
                  <a:srgbClr val="666666"/>
                </a:solidFill>
              </a:rPr>
              <a:t> neutron energy </a:t>
            </a:r>
            <a:r>
              <a:rPr lang="en-US" sz="1600" dirty="0">
                <a:solidFill>
                  <a:srgbClr val="666666"/>
                </a:solidFill>
              </a:rPr>
              <a:t>and the </a:t>
            </a:r>
            <a:r>
              <a:rPr lang="en-US" sz="1600" b="1" dirty="0">
                <a:solidFill>
                  <a:srgbClr val="666666"/>
                </a:solidFill>
              </a:rPr>
              <a:t>detectable scattering angles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6367</TotalTime>
  <Words>4616</Words>
  <Application>Microsoft Macintosh PowerPoint</Application>
  <PresentationFormat>Widescreen</PresentationFormat>
  <Paragraphs>1181</Paragraphs>
  <Slides>65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Arial</vt:lpstr>
      <vt:lpstr>Calibri</vt:lpstr>
      <vt:lpstr>Cambria Math</vt:lpstr>
      <vt:lpstr>CMU Serif Roman</vt:lpstr>
      <vt:lpstr>LMRoman12</vt:lpstr>
      <vt:lpstr>LMSans12</vt:lpstr>
      <vt:lpstr>Segoe UI</vt:lpstr>
      <vt:lpstr>Segoe UI Light</vt:lpstr>
      <vt:lpstr>Segoe UI Semibold</vt:lpstr>
      <vt:lpstr>Wingdings</vt:lpstr>
      <vt:lpstr>Office-tema</vt:lpstr>
      <vt:lpstr>Development of a boron-10 based Multi-Grid Detector for Neutron Spectroscopy</vt:lpstr>
      <vt:lpstr>Agenda</vt:lpstr>
      <vt:lpstr>PowerPoint Presentation</vt:lpstr>
      <vt:lpstr>1. Introduction</vt:lpstr>
      <vt:lpstr>1. Introduction</vt:lpstr>
      <vt:lpstr>1. Introduction</vt:lpstr>
      <vt:lpstr>1. Introduction</vt:lpstr>
      <vt:lpstr>1. Introduction</vt:lpstr>
      <vt:lpstr>1. Introduction</vt:lpstr>
      <vt:lpstr>1. Introduction</vt:lpstr>
      <vt:lpstr>1. Introduction</vt:lpstr>
      <vt:lpstr>1. Introduction</vt:lpstr>
      <vt:lpstr>PowerPoint Presentation</vt:lpstr>
      <vt:lpstr>2. The Multi-Grid Detector</vt:lpstr>
      <vt:lpstr>2. The Multi-Grid Detector</vt:lpstr>
      <vt:lpstr>2. The Multi-Grid Detector</vt:lpstr>
      <vt:lpstr>2. The Multi-Grid Detector</vt:lpstr>
      <vt:lpstr>2. The Multi-Grid Detector</vt:lpstr>
      <vt:lpstr>2. The Multi-Grid detector</vt:lpstr>
      <vt:lpstr>2. The Multi-Grid detector</vt:lpstr>
      <vt:lpstr>2. The Multi-Grid detector</vt:lpstr>
      <vt:lpstr>PowerPoint Presentation</vt:lpstr>
      <vt:lpstr>3. Shielding investigation</vt:lpstr>
      <vt:lpstr>3. Shielding investigation</vt:lpstr>
      <vt:lpstr>3. Shielding investigation</vt:lpstr>
      <vt:lpstr>3. Shielding investigation</vt:lpstr>
      <vt:lpstr>3. Shielding investigation</vt:lpstr>
      <vt:lpstr>3. Shielding investigation</vt:lpstr>
      <vt:lpstr>3. Shielding investigation</vt:lpstr>
      <vt:lpstr>3. Shielding investigation</vt:lpstr>
      <vt:lpstr>3. Shielding investigation</vt:lpstr>
      <vt:lpstr>3. Shielding investigation</vt:lpstr>
      <vt:lpstr>3. Shielding investigation</vt:lpstr>
      <vt:lpstr>3. Shielding investigation</vt:lpstr>
      <vt:lpstr>PowerPoint Presentation</vt:lpstr>
      <vt:lpstr>4. V20 measurements</vt:lpstr>
      <vt:lpstr>4. V20 measurements</vt:lpstr>
      <vt:lpstr>4. V20 measurements</vt:lpstr>
      <vt:lpstr>4. V20 measurements</vt:lpstr>
      <vt:lpstr>4. V20 measurements</vt:lpstr>
      <vt:lpstr>4. V20 measurements</vt:lpstr>
      <vt:lpstr>4. V20 measurements</vt:lpstr>
      <vt:lpstr>4. V20 measurements</vt:lpstr>
      <vt:lpstr>4. V20 measurements</vt:lpstr>
      <vt:lpstr>4. V20 measurements</vt:lpstr>
      <vt:lpstr>4. V20 measurements</vt:lpstr>
      <vt:lpstr>4. V20 measurements</vt:lpstr>
      <vt:lpstr>4. V20 measurements</vt:lpstr>
      <vt:lpstr>4. V20 measurements</vt:lpstr>
      <vt:lpstr>4. V20 measurements</vt:lpstr>
      <vt:lpstr>4. V20 measurements</vt:lpstr>
      <vt:lpstr>5. V20 measurements</vt:lpstr>
      <vt:lpstr>PowerPoint Presentation</vt:lpstr>
      <vt:lpstr>5. LET measurements</vt:lpstr>
      <vt:lpstr>5. LET measurements</vt:lpstr>
      <vt:lpstr>5. LET measurements</vt:lpstr>
      <vt:lpstr>5. LET measurements</vt:lpstr>
      <vt:lpstr>5. LET measurements</vt:lpstr>
      <vt:lpstr>5. LET measurements</vt:lpstr>
      <vt:lpstr>5. LET measurements</vt:lpstr>
      <vt:lpstr>5. LET measurements</vt:lpstr>
      <vt:lpstr>5. LET measurements</vt:lpstr>
      <vt:lpstr>PowerPoint Presentation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the boron-10 based Multi-Grid Detector for Neutron Spectroscopy</dc:title>
  <dc:creator>Microsoft Office User</dc:creator>
  <cp:lastModifiedBy>Microsoft Office User</cp:lastModifiedBy>
  <cp:revision>74</cp:revision>
  <cp:lastPrinted>2019-03-08T10:27:30Z</cp:lastPrinted>
  <dcterms:created xsi:type="dcterms:W3CDTF">2023-04-17T09:42:55Z</dcterms:created>
  <dcterms:modified xsi:type="dcterms:W3CDTF">2023-05-26T11:22:52Z</dcterms:modified>
</cp:coreProperties>
</file>