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267" r:id="rId3"/>
    <p:sldId id="272" r:id="rId4"/>
    <p:sldId id="291" r:id="rId5"/>
    <p:sldId id="278" r:id="rId6"/>
    <p:sldId id="289" r:id="rId7"/>
    <p:sldId id="292" r:id="rId8"/>
    <p:sldId id="29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77" r:id="rId18"/>
    <p:sldId id="274" r:id="rId19"/>
    <p:sldId id="268" r:id="rId20"/>
    <p:sldId id="275" r:id="rId21"/>
    <p:sldId id="271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FF7D00"/>
    <a:srgbClr val="004D35"/>
    <a:srgbClr val="CCCCCC"/>
    <a:srgbClr val="FECC99"/>
    <a:srgbClr val="FEE6CC"/>
    <a:srgbClr val="CCDFDB"/>
    <a:srgbClr val="E5F0EC"/>
    <a:srgbClr val="D7E59A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6405" autoAdjust="0"/>
  </p:normalViewPr>
  <p:slideViewPr>
    <p:cSldViewPr snapToGrid="0" snapToObjects="1">
      <p:cViewPr varScale="1">
        <p:scale>
          <a:sx n="126" d="100"/>
          <a:sy n="126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2023-10-23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7" y="265373"/>
            <a:ext cx="10124273" cy="657339"/>
          </a:xfrm>
        </p:spPr>
        <p:txBody>
          <a:bodyPr/>
          <a:lstStyle/>
          <a:p>
            <a:r>
              <a:rPr lang="en-GB" sz="3600" dirty="0"/>
              <a:t>Approach to managing scope for reliable operation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698970" cy="507076"/>
          </a:xfrm>
        </p:spPr>
        <p:txBody>
          <a:bodyPr/>
          <a:lstStyle/>
          <a:p>
            <a:r>
              <a:rPr lang="en-GB" dirty="0"/>
              <a:t>1 FTE/instrument covering a wide range of scientific and technical domains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6BC021-88AF-AC65-867C-BF049A88B696}"/>
              </a:ext>
            </a:extLst>
          </p:cNvPr>
          <p:cNvSpPr/>
          <p:nvPr/>
        </p:nvSpPr>
        <p:spPr>
          <a:xfrm>
            <a:off x="5288101" y="3350868"/>
            <a:ext cx="1699200" cy="943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9EEA6-AF13-C26E-94BC-BBE587055CFF}"/>
              </a:ext>
            </a:extLst>
          </p:cNvPr>
          <p:cNvSpPr/>
          <p:nvPr/>
        </p:nvSpPr>
        <p:spPr>
          <a:xfrm>
            <a:off x="4015643" y="1792451"/>
            <a:ext cx="1699200" cy="943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Instrument</a:t>
            </a:r>
          </a:p>
          <a:p>
            <a:pPr algn="ctr"/>
            <a:r>
              <a:rPr lang="en-GB" dirty="0"/>
              <a:t>teams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05128-1CE5-30B5-EBC0-C7D07E870AAA}"/>
              </a:ext>
            </a:extLst>
          </p:cNvPr>
          <p:cNvSpPr/>
          <p:nvPr/>
        </p:nvSpPr>
        <p:spPr>
          <a:xfrm>
            <a:off x="6477644" y="1792451"/>
            <a:ext cx="1699200" cy="943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98238-67A3-BBFB-D66D-7B6CA219C4D5}"/>
              </a:ext>
            </a:extLst>
          </p:cNvPr>
          <p:cNvSpPr/>
          <p:nvPr/>
        </p:nvSpPr>
        <p:spPr>
          <a:xfrm>
            <a:off x="6476232" y="4892000"/>
            <a:ext cx="1696375" cy="9386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Scientific collaborations (universities)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4A9B6-84B4-F16E-0752-BA4BFB349096}"/>
              </a:ext>
            </a:extLst>
          </p:cNvPr>
          <p:cNvSpPr/>
          <p:nvPr/>
        </p:nvSpPr>
        <p:spPr>
          <a:xfrm>
            <a:off x="4015643" y="4892000"/>
            <a:ext cx="1696375" cy="9386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DMSC developers teams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AD1F6E-6A33-862C-1191-B3A52842B150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4865243" y="2735651"/>
            <a:ext cx="762801" cy="58752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96F849-39AC-3863-3BC2-4A4287B799B7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6662750" y="2735651"/>
            <a:ext cx="664494" cy="61521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A0F936-268A-10C0-8AF1-017681C526B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4863831" y="4294068"/>
            <a:ext cx="764212" cy="59793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F38D58-4601-51B1-12EE-66585730A99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563958" y="4294068"/>
            <a:ext cx="760462" cy="59793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9E5435-E86B-738E-4A0C-ADDC380F65E9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5714843" y="2264051"/>
            <a:ext cx="76280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CAA648-7A03-493C-3286-A90B48334D02}"/>
              </a:ext>
            </a:extLst>
          </p:cNvPr>
          <p:cNvCxnSpPr>
            <a:cxnSpLocks/>
          </p:cNvCxnSpPr>
          <p:nvPr/>
        </p:nvCxnSpPr>
        <p:spPr>
          <a:xfrm flipV="1">
            <a:off x="7697972" y="2735651"/>
            <a:ext cx="0" cy="211866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62DEB3-63B7-6689-9FDF-B1D829C24F55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H="1">
            <a:off x="5712018" y="5361333"/>
            <a:ext cx="76421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016626A-B3B1-7B52-6492-A0D58E8B8E06}"/>
              </a:ext>
            </a:extLst>
          </p:cNvPr>
          <p:cNvCxnSpPr>
            <a:cxnSpLocks/>
          </p:cNvCxnSpPr>
          <p:nvPr/>
        </p:nvCxnSpPr>
        <p:spPr>
          <a:xfrm>
            <a:off x="4490278" y="2735651"/>
            <a:ext cx="0" cy="215634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BFA45F3-E03F-74C1-0254-A1ECE48F7FA5}"/>
              </a:ext>
            </a:extLst>
          </p:cNvPr>
          <p:cNvSpPr txBox="1"/>
          <p:nvPr/>
        </p:nvSpPr>
        <p:spPr>
          <a:xfrm>
            <a:off x="8331355" y="1688185"/>
            <a:ext cx="3577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Assisting users with getting high impact results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User support (incl. training)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Requirement gathering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User feedback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Research collaborations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2BC226-EB04-29A0-6D14-80E5CD86F44C}"/>
              </a:ext>
            </a:extLst>
          </p:cNvPr>
          <p:cNvSpPr txBox="1"/>
          <p:nvPr/>
        </p:nvSpPr>
        <p:spPr>
          <a:xfrm>
            <a:off x="8250033" y="4854318"/>
            <a:ext cx="2796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Own research program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R&amp;D of new methods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Knowledge transfer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AAE95C-E995-5E4F-802A-2AF98489DBCA}"/>
              </a:ext>
            </a:extLst>
          </p:cNvPr>
          <p:cNvSpPr txBox="1"/>
          <p:nvPr/>
        </p:nvSpPr>
        <p:spPr>
          <a:xfrm>
            <a:off x="513474" y="4887239"/>
            <a:ext cx="3463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Drive development of new methods for user program: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Project manage and product own deliverables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666666"/>
                </a:solidFill>
              </a:rPr>
              <a:t>Requirements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666666"/>
                </a:solidFill>
              </a:rPr>
              <a:t>Testing and validation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4AF572-7CB5-1A9D-0219-A7D5C1FD3A51}"/>
              </a:ext>
            </a:extLst>
          </p:cNvPr>
          <p:cNvSpPr txBox="1"/>
          <p:nvPr/>
        </p:nvSpPr>
        <p:spPr>
          <a:xfrm>
            <a:off x="402163" y="1696426"/>
            <a:ext cx="3575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Main responsible for scientific computing: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Collaboration on user program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Training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Requirement gathering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Data reduction workflows and other configurations / light developments</a:t>
            </a:r>
          </a:p>
        </p:txBody>
      </p:sp>
    </p:spTree>
    <p:extLst>
      <p:ext uri="{BB962C8B-B14F-4D97-AF65-F5344CB8AC3E}">
        <p14:creationId xmlns:p14="http://schemas.microsoft.com/office/powerpoint/2010/main" val="29150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noProof="0" dirty="0"/>
              <a:t>Scope and associate</a:t>
            </a:r>
            <a:r>
              <a:rPr lang="en-GB" sz="3600" dirty="0"/>
              <a:t>d requirements / functions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593479" cy="47680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Facilitate that users generate results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 Facilitate that ESS can support users with generating high impact scientific results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1800" dirty="0"/>
              <a:t>User support with scientific computing from proposal to publication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 Drive development at the DMSC for their specific instrument / techniques / scientific discipline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Develop tailored solutions in collaboration with development teams (e.g. data reduction workflows, GUIs)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 Collaborate with other research organizations (</a:t>
            </a:r>
            <a:r>
              <a:rPr lang="en-US" sz="1800" dirty="0" err="1"/>
              <a:t>Ris</a:t>
            </a:r>
            <a:r>
              <a:rPr lang="en-US" sz="1800" dirty="0"/>
              <a:t> and universities)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 Run own research program (be a user)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7850" y="1572655"/>
            <a:ext cx="4993785" cy="4757807"/>
          </a:xfrm>
        </p:spPr>
        <p:txBody>
          <a:bodyPr/>
          <a:lstStyle/>
          <a:p>
            <a:r>
              <a:rPr lang="en-GB" dirty="0"/>
              <a:t>Act as a subject matter expert in;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</a:t>
            </a:r>
            <a:r>
              <a:rPr lang="en-GB" b="1" dirty="0"/>
              <a:t>Data reduction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</a:t>
            </a:r>
            <a:r>
              <a:rPr lang="en-GB" b="1" dirty="0"/>
              <a:t>Data analysis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Atomistic simulations (DFT, MD, MC, spin dynamics, etc) for describing sample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Instrument simulations (</a:t>
            </a:r>
            <a:r>
              <a:rPr lang="en-GB" dirty="0" err="1"/>
              <a:t>McStas</a:t>
            </a:r>
            <a:r>
              <a:rPr lang="en-GB" dirty="0"/>
              <a:t>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Data Science (incl. ML &amp; AI)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 </a:t>
            </a:r>
            <a:r>
              <a:rPr lang="en-GB" b="1" dirty="0"/>
              <a:t>DMSC solutions and services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 </a:t>
            </a:r>
            <a:r>
              <a:rPr lang="en-GB" dirty="0"/>
              <a:t>Potential collaborations with universities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258400" lvl="1" indent="0">
              <a:buNone/>
            </a:pPr>
            <a:r>
              <a:rPr lang="en-GB" i="1" dirty="0"/>
              <a:t>… and combinations thereof</a:t>
            </a:r>
          </a:p>
          <a:p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5"/>
            <a:ext cx="9360000" cy="657339"/>
          </a:xfrm>
        </p:spPr>
        <p:txBody>
          <a:bodyPr/>
          <a:lstStyle/>
          <a:p>
            <a:r>
              <a:rPr lang="en-GB" sz="2000" dirty="0"/>
              <a:t>Subject matter experts in scientific computing associated with their instrument(s)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0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Projected labour resources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2116159" cy="4768062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FTE per instrument  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Group Leader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FTEs in total</a:t>
            </a: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56709" y="1456515"/>
            <a:ext cx="7645046" cy="5136112"/>
          </a:xfrm>
        </p:spPr>
        <p:txBody>
          <a:bodyPr/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SANS soft matter MD(LOKI)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SANS hard condensed matter incl. magnetism (SKADI)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reflectometry soft matter MD (FREIA)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reflectometry hard condensed matter incl. magnetism (ESTIA)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protein crystallography, data science and atomistic simulations (NMX)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ToF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imaging (ODIN)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tomography (ODIN, BEER, HEIMDAL)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engineering diffraction (BEER)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single crystal diffraction, magnetism, atomistic simulations (MAGIC, DREAM)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powder diffraction and atomistic simulations (DREAM, HEIMDAL)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- 1.5 expert in INS magnetic excitations and spin dynamics simulations (BIFROST, CSPEC, TREX)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- 1.5 expert in INS and DFT for hard condensed matter (BIFROST, CSPEC, TREX)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in QENS and MD simulations (CSPEC, MIRACLES)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- 1 expert VNS and DFT calculations (VESPA)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Need to cover a wide range of techniques and scientific disciplines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41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Projected non-labour resources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need resources for traveling, conferences, schools, etc. 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this is covered by DMSC Administration and Management</a:t>
            </a: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of DMSC: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12000 € / year / scientist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3000 € / year / engineer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non-labour cost scaled up from 2023 forecast to 60 persons in 2028. 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Budget held by DMSC Administration and Management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Non-labour is covered by DMSC Administration </a:t>
            </a:r>
            <a:r>
              <a:rPr lang="en-GB"/>
              <a:t>and Management</a:t>
            </a:r>
            <a:endParaRPr lang="en-GB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37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Benchmarking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815748"/>
            <a:ext cx="4646704" cy="2244056"/>
          </a:xfrm>
        </p:spPr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SNS/HFIR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 8 Computational Instrument Scientists (CIS) and are hiring 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The role has turned out to be highly efficient in interfacing instrument teams and developer teams and has more scope to cover than currently possible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777580"/>
          </a:xfrm>
        </p:spPr>
        <p:txBody>
          <a:bodyPr/>
          <a:lstStyle/>
          <a:p>
            <a:r>
              <a:rPr lang="en-GB" dirty="0"/>
              <a:t>Instrument Data Scientist is a new role providing critical user support and better science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8EB58-8311-D3D7-DA24-8A450AE45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" t="15822" r="2593" b="17899"/>
          <a:stretch/>
        </p:blipFill>
        <p:spPr>
          <a:xfrm>
            <a:off x="6516555" y="1631082"/>
            <a:ext cx="5286469" cy="37201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B08856-9DA4-7BFE-1F1A-40578D061EC6}"/>
              </a:ext>
            </a:extLst>
          </p:cNvPr>
          <p:cNvSpPr txBox="1"/>
          <p:nvPr/>
        </p:nvSpPr>
        <p:spPr>
          <a:xfrm>
            <a:off x="6184451" y="1446416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Joint CIS / IDS forum: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F889E-D437-DE12-E546-406D701549B3}"/>
              </a:ext>
            </a:extLst>
          </p:cNvPr>
          <p:cNvSpPr txBox="1"/>
          <p:nvPr/>
        </p:nvSpPr>
        <p:spPr>
          <a:xfrm>
            <a:off x="1103709" y="4166946"/>
            <a:ext cx="6539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rgbClr val="666666"/>
                </a:solidFill>
              </a:rPr>
              <a:t>STFC – Ada Lovelace Centre </a:t>
            </a:r>
            <a:r>
              <a:rPr lang="en-GB" dirty="0">
                <a:solidFill>
                  <a:srgbClr val="666666"/>
                </a:solidFill>
              </a:rPr>
              <a:t>is adding 100 additional people in the domain of scientific computing, data science and data management in addition to those at the facilities</a:t>
            </a:r>
          </a:p>
          <a:p>
            <a:pPr algn="l"/>
            <a:endParaRPr lang="en-GB" dirty="0">
              <a:solidFill>
                <a:srgbClr val="666666"/>
              </a:solidFill>
            </a:endParaRPr>
          </a:p>
          <a:p>
            <a:pPr algn="l"/>
            <a:r>
              <a:rPr lang="en-GB" b="1" dirty="0">
                <a:solidFill>
                  <a:srgbClr val="666666"/>
                </a:solidFill>
              </a:rPr>
              <a:t>DAPHNE4NFDI </a:t>
            </a:r>
            <a:r>
              <a:rPr lang="en-GB" dirty="0">
                <a:solidFill>
                  <a:srgbClr val="666666"/>
                </a:solidFill>
              </a:rPr>
              <a:t>is a German initiative for developing solutions for photon and neutron sources</a:t>
            </a:r>
          </a:p>
          <a:p>
            <a:pPr algn="l"/>
            <a:endParaRPr lang="en-GB" b="1" dirty="0">
              <a:solidFill>
                <a:srgbClr val="666666"/>
              </a:solidFill>
            </a:endParaRPr>
          </a:p>
          <a:p>
            <a:pPr algn="l"/>
            <a:r>
              <a:rPr lang="en-GB" b="1" dirty="0">
                <a:solidFill>
                  <a:srgbClr val="666666"/>
                </a:solidFill>
              </a:rPr>
              <a:t>EOSC </a:t>
            </a:r>
            <a:r>
              <a:rPr lang="en-GB" dirty="0">
                <a:solidFill>
                  <a:srgbClr val="666666"/>
                </a:solidFill>
              </a:rPr>
              <a:t>is 1 billion € initiative to implement FAIR data in Europe</a:t>
            </a:r>
            <a:endParaRPr lang="en-GB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174313" cy="476806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Instrument Data Scientist is an Instrument Scientist with expert knowledge in scientific computing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level of Instrument Data Scientists is a strategic choice for facilitating better user support and high impact science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experience with the Instrument Data Scientist role is highly positive at both ESS and SNS</a:t>
            </a:r>
          </a:p>
          <a:p>
            <a:pPr marL="72000" indent="-72000"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for driving development</a:t>
            </a:r>
          </a:p>
          <a:p>
            <a:pPr marL="72000" indent="-72000"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for supporting instrument teams</a:t>
            </a:r>
          </a:p>
          <a:p>
            <a:pPr marL="72000" indent="-72000">
              <a:spcBef>
                <a:spcPts val="600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for supporting users generating results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0092" y="1551860"/>
            <a:ext cx="4993785" cy="5030227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become highly successful the Instrument Data Scientists need to work with: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instrument teams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users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developer teams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research environments (universities)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critical for their success that ESS supports that with: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user interactions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strong developer teams and infrastructure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time for research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Instrument Data Scientists are critical for ESS to deliver on its promises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9EF1-CF80-DD4F-45DD-AA735C5E8973}"/>
              </a:ext>
            </a:extLst>
          </p:cNvPr>
          <p:cNvCxnSpPr/>
          <p:nvPr/>
        </p:nvCxnSpPr>
        <p:spPr>
          <a:xfrm>
            <a:off x="6453254" y="1562400"/>
            <a:ext cx="0" cy="4816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674198" cy="2462613"/>
          </a:xfrm>
        </p:spPr>
        <p:txBody>
          <a:bodyPr/>
          <a:lstStyle/>
          <a:p>
            <a:r>
              <a:rPr lang="en-GB" sz="4000" noProof="0" dirty="0"/>
              <a:t>WBS element name</a:t>
            </a:r>
          </a:p>
          <a:p>
            <a:r>
              <a:rPr lang="en-GB" sz="1800" noProof="0">
                <a:solidFill>
                  <a:srgbClr val="FF0000"/>
                </a:solidFill>
              </a:rPr>
              <a:t>– can be </a:t>
            </a:r>
            <a:r>
              <a:rPr lang="en-GB" sz="1800" dirty="0">
                <a:solidFill>
                  <a:srgbClr val="FF0000"/>
                </a:solidFill>
              </a:rPr>
              <a:t>used for </a:t>
            </a:r>
            <a:r>
              <a:rPr lang="en-GB" sz="1800" noProof="0" dirty="0">
                <a:solidFill>
                  <a:srgbClr val="FF0000"/>
                </a:solidFill>
              </a:rPr>
              <a:t>groups within divisions</a:t>
            </a:r>
          </a:p>
          <a:p>
            <a:endParaRPr lang="en-GB" sz="1800" dirty="0"/>
          </a:p>
          <a:p>
            <a:r>
              <a:rPr lang="en-GB" sz="1800" dirty="0"/>
              <a:t>(ESS.1xx.y.z)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24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CCB1AEE-A06D-4938-95DD-62DEE574A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Chapter slide or</a:t>
            </a:r>
          </a:p>
          <a:p>
            <a:r>
              <a:rPr lang="en-GB" dirty="0"/>
              <a:t>a breaker slide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00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headline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Level 1</a:t>
            </a: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eusimod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dolore magna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”tab”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2</a:t>
            </a:r>
          </a:p>
          <a:p>
            <a:pPr marL="360000" lvl="1" indent="-216000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Duis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iriure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hendrerit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vulputate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”Shift + tab”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1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once again</a:t>
            </a:r>
          </a:p>
          <a:p>
            <a:pPr lvl="1"/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Sub-headline to strengthen the headline above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Computational, Modelling, Simulation &amp; Theory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Instrument Data Scientists</a:t>
            </a:r>
            <a:r>
              <a:rPr lang="en-GB" dirty="0"/>
              <a:t>)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(ESS.120.05.05)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Thomas Holm </a:t>
            </a:r>
            <a:r>
              <a:rPr lang="en-GB" dirty="0" err="1"/>
              <a:t>ROd</a:t>
            </a:r>
            <a:r>
              <a:rPr lang="en-GB" dirty="0"/>
              <a:t>, Acting Head of DMSC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2023-10-23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headline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Level 1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 ”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for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Duis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autem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iriure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hendrerit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vulputate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velit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esse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 ”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Shift + tab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1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once again</a:t>
            </a:r>
          </a:p>
          <a:p>
            <a:pPr lvl="1"/>
            <a:endParaRPr lang="en-US" dirty="0"/>
          </a:p>
          <a:p>
            <a:pPr lvl="1"/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Sub-headline to strengthen the headline above</a:t>
            </a:r>
          </a:p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93B326E-3B30-410D-89B5-FA67B2634DB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631FBE4C-2A29-40B2-B729-2CEB7B1FD9A9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6EB9A6B-EEC5-4503-9B4E-711B9455B3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9B4992-C9B4-4B98-BDC2-6D07B5E41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65FF97-B3A7-419C-9C19-7832AE7B1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/>
          <a:lstStyle/>
          <a:p>
            <a:r>
              <a:rPr lang="en-GB" dirty="0"/>
              <a:t>Image title</a:t>
            </a:r>
          </a:p>
        </p:txBody>
      </p:sp>
    </p:spTree>
    <p:extLst>
      <p:ext uri="{BB962C8B-B14F-4D97-AF65-F5344CB8AC3E}">
        <p14:creationId xmlns:p14="http://schemas.microsoft.com/office/powerpoint/2010/main" val="2311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09249"/>
              </p:ext>
            </p:extLst>
          </p:nvPr>
        </p:nvGraphicFramePr>
        <p:xfrm>
          <a:off x="1195647" y="1633448"/>
          <a:ext cx="10134600" cy="36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WBS Element – location distribution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Staffing and competence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Approach to managing scope for reliable operation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Scope and associated requirements / 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Projected labour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6	Projected non-labour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7   Benchmarking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8   Summary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29401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2023-10-23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F0A8-1FDE-647C-FF8D-54D0396B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closely related WBS Elements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66474-E766-1127-DD2C-A1AFB1D6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FF19C-F9FE-E5CB-4C4F-FAB28329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7CF5E-EA15-E7FA-2FE3-DA89BB55B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855244"/>
          </a:xfrm>
        </p:spPr>
        <p:txBody>
          <a:bodyPr/>
          <a:lstStyle/>
          <a:p>
            <a:r>
              <a:rPr lang="en-GB" dirty="0"/>
              <a:t>For practical reasons we have kept the WBS names from 2016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708DA-7BF6-C70D-ED44-4FD76EB4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9573B8-7E50-F1B6-221E-22E67CCBB006}"/>
              </a:ext>
            </a:extLst>
          </p:cNvPr>
          <p:cNvSpPr/>
          <p:nvPr/>
        </p:nvSpPr>
        <p:spPr>
          <a:xfrm>
            <a:off x="1693250" y="2227716"/>
            <a:ext cx="2632074" cy="967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reduction and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E6801E-AE5C-BE5A-472E-38507C33F888}"/>
              </a:ext>
            </a:extLst>
          </p:cNvPr>
          <p:cNvSpPr/>
          <p:nvPr/>
        </p:nvSpPr>
        <p:spPr>
          <a:xfrm>
            <a:off x="1693250" y="4285256"/>
            <a:ext cx="2632074" cy="967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Computational modelling, theory and simulations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5B2588-63C8-E70F-D11C-3C3E38F13AED}"/>
              </a:ext>
            </a:extLst>
          </p:cNvPr>
          <p:cNvSpPr/>
          <p:nvPr/>
        </p:nvSpPr>
        <p:spPr>
          <a:xfrm>
            <a:off x="5296482" y="2227716"/>
            <a:ext cx="2632074" cy="9675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Reduction, Analysis, and Modelling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FC55EC-7CAE-29B1-9419-924C7F5DE007}"/>
              </a:ext>
            </a:extLst>
          </p:cNvPr>
          <p:cNvSpPr/>
          <p:nvPr/>
        </p:nvSpPr>
        <p:spPr>
          <a:xfrm>
            <a:off x="5296482" y="4280364"/>
            <a:ext cx="2632074" cy="9675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Instrument Data Scientists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36642-382C-06E4-1C04-D73246E1F1A2}"/>
              </a:ext>
            </a:extLst>
          </p:cNvPr>
          <p:cNvSpPr txBox="1"/>
          <p:nvPr/>
        </p:nvSpPr>
        <p:spPr>
          <a:xfrm>
            <a:off x="5296482" y="1769200"/>
            <a:ext cx="23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Corresponding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E1C3E-D7FE-F421-12F5-F4994E561F49}"/>
              </a:ext>
            </a:extLst>
          </p:cNvPr>
          <p:cNvSpPr txBox="1"/>
          <p:nvPr/>
        </p:nvSpPr>
        <p:spPr>
          <a:xfrm>
            <a:off x="8899714" y="2227716"/>
            <a:ext cx="2632074" cy="97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</a:rPr>
              <a:t>Developer teams (Research Software Engineers)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95A4B-7A2C-5B4D-EE03-208A021AA1E3}"/>
              </a:ext>
            </a:extLst>
          </p:cNvPr>
          <p:cNvSpPr txBox="1"/>
          <p:nvPr/>
        </p:nvSpPr>
        <p:spPr>
          <a:xfrm>
            <a:off x="2164080" y="181932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WBS Element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E8CC4-9CEA-7F7A-A062-1C80690E7A4A}"/>
              </a:ext>
            </a:extLst>
          </p:cNvPr>
          <p:cNvSpPr txBox="1"/>
          <p:nvPr/>
        </p:nvSpPr>
        <p:spPr>
          <a:xfrm>
            <a:off x="8899714" y="4283368"/>
            <a:ext cx="2632074" cy="97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2"/>
                </a:solidFill>
              </a:rPr>
              <a:t>Applications, require-</a:t>
            </a:r>
            <a:r>
              <a:rPr lang="en-GB" dirty="0" err="1">
                <a:solidFill>
                  <a:schemeClr val="bg2"/>
                </a:solidFill>
              </a:rPr>
              <a:t>ments</a:t>
            </a:r>
            <a:r>
              <a:rPr lang="en-GB" dirty="0">
                <a:solidFill>
                  <a:schemeClr val="bg2"/>
                </a:solidFill>
              </a:rPr>
              <a:t>, lighter develop-</a:t>
            </a:r>
            <a:r>
              <a:rPr lang="en-GB" dirty="0" err="1">
                <a:solidFill>
                  <a:schemeClr val="bg2"/>
                </a:solidFill>
              </a:rPr>
              <a:t>ment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79D6AE-ED84-A9AF-6C94-EB5A11C753EB}"/>
              </a:ext>
            </a:extLst>
          </p:cNvPr>
          <p:cNvSpPr txBox="1"/>
          <p:nvPr/>
        </p:nvSpPr>
        <p:spPr>
          <a:xfrm>
            <a:off x="9575336" y="178072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Function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34F802-5626-99ED-7236-6F683ACE095D}"/>
              </a:ext>
            </a:extLst>
          </p:cNvPr>
          <p:cNvCxnSpPr>
            <a:stCxn id="10" idx="3"/>
            <a:endCxn id="18" idx="1"/>
          </p:cNvCxnSpPr>
          <p:nvPr/>
        </p:nvCxnSpPr>
        <p:spPr>
          <a:xfrm>
            <a:off x="4325324" y="2711477"/>
            <a:ext cx="97115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7713E6-53F5-1BE9-73A4-CEAB49315496}"/>
              </a:ext>
            </a:extLst>
          </p:cNvPr>
          <p:cNvCxnSpPr>
            <a:stCxn id="18" idx="3"/>
            <a:endCxn id="12" idx="1"/>
          </p:cNvCxnSpPr>
          <p:nvPr/>
        </p:nvCxnSpPr>
        <p:spPr>
          <a:xfrm>
            <a:off x="7928556" y="2711477"/>
            <a:ext cx="971158" cy="22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27DD19-00A2-DCA3-1AF3-F41E224B2F03}"/>
              </a:ext>
            </a:extLst>
          </p:cNvPr>
          <p:cNvCxnSpPr>
            <a:stCxn id="11" idx="3"/>
            <a:endCxn id="19" idx="1"/>
          </p:cNvCxnSpPr>
          <p:nvPr/>
        </p:nvCxnSpPr>
        <p:spPr>
          <a:xfrm flipV="1">
            <a:off x="4325324" y="4764125"/>
            <a:ext cx="971158" cy="48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B9F499-AA9E-70C4-3179-18C98194D868}"/>
              </a:ext>
            </a:extLst>
          </p:cNvPr>
          <p:cNvCxnSpPr>
            <a:stCxn id="19" idx="3"/>
            <a:endCxn id="17" idx="1"/>
          </p:cNvCxnSpPr>
          <p:nvPr/>
        </p:nvCxnSpPr>
        <p:spPr>
          <a:xfrm>
            <a:off x="7928556" y="4764125"/>
            <a:ext cx="971158" cy="52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WBS Element – location distribution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Geographic distribution of DMSC activities now and in future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A1626-3751-B423-CB72-0A75127A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46" y="1446416"/>
            <a:ext cx="9359999" cy="5252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C78487-1B3F-1504-08D2-87949A46DEA3}"/>
              </a:ext>
            </a:extLst>
          </p:cNvPr>
          <p:cNvSpPr txBox="1"/>
          <p:nvPr/>
        </p:nvSpPr>
        <p:spPr>
          <a:xfrm>
            <a:off x="1270847" y="3996154"/>
            <a:ext cx="219162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666666"/>
                </a:solidFill>
              </a:rPr>
              <a:t>Current office location</a:t>
            </a:r>
          </a:p>
          <a:p>
            <a:pPr algn="l"/>
            <a:r>
              <a:rPr lang="en-GB" sz="1600" dirty="0" err="1">
                <a:solidFill>
                  <a:srgbClr val="666666"/>
                </a:solidFill>
              </a:rPr>
              <a:t>Cph</a:t>
            </a:r>
            <a:r>
              <a:rPr lang="en-GB" sz="1600" dirty="0">
                <a:solidFill>
                  <a:srgbClr val="666666"/>
                </a:solidFill>
              </a:rPr>
              <a:t> data centre (HPC)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2994E-F257-7B90-6FFE-94122DAFAC0B}"/>
              </a:ext>
            </a:extLst>
          </p:cNvPr>
          <p:cNvSpPr txBox="1"/>
          <p:nvPr/>
        </p:nvSpPr>
        <p:spPr>
          <a:xfrm>
            <a:off x="1083389" y="2756596"/>
            <a:ext cx="20938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666666"/>
                </a:solidFill>
              </a:rPr>
              <a:t>Future office location</a:t>
            </a:r>
          </a:p>
          <a:p>
            <a:pPr algn="l"/>
            <a:r>
              <a:rPr lang="en-GB" sz="1600" dirty="0">
                <a:solidFill>
                  <a:srgbClr val="666666"/>
                </a:solidFill>
              </a:rPr>
              <a:t>Backup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EF21C-41E1-1246-8433-795CB54269C0}"/>
              </a:ext>
            </a:extLst>
          </p:cNvPr>
          <p:cNvSpPr txBox="1"/>
          <p:nvPr/>
        </p:nvSpPr>
        <p:spPr>
          <a:xfrm>
            <a:off x="7914386" y="4072813"/>
            <a:ext cx="39173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666666"/>
                </a:solidFill>
              </a:rPr>
              <a:t>Lund data centre</a:t>
            </a:r>
          </a:p>
          <a:p>
            <a:pPr algn="l"/>
            <a:r>
              <a:rPr lang="en-GB" sz="1600" dirty="0">
                <a:solidFill>
                  <a:srgbClr val="666666"/>
                </a:solidFill>
              </a:rPr>
              <a:t>Support for users, instruments, &amp; Science</a:t>
            </a:r>
          </a:p>
        </p:txBody>
      </p:sp>
    </p:spTree>
    <p:extLst>
      <p:ext uri="{BB962C8B-B14F-4D97-AF65-F5344CB8AC3E}">
        <p14:creationId xmlns:p14="http://schemas.microsoft.com/office/powerpoint/2010/main" val="10025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WBS Element – location distribution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Location of activities on Lund site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pic>
        <p:nvPicPr>
          <p:cNvPr id="14" name="Platshållare för innehåll 4">
            <a:extLst>
              <a:ext uri="{FF2B5EF4-FFF2-40B4-BE49-F238E27FC236}">
                <a16:creationId xmlns:a16="http://schemas.microsoft.com/office/drawing/2014/main" id="{68B9C460-9306-3AAF-6C55-C49D252D4E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528" y="1446416"/>
            <a:ext cx="7281965" cy="485346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D818DE6-AAA7-721C-D8C7-05E83B78E9AD}"/>
              </a:ext>
            </a:extLst>
          </p:cNvPr>
          <p:cNvSpPr/>
          <p:nvPr/>
        </p:nvSpPr>
        <p:spPr>
          <a:xfrm rot="19167200">
            <a:off x="3728720" y="2657302"/>
            <a:ext cx="1381760" cy="756458"/>
          </a:xfrm>
          <a:prstGeom prst="ellipse">
            <a:avLst/>
          </a:prstGeom>
          <a:solidFill>
            <a:srgbClr val="004D35">
              <a:alpha val="25098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5EE786-2208-731A-13AD-252D98900475}"/>
              </a:ext>
            </a:extLst>
          </p:cNvPr>
          <p:cNvSpPr/>
          <p:nvPr/>
        </p:nvSpPr>
        <p:spPr>
          <a:xfrm>
            <a:off x="4401949" y="3980992"/>
            <a:ext cx="1381760" cy="756458"/>
          </a:xfrm>
          <a:prstGeom prst="ellipse">
            <a:avLst/>
          </a:prstGeom>
          <a:solidFill>
            <a:srgbClr val="004D35">
              <a:alpha val="25098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BE04A5-D112-96B9-E6E5-8D5034256CBC}"/>
              </a:ext>
            </a:extLst>
          </p:cNvPr>
          <p:cNvSpPr/>
          <p:nvPr/>
        </p:nvSpPr>
        <p:spPr>
          <a:xfrm rot="4173114">
            <a:off x="5600633" y="2565085"/>
            <a:ext cx="990734" cy="662285"/>
          </a:xfrm>
          <a:prstGeom prst="ellipse">
            <a:avLst/>
          </a:prstGeom>
          <a:solidFill>
            <a:srgbClr val="FF7D00">
              <a:alpha val="25098"/>
            </a:srgb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3110F-D0E0-96F0-26CC-76743DB01854}"/>
              </a:ext>
            </a:extLst>
          </p:cNvPr>
          <p:cNvSpPr txBox="1"/>
          <p:nvPr/>
        </p:nvSpPr>
        <p:spPr>
          <a:xfrm>
            <a:off x="1611976" y="3476069"/>
            <a:ext cx="1425390" cy="369332"/>
          </a:xfrm>
          <a:prstGeom prst="rect">
            <a:avLst/>
          </a:prstGeom>
          <a:solidFill>
            <a:srgbClr val="004D35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Experiments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DC8EA8-F38A-8E21-563D-CAD8D00E8730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037366" y="3484649"/>
            <a:ext cx="857250" cy="17608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FC73E0-88D1-638A-6577-4DC3803824E8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037366" y="3660388"/>
            <a:ext cx="1364583" cy="69883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E498A4-ECD2-8D70-BD1B-588CDF1B593D}"/>
              </a:ext>
            </a:extLst>
          </p:cNvPr>
          <p:cNvSpPr txBox="1"/>
          <p:nvPr/>
        </p:nvSpPr>
        <p:spPr>
          <a:xfrm>
            <a:off x="7001542" y="2411208"/>
            <a:ext cx="1957780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Lund Data Centre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330936-EB3D-9D59-B5D8-AA033B1EF456}"/>
              </a:ext>
            </a:extLst>
          </p:cNvPr>
          <p:cNvCxnSpPr>
            <a:cxnSpLocks/>
            <a:stCxn id="28" idx="1"/>
            <a:endCxn id="21" idx="0"/>
          </p:cNvCxnSpPr>
          <p:nvPr/>
        </p:nvCxnSpPr>
        <p:spPr>
          <a:xfrm flipH="1">
            <a:off x="6406277" y="2595874"/>
            <a:ext cx="595265" cy="184666"/>
          </a:xfrm>
          <a:prstGeom prst="straightConnector1">
            <a:avLst/>
          </a:prstGeom>
          <a:ln w="28575">
            <a:solidFill>
              <a:srgbClr val="FF7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WBS Element – location distribution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Geographic distribution of DMSC activities now and in future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A1626-3751-B423-CB72-0A75127A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46" y="1446416"/>
            <a:ext cx="9359999" cy="5252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C78487-1B3F-1504-08D2-87949A46DEA3}"/>
              </a:ext>
            </a:extLst>
          </p:cNvPr>
          <p:cNvSpPr txBox="1"/>
          <p:nvPr/>
        </p:nvSpPr>
        <p:spPr>
          <a:xfrm>
            <a:off x="1270847" y="3996154"/>
            <a:ext cx="219162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666666"/>
                </a:solidFill>
              </a:rPr>
              <a:t>Current office location</a:t>
            </a:r>
          </a:p>
          <a:p>
            <a:pPr algn="l"/>
            <a:r>
              <a:rPr lang="en-GB" sz="1600" dirty="0" err="1">
                <a:solidFill>
                  <a:srgbClr val="666666"/>
                </a:solidFill>
              </a:rPr>
              <a:t>Cph</a:t>
            </a:r>
            <a:r>
              <a:rPr lang="en-GB" sz="1600" dirty="0">
                <a:solidFill>
                  <a:srgbClr val="666666"/>
                </a:solidFill>
              </a:rPr>
              <a:t> data centre (HPC)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2994E-F257-7B90-6FFE-94122DAFAC0B}"/>
              </a:ext>
            </a:extLst>
          </p:cNvPr>
          <p:cNvSpPr txBox="1"/>
          <p:nvPr/>
        </p:nvSpPr>
        <p:spPr>
          <a:xfrm>
            <a:off x="1103709" y="2910187"/>
            <a:ext cx="20938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666666"/>
                </a:solidFill>
              </a:rPr>
              <a:t>Future office 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EF21C-41E1-1246-8433-795CB54269C0}"/>
              </a:ext>
            </a:extLst>
          </p:cNvPr>
          <p:cNvSpPr txBox="1"/>
          <p:nvPr/>
        </p:nvSpPr>
        <p:spPr>
          <a:xfrm>
            <a:off x="7914386" y="4072813"/>
            <a:ext cx="39173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666666"/>
                </a:solidFill>
              </a:rPr>
              <a:t>Lund data centre</a:t>
            </a:r>
          </a:p>
          <a:p>
            <a:pPr algn="l"/>
            <a:r>
              <a:rPr lang="en-GB" sz="1600" dirty="0">
                <a:solidFill>
                  <a:srgbClr val="666666"/>
                </a:solidFill>
              </a:rPr>
              <a:t>Support for users, instruments, &amp; Science</a:t>
            </a:r>
          </a:p>
        </p:txBody>
      </p:sp>
    </p:spTree>
    <p:extLst>
      <p:ext uri="{BB962C8B-B14F-4D97-AF65-F5344CB8AC3E}">
        <p14:creationId xmlns:p14="http://schemas.microsoft.com/office/powerpoint/2010/main" val="24666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WBS Element – location distribution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Location of activities on Lund site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  <p:pic>
        <p:nvPicPr>
          <p:cNvPr id="14" name="Platshållare för innehåll 4">
            <a:extLst>
              <a:ext uri="{FF2B5EF4-FFF2-40B4-BE49-F238E27FC236}">
                <a16:creationId xmlns:a16="http://schemas.microsoft.com/office/drawing/2014/main" id="{68B9C460-9306-3AAF-6C55-C49D252D4E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528" y="1446416"/>
            <a:ext cx="7281965" cy="485346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D818DE6-AAA7-721C-D8C7-05E83B78E9AD}"/>
              </a:ext>
            </a:extLst>
          </p:cNvPr>
          <p:cNvSpPr/>
          <p:nvPr/>
        </p:nvSpPr>
        <p:spPr>
          <a:xfrm rot="19167200">
            <a:off x="3728720" y="2657302"/>
            <a:ext cx="1381760" cy="756458"/>
          </a:xfrm>
          <a:prstGeom prst="ellipse">
            <a:avLst/>
          </a:prstGeom>
          <a:solidFill>
            <a:srgbClr val="004D35">
              <a:alpha val="25098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5EE786-2208-731A-13AD-252D98900475}"/>
              </a:ext>
            </a:extLst>
          </p:cNvPr>
          <p:cNvSpPr/>
          <p:nvPr/>
        </p:nvSpPr>
        <p:spPr>
          <a:xfrm>
            <a:off x="4401949" y="3980992"/>
            <a:ext cx="1381760" cy="756458"/>
          </a:xfrm>
          <a:prstGeom prst="ellipse">
            <a:avLst/>
          </a:prstGeom>
          <a:solidFill>
            <a:srgbClr val="004D35">
              <a:alpha val="25098"/>
            </a:srgb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3110F-D0E0-96F0-26CC-76743DB01854}"/>
              </a:ext>
            </a:extLst>
          </p:cNvPr>
          <p:cNvSpPr txBox="1"/>
          <p:nvPr/>
        </p:nvSpPr>
        <p:spPr>
          <a:xfrm>
            <a:off x="1611976" y="3476069"/>
            <a:ext cx="1425390" cy="369332"/>
          </a:xfrm>
          <a:prstGeom prst="rect">
            <a:avLst/>
          </a:prstGeom>
          <a:solidFill>
            <a:srgbClr val="004D35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Experiments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DC8EA8-F38A-8E21-563D-CAD8D00E8730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037366" y="3484649"/>
            <a:ext cx="857250" cy="17608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FC73E0-88D1-638A-6577-4DC3803824E8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3037366" y="3660388"/>
            <a:ext cx="1364583" cy="69883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330936-EB3D-9D59-B5D8-AA033B1EF456}"/>
              </a:ext>
            </a:extLst>
          </p:cNvPr>
          <p:cNvCxnSpPr>
            <a:cxnSpLocks/>
          </p:cNvCxnSpPr>
          <p:nvPr/>
        </p:nvCxnSpPr>
        <p:spPr>
          <a:xfrm flipH="1">
            <a:off x="6406277" y="2595874"/>
            <a:ext cx="595265" cy="184666"/>
          </a:xfrm>
          <a:prstGeom prst="straightConnector1">
            <a:avLst/>
          </a:prstGeom>
          <a:ln w="28575">
            <a:solidFill>
              <a:srgbClr val="FF7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3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Staffing and competence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FTE / instrument + Group Leader</a:t>
            </a:r>
          </a:p>
          <a:p>
            <a:pPr marL="72000" indent="-72000">
              <a:spcBef>
                <a:spcPts val="600"/>
              </a:spcBef>
              <a:spcAft>
                <a:spcPts val="600"/>
              </a:spcAft>
            </a:pP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staff: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Céline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Durniak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(DREAM/MAGIC)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Søren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Schmidt (ODIN/BEER)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Gregory Tucker (BIFROST/CSPEC)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Wojciech 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Potrzebowski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(LOKI/SKADI)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Justin Bergmann [</a:t>
            </a:r>
            <a:r>
              <a:rPr lang="en-GB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PostDoc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 (NMX)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vacant positions: ESTIA/FREIA &amp; NMX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5268959" cy="4768062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(and future) staff have expertise in: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Neutron scattering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Materials science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processing, analysis and modelling</a:t>
            </a:r>
          </a:p>
          <a:p>
            <a:pPr>
              <a:buFont typeface="Wingdings" pitchFamily="2" charset="2"/>
              <a:buChar char="Ø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engineering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Atomistic simulations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 simulations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Science (ML/AI)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User Experience (UX)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Product Ownership (Requirements)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Scientific collaborations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Need to build up competences for user support and driving R&amp;D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3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6289</TotalTime>
  <Words>1427</Words>
  <Application>Microsoft Macintosh PowerPoint</Application>
  <PresentationFormat>Widescreen</PresentationFormat>
  <Paragraphs>243</Paragraphs>
  <Slides>21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Segoe UI</vt:lpstr>
      <vt:lpstr>Segoe UI Light</vt:lpstr>
      <vt:lpstr>Segoe UI Semibold</vt:lpstr>
      <vt:lpstr>Wingdings</vt:lpstr>
      <vt:lpstr>Office-tema</vt:lpstr>
      <vt:lpstr>PowerPoint Presentation</vt:lpstr>
      <vt:lpstr>Computational, Modelling, Simulation &amp; Theory (Instrument Data Scientists)</vt:lpstr>
      <vt:lpstr>Agenda</vt:lpstr>
      <vt:lpstr>Two closely related WBS Elements</vt:lpstr>
      <vt:lpstr>WBS Element – location distribution</vt:lpstr>
      <vt:lpstr>WBS Element – location distribution</vt:lpstr>
      <vt:lpstr>WBS Element – location distribution</vt:lpstr>
      <vt:lpstr>WBS Element – location distribution</vt:lpstr>
      <vt:lpstr>Staffing and competence</vt:lpstr>
      <vt:lpstr>Approach to managing scope for reliable operation</vt:lpstr>
      <vt:lpstr>Scope and associated requirements / functions</vt:lpstr>
      <vt:lpstr>Projected labour resources</vt:lpstr>
      <vt:lpstr>Projected non-labour resources</vt:lpstr>
      <vt:lpstr>Benchmarking</vt:lpstr>
      <vt:lpstr>Summary</vt:lpstr>
      <vt:lpstr>PowerPoint Presentation</vt:lpstr>
      <vt:lpstr>Finish presentation</vt:lpstr>
      <vt:lpstr>PowerPoint Presentation</vt:lpstr>
      <vt:lpstr>Presentation headline</vt:lpstr>
      <vt:lpstr>Presentation headline</vt:lpstr>
      <vt:lpstr>Image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Persson</dc:creator>
  <cp:lastModifiedBy>THRod</cp:lastModifiedBy>
  <cp:revision>604</cp:revision>
  <cp:lastPrinted>2019-03-08T10:27:30Z</cp:lastPrinted>
  <dcterms:created xsi:type="dcterms:W3CDTF">2023-09-28T12:45:55Z</dcterms:created>
  <dcterms:modified xsi:type="dcterms:W3CDTF">2023-10-23T06:21:00Z</dcterms:modified>
</cp:coreProperties>
</file>